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4.jpg" ContentType="image/jpeg"/>
  <Override PartName="/ppt/media/image12.jpg" ContentType="image/jpeg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55" r:id="rId19"/>
    <p:sldId id="356" r:id="rId20"/>
    <p:sldId id="357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2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7654" y="287591"/>
            <a:ext cx="8568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6280" y="1912616"/>
            <a:ext cx="8119745" cy="2934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anaconda.com/download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anaconda/user-guide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pycoding.tistory.com/62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s://www.jetbrains.com/pycharm/downloa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352" y="2570416"/>
            <a:ext cx="5841048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600" i="1" spc="0" dirty="0" smtClean="0"/>
              <a:t>I. </a:t>
            </a:r>
            <a:r>
              <a:rPr sz="3600" i="1" spc="0" dirty="0" smtClean="0"/>
              <a:t>Introduction </a:t>
            </a:r>
            <a:r>
              <a:rPr sz="3600" i="1" dirty="0"/>
              <a:t>to</a:t>
            </a:r>
            <a:r>
              <a:rPr sz="3600" i="1" spc="210" dirty="0"/>
              <a:t> </a:t>
            </a:r>
            <a:r>
              <a:rPr sz="3600" i="1" spc="5" dirty="0"/>
              <a:t>Python</a:t>
            </a:r>
            <a:endParaRPr sz="3600" i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1-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26797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파이썬 배포판</a:t>
            </a:r>
            <a:r>
              <a:rPr spc="-95" dirty="0"/>
              <a:t> </a:t>
            </a:r>
            <a:r>
              <a:rPr dirty="0"/>
              <a:t>설치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6068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다운로드 경로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254" dirty="0">
                <a:solidFill>
                  <a:srgbClr val="C40404"/>
                </a:solidFill>
                <a:latin typeface="Times New Roman"/>
                <a:cs typeface="Times New Roman"/>
              </a:rPr>
              <a:t> </a:t>
            </a:r>
            <a:r>
              <a:rPr sz="1800" u="heavy" spc="-10" dirty="0" smtClean="0">
                <a:solidFill>
                  <a:srgbClr val="C40404"/>
                </a:solidFill>
                <a:latin typeface="Malgun Gothic"/>
                <a:cs typeface="Malgun Gothic"/>
                <a:hlinkClick r:id="rId2"/>
              </a:rPr>
              <a:t>https://www.anaconda.com/downloads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546860"/>
            <a:ext cx="8366759" cy="3832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57700" y="3604259"/>
            <a:ext cx="2057400" cy="853440"/>
          </a:xfrm>
          <a:custGeom>
            <a:avLst/>
            <a:gdLst/>
            <a:ahLst/>
            <a:cxnLst/>
            <a:rect l="l" t="t" r="r" b="b"/>
            <a:pathLst>
              <a:path w="2057400" h="853439">
                <a:moveTo>
                  <a:pt x="0" y="853439"/>
                </a:moveTo>
                <a:lnTo>
                  <a:pt x="2057400" y="853439"/>
                </a:lnTo>
                <a:lnTo>
                  <a:pt x="2057400" y="0"/>
                </a:lnTo>
                <a:lnTo>
                  <a:pt x="0" y="0"/>
                </a:lnTo>
                <a:lnTo>
                  <a:pt x="0" y="853439"/>
                </a:lnTo>
                <a:close/>
              </a:path>
            </a:pathLst>
          </a:custGeom>
          <a:ln w="3048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1-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10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016849"/>
            <a:ext cx="6781800" cy="3478951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26797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파이썬 배포판</a:t>
            </a:r>
            <a:r>
              <a:rPr spc="-95" dirty="0"/>
              <a:t> </a:t>
            </a:r>
            <a:r>
              <a:rPr dirty="0"/>
              <a:t>설치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1207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버전</a:t>
            </a:r>
            <a:r>
              <a:rPr sz="1800" spc="-6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선택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892" y="4571746"/>
            <a:ext cx="8556308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다운로드 완료 후</a:t>
            </a:r>
            <a:r>
              <a:rPr sz="1800" spc="-75" dirty="0">
                <a:latin typeface="Malgun Gothic"/>
                <a:cs typeface="Malgun Gothic"/>
              </a:rPr>
              <a:t> </a:t>
            </a:r>
            <a:r>
              <a:rPr sz="1800" dirty="0" err="1" smtClean="0">
                <a:latin typeface="Malgun Gothic"/>
                <a:cs typeface="Malgun Gothic"/>
              </a:rPr>
              <a:t>설치</a:t>
            </a:r>
            <a:endParaRPr lang="en-US" sz="1800" dirty="0" smtClean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5580" algn="l"/>
              </a:tabLst>
            </a:pPr>
            <a:r>
              <a:rPr lang="en-US" dirty="0">
                <a:latin typeface="Malgun Gothic"/>
                <a:cs typeface="Malgun Gothic"/>
              </a:rPr>
              <a:t> </a:t>
            </a:r>
            <a:r>
              <a:rPr lang="en-US" dirty="0" smtClean="0">
                <a:latin typeface="Malgun Gothic"/>
                <a:cs typeface="Malgun Gothic"/>
              </a:rPr>
              <a:t> 〮 2019-03-27 </a:t>
            </a:r>
            <a:r>
              <a:rPr lang="ko-KR" altLang="en-US" dirty="0" smtClean="0">
                <a:latin typeface="Malgun Gothic"/>
                <a:cs typeface="Malgun Gothic"/>
              </a:rPr>
              <a:t>현재 </a:t>
            </a:r>
            <a:r>
              <a:rPr lang="en-US" altLang="ko-KR" dirty="0" smtClean="0">
                <a:latin typeface="Malgun Gothic"/>
                <a:cs typeface="Malgun Gothic"/>
              </a:rPr>
              <a:t>Python 3.7 </a:t>
            </a:r>
            <a:r>
              <a:rPr lang="ko-KR" altLang="en-US" dirty="0" smtClean="0">
                <a:latin typeface="Malgun Gothic"/>
                <a:cs typeface="Malgun Gothic"/>
              </a:rPr>
              <a:t>기반의 </a:t>
            </a:r>
            <a:r>
              <a:rPr lang="en-US" altLang="ko-KR" dirty="0" smtClean="0">
                <a:latin typeface="Malgun Gothic"/>
                <a:cs typeface="Malgun Gothic"/>
              </a:rPr>
              <a:t>Anaconda 2018.12 (5.3.1)</a:t>
            </a:r>
            <a:r>
              <a:rPr lang="ko-KR" altLang="en-US" dirty="0" smtClean="0">
                <a:latin typeface="Malgun Gothic"/>
                <a:cs typeface="Malgun Gothic"/>
              </a:rPr>
              <a:t>이 </a:t>
            </a:r>
            <a:r>
              <a:rPr lang="ko-KR" altLang="en-US" dirty="0" err="1" smtClean="0">
                <a:latin typeface="Malgun Gothic"/>
                <a:cs typeface="Malgun Gothic"/>
              </a:rPr>
              <a:t>서비스중</a:t>
            </a:r>
            <a:r>
              <a:rPr lang="ko-KR" altLang="en-US" dirty="0" smtClean="0">
                <a:latin typeface="Malgun Gothic"/>
                <a:cs typeface="Malgun Gothic"/>
              </a:rPr>
              <a:t> </a:t>
            </a:r>
            <a:endParaRPr lang="en-US" altLang="ko-KR" dirty="0" smtClean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5580" algn="l"/>
              </a:tabLst>
            </a:pPr>
            <a:r>
              <a:rPr lang="en-US" sz="1800" dirty="0">
                <a:latin typeface="Malgun Gothic"/>
                <a:cs typeface="Malgun Gothic"/>
              </a:rPr>
              <a:t> </a:t>
            </a:r>
            <a:r>
              <a:rPr lang="en-US" sz="1800" dirty="0" smtClean="0">
                <a:latin typeface="Malgun Gothic"/>
                <a:cs typeface="Malgun Gothic"/>
              </a:rPr>
              <a:t> </a:t>
            </a:r>
            <a:r>
              <a:rPr lang="en-US" altLang="ko-KR" dirty="0" smtClean="0">
                <a:latin typeface="Malgun Gothic"/>
                <a:cs typeface="Malgun Gothic"/>
              </a:rPr>
              <a:t>〮</a:t>
            </a:r>
            <a:r>
              <a:rPr lang="en-US" sz="1800" dirty="0" smtClean="0">
                <a:latin typeface="Malgun Gothic"/>
                <a:cs typeface="Malgun Gothic"/>
              </a:rPr>
              <a:t> </a:t>
            </a:r>
            <a:r>
              <a:rPr lang="en-US" altLang="ko-KR" dirty="0" smtClean="0">
                <a:hlinkClick r:id="rId3"/>
              </a:rPr>
              <a:t>https://docs.anaconda.com/anaconda/user-guide/</a:t>
            </a:r>
            <a:r>
              <a:rPr lang="en-US" altLang="ko-KR" dirty="0" smtClean="0"/>
              <a:t>  </a:t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ko-KR" altLang="en-US" dirty="0" err="1" smtClean="0"/>
              <a:t>웹주소에</a:t>
            </a:r>
            <a:r>
              <a:rPr lang="ko-KR" altLang="en-US" dirty="0" smtClean="0"/>
              <a:t> 보면 </a:t>
            </a:r>
            <a:r>
              <a:rPr lang="en-US" altLang="ko-KR" dirty="0" smtClean="0"/>
              <a:t>Anaconda User Manual</a:t>
            </a:r>
            <a:r>
              <a:rPr lang="ko-KR" altLang="en-US" dirty="0" smtClean="0"/>
              <a:t>이 연결되어 있어서 쉽게 접근할 수가 있다</a:t>
            </a:r>
            <a:r>
              <a:rPr lang="en-US" altLang="ko-KR" dirty="0" smtClean="0"/>
              <a:t>. 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47088" y="3145536"/>
            <a:ext cx="2857500" cy="838200"/>
          </a:xfrm>
          <a:custGeom>
            <a:avLst/>
            <a:gdLst/>
            <a:ahLst/>
            <a:cxnLst/>
            <a:rect l="l" t="t" r="r" b="b"/>
            <a:pathLst>
              <a:path w="2095500" h="647700">
                <a:moveTo>
                  <a:pt x="0" y="647700"/>
                </a:moveTo>
                <a:lnTo>
                  <a:pt x="2095499" y="647700"/>
                </a:lnTo>
                <a:lnTo>
                  <a:pt x="2095499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ln w="3048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1-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11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30911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가상 </a:t>
            </a:r>
            <a:r>
              <a:rPr spc="-5" dirty="0"/>
              <a:t>파이썬 </a:t>
            </a:r>
            <a:r>
              <a:rPr dirty="0"/>
              <a:t>환경</a:t>
            </a:r>
            <a:r>
              <a:rPr spc="-80" dirty="0"/>
              <a:t> </a:t>
            </a:r>
            <a:r>
              <a:rPr dirty="0"/>
              <a:t>생성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6523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관리자 권한으로 아나콘다 프롬프트 </a:t>
            </a:r>
            <a:r>
              <a:rPr sz="1800" spc="-10" dirty="0">
                <a:latin typeface="Malgun Gothic"/>
                <a:cs typeface="Malgun Gothic"/>
              </a:rPr>
              <a:t>(Anaconda Prompt)</a:t>
            </a:r>
            <a:r>
              <a:rPr sz="1800" spc="3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실행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892" y="2915125"/>
            <a:ext cx="4280535" cy="80454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5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가상 환경 목록 보기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처음 실행한 경우 root 항목만</a:t>
            </a:r>
            <a:r>
              <a:rPr sz="1800" spc="-10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표시됨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1959" y="1584960"/>
            <a:ext cx="8382000" cy="1074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8150" y="1581150"/>
            <a:ext cx="8389620" cy="1082040"/>
          </a:xfrm>
          <a:custGeom>
            <a:avLst/>
            <a:gdLst/>
            <a:ahLst/>
            <a:cxnLst/>
            <a:rect l="l" t="t" r="r" b="b"/>
            <a:pathLst>
              <a:path w="8389620" h="1082039">
                <a:moveTo>
                  <a:pt x="0" y="1082039"/>
                </a:moveTo>
                <a:lnTo>
                  <a:pt x="8389620" y="1082039"/>
                </a:lnTo>
                <a:lnTo>
                  <a:pt x="8389620" y="0"/>
                </a:lnTo>
                <a:lnTo>
                  <a:pt x="0" y="0"/>
                </a:lnTo>
                <a:lnTo>
                  <a:pt x="0" y="1082039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1959" y="3832859"/>
            <a:ext cx="8382000" cy="148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8150" y="3829050"/>
            <a:ext cx="8389620" cy="1493520"/>
          </a:xfrm>
          <a:custGeom>
            <a:avLst/>
            <a:gdLst/>
            <a:ahLst/>
            <a:cxnLst/>
            <a:rect l="l" t="t" r="r" b="b"/>
            <a:pathLst>
              <a:path w="8389620" h="1493520">
                <a:moveTo>
                  <a:pt x="0" y="1493520"/>
                </a:moveTo>
                <a:lnTo>
                  <a:pt x="8389620" y="1493520"/>
                </a:lnTo>
                <a:lnTo>
                  <a:pt x="8389620" y="0"/>
                </a:lnTo>
                <a:lnTo>
                  <a:pt x="0" y="0"/>
                </a:lnTo>
                <a:lnTo>
                  <a:pt x="0" y="149352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45379" y="4274820"/>
            <a:ext cx="1920239" cy="350520"/>
          </a:xfrm>
          <a:custGeom>
            <a:avLst/>
            <a:gdLst/>
            <a:ahLst/>
            <a:cxnLst/>
            <a:rect l="l" t="t" r="r" b="b"/>
            <a:pathLst>
              <a:path w="1920240" h="350520">
                <a:moveTo>
                  <a:pt x="0" y="350519"/>
                </a:moveTo>
                <a:lnTo>
                  <a:pt x="1920239" y="350519"/>
                </a:lnTo>
                <a:lnTo>
                  <a:pt x="1920239" y="0"/>
                </a:lnTo>
                <a:lnTo>
                  <a:pt x="0" y="0"/>
                </a:lnTo>
                <a:lnTo>
                  <a:pt x="0" y="350519"/>
                </a:lnTo>
                <a:close/>
              </a:path>
            </a:pathLst>
          </a:custGeom>
          <a:ln w="3048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1-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12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30911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가상 </a:t>
            </a:r>
            <a:r>
              <a:rPr spc="-5" dirty="0"/>
              <a:t>파이썬 </a:t>
            </a:r>
            <a:r>
              <a:rPr dirty="0"/>
              <a:t>환경</a:t>
            </a:r>
            <a:r>
              <a:rPr spc="-80" dirty="0"/>
              <a:t> </a:t>
            </a:r>
            <a:r>
              <a:rPr dirty="0"/>
              <a:t>생성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1970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가상 환경</a:t>
            </a:r>
            <a:r>
              <a:rPr sz="1800" spc="-10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만들기</a:t>
            </a:r>
            <a:endParaRPr sz="1800">
              <a:latin typeface="Malgun Gothic"/>
              <a:cs typeface="Malgun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3390" y="1520189"/>
          <a:ext cx="8359140" cy="4770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70"/>
                <a:gridCol w="144780"/>
                <a:gridCol w="4000500"/>
                <a:gridCol w="2053590"/>
              </a:tblGrid>
              <a:tr h="323850">
                <a:tc gridSpan="2"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10" dirty="0">
                          <a:latin typeface="Consolas"/>
                          <a:cs typeface="Consolas"/>
                        </a:rPr>
                        <a:t>C:\WINDOWS\system32&gt;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298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conda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create --name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pyenv3</a:t>
                      </a:r>
                      <a:r>
                        <a:rPr sz="16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python=3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29845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046220">
                <a:tc gridSpan="4">
                  <a:txBody>
                    <a:bodyPr/>
                    <a:lstStyle/>
                    <a:p>
                      <a:pPr marL="104775">
                        <a:lnSpc>
                          <a:spcPts val="1530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Fetching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package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metadata</a:t>
                      </a:r>
                      <a:r>
                        <a:rPr sz="1600" spc="-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...........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Solving package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specifications:</a:t>
                      </a:r>
                      <a:r>
                        <a:rPr sz="1600" spc="-7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.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04775" marR="334137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Package plan for installation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in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environment  C:\ProgramData\Anaconda3\envs\pyenv3: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The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following NEW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packages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will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be</a:t>
                      </a:r>
                      <a:r>
                        <a:rPr sz="1600" spc="-15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INSTALLED: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554990">
                        <a:lnSpc>
                          <a:spcPct val="100000"/>
                        </a:lnSpc>
                        <a:tabLst>
                          <a:tab pos="2329815" algn="l"/>
                        </a:tabLst>
                      </a:pPr>
                      <a:r>
                        <a:rPr sz="1600" spc="-10" dirty="0">
                          <a:latin typeface="Consolas"/>
                          <a:cs typeface="Consolas"/>
                        </a:rPr>
                        <a:t>certifi:	2016.2.28-py36_0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554990">
                        <a:lnSpc>
                          <a:spcPct val="100000"/>
                        </a:lnSpc>
                        <a:tabLst>
                          <a:tab pos="2329815" algn="l"/>
                        </a:tabLst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pip:	9.0.1-py36_1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554990" marR="4572000">
                        <a:lnSpc>
                          <a:spcPct val="100000"/>
                        </a:lnSpc>
                        <a:tabLst>
                          <a:tab pos="2329180" algn="l"/>
                        </a:tabLst>
                      </a:pPr>
                      <a:r>
                        <a:rPr sz="1600" spc="-15" dirty="0">
                          <a:latin typeface="Consolas"/>
                          <a:cs typeface="Consolas"/>
                        </a:rPr>
                        <a:t>python:	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3.6.2-0  </a:t>
                      </a:r>
                      <a:r>
                        <a:rPr sz="1600" spc="-55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600" spc="0" dirty="0">
                          <a:latin typeface="Consolas"/>
                          <a:cs typeface="Consolas"/>
                        </a:rPr>
                        <a:t>et</a:t>
                      </a:r>
                      <a:r>
                        <a:rPr sz="1600" spc="-55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600" spc="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600" spc="-55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600" spc="0" dirty="0">
                          <a:latin typeface="Consolas"/>
                          <a:cs typeface="Consolas"/>
                        </a:rPr>
                        <a:t>oo</a:t>
                      </a:r>
                      <a:r>
                        <a:rPr sz="1600" spc="-55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600" spc="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:	</a:t>
                      </a:r>
                      <a:r>
                        <a:rPr sz="1600" spc="0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600" spc="-55" dirty="0">
                          <a:latin typeface="Consolas"/>
                          <a:cs typeface="Consolas"/>
                        </a:rPr>
                        <a:t>6</a:t>
                      </a:r>
                      <a:r>
                        <a:rPr sz="1600" spc="0" dirty="0">
                          <a:latin typeface="Consolas"/>
                          <a:cs typeface="Consolas"/>
                        </a:rPr>
                        <a:t>.4</a:t>
                      </a:r>
                      <a:r>
                        <a:rPr sz="1600" spc="-55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600" spc="25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600" spc="-5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600" spc="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600" spc="-55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600" spc="0" dirty="0">
                          <a:latin typeface="Consolas"/>
                          <a:cs typeface="Consolas"/>
                        </a:rPr>
                        <a:t>36</a:t>
                      </a:r>
                      <a:r>
                        <a:rPr sz="1600" spc="-55" dirty="0">
                          <a:latin typeface="Consolas"/>
                          <a:cs typeface="Consolas"/>
                        </a:rPr>
                        <a:t>_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1 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vc:	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14-0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554990" marR="4572000">
                        <a:lnSpc>
                          <a:spcPct val="100000"/>
                        </a:lnSpc>
                        <a:tabLst>
                          <a:tab pos="2329815" algn="l"/>
                        </a:tabLst>
                      </a:pPr>
                      <a:r>
                        <a:rPr sz="1600" spc="-10" dirty="0">
                          <a:latin typeface="Consolas"/>
                          <a:cs typeface="Consolas"/>
                        </a:rPr>
                        <a:t>vs2015_runtime: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14.0.25420-0  </a:t>
                      </a:r>
                      <a:r>
                        <a:rPr sz="1600" spc="-50" dirty="0">
                          <a:latin typeface="Consolas"/>
                          <a:cs typeface="Consolas"/>
                        </a:rPr>
                        <a:t>w</a:t>
                      </a:r>
                      <a:r>
                        <a:rPr sz="1600" spc="0" dirty="0">
                          <a:latin typeface="Consolas"/>
                          <a:cs typeface="Consolas"/>
                        </a:rPr>
                        <a:t>he</a:t>
                      </a:r>
                      <a:r>
                        <a:rPr sz="1600" spc="-5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600" spc="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:	</a:t>
                      </a:r>
                      <a:r>
                        <a:rPr sz="1600" spc="0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600" spc="-5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600" spc="0" dirty="0">
                          <a:latin typeface="Consolas"/>
                          <a:cs typeface="Consolas"/>
                        </a:rPr>
                        <a:t>29</a:t>
                      </a:r>
                      <a:r>
                        <a:rPr sz="1600" spc="-5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1600" spc="25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600" spc="-5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600" spc="0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600" spc="-5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600" spc="0" dirty="0">
                          <a:latin typeface="Consolas"/>
                          <a:cs typeface="Consolas"/>
                        </a:rPr>
                        <a:t>36</a:t>
                      </a:r>
                      <a:r>
                        <a:rPr sz="1600" spc="-50" dirty="0">
                          <a:latin typeface="Consolas"/>
                          <a:cs typeface="Consolas"/>
                        </a:rPr>
                        <a:t>_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0 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wincertstore:	0.2-py36_0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00050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Proceed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([y]/n)?</a:t>
                      </a:r>
                      <a:r>
                        <a:rPr sz="16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y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5334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1-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13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30911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가상 </a:t>
            </a:r>
            <a:r>
              <a:rPr spc="-5" dirty="0"/>
              <a:t>파이썬 </a:t>
            </a:r>
            <a:r>
              <a:rPr dirty="0"/>
              <a:t>환경</a:t>
            </a:r>
            <a:r>
              <a:rPr spc="-80" dirty="0"/>
              <a:t> </a:t>
            </a:r>
            <a:r>
              <a:rPr dirty="0"/>
              <a:t>생성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2649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가상 환경 만들기</a:t>
            </a:r>
            <a:r>
              <a:rPr sz="1800" spc="-7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(계속)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892" y="3800792"/>
            <a:ext cx="48082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설치된 가상 환경 확인 </a:t>
            </a:r>
            <a:r>
              <a:rPr sz="1800" spc="-5" dirty="0">
                <a:latin typeface="Malgun Gothic"/>
                <a:cs typeface="Malgun Gothic"/>
              </a:rPr>
              <a:t>(가상 </a:t>
            </a:r>
            <a:r>
              <a:rPr sz="1800" dirty="0">
                <a:latin typeface="Malgun Gothic"/>
                <a:cs typeface="Malgun Gothic"/>
              </a:rPr>
              <a:t>환경 목록</a:t>
            </a:r>
            <a:r>
              <a:rPr sz="1800" spc="-2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보기)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8630" y="1535430"/>
            <a:ext cx="8359140" cy="1813560"/>
          </a:xfrm>
          <a:custGeom>
            <a:avLst/>
            <a:gdLst/>
            <a:ahLst/>
            <a:cxnLst/>
            <a:rect l="l" t="t" r="r" b="b"/>
            <a:pathLst>
              <a:path w="8359140" h="1813560">
                <a:moveTo>
                  <a:pt x="0" y="1813560"/>
                </a:moveTo>
                <a:lnTo>
                  <a:pt x="8359140" y="1813560"/>
                </a:lnTo>
                <a:lnTo>
                  <a:pt x="8359140" y="0"/>
                </a:lnTo>
                <a:lnTo>
                  <a:pt x="0" y="0"/>
                </a:lnTo>
                <a:lnTo>
                  <a:pt x="0" y="181356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8482" y="1557337"/>
            <a:ext cx="3575685" cy="1517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350" spc="10" dirty="0">
                <a:latin typeface="Consolas"/>
                <a:cs typeface="Consolas"/>
              </a:rPr>
              <a:t># </a:t>
            </a:r>
            <a:r>
              <a:rPr sz="1350" spc="25" dirty="0">
                <a:latin typeface="Consolas"/>
                <a:cs typeface="Consolas"/>
              </a:rPr>
              <a:t>To activate </a:t>
            </a:r>
            <a:r>
              <a:rPr sz="1350" spc="10" dirty="0">
                <a:latin typeface="Consolas"/>
                <a:cs typeface="Consolas"/>
              </a:rPr>
              <a:t>this </a:t>
            </a:r>
            <a:r>
              <a:rPr sz="1350" spc="25" dirty="0">
                <a:latin typeface="Consolas"/>
                <a:cs typeface="Consolas"/>
              </a:rPr>
              <a:t>environment,</a:t>
            </a:r>
            <a:r>
              <a:rPr sz="1350" spc="275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use: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1350" spc="10" dirty="0">
                <a:latin typeface="Consolas"/>
                <a:cs typeface="Consolas"/>
              </a:rPr>
              <a:t># &gt; </a:t>
            </a:r>
            <a:r>
              <a:rPr sz="1350" spc="25" dirty="0">
                <a:latin typeface="Consolas"/>
                <a:cs typeface="Consolas"/>
              </a:rPr>
              <a:t>activate</a:t>
            </a:r>
            <a:r>
              <a:rPr sz="1350" spc="150" dirty="0">
                <a:latin typeface="Consolas"/>
                <a:cs typeface="Consolas"/>
              </a:rPr>
              <a:t> </a:t>
            </a:r>
            <a:r>
              <a:rPr sz="1350" spc="15" dirty="0">
                <a:latin typeface="Consolas"/>
                <a:cs typeface="Consolas"/>
              </a:rPr>
              <a:t>pyenv3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1350" spc="10" dirty="0">
                <a:latin typeface="Consolas"/>
                <a:cs typeface="Consolas"/>
              </a:rPr>
              <a:t>#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sz="1350" spc="10" dirty="0">
                <a:latin typeface="Consolas"/>
                <a:cs typeface="Consolas"/>
              </a:rPr>
              <a:t>#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1350" spc="10" dirty="0">
                <a:latin typeface="Consolas"/>
                <a:cs typeface="Consolas"/>
              </a:rPr>
              <a:t>#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1350" spc="10" dirty="0">
                <a:latin typeface="Consolas"/>
                <a:cs typeface="Consolas"/>
              </a:rPr>
              <a:t>#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1350" spc="10" dirty="0">
                <a:latin typeface="Consolas"/>
                <a:cs typeface="Consolas"/>
              </a:rPr>
              <a:t>#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7265" y="2198052"/>
            <a:ext cx="4439920" cy="8769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350" spc="25" dirty="0">
                <a:latin typeface="Consolas"/>
                <a:cs typeface="Consolas"/>
              </a:rPr>
              <a:t>To deactivate </a:t>
            </a:r>
            <a:r>
              <a:rPr sz="1350" spc="-5" dirty="0">
                <a:latin typeface="Consolas"/>
                <a:cs typeface="Consolas"/>
              </a:rPr>
              <a:t>an </a:t>
            </a:r>
            <a:r>
              <a:rPr sz="1350" spc="25" dirty="0">
                <a:latin typeface="Consolas"/>
                <a:cs typeface="Consolas"/>
              </a:rPr>
              <a:t>active environment,</a:t>
            </a:r>
            <a:r>
              <a:rPr sz="1350" spc="275" dirty="0">
                <a:latin typeface="Consolas"/>
                <a:cs typeface="Consolas"/>
              </a:rPr>
              <a:t> </a:t>
            </a:r>
            <a:r>
              <a:rPr sz="1350" spc="10" dirty="0">
                <a:latin typeface="Consolas"/>
                <a:cs typeface="Consolas"/>
              </a:rPr>
              <a:t>use: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1350" spc="10" dirty="0">
                <a:latin typeface="Consolas"/>
                <a:cs typeface="Consolas"/>
              </a:rPr>
              <a:t>&gt;</a:t>
            </a:r>
            <a:r>
              <a:rPr sz="1350" spc="5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deactivate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350" spc="10" dirty="0">
                <a:latin typeface="Consolas"/>
                <a:cs typeface="Consolas"/>
              </a:rPr>
              <a:t>* </a:t>
            </a:r>
            <a:r>
              <a:rPr sz="1350" spc="25" dirty="0">
                <a:latin typeface="Consolas"/>
                <a:cs typeface="Consolas"/>
              </a:rPr>
              <a:t>for </a:t>
            </a:r>
            <a:r>
              <a:rPr sz="1350" spc="15" dirty="0">
                <a:latin typeface="Consolas"/>
                <a:cs typeface="Consolas"/>
              </a:rPr>
              <a:t>power-users </a:t>
            </a:r>
            <a:r>
              <a:rPr sz="1350" spc="25" dirty="0">
                <a:latin typeface="Consolas"/>
                <a:cs typeface="Consolas"/>
              </a:rPr>
              <a:t>using </a:t>
            </a:r>
            <a:r>
              <a:rPr sz="1350" spc="10" dirty="0">
                <a:latin typeface="Consolas"/>
                <a:cs typeface="Consolas"/>
              </a:rPr>
              <a:t>bash, </a:t>
            </a:r>
            <a:r>
              <a:rPr sz="1350" spc="15" dirty="0">
                <a:latin typeface="Consolas"/>
                <a:cs typeface="Consolas"/>
              </a:rPr>
              <a:t>you </a:t>
            </a:r>
            <a:r>
              <a:rPr sz="1350" spc="25" dirty="0">
                <a:latin typeface="Consolas"/>
                <a:cs typeface="Consolas"/>
              </a:rPr>
              <a:t>must</a:t>
            </a:r>
            <a:r>
              <a:rPr sz="1350" spc="29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source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8482" y="3052381"/>
            <a:ext cx="3251518" cy="224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350" spc="30" dirty="0" smtClean="0">
                <a:latin typeface="Consolas"/>
                <a:cs typeface="Consolas"/>
              </a:rPr>
              <a:t>#</a:t>
            </a:r>
            <a:r>
              <a:rPr lang="en-US" sz="1350" spc="30" dirty="0" smtClean="0">
                <a:latin typeface="Consolas"/>
                <a:cs typeface="Consolas"/>
              </a:rPr>
              <a:t> (</a:t>
            </a:r>
            <a:r>
              <a:rPr lang="ko-KR" altLang="en-US" sz="1350" spc="30" dirty="0" smtClean="0">
                <a:latin typeface="Consolas"/>
                <a:cs typeface="Consolas"/>
              </a:rPr>
              <a:t>여기에 </a:t>
            </a:r>
            <a:r>
              <a:rPr lang="ko-KR" altLang="en-US" sz="1350" spc="30" dirty="0" err="1" smtClean="0">
                <a:latin typeface="Consolas"/>
                <a:cs typeface="Consolas"/>
              </a:rPr>
              <a:t>명령입력하면</a:t>
            </a:r>
            <a:r>
              <a:rPr lang="ko-KR" altLang="en-US" sz="1350" spc="30" dirty="0" smtClean="0">
                <a:latin typeface="Consolas"/>
                <a:cs typeface="Consolas"/>
              </a:rPr>
              <a:t> 됨</a:t>
            </a:r>
            <a:r>
              <a:rPr lang="en-US" altLang="ko-KR" sz="1350" spc="30" dirty="0" smtClean="0">
                <a:latin typeface="Consolas"/>
                <a:cs typeface="Consolas"/>
              </a:rPr>
              <a:t>)</a:t>
            </a:r>
            <a:r>
              <a:rPr lang="en-US" sz="1350" spc="30" dirty="0" smtClean="0">
                <a:latin typeface="Consolas"/>
                <a:cs typeface="Consolas"/>
              </a:rPr>
              <a:t> </a:t>
            </a:r>
            <a:endParaRPr sz="1350" dirty="0">
              <a:latin typeface="Gulim"/>
              <a:cs typeface="Gulim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4819" y="4191000"/>
            <a:ext cx="8359140" cy="1645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1009" y="4187190"/>
            <a:ext cx="8366759" cy="1653539"/>
          </a:xfrm>
          <a:custGeom>
            <a:avLst/>
            <a:gdLst/>
            <a:ahLst/>
            <a:cxnLst/>
            <a:rect l="l" t="t" r="r" b="b"/>
            <a:pathLst>
              <a:path w="8366759" h="1653539">
                <a:moveTo>
                  <a:pt x="0" y="1653539"/>
                </a:moveTo>
                <a:lnTo>
                  <a:pt x="8366759" y="1653539"/>
                </a:lnTo>
                <a:lnTo>
                  <a:pt x="8366759" y="0"/>
                </a:lnTo>
                <a:lnTo>
                  <a:pt x="0" y="0"/>
                </a:lnTo>
                <a:lnTo>
                  <a:pt x="0" y="1653539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84420" y="4693920"/>
            <a:ext cx="1813560" cy="251460"/>
          </a:xfrm>
          <a:custGeom>
            <a:avLst/>
            <a:gdLst/>
            <a:ahLst/>
            <a:cxnLst/>
            <a:rect l="l" t="t" r="r" b="b"/>
            <a:pathLst>
              <a:path w="1813559" h="251460">
                <a:moveTo>
                  <a:pt x="0" y="251459"/>
                </a:moveTo>
                <a:lnTo>
                  <a:pt x="1813560" y="251459"/>
                </a:lnTo>
                <a:lnTo>
                  <a:pt x="1813560" y="0"/>
                </a:lnTo>
                <a:lnTo>
                  <a:pt x="0" y="0"/>
                </a:lnTo>
                <a:lnTo>
                  <a:pt x="0" y="251459"/>
                </a:lnTo>
                <a:close/>
              </a:path>
            </a:pathLst>
          </a:custGeom>
          <a:ln w="3048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6240" y="5227320"/>
            <a:ext cx="6438900" cy="289560"/>
          </a:xfrm>
          <a:custGeom>
            <a:avLst/>
            <a:gdLst/>
            <a:ahLst/>
            <a:cxnLst/>
            <a:rect l="l" t="t" r="r" b="b"/>
            <a:pathLst>
              <a:path w="6438900" h="289560">
                <a:moveTo>
                  <a:pt x="0" y="289559"/>
                </a:moveTo>
                <a:lnTo>
                  <a:pt x="6438900" y="289559"/>
                </a:lnTo>
                <a:lnTo>
                  <a:pt x="6438900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ln w="3048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1-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14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30911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가상 </a:t>
            </a:r>
            <a:r>
              <a:rPr spc="-5" dirty="0"/>
              <a:t>파이썬 </a:t>
            </a:r>
            <a:r>
              <a:rPr dirty="0"/>
              <a:t>환경</a:t>
            </a:r>
            <a:r>
              <a:rPr spc="-80" dirty="0"/>
              <a:t> </a:t>
            </a:r>
            <a:r>
              <a:rPr dirty="0"/>
              <a:t>제거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2512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가상 파이썬 환경</a:t>
            </a:r>
            <a:r>
              <a:rPr sz="1800" spc="-7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제거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892" y="5617040"/>
            <a:ext cx="5768340" cy="78803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35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가상 환경 목록으로</a:t>
            </a:r>
            <a:r>
              <a:rPr sz="1800" spc="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확인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835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10" dirty="0">
                <a:latin typeface="Malgun Gothic"/>
                <a:cs typeface="Malgun Gothic"/>
              </a:rPr>
              <a:t>conda </a:t>
            </a:r>
            <a:r>
              <a:rPr sz="1800" spc="-20" dirty="0">
                <a:latin typeface="Malgun Gothic"/>
                <a:cs typeface="Malgun Gothic"/>
              </a:rPr>
              <a:t>info </a:t>
            </a:r>
            <a:r>
              <a:rPr sz="1800" spc="-10" dirty="0">
                <a:latin typeface="Malgun Gothic"/>
                <a:cs typeface="Malgun Gothic"/>
              </a:rPr>
              <a:t>--envs </a:t>
            </a:r>
            <a:r>
              <a:rPr sz="1800" dirty="0">
                <a:latin typeface="Malgun Gothic"/>
                <a:cs typeface="Malgun Gothic"/>
              </a:rPr>
              <a:t>명령 실행 </a:t>
            </a:r>
            <a:r>
              <a:rPr sz="1800" spc="-10" dirty="0">
                <a:latin typeface="Wingdings"/>
                <a:cs typeface="Wingdings"/>
              </a:rPr>
              <a:t></a:t>
            </a:r>
            <a:r>
              <a:rPr sz="1800" spc="-10" dirty="0">
                <a:latin typeface="Malgun Gothic"/>
                <a:cs typeface="Malgun Gothic"/>
              </a:rPr>
              <a:t>실행 </a:t>
            </a:r>
            <a:r>
              <a:rPr sz="1800" dirty="0">
                <a:latin typeface="Malgun Gothic"/>
                <a:cs typeface="Malgun Gothic"/>
              </a:rPr>
              <a:t>결과 표시</a:t>
            </a:r>
            <a:r>
              <a:rPr sz="1800" spc="15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생략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159" y="1546859"/>
            <a:ext cx="8305800" cy="3749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4350" y="1543050"/>
            <a:ext cx="8313420" cy="3756660"/>
          </a:xfrm>
          <a:custGeom>
            <a:avLst/>
            <a:gdLst/>
            <a:ahLst/>
            <a:cxnLst/>
            <a:rect l="l" t="t" r="r" b="b"/>
            <a:pathLst>
              <a:path w="8313420" h="3756660">
                <a:moveTo>
                  <a:pt x="0" y="3756660"/>
                </a:moveTo>
                <a:lnTo>
                  <a:pt x="8313420" y="3756660"/>
                </a:lnTo>
                <a:lnTo>
                  <a:pt x="8313420" y="0"/>
                </a:lnTo>
                <a:lnTo>
                  <a:pt x="0" y="0"/>
                </a:lnTo>
                <a:lnTo>
                  <a:pt x="0" y="375666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8159" y="4838700"/>
            <a:ext cx="1836420" cy="342900"/>
          </a:xfrm>
          <a:custGeom>
            <a:avLst/>
            <a:gdLst/>
            <a:ahLst/>
            <a:cxnLst/>
            <a:rect l="l" t="t" r="r" b="b"/>
            <a:pathLst>
              <a:path w="1836420" h="342900">
                <a:moveTo>
                  <a:pt x="0" y="342900"/>
                </a:moveTo>
                <a:lnTo>
                  <a:pt x="1836419" y="342900"/>
                </a:lnTo>
                <a:lnTo>
                  <a:pt x="1836419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3048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45379" y="2004060"/>
            <a:ext cx="3131820" cy="335280"/>
          </a:xfrm>
          <a:custGeom>
            <a:avLst/>
            <a:gdLst/>
            <a:ahLst/>
            <a:cxnLst/>
            <a:rect l="l" t="t" r="r" b="b"/>
            <a:pathLst>
              <a:path w="3131820" h="335280">
                <a:moveTo>
                  <a:pt x="0" y="335279"/>
                </a:moveTo>
                <a:lnTo>
                  <a:pt x="3131820" y="335279"/>
                </a:lnTo>
                <a:lnTo>
                  <a:pt x="3131820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ln w="3048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1-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15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30911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가상 </a:t>
            </a:r>
            <a:r>
              <a:rPr spc="-5" dirty="0"/>
              <a:t>파이썬 </a:t>
            </a:r>
            <a:r>
              <a:rPr dirty="0"/>
              <a:t>환경</a:t>
            </a:r>
            <a:r>
              <a:rPr spc="-80" dirty="0"/>
              <a:t> </a:t>
            </a:r>
            <a:r>
              <a:rPr dirty="0"/>
              <a:t>사용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2740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가상 파이썬 환경에</a:t>
            </a:r>
            <a:r>
              <a:rPr sz="1800" spc="-7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접속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892" y="3419728"/>
            <a:ext cx="4959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명령 프롬프트에서 대화형 프로그램 환경</a:t>
            </a:r>
            <a:r>
              <a:rPr sz="1800" spc="-9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실행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772" y="5723572"/>
            <a:ext cx="2633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780" algn="l"/>
              </a:tabLst>
            </a:pPr>
            <a:r>
              <a:rPr sz="1800" dirty="0">
                <a:latin typeface="Malgun Gothic"/>
                <a:cs typeface="Malgun Gothic"/>
              </a:rPr>
              <a:t>»	종료는 </a:t>
            </a:r>
            <a:r>
              <a:rPr sz="1800" spc="-15" dirty="0">
                <a:latin typeface="Malgun Gothic"/>
                <a:cs typeface="Malgun Gothic"/>
              </a:rPr>
              <a:t>exit() </a:t>
            </a:r>
            <a:r>
              <a:rPr sz="1800" dirty="0">
                <a:latin typeface="Malgun Gothic"/>
                <a:cs typeface="Malgun Gothic"/>
              </a:rPr>
              <a:t>함수</a:t>
            </a:r>
            <a:r>
              <a:rPr sz="1800" spc="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호출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23260" y="3916679"/>
            <a:ext cx="2400300" cy="342900"/>
          </a:xfrm>
          <a:custGeom>
            <a:avLst/>
            <a:gdLst/>
            <a:ahLst/>
            <a:cxnLst/>
            <a:rect l="l" t="t" r="r" b="b"/>
            <a:pathLst>
              <a:path w="2400300" h="342900">
                <a:moveTo>
                  <a:pt x="0" y="342900"/>
                </a:moveTo>
                <a:lnTo>
                  <a:pt x="2400300" y="342900"/>
                </a:lnTo>
                <a:lnTo>
                  <a:pt x="24003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3048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4819" y="1546860"/>
            <a:ext cx="8336280" cy="1303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1009" y="1543050"/>
            <a:ext cx="8343900" cy="1310640"/>
          </a:xfrm>
          <a:custGeom>
            <a:avLst/>
            <a:gdLst/>
            <a:ahLst/>
            <a:cxnLst/>
            <a:rect l="l" t="t" r="r" b="b"/>
            <a:pathLst>
              <a:path w="8343900" h="1310639">
                <a:moveTo>
                  <a:pt x="0" y="1310639"/>
                </a:moveTo>
                <a:lnTo>
                  <a:pt x="8343900" y="1310639"/>
                </a:lnTo>
                <a:lnTo>
                  <a:pt x="8343900" y="0"/>
                </a:lnTo>
                <a:lnTo>
                  <a:pt x="0" y="0"/>
                </a:lnTo>
                <a:lnTo>
                  <a:pt x="0" y="1310639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15840" y="2026920"/>
            <a:ext cx="1531620" cy="342900"/>
          </a:xfrm>
          <a:custGeom>
            <a:avLst/>
            <a:gdLst/>
            <a:ahLst/>
            <a:cxnLst/>
            <a:rect l="l" t="t" r="r" b="b"/>
            <a:pathLst>
              <a:path w="1531620" h="342900">
                <a:moveTo>
                  <a:pt x="0" y="342900"/>
                </a:moveTo>
                <a:lnTo>
                  <a:pt x="1531619" y="342900"/>
                </a:lnTo>
                <a:lnTo>
                  <a:pt x="1531619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3048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4819" y="3802379"/>
            <a:ext cx="8336280" cy="1783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1009" y="3798570"/>
            <a:ext cx="8343900" cy="1790700"/>
          </a:xfrm>
          <a:custGeom>
            <a:avLst/>
            <a:gdLst/>
            <a:ahLst/>
            <a:cxnLst/>
            <a:rect l="l" t="t" r="r" b="b"/>
            <a:pathLst>
              <a:path w="8343900" h="1790700">
                <a:moveTo>
                  <a:pt x="0" y="1790699"/>
                </a:moveTo>
                <a:lnTo>
                  <a:pt x="8343900" y="1790699"/>
                </a:lnTo>
                <a:lnTo>
                  <a:pt x="8343900" y="0"/>
                </a:lnTo>
                <a:lnTo>
                  <a:pt x="0" y="0"/>
                </a:lnTo>
                <a:lnTo>
                  <a:pt x="0" y="1790699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50820" y="4091940"/>
            <a:ext cx="716280" cy="289560"/>
          </a:xfrm>
          <a:custGeom>
            <a:avLst/>
            <a:gdLst/>
            <a:ahLst/>
            <a:cxnLst/>
            <a:rect l="l" t="t" r="r" b="b"/>
            <a:pathLst>
              <a:path w="716279" h="289560">
                <a:moveTo>
                  <a:pt x="0" y="289560"/>
                </a:moveTo>
                <a:lnTo>
                  <a:pt x="716280" y="289560"/>
                </a:lnTo>
                <a:lnTo>
                  <a:pt x="71628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ln w="304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4819" y="4693920"/>
            <a:ext cx="2286000" cy="449580"/>
          </a:xfrm>
          <a:custGeom>
            <a:avLst/>
            <a:gdLst/>
            <a:ahLst/>
            <a:cxnLst/>
            <a:rect l="l" t="t" r="r" b="b"/>
            <a:pathLst>
              <a:path w="2286000" h="449579">
                <a:moveTo>
                  <a:pt x="0" y="449579"/>
                </a:moveTo>
                <a:lnTo>
                  <a:pt x="2286000" y="449579"/>
                </a:lnTo>
                <a:lnTo>
                  <a:pt x="2286000" y="0"/>
                </a:lnTo>
                <a:lnTo>
                  <a:pt x="0" y="0"/>
                </a:lnTo>
                <a:lnTo>
                  <a:pt x="0" y="449579"/>
                </a:lnTo>
                <a:close/>
              </a:path>
            </a:pathLst>
          </a:custGeom>
          <a:ln w="3048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1-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16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41205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가상 </a:t>
            </a:r>
            <a:r>
              <a:rPr spc="-5" dirty="0"/>
              <a:t>파이썬 </a:t>
            </a:r>
            <a:r>
              <a:rPr dirty="0"/>
              <a:t>환경에 모듈</a:t>
            </a:r>
            <a:r>
              <a:rPr spc="-20" dirty="0"/>
              <a:t> </a:t>
            </a:r>
            <a:r>
              <a:rPr spc="-5" dirty="0"/>
              <a:t>설치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2740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가상 파이썬 환경에</a:t>
            </a:r>
            <a:r>
              <a:rPr sz="1800" spc="-7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접속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892" y="3419728"/>
            <a:ext cx="6226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대화형 프로그램 개발을 위한 </a:t>
            </a:r>
            <a:r>
              <a:rPr sz="1800" spc="-10" dirty="0">
                <a:latin typeface="Malgun Gothic"/>
                <a:cs typeface="Malgun Gothic"/>
              </a:rPr>
              <a:t>Jupyter Notebook </a:t>
            </a:r>
            <a:r>
              <a:rPr sz="1800" dirty="0">
                <a:latin typeface="Malgun Gothic"/>
                <a:cs typeface="Malgun Gothic"/>
              </a:rPr>
              <a:t>모듈</a:t>
            </a:r>
            <a:r>
              <a:rPr sz="1800" spc="6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설치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4819" y="3916679"/>
            <a:ext cx="8336280" cy="224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1009" y="3912870"/>
            <a:ext cx="8343900" cy="2255520"/>
          </a:xfrm>
          <a:custGeom>
            <a:avLst/>
            <a:gdLst/>
            <a:ahLst/>
            <a:cxnLst/>
            <a:rect l="l" t="t" r="r" b="b"/>
            <a:pathLst>
              <a:path w="8343900" h="2255520">
                <a:moveTo>
                  <a:pt x="0" y="2255519"/>
                </a:moveTo>
                <a:lnTo>
                  <a:pt x="8343900" y="2255519"/>
                </a:lnTo>
                <a:lnTo>
                  <a:pt x="8343900" y="0"/>
                </a:lnTo>
                <a:lnTo>
                  <a:pt x="0" y="0"/>
                </a:lnTo>
                <a:lnTo>
                  <a:pt x="0" y="2255519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23260" y="3916679"/>
            <a:ext cx="2400300" cy="342900"/>
          </a:xfrm>
          <a:custGeom>
            <a:avLst/>
            <a:gdLst/>
            <a:ahLst/>
            <a:cxnLst/>
            <a:rect l="l" t="t" r="r" b="b"/>
            <a:pathLst>
              <a:path w="2400300" h="342900">
                <a:moveTo>
                  <a:pt x="0" y="342900"/>
                </a:moveTo>
                <a:lnTo>
                  <a:pt x="2400300" y="342900"/>
                </a:lnTo>
                <a:lnTo>
                  <a:pt x="24003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3048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4819" y="1546860"/>
            <a:ext cx="8336280" cy="1303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1009" y="1543050"/>
            <a:ext cx="8343900" cy="1310640"/>
          </a:xfrm>
          <a:custGeom>
            <a:avLst/>
            <a:gdLst/>
            <a:ahLst/>
            <a:cxnLst/>
            <a:rect l="l" t="t" r="r" b="b"/>
            <a:pathLst>
              <a:path w="8343900" h="1310639">
                <a:moveTo>
                  <a:pt x="0" y="1310639"/>
                </a:moveTo>
                <a:lnTo>
                  <a:pt x="8343900" y="1310639"/>
                </a:lnTo>
                <a:lnTo>
                  <a:pt x="8343900" y="0"/>
                </a:lnTo>
                <a:lnTo>
                  <a:pt x="0" y="0"/>
                </a:lnTo>
                <a:lnTo>
                  <a:pt x="0" y="1310639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15840" y="2026920"/>
            <a:ext cx="1531620" cy="342900"/>
          </a:xfrm>
          <a:custGeom>
            <a:avLst/>
            <a:gdLst/>
            <a:ahLst/>
            <a:cxnLst/>
            <a:rect l="l" t="t" r="r" b="b"/>
            <a:pathLst>
              <a:path w="1531620" h="342900">
                <a:moveTo>
                  <a:pt x="0" y="342900"/>
                </a:moveTo>
                <a:lnTo>
                  <a:pt x="1531619" y="342900"/>
                </a:lnTo>
                <a:lnTo>
                  <a:pt x="1531619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3048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1-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17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41205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가상 </a:t>
            </a:r>
            <a:r>
              <a:rPr spc="-5" dirty="0"/>
              <a:t>파이썬 </a:t>
            </a:r>
            <a:r>
              <a:rPr dirty="0"/>
              <a:t>환경에 모듈</a:t>
            </a:r>
            <a:r>
              <a:rPr spc="-20" dirty="0"/>
              <a:t> </a:t>
            </a:r>
            <a:r>
              <a:rPr spc="-5" dirty="0"/>
              <a:t>설치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840390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lang="ko-KR" altLang="en-US" sz="1800" dirty="0" smtClean="0">
                <a:latin typeface="Malgun Gothic"/>
                <a:cs typeface="Malgun Gothic"/>
              </a:rPr>
              <a:t>엑셀 및 데이터프레임과 연동을 위한 </a:t>
            </a:r>
            <a:r>
              <a:rPr lang="en-US" altLang="ko-KR" sz="1800" dirty="0" smtClean="0">
                <a:latin typeface="Malgun Gothic"/>
                <a:cs typeface="Malgun Gothic"/>
              </a:rPr>
              <a:t>pandas </a:t>
            </a:r>
            <a:r>
              <a:rPr lang="ko-KR" altLang="en-US" sz="1800" dirty="0" smtClean="0">
                <a:latin typeface="Malgun Gothic"/>
                <a:cs typeface="Malgun Gothic"/>
              </a:rPr>
              <a:t>설치</a:t>
            </a:r>
            <a:r>
              <a:rPr lang="en-US" altLang="ko-KR" sz="1800" dirty="0" smtClean="0">
                <a:latin typeface="Malgun Gothic"/>
                <a:cs typeface="Malgun Gothic"/>
              </a:rPr>
              <a:t>(</a:t>
            </a:r>
            <a:r>
              <a:rPr lang="ko-KR" altLang="en-US" sz="1800" dirty="0" smtClean="0">
                <a:latin typeface="Malgun Gothic"/>
                <a:cs typeface="Malgun Gothic"/>
              </a:rPr>
              <a:t>향후 사용을 위한 설치</a:t>
            </a:r>
            <a:r>
              <a:rPr lang="en-US" altLang="ko-KR" sz="1800" dirty="0" smtClean="0">
                <a:latin typeface="Malgun Gothic"/>
                <a:cs typeface="Malgun Gothic"/>
              </a:rPr>
              <a:t>)</a:t>
            </a:r>
            <a:r>
              <a:rPr lang="ko-KR" altLang="en-US" sz="1800" dirty="0" smtClean="0">
                <a:latin typeface="Malgun Gothic"/>
                <a:cs typeface="Malgun Gothic"/>
              </a:rPr>
              <a:t> 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892" y="3419728"/>
            <a:ext cx="62261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lang="ko-KR" altLang="en-US" sz="1800" dirty="0" err="1" smtClean="0">
                <a:latin typeface="Malgun Gothic"/>
                <a:cs typeface="Malgun Gothic"/>
              </a:rPr>
              <a:t>챠트등</a:t>
            </a:r>
            <a:r>
              <a:rPr lang="ko-KR" altLang="en-US" sz="1800" dirty="0" smtClean="0">
                <a:latin typeface="Malgun Gothic"/>
                <a:cs typeface="Malgun Gothic"/>
              </a:rPr>
              <a:t> 다양한 보고서</a:t>
            </a:r>
            <a:r>
              <a:rPr sz="1800" dirty="0" smtClean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개발을 </a:t>
            </a:r>
            <a:r>
              <a:rPr sz="1800" dirty="0" err="1">
                <a:latin typeface="Malgun Gothic"/>
                <a:cs typeface="Malgun Gothic"/>
              </a:rPr>
              <a:t>위한</a:t>
            </a:r>
            <a:r>
              <a:rPr sz="1800" dirty="0">
                <a:latin typeface="Malgun Gothic"/>
                <a:cs typeface="Malgun Gothic"/>
              </a:rPr>
              <a:t> </a:t>
            </a:r>
            <a:r>
              <a:rPr lang="en-US" sz="1800" dirty="0" err="1" smtClean="0">
                <a:latin typeface="Malgun Gothic"/>
                <a:cs typeface="Malgun Gothic"/>
              </a:rPr>
              <a:t>Matplotlib</a:t>
            </a:r>
            <a:r>
              <a:rPr sz="1800" spc="-10" dirty="0" smtClean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모듈</a:t>
            </a:r>
            <a:r>
              <a:rPr sz="1800" spc="6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설치</a:t>
            </a:r>
          </a:p>
        </p:txBody>
      </p:sp>
      <p:sp>
        <p:nvSpPr>
          <p:cNvPr id="6" name="object 6"/>
          <p:cNvSpPr/>
          <p:nvPr/>
        </p:nvSpPr>
        <p:spPr>
          <a:xfrm>
            <a:off x="461009" y="3912870"/>
            <a:ext cx="8343900" cy="2255520"/>
          </a:xfrm>
          <a:custGeom>
            <a:avLst/>
            <a:gdLst/>
            <a:ahLst/>
            <a:cxnLst/>
            <a:rect l="l" t="t" r="r" b="b"/>
            <a:pathLst>
              <a:path w="8343900" h="2255520">
                <a:moveTo>
                  <a:pt x="0" y="2255519"/>
                </a:moveTo>
                <a:lnTo>
                  <a:pt x="8343900" y="2255519"/>
                </a:lnTo>
                <a:lnTo>
                  <a:pt x="8343900" y="0"/>
                </a:lnTo>
                <a:lnTo>
                  <a:pt x="0" y="0"/>
                </a:lnTo>
                <a:lnTo>
                  <a:pt x="0" y="2255519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67200" y="3848100"/>
            <a:ext cx="3657600" cy="342900"/>
          </a:xfrm>
          <a:custGeom>
            <a:avLst/>
            <a:gdLst/>
            <a:ahLst/>
            <a:cxnLst/>
            <a:rect l="l" t="t" r="r" b="b"/>
            <a:pathLst>
              <a:path w="2400300" h="342900">
                <a:moveTo>
                  <a:pt x="0" y="342900"/>
                </a:moveTo>
                <a:lnTo>
                  <a:pt x="2400300" y="342900"/>
                </a:lnTo>
                <a:lnTo>
                  <a:pt x="24003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3048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1009" y="1543050"/>
            <a:ext cx="8343900" cy="1705228"/>
          </a:xfrm>
          <a:custGeom>
            <a:avLst/>
            <a:gdLst/>
            <a:ahLst/>
            <a:cxnLst/>
            <a:rect l="l" t="t" r="r" b="b"/>
            <a:pathLst>
              <a:path w="8343900" h="1310639">
                <a:moveTo>
                  <a:pt x="0" y="1310639"/>
                </a:moveTo>
                <a:lnTo>
                  <a:pt x="8343900" y="1310639"/>
                </a:lnTo>
                <a:lnTo>
                  <a:pt x="8343900" y="0"/>
                </a:lnTo>
                <a:lnTo>
                  <a:pt x="0" y="0"/>
                </a:lnTo>
                <a:lnTo>
                  <a:pt x="0" y="1310639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67200" y="1828800"/>
            <a:ext cx="3048000" cy="342900"/>
          </a:xfrm>
          <a:custGeom>
            <a:avLst/>
            <a:gdLst/>
            <a:ahLst/>
            <a:cxnLst/>
            <a:rect l="l" t="t" r="r" b="b"/>
            <a:pathLst>
              <a:path w="1531620" h="342900">
                <a:moveTo>
                  <a:pt x="0" y="342900"/>
                </a:moveTo>
                <a:lnTo>
                  <a:pt x="1531619" y="342900"/>
                </a:lnTo>
                <a:lnTo>
                  <a:pt x="1531619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3048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1-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18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727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41205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가상 </a:t>
            </a:r>
            <a:r>
              <a:rPr spc="-5" dirty="0"/>
              <a:t>파이썬 </a:t>
            </a:r>
            <a:r>
              <a:rPr dirty="0"/>
              <a:t>환경에 모듈</a:t>
            </a:r>
            <a:r>
              <a:rPr spc="-20" dirty="0"/>
              <a:t> </a:t>
            </a:r>
            <a:r>
              <a:rPr spc="-5" dirty="0"/>
              <a:t>설치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8480108" cy="5442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lang="en-US" altLang="ko-KR" sz="1800" dirty="0" smtClean="0">
                <a:latin typeface="Malgun Gothic"/>
                <a:cs typeface="Malgun Gothic"/>
              </a:rPr>
              <a:t>Anaconda </a:t>
            </a:r>
            <a:r>
              <a:rPr lang="en-US" altLang="ko-KR" dirty="0" smtClean="0">
                <a:latin typeface="Malgun Gothic"/>
                <a:cs typeface="Malgun Gothic"/>
              </a:rPr>
              <a:t>Prompt</a:t>
            </a:r>
            <a:r>
              <a:rPr lang="ko-KR" altLang="en-US" dirty="0" smtClean="0">
                <a:latin typeface="Malgun Gothic"/>
                <a:cs typeface="Malgun Gothic"/>
              </a:rPr>
              <a:t>에서 알아두면 좋은 명령들   </a:t>
            </a:r>
            <a:endParaRPr lang="en-US" altLang="ko-KR" dirty="0" smtClean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5580" algn="l"/>
              </a:tabLst>
            </a:pPr>
            <a:r>
              <a:rPr lang="en-US" altLang="ko-KR" sz="1800" dirty="0" smtClean="0">
                <a:latin typeface="Malgun Gothic"/>
                <a:cs typeface="Malgun Gothic"/>
              </a:rPr>
              <a:t>  &gt; </a:t>
            </a:r>
            <a:r>
              <a:rPr lang="en-US" altLang="ko-KR" dirty="0" err="1" smtClean="0">
                <a:latin typeface="Malgun Gothic"/>
                <a:cs typeface="Malgun Gothic"/>
              </a:rPr>
              <a:t>conda</a:t>
            </a:r>
            <a:r>
              <a:rPr lang="en-US" altLang="ko-KR" dirty="0" smtClean="0">
                <a:latin typeface="Malgun Gothic"/>
                <a:cs typeface="Malgun Gothic"/>
              </a:rPr>
              <a:t> list    # </a:t>
            </a:r>
            <a:r>
              <a:rPr lang="ko-KR" altLang="en-US" dirty="0" smtClean="0">
                <a:latin typeface="Malgun Gothic"/>
                <a:cs typeface="Malgun Gothic"/>
              </a:rPr>
              <a:t>현재 가상환경</a:t>
            </a:r>
            <a:r>
              <a:rPr lang="en-US" altLang="ko-KR" dirty="0" smtClean="0">
                <a:latin typeface="Malgun Gothic"/>
                <a:cs typeface="Malgun Gothic"/>
              </a:rPr>
              <a:t>(envs:pyenv3)</a:t>
            </a:r>
            <a:r>
              <a:rPr lang="ko-KR" altLang="en-US" dirty="0" smtClean="0">
                <a:latin typeface="Malgun Gothic"/>
                <a:cs typeface="Malgun Gothic"/>
              </a:rPr>
              <a:t>에 설치되어 있는 </a:t>
            </a:r>
            <a:r>
              <a:rPr lang="en-US" altLang="ko-KR" dirty="0" smtClean="0">
                <a:latin typeface="Malgun Gothic"/>
                <a:cs typeface="Malgun Gothic"/>
              </a:rPr>
              <a:t>package list </a:t>
            </a:r>
            <a:r>
              <a:rPr lang="ko-KR" altLang="en-US" dirty="0" smtClean="0">
                <a:latin typeface="Malgun Gothic"/>
                <a:cs typeface="Malgun Gothic"/>
              </a:rPr>
              <a:t>조회 </a:t>
            </a:r>
            <a:endParaRPr lang="en-US" altLang="ko-KR" dirty="0" smtClean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5580" algn="l"/>
              </a:tabLst>
            </a:pPr>
            <a:r>
              <a:rPr lang="en-US" altLang="ko-KR" sz="1800" dirty="0">
                <a:latin typeface="Malgun Gothic"/>
                <a:cs typeface="Malgun Gothic"/>
              </a:rPr>
              <a:t> </a:t>
            </a:r>
            <a:r>
              <a:rPr lang="en-US" altLang="ko-KR" sz="1800" dirty="0" smtClean="0">
                <a:latin typeface="Malgun Gothic"/>
                <a:cs typeface="Malgun Gothic"/>
              </a:rPr>
              <a:t> </a:t>
            </a:r>
            <a:r>
              <a:rPr lang="en-US" altLang="ko-KR" dirty="0" smtClean="0">
                <a:latin typeface="Malgun Gothic"/>
                <a:cs typeface="Malgun Gothic"/>
              </a:rPr>
              <a:t>&gt; </a:t>
            </a:r>
            <a:r>
              <a:rPr lang="en-US" altLang="ko-KR" dirty="0" err="1" smtClean="0">
                <a:latin typeface="Malgun Gothic"/>
                <a:cs typeface="Malgun Gothic"/>
              </a:rPr>
              <a:t>conda</a:t>
            </a:r>
            <a:r>
              <a:rPr lang="ko-KR" altLang="en-US" dirty="0" smtClean="0">
                <a:latin typeface="Malgun Gothic"/>
                <a:cs typeface="Malgun Gothic"/>
              </a:rPr>
              <a:t> </a:t>
            </a:r>
            <a:r>
              <a:rPr lang="en-US" altLang="ko-KR" dirty="0" smtClean="0">
                <a:latin typeface="Malgun Gothic"/>
                <a:cs typeface="Malgun Gothic"/>
              </a:rPr>
              <a:t>update –n base –c defaults </a:t>
            </a:r>
            <a:r>
              <a:rPr lang="en-US" altLang="ko-KR" dirty="0" err="1" smtClean="0">
                <a:latin typeface="Malgun Gothic"/>
                <a:cs typeface="Malgun Gothic"/>
              </a:rPr>
              <a:t>conda</a:t>
            </a:r>
            <a:r>
              <a:rPr lang="en-US" altLang="ko-KR" dirty="0" smtClean="0">
                <a:latin typeface="Malgun Gothic"/>
                <a:cs typeface="Malgun Gothic"/>
              </a:rPr>
              <a:t>   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5580" algn="l"/>
              </a:tabLst>
            </a:pPr>
            <a:r>
              <a:rPr lang="en-US" altLang="ko-KR" sz="1800" dirty="0">
                <a:latin typeface="Malgun Gothic"/>
                <a:cs typeface="Malgun Gothic"/>
              </a:rPr>
              <a:t> </a:t>
            </a:r>
            <a:r>
              <a:rPr lang="en-US" altLang="ko-KR" sz="1800" dirty="0" smtClean="0">
                <a:latin typeface="Malgun Gothic"/>
                <a:cs typeface="Malgun Gothic"/>
              </a:rPr>
              <a:t>                    # </a:t>
            </a:r>
            <a:r>
              <a:rPr lang="en-US" altLang="ko-KR" sz="1800" dirty="0" err="1" smtClean="0">
                <a:latin typeface="Malgun Gothic"/>
                <a:cs typeface="Malgun Gothic"/>
              </a:rPr>
              <a:t>conda</a:t>
            </a:r>
            <a:r>
              <a:rPr lang="ko-KR" altLang="en-US" sz="1800" dirty="0" smtClean="0">
                <a:latin typeface="Malgun Gothic"/>
                <a:cs typeface="Malgun Gothic"/>
              </a:rPr>
              <a:t>환경의 </a:t>
            </a:r>
            <a:r>
              <a:rPr lang="en-US" altLang="ko-KR" sz="1800" dirty="0" smtClean="0">
                <a:latin typeface="Malgun Gothic"/>
                <a:cs typeface="Malgun Gothic"/>
              </a:rPr>
              <a:t>base</a:t>
            </a:r>
            <a:r>
              <a:rPr lang="ko-KR" altLang="en-US" sz="1800" dirty="0" smtClean="0">
                <a:latin typeface="Malgun Gothic"/>
                <a:cs typeface="Malgun Gothic"/>
              </a:rPr>
              <a:t>에 있는 </a:t>
            </a:r>
            <a:r>
              <a:rPr lang="en-US" altLang="ko-KR" sz="1800" dirty="0" smtClean="0">
                <a:latin typeface="Malgun Gothic"/>
                <a:cs typeface="Malgun Gothic"/>
              </a:rPr>
              <a:t>default </a:t>
            </a:r>
            <a:r>
              <a:rPr lang="en-US" altLang="ko-KR" sz="1800" dirty="0" err="1" smtClean="0">
                <a:latin typeface="Malgun Gothic"/>
                <a:cs typeface="Malgun Gothic"/>
              </a:rPr>
              <a:t>conda</a:t>
            </a:r>
            <a:r>
              <a:rPr lang="ko-KR" altLang="en-US" dirty="0" smtClean="0">
                <a:latin typeface="Malgun Gothic"/>
                <a:cs typeface="Malgun Gothic"/>
              </a:rPr>
              <a:t>를 최신 </a:t>
            </a:r>
            <a:r>
              <a:rPr lang="en-US" altLang="ko-KR" dirty="0" smtClean="0">
                <a:latin typeface="Malgun Gothic"/>
                <a:cs typeface="Malgun Gothic"/>
              </a:rPr>
              <a:t>ver. </a:t>
            </a:r>
            <a:r>
              <a:rPr lang="ko-KR" altLang="en-US" dirty="0" smtClean="0">
                <a:latin typeface="Malgun Gothic"/>
                <a:cs typeface="Malgun Gothic"/>
              </a:rPr>
              <a:t>으로 수정</a:t>
            </a:r>
            <a:endParaRPr lang="en-US" altLang="ko-KR" dirty="0" smtClean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5580" algn="l"/>
              </a:tabLst>
            </a:pPr>
            <a:endParaRPr lang="en-US" altLang="ko-KR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5580" algn="l"/>
              </a:tabLst>
            </a:pPr>
            <a:r>
              <a:rPr lang="en-US" altLang="ko-KR" dirty="0" smtClean="0">
                <a:latin typeface="Malgun Gothic"/>
                <a:cs typeface="Malgun Gothic"/>
              </a:rPr>
              <a:t>  &gt; </a:t>
            </a:r>
            <a:r>
              <a:rPr lang="en-US" altLang="ko-KR" dirty="0" err="1" smtClean="0">
                <a:latin typeface="Malgun Gothic"/>
                <a:cs typeface="Malgun Gothic"/>
              </a:rPr>
              <a:t>conda</a:t>
            </a:r>
            <a:r>
              <a:rPr lang="en-US" altLang="ko-KR" dirty="0" smtClean="0">
                <a:latin typeface="Malgun Gothic"/>
                <a:cs typeface="Malgun Gothic"/>
              </a:rPr>
              <a:t> </a:t>
            </a:r>
            <a:r>
              <a:rPr lang="en-US" altLang="ko-KR" dirty="0" err="1" smtClean="0">
                <a:latin typeface="Malgun Gothic"/>
                <a:cs typeface="Malgun Gothic"/>
              </a:rPr>
              <a:t>env</a:t>
            </a:r>
            <a:r>
              <a:rPr lang="en-US" altLang="ko-KR" dirty="0" smtClean="0">
                <a:latin typeface="Malgun Gothic"/>
                <a:cs typeface="Malgun Gothic"/>
              </a:rPr>
              <a:t> list  # </a:t>
            </a:r>
            <a:r>
              <a:rPr lang="ko-KR" altLang="en-US" dirty="0" smtClean="0">
                <a:latin typeface="Malgun Gothic"/>
                <a:cs typeface="Malgun Gothic"/>
              </a:rPr>
              <a:t>현 아나콘다의 모든 가상환경 보기 </a:t>
            </a:r>
            <a:endParaRPr lang="en-US" altLang="ko-KR" dirty="0" smtClean="0">
              <a:latin typeface="Malgun Gothic"/>
              <a:cs typeface="Malgun Gothic"/>
            </a:endParaRPr>
          </a:p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endParaRPr lang="en-US" altLang="ko-KR" dirty="0" smtClean="0">
              <a:latin typeface="Malgun Gothic"/>
              <a:cs typeface="Malgun Gothic"/>
            </a:endParaRPr>
          </a:p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lang="ko-KR" altLang="en-US" sz="1800" dirty="0" smtClean="0">
                <a:latin typeface="Malgun Gothic"/>
                <a:cs typeface="Malgun Gothic"/>
              </a:rPr>
              <a:t>다른 사람에게도 똑같은 가상환경 전수하기   </a:t>
            </a:r>
            <a:endParaRPr lang="en-US" altLang="ko-KR" sz="1800" dirty="0" smtClean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5580" algn="l"/>
              </a:tabLst>
            </a:pPr>
            <a:r>
              <a:rPr lang="en-US" altLang="ko-KR" dirty="0" smtClean="0">
                <a:latin typeface="Malgun Gothic"/>
                <a:cs typeface="Malgun Gothic"/>
              </a:rPr>
              <a:t>  &gt; </a:t>
            </a:r>
            <a:r>
              <a:rPr lang="en-US" altLang="ko-KR" dirty="0" err="1"/>
              <a:t>conda</a:t>
            </a:r>
            <a:r>
              <a:rPr lang="en-US" altLang="ko-KR" dirty="0"/>
              <a:t> </a:t>
            </a:r>
            <a:r>
              <a:rPr lang="en-US" altLang="ko-KR" dirty="0" err="1"/>
              <a:t>env</a:t>
            </a:r>
            <a:r>
              <a:rPr lang="en-US" altLang="ko-KR" dirty="0"/>
              <a:t> export &gt; </a:t>
            </a:r>
            <a:r>
              <a:rPr lang="en-US" altLang="ko-KR" dirty="0" smtClean="0"/>
              <a:t>conda_requirements.txt      # </a:t>
            </a:r>
            <a:r>
              <a:rPr lang="ko-KR" altLang="en-US" dirty="0" smtClean="0"/>
              <a:t>이렇게 하면 환경파일이 저장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     # </a:t>
            </a:r>
            <a:r>
              <a:rPr lang="ko-KR" altLang="en-US" dirty="0" smtClean="0"/>
              <a:t>주의 </a:t>
            </a:r>
            <a:r>
              <a:rPr lang="en-US" altLang="ko-KR" dirty="0" smtClean="0"/>
              <a:t>: path </a:t>
            </a:r>
            <a:r>
              <a:rPr lang="ko-KR" altLang="en-US" dirty="0" smtClean="0"/>
              <a:t>미지정시 </a:t>
            </a:r>
            <a:r>
              <a:rPr lang="en-US" altLang="ko-KR" dirty="0" smtClean="0"/>
              <a:t>\windows\system32</a:t>
            </a:r>
            <a:r>
              <a:rPr lang="ko-KR" altLang="en-US" dirty="0" smtClean="0"/>
              <a:t>에 저장되므로 상대주소를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     #             </a:t>
            </a:r>
            <a:r>
              <a:rPr lang="ko-KR" altLang="en-US" dirty="0" smtClean="0"/>
              <a:t>사용하여 지정된 경로로 백업하면 편리함   </a:t>
            </a:r>
            <a:endParaRPr lang="en-US" altLang="ko-KR" dirty="0" smtClean="0"/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5580" algn="l"/>
              </a:tabLst>
            </a:pPr>
            <a:r>
              <a:rPr lang="en-US" altLang="ko-KR" sz="1800" dirty="0">
                <a:latin typeface="Malgun Gothic"/>
                <a:cs typeface="Malgun Gothic"/>
              </a:rPr>
              <a:t> </a:t>
            </a:r>
            <a:r>
              <a:rPr lang="en-US" altLang="ko-KR" sz="1800" dirty="0" smtClean="0">
                <a:latin typeface="Malgun Gothic"/>
                <a:cs typeface="Malgun Gothic"/>
              </a:rPr>
              <a:t> &gt; </a:t>
            </a:r>
            <a:r>
              <a:rPr lang="en-US" altLang="ko-KR" dirty="0" err="1"/>
              <a:t>conda</a:t>
            </a:r>
            <a:r>
              <a:rPr lang="en-US" altLang="ko-KR" dirty="0"/>
              <a:t> </a:t>
            </a:r>
            <a:r>
              <a:rPr lang="en-US" altLang="ko-KR" dirty="0" err="1"/>
              <a:t>env</a:t>
            </a:r>
            <a:r>
              <a:rPr lang="en-US" altLang="ko-KR" dirty="0"/>
              <a:t> create -f </a:t>
            </a:r>
            <a:r>
              <a:rPr lang="en-US" altLang="ko-KR" dirty="0" smtClean="0"/>
              <a:t>.\conda_requirements.txt    # </a:t>
            </a:r>
            <a:r>
              <a:rPr lang="ko-KR" altLang="en-US" dirty="0" smtClean="0"/>
              <a:t>설정된 파일로 가상환경 전수하기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이렇게 만들어둔 </a:t>
            </a:r>
            <a:r>
              <a:rPr lang="en-US" altLang="ko-KR" dirty="0" smtClean="0"/>
              <a:t>conda_requirements.txt</a:t>
            </a:r>
            <a:r>
              <a:rPr lang="ko-KR" altLang="en-US" dirty="0" smtClean="0"/>
              <a:t>를 전달해주면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다른 사람도 항상 동일한 환경의 가상환경을 구축할 수가 있다</a:t>
            </a:r>
            <a:r>
              <a:rPr lang="en-US" altLang="ko-KR" dirty="0" smtClean="0"/>
              <a:t>.   </a:t>
            </a:r>
            <a:endParaRPr lang="en-US" altLang="ko-KR" dirty="0">
              <a:latin typeface="Malgun Gothic"/>
              <a:cs typeface="Malgun Gothic"/>
            </a:endParaRPr>
          </a:p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endParaRPr lang="en-US" altLang="ko-KR" sz="1800" dirty="0" smtClean="0">
              <a:latin typeface="Malgun Gothic"/>
              <a:cs typeface="Malgun Gothic"/>
            </a:endParaRPr>
          </a:p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lang="en-US" altLang="ko-KR" dirty="0" smtClean="0">
                <a:latin typeface="Malgun Gothic"/>
                <a:cs typeface="Malgun Gothic"/>
              </a:rPr>
              <a:t>Pip install </a:t>
            </a:r>
            <a:r>
              <a:rPr lang="ko-KR" altLang="en-US" dirty="0" smtClean="0">
                <a:latin typeface="Malgun Gothic"/>
                <a:cs typeface="Malgun Gothic"/>
              </a:rPr>
              <a:t>내용만 전달하기   </a:t>
            </a:r>
            <a:endParaRPr lang="en-US" altLang="ko-KR" dirty="0" smtClean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5580" algn="l"/>
              </a:tabLst>
            </a:pPr>
            <a:r>
              <a:rPr lang="en-US" altLang="ko-KR" sz="1800" dirty="0">
                <a:latin typeface="Malgun Gothic"/>
                <a:cs typeface="Malgun Gothic"/>
              </a:rPr>
              <a:t> </a:t>
            </a:r>
            <a:r>
              <a:rPr lang="en-US" altLang="ko-KR" sz="1800" dirty="0" smtClean="0">
                <a:latin typeface="Malgun Gothic"/>
                <a:cs typeface="Malgun Gothic"/>
              </a:rPr>
              <a:t> &gt; pip</a:t>
            </a:r>
            <a:r>
              <a:rPr lang="ko-KR" altLang="en-US" sz="1800" dirty="0" smtClean="0">
                <a:latin typeface="Malgun Gothic"/>
                <a:cs typeface="Malgun Gothic"/>
              </a:rPr>
              <a:t> </a:t>
            </a:r>
            <a:r>
              <a:rPr lang="en-US" altLang="ko-KR" sz="1800" dirty="0" smtClean="0">
                <a:latin typeface="Malgun Gothic"/>
                <a:cs typeface="Malgun Gothic"/>
              </a:rPr>
              <a:t>freeze  &gt; pip_requirements.txt </a:t>
            </a:r>
            <a:r>
              <a:rPr lang="ko-KR" altLang="en-US" sz="1800" dirty="0" smtClean="0">
                <a:latin typeface="Malgun Gothic"/>
                <a:cs typeface="Malgun Gothic"/>
              </a:rPr>
              <a:t>   </a:t>
            </a:r>
            <a:r>
              <a:rPr lang="en-US" altLang="ko-KR" sz="1800" dirty="0" smtClean="0">
                <a:latin typeface="Malgun Gothic"/>
                <a:cs typeface="Malgun Gothic"/>
              </a:rPr>
              <a:t># </a:t>
            </a:r>
            <a:r>
              <a:rPr lang="ko-KR" altLang="en-US" sz="1800" dirty="0" smtClean="0">
                <a:latin typeface="Malgun Gothic"/>
                <a:cs typeface="Malgun Gothic"/>
              </a:rPr>
              <a:t>전달할 </a:t>
            </a:r>
            <a:r>
              <a:rPr lang="en-US" altLang="ko-KR" dirty="0" smtClean="0">
                <a:latin typeface="Malgun Gothic"/>
                <a:cs typeface="Malgun Gothic"/>
              </a:rPr>
              <a:t>package </a:t>
            </a:r>
            <a:r>
              <a:rPr lang="ko-KR" altLang="en-US" dirty="0" smtClean="0">
                <a:latin typeface="Malgun Gothic"/>
                <a:cs typeface="Malgun Gothic"/>
              </a:rPr>
              <a:t>내용만 백업  </a:t>
            </a:r>
            <a:r>
              <a:rPr lang="ko-KR" altLang="en-US" sz="1800" dirty="0" smtClean="0">
                <a:latin typeface="Malgun Gothic"/>
                <a:cs typeface="Malgun Gothic"/>
              </a:rPr>
              <a:t>  </a:t>
            </a:r>
            <a:endParaRPr lang="en-US" altLang="ko-KR" sz="1800" dirty="0" smtClean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5580" algn="l"/>
              </a:tabLst>
            </a:pPr>
            <a:r>
              <a:rPr lang="en-US" sz="1800" dirty="0" smtClean="0">
                <a:latin typeface="Malgun Gothic"/>
                <a:cs typeface="Malgun Gothic"/>
              </a:rPr>
              <a:t>  &gt; pip install –r  </a:t>
            </a:r>
            <a:r>
              <a:rPr lang="en-US" altLang="ko-KR" dirty="0" smtClean="0">
                <a:latin typeface="Malgun Gothic"/>
                <a:cs typeface="Malgun Gothic"/>
              </a:rPr>
              <a:t>pip_requirements.txt    # </a:t>
            </a:r>
            <a:r>
              <a:rPr lang="ko-KR" altLang="en-US" dirty="0" smtClean="0">
                <a:latin typeface="Malgun Gothic"/>
                <a:cs typeface="Malgun Gothic"/>
              </a:rPr>
              <a:t>해당 </a:t>
            </a:r>
            <a:r>
              <a:rPr lang="en-US" altLang="ko-KR" dirty="0" smtClean="0">
                <a:latin typeface="Malgun Gothic"/>
                <a:cs typeface="Malgun Gothic"/>
              </a:rPr>
              <a:t>package</a:t>
            </a:r>
            <a:r>
              <a:rPr lang="ko-KR" altLang="en-US" dirty="0" smtClean="0">
                <a:latin typeface="Malgun Gothic"/>
                <a:cs typeface="Malgun Gothic"/>
              </a:rPr>
              <a:t>만 </a:t>
            </a:r>
            <a:r>
              <a:rPr lang="en-US" altLang="ko-KR" dirty="0" smtClean="0">
                <a:latin typeface="Malgun Gothic"/>
                <a:cs typeface="Malgun Gothic"/>
              </a:rPr>
              <a:t>install  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1-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19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141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2979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Python</a:t>
            </a:r>
            <a:r>
              <a:rPr spc="-50" dirty="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8399145" cy="47577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 err="1">
                <a:latin typeface="Malgun Gothic"/>
                <a:cs typeface="Malgun Gothic"/>
              </a:rPr>
              <a:t>네덜란드의</a:t>
            </a:r>
            <a:r>
              <a:rPr sz="1800" dirty="0">
                <a:latin typeface="Malgun Gothic"/>
                <a:cs typeface="Malgun Gothic"/>
              </a:rPr>
              <a:t> </a:t>
            </a:r>
            <a:r>
              <a:rPr lang="en-US" sz="1800" dirty="0" smtClean="0">
                <a:latin typeface="Malgun Gothic"/>
                <a:cs typeface="Malgun Gothic"/>
              </a:rPr>
              <a:t/>
            </a:r>
            <a:br>
              <a:rPr lang="en-US" sz="1800" dirty="0" smtClean="0">
                <a:latin typeface="Malgun Gothic"/>
                <a:cs typeface="Malgun Gothic"/>
              </a:rPr>
            </a:br>
            <a:r>
              <a:rPr sz="1800" spc="-5" dirty="0" smtClean="0">
                <a:latin typeface="Malgun Gothic"/>
                <a:cs typeface="Malgun Gothic"/>
              </a:rPr>
              <a:t>National </a:t>
            </a:r>
            <a:r>
              <a:rPr sz="1800" spc="-5" dirty="0">
                <a:latin typeface="Malgun Gothic"/>
                <a:cs typeface="Malgun Gothic"/>
              </a:rPr>
              <a:t>Research </a:t>
            </a:r>
            <a:r>
              <a:rPr sz="1800" spc="-15" dirty="0">
                <a:latin typeface="Malgun Gothic"/>
                <a:cs typeface="Malgun Gothic"/>
              </a:rPr>
              <a:t>Institute for </a:t>
            </a:r>
            <a:r>
              <a:rPr sz="1800" spc="-5" dirty="0">
                <a:latin typeface="Malgun Gothic"/>
                <a:cs typeface="Malgun Gothic"/>
              </a:rPr>
              <a:t>Mathematics </a:t>
            </a:r>
            <a:r>
              <a:rPr sz="1800" dirty="0">
                <a:latin typeface="Malgun Gothic"/>
                <a:cs typeface="Malgun Gothic"/>
              </a:rPr>
              <a:t>and </a:t>
            </a:r>
            <a:r>
              <a:rPr sz="1800" spc="-10" dirty="0">
                <a:latin typeface="Malgun Gothic"/>
                <a:cs typeface="Malgun Gothic"/>
              </a:rPr>
              <a:t>Computer  </a:t>
            </a:r>
            <a:r>
              <a:rPr sz="1800" spc="-15" dirty="0" err="1">
                <a:latin typeface="Malgun Gothic"/>
                <a:cs typeface="Malgun Gothic"/>
              </a:rPr>
              <a:t>Science에서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lang="en-US" sz="1800" spc="-15" dirty="0" smtClean="0">
                <a:latin typeface="Malgun Gothic"/>
                <a:cs typeface="Malgun Gothic"/>
              </a:rPr>
              <a:t/>
            </a:r>
            <a:br>
              <a:rPr lang="en-US" sz="1800" spc="-15" dirty="0" smtClean="0">
                <a:latin typeface="Malgun Gothic"/>
                <a:cs typeface="Malgun Gothic"/>
              </a:rPr>
            </a:br>
            <a:r>
              <a:rPr sz="1800" spc="-15" dirty="0" smtClean="0">
                <a:latin typeface="Malgun Gothic"/>
                <a:cs typeface="Malgun Gothic"/>
              </a:rPr>
              <a:t>Guido </a:t>
            </a:r>
            <a:r>
              <a:rPr sz="1800" spc="5" dirty="0">
                <a:latin typeface="Malgun Gothic"/>
                <a:cs typeface="Malgun Gothic"/>
              </a:rPr>
              <a:t>van </a:t>
            </a:r>
            <a:r>
              <a:rPr sz="1800" spc="-10" dirty="0">
                <a:latin typeface="Malgun Gothic"/>
                <a:cs typeface="Malgun Gothic"/>
              </a:rPr>
              <a:t>Rossum </a:t>
            </a:r>
            <a:r>
              <a:rPr sz="1800" dirty="0">
                <a:latin typeface="Malgun Gothic"/>
                <a:cs typeface="Malgun Gothic"/>
              </a:rPr>
              <a:t>이 </a:t>
            </a:r>
            <a:r>
              <a:rPr sz="1800" spc="10" dirty="0">
                <a:latin typeface="Malgun Gothic"/>
                <a:cs typeface="Malgun Gothic"/>
              </a:rPr>
              <a:t>1980년대 </a:t>
            </a:r>
            <a:r>
              <a:rPr sz="1800" dirty="0">
                <a:latin typeface="Malgun Gothic"/>
                <a:cs typeface="Malgun Gothic"/>
              </a:rPr>
              <a:t>후반부터 </a:t>
            </a:r>
            <a:r>
              <a:rPr sz="1800" spc="10" dirty="0">
                <a:latin typeface="Malgun Gothic"/>
                <a:cs typeface="Malgun Gothic"/>
              </a:rPr>
              <a:t>1990년대 </a:t>
            </a:r>
            <a:r>
              <a:rPr sz="1800" dirty="0">
                <a:latin typeface="Malgun Gothic"/>
                <a:cs typeface="Malgun Gothic"/>
              </a:rPr>
              <a:t>초반에 개발한  언어</a:t>
            </a: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lang="en-US" sz="1800" dirty="0" smtClean="0">
                <a:latin typeface="Malgun Gothic"/>
                <a:cs typeface="Malgun Gothic"/>
              </a:rPr>
              <a:t>  </a:t>
            </a:r>
            <a:r>
              <a:rPr sz="1800" dirty="0" smtClean="0">
                <a:latin typeface="Malgun Gothic"/>
                <a:cs typeface="Malgun Gothic"/>
              </a:rPr>
              <a:t>»</a:t>
            </a:r>
            <a:r>
              <a:rPr lang="en-US" dirty="0">
                <a:latin typeface="Malgun Gothic"/>
                <a:cs typeface="Malgun Gothic"/>
              </a:rPr>
              <a:t> </a:t>
            </a:r>
            <a:r>
              <a:rPr sz="1800" spc="-5" dirty="0" err="1" smtClean="0">
                <a:latin typeface="Malgun Gothic"/>
                <a:cs typeface="Malgun Gothic"/>
              </a:rPr>
              <a:t>파이썬</a:t>
            </a:r>
            <a:r>
              <a:rPr sz="1800" spc="-5" dirty="0" smtClean="0">
                <a:latin typeface="Malgun Gothic"/>
                <a:cs typeface="Malgun Gothic"/>
              </a:rPr>
              <a:t> </a:t>
            </a:r>
            <a:r>
              <a:rPr sz="1800" spc="5" dirty="0">
                <a:latin typeface="Malgun Gothic"/>
                <a:cs typeface="Malgun Gothic"/>
              </a:rPr>
              <a:t>3.x는 </a:t>
            </a:r>
            <a:r>
              <a:rPr sz="1800" spc="10" dirty="0">
                <a:latin typeface="Malgun Gothic"/>
                <a:cs typeface="Malgun Gothic"/>
              </a:rPr>
              <a:t>2008년에</a:t>
            </a:r>
            <a:r>
              <a:rPr sz="1800" spc="-18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출시됨</a:t>
            </a:r>
          </a:p>
          <a:p>
            <a:pPr marL="194945">
              <a:lnSpc>
                <a:spcPct val="100000"/>
              </a:lnSpc>
              <a:spcBef>
                <a:spcPts val="840"/>
              </a:spcBef>
              <a:tabLst>
                <a:tab pos="454659" algn="l"/>
              </a:tabLst>
            </a:pPr>
            <a:r>
              <a:rPr lang="en-US" sz="1800" dirty="0" smtClean="0">
                <a:latin typeface="Malgun Gothic"/>
                <a:cs typeface="Malgun Gothic"/>
              </a:rPr>
              <a:t>  </a:t>
            </a:r>
            <a:r>
              <a:rPr sz="1800" dirty="0" smtClean="0">
                <a:latin typeface="Malgun Gothic"/>
                <a:cs typeface="Malgun Gothic"/>
              </a:rPr>
              <a:t>»</a:t>
            </a:r>
            <a:r>
              <a:rPr lang="en-US" sz="1800" dirty="0" smtClean="0">
                <a:latin typeface="Malgun Gothic"/>
                <a:cs typeface="Malgun Gothic"/>
              </a:rPr>
              <a:t> </a:t>
            </a:r>
            <a:r>
              <a:rPr sz="1800" spc="-5" dirty="0" err="1" smtClean="0">
                <a:latin typeface="Malgun Gothic"/>
                <a:cs typeface="Malgun Gothic"/>
              </a:rPr>
              <a:t>파이썬</a:t>
            </a:r>
            <a:r>
              <a:rPr sz="1800" spc="-5" dirty="0" smtClean="0">
                <a:latin typeface="Malgun Gothic"/>
                <a:cs typeface="Malgun Gothic"/>
              </a:rPr>
              <a:t> </a:t>
            </a:r>
            <a:r>
              <a:rPr sz="1800" spc="10" dirty="0">
                <a:latin typeface="Malgun Gothic"/>
                <a:cs typeface="Malgun Gothic"/>
              </a:rPr>
              <a:t>2.7과 </a:t>
            </a:r>
            <a:r>
              <a:rPr sz="1800" spc="5" dirty="0">
                <a:latin typeface="Malgun Gothic"/>
                <a:cs typeface="Malgun Gothic"/>
              </a:rPr>
              <a:t>3.x는 </a:t>
            </a:r>
            <a:r>
              <a:rPr sz="1800" dirty="0">
                <a:latin typeface="Malgun Gothic"/>
                <a:cs typeface="Malgun Gothic"/>
              </a:rPr>
              <a:t>호환성이 </a:t>
            </a:r>
            <a:r>
              <a:rPr sz="1800" spc="-5" dirty="0">
                <a:latin typeface="Malgun Gothic"/>
                <a:cs typeface="Malgun Gothic"/>
              </a:rPr>
              <a:t>보장되지</a:t>
            </a:r>
            <a:r>
              <a:rPr sz="1800" spc="-15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않음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GNU General </a:t>
            </a:r>
            <a:r>
              <a:rPr sz="1800" spc="-15" dirty="0">
                <a:latin typeface="Malgun Gothic"/>
                <a:cs typeface="Malgun Gothic"/>
              </a:rPr>
              <a:t>Public License </a:t>
            </a:r>
            <a:r>
              <a:rPr sz="1800" spc="-10" dirty="0">
                <a:latin typeface="Malgun Gothic"/>
                <a:cs typeface="Malgun Gothic"/>
              </a:rPr>
              <a:t>(GPL) </a:t>
            </a:r>
            <a:r>
              <a:rPr sz="1800" dirty="0">
                <a:latin typeface="Malgun Gothic"/>
                <a:cs typeface="Malgun Gothic"/>
              </a:rPr>
              <a:t>정책</a:t>
            </a:r>
            <a:r>
              <a:rPr sz="1800" spc="16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채택</a:t>
            </a:r>
            <a:endParaRPr sz="18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"/>
            </a:pPr>
            <a:endParaRPr sz="335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주요</a:t>
            </a:r>
            <a:r>
              <a:rPr sz="1800" spc="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특징</a:t>
            </a:r>
          </a:p>
          <a:p>
            <a:pPr marL="194945">
              <a:lnSpc>
                <a:spcPct val="100000"/>
              </a:lnSpc>
              <a:spcBef>
                <a:spcPts val="840"/>
              </a:spcBef>
              <a:tabLst>
                <a:tab pos="454659" algn="l"/>
              </a:tabLst>
            </a:pPr>
            <a:r>
              <a:rPr lang="en-US" sz="1800" dirty="0" smtClean="0">
                <a:latin typeface="Malgun Gothic"/>
                <a:cs typeface="Malgun Gothic"/>
              </a:rPr>
              <a:t> </a:t>
            </a:r>
            <a:r>
              <a:rPr sz="1800" dirty="0" smtClean="0">
                <a:latin typeface="Malgun Gothic"/>
                <a:cs typeface="Malgun Gothic"/>
              </a:rPr>
              <a:t>»</a:t>
            </a:r>
            <a:r>
              <a:rPr sz="1800" dirty="0">
                <a:latin typeface="Malgun Gothic"/>
                <a:cs typeface="Malgun Gothic"/>
              </a:rPr>
              <a:t>	</a:t>
            </a:r>
            <a:r>
              <a:rPr sz="1800" spc="-5" dirty="0">
                <a:latin typeface="Malgun Gothic"/>
                <a:cs typeface="Malgun Gothic"/>
              </a:rPr>
              <a:t>런타임에 </a:t>
            </a:r>
            <a:r>
              <a:rPr sz="1800" dirty="0">
                <a:latin typeface="Malgun Gothic"/>
                <a:cs typeface="Malgun Gothic"/>
              </a:rPr>
              <a:t>소스코드를 바로 실행하는 </a:t>
            </a:r>
            <a:r>
              <a:rPr sz="1800" spc="-5" dirty="0">
                <a:latin typeface="Malgun Gothic"/>
                <a:cs typeface="Malgun Gothic"/>
              </a:rPr>
              <a:t>인터프리터 언어</a:t>
            </a:r>
            <a:endParaRPr sz="1800" dirty="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lang="en-US" sz="1800" dirty="0" smtClean="0">
                <a:latin typeface="Malgun Gothic"/>
                <a:cs typeface="Malgun Gothic"/>
              </a:rPr>
              <a:t> </a:t>
            </a:r>
            <a:r>
              <a:rPr sz="1800" dirty="0" smtClean="0">
                <a:latin typeface="Malgun Gothic"/>
                <a:cs typeface="Malgun Gothic"/>
              </a:rPr>
              <a:t>»</a:t>
            </a:r>
            <a:r>
              <a:rPr sz="1800" dirty="0">
                <a:latin typeface="Malgun Gothic"/>
                <a:cs typeface="Malgun Gothic"/>
              </a:rPr>
              <a:t>	</a:t>
            </a:r>
            <a:r>
              <a:rPr sz="1800" spc="-5" dirty="0">
                <a:latin typeface="Malgun Gothic"/>
                <a:cs typeface="Malgun Gothic"/>
              </a:rPr>
              <a:t>대화형 프로그래밍 </a:t>
            </a:r>
            <a:r>
              <a:rPr sz="1800" dirty="0">
                <a:latin typeface="Malgun Gothic"/>
                <a:cs typeface="Malgun Gothic"/>
              </a:rPr>
              <a:t>지원</a:t>
            </a:r>
          </a:p>
          <a:p>
            <a:pPr marL="194945">
              <a:lnSpc>
                <a:spcPct val="100000"/>
              </a:lnSpc>
              <a:spcBef>
                <a:spcPts val="840"/>
              </a:spcBef>
              <a:tabLst>
                <a:tab pos="454659" algn="l"/>
              </a:tabLst>
            </a:pPr>
            <a:r>
              <a:rPr lang="en-US" sz="1800" dirty="0" smtClean="0">
                <a:latin typeface="Malgun Gothic"/>
                <a:cs typeface="Malgun Gothic"/>
              </a:rPr>
              <a:t> </a:t>
            </a:r>
            <a:r>
              <a:rPr sz="1800" dirty="0" smtClean="0">
                <a:latin typeface="Malgun Gothic"/>
                <a:cs typeface="Malgun Gothic"/>
              </a:rPr>
              <a:t>»</a:t>
            </a:r>
            <a:r>
              <a:rPr sz="1800" dirty="0">
                <a:latin typeface="Malgun Gothic"/>
                <a:cs typeface="Malgun Gothic"/>
              </a:rPr>
              <a:t>	객체 안에 </a:t>
            </a:r>
            <a:r>
              <a:rPr sz="1800" spc="-5" dirty="0">
                <a:latin typeface="Malgun Gothic"/>
                <a:cs typeface="Malgun Gothic"/>
              </a:rPr>
              <a:t>코드를 캡슐화하는 객체지향 </a:t>
            </a:r>
            <a:r>
              <a:rPr sz="1800" dirty="0">
                <a:latin typeface="Malgun Gothic"/>
                <a:cs typeface="Malgun Gothic"/>
              </a:rPr>
              <a:t>스타일 프로그래밍 지원</a:t>
            </a:r>
          </a:p>
          <a:p>
            <a:pPr marL="194945">
              <a:lnSpc>
                <a:spcPct val="100000"/>
              </a:lnSpc>
              <a:spcBef>
                <a:spcPts val="840"/>
              </a:spcBef>
              <a:tabLst>
                <a:tab pos="454659" algn="l"/>
              </a:tabLst>
            </a:pPr>
            <a:r>
              <a:rPr lang="en-US" sz="1800" dirty="0" smtClean="0">
                <a:latin typeface="Malgun Gothic"/>
                <a:cs typeface="Malgun Gothic"/>
              </a:rPr>
              <a:t> </a:t>
            </a:r>
            <a:r>
              <a:rPr sz="1800" dirty="0" smtClean="0">
                <a:latin typeface="Malgun Gothic"/>
                <a:cs typeface="Malgun Gothic"/>
              </a:rPr>
              <a:t>»</a:t>
            </a:r>
            <a:r>
              <a:rPr sz="1800" dirty="0">
                <a:latin typeface="Malgun Gothic"/>
                <a:cs typeface="Malgun Gothic"/>
              </a:rPr>
              <a:t>	</a:t>
            </a:r>
            <a:r>
              <a:rPr sz="1800" spc="-5" dirty="0">
                <a:latin typeface="Malgun Gothic"/>
                <a:cs typeface="Malgun Gothic"/>
              </a:rPr>
              <a:t>간단한 텍스트 </a:t>
            </a:r>
            <a:r>
              <a:rPr sz="1800" dirty="0">
                <a:latin typeface="Malgun Gothic"/>
                <a:cs typeface="Malgun Gothic"/>
              </a:rPr>
              <a:t>처리, </a:t>
            </a:r>
            <a:r>
              <a:rPr sz="1800" spc="-5" dirty="0">
                <a:latin typeface="Malgun Gothic"/>
                <a:cs typeface="Malgun Gothic"/>
              </a:rPr>
              <a:t>웹, </a:t>
            </a:r>
            <a:r>
              <a:rPr sz="1800" dirty="0">
                <a:latin typeface="Malgun Gothic"/>
                <a:cs typeface="Malgun Gothic"/>
              </a:rPr>
              <a:t>게임 등 다양한 분야의 애플리케이션 개발</a:t>
            </a:r>
            <a:r>
              <a:rPr sz="1800" spc="3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지원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1-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2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41205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가상 </a:t>
            </a:r>
            <a:r>
              <a:rPr spc="-5" dirty="0"/>
              <a:t>파이썬 </a:t>
            </a:r>
            <a:r>
              <a:rPr dirty="0"/>
              <a:t>환경에 모듈</a:t>
            </a:r>
            <a:r>
              <a:rPr spc="-20" dirty="0"/>
              <a:t> </a:t>
            </a:r>
            <a:r>
              <a:rPr spc="-5" dirty="0"/>
              <a:t>설치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848010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lang="en-US" altLang="ko-KR" sz="1600" dirty="0" smtClean="0">
                <a:latin typeface="+mj-ea"/>
                <a:ea typeface="+mj-ea"/>
                <a:cs typeface="Malgun Gothic"/>
              </a:rPr>
              <a:t>Anaconda Prompt</a:t>
            </a:r>
            <a:r>
              <a:rPr lang="ko-KR" altLang="en-US" sz="1600" dirty="0" smtClean="0">
                <a:latin typeface="+mj-ea"/>
                <a:ea typeface="+mj-ea"/>
                <a:cs typeface="Malgun Gothic"/>
              </a:rPr>
              <a:t>에서 참고하는 </a:t>
            </a:r>
            <a:r>
              <a:rPr lang="en-US" altLang="ko-KR" sz="1600" dirty="0" err="1" smtClean="0">
                <a:latin typeface="+mj-ea"/>
                <a:ea typeface="+mj-ea"/>
                <a:cs typeface="Malgun Gothic"/>
              </a:rPr>
              <a:t>conda</a:t>
            </a:r>
            <a:r>
              <a:rPr lang="en-US" altLang="ko-KR" sz="1600" dirty="0" smtClean="0">
                <a:latin typeface="+mj-ea"/>
                <a:ea typeface="+mj-ea"/>
                <a:cs typeface="Malgun Gothic"/>
              </a:rPr>
              <a:t> </a:t>
            </a:r>
            <a:r>
              <a:rPr lang="ko-KR" altLang="en-US" sz="1600" dirty="0" smtClean="0">
                <a:latin typeface="+mj-ea"/>
                <a:ea typeface="+mj-ea"/>
                <a:cs typeface="Malgun Gothic"/>
              </a:rPr>
              <a:t>명령어 정리</a:t>
            </a:r>
            <a:r>
              <a:rPr lang="en-US" altLang="ko-KR" sz="1600" dirty="0" smtClean="0">
                <a:latin typeface="+mj-ea"/>
                <a:ea typeface="+mj-ea"/>
                <a:cs typeface="Malgun Gothic"/>
              </a:rPr>
              <a:t>(</a:t>
            </a:r>
            <a:r>
              <a:rPr lang="en-US" altLang="ko-KR" sz="1600" dirty="0" smtClean="0">
                <a:latin typeface="+mj-ea"/>
                <a:ea typeface="+mj-ea"/>
                <a:hlinkClick r:id="rId3"/>
              </a:rPr>
              <a:t>https://copycoding.tistory.com/62</a:t>
            </a:r>
            <a:r>
              <a:rPr lang="en-US" altLang="ko-KR" sz="1600" dirty="0" smtClean="0">
                <a:latin typeface="+mj-ea"/>
                <a:ea typeface="+mj-ea"/>
                <a:cs typeface="Malgun Gothic"/>
              </a:rPr>
              <a:t>)</a:t>
            </a:r>
            <a:r>
              <a:rPr lang="ko-KR" altLang="en-US" sz="1600" dirty="0" smtClean="0">
                <a:latin typeface="+mj-ea"/>
                <a:ea typeface="+mj-ea"/>
                <a:cs typeface="Malgun Gothic"/>
              </a:rPr>
              <a:t> </a:t>
            </a:r>
            <a:r>
              <a:rPr lang="en-US" altLang="ko-KR" sz="1600" dirty="0" smtClean="0">
                <a:latin typeface="+mj-ea"/>
                <a:ea typeface="+mj-ea"/>
                <a:cs typeface="Malgun Gothic"/>
              </a:rPr>
              <a:t> </a:t>
            </a:r>
            <a:endParaRPr sz="1600" dirty="0">
              <a:latin typeface="+mj-ea"/>
              <a:ea typeface="+mj-ea"/>
              <a:cs typeface="Malgun Gothic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615384"/>
              </p:ext>
            </p:extLst>
          </p:nvPr>
        </p:nvGraphicFramePr>
        <p:xfrm>
          <a:off x="533400" y="1524000"/>
          <a:ext cx="81534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791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명령어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conda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 -version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설치된 아나콘다 버전 확인  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conda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clean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설치된 패키지를 모두 삭제 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conda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create 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새로운 가상환경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envs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생성  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conda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400" baseline="0" dirty="0" err="1" smtClean="0">
                          <a:latin typeface="+mn-ea"/>
                          <a:ea typeface="+mn-ea"/>
                        </a:rPr>
                        <a:t>config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설정 보기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신규 설정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수정등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conda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info 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설치된 아나콘다 정보   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conda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install   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패키지 설치    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conda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list   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설치된 패키지 정보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환경 별로 다름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)    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conda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remove 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설치된 패키지 삭제  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conda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search 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설치된 패키지 조회  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conda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uninstall   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Alias for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conda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remove  (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conda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remove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와 사용법이 같음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conda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update 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Conda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를 최신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ver. 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으로 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update   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conda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upgrade      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Alias for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conda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update    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1-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20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0083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20466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PyCharm</a:t>
            </a:r>
            <a:r>
              <a:rPr spc="-25" dirty="0"/>
              <a:t> </a:t>
            </a:r>
            <a:r>
              <a:rPr dirty="0"/>
              <a:t>설치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6822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다운로드 경로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275" dirty="0">
                <a:solidFill>
                  <a:srgbClr val="C40404"/>
                </a:solidFill>
                <a:latin typeface="Times New Roman"/>
                <a:cs typeface="Times New Roman"/>
              </a:rPr>
              <a:t> </a:t>
            </a:r>
            <a:r>
              <a:rPr sz="1800" u="heavy" spc="-10" dirty="0">
                <a:solidFill>
                  <a:srgbClr val="C40404"/>
                </a:solidFill>
                <a:latin typeface="Malgun Gothic"/>
                <a:cs typeface="Malgun Gothic"/>
                <a:hlinkClick r:id="rId2"/>
              </a:rPr>
              <a:t>https://www.jetbrains.com/pycharm/download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5300" y="1516380"/>
            <a:ext cx="8122920" cy="487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490" y="1512569"/>
            <a:ext cx="8130540" cy="4884420"/>
          </a:xfrm>
          <a:custGeom>
            <a:avLst/>
            <a:gdLst/>
            <a:ahLst/>
            <a:cxnLst/>
            <a:rect l="l" t="t" r="r" b="b"/>
            <a:pathLst>
              <a:path w="8130540" h="4884420">
                <a:moveTo>
                  <a:pt x="0" y="4884420"/>
                </a:moveTo>
                <a:lnTo>
                  <a:pt x="8130540" y="4884420"/>
                </a:lnTo>
                <a:lnTo>
                  <a:pt x="8130540" y="0"/>
                </a:lnTo>
                <a:lnTo>
                  <a:pt x="0" y="0"/>
                </a:lnTo>
                <a:lnTo>
                  <a:pt x="0" y="488442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32120" y="5151120"/>
            <a:ext cx="2072639" cy="967740"/>
          </a:xfrm>
          <a:custGeom>
            <a:avLst/>
            <a:gdLst/>
            <a:ahLst/>
            <a:cxnLst/>
            <a:rect l="l" t="t" r="r" b="b"/>
            <a:pathLst>
              <a:path w="2072640" h="967739">
                <a:moveTo>
                  <a:pt x="0" y="967739"/>
                </a:moveTo>
                <a:lnTo>
                  <a:pt x="2072639" y="967739"/>
                </a:lnTo>
                <a:lnTo>
                  <a:pt x="2072639" y="0"/>
                </a:lnTo>
                <a:lnTo>
                  <a:pt x="0" y="0"/>
                </a:lnTo>
                <a:lnTo>
                  <a:pt x="0" y="967739"/>
                </a:lnTo>
                <a:close/>
              </a:path>
            </a:pathLst>
          </a:custGeom>
          <a:ln w="3048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8180" y="2407920"/>
            <a:ext cx="1447800" cy="723900"/>
          </a:xfrm>
          <a:custGeom>
            <a:avLst/>
            <a:gdLst/>
            <a:ahLst/>
            <a:cxnLst/>
            <a:rect l="l" t="t" r="r" b="b"/>
            <a:pathLst>
              <a:path w="1447800" h="723900">
                <a:moveTo>
                  <a:pt x="0" y="723900"/>
                </a:moveTo>
                <a:lnTo>
                  <a:pt x="1447800" y="723900"/>
                </a:lnTo>
                <a:lnTo>
                  <a:pt x="1447800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ln w="3048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1-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21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9627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프로젝트</a:t>
            </a:r>
            <a:r>
              <a:rPr spc="-90" dirty="0"/>
              <a:t> </a:t>
            </a:r>
            <a:r>
              <a:rPr dirty="0"/>
              <a:t>생성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1409700"/>
            <a:ext cx="7749540" cy="483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1990" y="1405889"/>
            <a:ext cx="7757159" cy="4846320"/>
          </a:xfrm>
          <a:custGeom>
            <a:avLst/>
            <a:gdLst/>
            <a:ahLst/>
            <a:cxnLst/>
            <a:rect l="l" t="t" r="r" b="b"/>
            <a:pathLst>
              <a:path w="7757159" h="4846320">
                <a:moveTo>
                  <a:pt x="0" y="4846320"/>
                </a:moveTo>
                <a:lnTo>
                  <a:pt x="7757159" y="4846320"/>
                </a:lnTo>
                <a:lnTo>
                  <a:pt x="7757159" y="0"/>
                </a:lnTo>
                <a:lnTo>
                  <a:pt x="0" y="0"/>
                </a:lnTo>
                <a:lnTo>
                  <a:pt x="0" y="484632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76600" y="3665220"/>
            <a:ext cx="2667000" cy="525780"/>
          </a:xfrm>
          <a:custGeom>
            <a:avLst/>
            <a:gdLst/>
            <a:ahLst/>
            <a:cxnLst/>
            <a:rect l="l" t="t" r="r" b="b"/>
            <a:pathLst>
              <a:path w="2667000" h="525779">
                <a:moveTo>
                  <a:pt x="0" y="525779"/>
                </a:moveTo>
                <a:lnTo>
                  <a:pt x="2667000" y="525779"/>
                </a:lnTo>
                <a:lnTo>
                  <a:pt x="2667000" y="0"/>
                </a:lnTo>
                <a:lnTo>
                  <a:pt x="0" y="0"/>
                </a:lnTo>
                <a:lnTo>
                  <a:pt x="0" y="525779"/>
                </a:lnTo>
                <a:close/>
              </a:path>
            </a:pathLst>
          </a:custGeom>
          <a:ln w="3048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1-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22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9627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프로젝트</a:t>
            </a:r>
            <a:r>
              <a:rPr spc="-90" dirty="0"/>
              <a:t> </a:t>
            </a:r>
            <a:r>
              <a:rPr dirty="0"/>
              <a:t>생성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2199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프로젝트 경로</a:t>
            </a:r>
            <a:r>
              <a:rPr sz="1800" spc="-10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생성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32859" y="2819400"/>
            <a:ext cx="4991099" cy="201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29050" y="2815589"/>
            <a:ext cx="4998720" cy="2026920"/>
          </a:xfrm>
          <a:custGeom>
            <a:avLst/>
            <a:gdLst/>
            <a:ahLst/>
            <a:cxnLst/>
            <a:rect l="l" t="t" r="r" b="b"/>
            <a:pathLst>
              <a:path w="4998720" h="2026920">
                <a:moveTo>
                  <a:pt x="0" y="2026919"/>
                </a:moveTo>
                <a:lnTo>
                  <a:pt x="4998720" y="2026919"/>
                </a:lnTo>
                <a:lnTo>
                  <a:pt x="4998720" y="0"/>
                </a:lnTo>
                <a:lnTo>
                  <a:pt x="0" y="0"/>
                </a:lnTo>
                <a:lnTo>
                  <a:pt x="0" y="2026919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9580" y="1562100"/>
            <a:ext cx="8374380" cy="1005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769" y="1558289"/>
            <a:ext cx="8382000" cy="1013460"/>
          </a:xfrm>
          <a:custGeom>
            <a:avLst/>
            <a:gdLst/>
            <a:ahLst/>
            <a:cxnLst/>
            <a:rect l="l" t="t" r="r" b="b"/>
            <a:pathLst>
              <a:path w="8382000" h="1013460">
                <a:moveTo>
                  <a:pt x="0" y="1013460"/>
                </a:moveTo>
                <a:lnTo>
                  <a:pt x="8382000" y="1013460"/>
                </a:lnTo>
                <a:lnTo>
                  <a:pt x="8382000" y="0"/>
                </a:lnTo>
                <a:lnTo>
                  <a:pt x="0" y="0"/>
                </a:lnTo>
                <a:lnTo>
                  <a:pt x="0" y="101346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04859" y="1882139"/>
            <a:ext cx="350520" cy="365760"/>
          </a:xfrm>
          <a:custGeom>
            <a:avLst/>
            <a:gdLst/>
            <a:ahLst/>
            <a:cxnLst/>
            <a:rect l="l" t="t" r="r" b="b"/>
            <a:pathLst>
              <a:path w="350520" h="365760">
                <a:moveTo>
                  <a:pt x="0" y="365760"/>
                </a:moveTo>
                <a:lnTo>
                  <a:pt x="350520" y="365760"/>
                </a:lnTo>
                <a:lnTo>
                  <a:pt x="35052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3048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08669" y="2480310"/>
            <a:ext cx="419100" cy="281940"/>
          </a:xfrm>
          <a:custGeom>
            <a:avLst/>
            <a:gdLst/>
            <a:ahLst/>
            <a:cxnLst/>
            <a:rect l="l" t="t" r="r" b="b"/>
            <a:pathLst>
              <a:path w="419100" h="281939">
                <a:moveTo>
                  <a:pt x="419100" y="140969"/>
                </a:moveTo>
                <a:lnTo>
                  <a:pt x="0" y="140969"/>
                </a:lnTo>
                <a:lnTo>
                  <a:pt x="209550" y="281939"/>
                </a:lnTo>
                <a:lnTo>
                  <a:pt x="419100" y="140969"/>
                </a:lnTo>
                <a:close/>
              </a:path>
              <a:path w="419100" h="281939">
                <a:moveTo>
                  <a:pt x="314325" y="0"/>
                </a:moveTo>
                <a:lnTo>
                  <a:pt x="104775" y="0"/>
                </a:lnTo>
                <a:lnTo>
                  <a:pt x="104775" y="140969"/>
                </a:lnTo>
                <a:lnTo>
                  <a:pt x="314325" y="140969"/>
                </a:lnTo>
                <a:lnTo>
                  <a:pt x="314325" y="0"/>
                </a:lnTo>
                <a:close/>
              </a:path>
            </a:pathLst>
          </a:custGeom>
          <a:solidFill>
            <a:srgbClr val="FDA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08669" y="2480310"/>
            <a:ext cx="419100" cy="281940"/>
          </a:xfrm>
          <a:custGeom>
            <a:avLst/>
            <a:gdLst/>
            <a:ahLst/>
            <a:cxnLst/>
            <a:rect l="l" t="t" r="r" b="b"/>
            <a:pathLst>
              <a:path w="419100" h="281939">
                <a:moveTo>
                  <a:pt x="0" y="140969"/>
                </a:moveTo>
                <a:lnTo>
                  <a:pt x="104775" y="140969"/>
                </a:lnTo>
                <a:lnTo>
                  <a:pt x="104775" y="0"/>
                </a:lnTo>
                <a:lnTo>
                  <a:pt x="314325" y="0"/>
                </a:lnTo>
                <a:lnTo>
                  <a:pt x="314325" y="140969"/>
                </a:lnTo>
                <a:lnTo>
                  <a:pt x="419100" y="140969"/>
                </a:lnTo>
                <a:lnTo>
                  <a:pt x="209550" y="281939"/>
                </a:lnTo>
                <a:lnTo>
                  <a:pt x="0" y="140969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84910" y="3173729"/>
            <a:ext cx="1722120" cy="36576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57505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Malgun Gothic"/>
                <a:cs typeface="Malgun Gothic"/>
              </a:rPr>
              <a:t>경로</a:t>
            </a:r>
            <a:r>
              <a:rPr sz="1800" spc="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선택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06902" y="3350259"/>
            <a:ext cx="922655" cy="514984"/>
          </a:xfrm>
          <a:custGeom>
            <a:avLst/>
            <a:gdLst/>
            <a:ahLst/>
            <a:cxnLst/>
            <a:rect l="l" t="t" r="r" b="b"/>
            <a:pathLst>
              <a:path w="922654" h="514985">
                <a:moveTo>
                  <a:pt x="848613" y="438784"/>
                </a:moveTo>
                <a:lnTo>
                  <a:pt x="846834" y="470143"/>
                </a:lnTo>
                <a:lnTo>
                  <a:pt x="859663" y="471169"/>
                </a:lnTo>
                <a:lnTo>
                  <a:pt x="858647" y="483869"/>
                </a:lnTo>
                <a:lnTo>
                  <a:pt x="846054" y="483869"/>
                </a:lnTo>
                <a:lnTo>
                  <a:pt x="844296" y="514857"/>
                </a:lnTo>
                <a:lnTo>
                  <a:pt x="916057" y="483869"/>
                </a:lnTo>
                <a:lnTo>
                  <a:pt x="858647" y="483869"/>
                </a:lnTo>
                <a:lnTo>
                  <a:pt x="846109" y="482900"/>
                </a:lnTo>
                <a:lnTo>
                  <a:pt x="918303" y="482900"/>
                </a:lnTo>
                <a:lnTo>
                  <a:pt x="922527" y="481075"/>
                </a:lnTo>
                <a:lnTo>
                  <a:pt x="848613" y="438784"/>
                </a:lnTo>
                <a:close/>
              </a:path>
              <a:path w="922654" h="514985">
                <a:moveTo>
                  <a:pt x="846834" y="470143"/>
                </a:moveTo>
                <a:lnTo>
                  <a:pt x="846109" y="482900"/>
                </a:lnTo>
                <a:lnTo>
                  <a:pt x="858647" y="483869"/>
                </a:lnTo>
                <a:lnTo>
                  <a:pt x="859663" y="471169"/>
                </a:lnTo>
                <a:lnTo>
                  <a:pt x="846834" y="470143"/>
                </a:lnTo>
                <a:close/>
              </a:path>
              <a:path w="922654" h="514985">
                <a:moveTo>
                  <a:pt x="254" y="0"/>
                </a:moveTo>
                <a:lnTo>
                  <a:pt x="0" y="12700"/>
                </a:lnTo>
                <a:lnTo>
                  <a:pt x="21590" y="13080"/>
                </a:lnTo>
                <a:lnTo>
                  <a:pt x="43053" y="13969"/>
                </a:lnTo>
                <a:lnTo>
                  <a:pt x="85471" y="18034"/>
                </a:lnTo>
                <a:lnTo>
                  <a:pt x="127254" y="24384"/>
                </a:lnTo>
                <a:lnTo>
                  <a:pt x="168148" y="32892"/>
                </a:lnTo>
                <a:lnTo>
                  <a:pt x="207645" y="43687"/>
                </a:lnTo>
                <a:lnTo>
                  <a:pt x="245364" y="56134"/>
                </a:lnTo>
                <a:lnTo>
                  <a:pt x="281051" y="70357"/>
                </a:lnTo>
                <a:lnTo>
                  <a:pt x="330073" y="94614"/>
                </a:lnTo>
                <a:lnTo>
                  <a:pt x="372491" y="121665"/>
                </a:lnTo>
                <a:lnTo>
                  <a:pt x="407416" y="150875"/>
                </a:lnTo>
                <a:lnTo>
                  <a:pt x="433324" y="181482"/>
                </a:lnTo>
                <a:lnTo>
                  <a:pt x="452627" y="223265"/>
                </a:lnTo>
                <a:lnTo>
                  <a:pt x="455675" y="255269"/>
                </a:lnTo>
                <a:lnTo>
                  <a:pt x="457708" y="267081"/>
                </a:lnTo>
                <a:lnTo>
                  <a:pt x="478663" y="313054"/>
                </a:lnTo>
                <a:lnTo>
                  <a:pt x="506349" y="345694"/>
                </a:lnTo>
                <a:lnTo>
                  <a:pt x="542671" y="376046"/>
                </a:lnTo>
                <a:lnTo>
                  <a:pt x="586359" y="403859"/>
                </a:lnTo>
                <a:lnTo>
                  <a:pt x="636524" y="428625"/>
                </a:lnTo>
                <a:lnTo>
                  <a:pt x="672973" y="443229"/>
                </a:lnTo>
                <a:lnTo>
                  <a:pt x="711326" y="455929"/>
                </a:lnTo>
                <a:lnTo>
                  <a:pt x="751459" y="466851"/>
                </a:lnTo>
                <a:lnTo>
                  <a:pt x="792988" y="475614"/>
                </a:lnTo>
                <a:lnTo>
                  <a:pt x="835660" y="482091"/>
                </a:lnTo>
                <a:lnTo>
                  <a:pt x="846109" y="482900"/>
                </a:lnTo>
                <a:lnTo>
                  <a:pt x="846834" y="470143"/>
                </a:lnTo>
                <a:lnTo>
                  <a:pt x="837438" y="469391"/>
                </a:lnTo>
                <a:lnTo>
                  <a:pt x="816356" y="466470"/>
                </a:lnTo>
                <a:lnTo>
                  <a:pt x="754888" y="454532"/>
                </a:lnTo>
                <a:lnTo>
                  <a:pt x="715391" y="443864"/>
                </a:lnTo>
                <a:lnTo>
                  <a:pt x="677545" y="431291"/>
                </a:lnTo>
                <a:lnTo>
                  <a:pt x="641731" y="417067"/>
                </a:lnTo>
                <a:lnTo>
                  <a:pt x="592709" y="392938"/>
                </a:lnTo>
                <a:lnTo>
                  <a:pt x="550291" y="365887"/>
                </a:lnTo>
                <a:lnTo>
                  <a:pt x="515493" y="336803"/>
                </a:lnTo>
                <a:lnTo>
                  <a:pt x="489458" y="306323"/>
                </a:lnTo>
                <a:lnTo>
                  <a:pt x="470281" y="264794"/>
                </a:lnTo>
                <a:lnTo>
                  <a:pt x="466851" y="231393"/>
                </a:lnTo>
                <a:lnTo>
                  <a:pt x="464693" y="219710"/>
                </a:lnTo>
                <a:lnTo>
                  <a:pt x="443611" y="173989"/>
                </a:lnTo>
                <a:lnTo>
                  <a:pt x="416051" y="141477"/>
                </a:lnTo>
                <a:lnTo>
                  <a:pt x="379857" y="111251"/>
                </a:lnTo>
                <a:lnTo>
                  <a:pt x="336042" y="83438"/>
                </a:lnTo>
                <a:lnTo>
                  <a:pt x="285877" y="58674"/>
                </a:lnTo>
                <a:lnTo>
                  <a:pt x="249428" y="44195"/>
                </a:lnTo>
                <a:lnTo>
                  <a:pt x="210947" y="31368"/>
                </a:lnTo>
                <a:lnTo>
                  <a:pt x="170815" y="20574"/>
                </a:lnTo>
                <a:lnTo>
                  <a:pt x="129413" y="11811"/>
                </a:lnTo>
                <a:lnTo>
                  <a:pt x="86868" y="5334"/>
                </a:lnTo>
                <a:lnTo>
                  <a:pt x="43561" y="1397"/>
                </a:lnTo>
                <a:lnTo>
                  <a:pt x="21844" y="380"/>
                </a:lnTo>
                <a:lnTo>
                  <a:pt x="2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1-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23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9627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프로젝트</a:t>
            </a:r>
            <a:r>
              <a:rPr spc="-90" dirty="0"/>
              <a:t> </a:t>
            </a:r>
            <a:r>
              <a:rPr dirty="0"/>
              <a:t>생성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0517" y="1098803"/>
            <a:ext cx="1970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파이썬 환경</a:t>
            </a:r>
            <a:r>
              <a:rPr sz="1800" spc="-10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선택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580" y="1562100"/>
            <a:ext cx="8374380" cy="1005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5769" y="1558289"/>
            <a:ext cx="8382000" cy="1013460"/>
          </a:xfrm>
          <a:custGeom>
            <a:avLst/>
            <a:gdLst/>
            <a:ahLst/>
            <a:cxnLst/>
            <a:rect l="l" t="t" r="r" b="b"/>
            <a:pathLst>
              <a:path w="8382000" h="1013460">
                <a:moveTo>
                  <a:pt x="0" y="1013460"/>
                </a:moveTo>
                <a:lnTo>
                  <a:pt x="8382000" y="1013460"/>
                </a:lnTo>
                <a:lnTo>
                  <a:pt x="8382000" y="0"/>
                </a:lnTo>
                <a:lnTo>
                  <a:pt x="0" y="0"/>
                </a:lnTo>
                <a:lnTo>
                  <a:pt x="0" y="101346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09459" y="2788920"/>
            <a:ext cx="1714500" cy="1272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05650" y="2785110"/>
            <a:ext cx="1722120" cy="1280160"/>
          </a:xfrm>
          <a:custGeom>
            <a:avLst/>
            <a:gdLst/>
            <a:ahLst/>
            <a:cxnLst/>
            <a:rect l="l" t="t" r="r" b="b"/>
            <a:pathLst>
              <a:path w="1722120" h="1280160">
                <a:moveTo>
                  <a:pt x="0" y="1280159"/>
                </a:moveTo>
                <a:lnTo>
                  <a:pt x="1722120" y="1280159"/>
                </a:lnTo>
                <a:lnTo>
                  <a:pt x="1722120" y="0"/>
                </a:lnTo>
                <a:lnTo>
                  <a:pt x="0" y="0"/>
                </a:lnTo>
                <a:lnTo>
                  <a:pt x="0" y="1280159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04859" y="2133600"/>
            <a:ext cx="350520" cy="365760"/>
          </a:xfrm>
          <a:custGeom>
            <a:avLst/>
            <a:gdLst/>
            <a:ahLst/>
            <a:cxnLst/>
            <a:rect l="l" t="t" r="r" b="b"/>
            <a:pathLst>
              <a:path w="350520" h="365760">
                <a:moveTo>
                  <a:pt x="0" y="365760"/>
                </a:moveTo>
                <a:lnTo>
                  <a:pt x="350520" y="365760"/>
                </a:lnTo>
                <a:lnTo>
                  <a:pt x="35052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3048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01990" y="2548889"/>
            <a:ext cx="571500" cy="312420"/>
          </a:xfrm>
          <a:custGeom>
            <a:avLst/>
            <a:gdLst/>
            <a:ahLst/>
            <a:cxnLst/>
            <a:rect l="l" t="t" r="r" b="b"/>
            <a:pathLst>
              <a:path w="571500" h="312419">
                <a:moveTo>
                  <a:pt x="571500" y="156210"/>
                </a:moveTo>
                <a:lnTo>
                  <a:pt x="0" y="156210"/>
                </a:lnTo>
                <a:lnTo>
                  <a:pt x="285750" y="312420"/>
                </a:lnTo>
                <a:lnTo>
                  <a:pt x="571500" y="156210"/>
                </a:lnTo>
                <a:close/>
              </a:path>
              <a:path w="571500" h="312419">
                <a:moveTo>
                  <a:pt x="428625" y="0"/>
                </a:moveTo>
                <a:lnTo>
                  <a:pt x="142875" y="0"/>
                </a:lnTo>
                <a:lnTo>
                  <a:pt x="142875" y="156210"/>
                </a:lnTo>
                <a:lnTo>
                  <a:pt x="428625" y="156210"/>
                </a:lnTo>
                <a:lnTo>
                  <a:pt x="428625" y="0"/>
                </a:lnTo>
                <a:close/>
              </a:path>
            </a:pathLst>
          </a:custGeom>
          <a:solidFill>
            <a:srgbClr val="FDA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01990" y="2548889"/>
            <a:ext cx="571500" cy="312420"/>
          </a:xfrm>
          <a:custGeom>
            <a:avLst/>
            <a:gdLst/>
            <a:ahLst/>
            <a:cxnLst/>
            <a:rect l="l" t="t" r="r" b="b"/>
            <a:pathLst>
              <a:path w="571500" h="312419">
                <a:moveTo>
                  <a:pt x="0" y="156210"/>
                </a:moveTo>
                <a:lnTo>
                  <a:pt x="142875" y="156210"/>
                </a:lnTo>
                <a:lnTo>
                  <a:pt x="142875" y="0"/>
                </a:lnTo>
                <a:lnTo>
                  <a:pt x="428625" y="0"/>
                </a:lnTo>
                <a:lnTo>
                  <a:pt x="428625" y="156210"/>
                </a:lnTo>
                <a:lnTo>
                  <a:pt x="571500" y="156210"/>
                </a:lnTo>
                <a:lnTo>
                  <a:pt x="285750" y="312420"/>
                </a:lnTo>
                <a:lnTo>
                  <a:pt x="0" y="15621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43800" y="3337559"/>
            <a:ext cx="1280160" cy="373380"/>
          </a:xfrm>
          <a:custGeom>
            <a:avLst/>
            <a:gdLst/>
            <a:ahLst/>
            <a:cxnLst/>
            <a:rect l="l" t="t" r="r" b="b"/>
            <a:pathLst>
              <a:path w="1280159" h="373379">
                <a:moveTo>
                  <a:pt x="0" y="373379"/>
                </a:moveTo>
                <a:lnTo>
                  <a:pt x="1280159" y="373379"/>
                </a:lnTo>
                <a:lnTo>
                  <a:pt x="1280159" y="0"/>
                </a:lnTo>
                <a:lnTo>
                  <a:pt x="0" y="0"/>
                </a:lnTo>
                <a:lnTo>
                  <a:pt x="0" y="373379"/>
                </a:lnTo>
                <a:close/>
              </a:path>
            </a:pathLst>
          </a:custGeom>
          <a:ln w="3048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78280" y="3124200"/>
            <a:ext cx="5006340" cy="28498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74469" y="3120389"/>
            <a:ext cx="5013960" cy="2857500"/>
          </a:xfrm>
          <a:custGeom>
            <a:avLst/>
            <a:gdLst/>
            <a:ahLst/>
            <a:cxnLst/>
            <a:rect l="l" t="t" r="r" b="b"/>
            <a:pathLst>
              <a:path w="5013960" h="2857500">
                <a:moveTo>
                  <a:pt x="0" y="2857500"/>
                </a:moveTo>
                <a:lnTo>
                  <a:pt x="5013959" y="2857500"/>
                </a:lnTo>
                <a:lnTo>
                  <a:pt x="5013959" y="0"/>
                </a:lnTo>
                <a:lnTo>
                  <a:pt x="0" y="0"/>
                </a:lnTo>
                <a:lnTo>
                  <a:pt x="0" y="285750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02730" y="3387090"/>
            <a:ext cx="381000" cy="632460"/>
          </a:xfrm>
          <a:custGeom>
            <a:avLst/>
            <a:gdLst/>
            <a:ahLst/>
            <a:cxnLst/>
            <a:rect l="l" t="t" r="r" b="b"/>
            <a:pathLst>
              <a:path w="381000" h="632460">
                <a:moveTo>
                  <a:pt x="190500" y="0"/>
                </a:moveTo>
                <a:lnTo>
                  <a:pt x="0" y="316230"/>
                </a:lnTo>
                <a:lnTo>
                  <a:pt x="190500" y="632460"/>
                </a:lnTo>
                <a:lnTo>
                  <a:pt x="190500" y="474345"/>
                </a:lnTo>
                <a:lnTo>
                  <a:pt x="381000" y="474345"/>
                </a:lnTo>
                <a:lnTo>
                  <a:pt x="381000" y="158114"/>
                </a:lnTo>
                <a:lnTo>
                  <a:pt x="190500" y="158114"/>
                </a:lnTo>
                <a:lnTo>
                  <a:pt x="190500" y="0"/>
                </a:lnTo>
                <a:close/>
              </a:path>
            </a:pathLst>
          </a:custGeom>
          <a:solidFill>
            <a:srgbClr val="FDA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02730" y="3387090"/>
            <a:ext cx="381000" cy="632460"/>
          </a:xfrm>
          <a:custGeom>
            <a:avLst/>
            <a:gdLst/>
            <a:ahLst/>
            <a:cxnLst/>
            <a:rect l="l" t="t" r="r" b="b"/>
            <a:pathLst>
              <a:path w="381000" h="632460">
                <a:moveTo>
                  <a:pt x="381000" y="474345"/>
                </a:moveTo>
                <a:lnTo>
                  <a:pt x="190500" y="474345"/>
                </a:lnTo>
                <a:lnTo>
                  <a:pt x="190500" y="632460"/>
                </a:lnTo>
                <a:lnTo>
                  <a:pt x="0" y="316230"/>
                </a:lnTo>
                <a:lnTo>
                  <a:pt x="190500" y="0"/>
                </a:lnTo>
                <a:lnTo>
                  <a:pt x="190500" y="158114"/>
                </a:lnTo>
                <a:lnTo>
                  <a:pt x="381000" y="158114"/>
                </a:lnTo>
                <a:lnTo>
                  <a:pt x="381000" y="474345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40379" y="4846320"/>
            <a:ext cx="1074420" cy="365760"/>
          </a:xfrm>
          <a:custGeom>
            <a:avLst/>
            <a:gdLst/>
            <a:ahLst/>
            <a:cxnLst/>
            <a:rect l="l" t="t" r="r" b="b"/>
            <a:pathLst>
              <a:path w="1074420" h="365760">
                <a:moveTo>
                  <a:pt x="0" y="365759"/>
                </a:moveTo>
                <a:lnTo>
                  <a:pt x="1074420" y="365759"/>
                </a:lnTo>
                <a:lnTo>
                  <a:pt x="1074420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ln w="3048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84960" y="3832859"/>
            <a:ext cx="4785360" cy="365760"/>
          </a:xfrm>
          <a:custGeom>
            <a:avLst/>
            <a:gdLst/>
            <a:ahLst/>
            <a:cxnLst/>
            <a:rect l="l" t="t" r="r" b="b"/>
            <a:pathLst>
              <a:path w="4785360" h="365760">
                <a:moveTo>
                  <a:pt x="0" y="365760"/>
                </a:moveTo>
                <a:lnTo>
                  <a:pt x="4785360" y="365760"/>
                </a:lnTo>
                <a:lnTo>
                  <a:pt x="478536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3048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1-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24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30911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대화형 실행 환경</a:t>
            </a:r>
            <a:r>
              <a:rPr spc="-95" dirty="0"/>
              <a:t> </a:t>
            </a:r>
            <a:r>
              <a:rPr dirty="0"/>
              <a:t>사용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3373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spc="-10" dirty="0">
                <a:latin typeface="Malgun Gothic"/>
                <a:cs typeface="Malgun Gothic"/>
              </a:rPr>
              <a:t>ipython notebook </a:t>
            </a:r>
            <a:r>
              <a:rPr sz="1800" dirty="0">
                <a:latin typeface="Malgun Gothic"/>
                <a:cs typeface="Malgun Gothic"/>
              </a:rPr>
              <a:t>파일</a:t>
            </a:r>
            <a:r>
              <a:rPr sz="1800" spc="-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만들기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1019" y="1546860"/>
            <a:ext cx="5516880" cy="2346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7209" y="1543050"/>
            <a:ext cx="5524500" cy="2354580"/>
          </a:xfrm>
          <a:custGeom>
            <a:avLst/>
            <a:gdLst/>
            <a:ahLst/>
            <a:cxnLst/>
            <a:rect l="l" t="t" r="r" b="b"/>
            <a:pathLst>
              <a:path w="5524500" h="2354579">
                <a:moveTo>
                  <a:pt x="0" y="2354580"/>
                </a:moveTo>
                <a:lnTo>
                  <a:pt x="5524500" y="2354580"/>
                </a:lnTo>
                <a:lnTo>
                  <a:pt x="5524500" y="0"/>
                </a:lnTo>
                <a:lnTo>
                  <a:pt x="0" y="0"/>
                </a:lnTo>
                <a:lnTo>
                  <a:pt x="0" y="235458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77000" y="1546860"/>
            <a:ext cx="2346959" cy="2956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73190" y="1543050"/>
            <a:ext cx="2354580" cy="2964180"/>
          </a:xfrm>
          <a:custGeom>
            <a:avLst/>
            <a:gdLst/>
            <a:ahLst/>
            <a:cxnLst/>
            <a:rect l="l" t="t" r="r" b="b"/>
            <a:pathLst>
              <a:path w="2354579" h="2964179">
                <a:moveTo>
                  <a:pt x="0" y="2964180"/>
                </a:moveTo>
                <a:lnTo>
                  <a:pt x="2354580" y="2964180"/>
                </a:lnTo>
                <a:lnTo>
                  <a:pt x="2354580" y="0"/>
                </a:lnTo>
                <a:lnTo>
                  <a:pt x="0" y="0"/>
                </a:lnTo>
                <a:lnTo>
                  <a:pt x="0" y="296418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1019" y="2042160"/>
            <a:ext cx="1074420" cy="358140"/>
          </a:xfrm>
          <a:custGeom>
            <a:avLst/>
            <a:gdLst/>
            <a:ahLst/>
            <a:cxnLst/>
            <a:rect l="l" t="t" r="r" b="b"/>
            <a:pathLst>
              <a:path w="1074420" h="358139">
                <a:moveTo>
                  <a:pt x="0" y="358139"/>
                </a:moveTo>
                <a:lnTo>
                  <a:pt x="1074420" y="358139"/>
                </a:lnTo>
                <a:lnTo>
                  <a:pt x="1074420" y="0"/>
                </a:lnTo>
                <a:lnTo>
                  <a:pt x="0" y="0"/>
                </a:lnTo>
                <a:lnTo>
                  <a:pt x="0" y="358139"/>
                </a:lnTo>
                <a:close/>
              </a:path>
            </a:pathLst>
          </a:custGeom>
          <a:ln w="3048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43700" y="3832859"/>
            <a:ext cx="1584960" cy="358140"/>
          </a:xfrm>
          <a:custGeom>
            <a:avLst/>
            <a:gdLst/>
            <a:ahLst/>
            <a:cxnLst/>
            <a:rect l="l" t="t" r="r" b="b"/>
            <a:pathLst>
              <a:path w="1584959" h="358139">
                <a:moveTo>
                  <a:pt x="0" y="358139"/>
                </a:moveTo>
                <a:lnTo>
                  <a:pt x="1584959" y="358139"/>
                </a:lnTo>
                <a:lnTo>
                  <a:pt x="1584959" y="0"/>
                </a:lnTo>
                <a:lnTo>
                  <a:pt x="0" y="0"/>
                </a:lnTo>
                <a:lnTo>
                  <a:pt x="0" y="358139"/>
                </a:lnTo>
                <a:close/>
              </a:path>
            </a:pathLst>
          </a:custGeom>
          <a:ln w="3047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94020" y="4815840"/>
            <a:ext cx="3329939" cy="1402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79820" y="5334000"/>
            <a:ext cx="1021080" cy="365760"/>
          </a:xfrm>
          <a:custGeom>
            <a:avLst/>
            <a:gdLst/>
            <a:ahLst/>
            <a:cxnLst/>
            <a:rect l="l" t="t" r="r" b="b"/>
            <a:pathLst>
              <a:path w="1021079" h="365760">
                <a:moveTo>
                  <a:pt x="0" y="365759"/>
                </a:moveTo>
                <a:lnTo>
                  <a:pt x="1021079" y="365759"/>
                </a:lnTo>
                <a:lnTo>
                  <a:pt x="1021079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ln w="3048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9809" y="2548889"/>
            <a:ext cx="342900" cy="640080"/>
          </a:xfrm>
          <a:custGeom>
            <a:avLst/>
            <a:gdLst/>
            <a:ahLst/>
            <a:cxnLst/>
            <a:rect l="l" t="t" r="r" b="b"/>
            <a:pathLst>
              <a:path w="342900" h="640080">
                <a:moveTo>
                  <a:pt x="171450" y="0"/>
                </a:moveTo>
                <a:lnTo>
                  <a:pt x="171450" y="160020"/>
                </a:lnTo>
                <a:lnTo>
                  <a:pt x="0" y="160020"/>
                </a:lnTo>
                <a:lnTo>
                  <a:pt x="0" y="480060"/>
                </a:lnTo>
                <a:lnTo>
                  <a:pt x="171450" y="480060"/>
                </a:lnTo>
                <a:lnTo>
                  <a:pt x="171450" y="640080"/>
                </a:lnTo>
                <a:lnTo>
                  <a:pt x="342900" y="320039"/>
                </a:lnTo>
                <a:lnTo>
                  <a:pt x="171450" y="0"/>
                </a:lnTo>
                <a:close/>
              </a:path>
            </a:pathLst>
          </a:custGeom>
          <a:solidFill>
            <a:srgbClr val="FDA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9809" y="2548889"/>
            <a:ext cx="342900" cy="640080"/>
          </a:xfrm>
          <a:custGeom>
            <a:avLst/>
            <a:gdLst/>
            <a:ahLst/>
            <a:cxnLst/>
            <a:rect l="l" t="t" r="r" b="b"/>
            <a:pathLst>
              <a:path w="342900" h="640080">
                <a:moveTo>
                  <a:pt x="0" y="160020"/>
                </a:moveTo>
                <a:lnTo>
                  <a:pt x="171450" y="160020"/>
                </a:lnTo>
                <a:lnTo>
                  <a:pt x="171450" y="0"/>
                </a:lnTo>
                <a:lnTo>
                  <a:pt x="342900" y="320039"/>
                </a:lnTo>
                <a:lnTo>
                  <a:pt x="171450" y="640080"/>
                </a:lnTo>
                <a:lnTo>
                  <a:pt x="171450" y="480060"/>
                </a:lnTo>
                <a:lnTo>
                  <a:pt x="0" y="480060"/>
                </a:lnTo>
                <a:lnTo>
                  <a:pt x="0" y="16002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58990" y="4537709"/>
            <a:ext cx="662940" cy="236220"/>
          </a:xfrm>
          <a:custGeom>
            <a:avLst/>
            <a:gdLst/>
            <a:ahLst/>
            <a:cxnLst/>
            <a:rect l="l" t="t" r="r" b="b"/>
            <a:pathLst>
              <a:path w="662940" h="236220">
                <a:moveTo>
                  <a:pt x="662939" y="118109"/>
                </a:moveTo>
                <a:lnTo>
                  <a:pt x="0" y="118109"/>
                </a:lnTo>
                <a:lnTo>
                  <a:pt x="331469" y="236219"/>
                </a:lnTo>
                <a:lnTo>
                  <a:pt x="662939" y="118109"/>
                </a:lnTo>
                <a:close/>
              </a:path>
              <a:path w="662940" h="236220">
                <a:moveTo>
                  <a:pt x="497204" y="0"/>
                </a:moveTo>
                <a:lnTo>
                  <a:pt x="165734" y="0"/>
                </a:lnTo>
                <a:lnTo>
                  <a:pt x="165734" y="118109"/>
                </a:lnTo>
                <a:lnTo>
                  <a:pt x="497204" y="118109"/>
                </a:lnTo>
                <a:lnTo>
                  <a:pt x="497204" y="0"/>
                </a:lnTo>
                <a:close/>
              </a:path>
            </a:pathLst>
          </a:custGeom>
          <a:solidFill>
            <a:srgbClr val="FDA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58990" y="4537709"/>
            <a:ext cx="662940" cy="236220"/>
          </a:xfrm>
          <a:custGeom>
            <a:avLst/>
            <a:gdLst/>
            <a:ahLst/>
            <a:cxnLst/>
            <a:rect l="l" t="t" r="r" b="b"/>
            <a:pathLst>
              <a:path w="662940" h="236220">
                <a:moveTo>
                  <a:pt x="0" y="118109"/>
                </a:moveTo>
                <a:lnTo>
                  <a:pt x="165734" y="118109"/>
                </a:lnTo>
                <a:lnTo>
                  <a:pt x="165734" y="0"/>
                </a:lnTo>
                <a:lnTo>
                  <a:pt x="497204" y="0"/>
                </a:lnTo>
                <a:lnTo>
                  <a:pt x="497204" y="118109"/>
                </a:lnTo>
                <a:lnTo>
                  <a:pt x="662939" y="118109"/>
                </a:lnTo>
                <a:lnTo>
                  <a:pt x="331469" y="236219"/>
                </a:lnTo>
                <a:lnTo>
                  <a:pt x="0" y="118109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1-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25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30911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대화형 실행 환경</a:t>
            </a:r>
            <a:r>
              <a:rPr spc="-95" dirty="0"/>
              <a:t> </a:t>
            </a:r>
            <a:r>
              <a:rPr dirty="0"/>
              <a:t>사용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517" y="993457"/>
            <a:ext cx="31451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6215" algn="l"/>
              </a:tabLst>
            </a:pPr>
            <a:r>
              <a:rPr sz="1800" spc="-15" dirty="0">
                <a:latin typeface="Malgun Gothic"/>
                <a:cs typeface="Malgun Gothic"/>
              </a:rPr>
              <a:t>ipython </a:t>
            </a:r>
            <a:r>
              <a:rPr sz="1800" spc="-10" dirty="0">
                <a:latin typeface="Malgun Gothic"/>
                <a:cs typeface="Malgun Gothic"/>
              </a:rPr>
              <a:t>notebook </a:t>
            </a:r>
            <a:r>
              <a:rPr sz="1800" dirty="0">
                <a:latin typeface="Malgun Gothic"/>
                <a:cs typeface="Malgun Gothic"/>
              </a:rPr>
              <a:t>세션</a:t>
            </a:r>
            <a:r>
              <a:rPr sz="1800" spc="3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연결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2459" y="1470660"/>
            <a:ext cx="7559040" cy="3017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466850"/>
            <a:ext cx="7566659" cy="3025140"/>
          </a:xfrm>
          <a:custGeom>
            <a:avLst/>
            <a:gdLst/>
            <a:ahLst/>
            <a:cxnLst/>
            <a:rect l="l" t="t" r="r" b="b"/>
            <a:pathLst>
              <a:path w="7566659" h="3025140">
                <a:moveTo>
                  <a:pt x="0" y="3025140"/>
                </a:moveTo>
                <a:lnTo>
                  <a:pt x="7566659" y="3025140"/>
                </a:lnTo>
                <a:lnTo>
                  <a:pt x="7566659" y="0"/>
                </a:lnTo>
                <a:lnTo>
                  <a:pt x="0" y="0"/>
                </a:lnTo>
                <a:lnTo>
                  <a:pt x="0" y="302514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1639" y="1958339"/>
            <a:ext cx="2705100" cy="365760"/>
          </a:xfrm>
          <a:custGeom>
            <a:avLst/>
            <a:gdLst/>
            <a:ahLst/>
            <a:cxnLst/>
            <a:rect l="l" t="t" r="r" b="b"/>
            <a:pathLst>
              <a:path w="2705100" h="365760">
                <a:moveTo>
                  <a:pt x="0" y="365760"/>
                </a:moveTo>
                <a:lnTo>
                  <a:pt x="2705100" y="365760"/>
                </a:lnTo>
                <a:lnTo>
                  <a:pt x="27051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3048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15840" y="1485900"/>
            <a:ext cx="411480" cy="358140"/>
          </a:xfrm>
          <a:custGeom>
            <a:avLst/>
            <a:gdLst/>
            <a:ahLst/>
            <a:cxnLst/>
            <a:rect l="l" t="t" r="r" b="b"/>
            <a:pathLst>
              <a:path w="411479" h="358139">
                <a:moveTo>
                  <a:pt x="0" y="358139"/>
                </a:moveTo>
                <a:lnTo>
                  <a:pt x="411479" y="358139"/>
                </a:lnTo>
                <a:lnTo>
                  <a:pt x="411479" y="0"/>
                </a:lnTo>
                <a:lnTo>
                  <a:pt x="0" y="0"/>
                </a:lnTo>
                <a:lnTo>
                  <a:pt x="0" y="358139"/>
                </a:lnTo>
                <a:close/>
              </a:path>
            </a:pathLst>
          </a:custGeom>
          <a:ln w="3048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06240" y="3802379"/>
            <a:ext cx="1013460" cy="358140"/>
          </a:xfrm>
          <a:custGeom>
            <a:avLst/>
            <a:gdLst/>
            <a:ahLst/>
            <a:cxnLst/>
            <a:rect l="l" t="t" r="r" b="b"/>
            <a:pathLst>
              <a:path w="1013460" h="358139">
                <a:moveTo>
                  <a:pt x="0" y="358140"/>
                </a:moveTo>
                <a:lnTo>
                  <a:pt x="1013460" y="358140"/>
                </a:lnTo>
                <a:lnTo>
                  <a:pt x="1013460" y="0"/>
                </a:lnTo>
                <a:lnTo>
                  <a:pt x="0" y="0"/>
                </a:lnTo>
                <a:lnTo>
                  <a:pt x="0" y="358140"/>
                </a:lnTo>
                <a:close/>
              </a:path>
            </a:pathLst>
          </a:custGeom>
          <a:ln w="3048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9180" y="4838700"/>
            <a:ext cx="7010400" cy="975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5369" y="4834890"/>
            <a:ext cx="7018020" cy="982980"/>
          </a:xfrm>
          <a:custGeom>
            <a:avLst/>
            <a:gdLst/>
            <a:ahLst/>
            <a:cxnLst/>
            <a:rect l="l" t="t" r="r" b="b"/>
            <a:pathLst>
              <a:path w="7018020" h="982979">
                <a:moveTo>
                  <a:pt x="0" y="982980"/>
                </a:moveTo>
                <a:lnTo>
                  <a:pt x="7018020" y="982980"/>
                </a:lnTo>
                <a:lnTo>
                  <a:pt x="7018020" y="0"/>
                </a:lnTo>
                <a:lnTo>
                  <a:pt x="0" y="0"/>
                </a:lnTo>
                <a:lnTo>
                  <a:pt x="0" y="98298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32020" y="5029200"/>
            <a:ext cx="1638300" cy="365760"/>
          </a:xfrm>
          <a:custGeom>
            <a:avLst/>
            <a:gdLst/>
            <a:ahLst/>
            <a:cxnLst/>
            <a:rect l="l" t="t" r="r" b="b"/>
            <a:pathLst>
              <a:path w="1638300" h="365760">
                <a:moveTo>
                  <a:pt x="0" y="365759"/>
                </a:moveTo>
                <a:lnTo>
                  <a:pt x="1638300" y="365759"/>
                </a:lnTo>
                <a:lnTo>
                  <a:pt x="1638300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ln w="3048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66209" y="4522470"/>
            <a:ext cx="731520" cy="297180"/>
          </a:xfrm>
          <a:custGeom>
            <a:avLst/>
            <a:gdLst/>
            <a:ahLst/>
            <a:cxnLst/>
            <a:rect l="l" t="t" r="r" b="b"/>
            <a:pathLst>
              <a:path w="731520" h="297179">
                <a:moveTo>
                  <a:pt x="731519" y="148589"/>
                </a:moveTo>
                <a:lnTo>
                  <a:pt x="0" y="148589"/>
                </a:lnTo>
                <a:lnTo>
                  <a:pt x="365760" y="297179"/>
                </a:lnTo>
                <a:lnTo>
                  <a:pt x="731519" y="148589"/>
                </a:lnTo>
                <a:close/>
              </a:path>
              <a:path w="731520" h="297179">
                <a:moveTo>
                  <a:pt x="548639" y="0"/>
                </a:moveTo>
                <a:lnTo>
                  <a:pt x="182879" y="0"/>
                </a:lnTo>
                <a:lnTo>
                  <a:pt x="182879" y="148589"/>
                </a:lnTo>
                <a:lnTo>
                  <a:pt x="548639" y="148589"/>
                </a:lnTo>
                <a:lnTo>
                  <a:pt x="548639" y="0"/>
                </a:lnTo>
                <a:close/>
              </a:path>
            </a:pathLst>
          </a:custGeom>
          <a:solidFill>
            <a:srgbClr val="FDA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6209" y="4522470"/>
            <a:ext cx="731520" cy="297180"/>
          </a:xfrm>
          <a:custGeom>
            <a:avLst/>
            <a:gdLst/>
            <a:ahLst/>
            <a:cxnLst/>
            <a:rect l="l" t="t" r="r" b="b"/>
            <a:pathLst>
              <a:path w="731520" h="297179">
                <a:moveTo>
                  <a:pt x="0" y="148589"/>
                </a:moveTo>
                <a:lnTo>
                  <a:pt x="182879" y="148589"/>
                </a:lnTo>
                <a:lnTo>
                  <a:pt x="182879" y="0"/>
                </a:lnTo>
                <a:lnTo>
                  <a:pt x="548639" y="0"/>
                </a:lnTo>
                <a:lnTo>
                  <a:pt x="548639" y="148589"/>
                </a:lnTo>
                <a:lnTo>
                  <a:pt x="731519" y="148589"/>
                </a:lnTo>
                <a:lnTo>
                  <a:pt x="365760" y="297179"/>
                </a:lnTo>
                <a:lnTo>
                  <a:pt x="0" y="148589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1-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26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892" y="1108328"/>
            <a:ext cx="1741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서버 실행</a:t>
            </a:r>
            <a:r>
              <a:rPr sz="1800" spc="-10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확인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2892" y="4189666"/>
            <a:ext cx="1207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코드</a:t>
            </a:r>
            <a:r>
              <a:rPr sz="1800" spc="-5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실행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4340" y="4648200"/>
            <a:ext cx="7254240" cy="1493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0530" y="4644390"/>
            <a:ext cx="7261859" cy="1501140"/>
          </a:xfrm>
          <a:custGeom>
            <a:avLst/>
            <a:gdLst/>
            <a:ahLst/>
            <a:cxnLst/>
            <a:rect l="l" t="t" r="r" b="b"/>
            <a:pathLst>
              <a:path w="7261859" h="1501139">
                <a:moveTo>
                  <a:pt x="0" y="1501140"/>
                </a:moveTo>
                <a:lnTo>
                  <a:pt x="7261859" y="1501140"/>
                </a:lnTo>
                <a:lnTo>
                  <a:pt x="7261859" y="0"/>
                </a:lnTo>
                <a:lnTo>
                  <a:pt x="0" y="0"/>
                </a:lnTo>
                <a:lnTo>
                  <a:pt x="0" y="150114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30911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대화형 실행 환경</a:t>
            </a:r>
            <a:r>
              <a:rPr spc="-95" dirty="0"/>
              <a:t> </a:t>
            </a:r>
            <a:r>
              <a:rPr dirty="0"/>
              <a:t>사용</a:t>
            </a:r>
          </a:p>
        </p:txBody>
      </p:sp>
      <p:sp>
        <p:nvSpPr>
          <p:cNvPr id="7" name="object 7"/>
          <p:cNvSpPr/>
          <p:nvPr/>
        </p:nvSpPr>
        <p:spPr>
          <a:xfrm>
            <a:off x="434340" y="1470660"/>
            <a:ext cx="8244840" cy="236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0530" y="1466850"/>
            <a:ext cx="8252459" cy="2369820"/>
          </a:xfrm>
          <a:custGeom>
            <a:avLst/>
            <a:gdLst/>
            <a:ahLst/>
            <a:cxnLst/>
            <a:rect l="l" t="t" r="r" b="b"/>
            <a:pathLst>
              <a:path w="8252459" h="2369820">
                <a:moveTo>
                  <a:pt x="0" y="2369820"/>
                </a:moveTo>
                <a:lnTo>
                  <a:pt x="8252459" y="2369820"/>
                </a:lnTo>
                <a:lnTo>
                  <a:pt x="8252459" y="0"/>
                </a:lnTo>
                <a:lnTo>
                  <a:pt x="0" y="0"/>
                </a:lnTo>
                <a:lnTo>
                  <a:pt x="0" y="236982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86100" y="2217420"/>
            <a:ext cx="5593080" cy="365760"/>
          </a:xfrm>
          <a:custGeom>
            <a:avLst/>
            <a:gdLst/>
            <a:ahLst/>
            <a:cxnLst/>
            <a:rect l="l" t="t" r="r" b="b"/>
            <a:pathLst>
              <a:path w="5593080" h="365760">
                <a:moveTo>
                  <a:pt x="0" y="365760"/>
                </a:moveTo>
                <a:lnTo>
                  <a:pt x="5593080" y="365760"/>
                </a:lnTo>
                <a:lnTo>
                  <a:pt x="559308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3048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29100" y="4648200"/>
            <a:ext cx="335280" cy="365760"/>
          </a:xfrm>
          <a:custGeom>
            <a:avLst/>
            <a:gdLst/>
            <a:ahLst/>
            <a:cxnLst/>
            <a:rect l="l" t="t" r="r" b="b"/>
            <a:pathLst>
              <a:path w="335279" h="365760">
                <a:moveTo>
                  <a:pt x="0" y="365760"/>
                </a:moveTo>
                <a:lnTo>
                  <a:pt x="335279" y="365760"/>
                </a:lnTo>
                <a:lnTo>
                  <a:pt x="335279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3048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73480" y="5676900"/>
            <a:ext cx="1310640" cy="358140"/>
          </a:xfrm>
          <a:custGeom>
            <a:avLst/>
            <a:gdLst/>
            <a:ahLst/>
            <a:cxnLst/>
            <a:rect l="l" t="t" r="r" b="b"/>
            <a:pathLst>
              <a:path w="1310639" h="358139">
                <a:moveTo>
                  <a:pt x="0" y="358140"/>
                </a:moveTo>
                <a:lnTo>
                  <a:pt x="1310640" y="358140"/>
                </a:lnTo>
                <a:lnTo>
                  <a:pt x="1310640" y="0"/>
                </a:lnTo>
                <a:lnTo>
                  <a:pt x="0" y="0"/>
                </a:lnTo>
                <a:lnTo>
                  <a:pt x="0" y="358140"/>
                </a:lnTo>
                <a:close/>
              </a:path>
            </a:pathLst>
          </a:custGeom>
          <a:ln w="3048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1-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27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24885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Python </a:t>
            </a:r>
            <a:r>
              <a:rPr spc="-5" dirty="0"/>
              <a:t>활용</a:t>
            </a:r>
            <a:r>
              <a:rPr spc="-20" dirty="0"/>
              <a:t> </a:t>
            </a:r>
            <a:r>
              <a:rPr spc="-5" dirty="0"/>
              <a:t>분야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994124"/>
            <a:ext cx="8403908" cy="541845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spc="-10" dirty="0">
                <a:latin typeface="Malgun Gothic"/>
                <a:cs typeface="Malgun Gothic"/>
              </a:rPr>
              <a:t>Python </a:t>
            </a:r>
            <a:r>
              <a:rPr sz="1800" dirty="0">
                <a:latin typeface="Malgun Gothic"/>
                <a:cs typeface="Malgun Gothic"/>
              </a:rPr>
              <a:t>활용</a:t>
            </a:r>
            <a:r>
              <a:rPr sz="1800" spc="3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분야</a:t>
            </a: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시스템 유틸리티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제작</a:t>
            </a:r>
          </a:p>
          <a:p>
            <a:pPr marL="194945">
              <a:lnSpc>
                <a:spcPct val="100000"/>
              </a:lnSpc>
              <a:spcBef>
                <a:spcPts val="835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GUI</a:t>
            </a:r>
            <a:r>
              <a:rPr sz="1800" spc="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프로그래밍</a:t>
            </a: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C/C++와</a:t>
            </a:r>
            <a:r>
              <a:rPr sz="1800" spc="-13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결합</a:t>
            </a:r>
          </a:p>
          <a:p>
            <a:pPr marL="194945">
              <a:lnSpc>
                <a:spcPct val="100000"/>
              </a:lnSpc>
              <a:spcBef>
                <a:spcPts val="84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웹</a:t>
            </a:r>
            <a:r>
              <a:rPr sz="1800" spc="-6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프로그래밍</a:t>
            </a:r>
            <a:endParaRPr sz="1800" dirty="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84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수치 연산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프로그래밍</a:t>
            </a:r>
            <a:endParaRPr sz="1800" dirty="0">
              <a:latin typeface="Malgun Gothic"/>
              <a:cs typeface="Malgun Gothic"/>
            </a:endParaRPr>
          </a:p>
          <a:p>
            <a:pPr marL="737235" lvl="1" indent="-274955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736600" algn="l"/>
                <a:tab pos="737235" algn="l"/>
              </a:tabLst>
            </a:pPr>
            <a:r>
              <a:rPr sz="1800" spc="-5" dirty="0">
                <a:latin typeface="Malgun Gothic"/>
                <a:cs typeface="Malgun Gothic"/>
              </a:rPr>
              <a:t>C로 </a:t>
            </a:r>
            <a:r>
              <a:rPr sz="1800" dirty="0">
                <a:latin typeface="Malgun Gothic"/>
                <a:cs typeface="Malgun Gothic"/>
              </a:rPr>
              <a:t>작성된 수치 연산 모듈 지원</a:t>
            </a:r>
          </a:p>
          <a:p>
            <a:pPr marL="194945">
              <a:lnSpc>
                <a:spcPct val="100000"/>
              </a:lnSpc>
              <a:spcBef>
                <a:spcPts val="84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데이터베이스</a:t>
            </a:r>
            <a:r>
              <a:rPr sz="1800" spc="-4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프로그래밍</a:t>
            </a:r>
            <a:endParaRPr sz="1800" dirty="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데이터 분석, </a:t>
            </a:r>
            <a:r>
              <a:rPr sz="1800" dirty="0">
                <a:latin typeface="Malgun Gothic"/>
                <a:cs typeface="Malgun Gothic"/>
              </a:rPr>
              <a:t>사물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인터넷</a:t>
            </a:r>
            <a:endParaRPr sz="18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1800" spc="-10" dirty="0">
                <a:latin typeface="Malgun Gothic"/>
                <a:cs typeface="Malgun Gothic"/>
              </a:rPr>
              <a:t>Python </a:t>
            </a:r>
            <a:r>
              <a:rPr sz="1800" dirty="0">
                <a:latin typeface="Malgun Gothic"/>
                <a:cs typeface="Malgun Gothic"/>
              </a:rPr>
              <a:t>활용 제한</a:t>
            </a:r>
            <a:r>
              <a:rPr sz="1800" spc="5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분야</a:t>
            </a: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시스템과 </a:t>
            </a:r>
            <a:r>
              <a:rPr sz="1800" dirty="0">
                <a:latin typeface="Malgun Gothic"/>
                <a:cs typeface="Malgun Gothic"/>
              </a:rPr>
              <a:t>밀접한 프로그래밍 </a:t>
            </a:r>
            <a:r>
              <a:rPr sz="1800" spc="-5" dirty="0">
                <a:latin typeface="Malgun Gothic"/>
                <a:cs typeface="Malgun Gothic"/>
              </a:rPr>
              <a:t>영역</a:t>
            </a:r>
            <a:endParaRPr sz="1800" dirty="0">
              <a:latin typeface="Malgun Gothic"/>
              <a:cs typeface="Malgun Gothic"/>
            </a:endParaRPr>
          </a:p>
          <a:p>
            <a:pPr marL="737235" lvl="1" indent="-274955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736600" algn="l"/>
                <a:tab pos="737235" algn="l"/>
              </a:tabLst>
            </a:pPr>
            <a:r>
              <a:rPr sz="1800" dirty="0">
                <a:latin typeface="Malgun Gothic"/>
                <a:cs typeface="Malgun Gothic"/>
              </a:rPr>
              <a:t>빠른 속도를 요구하거나 하드웨어 접근</a:t>
            </a:r>
            <a:r>
              <a:rPr sz="1800" spc="-9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프로그래밍</a:t>
            </a:r>
          </a:p>
          <a:p>
            <a:pPr marL="194945">
              <a:lnSpc>
                <a:spcPct val="100000"/>
              </a:lnSpc>
              <a:spcBef>
                <a:spcPts val="894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모바일</a:t>
            </a:r>
            <a:r>
              <a:rPr sz="1800" spc="1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프로그래밍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1-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3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35794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Python3에서 </a:t>
            </a:r>
            <a:r>
              <a:rPr spc="-5" dirty="0"/>
              <a:t>변경된</a:t>
            </a:r>
            <a:r>
              <a:rPr spc="0" dirty="0"/>
              <a:t> </a:t>
            </a:r>
            <a:r>
              <a:rPr dirty="0"/>
              <a:t>내용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994124"/>
            <a:ext cx="7948930" cy="157416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spc="-10" dirty="0">
                <a:latin typeface="Malgun Gothic"/>
                <a:cs typeface="Malgun Gothic"/>
              </a:rPr>
              <a:t>__future__ </a:t>
            </a:r>
            <a:r>
              <a:rPr sz="1800" dirty="0">
                <a:latin typeface="Malgun Gothic"/>
                <a:cs typeface="Malgun Gothic"/>
              </a:rPr>
              <a:t>내장</a:t>
            </a:r>
            <a:r>
              <a:rPr sz="1800" spc="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모듈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파이썬 </a:t>
            </a:r>
            <a:r>
              <a:rPr sz="1800" spc="5" dirty="0">
                <a:latin typeface="Malgun Gothic"/>
                <a:cs typeface="Malgun Gothic"/>
              </a:rPr>
              <a:t>3은 </a:t>
            </a:r>
            <a:r>
              <a:rPr sz="1800" dirty="0">
                <a:latin typeface="Malgun Gothic"/>
                <a:cs typeface="Malgun Gothic"/>
              </a:rPr>
              <a:t>파이썬 </a:t>
            </a:r>
            <a:r>
              <a:rPr sz="1800" spc="5" dirty="0">
                <a:latin typeface="Malgun Gothic"/>
                <a:cs typeface="Malgun Gothic"/>
              </a:rPr>
              <a:t>2에 </a:t>
            </a:r>
            <a:r>
              <a:rPr sz="1800" dirty="0">
                <a:latin typeface="Malgun Gothic"/>
                <a:cs typeface="Malgun Gothic"/>
              </a:rPr>
              <a:t>없는 새로운 기능</a:t>
            </a:r>
            <a:r>
              <a:rPr sz="1800" spc="-10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추가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835"/>
              </a:spcBef>
              <a:tabLst>
                <a:tab pos="454659" algn="l"/>
                <a:tab pos="6163310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파이썬 </a:t>
            </a:r>
            <a:r>
              <a:rPr sz="1800" spc="5" dirty="0">
                <a:latin typeface="Malgun Gothic"/>
                <a:cs typeface="Malgun Gothic"/>
              </a:rPr>
              <a:t>2에서 </a:t>
            </a:r>
            <a:r>
              <a:rPr sz="1800" spc="-5" dirty="0">
                <a:latin typeface="Malgun Gothic"/>
                <a:cs typeface="Malgun Gothic"/>
              </a:rPr>
              <a:t>파이썬 </a:t>
            </a:r>
            <a:r>
              <a:rPr sz="1800" spc="5" dirty="0">
                <a:latin typeface="Malgun Gothic"/>
                <a:cs typeface="Malgun Gothic"/>
              </a:rPr>
              <a:t>3의 </a:t>
            </a:r>
            <a:r>
              <a:rPr sz="1800" spc="-5" dirty="0">
                <a:latin typeface="Malgun Gothic"/>
                <a:cs typeface="Malgun Gothic"/>
              </a:rPr>
              <a:t>기능을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지원하려면</a:t>
            </a:r>
            <a:r>
              <a:rPr sz="1800" spc="35" dirty="0">
                <a:latin typeface="Malgun Gothic"/>
                <a:cs typeface="Malgun Gothic"/>
              </a:rPr>
              <a:t> </a:t>
            </a:r>
            <a:r>
              <a:rPr sz="1800" spc="-10" dirty="0">
                <a:latin typeface="Malgun Gothic"/>
                <a:cs typeface="Malgun Gothic"/>
              </a:rPr>
              <a:t>__future</a:t>
            </a:r>
            <a:r>
              <a:rPr sz="1800" u="heavy" spc="-10" dirty="0">
                <a:latin typeface="Malgun Gothic"/>
                <a:cs typeface="Malgun Gothic"/>
              </a:rPr>
              <a:t> 	</a:t>
            </a:r>
            <a:r>
              <a:rPr sz="1800" dirty="0">
                <a:latin typeface="Malgun Gothic"/>
                <a:cs typeface="Malgun Gothic"/>
              </a:rPr>
              <a:t>모듈 </a:t>
            </a:r>
            <a:r>
              <a:rPr sz="1800" spc="-5" dirty="0">
                <a:latin typeface="Malgun Gothic"/>
                <a:cs typeface="Malgun Gothic"/>
              </a:rPr>
              <a:t>임포트</a:t>
            </a:r>
            <a:r>
              <a:rPr sz="1800" spc="-2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필요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사례 : 파이선 </a:t>
            </a:r>
            <a:r>
              <a:rPr sz="1800" spc="0" dirty="0">
                <a:latin typeface="Malgun Gothic"/>
                <a:cs typeface="Malgun Gothic"/>
              </a:rPr>
              <a:t>2에서 </a:t>
            </a:r>
            <a:r>
              <a:rPr sz="1800" dirty="0">
                <a:latin typeface="Malgun Gothic"/>
                <a:cs typeface="Malgun Gothic"/>
              </a:rPr>
              <a:t>파이썬 </a:t>
            </a:r>
            <a:r>
              <a:rPr sz="1800" spc="5" dirty="0">
                <a:latin typeface="Malgun Gothic"/>
                <a:cs typeface="Malgun Gothic"/>
              </a:rPr>
              <a:t>3의 </a:t>
            </a:r>
            <a:r>
              <a:rPr sz="1800" dirty="0">
                <a:latin typeface="Malgun Gothic"/>
                <a:cs typeface="Malgun Gothic"/>
              </a:rPr>
              <a:t>나눗셈 연산의 특성을 사용하는</a:t>
            </a:r>
            <a:r>
              <a:rPr sz="1800" spc="-9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임포트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892" y="3313133"/>
            <a:ext cx="6194108" cy="777136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4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spc="-10" dirty="0">
                <a:latin typeface="Malgun Gothic"/>
                <a:cs typeface="Malgun Gothic"/>
              </a:rPr>
              <a:t>print</a:t>
            </a:r>
            <a:r>
              <a:rPr sz="1800" dirty="0">
                <a:latin typeface="Malgun Gothic"/>
                <a:cs typeface="Malgun Gothic"/>
              </a:rPr>
              <a:t> 함수</a:t>
            </a:r>
          </a:p>
          <a:p>
            <a:pPr marL="194945">
              <a:lnSpc>
                <a:spcPct val="100000"/>
              </a:lnSpc>
              <a:spcBef>
                <a:spcPts val="84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b="1" spc="-5" dirty="0">
                <a:solidFill>
                  <a:srgbClr val="0000FF"/>
                </a:solidFill>
                <a:latin typeface="Malgun Gothic"/>
                <a:cs typeface="Malgun Gothic"/>
              </a:rPr>
              <a:t>파이썬 </a:t>
            </a:r>
            <a:r>
              <a:rPr sz="1800" b="1" spc="0" dirty="0">
                <a:solidFill>
                  <a:srgbClr val="0000FF"/>
                </a:solidFill>
                <a:latin typeface="Malgun Gothic"/>
                <a:cs typeface="Malgun Gothic"/>
              </a:rPr>
              <a:t>3에서는 </a:t>
            </a:r>
            <a:r>
              <a:rPr sz="1800" b="1" spc="-10" dirty="0">
                <a:solidFill>
                  <a:srgbClr val="0000FF"/>
                </a:solidFill>
                <a:latin typeface="Malgun Gothic"/>
                <a:cs typeface="Malgun Gothic"/>
              </a:rPr>
              <a:t>()를 </a:t>
            </a:r>
            <a:r>
              <a:rPr sz="1800" b="1" dirty="0">
                <a:solidFill>
                  <a:srgbClr val="0000FF"/>
                </a:solidFill>
                <a:latin typeface="Malgun Gothic"/>
                <a:cs typeface="Malgun Gothic"/>
              </a:rPr>
              <a:t>사용해서 출력 내용</a:t>
            </a:r>
            <a:r>
              <a:rPr sz="1800" b="1" spc="-15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Malgun Gothic"/>
                <a:cs typeface="Malgun Gothic"/>
              </a:rPr>
              <a:t>표시</a:t>
            </a:r>
            <a:endParaRPr sz="1800" b="1" dirty="0">
              <a:solidFill>
                <a:srgbClr val="0000FF"/>
              </a:solidFill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772" y="4952682"/>
            <a:ext cx="50514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780" algn="l"/>
              </a:tabLst>
            </a:pPr>
            <a:r>
              <a:rPr sz="1800" dirty="0">
                <a:latin typeface="Malgun Gothic"/>
                <a:cs typeface="Malgun Gothic"/>
              </a:rPr>
              <a:t>»	자동 줄바꿈을 </a:t>
            </a:r>
            <a:r>
              <a:rPr sz="1800" spc="-5" dirty="0">
                <a:latin typeface="Malgun Gothic"/>
                <a:cs typeface="Malgun Gothic"/>
              </a:rPr>
              <a:t>피하기 </a:t>
            </a:r>
            <a:r>
              <a:rPr sz="1800" dirty="0">
                <a:latin typeface="Malgun Gothic"/>
                <a:cs typeface="Malgun Gothic"/>
              </a:rPr>
              <a:t>위해 </a:t>
            </a:r>
            <a:r>
              <a:rPr sz="1800" spc="-15" dirty="0">
                <a:latin typeface="Malgun Gothic"/>
                <a:cs typeface="Malgun Gothic"/>
              </a:rPr>
              <a:t>end </a:t>
            </a:r>
            <a:r>
              <a:rPr sz="1800" dirty="0">
                <a:latin typeface="Malgun Gothic"/>
                <a:cs typeface="Malgun Gothic"/>
              </a:rPr>
              <a:t>전달인자</a:t>
            </a:r>
            <a:r>
              <a:rPr sz="1800" spc="-5" dirty="0">
                <a:latin typeface="Malgun Gothic"/>
                <a:cs typeface="Malgun Gothic"/>
              </a:rPr>
              <a:t> 사용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850" y="2701289"/>
            <a:ext cx="8122920" cy="3733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44"/>
              </a:spcBef>
            </a:pPr>
            <a:r>
              <a:rPr sz="1800" spc="-10" dirty="0">
                <a:latin typeface="Consolas"/>
                <a:cs typeface="Consolas"/>
              </a:rPr>
              <a:t>from</a:t>
            </a:r>
            <a:r>
              <a:rPr sz="1800" u="heavy" spc="-1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future__ import</a:t>
            </a:r>
            <a:r>
              <a:rPr sz="1800" spc="1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division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850" y="4156709"/>
            <a:ext cx="8122920" cy="526426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65"/>
              </a:spcBef>
            </a:pPr>
            <a:r>
              <a:rPr sz="16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print </a:t>
            </a:r>
            <a:r>
              <a:rPr sz="1600" spc="-1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"Hello World" </a:t>
            </a:r>
            <a:r>
              <a:rPr sz="1600" spc="-10" dirty="0">
                <a:latin typeface="Consolas"/>
                <a:cs typeface="Consolas"/>
              </a:rPr>
              <a:t>#is acceptable </a:t>
            </a:r>
            <a:r>
              <a:rPr sz="1600" spc="5" dirty="0">
                <a:latin typeface="Consolas"/>
                <a:cs typeface="Consolas"/>
              </a:rPr>
              <a:t>in </a:t>
            </a:r>
            <a:r>
              <a:rPr sz="1600" spc="-10" dirty="0">
                <a:latin typeface="Consolas"/>
                <a:cs typeface="Consolas"/>
              </a:rPr>
              <a:t>Python</a:t>
            </a:r>
            <a:r>
              <a:rPr sz="1600" spc="-13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2</a:t>
            </a:r>
            <a:endParaRPr sz="1600" dirty="0">
              <a:latin typeface="Consolas"/>
              <a:cs typeface="Consolas"/>
            </a:endParaRPr>
          </a:p>
          <a:p>
            <a:pPr marL="90170">
              <a:lnSpc>
                <a:spcPct val="100000"/>
              </a:lnSpc>
            </a:pPr>
            <a:r>
              <a:rPr sz="1600" b="1" dirty="0">
                <a:solidFill>
                  <a:srgbClr val="0000FF"/>
                </a:solidFill>
                <a:latin typeface="Consolas"/>
                <a:cs typeface="Consolas"/>
              </a:rPr>
              <a:t>print </a:t>
            </a:r>
            <a:r>
              <a:rPr sz="1600" b="1" spc="-5" dirty="0">
                <a:solidFill>
                  <a:srgbClr val="0000FF"/>
                </a:solidFill>
                <a:latin typeface="Consolas"/>
                <a:cs typeface="Consolas"/>
              </a:rPr>
              <a:t>("Hello </a:t>
            </a:r>
            <a:r>
              <a:rPr sz="1600" b="1" spc="-15" dirty="0">
                <a:solidFill>
                  <a:srgbClr val="0000FF"/>
                </a:solidFill>
                <a:latin typeface="Consolas"/>
                <a:cs typeface="Consolas"/>
              </a:rPr>
              <a:t>World") </a:t>
            </a:r>
            <a:r>
              <a:rPr sz="1600" spc="5" dirty="0">
                <a:latin typeface="Consolas"/>
                <a:cs typeface="Consolas"/>
              </a:rPr>
              <a:t># </a:t>
            </a:r>
            <a:r>
              <a:rPr sz="1600" spc="-20" dirty="0">
                <a:latin typeface="Consolas"/>
                <a:cs typeface="Consolas"/>
              </a:rPr>
              <a:t>in </a:t>
            </a:r>
            <a:r>
              <a:rPr sz="1600" spc="-10" dirty="0">
                <a:latin typeface="Consolas"/>
                <a:cs typeface="Consolas"/>
              </a:rPr>
              <a:t>Python </a:t>
            </a:r>
            <a:r>
              <a:rPr sz="1600" spc="5" dirty="0">
                <a:latin typeface="Consolas"/>
                <a:cs typeface="Consolas"/>
              </a:rPr>
              <a:t>3, </a:t>
            </a:r>
            <a:r>
              <a:rPr sz="1600" spc="-10" dirty="0">
                <a:latin typeface="Consolas"/>
                <a:cs typeface="Consolas"/>
              </a:rPr>
              <a:t>print </a:t>
            </a:r>
            <a:r>
              <a:rPr sz="1600" spc="-20" dirty="0">
                <a:latin typeface="Consolas"/>
                <a:cs typeface="Consolas"/>
              </a:rPr>
              <a:t>must be </a:t>
            </a:r>
            <a:r>
              <a:rPr sz="1600" spc="-10" dirty="0">
                <a:latin typeface="Consolas"/>
                <a:cs typeface="Consolas"/>
              </a:rPr>
              <a:t>followed </a:t>
            </a:r>
            <a:r>
              <a:rPr sz="1600" spc="-20" dirty="0">
                <a:latin typeface="Consolas"/>
                <a:cs typeface="Consolas"/>
              </a:rPr>
              <a:t>by</a:t>
            </a:r>
            <a:r>
              <a:rPr sz="1600" spc="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()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4850" y="5345429"/>
            <a:ext cx="8122920" cy="586740"/>
          </a:xfrm>
          <a:custGeom>
            <a:avLst/>
            <a:gdLst/>
            <a:ahLst/>
            <a:cxnLst/>
            <a:rect l="l" t="t" r="r" b="b"/>
            <a:pathLst>
              <a:path w="8122920" h="586739">
                <a:moveTo>
                  <a:pt x="0" y="586740"/>
                </a:moveTo>
                <a:lnTo>
                  <a:pt x="8122920" y="586740"/>
                </a:lnTo>
                <a:lnTo>
                  <a:pt x="8122920" y="0"/>
                </a:lnTo>
                <a:lnTo>
                  <a:pt x="0" y="0"/>
                </a:lnTo>
                <a:lnTo>
                  <a:pt x="0" y="58674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2637" y="5365432"/>
            <a:ext cx="1920875" cy="516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0"/>
              </a:spcBef>
            </a:pPr>
            <a:r>
              <a:rPr sz="1600" dirty="0">
                <a:latin typeface="Consolas"/>
                <a:cs typeface="Consolas"/>
              </a:rPr>
              <a:t>print </a:t>
            </a:r>
            <a:r>
              <a:rPr sz="1600" spc="5" dirty="0">
                <a:latin typeface="Consolas"/>
                <a:cs typeface="Consolas"/>
              </a:rPr>
              <a:t>x, </a:t>
            </a:r>
            <a:r>
              <a:rPr sz="1600" spc="-5" dirty="0" smtClean="0">
                <a:latin typeface="Consolas"/>
                <a:cs typeface="Consolas"/>
              </a:rPr>
              <a:t>print(x</a:t>
            </a:r>
            <a:r>
              <a:rPr sz="1600" spc="-5" dirty="0">
                <a:latin typeface="Consolas"/>
                <a:cs typeface="Consolas"/>
              </a:rPr>
              <a:t>, </a:t>
            </a:r>
            <a:r>
              <a:rPr sz="1600" spc="-10" dirty="0">
                <a:latin typeface="Consolas"/>
                <a:cs typeface="Consolas"/>
              </a:rPr>
              <a:t>end="</a:t>
            </a:r>
            <a:r>
              <a:rPr sz="1600" spc="-9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")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99672" y="5365432"/>
            <a:ext cx="5576570" cy="516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Consolas"/>
                <a:cs typeface="Consolas"/>
              </a:rPr>
              <a:t># </a:t>
            </a:r>
            <a:r>
              <a:rPr sz="1600" spc="-10" dirty="0">
                <a:latin typeface="Consolas"/>
                <a:cs typeface="Consolas"/>
              </a:rPr>
              <a:t>Trailing comma suppresses </a:t>
            </a:r>
            <a:r>
              <a:rPr sz="1600" spc="-15" dirty="0">
                <a:latin typeface="Consolas"/>
                <a:cs typeface="Consolas"/>
              </a:rPr>
              <a:t>newline </a:t>
            </a:r>
            <a:r>
              <a:rPr sz="1600" spc="-20" dirty="0">
                <a:latin typeface="Consolas"/>
                <a:cs typeface="Consolas"/>
              </a:rPr>
              <a:t>in </a:t>
            </a:r>
            <a:r>
              <a:rPr sz="1600" spc="-10" dirty="0">
                <a:latin typeface="Consolas"/>
                <a:cs typeface="Consolas"/>
              </a:rPr>
              <a:t>Python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2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# </a:t>
            </a:r>
            <a:r>
              <a:rPr sz="1600" spc="-15" dirty="0">
                <a:latin typeface="Consolas"/>
                <a:cs typeface="Consolas"/>
              </a:rPr>
              <a:t>Appends </a:t>
            </a:r>
            <a:r>
              <a:rPr sz="1600" spc="5" dirty="0">
                <a:latin typeface="Consolas"/>
                <a:cs typeface="Consolas"/>
              </a:rPr>
              <a:t>a </a:t>
            </a:r>
            <a:r>
              <a:rPr sz="1600" spc="-10" dirty="0">
                <a:latin typeface="Consolas"/>
                <a:cs typeface="Consolas"/>
              </a:rPr>
              <a:t>space </a:t>
            </a:r>
            <a:r>
              <a:rPr sz="1600" spc="-5" dirty="0">
                <a:latin typeface="Consolas"/>
                <a:cs typeface="Consolas"/>
              </a:rPr>
              <a:t>instead </a:t>
            </a:r>
            <a:r>
              <a:rPr sz="1600" spc="-20" dirty="0">
                <a:latin typeface="Consolas"/>
                <a:cs typeface="Consolas"/>
              </a:rPr>
              <a:t>of </a:t>
            </a:r>
            <a:r>
              <a:rPr sz="1600" spc="5" dirty="0">
                <a:latin typeface="Consolas"/>
                <a:cs typeface="Consolas"/>
              </a:rPr>
              <a:t>a </a:t>
            </a:r>
            <a:r>
              <a:rPr sz="1600" spc="-15" dirty="0">
                <a:latin typeface="Consolas"/>
                <a:cs typeface="Consolas"/>
              </a:rPr>
              <a:t>newline </a:t>
            </a:r>
            <a:r>
              <a:rPr sz="1600" spc="5" dirty="0">
                <a:latin typeface="Consolas"/>
                <a:cs typeface="Consolas"/>
              </a:rPr>
              <a:t>in </a:t>
            </a:r>
            <a:r>
              <a:rPr sz="1600" spc="-10" dirty="0">
                <a:latin typeface="Consolas"/>
                <a:cs typeface="Consolas"/>
              </a:rPr>
              <a:t>Python</a:t>
            </a:r>
            <a:r>
              <a:rPr sz="1600" spc="-114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3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1-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4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35794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Python3에서 </a:t>
            </a:r>
            <a:r>
              <a:rPr spc="-5" dirty="0"/>
              <a:t>변경된</a:t>
            </a:r>
            <a:r>
              <a:rPr spc="0" dirty="0"/>
              <a:t> </a:t>
            </a:r>
            <a:r>
              <a:rPr dirty="0"/>
              <a:t>내용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994124"/>
            <a:ext cx="7523480" cy="11842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명령행 환경에서 키보드 입력 함수 변경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파이썬 </a:t>
            </a:r>
            <a:r>
              <a:rPr sz="1800" spc="5" dirty="0">
                <a:latin typeface="Malgun Gothic"/>
                <a:cs typeface="Malgun Gothic"/>
              </a:rPr>
              <a:t>3은 </a:t>
            </a:r>
            <a:r>
              <a:rPr sz="1800" spc="-15" dirty="0">
                <a:latin typeface="Malgun Gothic"/>
                <a:cs typeface="Malgun Gothic"/>
              </a:rPr>
              <a:t>input() </a:t>
            </a:r>
            <a:r>
              <a:rPr sz="1800" spc="-5" dirty="0">
                <a:latin typeface="Malgun Gothic"/>
                <a:cs typeface="Malgun Gothic"/>
              </a:rPr>
              <a:t>함수만 </a:t>
            </a:r>
            <a:r>
              <a:rPr sz="1800" dirty="0">
                <a:latin typeface="Malgun Gothic"/>
                <a:cs typeface="Malgun Gothic"/>
              </a:rPr>
              <a:t>제공 </a:t>
            </a:r>
            <a:r>
              <a:rPr sz="1800" spc="-10" dirty="0">
                <a:latin typeface="Malgun Gothic"/>
                <a:cs typeface="Malgun Gothic"/>
              </a:rPr>
              <a:t>(raw_input() </a:t>
            </a:r>
            <a:r>
              <a:rPr sz="1800" spc="-5" dirty="0">
                <a:latin typeface="Malgun Gothic"/>
                <a:cs typeface="Malgun Gothic"/>
              </a:rPr>
              <a:t>함수는</a:t>
            </a:r>
            <a:r>
              <a:rPr sz="1800" spc="13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deprecated)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835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파이썬 </a:t>
            </a:r>
            <a:r>
              <a:rPr sz="1800" spc="5" dirty="0">
                <a:latin typeface="Malgun Gothic"/>
                <a:cs typeface="Malgun Gothic"/>
              </a:rPr>
              <a:t>3의 </a:t>
            </a:r>
            <a:r>
              <a:rPr sz="1800" spc="-15" dirty="0">
                <a:latin typeface="Malgun Gothic"/>
                <a:cs typeface="Malgun Gothic"/>
              </a:rPr>
              <a:t>input() </a:t>
            </a:r>
            <a:r>
              <a:rPr sz="1800" spc="-5" dirty="0">
                <a:latin typeface="Malgun Gothic"/>
                <a:cs typeface="Malgun Gothic"/>
              </a:rPr>
              <a:t>함수는 문자열 </a:t>
            </a:r>
            <a:r>
              <a:rPr sz="1800" dirty="0">
                <a:latin typeface="Malgun Gothic"/>
                <a:cs typeface="Malgun Gothic"/>
              </a:rPr>
              <a:t>반환 </a:t>
            </a:r>
            <a:r>
              <a:rPr sz="1800" spc="-5" dirty="0">
                <a:latin typeface="Malgun Gothic"/>
                <a:cs typeface="Malgun Gothic"/>
              </a:rPr>
              <a:t>(파이썬 </a:t>
            </a:r>
            <a:r>
              <a:rPr sz="1800" spc="5" dirty="0">
                <a:latin typeface="Malgun Gothic"/>
                <a:cs typeface="Malgun Gothic"/>
              </a:rPr>
              <a:t>2의 </a:t>
            </a:r>
            <a:r>
              <a:rPr sz="1800" spc="-10" dirty="0">
                <a:latin typeface="Malgun Gothic"/>
                <a:cs typeface="Malgun Gothic"/>
              </a:rPr>
              <a:t>raw_input()</a:t>
            </a:r>
            <a:r>
              <a:rPr sz="1800" spc="12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함수)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4850" y="2320289"/>
            <a:ext cx="8122920" cy="4030979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25"/>
              </a:spcBef>
            </a:pPr>
            <a:r>
              <a:rPr sz="1600" spc="5" dirty="0">
                <a:latin typeface="Consolas"/>
                <a:cs typeface="Consolas"/>
              </a:rPr>
              <a:t>&gt;&gt;&gt; x =</a:t>
            </a:r>
            <a:r>
              <a:rPr sz="1600" spc="-12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input("something:")</a:t>
            </a:r>
            <a:endParaRPr sz="1600">
              <a:latin typeface="Consolas"/>
              <a:cs typeface="Consolas"/>
            </a:endParaRPr>
          </a:p>
          <a:p>
            <a:pPr marL="9017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something:10</a:t>
            </a:r>
            <a:endParaRPr sz="1600">
              <a:latin typeface="Consolas"/>
              <a:cs typeface="Consolas"/>
            </a:endParaRPr>
          </a:p>
          <a:p>
            <a:pPr marL="90170" marR="7461884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114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x  </a:t>
            </a:r>
            <a:r>
              <a:rPr sz="1600" spc="-5" dirty="0">
                <a:latin typeface="Consolas"/>
                <a:cs typeface="Consolas"/>
              </a:rPr>
              <a:t>'10'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  <a:spcBef>
                <a:spcPts val="5"/>
              </a:spcBef>
            </a:pPr>
            <a:r>
              <a:rPr sz="1600" spc="5" dirty="0">
                <a:latin typeface="Consolas"/>
                <a:cs typeface="Consolas"/>
              </a:rPr>
              <a:t>&gt;&gt;&gt; x =</a:t>
            </a:r>
            <a:r>
              <a:rPr sz="1600" spc="-12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input("something:")</a:t>
            </a:r>
            <a:endParaRPr sz="1600">
              <a:latin typeface="Consolas"/>
              <a:cs typeface="Consolas"/>
            </a:endParaRPr>
          </a:p>
          <a:p>
            <a:pPr marL="9017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something:'10' #entered </a:t>
            </a:r>
            <a:r>
              <a:rPr sz="1600" spc="-20" dirty="0">
                <a:latin typeface="Consolas"/>
                <a:cs typeface="Consolas"/>
              </a:rPr>
              <a:t>data </a:t>
            </a:r>
            <a:r>
              <a:rPr sz="1600" spc="-5" dirty="0">
                <a:latin typeface="Consolas"/>
                <a:cs typeface="Consolas"/>
              </a:rPr>
              <a:t>treated </a:t>
            </a:r>
            <a:r>
              <a:rPr sz="1600" spc="5" dirty="0">
                <a:latin typeface="Consolas"/>
                <a:cs typeface="Consolas"/>
              </a:rPr>
              <a:t>as </a:t>
            </a:r>
            <a:r>
              <a:rPr sz="1600" spc="-10" dirty="0">
                <a:latin typeface="Consolas"/>
                <a:cs typeface="Consolas"/>
              </a:rPr>
              <a:t>string </a:t>
            </a:r>
            <a:r>
              <a:rPr sz="1600" spc="-5" dirty="0">
                <a:latin typeface="Consolas"/>
                <a:cs typeface="Consolas"/>
              </a:rPr>
              <a:t>with </a:t>
            </a:r>
            <a:r>
              <a:rPr sz="1600" spc="-20" dirty="0">
                <a:latin typeface="Consolas"/>
                <a:cs typeface="Consolas"/>
              </a:rPr>
              <a:t>or </a:t>
            </a:r>
            <a:r>
              <a:rPr sz="1600" spc="-15" dirty="0">
                <a:latin typeface="Consolas"/>
                <a:cs typeface="Consolas"/>
              </a:rPr>
              <a:t>without </a:t>
            </a:r>
            <a:r>
              <a:rPr sz="1600" spc="5" dirty="0">
                <a:latin typeface="Consolas"/>
                <a:cs typeface="Consolas"/>
              </a:rPr>
              <a:t>''</a:t>
            </a:r>
            <a:endParaRPr sz="1600">
              <a:latin typeface="Consolas"/>
              <a:cs typeface="Consolas"/>
            </a:endParaRPr>
          </a:p>
          <a:p>
            <a:pPr marL="90170" marR="735520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 x  </a:t>
            </a:r>
            <a:r>
              <a:rPr sz="1600" spc="10" dirty="0">
                <a:latin typeface="Consolas"/>
                <a:cs typeface="Consolas"/>
              </a:rPr>
              <a:t>"'</a:t>
            </a:r>
            <a:r>
              <a:rPr sz="1600" spc="-40" dirty="0">
                <a:latin typeface="Consolas"/>
                <a:cs typeface="Consolas"/>
              </a:rPr>
              <a:t>1</a:t>
            </a:r>
            <a:r>
              <a:rPr sz="1600" spc="10" dirty="0">
                <a:latin typeface="Consolas"/>
                <a:cs typeface="Consolas"/>
              </a:rPr>
              <a:t>0</a:t>
            </a:r>
            <a:r>
              <a:rPr sz="1600" spc="-40" dirty="0">
                <a:latin typeface="Consolas"/>
                <a:cs typeface="Consolas"/>
              </a:rPr>
              <a:t>'</a:t>
            </a:r>
            <a:r>
              <a:rPr sz="1600" spc="5" dirty="0">
                <a:latin typeface="Consolas"/>
                <a:cs typeface="Consolas"/>
              </a:rPr>
              <a:t>"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90170" marR="191008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 x = </a:t>
            </a:r>
            <a:r>
              <a:rPr sz="1600" spc="-10" dirty="0">
                <a:latin typeface="Consolas"/>
                <a:cs typeface="Consolas"/>
              </a:rPr>
              <a:t>raw_input("something:") </a:t>
            </a:r>
            <a:r>
              <a:rPr sz="1600" spc="5" dirty="0">
                <a:latin typeface="Consolas"/>
                <a:cs typeface="Consolas"/>
              </a:rPr>
              <a:t># </a:t>
            </a:r>
            <a:r>
              <a:rPr sz="1600" spc="-5" dirty="0">
                <a:latin typeface="Consolas"/>
                <a:cs typeface="Consolas"/>
              </a:rPr>
              <a:t>will </a:t>
            </a:r>
            <a:r>
              <a:rPr sz="1600" spc="-10" dirty="0">
                <a:latin typeface="Consolas"/>
                <a:cs typeface="Consolas"/>
              </a:rPr>
              <a:t>result</a:t>
            </a:r>
            <a:r>
              <a:rPr sz="1600" spc="-14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NameError  Traceback </a:t>
            </a:r>
            <a:r>
              <a:rPr sz="1600" dirty="0">
                <a:latin typeface="Consolas"/>
                <a:cs typeface="Consolas"/>
              </a:rPr>
              <a:t>(most </a:t>
            </a:r>
            <a:r>
              <a:rPr sz="1600" spc="-10" dirty="0">
                <a:latin typeface="Consolas"/>
                <a:cs typeface="Consolas"/>
              </a:rPr>
              <a:t>recent </a:t>
            </a:r>
            <a:r>
              <a:rPr sz="1600" spc="-5" dirty="0">
                <a:latin typeface="Consolas"/>
                <a:cs typeface="Consolas"/>
              </a:rPr>
              <a:t>call</a:t>
            </a:r>
            <a:r>
              <a:rPr sz="1600" spc="-11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last):</a:t>
            </a:r>
            <a:endParaRPr sz="1600">
              <a:latin typeface="Consolas"/>
              <a:cs typeface="Consolas"/>
            </a:endParaRPr>
          </a:p>
          <a:p>
            <a:pPr marL="426084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File </a:t>
            </a:r>
            <a:r>
              <a:rPr sz="1600" spc="-10" dirty="0">
                <a:latin typeface="Consolas"/>
                <a:cs typeface="Consolas"/>
              </a:rPr>
              <a:t>"&lt;pyshell#3&gt;", </a:t>
            </a:r>
            <a:r>
              <a:rPr sz="1600" spc="-5" dirty="0">
                <a:latin typeface="Consolas"/>
                <a:cs typeface="Consolas"/>
              </a:rPr>
              <a:t>line </a:t>
            </a:r>
            <a:r>
              <a:rPr sz="1600" spc="-20" dirty="0">
                <a:latin typeface="Consolas"/>
                <a:cs typeface="Consolas"/>
              </a:rPr>
              <a:t>1,</a:t>
            </a:r>
            <a:r>
              <a:rPr sz="1600" spc="-60" dirty="0">
                <a:latin typeface="Consolas"/>
                <a:cs typeface="Consolas"/>
              </a:rPr>
              <a:t> </a:t>
            </a:r>
            <a:r>
              <a:rPr sz="1600" spc="-20" dirty="0">
                <a:latin typeface="Consolas"/>
                <a:cs typeface="Consolas"/>
              </a:rPr>
              <a:t>in</a:t>
            </a:r>
            <a:endParaRPr sz="1600">
              <a:latin typeface="Consolas"/>
              <a:cs typeface="Consolas"/>
            </a:endParaRPr>
          </a:p>
          <a:p>
            <a:pPr marR="6586220" algn="ctr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&lt;module&gt;</a:t>
            </a:r>
            <a:endParaRPr sz="1600">
              <a:latin typeface="Consolas"/>
              <a:cs typeface="Consolas"/>
            </a:endParaRPr>
          </a:p>
          <a:p>
            <a:pPr marL="426084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x =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raw_input("something:")</a:t>
            </a:r>
            <a:endParaRPr sz="1600">
              <a:latin typeface="Consolas"/>
              <a:cs typeface="Consolas"/>
            </a:endParaRPr>
          </a:p>
          <a:p>
            <a:pPr marL="90170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NameError: name </a:t>
            </a:r>
            <a:r>
              <a:rPr sz="1600" spc="-10" dirty="0">
                <a:latin typeface="Consolas"/>
                <a:cs typeface="Consolas"/>
              </a:rPr>
              <a:t>'raw_input' </a:t>
            </a:r>
            <a:r>
              <a:rPr sz="1600" spc="-20" dirty="0">
                <a:latin typeface="Consolas"/>
                <a:cs typeface="Consolas"/>
              </a:rPr>
              <a:t>is </a:t>
            </a:r>
            <a:r>
              <a:rPr sz="1600" spc="-10" dirty="0">
                <a:latin typeface="Consolas"/>
                <a:cs typeface="Consolas"/>
              </a:rPr>
              <a:t>not</a:t>
            </a:r>
            <a:r>
              <a:rPr sz="1600" spc="-65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defined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1-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5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35794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Python3에서 </a:t>
            </a:r>
            <a:r>
              <a:rPr spc="-5" dirty="0"/>
              <a:t>변경된</a:t>
            </a:r>
            <a:r>
              <a:rPr spc="0" dirty="0"/>
              <a:t> </a:t>
            </a:r>
            <a:r>
              <a:rPr dirty="0"/>
              <a:t>내용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994124"/>
            <a:ext cx="8482330" cy="54527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정수</a:t>
            </a:r>
            <a:r>
              <a:rPr sz="1800" spc="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나눗셈</a:t>
            </a:r>
          </a:p>
          <a:p>
            <a:pPr marL="454659" marR="149225" indent="-25971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파이썬 </a:t>
            </a:r>
            <a:r>
              <a:rPr sz="1800" spc="5" dirty="0">
                <a:latin typeface="Malgun Gothic"/>
                <a:cs typeface="Malgun Gothic"/>
              </a:rPr>
              <a:t>2에서 </a:t>
            </a:r>
            <a:r>
              <a:rPr sz="1800" dirty="0">
                <a:latin typeface="Malgun Gothic"/>
                <a:cs typeface="Malgun Gothic"/>
              </a:rPr>
              <a:t>정수 나눗셈은 </a:t>
            </a:r>
            <a:r>
              <a:rPr sz="1800" spc="-5" dirty="0">
                <a:latin typeface="Malgun Gothic"/>
                <a:cs typeface="Malgun Gothic"/>
              </a:rPr>
              <a:t>정수를 </a:t>
            </a:r>
            <a:r>
              <a:rPr sz="1800" dirty="0">
                <a:latin typeface="Malgun Gothic"/>
                <a:cs typeface="Malgun Gothic"/>
              </a:rPr>
              <a:t>반환 / </a:t>
            </a:r>
            <a:r>
              <a:rPr lang="en-US" sz="1800" dirty="0" smtClean="0">
                <a:latin typeface="Malgun Gothic"/>
                <a:cs typeface="Malgun Gothic"/>
              </a:rPr>
              <a:t/>
            </a:r>
            <a:br>
              <a:rPr lang="en-US" sz="1800" dirty="0" smtClean="0">
                <a:latin typeface="Malgun Gothic"/>
                <a:cs typeface="Malgun Gothic"/>
              </a:rPr>
            </a:br>
            <a:r>
              <a:rPr sz="1800" b="1" dirty="0" err="1" smtClean="0">
                <a:solidFill>
                  <a:srgbClr val="0000FF"/>
                </a:solidFill>
                <a:latin typeface="Malgun Gothic"/>
                <a:cs typeface="Malgun Gothic"/>
              </a:rPr>
              <a:t>파이썬</a:t>
            </a:r>
            <a:r>
              <a:rPr sz="1800" b="1" dirty="0" smtClean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800" b="1" spc="0" dirty="0">
                <a:solidFill>
                  <a:srgbClr val="0000FF"/>
                </a:solidFill>
                <a:latin typeface="Malgun Gothic"/>
                <a:cs typeface="Malgun Gothic"/>
              </a:rPr>
              <a:t>3에서 </a:t>
            </a:r>
            <a:r>
              <a:rPr sz="1800" b="1" dirty="0">
                <a:solidFill>
                  <a:srgbClr val="0000FF"/>
                </a:solidFill>
                <a:latin typeface="Malgun Gothic"/>
                <a:cs typeface="Malgun Gothic"/>
              </a:rPr>
              <a:t>정수 나눗셈은 </a:t>
            </a:r>
            <a:r>
              <a:rPr sz="1800" b="1" spc="-5" dirty="0">
                <a:solidFill>
                  <a:srgbClr val="0000FF"/>
                </a:solidFill>
                <a:latin typeface="Malgun Gothic"/>
                <a:cs typeface="Malgun Gothic"/>
              </a:rPr>
              <a:t>실수  반환</a:t>
            </a:r>
            <a:endParaRPr sz="1800" b="1" dirty="0">
              <a:solidFill>
                <a:srgbClr val="0000FF"/>
              </a:solidFill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유니코드</a:t>
            </a:r>
            <a:r>
              <a:rPr sz="1800" spc="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문자열</a:t>
            </a:r>
          </a:p>
          <a:p>
            <a:pPr marL="454659" marR="5080" indent="-259715">
              <a:lnSpc>
                <a:spcPct val="100000"/>
              </a:lnSpc>
              <a:spcBef>
                <a:spcPts val="84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파이썬은 </a:t>
            </a:r>
            <a:r>
              <a:rPr sz="1800" dirty="0">
                <a:latin typeface="Malgun Gothic"/>
                <a:cs typeface="Malgun Gothic"/>
              </a:rPr>
              <a:t>유니코드 문자열을 </a:t>
            </a:r>
            <a:r>
              <a:rPr sz="1800" spc="-5" dirty="0">
                <a:latin typeface="Malgun Gothic"/>
                <a:cs typeface="Malgun Gothic"/>
              </a:rPr>
              <a:t>만들기 </a:t>
            </a:r>
            <a:r>
              <a:rPr sz="1800" dirty="0">
                <a:latin typeface="Malgun Gothic"/>
                <a:cs typeface="Malgun Gothic"/>
              </a:rPr>
              <a:t>위해 </a:t>
            </a:r>
            <a:r>
              <a:rPr sz="1800" spc="-5" dirty="0">
                <a:latin typeface="Malgun Gothic"/>
                <a:cs typeface="Malgun Gothic"/>
              </a:rPr>
              <a:t>별도의 </a:t>
            </a:r>
            <a:r>
              <a:rPr sz="1800" spc="-10" dirty="0">
                <a:latin typeface="Malgun Gothic"/>
                <a:cs typeface="Malgun Gothic"/>
              </a:rPr>
              <a:t>표시(u)를 </a:t>
            </a:r>
            <a:r>
              <a:rPr sz="1800" spc="-5" dirty="0" err="1">
                <a:latin typeface="Malgun Gothic"/>
                <a:cs typeface="Malgun Gothic"/>
              </a:rPr>
              <a:t>사용하지만</a:t>
            </a:r>
            <a:r>
              <a:rPr sz="1800" spc="-5" dirty="0">
                <a:latin typeface="Malgun Gothic"/>
                <a:cs typeface="Malgun Gothic"/>
              </a:rPr>
              <a:t> </a:t>
            </a:r>
            <a:r>
              <a:rPr lang="en-US" sz="1800" spc="-5" dirty="0" smtClean="0">
                <a:latin typeface="Malgun Gothic"/>
                <a:cs typeface="Malgun Gothic"/>
              </a:rPr>
              <a:t/>
            </a:r>
            <a:br>
              <a:rPr lang="en-US" sz="1800" spc="-5" dirty="0" smtClean="0">
                <a:latin typeface="Malgun Gothic"/>
                <a:cs typeface="Malgun Gothic"/>
              </a:rPr>
            </a:br>
            <a:r>
              <a:rPr sz="1800" b="1" spc="-5" dirty="0" err="1" smtClean="0">
                <a:solidFill>
                  <a:srgbClr val="0000FF"/>
                </a:solidFill>
                <a:latin typeface="Malgun Gothic"/>
                <a:cs typeface="Malgun Gothic"/>
              </a:rPr>
              <a:t>파이썬</a:t>
            </a:r>
            <a:r>
              <a:rPr sz="1800" b="1" spc="-5" dirty="0" smtClean="0">
                <a:solidFill>
                  <a:srgbClr val="0000FF"/>
                </a:solidFill>
                <a:latin typeface="Malgun Gothic"/>
                <a:cs typeface="Malgun Gothic"/>
              </a:rPr>
              <a:t>  </a:t>
            </a:r>
            <a:r>
              <a:rPr sz="1800" b="1" spc="5" dirty="0">
                <a:solidFill>
                  <a:srgbClr val="0000FF"/>
                </a:solidFill>
                <a:latin typeface="Malgun Gothic"/>
                <a:cs typeface="Malgun Gothic"/>
              </a:rPr>
              <a:t>3은 </a:t>
            </a:r>
            <a:r>
              <a:rPr sz="1800" b="1" dirty="0">
                <a:solidFill>
                  <a:srgbClr val="0000FF"/>
                </a:solidFill>
                <a:latin typeface="Malgun Gothic"/>
                <a:cs typeface="Malgun Gothic"/>
              </a:rPr>
              <a:t>기본적으로 문자열을 </a:t>
            </a:r>
            <a:r>
              <a:rPr sz="1800" b="1" spc="-5" dirty="0">
                <a:solidFill>
                  <a:srgbClr val="0000FF"/>
                </a:solidFill>
                <a:latin typeface="Malgun Gothic"/>
                <a:cs typeface="Malgun Gothic"/>
              </a:rPr>
              <a:t>유니코드 </a:t>
            </a:r>
            <a:r>
              <a:rPr sz="1800" b="1" dirty="0" err="1">
                <a:solidFill>
                  <a:srgbClr val="0000FF"/>
                </a:solidFill>
                <a:latin typeface="Malgun Gothic"/>
                <a:cs typeface="Malgun Gothic"/>
              </a:rPr>
              <a:t>형식으로</a:t>
            </a:r>
            <a:r>
              <a:rPr sz="1800" b="1" spc="-15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800" b="1" spc="-5" dirty="0" err="1" smtClean="0">
                <a:solidFill>
                  <a:srgbClr val="0000FF"/>
                </a:solidFill>
                <a:latin typeface="Malgun Gothic"/>
                <a:cs typeface="Malgun Gothic"/>
              </a:rPr>
              <a:t>저장</a:t>
            </a:r>
            <a:r>
              <a:rPr lang="en-US" sz="1800" b="1" spc="-5" dirty="0" smtClean="0">
                <a:solidFill>
                  <a:srgbClr val="0000FF"/>
                </a:solidFill>
                <a:latin typeface="Malgun Gothic"/>
                <a:cs typeface="Malgun Gothic"/>
              </a:rPr>
              <a:t/>
            </a:r>
            <a:br>
              <a:rPr lang="en-US" sz="1800" b="1" spc="-5" dirty="0" smtClean="0">
                <a:solidFill>
                  <a:srgbClr val="0000FF"/>
                </a:solidFill>
                <a:latin typeface="Malgun Gothic"/>
                <a:cs typeface="Malgun Gothic"/>
              </a:rPr>
            </a:br>
            <a:r>
              <a:rPr lang="en-US" sz="1800" b="1" spc="-5" dirty="0" smtClean="0">
                <a:solidFill>
                  <a:srgbClr val="0000FF"/>
                </a:solidFill>
                <a:latin typeface="Malgun Gothic"/>
                <a:cs typeface="Malgun Gothic"/>
              </a:rPr>
              <a:t>(</a:t>
            </a:r>
            <a:r>
              <a:rPr lang="ko-KR" altLang="en-US" sz="1800" b="1" spc="-5" dirty="0" err="1" smtClean="0">
                <a:solidFill>
                  <a:srgbClr val="0000FF"/>
                </a:solidFill>
                <a:latin typeface="Malgun Gothic"/>
                <a:cs typeface="Malgun Gothic"/>
              </a:rPr>
              <a:t>리눅스</a:t>
            </a:r>
            <a:r>
              <a:rPr lang="ko-KR" altLang="en-US" sz="1800" b="1" spc="-5" dirty="0" smtClean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lang="ko-KR" altLang="en-US" sz="1800" b="1" spc="-5" dirty="0" err="1" smtClean="0">
                <a:solidFill>
                  <a:srgbClr val="0000FF"/>
                </a:solidFill>
                <a:latin typeface="Malgun Gothic"/>
                <a:cs typeface="Malgun Gothic"/>
              </a:rPr>
              <a:t>작업시</a:t>
            </a:r>
            <a:r>
              <a:rPr lang="ko-KR" altLang="en-US" sz="1800" b="1" spc="-5" dirty="0" smtClean="0">
                <a:solidFill>
                  <a:srgbClr val="0000FF"/>
                </a:solidFill>
                <a:latin typeface="Malgun Gothic"/>
                <a:cs typeface="Malgun Gothic"/>
              </a:rPr>
              <a:t> 중요변경사항</a:t>
            </a:r>
            <a:r>
              <a:rPr lang="en-US" altLang="ko-KR" sz="1800" b="1" spc="-5" dirty="0" smtClean="0">
                <a:solidFill>
                  <a:srgbClr val="0000FF"/>
                </a:solidFill>
                <a:latin typeface="Malgun Gothic"/>
                <a:cs typeface="Malgun Gothic"/>
              </a:rPr>
              <a:t>, </a:t>
            </a:r>
            <a:r>
              <a:rPr lang="ko-KR" altLang="en-US" sz="1800" b="1" spc="-5" dirty="0" smtClean="0">
                <a:solidFill>
                  <a:srgbClr val="0000FF"/>
                </a:solidFill>
                <a:latin typeface="Malgun Gothic"/>
                <a:cs typeface="Malgun Gothic"/>
              </a:rPr>
              <a:t>윈도우</a:t>
            </a:r>
            <a:r>
              <a:rPr lang="en-US" altLang="ko-KR" sz="1800" b="1" spc="-5" dirty="0" smtClean="0">
                <a:solidFill>
                  <a:srgbClr val="0000FF"/>
                </a:solidFill>
                <a:latin typeface="Malgun Gothic"/>
                <a:cs typeface="Malgun Gothic"/>
              </a:rPr>
              <a:t>:ANSI, </a:t>
            </a:r>
            <a:r>
              <a:rPr lang="ko-KR" altLang="en-US" sz="1800" b="1" spc="-5" dirty="0" err="1" smtClean="0">
                <a:solidFill>
                  <a:srgbClr val="0000FF"/>
                </a:solidFill>
                <a:latin typeface="Malgun Gothic"/>
                <a:cs typeface="Malgun Gothic"/>
              </a:rPr>
              <a:t>리눅스</a:t>
            </a:r>
            <a:r>
              <a:rPr lang="en-US" altLang="ko-KR" sz="1800" b="1" spc="-5" dirty="0" smtClean="0">
                <a:solidFill>
                  <a:srgbClr val="0000FF"/>
                </a:solidFill>
                <a:latin typeface="Malgun Gothic"/>
                <a:cs typeface="Malgun Gothic"/>
              </a:rPr>
              <a:t>:UTF-8 </a:t>
            </a:r>
            <a:r>
              <a:rPr lang="ko-KR" altLang="en-US" sz="1800" b="1" spc="-5" dirty="0" smtClean="0">
                <a:solidFill>
                  <a:srgbClr val="0000FF"/>
                </a:solidFill>
                <a:latin typeface="Malgun Gothic"/>
                <a:cs typeface="Malgun Gothic"/>
              </a:rPr>
              <a:t>이 각각 기본값임 </a:t>
            </a:r>
            <a:endParaRPr sz="1800" b="1" dirty="0">
              <a:solidFill>
                <a:srgbClr val="0000FF"/>
              </a:solidFill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범위 데이터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생성</a:t>
            </a:r>
          </a:p>
          <a:p>
            <a:pPr marL="454659" marR="19050" indent="-259715">
              <a:lnSpc>
                <a:spcPct val="100000"/>
              </a:lnSpc>
              <a:spcBef>
                <a:spcPts val="835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0" dirty="0">
                <a:latin typeface="Malgun Gothic"/>
                <a:cs typeface="Malgun Gothic"/>
              </a:rPr>
              <a:t>파이썬2의 </a:t>
            </a:r>
            <a:r>
              <a:rPr sz="1800" dirty="0">
                <a:latin typeface="Malgun Gothic"/>
                <a:cs typeface="Malgun Gothic"/>
              </a:rPr>
              <a:t>range 함수는 사용 </a:t>
            </a:r>
            <a:r>
              <a:rPr sz="1800" spc="-5" dirty="0" err="1">
                <a:latin typeface="Malgun Gothic"/>
                <a:cs typeface="Malgun Gothic"/>
              </a:rPr>
              <a:t>중지되고</a:t>
            </a:r>
            <a:r>
              <a:rPr sz="1800" spc="-5" dirty="0">
                <a:latin typeface="Malgun Gothic"/>
                <a:cs typeface="Malgun Gothic"/>
              </a:rPr>
              <a:t> </a:t>
            </a:r>
            <a:r>
              <a:rPr lang="en-US" sz="1800" spc="-5" dirty="0" smtClean="0">
                <a:latin typeface="Malgun Gothic"/>
                <a:cs typeface="Malgun Gothic"/>
              </a:rPr>
              <a:t/>
            </a:r>
            <a:br>
              <a:rPr lang="en-US" sz="1800" spc="-5" dirty="0" smtClean="0">
                <a:latin typeface="Malgun Gothic"/>
                <a:cs typeface="Malgun Gothic"/>
              </a:rPr>
            </a:br>
            <a:r>
              <a:rPr lang="en-US" sz="1800" spc="-5" dirty="0" smtClean="0">
                <a:latin typeface="Malgun Gothic"/>
                <a:cs typeface="Malgun Gothic"/>
              </a:rPr>
              <a:t>     </a:t>
            </a:r>
            <a:r>
              <a:rPr sz="1800" dirty="0" err="1" smtClean="0">
                <a:latin typeface="Malgun Gothic"/>
                <a:cs typeface="Malgun Gothic"/>
              </a:rPr>
              <a:t>xrange</a:t>
            </a:r>
            <a:r>
              <a:rPr sz="1800" dirty="0" smtClean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함수를 range 함수로</a:t>
            </a:r>
            <a:r>
              <a:rPr sz="1800" spc="-1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변경해서  </a:t>
            </a:r>
            <a:r>
              <a:rPr sz="1800" spc="-5" dirty="0">
                <a:latin typeface="Malgun Gothic"/>
                <a:cs typeface="Malgun Gothic"/>
              </a:rPr>
              <a:t>사용</a:t>
            </a:r>
            <a:endParaRPr sz="1800" dirty="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894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range </a:t>
            </a:r>
            <a:r>
              <a:rPr sz="1800" spc="-5" dirty="0" err="1">
                <a:latin typeface="Malgun Gothic"/>
                <a:cs typeface="Malgun Gothic"/>
              </a:rPr>
              <a:t>함수는</a:t>
            </a:r>
            <a:r>
              <a:rPr sz="1800" spc="-5" dirty="0">
                <a:latin typeface="Malgun Gothic"/>
                <a:cs typeface="Malgun Gothic"/>
              </a:rPr>
              <a:t> </a:t>
            </a:r>
            <a:r>
              <a:rPr sz="1800" dirty="0" err="1" smtClean="0">
                <a:latin typeface="Malgun Gothic"/>
                <a:cs typeface="Malgun Gothic"/>
              </a:rPr>
              <a:t>읽기전용의</a:t>
            </a:r>
            <a:r>
              <a:rPr sz="1800" dirty="0" smtClean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고정 목록인 xrange 형식</a:t>
            </a:r>
            <a:r>
              <a:rPr sz="1800" spc="-6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반환</a:t>
            </a:r>
            <a:endParaRPr sz="18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Wingdings"/>
                <a:cs typeface="Wingdings"/>
              </a:rPr>
              <a:t>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1-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6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35794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Python3에서 </a:t>
            </a:r>
            <a:r>
              <a:rPr spc="-5" dirty="0"/>
              <a:t>변경된</a:t>
            </a:r>
            <a:r>
              <a:rPr spc="0" dirty="0"/>
              <a:t> </a:t>
            </a:r>
            <a:r>
              <a:rPr dirty="0"/>
              <a:t>내용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994124"/>
            <a:ext cx="4212590" cy="8032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강제 예외 발생 구문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예외 메시지를 </a:t>
            </a:r>
            <a:r>
              <a:rPr sz="1800" spc="-5" dirty="0">
                <a:latin typeface="Malgun Gothic"/>
                <a:cs typeface="Malgun Gothic"/>
              </a:rPr>
              <a:t>지정하기 </a:t>
            </a:r>
            <a:r>
              <a:rPr sz="1800" dirty="0">
                <a:latin typeface="Malgun Gothic"/>
                <a:cs typeface="Malgun Gothic"/>
              </a:rPr>
              <a:t>위해 </a:t>
            </a:r>
            <a:r>
              <a:rPr sz="1800" spc="-5" dirty="0">
                <a:latin typeface="Malgun Gothic"/>
                <a:cs typeface="Malgun Gothic"/>
              </a:rPr>
              <a:t>()</a:t>
            </a:r>
            <a:r>
              <a:rPr sz="1800" spc="-6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사용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892" y="3313133"/>
            <a:ext cx="4296410" cy="78803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4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예외 처리</a:t>
            </a:r>
            <a:r>
              <a:rPr sz="1800" spc="-2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구문</a:t>
            </a:r>
          </a:p>
          <a:p>
            <a:pPr marL="194945">
              <a:lnSpc>
                <a:spcPct val="100000"/>
              </a:lnSpc>
              <a:spcBef>
                <a:spcPts val="84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예외 처리 </a:t>
            </a:r>
            <a:r>
              <a:rPr sz="1800" spc="-5" dirty="0">
                <a:latin typeface="Malgun Gothic"/>
                <a:cs typeface="Malgun Gothic"/>
              </a:rPr>
              <a:t>구문의 전달인자에 </a:t>
            </a:r>
            <a:r>
              <a:rPr sz="1800" spc="0" dirty="0">
                <a:latin typeface="Malgun Gothic"/>
                <a:cs typeface="Malgun Gothic"/>
              </a:rPr>
              <a:t>as</a:t>
            </a:r>
            <a:r>
              <a:rPr sz="1800" spc="-2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사용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892" y="5341683"/>
            <a:ext cx="41287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spc="-5" dirty="0">
                <a:latin typeface="Malgun Gothic"/>
                <a:cs typeface="Malgun Gothic"/>
              </a:rPr>
              <a:t>generator </a:t>
            </a:r>
            <a:r>
              <a:rPr sz="1800" dirty="0">
                <a:latin typeface="Malgun Gothic"/>
                <a:cs typeface="Malgun Gothic"/>
              </a:rPr>
              <a:t>객체의 </a:t>
            </a:r>
            <a:r>
              <a:rPr sz="1800" spc="-10" dirty="0">
                <a:latin typeface="Malgun Gothic"/>
                <a:cs typeface="Malgun Gothic"/>
              </a:rPr>
              <a:t>next </a:t>
            </a:r>
            <a:r>
              <a:rPr sz="1800" dirty="0">
                <a:latin typeface="Malgun Gothic"/>
                <a:cs typeface="Malgun Gothic"/>
              </a:rPr>
              <a:t>함수 사용</a:t>
            </a:r>
            <a:r>
              <a:rPr sz="1800" spc="2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방법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850" y="1885950"/>
            <a:ext cx="8210550" cy="1016945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170" marR="1019175">
              <a:lnSpc>
                <a:spcPct val="100000"/>
              </a:lnSpc>
              <a:spcBef>
                <a:spcPts val="250"/>
              </a:spcBef>
            </a:pPr>
            <a:r>
              <a:rPr sz="16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raise </a:t>
            </a:r>
            <a:r>
              <a:rPr sz="1600" spc="-1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IOError, </a:t>
            </a:r>
            <a:r>
              <a:rPr sz="16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"file </a:t>
            </a:r>
            <a:r>
              <a:rPr sz="1600" spc="-1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error" </a:t>
            </a:r>
            <a:r>
              <a:rPr lang="en-US" sz="1600" spc="-1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   </a:t>
            </a:r>
            <a:r>
              <a:rPr sz="1600" spc="-1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#</a:t>
            </a:r>
            <a:r>
              <a:rPr lang="en-US" sz="1600" spc="-1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 </a:t>
            </a:r>
            <a:r>
              <a:rPr sz="1600" spc="-1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This </a:t>
            </a:r>
            <a:r>
              <a:rPr sz="1600" spc="5" dirty="0"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is </a:t>
            </a:r>
            <a:r>
              <a:rPr sz="1600" spc="-1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accepted </a:t>
            </a:r>
            <a:r>
              <a:rPr sz="1600" spc="5" dirty="0"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in </a:t>
            </a:r>
            <a:r>
              <a:rPr sz="1600" spc="-1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Python </a:t>
            </a:r>
            <a:r>
              <a:rPr sz="1600" spc="5" dirty="0"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2 </a:t>
            </a:r>
            <a:r>
              <a:rPr lang="en-US" sz="1600" spc="5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/>
            </a:r>
            <a:br>
              <a:rPr lang="en-US" sz="1600" spc="5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</a:br>
            <a:r>
              <a:rPr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rai</a:t>
            </a:r>
            <a:r>
              <a:rPr 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se </a:t>
            </a:r>
            <a:r>
              <a:rPr sz="1600" spc="-1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IOError</a:t>
            </a:r>
            <a:r>
              <a:rPr sz="1600" spc="-1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("</a:t>
            </a:r>
            <a:r>
              <a:rPr sz="1600" spc="-1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file </a:t>
            </a:r>
            <a:r>
              <a:rPr sz="1600" spc="-5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err</a:t>
            </a:r>
            <a:r>
              <a:rPr lang="en-US" sz="1600" spc="-5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or”)    </a:t>
            </a:r>
            <a:r>
              <a:rPr sz="1600" spc="-1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#</a:t>
            </a:r>
            <a:r>
              <a:rPr lang="en-US" sz="1600" spc="-1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 </a:t>
            </a:r>
            <a:r>
              <a:rPr sz="1600" spc="-1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This </a:t>
            </a:r>
            <a:r>
              <a:rPr sz="1600" spc="5" dirty="0"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is </a:t>
            </a:r>
            <a:r>
              <a:rPr sz="1600" spc="-5" dirty="0"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also </a:t>
            </a:r>
            <a:r>
              <a:rPr sz="1600" spc="-1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accepted </a:t>
            </a:r>
            <a:r>
              <a:rPr sz="1600" spc="5" dirty="0"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in </a:t>
            </a:r>
            <a:r>
              <a:rPr sz="1600" spc="-1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Python </a:t>
            </a:r>
            <a:r>
              <a:rPr sz="1600" spc="5" dirty="0"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2  </a:t>
            </a:r>
            <a:r>
              <a:rPr lang="en-US" sz="1600" spc="5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/>
            </a:r>
            <a:br>
              <a:rPr lang="en-US" sz="1600" spc="5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</a:br>
            <a:r>
              <a:rPr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raise </a:t>
            </a:r>
            <a:r>
              <a:rPr sz="1600" spc="-1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IOError, </a:t>
            </a:r>
            <a:r>
              <a:rPr sz="16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"file </a:t>
            </a:r>
            <a:r>
              <a:rPr sz="1600" spc="-1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error" </a:t>
            </a:r>
            <a:r>
              <a:rPr lang="en-US" sz="1600" spc="-1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   </a:t>
            </a:r>
            <a:r>
              <a:rPr sz="1600" spc="-15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#</a:t>
            </a:r>
            <a:r>
              <a:rPr lang="en-US" sz="1600" spc="-15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 </a:t>
            </a:r>
            <a:r>
              <a:rPr sz="1600" spc="-15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syntax </a:t>
            </a:r>
            <a:r>
              <a:rPr sz="1600" spc="-1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error </a:t>
            </a:r>
            <a:r>
              <a:rPr sz="1600" spc="5" dirty="0"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is </a:t>
            </a:r>
            <a:r>
              <a:rPr sz="1600" spc="-1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raised </a:t>
            </a:r>
            <a:r>
              <a:rPr sz="1600" spc="-2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in </a:t>
            </a:r>
            <a:r>
              <a:rPr sz="1600" spc="-1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Python</a:t>
            </a:r>
            <a:r>
              <a:rPr sz="16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 </a:t>
            </a:r>
            <a:r>
              <a:rPr sz="1600" spc="5" dirty="0"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3</a:t>
            </a:r>
            <a:endParaRPr sz="1600" dirty="0">
              <a:latin typeface="맑은 고딕" panose="020B0503020000020004" pitchFamily="50" charset="-127"/>
              <a:ea typeface="맑은 고딕" panose="020B0503020000020004" pitchFamily="50" charset="-127"/>
              <a:cs typeface="Consolas"/>
            </a:endParaRPr>
          </a:p>
          <a:p>
            <a:pPr marL="90170">
              <a:lnSpc>
                <a:spcPct val="100000"/>
              </a:lnSpc>
            </a:pPr>
            <a:r>
              <a:rPr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raise </a:t>
            </a:r>
            <a:r>
              <a:rPr sz="1600" b="1" spc="-1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IOError("file </a:t>
            </a:r>
            <a:r>
              <a:rPr sz="1600" b="1" spc="-5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error") </a:t>
            </a:r>
            <a:r>
              <a:rPr lang="en-US" sz="1600" b="1" spc="-5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   </a:t>
            </a:r>
            <a:r>
              <a:rPr sz="1600" b="1" spc="-1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#</a:t>
            </a:r>
            <a:r>
              <a:rPr lang="en-US" sz="1600" b="1" spc="-1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 </a:t>
            </a:r>
            <a:r>
              <a:rPr sz="1600" b="1" spc="-1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this </a:t>
            </a:r>
            <a:r>
              <a:rPr sz="1600" b="1" spc="5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is </a:t>
            </a:r>
            <a:r>
              <a:rPr sz="1600" b="1" spc="-1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the recommended syntax </a:t>
            </a:r>
            <a:r>
              <a:rPr sz="1600" b="1" spc="-2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in </a:t>
            </a:r>
            <a:r>
              <a:rPr sz="1600" b="1" spc="-1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Python</a:t>
            </a:r>
            <a:r>
              <a:rPr sz="1600" b="1" spc="-6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 </a:t>
            </a:r>
            <a:r>
              <a:rPr sz="1600" b="1" spc="5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/>
              </a:rPr>
              <a:t>3</a:t>
            </a:r>
            <a:endParaRPr sz="16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850" y="4210050"/>
            <a:ext cx="8122920" cy="527067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170" marR="4133850">
              <a:lnSpc>
                <a:spcPct val="100000"/>
              </a:lnSpc>
              <a:spcBef>
                <a:spcPts val="270"/>
              </a:spcBef>
            </a:pPr>
            <a:r>
              <a:rPr sz="1600" spc="-10" dirty="0">
                <a:latin typeface="Consolas"/>
                <a:cs typeface="Consolas"/>
              </a:rPr>
              <a:t>except Myerror, </a:t>
            </a:r>
            <a:r>
              <a:rPr sz="1600" spc="-5" dirty="0">
                <a:latin typeface="Consolas"/>
                <a:cs typeface="Consolas"/>
              </a:rPr>
              <a:t>err: </a:t>
            </a:r>
            <a:r>
              <a:rPr sz="1600" spc="5" dirty="0">
                <a:latin typeface="Consolas"/>
                <a:cs typeface="Consolas"/>
              </a:rPr>
              <a:t># In </a:t>
            </a:r>
            <a:r>
              <a:rPr sz="1600" spc="-15" dirty="0">
                <a:latin typeface="Consolas"/>
                <a:cs typeface="Consolas"/>
              </a:rPr>
              <a:t>Python2  </a:t>
            </a:r>
            <a:r>
              <a:rPr sz="1600" b="1" spc="-10" dirty="0">
                <a:solidFill>
                  <a:srgbClr val="0000FF"/>
                </a:solidFill>
                <a:latin typeface="Consolas"/>
                <a:cs typeface="Consolas"/>
              </a:rPr>
              <a:t>except </a:t>
            </a:r>
            <a:r>
              <a:rPr sz="1600" b="1" spc="-15" dirty="0">
                <a:solidFill>
                  <a:srgbClr val="0000FF"/>
                </a:solidFill>
                <a:latin typeface="Consolas"/>
                <a:cs typeface="Consolas"/>
              </a:rPr>
              <a:t>Myerror </a:t>
            </a:r>
            <a:r>
              <a:rPr sz="1600" b="1" spc="5" dirty="0">
                <a:solidFill>
                  <a:srgbClr val="0000FF"/>
                </a:solidFill>
                <a:latin typeface="Consolas"/>
                <a:cs typeface="Consolas"/>
              </a:rPr>
              <a:t>as </a:t>
            </a:r>
            <a:r>
              <a:rPr sz="1600" b="1" spc="-5" dirty="0">
                <a:solidFill>
                  <a:srgbClr val="0000FF"/>
                </a:solidFill>
                <a:latin typeface="Consolas"/>
                <a:cs typeface="Consolas"/>
              </a:rPr>
              <a:t>err: </a:t>
            </a:r>
            <a:r>
              <a:rPr sz="1600" b="1" spc="-10" dirty="0">
                <a:solidFill>
                  <a:srgbClr val="0000FF"/>
                </a:solidFill>
                <a:latin typeface="Consolas"/>
                <a:cs typeface="Consolas"/>
              </a:rPr>
              <a:t>#In Python</a:t>
            </a:r>
            <a:r>
              <a:rPr sz="1600" b="1" spc="-5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b="1" spc="5" dirty="0">
                <a:solidFill>
                  <a:srgbClr val="0000FF"/>
                </a:solidFill>
                <a:latin typeface="Consolas"/>
                <a:cs typeface="Consolas"/>
              </a:rPr>
              <a:t>3</a:t>
            </a:r>
            <a:endParaRPr sz="1600" b="1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600" y="5749290"/>
            <a:ext cx="8218170" cy="775853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90"/>
              </a:spcBef>
            </a:pPr>
            <a:r>
              <a:rPr sz="1600" spc="5" dirty="0">
                <a:latin typeface="Consolas"/>
                <a:cs typeface="Consolas"/>
              </a:rPr>
              <a:t>gen = </a:t>
            </a:r>
            <a:r>
              <a:rPr sz="1600" spc="-5" dirty="0">
                <a:latin typeface="Consolas"/>
                <a:cs typeface="Consolas"/>
              </a:rPr>
              <a:t>(letter </a:t>
            </a:r>
            <a:r>
              <a:rPr sz="1600" spc="-10" dirty="0">
                <a:latin typeface="Consolas"/>
                <a:cs typeface="Consolas"/>
              </a:rPr>
              <a:t>for letter </a:t>
            </a:r>
            <a:r>
              <a:rPr sz="1600" spc="5" dirty="0">
                <a:latin typeface="Consolas"/>
                <a:cs typeface="Consolas"/>
              </a:rPr>
              <a:t>in </a:t>
            </a:r>
            <a:r>
              <a:rPr sz="1600" spc="-10" dirty="0">
                <a:latin typeface="Consolas"/>
                <a:cs typeface="Consolas"/>
              </a:rPr>
              <a:t>'Hello </a:t>
            </a:r>
            <a:r>
              <a:rPr sz="1600" spc="-15" dirty="0">
                <a:latin typeface="Consolas"/>
                <a:cs typeface="Consolas"/>
              </a:rPr>
              <a:t>World') </a:t>
            </a:r>
            <a:r>
              <a:rPr sz="1600" spc="5" dirty="0">
                <a:latin typeface="Consolas"/>
                <a:cs typeface="Consolas"/>
              </a:rPr>
              <a:t># </a:t>
            </a:r>
            <a:r>
              <a:rPr sz="1600" spc="-15" dirty="0">
                <a:latin typeface="Consolas"/>
                <a:cs typeface="Consolas"/>
              </a:rPr>
              <a:t>creates </a:t>
            </a:r>
            <a:r>
              <a:rPr sz="1600" spc="-10" dirty="0">
                <a:latin typeface="Consolas"/>
                <a:cs typeface="Consolas"/>
              </a:rPr>
              <a:t>generator</a:t>
            </a:r>
            <a:r>
              <a:rPr sz="1600" spc="-11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object</a:t>
            </a:r>
            <a:endParaRPr sz="1600" dirty="0">
              <a:latin typeface="Consolas"/>
              <a:cs typeface="Consolas"/>
            </a:endParaRPr>
          </a:p>
          <a:p>
            <a:pPr marL="9017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next(gen) </a:t>
            </a:r>
            <a:r>
              <a:rPr lang="en-US" sz="1600" spc="-10" dirty="0" smtClean="0">
                <a:latin typeface="Consolas"/>
                <a:cs typeface="Consolas"/>
              </a:rPr>
              <a:t>        </a:t>
            </a:r>
            <a:r>
              <a:rPr sz="1600" spc="-10" dirty="0" smtClean="0">
                <a:latin typeface="Consolas"/>
                <a:cs typeface="Consolas"/>
              </a:rPr>
              <a:t>#</a:t>
            </a:r>
            <a:r>
              <a:rPr lang="en-US" sz="1600" spc="-10" dirty="0" smtClean="0">
                <a:latin typeface="Consolas"/>
                <a:cs typeface="Consolas"/>
              </a:rPr>
              <a:t> </a:t>
            </a:r>
            <a:r>
              <a:rPr sz="1600" spc="-10" dirty="0" smtClean="0">
                <a:latin typeface="Consolas"/>
                <a:cs typeface="Consolas"/>
              </a:rPr>
              <a:t>allowed </a:t>
            </a:r>
            <a:r>
              <a:rPr sz="1600" spc="-20" dirty="0">
                <a:latin typeface="Consolas"/>
                <a:cs typeface="Consolas"/>
              </a:rPr>
              <a:t>in </a:t>
            </a:r>
            <a:r>
              <a:rPr sz="1600" spc="-10" dirty="0">
                <a:latin typeface="Consolas"/>
                <a:cs typeface="Consolas"/>
              </a:rPr>
              <a:t>Python </a:t>
            </a:r>
            <a:r>
              <a:rPr sz="1600" spc="5" dirty="0">
                <a:latin typeface="Consolas"/>
                <a:cs typeface="Consolas"/>
              </a:rPr>
              <a:t>2 </a:t>
            </a:r>
            <a:r>
              <a:rPr sz="1600" spc="-10" dirty="0">
                <a:latin typeface="Consolas"/>
                <a:cs typeface="Consolas"/>
              </a:rPr>
              <a:t>and Python</a:t>
            </a:r>
            <a:r>
              <a:rPr sz="1600" spc="-5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3</a:t>
            </a:r>
            <a:endParaRPr sz="1600" dirty="0">
              <a:latin typeface="Consolas"/>
              <a:cs typeface="Consolas"/>
            </a:endParaRPr>
          </a:p>
          <a:p>
            <a:pPr marL="9017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nsolas"/>
                <a:cs typeface="Consolas"/>
              </a:rPr>
              <a:t>gen.next() </a:t>
            </a:r>
            <a:r>
              <a:rPr lang="en-US" sz="1600" spc="-5" dirty="0" smtClean="0">
                <a:latin typeface="Consolas"/>
                <a:cs typeface="Consolas"/>
              </a:rPr>
              <a:t>       </a:t>
            </a:r>
            <a:r>
              <a:rPr sz="1600" spc="-10" dirty="0" smtClean="0">
                <a:latin typeface="Consolas"/>
                <a:cs typeface="Consolas"/>
              </a:rPr>
              <a:t>#</a:t>
            </a:r>
            <a:r>
              <a:rPr lang="en-US" sz="1600" spc="-10" dirty="0" smtClean="0">
                <a:latin typeface="Consolas"/>
                <a:cs typeface="Consolas"/>
              </a:rPr>
              <a:t> </a:t>
            </a:r>
            <a:r>
              <a:rPr sz="1600" spc="-10" dirty="0" smtClean="0">
                <a:latin typeface="Consolas"/>
                <a:cs typeface="Consolas"/>
              </a:rPr>
              <a:t>allowed </a:t>
            </a:r>
            <a:r>
              <a:rPr sz="1600" spc="5" dirty="0">
                <a:latin typeface="Consolas"/>
                <a:cs typeface="Consolas"/>
              </a:rPr>
              <a:t>in </a:t>
            </a:r>
            <a:r>
              <a:rPr sz="1600" spc="-10" dirty="0">
                <a:latin typeface="Consolas"/>
                <a:cs typeface="Consolas"/>
              </a:rPr>
              <a:t>Python </a:t>
            </a:r>
            <a:r>
              <a:rPr sz="1600" spc="5" dirty="0">
                <a:latin typeface="Consolas"/>
                <a:cs typeface="Consolas"/>
              </a:rPr>
              <a:t>2. </a:t>
            </a:r>
            <a:r>
              <a:rPr sz="1600" spc="-15" dirty="0">
                <a:latin typeface="Consolas"/>
                <a:cs typeface="Consolas"/>
              </a:rPr>
              <a:t>AttributeError </a:t>
            </a:r>
            <a:r>
              <a:rPr sz="1600" spc="-20" dirty="0">
                <a:latin typeface="Consolas"/>
                <a:cs typeface="Consolas"/>
              </a:rPr>
              <a:t>in </a:t>
            </a:r>
            <a:r>
              <a:rPr sz="1600" spc="-10" dirty="0">
                <a:latin typeface="Consolas"/>
                <a:cs typeface="Consolas"/>
              </a:rPr>
              <a:t>Python</a:t>
            </a:r>
            <a:r>
              <a:rPr sz="1600" spc="-12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3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1-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7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48831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파이썬 2 코드를 파이썬 </a:t>
            </a:r>
            <a:r>
              <a:rPr spc="-5" dirty="0"/>
              <a:t>3으로</a:t>
            </a:r>
            <a:r>
              <a:rPr spc="-50" dirty="0"/>
              <a:t> </a:t>
            </a:r>
            <a:r>
              <a:rPr spc="-5" dirty="0"/>
              <a:t>변경</a:t>
            </a:r>
          </a:p>
        </p:txBody>
      </p:sp>
      <p:sp>
        <p:nvSpPr>
          <p:cNvPr id="3" name="object 3"/>
          <p:cNvSpPr/>
          <p:nvPr/>
        </p:nvSpPr>
        <p:spPr>
          <a:xfrm>
            <a:off x="681990" y="2145029"/>
            <a:ext cx="2689860" cy="2308860"/>
          </a:xfrm>
          <a:custGeom>
            <a:avLst/>
            <a:gdLst/>
            <a:ahLst/>
            <a:cxnLst/>
            <a:rect l="l" t="t" r="r" b="b"/>
            <a:pathLst>
              <a:path w="2689860" h="2308860">
                <a:moveTo>
                  <a:pt x="0" y="2308860"/>
                </a:moveTo>
                <a:lnTo>
                  <a:pt x="2689860" y="2308860"/>
                </a:lnTo>
                <a:lnTo>
                  <a:pt x="2689860" y="0"/>
                </a:lnTo>
                <a:lnTo>
                  <a:pt x="0" y="0"/>
                </a:lnTo>
                <a:lnTo>
                  <a:pt x="0" y="230886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2892" y="994124"/>
            <a:ext cx="7705725" cy="1459374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파이썬 </a:t>
            </a:r>
            <a:r>
              <a:rPr sz="1800" spc="5" dirty="0">
                <a:latin typeface="Malgun Gothic"/>
                <a:cs typeface="Malgun Gothic"/>
              </a:rPr>
              <a:t>3을 </a:t>
            </a:r>
            <a:r>
              <a:rPr sz="1800" dirty="0">
                <a:latin typeface="Malgun Gothic"/>
                <a:cs typeface="Malgun Gothic"/>
              </a:rPr>
              <a:t>설치하면 </a:t>
            </a:r>
            <a:r>
              <a:rPr sz="1800" b="1" spc="-10" dirty="0">
                <a:solidFill>
                  <a:srgbClr val="0000FF"/>
                </a:solidFill>
                <a:latin typeface="Malgun Gothic"/>
                <a:cs typeface="Malgun Gothic"/>
              </a:rPr>
              <a:t>tools/scripts </a:t>
            </a:r>
            <a:r>
              <a:rPr sz="1800" b="1" dirty="0">
                <a:solidFill>
                  <a:srgbClr val="0000FF"/>
                </a:solidFill>
                <a:latin typeface="Malgun Gothic"/>
                <a:cs typeface="Malgun Gothic"/>
              </a:rPr>
              <a:t>폴더에 </a:t>
            </a:r>
            <a:r>
              <a:rPr sz="1800" b="1" spc="0" dirty="0">
                <a:solidFill>
                  <a:srgbClr val="0000FF"/>
                </a:solidFill>
                <a:latin typeface="Malgun Gothic"/>
                <a:cs typeface="Malgun Gothic"/>
              </a:rPr>
              <a:t>2to3.py </a:t>
            </a:r>
            <a:r>
              <a:rPr sz="1800" b="1" dirty="0">
                <a:solidFill>
                  <a:srgbClr val="0000FF"/>
                </a:solidFill>
                <a:latin typeface="Malgun Gothic"/>
                <a:cs typeface="Malgun Gothic"/>
              </a:rPr>
              <a:t>파일이</a:t>
            </a:r>
            <a:r>
              <a:rPr sz="1800" b="1" spc="-65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00FF"/>
                </a:solidFill>
                <a:latin typeface="Malgun Gothic"/>
                <a:cs typeface="Malgun Gothic"/>
              </a:rPr>
              <a:t>설치됨</a:t>
            </a: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b="1" spc="-5" dirty="0">
                <a:solidFill>
                  <a:srgbClr val="0000FF"/>
                </a:solidFill>
                <a:latin typeface="Malgun Gothic"/>
                <a:cs typeface="Malgun Gothic"/>
              </a:rPr>
              <a:t>파이썬 </a:t>
            </a:r>
            <a:r>
              <a:rPr sz="1800" b="1" spc="5" dirty="0">
                <a:solidFill>
                  <a:srgbClr val="0000FF"/>
                </a:solidFill>
                <a:latin typeface="Malgun Gothic"/>
                <a:cs typeface="Malgun Gothic"/>
              </a:rPr>
              <a:t>2의 </a:t>
            </a:r>
            <a:r>
              <a:rPr sz="1800" b="1" dirty="0">
                <a:solidFill>
                  <a:srgbClr val="0000FF"/>
                </a:solidFill>
                <a:latin typeface="Malgun Gothic"/>
                <a:cs typeface="Malgun Gothic"/>
              </a:rPr>
              <a:t>코드를 파이썬 3 구문 </a:t>
            </a:r>
            <a:r>
              <a:rPr sz="1800" b="1" spc="-5" dirty="0">
                <a:solidFill>
                  <a:srgbClr val="0000FF"/>
                </a:solidFill>
                <a:latin typeface="Malgun Gothic"/>
                <a:cs typeface="Malgun Gothic"/>
              </a:rPr>
              <a:t>규칙에 적합한 코드로 변환하는</a:t>
            </a:r>
            <a:r>
              <a:rPr sz="1800" b="1" spc="-20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00FF"/>
                </a:solidFill>
                <a:latin typeface="Malgun Gothic"/>
                <a:cs typeface="Malgun Gothic"/>
              </a:rPr>
              <a:t>모듈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48514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#</a:t>
            </a:r>
            <a:r>
              <a:rPr sz="1600" spc="15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area.py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5650" y="2652966"/>
            <a:ext cx="2362835" cy="10052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Consolas"/>
                <a:cs typeface="Consolas"/>
              </a:rPr>
              <a:t>def </a:t>
            </a:r>
            <a:r>
              <a:rPr sz="1600" spc="-10" dirty="0">
                <a:latin typeface="Consolas"/>
                <a:cs typeface="Consolas"/>
              </a:rPr>
              <a:t>area(x,y </a:t>
            </a:r>
            <a:r>
              <a:rPr sz="1600" spc="5" dirty="0">
                <a:latin typeface="Consolas"/>
                <a:cs typeface="Consolas"/>
              </a:rPr>
              <a:t>=</a:t>
            </a:r>
            <a:r>
              <a:rPr sz="1600" spc="-114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3.14):</a:t>
            </a:r>
            <a:endParaRPr sz="1600">
              <a:latin typeface="Consolas"/>
              <a:cs typeface="Consolas"/>
            </a:endParaRPr>
          </a:p>
          <a:p>
            <a:pPr marL="347980" marR="100203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a =</a:t>
            </a:r>
            <a:r>
              <a:rPr sz="1600" spc="-10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y*x*x  </a:t>
            </a:r>
            <a:r>
              <a:rPr sz="1600" dirty="0">
                <a:latin typeface="Consolas"/>
                <a:cs typeface="Consolas"/>
              </a:rPr>
              <a:t>print </a:t>
            </a:r>
            <a:r>
              <a:rPr sz="1600" spc="5" dirty="0">
                <a:latin typeface="Consolas"/>
                <a:cs typeface="Consolas"/>
              </a:rPr>
              <a:t>a  </a:t>
            </a:r>
            <a:r>
              <a:rPr sz="1600" spc="-10" dirty="0">
                <a:latin typeface="Consolas"/>
                <a:cs typeface="Consolas"/>
              </a:rPr>
              <a:t>return</a:t>
            </a:r>
            <a:r>
              <a:rPr sz="1600" spc="-6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a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650" y="3873436"/>
            <a:ext cx="1586230" cy="516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Consolas"/>
                <a:cs typeface="Consolas"/>
              </a:rPr>
              <a:t>a = </a:t>
            </a:r>
            <a:r>
              <a:rPr sz="1600" spc="-10" dirty="0">
                <a:latin typeface="Consolas"/>
                <a:cs typeface="Consolas"/>
              </a:rPr>
              <a:t>area(10)  </a:t>
            </a:r>
            <a:r>
              <a:rPr sz="1600" dirty="0">
                <a:latin typeface="Consolas"/>
                <a:cs typeface="Consolas"/>
              </a:rPr>
              <a:t>print</a:t>
            </a:r>
            <a:r>
              <a:rPr sz="1600" spc="-8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"area",a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28109" y="2396489"/>
            <a:ext cx="4899660" cy="181356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429259" marR="228600" indent="-335915">
              <a:lnSpc>
                <a:spcPct val="100000"/>
              </a:lnSpc>
              <a:spcBef>
                <a:spcPts val="235"/>
              </a:spcBef>
            </a:pPr>
            <a:r>
              <a:rPr sz="1600" spc="5" dirty="0">
                <a:latin typeface="Consolas"/>
                <a:cs typeface="Consolas"/>
              </a:rPr>
              <a:t>def </a:t>
            </a:r>
            <a:r>
              <a:rPr sz="1600" spc="-10" dirty="0">
                <a:latin typeface="Consolas"/>
                <a:cs typeface="Consolas"/>
              </a:rPr>
              <a:t>area(x,y </a:t>
            </a:r>
            <a:r>
              <a:rPr sz="1600" spc="5" dirty="0">
                <a:latin typeface="Consolas"/>
                <a:cs typeface="Consolas"/>
              </a:rPr>
              <a:t>= </a:t>
            </a:r>
            <a:r>
              <a:rPr sz="1600" spc="-5" dirty="0">
                <a:latin typeface="Consolas"/>
                <a:cs typeface="Consolas"/>
              </a:rPr>
              <a:t>3.14): </a:t>
            </a:r>
            <a:r>
              <a:rPr sz="1600" spc="5" dirty="0">
                <a:latin typeface="Consolas"/>
                <a:cs typeface="Consolas"/>
              </a:rPr>
              <a:t># </a:t>
            </a:r>
            <a:r>
              <a:rPr sz="1600" spc="-15" dirty="0">
                <a:latin typeface="Consolas"/>
                <a:cs typeface="Consolas"/>
              </a:rPr>
              <a:t>formal </a:t>
            </a:r>
            <a:r>
              <a:rPr sz="1600" spc="-10" dirty="0">
                <a:latin typeface="Consolas"/>
                <a:cs typeface="Consolas"/>
              </a:rPr>
              <a:t>parameters  </a:t>
            </a:r>
            <a:r>
              <a:rPr sz="1600" spc="5" dirty="0">
                <a:latin typeface="Consolas"/>
                <a:cs typeface="Consolas"/>
              </a:rPr>
              <a:t>a =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y*x*x</a:t>
            </a:r>
            <a:endParaRPr sz="1600">
              <a:latin typeface="Consolas"/>
              <a:cs typeface="Consolas"/>
            </a:endParaRPr>
          </a:p>
          <a:p>
            <a:pPr marL="429259" marR="3457575">
              <a:lnSpc>
                <a:spcPct val="100000"/>
              </a:lnSpc>
            </a:pPr>
            <a:r>
              <a:rPr sz="1600" dirty="0">
                <a:latin typeface="Consolas"/>
                <a:cs typeface="Consolas"/>
              </a:rPr>
              <a:t>print</a:t>
            </a:r>
            <a:r>
              <a:rPr sz="1600" spc="-9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(a)  return</a:t>
            </a:r>
            <a:r>
              <a:rPr sz="1600" spc="-6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a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93345" marR="312039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a = </a:t>
            </a:r>
            <a:r>
              <a:rPr sz="1600" spc="-10" dirty="0">
                <a:latin typeface="Consolas"/>
                <a:cs typeface="Consolas"/>
              </a:rPr>
              <a:t>area(10)  </a:t>
            </a:r>
            <a:r>
              <a:rPr sz="1600" spc="10" dirty="0">
                <a:latin typeface="Consolas"/>
                <a:cs typeface="Consolas"/>
              </a:rPr>
              <a:t>pr</a:t>
            </a:r>
            <a:r>
              <a:rPr sz="1600" spc="-40" dirty="0">
                <a:latin typeface="Consolas"/>
                <a:cs typeface="Consolas"/>
              </a:rPr>
              <a:t>i</a:t>
            </a:r>
            <a:r>
              <a:rPr sz="1600" spc="10" dirty="0">
                <a:latin typeface="Consolas"/>
                <a:cs typeface="Consolas"/>
              </a:rPr>
              <a:t>n</a:t>
            </a:r>
            <a:r>
              <a:rPr sz="1600" spc="-40" dirty="0">
                <a:latin typeface="Consolas"/>
                <a:cs typeface="Consolas"/>
              </a:rPr>
              <a:t>t</a:t>
            </a:r>
            <a:r>
              <a:rPr sz="1600" spc="10" dirty="0">
                <a:latin typeface="Consolas"/>
                <a:cs typeface="Consolas"/>
              </a:rPr>
              <a:t>("</a:t>
            </a:r>
            <a:r>
              <a:rPr sz="1600" spc="-40" dirty="0">
                <a:latin typeface="Consolas"/>
                <a:cs typeface="Consolas"/>
              </a:rPr>
              <a:t>a</a:t>
            </a:r>
            <a:r>
              <a:rPr sz="1600" spc="10" dirty="0">
                <a:latin typeface="Consolas"/>
                <a:cs typeface="Consolas"/>
              </a:rPr>
              <a:t>r</a:t>
            </a:r>
            <a:r>
              <a:rPr sz="1600" spc="-40" dirty="0">
                <a:latin typeface="Consolas"/>
                <a:cs typeface="Consolas"/>
              </a:rPr>
              <a:t>e</a:t>
            </a:r>
            <a:r>
              <a:rPr sz="1600" spc="10" dirty="0">
                <a:latin typeface="Consolas"/>
                <a:cs typeface="Consolas"/>
              </a:rPr>
              <a:t>a"</a:t>
            </a:r>
            <a:r>
              <a:rPr sz="1600" spc="-40" dirty="0">
                <a:latin typeface="Consolas"/>
                <a:cs typeface="Consolas"/>
              </a:rPr>
              <a:t>,</a:t>
            </a:r>
            <a:r>
              <a:rPr sz="1600" spc="10" dirty="0">
                <a:latin typeface="Consolas"/>
                <a:cs typeface="Consolas"/>
              </a:rPr>
              <a:t>a</a:t>
            </a:r>
            <a:r>
              <a:rPr sz="1600" spc="5" dirty="0"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60370" y="5078729"/>
            <a:ext cx="2453640" cy="39624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260"/>
              </a:spcBef>
            </a:pPr>
            <a:r>
              <a:rPr sz="1950" b="1" spc="10" dirty="0">
                <a:latin typeface="Consolas"/>
                <a:cs typeface="Consolas"/>
              </a:rPr>
              <a:t>$2to3 </a:t>
            </a:r>
            <a:r>
              <a:rPr sz="1950" b="1" spc="35" dirty="0">
                <a:latin typeface="Consolas"/>
                <a:cs typeface="Consolas"/>
              </a:rPr>
              <a:t>-w</a:t>
            </a:r>
            <a:r>
              <a:rPr sz="1950" b="1" spc="-40" dirty="0">
                <a:latin typeface="Consolas"/>
                <a:cs typeface="Consolas"/>
              </a:rPr>
              <a:t> </a:t>
            </a:r>
            <a:r>
              <a:rPr sz="1950" b="1" spc="15" dirty="0">
                <a:latin typeface="Consolas"/>
                <a:cs typeface="Consolas"/>
              </a:rPr>
              <a:t>area.py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04060" y="4449826"/>
            <a:ext cx="951865" cy="859790"/>
          </a:xfrm>
          <a:custGeom>
            <a:avLst/>
            <a:gdLst/>
            <a:ahLst/>
            <a:cxnLst/>
            <a:rect l="l" t="t" r="r" b="b"/>
            <a:pathLst>
              <a:path w="951864" h="859789">
                <a:moveTo>
                  <a:pt x="863219" y="768223"/>
                </a:moveTo>
                <a:lnTo>
                  <a:pt x="861530" y="797826"/>
                </a:lnTo>
                <a:lnTo>
                  <a:pt x="877569" y="799592"/>
                </a:lnTo>
                <a:lnTo>
                  <a:pt x="874140" y="829945"/>
                </a:lnTo>
                <a:lnTo>
                  <a:pt x="859699" y="829945"/>
                </a:lnTo>
                <a:lnTo>
                  <a:pt x="858012" y="859536"/>
                </a:lnTo>
                <a:lnTo>
                  <a:pt x="926562" y="829945"/>
                </a:lnTo>
                <a:lnTo>
                  <a:pt x="874140" y="829945"/>
                </a:lnTo>
                <a:lnTo>
                  <a:pt x="859791" y="828325"/>
                </a:lnTo>
                <a:lnTo>
                  <a:pt x="930314" y="828325"/>
                </a:lnTo>
                <a:lnTo>
                  <a:pt x="951864" y="819023"/>
                </a:lnTo>
                <a:lnTo>
                  <a:pt x="863219" y="768223"/>
                </a:lnTo>
                <a:close/>
              </a:path>
              <a:path w="951864" h="859789">
                <a:moveTo>
                  <a:pt x="861530" y="797826"/>
                </a:moveTo>
                <a:lnTo>
                  <a:pt x="859791" y="828325"/>
                </a:lnTo>
                <a:lnTo>
                  <a:pt x="874140" y="829945"/>
                </a:lnTo>
                <a:lnTo>
                  <a:pt x="877569" y="799592"/>
                </a:lnTo>
                <a:lnTo>
                  <a:pt x="861530" y="797826"/>
                </a:lnTo>
                <a:close/>
              </a:path>
              <a:path w="951864" h="859789">
                <a:moveTo>
                  <a:pt x="30479" y="0"/>
                </a:moveTo>
                <a:lnTo>
                  <a:pt x="0" y="507"/>
                </a:lnTo>
                <a:lnTo>
                  <a:pt x="381" y="19812"/>
                </a:lnTo>
                <a:lnTo>
                  <a:pt x="1396" y="39369"/>
                </a:lnTo>
                <a:lnTo>
                  <a:pt x="5460" y="78740"/>
                </a:lnTo>
                <a:lnTo>
                  <a:pt x="12318" y="117982"/>
                </a:lnTo>
                <a:lnTo>
                  <a:pt x="21589" y="156844"/>
                </a:lnTo>
                <a:lnTo>
                  <a:pt x="33146" y="195325"/>
                </a:lnTo>
                <a:lnTo>
                  <a:pt x="47243" y="233425"/>
                </a:lnTo>
                <a:lnTo>
                  <a:pt x="63500" y="270891"/>
                </a:lnTo>
                <a:lnTo>
                  <a:pt x="82041" y="307848"/>
                </a:lnTo>
                <a:lnTo>
                  <a:pt x="102615" y="344169"/>
                </a:lnTo>
                <a:lnTo>
                  <a:pt x="125221" y="379856"/>
                </a:lnTo>
                <a:lnTo>
                  <a:pt x="149732" y="414781"/>
                </a:lnTo>
                <a:lnTo>
                  <a:pt x="176021" y="448818"/>
                </a:lnTo>
                <a:lnTo>
                  <a:pt x="204088" y="481838"/>
                </a:lnTo>
                <a:lnTo>
                  <a:pt x="233806" y="513842"/>
                </a:lnTo>
                <a:lnTo>
                  <a:pt x="265048" y="544830"/>
                </a:lnTo>
                <a:lnTo>
                  <a:pt x="297688" y="574675"/>
                </a:lnTo>
                <a:lnTo>
                  <a:pt x="331723" y="603250"/>
                </a:lnTo>
                <a:lnTo>
                  <a:pt x="367156" y="630555"/>
                </a:lnTo>
                <a:lnTo>
                  <a:pt x="403732" y="656336"/>
                </a:lnTo>
                <a:lnTo>
                  <a:pt x="441451" y="680974"/>
                </a:lnTo>
                <a:lnTo>
                  <a:pt x="480187" y="703834"/>
                </a:lnTo>
                <a:lnTo>
                  <a:pt x="519938" y="725169"/>
                </a:lnTo>
                <a:lnTo>
                  <a:pt x="560577" y="744855"/>
                </a:lnTo>
                <a:lnTo>
                  <a:pt x="601979" y="762762"/>
                </a:lnTo>
                <a:lnTo>
                  <a:pt x="644016" y="779018"/>
                </a:lnTo>
                <a:lnTo>
                  <a:pt x="686688" y="793242"/>
                </a:lnTo>
                <a:lnTo>
                  <a:pt x="730122" y="805434"/>
                </a:lnTo>
                <a:lnTo>
                  <a:pt x="773683" y="815594"/>
                </a:lnTo>
                <a:lnTo>
                  <a:pt x="817879" y="823595"/>
                </a:lnTo>
                <a:lnTo>
                  <a:pt x="859791" y="828325"/>
                </a:lnTo>
                <a:lnTo>
                  <a:pt x="861530" y="797826"/>
                </a:lnTo>
                <a:lnTo>
                  <a:pt x="823340" y="793623"/>
                </a:lnTo>
                <a:lnTo>
                  <a:pt x="780541" y="785876"/>
                </a:lnTo>
                <a:lnTo>
                  <a:pt x="738251" y="776097"/>
                </a:lnTo>
                <a:lnTo>
                  <a:pt x="696340" y="764286"/>
                </a:lnTo>
                <a:lnTo>
                  <a:pt x="654938" y="750443"/>
                </a:lnTo>
                <a:lnTo>
                  <a:pt x="614044" y="734822"/>
                </a:lnTo>
                <a:lnTo>
                  <a:pt x="573913" y="717550"/>
                </a:lnTo>
                <a:lnTo>
                  <a:pt x="534288" y="698373"/>
                </a:lnTo>
                <a:lnTo>
                  <a:pt x="495681" y="677544"/>
                </a:lnTo>
                <a:lnTo>
                  <a:pt x="458088" y="655319"/>
                </a:lnTo>
                <a:lnTo>
                  <a:pt x="421385" y="631571"/>
                </a:lnTo>
                <a:lnTo>
                  <a:pt x="385698" y="606298"/>
                </a:lnTo>
                <a:lnTo>
                  <a:pt x="351408" y="579882"/>
                </a:lnTo>
                <a:lnTo>
                  <a:pt x="318262" y="552069"/>
                </a:lnTo>
                <a:lnTo>
                  <a:pt x="286512" y="523240"/>
                </a:lnTo>
                <a:lnTo>
                  <a:pt x="256158" y="493141"/>
                </a:lnTo>
                <a:lnTo>
                  <a:pt x="227329" y="462025"/>
                </a:lnTo>
                <a:lnTo>
                  <a:pt x="200151" y="430149"/>
                </a:lnTo>
                <a:lnTo>
                  <a:pt x="174625" y="397256"/>
                </a:lnTo>
                <a:lnTo>
                  <a:pt x="151002" y="363600"/>
                </a:lnTo>
                <a:lnTo>
                  <a:pt x="129158" y="329184"/>
                </a:lnTo>
                <a:lnTo>
                  <a:pt x="109346" y="294259"/>
                </a:lnTo>
                <a:lnTo>
                  <a:pt x="91566" y="258699"/>
                </a:lnTo>
                <a:lnTo>
                  <a:pt x="75818" y="222376"/>
                </a:lnTo>
                <a:lnTo>
                  <a:pt x="62229" y="186055"/>
                </a:lnTo>
                <a:lnTo>
                  <a:pt x="51053" y="149225"/>
                </a:lnTo>
                <a:lnTo>
                  <a:pt x="38734" y="93725"/>
                </a:lnTo>
                <a:lnTo>
                  <a:pt x="31750" y="37846"/>
                </a:lnTo>
                <a:lnTo>
                  <a:pt x="30860" y="19176"/>
                </a:lnTo>
                <a:lnTo>
                  <a:pt x="3047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09946" y="4205985"/>
            <a:ext cx="1003300" cy="1080770"/>
          </a:xfrm>
          <a:custGeom>
            <a:avLst/>
            <a:gdLst/>
            <a:ahLst/>
            <a:cxnLst/>
            <a:rect l="l" t="t" r="r" b="b"/>
            <a:pathLst>
              <a:path w="1003300" h="1080770">
                <a:moveTo>
                  <a:pt x="942075" y="90454"/>
                </a:moveTo>
                <a:lnTo>
                  <a:pt x="934846" y="146812"/>
                </a:lnTo>
                <a:lnTo>
                  <a:pt x="925829" y="195325"/>
                </a:lnTo>
                <a:lnTo>
                  <a:pt x="914145" y="243586"/>
                </a:lnTo>
                <a:lnTo>
                  <a:pt x="900176" y="291464"/>
                </a:lnTo>
                <a:lnTo>
                  <a:pt x="884046" y="338455"/>
                </a:lnTo>
                <a:lnTo>
                  <a:pt x="865631" y="385063"/>
                </a:lnTo>
                <a:lnTo>
                  <a:pt x="845184" y="430911"/>
                </a:lnTo>
                <a:lnTo>
                  <a:pt x="822705" y="475869"/>
                </a:lnTo>
                <a:lnTo>
                  <a:pt x="798321" y="519938"/>
                </a:lnTo>
                <a:lnTo>
                  <a:pt x="772032" y="562737"/>
                </a:lnTo>
                <a:lnTo>
                  <a:pt x="744092" y="604646"/>
                </a:lnTo>
                <a:lnTo>
                  <a:pt x="714375" y="645159"/>
                </a:lnTo>
                <a:lnTo>
                  <a:pt x="683132" y="684402"/>
                </a:lnTo>
                <a:lnTo>
                  <a:pt x="650620" y="722121"/>
                </a:lnTo>
                <a:lnTo>
                  <a:pt x="616457" y="758444"/>
                </a:lnTo>
                <a:lnTo>
                  <a:pt x="581151" y="792861"/>
                </a:lnTo>
                <a:lnTo>
                  <a:pt x="544576" y="825753"/>
                </a:lnTo>
                <a:lnTo>
                  <a:pt x="506856" y="856741"/>
                </a:lnTo>
                <a:lnTo>
                  <a:pt x="468249" y="885697"/>
                </a:lnTo>
                <a:lnTo>
                  <a:pt x="428498" y="912749"/>
                </a:lnTo>
                <a:lnTo>
                  <a:pt x="387984" y="937640"/>
                </a:lnTo>
                <a:lnTo>
                  <a:pt x="346709" y="960374"/>
                </a:lnTo>
                <a:lnTo>
                  <a:pt x="304800" y="980694"/>
                </a:lnTo>
                <a:lnTo>
                  <a:pt x="262254" y="998601"/>
                </a:lnTo>
                <a:lnTo>
                  <a:pt x="219328" y="1013968"/>
                </a:lnTo>
                <a:lnTo>
                  <a:pt x="176021" y="1026794"/>
                </a:lnTo>
                <a:lnTo>
                  <a:pt x="132333" y="1036954"/>
                </a:lnTo>
                <a:lnTo>
                  <a:pt x="88518" y="1044320"/>
                </a:lnTo>
                <a:lnTo>
                  <a:pt x="44576" y="1048766"/>
                </a:lnTo>
                <a:lnTo>
                  <a:pt x="0" y="1050289"/>
                </a:lnTo>
                <a:lnTo>
                  <a:pt x="507" y="1080770"/>
                </a:lnTo>
                <a:lnTo>
                  <a:pt x="46100" y="1079245"/>
                </a:lnTo>
                <a:lnTo>
                  <a:pt x="92201" y="1074547"/>
                </a:lnTo>
                <a:lnTo>
                  <a:pt x="137921" y="1066927"/>
                </a:lnTo>
                <a:lnTo>
                  <a:pt x="183387" y="1056386"/>
                </a:lnTo>
                <a:lnTo>
                  <a:pt x="228473" y="1043177"/>
                </a:lnTo>
                <a:lnTo>
                  <a:pt x="272923" y="1027176"/>
                </a:lnTo>
                <a:lnTo>
                  <a:pt x="316991" y="1008633"/>
                </a:lnTo>
                <a:lnTo>
                  <a:pt x="360299" y="987678"/>
                </a:lnTo>
                <a:lnTo>
                  <a:pt x="402970" y="964183"/>
                </a:lnTo>
                <a:lnTo>
                  <a:pt x="444500" y="938657"/>
                </a:lnTo>
                <a:lnTo>
                  <a:pt x="485393" y="910970"/>
                </a:lnTo>
                <a:lnTo>
                  <a:pt x="525144" y="881126"/>
                </a:lnTo>
                <a:lnTo>
                  <a:pt x="563879" y="849249"/>
                </a:lnTo>
                <a:lnTo>
                  <a:pt x="601471" y="815594"/>
                </a:lnTo>
                <a:lnTo>
                  <a:pt x="637793" y="780161"/>
                </a:lnTo>
                <a:lnTo>
                  <a:pt x="672718" y="743076"/>
                </a:lnTo>
                <a:lnTo>
                  <a:pt x="706246" y="704341"/>
                </a:lnTo>
                <a:lnTo>
                  <a:pt x="738251" y="664209"/>
                </a:lnTo>
                <a:lnTo>
                  <a:pt x="768603" y="622681"/>
                </a:lnTo>
                <a:lnTo>
                  <a:pt x="797432" y="579755"/>
                </a:lnTo>
                <a:lnTo>
                  <a:pt x="824356" y="535813"/>
                </a:lnTo>
                <a:lnTo>
                  <a:pt x="849249" y="490600"/>
                </a:lnTo>
                <a:lnTo>
                  <a:pt x="872489" y="444626"/>
                </a:lnTo>
                <a:lnTo>
                  <a:pt x="893571" y="397637"/>
                </a:lnTo>
                <a:lnTo>
                  <a:pt x="912494" y="349757"/>
                </a:lnTo>
                <a:lnTo>
                  <a:pt x="929131" y="300989"/>
                </a:lnTo>
                <a:lnTo>
                  <a:pt x="943482" y="251840"/>
                </a:lnTo>
                <a:lnTo>
                  <a:pt x="955548" y="202183"/>
                </a:lnTo>
                <a:lnTo>
                  <a:pt x="964945" y="152019"/>
                </a:lnTo>
                <a:lnTo>
                  <a:pt x="971803" y="101600"/>
                </a:lnTo>
                <a:lnTo>
                  <a:pt x="972449" y="92017"/>
                </a:lnTo>
                <a:lnTo>
                  <a:pt x="942075" y="90454"/>
                </a:lnTo>
                <a:close/>
              </a:path>
              <a:path w="1003300" h="1080770">
                <a:moveTo>
                  <a:pt x="995046" y="75056"/>
                </a:moveTo>
                <a:lnTo>
                  <a:pt x="943101" y="75056"/>
                </a:lnTo>
                <a:lnTo>
                  <a:pt x="973454" y="77088"/>
                </a:lnTo>
                <a:lnTo>
                  <a:pt x="972449" y="92017"/>
                </a:lnTo>
                <a:lnTo>
                  <a:pt x="1003173" y="93599"/>
                </a:lnTo>
                <a:lnTo>
                  <a:pt x="995046" y="75056"/>
                </a:lnTo>
                <a:close/>
              </a:path>
              <a:path w="1003300" h="1080770">
                <a:moveTo>
                  <a:pt x="943101" y="75056"/>
                </a:moveTo>
                <a:lnTo>
                  <a:pt x="942075" y="90454"/>
                </a:lnTo>
                <a:lnTo>
                  <a:pt x="972449" y="92017"/>
                </a:lnTo>
                <a:lnTo>
                  <a:pt x="973454" y="77088"/>
                </a:lnTo>
                <a:lnTo>
                  <a:pt x="943101" y="75056"/>
                </a:lnTo>
                <a:close/>
              </a:path>
              <a:path w="1003300" h="1080770">
                <a:moveTo>
                  <a:pt x="962151" y="0"/>
                </a:moveTo>
                <a:lnTo>
                  <a:pt x="911859" y="88900"/>
                </a:lnTo>
                <a:lnTo>
                  <a:pt x="942075" y="90454"/>
                </a:lnTo>
                <a:lnTo>
                  <a:pt x="943101" y="75056"/>
                </a:lnTo>
                <a:lnTo>
                  <a:pt x="995046" y="75056"/>
                </a:lnTo>
                <a:lnTo>
                  <a:pt x="96215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1-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8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352" y="2570416"/>
            <a:ext cx="7060248" cy="510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150" spc="25" dirty="0" smtClean="0"/>
              <a:t>II. </a:t>
            </a:r>
            <a:r>
              <a:rPr sz="3150" spc="25" dirty="0" err="1" smtClean="0"/>
              <a:t>테스트</a:t>
            </a:r>
            <a:r>
              <a:rPr sz="3150" spc="25" dirty="0" smtClean="0"/>
              <a:t> </a:t>
            </a:r>
            <a:r>
              <a:rPr sz="3150" spc="25" dirty="0"/>
              <a:t>환경 설치 및</a:t>
            </a:r>
            <a:r>
              <a:rPr sz="3150" spc="80" dirty="0"/>
              <a:t> </a:t>
            </a:r>
            <a:r>
              <a:rPr sz="3150" spc="25" dirty="0"/>
              <a:t>설정</a:t>
            </a:r>
            <a:endParaRPr sz="3150" dirty="0"/>
          </a:p>
        </p:txBody>
      </p:sp>
      <p:sp>
        <p:nvSpPr>
          <p:cNvPr id="3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1-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9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4040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934</Words>
  <Application>Microsoft Office PowerPoint</Application>
  <PresentationFormat>화면 슬라이드 쇼(4:3)</PresentationFormat>
  <Paragraphs>238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Theme</vt:lpstr>
      <vt:lpstr>I. Introduction to Python</vt:lpstr>
      <vt:lpstr>Python ?</vt:lpstr>
      <vt:lpstr>Python 활용 분야</vt:lpstr>
      <vt:lpstr>Python3에서 변경된 내용</vt:lpstr>
      <vt:lpstr>Python3에서 변경된 내용</vt:lpstr>
      <vt:lpstr>Python3에서 변경된 내용</vt:lpstr>
      <vt:lpstr>Python3에서 변경된 내용</vt:lpstr>
      <vt:lpstr>파이썬 2 코드를 파이썬 3으로 변경</vt:lpstr>
      <vt:lpstr>II. 테스트 환경 설치 및 설정</vt:lpstr>
      <vt:lpstr>파이썬 배포판 설치</vt:lpstr>
      <vt:lpstr>파이썬 배포판 설치</vt:lpstr>
      <vt:lpstr>가상 파이썬 환경 생성</vt:lpstr>
      <vt:lpstr>가상 파이썬 환경 생성</vt:lpstr>
      <vt:lpstr>가상 파이썬 환경 생성</vt:lpstr>
      <vt:lpstr>가상 파이썬 환경 제거</vt:lpstr>
      <vt:lpstr>가상 파이썬 환경 사용</vt:lpstr>
      <vt:lpstr>가상 파이썬 환경에 모듈 설치</vt:lpstr>
      <vt:lpstr>가상 파이썬 환경에 모듈 설치</vt:lpstr>
      <vt:lpstr>가상 파이썬 환경에 모듈 설치</vt:lpstr>
      <vt:lpstr>가상 파이썬 환경에 모듈 설치</vt:lpstr>
      <vt:lpstr>PyCharm 설치</vt:lpstr>
      <vt:lpstr>프로젝트 생성</vt:lpstr>
      <vt:lpstr>프로젝트 생성</vt:lpstr>
      <vt:lpstr>프로젝트 생성</vt:lpstr>
      <vt:lpstr>대화형 실행 환경 사용</vt:lpstr>
      <vt:lpstr>대화형 실행 환경 사용</vt:lpstr>
      <vt:lpstr>대화형 실행 환경 사용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DevAdmin</dc:creator>
  <cp:lastModifiedBy>SS</cp:lastModifiedBy>
  <cp:revision>26</cp:revision>
  <dcterms:created xsi:type="dcterms:W3CDTF">2017-11-25T06:59:56Z</dcterms:created>
  <dcterms:modified xsi:type="dcterms:W3CDTF">2019-04-07T08:50:21Z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2017-11-25T00:00:00Z</vt:filetime>
  </property>
</Properties>
</file>