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654" y="287591"/>
            <a:ext cx="8568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280" y="1912616"/>
            <a:ext cx="8119745" cy="2934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52" y="2570416"/>
            <a:ext cx="66030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i="1" spc="10" dirty="0" smtClean="0"/>
              <a:t>Hello</a:t>
            </a:r>
            <a:r>
              <a:rPr sz="3600" i="1" spc="10" dirty="0"/>
              <a:t>,</a:t>
            </a:r>
            <a:r>
              <a:rPr sz="3600" i="1" spc="-45" dirty="0"/>
              <a:t> </a:t>
            </a:r>
            <a:r>
              <a:rPr sz="3600" i="1" spc="25" dirty="0"/>
              <a:t>World</a:t>
            </a:r>
            <a:endParaRPr sz="3600" i="1" dirty="0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  <a:latin typeface="휴먼모음T" pitchFamily="18" charset="-127"/>
                <a:ea typeface="휴먼모음T" pitchFamily="18" charset="-127"/>
              </a:rPr>
              <a:pPr/>
              <a:t>1</a:t>
            </a:fld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374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명령행 인자</a:t>
            </a:r>
            <a:r>
              <a:rPr spc="-95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7179945" cy="195516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sys 모듈의 </a:t>
            </a:r>
            <a:r>
              <a:rPr sz="1800" spc="0" dirty="0">
                <a:latin typeface="Malgun Gothic"/>
                <a:cs typeface="Malgun Gothic"/>
              </a:rPr>
              <a:t>sys.argv를 </a:t>
            </a:r>
            <a:r>
              <a:rPr sz="1800" dirty="0">
                <a:latin typeface="Malgun Gothic"/>
                <a:cs typeface="Malgun Gothic"/>
              </a:rPr>
              <a:t>사용해서 명령행 인자에 접근 할 수</a:t>
            </a:r>
            <a:r>
              <a:rPr sz="1800" spc="-15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0" dirty="0">
                <a:latin typeface="Malgun Gothic"/>
                <a:cs typeface="Malgun Gothic"/>
              </a:rPr>
              <a:t>sys.argv는 </a:t>
            </a:r>
            <a:r>
              <a:rPr sz="1800" spc="-5" dirty="0">
                <a:latin typeface="Malgun Gothic"/>
                <a:cs typeface="Malgun Gothic"/>
              </a:rPr>
              <a:t>명령행 인자의 리스트 (첫 </a:t>
            </a:r>
            <a:r>
              <a:rPr sz="1800" dirty="0">
                <a:latin typeface="Malgun Gothic"/>
                <a:cs typeface="Malgun Gothic"/>
              </a:rPr>
              <a:t>번째 인자는 실행 파일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이름)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len(sys.argv) </a:t>
            </a:r>
            <a:r>
              <a:rPr sz="1800" dirty="0">
                <a:latin typeface="Malgun Gothic"/>
                <a:cs typeface="Malgun Gothic"/>
              </a:rPr>
              <a:t>명령은 명령행 인자의 개수</a:t>
            </a:r>
            <a:r>
              <a:rPr sz="1800" spc="-5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반환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사례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5692140"/>
            <a:ext cx="837438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0950" y="5231129"/>
            <a:ext cx="1074420" cy="586740"/>
          </a:xfrm>
          <a:custGeom>
            <a:avLst/>
            <a:gdLst/>
            <a:ahLst/>
            <a:cxnLst/>
            <a:rect l="l" t="t" r="r" b="b"/>
            <a:pathLst>
              <a:path w="1074420" h="586739">
                <a:moveTo>
                  <a:pt x="1074420" y="293370"/>
                </a:moveTo>
                <a:lnTo>
                  <a:pt x="0" y="293370"/>
                </a:lnTo>
                <a:lnTo>
                  <a:pt x="537210" y="586740"/>
                </a:lnTo>
                <a:lnTo>
                  <a:pt x="1074420" y="293370"/>
                </a:lnTo>
                <a:close/>
              </a:path>
              <a:path w="1074420" h="586739">
                <a:moveTo>
                  <a:pt x="805814" y="0"/>
                </a:moveTo>
                <a:lnTo>
                  <a:pt x="268604" y="0"/>
                </a:lnTo>
                <a:lnTo>
                  <a:pt x="268604" y="293370"/>
                </a:lnTo>
                <a:lnTo>
                  <a:pt x="805814" y="293370"/>
                </a:lnTo>
                <a:lnTo>
                  <a:pt x="805814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0950" y="5231129"/>
            <a:ext cx="1074420" cy="586740"/>
          </a:xfrm>
          <a:custGeom>
            <a:avLst/>
            <a:gdLst/>
            <a:ahLst/>
            <a:cxnLst/>
            <a:rect l="l" t="t" r="r" b="b"/>
            <a:pathLst>
              <a:path w="1074420" h="586739">
                <a:moveTo>
                  <a:pt x="0" y="293370"/>
                </a:moveTo>
                <a:lnTo>
                  <a:pt x="268604" y="293370"/>
                </a:lnTo>
                <a:lnTo>
                  <a:pt x="268604" y="0"/>
                </a:lnTo>
                <a:lnTo>
                  <a:pt x="805814" y="0"/>
                </a:lnTo>
                <a:lnTo>
                  <a:pt x="805814" y="293370"/>
                </a:lnTo>
                <a:lnTo>
                  <a:pt x="1074420" y="293370"/>
                </a:lnTo>
                <a:lnTo>
                  <a:pt x="537210" y="586740"/>
                </a:lnTo>
                <a:lnTo>
                  <a:pt x="0" y="29337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3390" y="3128010"/>
            <a:ext cx="8374380" cy="15697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34"/>
              </a:spcBef>
            </a:pPr>
            <a:r>
              <a:rPr sz="1600" spc="5" dirty="0">
                <a:latin typeface="Consolas"/>
                <a:cs typeface="Consolas"/>
              </a:rPr>
              <a:t>#</a:t>
            </a:r>
            <a:r>
              <a:rPr sz="1600" spc="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test.py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nsolas"/>
                <a:cs typeface="Consolas"/>
              </a:rPr>
              <a:t>import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sys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print </a:t>
            </a:r>
            <a:r>
              <a:rPr sz="1600" spc="-10" dirty="0">
                <a:latin typeface="Consolas"/>
                <a:cs typeface="Consolas"/>
              </a:rPr>
              <a:t>('Number </a:t>
            </a:r>
            <a:r>
              <a:rPr sz="1600" spc="5" dirty="0">
                <a:latin typeface="Consolas"/>
                <a:cs typeface="Consolas"/>
              </a:rPr>
              <a:t>of </a:t>
            </a:r>
            <a:r>
              <a:rPr sz="1600" spc="-10" dirty="0">
                <a:latin typeface="Consolas"/>
                <a:cs typeface="Consolas"/>
              </a:rPr>
              <a:t>arguments:', len(sys.argv),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'arguments.')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print </a:t>
            </a:r>
            <a:r>
              <a:rPr sz="1600" spc="-10" dirty="0">
                <a:latin typeface="Consolas"/>
                <a:cs typeface="Consolas"/>
              </a:rPr>
              <a:t>('Argument </a:t>
            </a:r>
            <a:r>
              <a:rPr sz="1600" spc="-5" dirty="0">
                <a:latin typeface="Consolas"/>
                <a:cs typeface="Consolas"/>
              </a:rPr>
              <a:t>List:',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str(sys.argv))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390" y="4834890"/>
            <a:ext cx="8374380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&gt; </a:t>
            </a:r>
            <a:r>
              <a:rPr sz="1600" spc="-5" dirty="0">
                <a:latin typeface="Consolas"/>
                <a:cs typeface="Consolas"/>
              </a:rPr>
              <a:t>python </a:t>
            </a:r>
            <a:r>
              <a:rPr sz="1600" spc="-10" dirty="0">
                <a:latin typeface="Consolas"/>
                <a:cs typeface="Consolas"/>
              </a:rPr>
              <a:t>test.py </a:t>
            </a:r>
            <a:r>
              <a:rPr sz="1600" spc="-5" dirty="0">
                <a:latin typeface="Consolas"/>
                <a:cs typeface="Consolas"/>
              </a:rPr>
              <a:t>arg1 arg2</a:t>
            </a:r>
            <a:r>
              <a:rPr sz="1600" spc="-8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arg3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480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명령 행 </a:t>
            </a:r>
            <a:r>
              <a:rPr spc="-5" dirty="0"/>
              <a:t>인자</a:t>
            </a:r>
            <a:r>
              <a:rPr spc="-90" dirty="0"/>
              <a:t> </a:t>
            </a:r>
            <a:r>
              <a:rPr spc="-5" dirty="0"/>
              <a:t>분석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5669280" cy="1840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파이썬은 명령 행 인자 분석을 위한 </a:t>
            </a:r>
            <a:r>
              <a:rPr sz="1800" spc="-10" dirty="0">
                <a:latin typeface="Malgun Gothic"/>
                <a:cs typeface="Malgun Gothic"/>
              </a:rPr>
              <a:t>getopt </a:t>
            </a:r>
            <a:r>
              <a:rPr sz="1800" dirty="0">
                <a:latin typeface="Malgun Gothic"/>
                <a:cs typeface="Malgun Gothic"/>
              </a:rPr>
              <a:t>모듈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제공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Malgun Gothic"/>
                <a:cs typeface="Malgun Gothic"/>
              </a:rPr>
              <a:t>getopt.getopt</a:t>
            </a:r>
            <a:r>
              <a:rPr sz="1800" spc="5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메서드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명령 행 인자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파싱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반환 값은 </a:t>
            </a:r>
            <a:r>
              <a:rPr sz="1800" spc="-5" dirty="0">
                <a:latin typeface="Malgun Gothic"/>
                <a:cs typeface="Malgun Gothic"/>
              </a:rPr>
              <a:t>파싱된 </a:t>
            </a:r>
            <a:r>
              <a:rPr sz="1800" dirty="0">
                <a:latin typeface="Malgun Gothic"/>
                <a:cs typeface="Malgun Gothic"/>
              </a:rPr>
              <a:t>명령 행 인자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리스트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800792"/>
            <a:ext cx="8071484" cy="211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7235" indent="-2749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spc="5" dirty="0">
                <a:latin typeface="Malgun Gothic"/>
                <a:cs typeface="Malgun Gothic"/>
              </a:rPr>
              <a:t>:은 </a:t>
            </a:r>
            <a:r>
              <a:rPr sz="1800" dirty="0">
                <a:latin typeface="Malgun Gothic"/>
                <a:cs typeface="Malgun Gothic"/>
              </a:rPr>
              <a:t>해당 옵션에 </a:t>
            </a:r>
            <a:r>
              <a:rPr sz="1800" spc="-5" dirty="0">
                <a:latin typeface="Malgun Gothic"/>
                <a:cs typeface="Malgun Gothic"/>
              </a:rPr>
              <a:t>띄어쓰기 </a:t>
            </a:r>
            <a:r>
              <a:rPr sz="1800" dirty="0">
                <a:latin typeface="Malgun Gothic"/>
                <a:cs typeface="Malgun Gothic"/>
              </a:rPr>
              <a:t>후 값을 입력 받을 때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latin typeface="Malgun Gothic"/>
                <a:cs typeface="Malgun Gothic"/>
              </a:rPr>
              <a:t>getopt.GetOptError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예외</a:t>
            </a:r>
            <a:endParaRPr sz="1800">
              <a:latin typeface="Malgun Gothic"/>
              <a:cs typeface="Malgun Gothic"/>
            </a:endParaRPr>
          </a:p>
          <a:p>
            <a:pPr marL="454659" marR="5080" indent="-25971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명령 행 인자 목록에 알 수 없는 옵션이 포함되거나 필수 </a:t>
            </a:r>
            <a:r>
              <a:rPr sz="1800" spc="-5" dirty="0">
                <a:latin typeface="Malgun Gothic"/>
                <a:cs typeface="Malgun Gothic"/>
              </a:rPr>
              <a:t>옵션이 </a:t>
            </a:r>
            <a:r>
              <a:rPr sz="1800" dirty="0">
                <a:latin typeface="Malgun Gothic"/>
                <a:cs typeface="Malgun Gothic"/>
              </a:rPr>
              <a:t>빠진 경우  </a:t>
            </a:r>
            <a:r>
              <a:rPr sz="1800" spc="-5" dirty="0">
                <a:latin typeface="Malgun Gothic"/>
                <a:cs typeface="Malgun Gothic"/>
              </a:rPr>
              <a:t>발생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94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5" dirty="0">
                <a:latin typeface="Malgun Gothic"/>
                <a:cs typeface="Malgun Gothic"/>
              </a:rPr>
              <a:t>msg </a:t>
            </a:r>
            <a:r>
              <a:rPr sz="1800" dirty="0">
                <a:latin typeface="Malgun Gothic"/>
                <a:cs typeface="Malgun Gothic"/>
              </a:rPr>
              <a:t>속성과 </a:t>
            </a:r>
            <a:r>
              <a:rPr sz="1800" spc="-5" dirty="0">
                <a:latin typeface="Malgun Gothic"/>
                <a:cs typeface="Malgun Gothic"/>
              </a:rPr>
              <a:t>opt </a:t>
            </a:r>
            <a:r>
              <a:rPr sz="1800" dirty="0">
                <a:latin typeface="Malgun Gothic"/>
                <a:cs typeface="Malgun Gothic"/>
              </a:rPr>
              <a:t>속성을 통해 오류 메시지와 관련 옵션 정보 확인</a:t>
            </a:r>
            <a:r>
              <a:rPr sz="1800" spc="5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3419" y="3078479"/>
            <a:ext cx="813054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205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명령 행 </a:t>
            </a:r>
            <a:r>
              <a:rPr spc="-5" dirty="0"/>
              <a:t>인자 분석</a:t>
            </a:r>
            <a:r>
              <a:rPr spc="-25" dirty="0"/>
              <a:t> </a:t>
            </a:r>
            <a:r>
              <a:rPr dirty="0"/>
              <a:t>예제</a:t>
            </a:r>
          </a:p>
        </p:txBody>
      </p:sp>
      <p:sp>
        <p:nvSpPr>
          <p:cNvPr id="3" name="object 3"/>
          <p:cNvSpPr/>
          <p:nvPr/>
        </p:nvSpPr>
        <p:spPr>
          <a:xfrm>
            <a:off x="422909" y="1565910"/>
            <a:ext cx="8404860" cy="5021580"/>
          </a:xfrm>
          <a:custGeom>
            <a:avLst/>
            <a:gdLst/>
            <a:ahLst/>
            <a:cxnLst/>
            <a:rect l="l" t="t" r="r" b="b"/>
            <a:pathLst>
              <a:path w="8404860" h="5021580">
                <a:moveTo>
                  <a:pt x="0" y="5021580"/>
                </a:moveTo>
                <a:lnTo>
                  <a:pt x="8404860" y="5021580"/>
                </a:lnTo>
                <a:lnTo>
                  <a:pt x="8404860" y="0"/>
                </a:lnTo>
                <a:lnTo>
                  <a:pt x="0" y="0"/>
                </a:lnTo>
                <a:lnTo>
                  <a:pt x="0" y="502158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892" y="1108328"/>
            <a:ext cx="7807325" cy="538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소스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231140" marR="5561965">
              <a:lnSpc>
                <a:spcPts val="3840"/>
              </a:lnSpc>
              <a:spcBef>
                <a:spcPts val="140"/>
              </a:spcBef>
            </a:pPr>
            <a:r>
              <a:rPr sz="1600" spc="-10" dirty="0">
                <a:latin typeface="Consolas"/>
                <a:cs typeface="Consolas"/>
              </a:rPr>
              <a:t>#!/usr/bin/python  </a:t>
            </a:r>
            <a:r>
              <a:rPr sz="1600" spc="-5" dirty="0">
                <a:latin typeface="Consolas"/>
                <a:cs typeface="Consolas"/>
              </a:rPr>
              <a:t>import </a:t>
            </a:r>
            <a:r>
              <a:rPr sz="1600" spc="-15" dirty="0">
                <a:latin typeface="Consolas"/>
                <a:cs typeface="Consolas"/>
              </a:rPr>
              <a:t>sys, getopt  </a:t>
            </a:r>
            <a:r>
              <a:rPr sz="1600" spc="5" dirty="0">
                <a:latin typeface="Consolas"/>
                <a:cs typeface="Consolas"/>
              </a:rPr>
              <a:t>def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main(argv):</a:t>
            </a:r>
            <a:endParaRPr sz="1600">
              <a:latin typeface="Consolas"/>
              <a:cs typeface="Consolas"/>
            </a:endParaRPr>
          </a:p>
          <a:p>
            <a:pPr marL="680720">
              <a:lnSpc>
                <a:spcPts val="1470"/>
              </a:lnSpc>
            </a:pPr>
            <a:r>
              <a:rPr sz="1600" spc="-5" dirty="0">
                <a:latin typeface="Consolas"/>
                <a:cs typeface="Consolas"/>
              </a:rPr>
              <a:t>inputfile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''</a:t>
            </a:r>
            <a:endParaRPr sz="1600">
              <a:latin typeface="Consolas"/>
              <a:cs typeface="Consolas"/>
            </a:endParaRPr>
          </a:p>
          <a:p>
            <a:pPr marL="680720" marR="544766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onsolas"/>
                <a:cs typeface="Consolas"/>
              </a:rPr>
              <a:t>outputfile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9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''  </a:t>
            </a:r>
            <a:r>
              <a:rPr sz="1600" spc="-5" dirty="0">
                <a:latin typeface="Consolas"/>
                <a:cs typeface="Consolas"/>
              </a:rPr>
              <a:t>try:</a:t>
            </a:r>
            <a:endParaRPr sz="1600">
              <a:latin typeface="Consolas"/>
              <a:cs typeface="Consolas"/>
            </a:endParaRPr>
          </a:p>
          <a:p>
            <a:pPr marL="1123315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opts, </a:t>
            </a:r>
            <a:r>
              <a:rPr sz="1600" spc="-20" dirty="0">
                <a:latin typeface="Consolas"/>
                <a:cs typeface="Consolas"/>
              </a:rPr>
              <a:t>args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getopt.getopt(argv,"hi:o:",["ifile=","ofile="])</a:t>
            </a:r>
            <a:endParaRPr sz="1600">
              <a:latin typeface="Consolas"/>
              <a:cs typeface="Consolas"/>
            </a:endParaRPr>
          </a:p>
          <a:p>
            <a:pPr marL="68072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except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getopt.GetoptError:</a:t>
            </a:r>
            <a:endParaRPr sz="1600">
              <a:latin typeface="Consolas"/>
              <a:cs typeface="Consolas"/>
            </a:endParaRPr>
          </a:p>
          <a:p>
            <a:pPr marL="1123315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print </a:t>
            </a:r>
            <a:r>
              <a:rPr sz="1600" spc="-10" dirty="0">
                <a:latin typeface="Consolas"/>
                <a:cs typeface="Consolas"/>
              </a:rPr>
              <a:t>'test.py </a:t>
            </a:r>
            <a:r>
              <a:rPr sz="1600" spc="5" dirty="0">
                <a:latin typeface="Consolas"/>
                <a:cs typeface="Consolas"/>
              </a:rPr>
              <a:t>-i </a:t>
            </a:r>
            <a:r>
              <a:rPr sz="1600" spc="-5" dirty="0">
                <a:latin typeface="Consolas"/>
                <a:cs typeface="Consolas"/>
              </a:rPr>
              <a:t>&lt;inputfile&gt; </a:t>
            </a:r>
            <a:r>
              <a:rPr sz="1600" spc="-20" dirty="0">
                <a:latin typeface="Consolas"/>
                <a:cs typeface="Consolas"/>
              </a:rPr>
              <a:t>-o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&lt;outputfile&gt;'</a:t>
            </a:r>
            <a:endParaRPr sz="1600">
              <a:latin typeface="Consolas"/>
              <a:cs typeface="Consolas"/>
            </a:endParaRPr>
          </a:p>
          <a:p>
            <a:pPr marL="112331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sys.exit(2)</a:t>
            </a:r>
            <a:endParaRPr sz="1600">
              <a:latin typeface="Consolas"/>
              <a:cs typeface="Consolas"/>
            </a:endParaRPr>
          </a:p>
          <a:p>
            <a:pPr marL="1123315" marR="4776470" indent="-44259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nsolas"/>
                <a:cs typeface="Consolas"/>
              </a:rPr>
              <a:t>for opt, arg </a:t>
            </a:r>
            <a:r>
              <a:rPr sz="1600" spc="5" dirty="0">
                <a:latin typeface="Consolas"/>
                <a:cs typeface="Consolas"/>
              </a:rPr>
              <a:t>in</a:t>
            </a:r>
            <a:r>
              <a:rPr sz="1600" spc="-1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opts:  </a:t>
            </a:r>
            <a:r>
              <a:rPr sz="1600" spc="5" dirty="0">
                <a:latin typeface="Consolas"/>
                <a:cs typeface="Consolas"/>
              </a:rPr>
              <a:t>if </a:t>
            </a:r>
            <a:r>
              <a:rPr sz="1600" spc="-10" dirty="0">
                <a:latin typeface="Consolas"/>
                <a:cs typeface="Consolas"/>
              </a:rPr>
              <a:t>opt </a:t>
            </a:r>
            <a:r>
              <a:rPr sz="1600" spc="5" dirty="0">
                <a:latin typeface="Consolas"/>
                <a:cs typeface="Consolas"/>
              </a:rPr>
              <a:t>==</a:t>
            </a:r>
            <a:r>
              <a:rPr sz="1600" spc="-1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'-h':</a:t>
            </a:r>
            <a:endParaRPr sz="1600">
              <a:latin typeface="Consolas"/>
              <a:cs typeface="Consolas"/>
            </a:endParaRPr>
          </a:p>
          <a:p>
            <a:pPr marL="1596390" marR="108839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print 'test.py </a:t>
            </a:r>
            <a:r>
              <a:rPr sz="1600" spc="-20" dirty="0">
                <a:latin typeface="Consolas"/>
                <a:cs typeface="Consolas"/>
              </a:rPr>
              <a:t>-i </a:t>
            </a:r>
            <a:r>
              <a:rPr sz="1600" spc="-10" dirty="0">
                <a:latin typeface="Consolas"/>
                <a:cs typeface="Consolas"/>
              </a:rPr>
              <a:t>&lt;inputfile&gt; </a:t>
            </a:r>
            <a:r>
              <a:rPr sz="1600" spc="5" dirty="0">
                <a:latin typeface="Consolas"/>
                <a:cs typeface="Consolas"/>
              </a:rPr>
              <a:t>-o </a:t>
            </a:r>
            <a:r>
              <a:rPr sz="1600" spc="-10" dirty="0">
                <a:latin typeface="Consolas"/>
                <a:cs typeface="Consolas"/>
              </a:rPr>
              <a:t>&lt;outputfile&gt;'  sys.exit()</a:t>
            </a:r>
            <a:endParaRPr sz="1600">
              <a:latin typeface="Consolas"/>
              <a:cs typeface="Consolas"/>
            </a:endParaRPr>
          </a:p>
          <a:p>
            <a:pPr marL="1596390" marR="3314065" indent="-45021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elif </a:t>
            </a:r>
            <a:r>
              <a:rPr sz="1600" spc="5" dirty="0">
                <a:latin typeface="Consolas"/>
                <a:cs typeface="Consolas"/>
              </a:rPr>
              <a:t>opt </a:t>
            </a:r>
            <a:r>
              <a:rPr sz="1600" spc="-15" dirty="0">
                <a:latin typeface="Consolas"/>
                <a:cs typeface="Consolas"/>
              </a:rPr>
              <a:t>in ("-i", "--ifile"):  </a:t>
            </a:r>
            <a:r>
              <a:rPr sz="1600" spc="-10" dirty="0">
                <a:latin typeface="Consolas"/>
                <a:cs typeface="Consolas"/>
              </a:rPr>
              <a:t>inputfile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arg</a:t>
            </a:r>
            <a:endParaRPr sz="1600">
              <a:latin typeface="Consolas"/>
              <a:cs typeface="Consolas"/>
            </a:endParaRPr>
          </a:p>
          <a:p>
            <a:pPr marL="1596390" marR="3314065" indent="-45021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elif </a:t>
            </a:r>
            <a:r>
              <a:rPr sz="1600" spc="5" dirty="0">
                <a:latin typeface="Consolas"/>
                <a:cs typeface="Consolas"/>
              </a:rPr>
              <a:t>opt </a:t>
            </a:r>
            <a:r>
              <a:rPr sz="1600" spc="-20" dirty="0">
                <a:latin typeface="Consolas"/>
                <a:cs typeface="Consolas"/>
              </a:rPr>
              <a:t>in </a:t>
            </a:r>
            <a:r>
              <a:rPr sz="1600" spc="-15" dirty="0">
                <a:latin typeface="Consolas"/>
                <a:cs typeface="Consolas"/>
              </a:rPr>
              <a:t>("-o", "--ofile"):  </a:t>
            </a:r>
            <a:r>
              <a:rPr sz="1600" spc="-10" dirty="0">
                <a:latin typeface="Consolas"/>
                <a:cs typeface="Consolas"/>
              </a:rPr>
              <a:t>outputfile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7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arg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205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명령 행 </a:t>
            </a:r>
            <a:r>
              <a:rPr spc="-5" dirty="0"/>
              <a:t>인자 분석</a:t>
            </a:r>
            <a:r>
              <a:rPr spc="-25" dirty="0"/>
              <a:t> </a:t>
            </a:r>
            <a:r>
              <a:rPr dirty="0"/>
              <a:t>예제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소스 코드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(계속)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419728"/>
            <a:ext cx="143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테스트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실행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1543050"/>
            <a:ext cx="8336280" cy="13258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34035" marR="3796029">
              <a:lnSpc>
                <a:spcPct val="100000"/>
              </a:lnSpc>
              <a:spcBef>
                <a:spcPts val="235"/>
              </a:spcBef>
            </a:pPr>
            <a:r>
              <a:rPr sz="1600" spc="-10" dirty="0">
                <a:latin typeface="Consolas"/>
                <a:cs typeface="Consolas"/>
              </a:rPr>
              <a:t>print 'Input </a:t>
            </a:r>
            <a:r>
              <a:rPr sz="1600" spc="-5" dirty="0">
                <a:latin typeface="Consolas"/>
                <a:cs typeface="Consolas"/>
              </a:rPr>
              <a:t>file </a:t>
            </a:r>
            <a:r>
              <a:rPr sz="1600" spc="5" dirty="0">
                <a:latin typeface="Consolas"/>
                <a:cs typeface="Consolas"/>
              </a:rPr>
              <a:t>is </a:t>
            </a:r>
            <a:r>
              <a:rPr sz="1600" spc="-10" dirty="0">
                <a:latin typeface="Consolas"/>
                <a:cs typeface="Consolas"/>
              </a:rPr>
              <a:t>"', inputfile  print </a:t>
            </a:r>
            <a:r>
              <a:rPr sz="1600" spc="-5" dirty="0">
                <a:latin typeface="Consolas"/>
                <a:cs typeface="Consolas"/>
              </a:rPr>
              <a:t>'Output file </a:t>
            </a:r>
            <a:r>
              <a:rPr sz="1600" spc="5" dirty="0">
                <a:latin typeface="Consolas"/>
                <a:cs typeface="Consolas"/>
              </a:rPr>
              <a:t>is </a:t>
            </a:r>
            <a:r>
              <a:rPr sz="1600" spc="-10" dirty="0">
                <a:latin typeface="Consolas"/>
                <a:cs typeface="Consolas"/>
              </a:rPr>
              <a:t>"',</a:t>
            </a:r>
            <a:r>
              <a:rPr sz="1600" spc="-14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outputfile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534035" marR="5349875" indent="-450215">
              <a:lnSpc>
                <a:spcPct val="100000"/>
              </a:lnSpc>
              <a:tabLst>
                <a:tab pos="1416050" algn="l"/>
              </a:tabLst>
            </a:pPr>
            <a:r>
              <a:rPr sz="1600" spc="5" dirty="0">
                <a:latin typeface="Consolas"/>
                <a:cs typeface="Consolas"/>
              </a:rPr>
              <a:t>if</a:t>
            </a:r>
            <a:r>
              <a:rPr sz="1600" u="heavy" spc="5" dirty="0">
                <a:latin typeface="Consolas"/>
                <a:cs typeface="Consolas"/>
              </a:rPr>
              <a:t> </a:t>
            </a:r>
            <a:r>
              <a:rPr sz="1600" u="heavy" spc="8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name</a:t>
            </a:r>
            <a:r>
              <a:rPr sz="1600" u="heavy" spc="-5" dirty="0">
                <a:latin typeface="Consolas"/>
                <a:cs typeface="Consolas"/>
              </a:rPr>
              <a:t> 	</a:t>
            </a:r>
            <a:r>
              <a:rPr sz="1600" spc="-15" dirty="0">
                <a:latin typeface="Consolas"/>
                <a:cs typeface="Consolas"/>
              </a:rPr>
              <a:t>== </a:t>
            </a:r>
            <a:r>
              <a:rPr sz="1600" spc="5" dirty="0">
                <a:latin typeface="Consolas"/>
                <a:cs typeface="Consolas"/>
              </a:rPr>
              <a:t>"</a:t>
            </a:r>
            <a:r>
              <a:rPr sz="1600" u="heavy" spc="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main</a:t>
            </a:r>
            <a:r>
              <a:rPr sz="1600" u="heavy" spc="-1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":  </a:t>
            </a:r>
            <a:r>
              <a:rPr sz="1600" spc="-10" dirty="0">
                <a:latin typeface="Consolas"/>
                <a:cs typeface="Consolas"/>
              </a:rPr>
              <a:t>main(sys.argv[1:])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769" y="3859529"/>
            <a:ext cx="8382000" cy="25527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latin typeface="Consolas"/>
                <a:cs typeface="Consolas"/>
              </a:rPr>
              <a:t>&gt; </a:t>
            </a:r>
            <a:r>
              <a:rPr sz="1600" spc="-5" dirty="0">
                <a:latin typeface="Consolas"/>
                <a:cs typeface="Consolas"/>
              </a:rPr>
              <a:t>python </a:t>
            </a:r>
            <a:r>
              <a:rPr sz="1600" spc="-10" dirty="0">
                <a:latin typeface="Consolas"/>
                <a:cs typeface="Consolas"/>
              </a:rPr>
              <a:t>test.py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-h</a:t>
            </a:r>
            <a:endParaRPr sz="160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test.py </a:t>
            </a:r>
            <a:r>
              <a:rPr sz="1600" spc="5" dirty="0">
                <a:latin typeface="Consolas"/>
                <a:cs typeface="Consolas"/>
              </a:rPr>
              <a:t>-i </a:t>
            </a:r>
            <a:r>
              <a:rPr sz="1600" spc="-10" dirty="0">
                <a:latin typeface="Consolas"/>
                <a:cs typeface="Consolas"/>
              </a:rPr>
              <a:t>&lt;inputfile&gt; </a:t>
            </a:r>
            <a:r>
              <a:rPr sz="1600" spc="5" dirty="0">
                <a:latin typeface="Consolas"/>
                <a:cs typeface="Consolas"/>
              </a:rPr>
              <a:t>-o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&lt;outputfile&gt;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 </a:t>
            </a:r>
            <a:r>
              <a:rPr sz="1600" spc="-5" dirty="0">
                <a:latin typeface="Consolas"/>
                <a:cs typeface="Consolas"/>
              </a:rPr>
              <a:t>python </a:t>
            </a:r>
            <a:r>
              <a:rPr sz="1600" spc="-10" dirty="0">
                <a:latin typeface="Consolas"/>
                <a:cs typeface="Consolas"/>
              </a:rPr>
              <a:t>test.py </a:t>
            </a:r>
            <a:r>
              <a:rPr sz="1600" spc="5" dirty="0">
                <a:latin typeface="Consolas"/>
                <a:cs typeface="Consolas"/>
              </a:rPr>
              <a:t>-i </a:t>
            </a:r>
            <a:r>
              <a:rPr sz="1600" dirty="0">
                <a:latin typeface="Consolas"/>
                <a:cs typeface="Consolas"/>
              </a:rPr>
              <a:t>x.bmp</a:t>
            </a:r>
            <a:r>
              <a:rPr sz="1600" spc="-11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-o</a:t>
            </a:r>
            <a:endParaRPr sz="160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test.py </a:t>
            </a:r>
            <a:r>
              <a:rPr sz="1600" spc="5" dirty="0">
                <a:latin typeface="Consolas"/>
                <a:cs typeface="Consolas"/>
              </a:rPr>
              <a:t>-i </a:t>
            </a:r>
            <a:r>
              <a:rPr sz="1600" spc="-10" dirty="0">
                <a:latin typeface="Consolas"/>
                <a:cs typeface="Consolas"/>
              </a:rPr>
              <a:t>&lt;inputfile&gt; </a:t>
            </a:r>
            <a:r>
              <a:rPr sz="1600" spc="5" dirty="0">
                <a:latin typeface="Consolas"/>
                <a:cs typeface="Consolas"/>
              </a:rPr>
              <a:t>-o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&lt;outputfile&gt;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86995" marR="5497195">
              <a:lnSpc>
                <a:spcPct val="100000"/>
              </a:lnSpc>
              <a:tabLst>
                <a:tab pos="2093595" algn="l"/>
              </a:tabLst>
            </a:pPr>
            <a:r>
              <a:rPr sz="1600" spc="5" dirty="0">
                <a:latin typeface="Consolas"/>
                <a:cs typeface="Consolas"/>
              </a:rPr>
              <a:t>&gt; </a:t>
            </a:r>
            <a:r>
              <a:rPr sz="1600" spc="-5" dirty="0">
                <a:latin typeface="Consolas"/>
                <a:cs typeface="Consolas"/>
              </a:rPr>
              <a:t>python </a:t>
            </a:r>
            <a:r>
              <a:rPr sz="1600" spc="-10" dirty="0">
                <a:latin typeface="Consolas"/>
                <a:cs typeface="Consolas"/>
              </a:rPr>
              <a:t>test.py </a:t>
            </a:r>
            <a:r>
              <a:rPr sz="1600" spc="5" dirty="0">
                <a:latin typeface="Consolas"/>
                <a:cs typeface="Consolas"/>
              </a:rPr>
              <a:t>-i</a:t>
            </a:r>
            <a:r>
              <a:rPr sz="1600" spc="-10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x.bmp  Input </a:t>
            </a:r>
            <a:r>
              <a:rPr sz="1600" spc="-5" dirty="0">
                <a:latin typeface="Consolas"/>
                <a:cs typeface="Consolas"/>
              </a:rPr>
              <a:t>file </a:t>
            </a:r>
            <a:r>
              <a:rPr sz="1600" spc="5" dirty="0">
                <a:latin typeface="Consolas"/>
                <a:cs typeface="Consolas"/>
              </a:rPr>
              <a:t>is " </a:t>
            </a:r>
            <a:r>
              <a:rPr sz="1600" spc="-10" dirty="0">
                <a:latin typeface="Consolas"/>
                <a:cs typeface="Consolas"/>
              </a:rPr>
              <a:t>x.bmp </a:t>
            </a:r>
            <a:r>
              <a:rPr sz="1600" spc="5" dirty="0">
                <a:latin typeface="Consolas"/>
                <a:cs typeface="Consolas"/>
              </a:rPr>
              <a:t>"  </a:t>
            </a:r>
            <a:r>
              <a:rPr sz="1600" spc="-5" dirty="0">
                <a:latin typeface="Consolas"/>
                <a:cs typeface="Consolas"/>
              </a:rPr>
              <a:t>Output </a:t>
            </a:r>
            <a:r>
              <a:rPr sz="1600" spc="-15" dirty="0">
                <a:latin typeface="Consolas"/>
                <a:cs typeface="Consolas"/>
              </a:rPr>
              <a:t>file</a:t>
            </a:r>
            <a:r>
              <a:rPr sz="1600" spc="7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is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"	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52" y="2570416"/>
            <a:ext cx="63744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 err="1" smtClean="0"/>
              <a:t>사용자</a:t>
            </a:r>
            <a:r>
              <a:rPr sz="3600" spc="25" dirty="0" smtClean="0"/>
              <a:t> </a:t>
            </a:r>
            <a:r>
              <a:rPr sz="3600" spc="25" dirty="0"/>
              <a:t>입력과</a:t>
            </a:r>
            <a:r>
              <a:rPr sz="3600" spc="10" dirty="0"/>
              <a:t> </a:t>
            </a:r>
            <a:r>
              <a:rPr sz="3600" spc="25" dirty="0"/>
              <a:t>출력</a:t>
            </a:r>
            <a:endParaRPr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7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사용자</a:t>
            </a:r>
            <a:r>
              <a:rPr spc="-90" dirty="0"/>
              <a:t> </a:t>
            </a:r>
            <a:r>
              <a:rPr dirty="0"/>
              <a:t>입력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491220" cy="123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다양한 방식으로 외부의 데이터가 프로그램으로 유입되며 그 중 하나는 사용자의  입력을 통해서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이루어짐</a:t>
            </a:r>
            <a:endParaRPr sz="1800">
              <a:latin typeface="Malgun Gothic"/>
              <a:cs typeface="Malgun Gothic"/>
            </a:endParaRPr>
          </a:p>
          <a:p>
            <a:pPr marL="454659" marR="59055" indent="-25971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파이썬은 </a:t>
            </a:r>
            <a:r>
              <a:rPr sz="1800" dirty="0">
                <a:latin typeface="Malgun Gothic"/>
                <a:cs typeface="Malgun Gothic"/>
              </a:rPr>
              <a:t>명령행 환경에서 사용자의 </a:t>
            </a:r>
            <a:r>
              <a:rPr sz="1800" spc="-5" dirty="0">
                <a:latin typeface="Malgun Gothic"/>
                <a:cs typeface="Malgun Gothic"/>
              </a:rPr>
              <a:t>입력을 </a:t>
            </a:r>
            <a:r>
              <a:rPr sz="1800" dirty="0">
                <a:latin typeface="Malgun Gothic"/>
                <a:cs typeface="Malgun Gothic"/>
              </a:rPr>
              <a:t>처리하는 </a:t>
            </a:r>
            <a:r>
              <a:rPr sz="1800" spc="-15" dirty="0">
                <a:latin typeface="Malgun Gothic"/>
                <a:cs typeface="Malgun Gothic"/>
              </a:rPr>
              <a:t>input </a:t>
            </a:r>
            <a:r>
              <a:rPr sz="1800" dirty="0">
                <a:latin typeface="Malgun Gothic"/>
                <a:cs typeface="Malgun Gothic"/>
              </a:rPr>
              <a:t>함수 제공 </a:t>
            </a:r>
            <a:r>
              <a:rPr sz="1800" spc="-5" dirty="0">
                <a:latin typeface="Malgun Gothic"/>
                <a:cs typeface="Malgun Gothic"/>
              </a:rPr>
              <a:t>(파이썬  </a:t>
            </a:r>
            <a:r>
              <a:rPr sz="1800" spc="5" dirty="0">
                <a:latin typeface="Malgun Gothic"/>
                <a:cs typeface="Malgun Gothic"/>
              </a:rPr>
              <a:t>2.7에서는 </a:t>
            </a:r>
            <a:r>
              <a:rPr sz="1800" spc="-5" dirty="0">
                <a:latin typeface="Malgun Gothic"/>
                <a:cs typeface="Malgun Gothic"/>
              </a:rPr>
              <a:t>raw_input </a:t>
            </a:r>
            <a:r>
              <a:rPr sz="1800" dirty="0">
                <a:latin typeface="Malgun Gothic"/>
                <a:cs typeface="Malgun Gothic"/>
              </a:rPr>
              <a:t>함수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369" y="2510789"/>
            <a:ext cx="8153400" cy="13258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35"/>
              </a:spcBef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input()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Life </a:t>
            </a:r>
            <a:r>
              <a:rPr sz="1600" spc="5" dirty="0">
                <a:latin typeface="Consolas"/>
                <a:cs typeface="Consolas"/>
              </a:rPr>
              <a:t>is </a:t>
            </a:r>
            <a:r>
              <a:rPr sz="1600" spc="-10" dirty="0">
                <a:latin typeface="Consolas"/>
                <a:cs typeface="Consolas"/>
              </a:rPr>
              <a:t>too </a:t>
            </a:r>
            <a:r>
              <a:rPr sz="1600" spc="-20" dirty="0">
                <a:latin typeface="Consolas"/>
                <a:cs typeface="Consolas"/>
              </a:rPr>
              <a:t>short, </a:t>
            </a:r>
            <a:r>
              <a:rPr sz="1600" spc="-10" dirty="0">
                <a:latin typeface="Consolas"/>
                <a:cs typeface="Consolas"/>
              </a:rPr>
              <a:t>you </a:t>
            </a:r>
            <a:r>
              <a:rPr sz="1600" spc="-5" dirty="0">
                <a:latin typeface="Consolas"/>
                <a:cs typeface="Consolas"/>
              </a:rPr>
              <a:t>need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python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'Life </a:t>
            </a:r>
            <a:r>
              <a:rPr sz="1600" spc="5" dirty="0">
                <a:latin typeface="Consolas"/>
                <a:cs typeface="Consolas"/>
              </a:rPr>
              <a:t>is </a:t>
            </a:r>
            <a:r>
              <a:rPr sz="1600" spc="-10" dirty="0">
                <a:latin typeface="Consolas"/>
                <a:cs typeface="Consolas"/>
              </a:rPr>
              <a:t>too short, you </a:t>
            </a:r>
            <a:r>
              <a:rPr sz="1600" spc="-20" dirty="0">
                <a:latin typeface="Consolas"/>
                <a:cs typeface="Consolas"/>
              </a:rPr>
              <a:t>need</a:t>
            </a:r>
            <a:r>
              <a:rPr sz="1600" spc="-1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python'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369" y="3981450"/>
            <a:ext cx="8153400" cy="13258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60"/>
              </a:spcBef>
            </a:pPr>
            <a:r>
              <a:rPr sz="1600" spc="5" dirty="0">
                <a:latin typeface="Consolas"/>
                <a:cs typeface="Consolas"/>
              </a:rPr>
              <a:t>&gt;&gt;&gt; number = input("</a:t>
            </a:r>
            <a:r>
              <a:rPr sz="1600" spc="5" dirty="0">
                <a:latin typeface="Malgun Gothic"/>
                <a:cs typeface="Malgun Gothic"/>
              </a:rPr>
              <a:t>숫자를 </a:t>
            </a:r>
            <a:r>
              <a:rPr sz="1600" spc="10" dirty="0">
                <a:latin typeface="Malgun Gothic"/>
                <a:cs typeface="Malgun Gothic"/>
              </a:rPr>
              <a:t>입력하세요</a:t>
            </a:r>
            <a:r>
              <a:rPr sz="1600" spc="10" dirty="0">
                <a:latin typeface="Consolas"/>
                <a:cs typeface="Consolas"/>
              </a:rPr>
              <a:t>:</a:t>
            </a:r>
            <a:r>
              <a:rPr sz="1600" spc="-26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")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10" dirty="0">
                <a:latin typeface="Malgun Gothic"/>
                <a:cs typeface="Malgun Gothic"/>
              </a:rPr>
              <a:t>숫자를 입력하세요</a:t>
            </a:r>
            <a:r>
              <a:rPr sz="1600" spc="10" dirty="0">
                <a:latin typeface="Consolas"/>
                <a:cs typeface="Consolas"/>
              </a:rPr>
              <a:t>:</a:t>
            </a:r>
            <a:r>
              <a:rPr sz="1600" spc="-46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>
              <a:latin typeface="Consolas"/>
              <a:cs typeface="Consolas"/>
            </a:endParaRPr>
          </a:p>
          <a:p>
            <a:pPr marL="85725" marR="61639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7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print(number) 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351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화면</a:t>
            </a:r>
            <a:r>
              <a:rPr spc="-85" dirty="0"/>
              <a:t> </a:t>
            </a:r>
            <a:r>
              <a:rPr spc="-5" dirty="0"/>
              <a:t>출력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706437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파이썬은 명령행 환경에서 메시지를 출력하기 위해 </a:t>
            </a:r>
            <a:r>
              <a:rPr sz="1800" spc="-10" dirty="0">
                <a:latin typeface="Malgun Gothic"/>
                <a:cs typeface="Malgun Gothic"/>
              </a:rPr>
              <a:t>print </a:t>
            </a:r>
            <a:r>
              <a:rPr sz="1800" dirty="0">
                <a:latin typeface="Malgun Gothic"/>
                <a:cs typeface="Malgun Gothic"/>
              </a:rPr>
              <a:t>함수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제공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0" dirty="0">
                <a:latin typeface="Malgun Gothic"/>
                <a:cs typeface="Malgun Gothic"/>
              </a:rPr>
              <a:t>print </a:t>
            </a:r>
            <a:r>
              <a:rPr sz="1800" dirty="0">
                <a:latin typeface="Malgun Gothic"/>
                <a:cs typeface="Malgun Gothic"/>
              </a:rPr>
              <a:t>함수 사용</a:t>
            </a:r>
            <a:r>
              <a:rPr sz="1800" spc="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4571746"/>
            <a:ext cx="7354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따옴표로 구분된 문자열을 여러 개 사용하면 + 연산을 자동으로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수행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369" y="1939289"/>
            <a:ext cx="8153400" cy="23088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34"/>
              </a:spcBef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123</a:t>
            </a:r>
            <a:endParaRPr sz="1600">
              <a:latin typeface="Consolas"/>
              <a:cs typeface="Consolas"/>
            </a:endParaRPr>
          </a:p>
          <a:p>
            <a:pPr marL="85725" marR="672020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8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print(a)  </a:t>
            </a:r>
            <a:r>
              <a:rPr sz="1600" spc="5" dirty="0">
                <a:latin typeface="Consolas"/>
                <a:cs typeface="Consolas"/>
              </a:rPr>
              <a:t>123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"Python"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print(a)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Python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10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2,</a:t>
            </a:r>
            <a:r>
              <a:rPr sz="1600" spc="-14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3]</a:t>
            </a:r>
            <a:endParaRPr sz="1600">
              <a:latin typeface="Consolas"/>
              <a:cs typeface="Consolas"/>
            </a:endParaRPr>
          </a:p>
          <a:p>
            <a:pPr marL="85725" marR="672020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8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print(a)  </a:t>
            </a:r>
            <a:r>
              <a:rPr sz="1600" spc="5" dirty="0">
                <a:latin typeface="Consolas"/>
                <a:cs typeface="Consolas"/>
              </a:rPr>
              <a:t>[1, </a:t>
            </a:r>
            <a:r>
              <a:rPr sz="1600" spc="-20" dirty="0">
                <a:latin typeface="Consolas"/>
                <a:cs typeface="Consolas"/>
              </a:rPr>
              <a:t>2,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3]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369" y="5055870"/>
            <a:ext cx="8153400" cy="1074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5725" marR="4275455">
              <a:lnSpc>
                <a:spcPct val="100000"/>
              </a:lnSpc>
              <a:spcBef>
                <a:spcPts val="24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print("life" </a:t>
            </a:r>
            <a:r>
              <a:rPr sz="1600" spc="-5" dirty="0">
                <a:latin typeface="Consolas"/>
                <a:cs typeface="Consolas"/>
              </a:rPr>
              <a:t>"is" "too short")  </a:t>
            </a:r>
            <a:r>
              <a:rPr sz="1600" spc="-10" dirty="0">
                <a:latin typeface="Consolas"/>
                <a:cs typeface="Consolas"/>
              </a:rPr>
              <a:t>lifeistoo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short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print("life"+"is"+"too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short")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lifeistoo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short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351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화면</a:t>
            </a:r>
            <a:r>
              <a:rPr spc="-85" dirty="0"/>
              <a:t> </a:t>
            </a:r>
            <a:r>
              <a:rPr spc="-5" dirty="0"/>
              <a:t>출력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772" y="1108328"/>
            <a:ext cx="647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5" dirty="0">
                <a:latin typeface="Malgun Gothic"/>
                <a:cs typeface="Malgun Gothic"/>
              </a:rPr>
              <a:t>,로 </a:t>
            </a:r>
            <a:r>
              <a:rPr sz="1800" dirty="0">
                <a:latin typeface="Malgun Gothic"/>
                <a:cs typeface="Malgun Gothic"/>
              </a:rPr>
              <a:t>구분된 여러 개의 문자열은 공백을 삽입해서 문자열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결합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369" y="1543050"/>
            <a:ext cx="8153400" cy="5867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5725" marR="4054475">
              <a:lnSpc>
                <a:spcPct val="100000"/>
              </a:lnSpc>
              <a:spcBef>
                <a:spcPts val="23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print("life", "is", </a:t>
            </a:r>
            <a:r>
              <a:rPr sz="1600" spc="-20" dirty="0">
                <a:latin typeface="Consolas"/>
                <a:cs typeface="Consolas"/>
              </a:rPr>
              <a:t>"too </a:t>
            </a:r>
            <a:r>
              <a:rPr sz="1600" spc="-5" dirty="0">
                <a:latin typeface="Consolas"/>
                <a:cs typeface="Consolas"/>
              </a:rPr>
              <a:t>short")  life </a:t>
            </a:r>
            <a:r>
              <a:rPr sz="1600" spc="5" dirty="0">
                <a:latin typeface="Consolas"/>
                <a:cs typeface="Consolas"/>
              </a:rPr>
              <a:t>is </a:t>
            </a:r>
            <a:r>
              <a:rPr sz="1600" spc="-10" dirty="0">
                <a:latin typeface="Consolas"/>
                <a:cs typeface="Consolas"/>
              </a:rPr>
              <a:t>too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short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4369" y="3432809"/>
            <a:ext cx="8153400" cy="1082040"/>
          </a:xfrm>
          <a:custGeom>
            <a:avLst/>
            <a:gdLst/>
            <a:ahLst/>
            <a:cxnLst/>
            <a:rect l="l" t="t" r="r" b="b"/>
            <a:pathLst>
              <a:path w="8153400" h="1082039">
                <a:moveTo>
                  <a:pt x="0" y="1082039"/>
                </a:moveTo>
                <a:lnTo>
                  <a:pt x="8153400" y="1082039"/>
                </a:lnTo>
                <a:lnTo>
                  <a:pt x="8153400" y="0"/>
                </a:lnTo>
                <a:lnTo>
                  <a:pt x="0" y="0"/>
                </a:lnTo>
                <a:lnTo>
                  <a:pt x="0" y="10820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5772" y="2542349"/>
            <a:ext cx="6355715" cy="19145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한 줄에 여러 개의 </a:t>
            </a:r>
            <a:r>
              <a:rPr sz="1800" spc="-5" dirty="0">
                <a:latin typeface="Malgun Gothic"/>
                <a:cs typeface="Malgun Gothic"/>
              </a:rPr>
              <a:t>문자열을 </a:t>
            </a:r>
            <a:r>
              <a:rPr sz="1800" dirty="0">
                <a:latin typeface="Malgun Gothic"/>
                <a:cs typeface="Malgun Gothic"/>
              </a:rPr>
              <a:t>출력하려면 </a:t>
            </a:r>
            <a:r>
              <a:rPr sz="1800" spc="-15" dirty="0">
                <a:latin typeface="Malgun Gothic"/>
                <a:cs typeface="Malgun Gothic"/>
              </a:rPr>
              <a:t>end </a:t>
            </a:r>
            <a:r>
              <a:rPr sz="1800" spc="-5" dirty="0">
                <a:latin typeface="Malgun Gothic"/>
                <a:cs typeface="Malgun Gothic"/>
              </a:rPr>
              <a:t>전달인자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 marL="554355" indent="-27495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553720" algn="l"/>
                <a:tab pos="554355" algn="l"/>
              </a:tabLst>
            </a:pPr>
            <a:r>
              <a:rPr sz="1800" spc="-5" dirty="0">
                <a:latin typeface="Malgun Gothic"/>
                <a:cs typeface="Malgun Gothic"/>
              </a:rPr>
              <a:t>파이썬 </a:t>
            </a:r>
            <a:r>
              <a:rPr sz="1800" spc="5" dirty="0">
                <a:latin typeface="Malgun Gothic"/>
                <a:cs typeface="Malgun Gothic"/>
              </a:rPr>
              <a:t>2.7에서는 </a:t>
            </a:r>
            <a:r>
              <a:rPr sz="1800" spc="-15" dirty="0">
                <a:latin typeface="Malgun Gothic"/>
                <a:cs typeface="Malgun Gothic"/>
              </a:rPr>
              <a:t>print(i, </a:t>
            </a:r>
            <a:r>
              <a:rPr sz="1800" dirty="0">
                <a:latin typeface="Malgun Gothic"/>
                <a:cs typeface="Malgun Gothic"/>
              </a:rPr>
              <a:t>) 형식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 marL="294640">
              <a:lnSpc>
                <a:spcPct val="100000"/>
              </a:lnSpc>
              <a:spcBef>
                <a:spcPts val="118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for </a:t>
            </a:r>
            <a:r>
              <a:rPr sz="1600" spc="5" dirty="0">
                <a:latin typeface="Consolas"/>
                <a:cs typeface="Consolas"/>
              </a:rPr>
              <a:t>i in</a:t>
            </a:r>
            <a:r>
              <a:rPr sz="1600" spc="-15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range(10):</a:t>
            </a:r>
            <a:endParaRPr sz="1600">
              <a:latin typeface="Consolas"/>
              <a:cs typeface="Consolas"/>
            </a:endParaRPr>
          </a:p>
          <a:p>
            <a:pPr marL="294640">
              <a:lnSpc>
                <a:spcPct val="100000"/>
              </a:lnSpc>
              <a:tabLst>
                <a:tab pos="1185545" algn="l"/>
              </a:tabLst>
            </a:pPr>
            <a:r>
              <a:rPr sz="1600" spc="5" dirty="0">
                <a:latin typeface="Consolas"/>
                <a:cs typeface="Consolas"/>
              </a:rPr>
              <a:t>...	</a:t>
            </a:r>
            <a:r>
              <a:rPr sz="1600" spc="-10" dirty="0">
                <a:latin typeface="Consolas"/>
                <a:cs typeface="Consolas"/>
              </a:rPr>
              <a:t>print(i, </a:t>
            </a:r>
            <a:r>
              <a:rPr sz="1600" dirty="0">
                <a:latin typeface="Consolas"/>
                <a:cs typeface="Consolas"/>
              </a:rPr>
              <a:t>end='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')</a:t>
            </a:r>
            <a:endParaRPr sz="1600">
              <a:latin typeface="Consolas"/>
              <a:cs typeface="Consolas"/>
            </a:endParaRPr>
          </a:p>
          <a:p>
            <a:pPr marL="29464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29464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0 1 2 3 4 5 6 7 8</a:t>
            </a:r>
            <a:r>
              <a:rPr sz="1600" spc="-29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9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861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Hello,</a:t>
            </a:r>
            <a:r>
              <a:rPr spc="-70" dirty="0"/>
              <a:t> </a:t>
            </a:r>
            <a:r>
              <a:rPr spc="-10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5730240" cy="1184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대화형 모드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프로그래밍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01.hello-world.ipynb </a:t>
            </a:r>
            <a:r>
              <a:rPr sz="1800" dirty="0">
                <a:latin typeface="Malgun Gothic"/>
                <a:cs typeface="Malgun Gothic"/>
              </a:rPr>
              <a:t>파일 생성 </a:t>
            </a:r>
            <a:r>
              <a:rPr sz="1800" spc="-10" dirty="0">
                <a:latin typeface="Malgun Gothic"/>
                <a:cs typeface="Malgun Gothic"/>
              </a:rPr>
              <a:t>(Jupyter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Notebook)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코드 작성 및</a:t>
            </a:r>
            <a:r>
              <a:rPr sz="1800" spc="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실행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686619"/>
            <a:ext cx="4696460" cy="11849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스크립트 모드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프로그래밍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01.hello-world.py </a:t>
            </a:r>
            <a:r>
              <a:rPr sz="1800" dirty="0">
                <a:latin typeface="Malgun Gothic"/>
                <a:cs typeface="Malgun Gothic"/>
              </a:rPr>
              <a:t>파일 생성 </a:t>
            </a:r>
            <a:r>
              <a:rPr sz="1800" spc="-10" dirty="0">
                <a:latin typeface="Malgun Gothic"/>
                <a:cs typeface="Malgun Gothic"/>
              </a:rPr>
              <a:t>(Python</a:t>
            </a:r>
            <a:r>
              <a:rPr sz="1800" spc="50" dirty="0">
                <a:latin typeface="Malgun Gothic"/>
                <a:cs typeface="Malgun Gothic"/>
              </a:rPr>
              <a:t> </a:t>
            </a:r>
            <a:r>
              <a:rPr sz="1800" spc="-15" dirty="0">
                <a:latin typeface="Malgun Gothic"/>
                <a:cs typeface="Malgun Gothic"/>
              </a:rPr>
              <a:t>File)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4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코드 작성 및</a:t>
            </a:r>
            <a:r>
              <a:rPr sz="1800" spc="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실행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3419" y="2278379"/>
            <a:ext cx="8084820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609" y="2274570"/>
            <a:ext cx="8092440" cy="1127760"/>
          </a:xfrm>
          <a:custGeom>
            <a:avLst/>
            <a:gdLst/>
            <a:ahLst/>
            <a:cxnLst/>
            <a:rect l="l" t="t" r="r" b="b"/>
            <a:pathLst>
              <a:path w="8092440" h="1127760">
                <a:moveTo>
                  <a:pt x="0" y="1127760"/>
                </a:moveTo>
                <a:lnTo>
                  <a:pt x="8092440" y="1127760"/>
                </a:lnTo>
                <a:lnTo>
                  <a:pt x="8092440" y="0"/>
                </a:lnTo>
                <a:lnTo>
                  <a:pt x="0" y="0"/>
                </a:lnTo>
                <a:lnTo>
                  <a:pt x="0" y="11277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4953000"/>
            <a:ext cx="8138159" cy="403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990" y="4949190"/>
            <a:ext cx="8145780" cy="411480"/>
          </a:xfrm>
          <a:custGeom>
            <a:avLst/>
            <a:gdLst/>
            <a:ahLst/>
            <a:cxnLst/>
            <a:rect l="l" t="t" r="r" b="b"/>
            <a:pathLst>
              <a:path w="8145780" h="411479">
                <a:moveTo>
                  <a:pt x="0" y="411480"/>
                </a:moveTo>
                <a:lnTo>
                  <a:pt x="8145780" y="411480"/>
                </a:lnTo>
                <a:lnTo>
                  <a:pt x="8145780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5463540"/>
            <a:ext cx="8092440" cy="6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583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식별자</a:t>
            </a:r>
            <a:r>
              <a:rPr spc="-45" dirty="0"/>
              <a:t> </a:t>
            </a:r>
            <a:r>
              <a:rPr spc="-10" dirty="0"/>
              <a:t>(Identifier)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345805" cy="493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변수, 함수, 클래스, 모듈 등을 구별하기 위해 사용하는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이름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명명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규칙</a:t>
            </a:r>
            <a:endParaRPr sz="1800" dirty="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lang="en-US" altLang="ko-KR" dirty="0">
                <a:latin typeface="+mn-ea"/>
                <a:cs typeface="Malgun Gothic"/>
              </a:rPr>
              <a:t>» </a:t>
            </a:r>
            <a:r>
              <a:rPr lang="ko-KR" altLang="en-US" dirty="0">
                <a:latin typeface="+mn-ea"/>
                <a:cs typeface="Malgun Gothic"/>
              </a:rPr>
              <a:t>대문자와 소문자를 구분한다</a:t>
            </a:r>
            <a:r>
              <a:rPr lang="en-US" altLang="ko-KR" dirty="0">
                <a:latin typeface="+mn-ea"/>
                <a:cs typeface="Malgun Gothic"/>
              </a:rPr>
              <a:t>. (apple</a:t>
            </a:r>
            <a:r>
              <a:rPr lang="ko-KR" altLang="en-US" dirty="0">
                <a:latin typeface="+mn-ea"/>
                <a:cs typeface="Malgun Gothic"/>
              </a:rPr>
              <a:t>과 </a:t>
            </a:r>
            <a:r>
              <a:rPr lang="en-US" altLang="ko-KR" dirty="0">
                <a:latin typeface="+mn-ea"/>
                <a:cs typeface="Malgun Gothic"/>
              </a:rPr>
              <a:t>Apple</a:t>
            </a:r>
            <a:r>
              <a:rPr lang="ko-KR" altLang="en-US" dirty="0">
                <a:latin typeface="+mn-ea"/>
                <a:cs typeface="Malgun Gothic"/>
              </a:rPr>
              <a:t>은 다른 변수이다</a:t>
            </a:r>
            <a:r>
              <a:rPr lang="en-US" altLang="ko-KR" dirty="0">
                <a:latin typeface="+mn-ea"/>
                <a:cs typeface="Malgun Gothic"/>
              </a:rPr>
              <a:t>.) </a:t>
            </a:r>
            <a:br>
              <a:rPr lang="en-US" altLang="ko-KR" dirty="0">
                <a:latin typeface="+mn-ea"/>
                <a:cs typeface="Malgun Gothic"/>
              </a:rPr>
            </a:br>
            <a:r>
              <a:rPr lang="en-US" altLang="ko-KR" dirty="0">
                <a:latin typeface="+mn-ea"/>
                <a:cs typeface="Malgun Gothic"/>
              </a:rPr>
              <a:t>» </a:t>
            </a:r>
            <a:r>
              <a:rPr lang="ko-KR" altLang="en-US" dirty="0">
                <a:latin typeface="+mn-ea"/>
                <a:cs typeface="Malgun Gothic"/>
              </a:rPr>
              <a:t>영문대문자</a:t>
            </a:r>
            <a:r>
              <a:rPr lang="en-US" altLang="ko-KR" dirty="0">
                <a:latin typeface="+mn-ea"/>
                <a:cs typeface="Malgun Gothic"/>
              </a:rPr>
              <a:t>,</a:t>
            </a:r>
            <a:r>
              <a:rPr lang="ko-KR" altLang="en-US" dirty="0">
                <a:latin typeface="+mn-ea"/>
                <a:cs typeface="Malgun Gothic"/>
              </a:rPr>
              <a:t>소문자</a:t>
            </a:r>
            <a:r>
              <a:rPr lang="en-US" altLang="ko-KR" dirty="0">
                <a:latin typeface="+mn-ea"/>
                <a:cs typeface="Malgun Gothic"/>
              </a:rPr>
              <a:t>,</a:t>
            </a:r>
            <a:r>
              <a:rPr lang="ko-KR" altLang="en-US" dirty="0">
                <a:latin typeface="+mn-ea"/>
                <a:cs typeface="Malgun Gothic"/>
              </a:rPr>
              <a:t>숫자 그리고 밑줄</a:t>
            </a:r>
            <a:r>
              <a:rPr lang="en-US" altLang="ko-KR" dirty="0">
                <a:latin typeface="+mn-ea"/>
                <a:cs typeface="Malgun Gothic"/>
              </a:rPr>
              <a:t>(_)</a:t>
            </a:r>
            <a:r>
              <a:rPr lang="ko-KR" altLang="en-US" dirty="0">
                <a:latin typeface="+mn-ea"/>
                <a:cs typeface="Malgun Gothic"/>
              </a:rPr>
              <a:t>을 사용하여 만들 수 있다</a:t>
            </a:r>
            <a:r>
              <a:rPr lang="en-US" altLang="ko-KR" dirty="0">
                <a:latin typeface="+mn-ea"/>
                <a:cs typeface="Malgun Gothic"/>
              </a:rPr>
              <a:t>.   </a:t>
            </a:r>
            <a:br>
              <a:rPr lang="en-US" altLang="ko-KR" dirty="0">
                <a:latin typeface="+mn-ea"/>
                <a:cs typeface="Malgun Gothic"/>
              </a:rPr>
            </a:br>
            <a:r>
              <a:rPr lang="en-US" altLang="ko-KR" dirty="0">
                <a:latin typeface="+mn-ea"/>
                <a:cs typeface="Malgun Gothic"/>
              </a:rPr>
              <a:t>» </a:t>
            </a:r>
            <a:r>
              <a:rPr lang="ko-KR" altLang="en-US" dirty="0" err="1">
                <a:latin typeface="+mn-ea"/>
                <a:cs typeface="Malgun Gothic"/>
              </a:rPr>
              <a:t>변수명</a:t>
            </a:r>
            <a:r>
              <a:rPr lang="ko-KR" altLang="en-US" dirty="0">
                <a:latin typeface="+mn-ea"/>
                <a:cs typeface="Malgun Gothic"/>
              </a:rPr>
              <a:t> 중간에 공백이 들어가면 안 된다</a:t>
            </a:r>
            <a:r>
              <a:rPr lang="en-US" altLang="ko-KR" dirty="0">
                <a:latin typeface="+mn-ea"/>
                <a:cs typeface="Malgun Gothic"/>
              </a:rPr>
              <a:t>. </a:t>
            </a:r>
            <a:br>
              <a:rPr lang="en-US" altLang="ko-KR" dirty="0">
                <a:latin typeface="+mn-ea"/>
                <a:cs typeface="Malgun Gothic"/>
              </a:rPr>
            </a:br>
            <a:r>
              <a:rPr lang="en-US" altLang="ko-KR" dirty="0">
                <a:latin typeface="+mn-ea"/>
                <a:cs typeface="Malgun Gothic"/>
              </a:rPr>
              <a:t>» </a:t>
            </a:r>
            <a:r>
              <a:rPr lang="ko-KR" altLang="en-US" dirty="0">
                <a:latin typeface="+mn-ea"/>
                <a:cs typeface="Malgun Gothic"/>
              </a:rPr>
              <a:t>숫자로 시작하는 변수는 안 된다</a:t>
            </a:r>
            <a:r>
              <a:rPr lang="en-US" altLang="ko-KR" dirty="0">
                <a:latin typeface="+mn-ea"/>
                <a:cs typeface="Malgun Gothic"/>
              </a:rPr>
              <a:t>.   </a:t>
            </a:r>
            <a:br>
              <a:rPr lang="en-US" altLang="ko-KR" dirty="0">
                <a:latin typeface="+mn-ea"/>
                <a:cs typeface="Malgun Gothic"/>
              </a:rPr>
            </a:br>
            <a:r>
              <a:rPr lang="en-US" altLang="ko-KR" dirty="0">
                <a:latin typeface="+mn-ea"/>
                <a:cs typeface="Malgun Gothic"/>
              </a:rPr>
              <a:t>» </a:t>
            </a:r>
            <a:r>
              <a:rPr lang="ko-KR" altLang="en-US" dirty="0" err="1">
                <a:latin typeface="+mn-ea"/>
                <a:cs typeface="Malgun Gothic"/>
              </a:rPr>
              <a:t>예약어는</a:t>
            </a:r>
            <a:r>
              <a:rPr lang="ko-KR" altLang="en-US" dirty="0">
                <a:latin typeface="+mn-ea"/>
                <a:cs typeface="Malgun Gothic"/>
              </a:rPr>
              <a:t> </a:t>
            </a:r>
            <a:r>
              <a:rPr lang="ko-KR" altLang="en-US" dirty="0" err="1">
                <a:latin typeface="+mn-ea"/>
                <a:cs typeface="Malgun Gothic"/>
              </a:rPr>
              <a:t>변수명으로</a:t>
            </a:r>
            <a:r>
              <a:rPr lang="ko-KR" altLang="en-US" dirty="0">
                <a:latin typeface="+mn-ea"/>
                <a:cs typeface="Malgun Gothic"/>
              </a:rPr>
              <a:t> 사용할 수가 없다</a:t>
            </a:r>
            <a:r>
              <a:rPr lang="en-US" altLang="ko-KR" dirty="0">
                <a:latin typeface="+mn-ea"/>
                <a:cs typeface="Malgun Gothic"/>
              </a:rPr>
              <a:t>.</a:t>
            </a:r>
            <a:endParaRPr lang="en-US" sz="1800" dirty="0" smtClean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권장 명명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규칙</a:t>
            </a:r>
          </a:p>
          <a:p>
            <a:pPr marL="194945">
              <a:lnSpc>
                <a:spcPct val="100000"/>
              </a:lnSpc>
              <a:spcBef>
                <a:spcPts val="844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클래스 이름은 대문자로 시작하고 다른 식별자는 소문자로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시작</a:t>
            </a: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한 개의 </a:t>
            </a:r>
            <a:r>
              <a:rPr sz="1800" spc="-5" dirty="0">
                <a:latin typeface="Malgun Gothic"/>
                <a:cs typeface="Malgun Gothic"/>
              </a:rPr>
              <a:t>언더스코어(_)로 </a:t>
            </a:r>
            <a:r>
              <a:rPr sz="1800" dirty="0">
                <a:latin typeface="Malgun Gothic"/>
                <a:cs typeface="Malgun Gothic"/>
              </a:rPr>
              <a:t>시작하는 것은 private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변수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두 개의 언더스코어(__)로 </a:t>
            </a:r>
            <a:r>
              <a:rPr sz="1800" spc="-5" dirty="0">
                <a:latin typeface="Malgun Gothic"/>
                <a:cs typeface="Malgun Gothic"/>
              </a:rPr>
              <a:t>시작하는 </a:t>
            </a:r>
            <a:r>
              <a:rPr sz="1800" dirty="0">
                <a:latin typeface="Malgun Gothic"/>
                <a:cs typeface="Malgun Gothic"/>
              </a:rPr>
              <a:t>것은 </a:t>
            </a:r>
            <a:r>
              <a:rPr sz="1800" spc="-5" dirty="0">
                <a:latin typeface="Malgun Gothic"/>
                <a:cs typeface="Malgun Gothic"/>
              </a:rPr>
              <a:t>강력한 private </a:t>
            </a:r>
            <a:r>
              <a:rPr sz="1800" dirty="0">
                <a:latin typeface="Malgun Gothic"/>
                <a:cs typeface="Malgun Gothic"/>
              </a:rPr>
              <a:t>변수 </a:t>
            </a:r>
            <a:r>
              <a:rPr sz="1800" spc="-5" dirty="0">
                <a:latin typeface="Malgun Gothic"/>
                <a:cs typeface="Malgun Gothic"/>
              </a:rPr>
              <a:t>(이름</a:t>
            </a:r>
            <a:r>
              <a:rPr sz="1800" spc="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변형)</a:t>
            </a: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두 개의 </a:t>
            </a:r>
            <a:r>
              <a:rPr sz="1800" spc="-5" dirty="0">
                <a:latin typeface="Malgun Gothic"/>
                <a:cs typeface="Malgun Gothic"/>
              </a:rPr>
              <a:t>언더스코어(_)로 </a:t>
            </a:r>
            <a:r>
              <a:rPr sz="1800" dirty="0">
                <a:latin typeface="Malgun Gothic"/>
                <a:cs typeface="Malgun Gothic"/>
              </a:rPr>
              <a:t>시작하고, 끝나는 것은 언어에서 정의한 특별한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이름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92" y="287591"/>
            <a:ext cx="7491730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예약어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파이썬이 특수한 목적으로 사용하는 단어들로 식별자로 사용할 수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없음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1524000"/>
            <a:ext cx="7345680" cy="4983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267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라인과</a:t>
            </a:r>
            <a:r>
              <a:rPr spc="-85" dirty="0"/>
              <a:t> </a:t>
            </a:r>
            <a:r>
              <a:rPr dirty="0"/>
              <a:t>들여쓰기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216265" cy="96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파이썬은 클래스, 함수, 제어문 등의 코드 블록을 표시하기 위해 중괄호와 같은  특별한 표기를 사용하지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않음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코드 블록은 들여쓰기에 의해 </a:t>
            </a:r>
            <a:r>
              <a:rPr sz="1800" spc="-5" dirty="0">
                <a:latin typeface="Malgun Gothic"/>
                <a:cs typeface="Malgun Gothic"/>
              </a:rPr>
              <a:t>구분되며 </a:t>
            </a:r>
            <a:r>
              <a:rPr sz="1800" dirty="0">
                <a:latin typeface="Malgun Gothic"/>
                <a:cs typeface="Malgun Gothic"/>
              </a:rPr>
              <a:t>엄격하게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적용됨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3436620"/>
            <a:ext cx="313182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590" y="3432809"/>
            <a:ext cx="3139440" cy="1348740"/>
          </a:xfrm>
          <a:custGeom>
            <a:avLst/>
            <a:gdLst/>
            <a:ahLst/>
            <a:cxnLst/>
            <a:rect l="l" t="t" r="r" b="b"/>
            <a:pathLst>
              <a:path w="3139440" h="1348739">
                <a:moveTo>
                  <a:pt x="0" y="1348739"/>
                </a:moveTo>
                <a:lnTo>
                  <a:pt x="3139440" y="1348739"/>
                </a:lnTo>
                <a:lnTo>
                  <a:pt x="3139440" y="0"/>
                </a:lnTo>
                <a:lnTo>
                  <a:pt x="0" y="0"/>
                </a:lnTo>
                <a:lnTo>
                  <a:pt x="0" y="13487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892" y="2383058"/>
            <a:ext cx="1233170" cy="89408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355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사례</a:t>
            </a:r>
            <a:endParaRPr sz="1800">
              <a:latin typeface="Malgun Gothic"/>
              <a:cs typeface="Malgun Gothic"/>
            </a:endParaRPr>
          </a:p>
          <a:p>
            <a:pPr marL="221615">
              <a:lnSpc>
                <a:spcPct val="100000"/>
              </a:lnSpc>
              <a:spcBef>
                <a:spcPts val="1260"/>
              </a:spcBef>
            </a:pPr>
            <a:r>
              <a:rPr sz="1800" dirty="0">
                <a:latin typeface="Malgun Gothic"/>
                <a:cs typeface="Malgun Gothic"/>
              </a:rPr>
              <a:t>정상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사례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4721" y="2976562"/>
            <a:ext cx="1252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algun Gothic"/>
                <a:cs typeface="Malgun Gothic"/>
              </a:rPr>
              <a:t>비정상</a:t>
            </a:r>
            <a:r>
              <a:rPr sz="1800" spc="-5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사례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7200" y="3436620"/>
            <a:ext cx="3756659" cy="1996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3390" y="3432809"/>
            <a:ext cx="3764279" cy="2004060"/>
          </a:xfrm>
          <a:custGeom>
            <a:avLst/>
            <a:gdLst/>
            <a:ahLst/>
            <a:cxnLst/>
            <a:rect l="l" t="t" r="r" b="b"/>
            <a:pathLst>
              <a:path w="3764279" h="2004060">
                <a:moveTo>
                  <a:pt x="0" y="2004060"/>
                </a:moveTo>
                <a:lnTo>
                  <a:pt x="3764279" y="2004060"/>
                </a:lnTo>
                <a:lnTo>
                  <a:pt x="3764279" y="0"/>
                </a:lnTo>
                <a:lnTo>
                  <a:pt x="0" y="0"/>
                </a:lnTo>
                <a:lnTo>
                  <a:pt x="0" y="20040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다중행</a:t>
            </a:r>
            <a:r>
              <a:rPr spc="-90" dirty="0"/>
              <a:t> </a:t>
            </a:r>
            <a:r>
              <a:rPr dirty="0"/>
              <a:t>실행문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338184" cy="96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파이썬은 한 줄에 하나의 명령문 작성이 원칙이나 예외적으로 여러 줄에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하나의  명령을 작성할 수 있는 방법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제공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dirty="0" smtClean="0">
                <a:latin typeface="Malgun Gothic"/>
                <a:cs typeface="Malgun Gothic"/>
              </a:rPr>
              <a:t>\</a:t>
            </a:r>
            <a:r>
              <a:rPr lang="en-US" sz="1800" dirty="0" smtClean="0">
                <a:latin typeface="Malgun Gothic"/>
                <a:cs typeface="Malgun Gothic"/>
              </a:rPr>
              <a:t>(</a:t>
            </a:r>
            <a:r>
              <a:rPr lang="ko-KR" altLang="en-US" sz="1800" dirty="0" err="1" smtClean="0">
                <a:latin typeface="Malgun Gothic"/>
                <a:cs typeface="Malgun Gothic"/>
              </a:rPr>
              <a:t>백슬러시</a:t>
            </a:r>
            <a:r>
              <a:rPr lang="en-US" sz="1800" dirty="0" smtClean="0">
                <a:latin typeface="Malgun Gothic"/>
                <a:cs typeface="Malgun Gothic"/>
              </a:rPr>
              <a:t>)</a:t>
            </a:r>
            <a:r>
              <a:rPr sz="1800" dirty="0" smtClean="0">
                <a:latin typeface="Malgun Gothic"/>
                <a:cs typeface="Malgun Gothic"/>
              </a:rPr>
              <a:t>를 </a:t>
            </a:r>
            <a:r>
              <a:rPr sz="1800" dirty="0">
                <a:latin typeface="Malgun Gothic"/>
                <a:cs typeface="Malgun Gothic"/>
              </a:rPr>
              <a:t>이용한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연결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5772" y="3694429"/>
            <a:ext cx="718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0" dirty="0">
                <a:latin typeface="Malgun Gothic"/>
                <a:cs typeface="Malgun Gothic"/>
              </a:rPr>
              <a:t>[], {}, </a:t>
            </a:r>
            <a:r>
              <a:rPr sz="1800" spc="-5" dirty="0">
                <a:latin typeface="Malgun Gothic"/>
                <a:cs typeface="Malgun Gothic"/>
              </a:rPr>
              <a:t>()와 </a:t>
            </a:r>
            <a:r>
              <a:rPr sz="1800" dirty="0">
                <a:latin typeface="Malgun Gothic"/>
                <a:cs typeface="Malgun Gothic"/>
              </a:rPr>
              <a:t>같은 목록 표시 내부에서는 여러 줄에 나누어서 작성</a:t>
            </a:r>
            <a:r>
              <a:rPr sz="1800" spc="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892" y="5227383"/>
            <a:ext cx="8541067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한 줄에 </a:t>
            </a:r>
            <a:r>
              <a:rPr sz="1800" spc="5" dirty="0">
                <a:latin typeface="Malgun Gothic"/>
                <a:cs typeface="Malgun Gothic"/>
              </a:rPr>
              <a:t>2개 </a:t>
            </a:r>
            <a:r>
              <a:rPr sz="1800" spc="-5" dirty="0">
                <a:latin typeface="Malgun Gothic"/>
                <a:cs typeface="Malgun Gothic"/>
              </a:rPr>
              <a:t>이상의 </a:t>
            </a:r>
            <a:r>
              <a:rPr sz="1800" dirty="0">
                <a:latin typeface="Malgun Gothic"/>
                <a:cs typeface="Malgun Gothic"/>
              </a:rPr>
              <a:t>실행문 작성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algun Gothic"/>
                <a:cs typeface="Malgun Gothic"/>
              </a:rPr>
              <a:t>;</a:t>
            </a:r>
            <a:r>
              <a:rPr sz="1800" spc="-365" dirty="0">
                <a:latin typeface="Malgun Gothic"/>
                <a:cs typeface="Malgun Gothic"/>
              </a:rPr>
              <a:t> </a:t>
            </a:r>
            <a:r>
              <a:rPr lang="en-US" sz="1800" spc="-365" dirty="0" smtClean="0">
                <a:latin typeface="Malgun Gothic"/>
                <a:cs typeface="Malgun Gothic"/>
              </a:rPr>
              <a:t>( </a:t>
            </a:r>
            <a:r>
              <a:rPr lang="ko-KR" altLang="en-US" sz="1800" spc="-365" dirty="0" smtClean="0">
                <a:latin typeface="Malgun Gothic"/>
                <a:cs typeface="Malgun Gothic"/>
              </a:rPr>
              <a:t>세미콜론</a:t>
            </a:r>
            <a:r>
              <a:rPr lang="en-US" sz="1800" spc="-365" dirty="0" smtClean="0">
                <a:latin typeface="Malgun Gothic"/>
                <a:cs typeface="Malgun Gothic"/>
              </a:rPr>
              <a:t>)  </a:t>
            </a:r>
            <a:r>
              <a:rPr sz="1800" dirty="0" err="1" smtClean="0">
                <a:latin typeface="Malgun Gothic"/>
                <a:cs typeface="Malgun Gothic"/>
              </a:rPr>
              <a:t>사용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319" y="2255520"/>
            <a:ext cx="816864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319" y="4160520"/>
            <a:ext cx="8168640" cy="807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319" y="5722620"/>
            <a:ext cx="816864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문자열과</a:t>
            </a:r>
            <a:r>
              <a:rPr spc="-90" dirty="0"/>
              <a:t> </a:t>
            </a:r>
            <a:r>
              <a:rPr dirty="0"/>
              <a:t>주석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526478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문자열을 표시하기 위해 ‘, </a:t>
            </a:r>
            <a:r>
              <a:rPr sz="1800" spc="-15" dirty="0">
                <a:latin typeface="Malgun Gothic"/>
                <a:cs typeface="Malgun Gothic"/>
              </a:rPr>
              <a:t>“, </a:t>
            </a:r>
            <a:r>
              <a:rPr sz="1800" spc="-20" dirty="0">
                <a:latin typeface="Malgun Gothic"/>
                <a:cs typeface="Malgun Gothic"/>
              </a:rPr>
              <a:t>“”” </a:t>
            </a:r>
            <a:r>
              <a:rPr sz="1800" dirty="0">
                <a:latin typeface="Malgun Gothic"/>
                <a:cs typeface="Malgun Gothic"/>
              </a:rPr>
              <a:t>사용</a:t>
            </a:r>
            <a:r>
              <a:rPr sz="1800" spc="8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가능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이 중 </a:t>
            </a:r>
            <a:r>
              <a:rPr sz="1800" spc="-20" dirty="0">
                <a:solidFill>
                  <a:srgbClr val="FF0000"/>
                </a:solidFill>
                <a:latin typeface="Malgun Gothic"/>
                <a:cs typeface="Malgun Gothic"/>
              </a:rPr>
              <a:t>“””</a:t>
            </a:r>
            <a:r>
              <a:rPr sz="1800" spc="-20" dirty="0">
                <a:latin typeface="Malgun Gothic"/>
                <a:cs typeface="Malgun Gothic"/>
              </a:rPr>
              <a:t>은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여러 줄로 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작성된 문자열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표시</a:t>
            </a:r>
            <a:r>
              <a:rPr sz="1800" spc="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가능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892" y="3686619"/>
            <a:ext cx="495998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주석은 인터프리터가 </a:t>
            </a:r>
            <a:r>
              <a:rPr sz="1800" spc="-5" dirty="0">
                <a:latin typeface="Malgun Gothic"/>
                <a:cs typeface="Malgun Gothic"/>
              </a:rPr>
              <a:t>해석하지 </a:t>
            </a:r>
            <a:r>
              <a:rPr sz="1800" dirty="0">
                <a:latin typeface="Malgun Gothic"/>
                <a:cs typeface="Malgun Gothic"/>
              </a:rPr>
              <a:t>않는 영역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표시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#으로 시작되며 </a:t>
            </a:r>
            <a:r>
              <a:rPr sz="1800" dirty="0">
                <a:latin typeface="Malgun Gothic"/>
                <a:cs typeface="Malgun Gothic"/>
              </a:rPr>
              <a:t>그 줄 </a:t>
            </a:r>
            <a:r>
              <a:rPr sz="1800" spc="-5" dirty="0">
                <a:latin typeface="Malgun Gothic"/>
                <a:cs typeface="Malgun Gothic"/>
              </a:rPr>
              <a:t>끝까지 주석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1882139"/>
            <a:ext cx="8138159" cy="145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85800" y="4617720"/>
            <a:ext cx="8138159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5173979"/>
            <a:ext cx="8138159" cy="1356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7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실행문</a:t>
            </a:r>
            <a:r>
              <a:rPr spc="-90" dirty="0"/>
              <a:t> </a:t>
            </a:r>
            <a:r>
              <a:rPr dirty="0"/>
              <a:t>블록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708708" cy="1487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20" dirty="0">
                <a:latin typeface="Malgun Gothic"/>
                <a:cs typeface="Malgun Gothic"/>
              </a:rPr>
              <a:t>Suite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algun Gothic"/>
                <a:cs typeface="Malgun Gothic"/>
              </a:rPr>
              <a:t>여러 개의 개별 실행문이 하나의 실행문 블록을 만든</a:t>
            </a:r>
            <a:r>
              <a:rPr sz="1800" spc="-1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것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spc="-20" dirty="0">
                <a:latin typeface="Malgun Gothic"/>
                <a:cs typeface="Malgun Gothic"/>
              </a:rPr>
              <a:t>if, </a:t>
            </a:r>
            <a:r>
              <a:rPr sz="1800" spc="-15" dirty="0">
                <a:latin typeface="Malgun Gothic"/>
                <a:cs typeface="Malgun Gothic"/>
              </a:rPr>
              <a:t>while, def, </a:t>
            </a:r>
            <a:r>
              <a:rPr sz="1800" spc="-5" dirty="0">
                <a:latin typeface="Malgun Gothic"/>
                <a:cs typeface="Malgun Gothic"/>
              </a:rPr>
              <a:t>class </a:t>
            </a:r>
            <a:r>
              <a:rPr sz="1800" dirty="0">
                <a:latin typeface="Malgun Gothic"/>
                <a:cs typeface="Malgun Gothic"/>
              </a:rPr>
              <a:t>등과 같은 복합 구문은 헤더 </a:t>
            </a:r>
            <a:r>
              <a:rPr sz="1800" spc="-5" dirty="0">
                <a:latin typeface="Malgun Gothic"/>
                <a:cs typeface="Malgun Gothic"/>
              </a:rPr>
              <a:t>라인과 </a:t>
            </a:r>
            <a:r>
              <a:rPr sz="1800" spc="-20" dirty="0">
                <a:latin typeface="Malgun Gothic"/>
                <a:cs typeface="Malgun Gothic"/>
              </a:rPr>
              <a:t>Suite</a:t>
            </a:r>
            <a:r>
              <a:rPr sz="1800" spc="3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필요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헤더 라인은 : </a:t>
            </a:r>
            <a:r>
              <a:rPr sz="1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(콜론)으로 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끝나고 </a:t>
            </a:r>
            <a:r>
              <a:rPr sz="1800" b="1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Suite를 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구성하는 한 개 이상의 라인이</a:t>
            </a:r>
            <a:r>
              <a:rPr sz="1800" b="1" spc="80" dirty="0">
                <a:solidFill>
                  <a:schemeClr val="tx2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algun Gothic"/>
                <a:cs typeface="Malgun Gothic"/>
              </a:rPr>
              <a:t>이어짐</a:t>
            </a:r>
          </a:p>
        </p:txBody>
      </p:sp>
      <p:sp>
        <p:nvSpPr>
          <p:cNvPr id="4" name="object 4"/>
          <p:cNvSpPr/>
          <p:nvPr/>
        </p:nvSpPr>
        <p:spPr>
          <a:xfrm>
            <a:off x="655319" y="2682239"/>
            <a:ext cx="816864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7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명령행</a:t>
            </a:r>
            <a:r>
              <a:rPr spc="-90" dirty="0"/>
              <a:t> </a:t>
            </a:r>
            <a:r>
              <a:rPr dirty="0"/>
              <a:t>인자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8368665" cy="195516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프로그램 실행 시점에 외부에서 프로그램에 전달되는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데이터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많은 프로그램이 실행 </a:t>
            </a:r>
            <a:r>
              <a:rPr sz="1800" spc="-5" dirty="0">
                <a:latin typeface="Malgun Gothic"/>
                <a:cs typeface="Malgun Gothic"/>
              </a:rPr>
              <a:t>시점에 외부의 데이터를 </a:t>
            </a:r>
            <a:r>
              <a:rPr sz="1800" dirty="0">
                <a:latin typeface="Malgun Gothic"/>
                <a:cs typeface="Malgun Gothic"/>
              </a:rPr>
              <a:t>전달 받아 실행 옵션으로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사례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파이썬의 </a:t>
            </a:r>
            <a:r>
              <a:rPr sz="1800" dirty="0">
                <a:latin typeface="Malgun Gothic"/>
                <a:cs typeface="Malgun Gothic"/>
              </a:rPr>
              <a:t>도움말 옵션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보기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672840"/>
            <a:ext cx="8366759" cy="2766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093720"/>
            <a:ext cx="8366759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4040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647</Words>
  <Application>Microsoft Office PowerPoint</Application>
  <PresentationFormat>화면 슬라이드 쇼(4:3)</PresentationFormat>
  <Paragraphs>151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Theme</vt:lpstr>
      <vt:lpstr>Hello, World</vt:lpstr>
      <vt:lpstr>Hello, World</vt:lpstr>
      <vt:lpstr>식별자 (Identifier)</vt:lpstr>
      <vt:lpstr>PowerPoint 프레젠테이션</vt:lpstr>
      <vt:lpstr>라인과 들여쓰기</vt:lpstr>
      <vt:lpstr>다중행 실행문</vt:lpstr>
      <vt:lpstr>문자열과 주석</vt:lpstr>
      <vt:lpstr>실행문 블록</vt:lpstr>
      <vt:lpstr>명령행 인자</vt:lpstr>
      <vt:lpstr>명령행 인자 사용</vt:lpstr>
      <vt:lpstr>명령 행 인자 분석</vt:lpstr>
      <vt:lpstr>명령 행 인자 분석 예제</vt:lpstr>
      <vt:lpstr>명령 행 인자 분석 예제</vt:lpstr>
      <vt:lpstr>사용자 입력과 출력</vt:lpstr>
      <vt:lpstr>사용자 입력</vt:lpstr>
      <vt:lpstr>화면 출력</vt:lpstr>
      <vt:lpstr>화면 출력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DevAdmin</dc:creator>
  <cp:lastModifiedBy>SS</cp:lastModifiedBy>
  <cp:revision>28</cp:revision>
  <dcterms:created xsi:type="dcterms:W3CDTF">2017-11-25T06:59:56Z</dcterms:created>
  <dcterms:modified xsi:type="dcterms:W3CDTF">2019-05-27T10:28:03Z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2017-11-25T00:00:00Z</vt:filetime>
  </property>
</Properties>
</file>