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8" r:id="rId3"/>
    <p:sldId id="299" r:id="rId4"/>
    <p:sldId id="300" r:id="rId5"/>
    <p:sldId id="301" r:id="rId6"/>
    <p:sldId id="302" r:id="rId7"/>
    <p:sldId id="336" r:id="rId8"/>
    <p:sldId id="337" r:id="rId9"/>
    <p:sldId id="339" r:id="rId10"/>
    <p:sldId id="338" r:id="rId11"/>
    <p:sldId id="306" r:id="rId12"/>
    <p:sldId id="307" r:id="rId13"/>
    <p:sldId id="308" r:id="rId14"/>
    <p:sldId id="309" r:id="rId15"/>
    <p:sldId id="340" r:id="rId16"/>
    <p:sldId id="342" r:id="rId17"/>
    <p:sldId id="310" r:id="rId18"/>
    <p:sldId id="311" r:id="rId19"/>
    <p:sldId id="341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5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5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7654" y="287591"/>
            <a:ext cx="8568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6280" y="1912616"/>
            <a:ext cx="8119745" cy="2934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9352" y="2570416"/>
            <a:ext cx="260350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spc="25" dirty="0"/>
              <a:t>변수와</a:t>
            </a:r>
            <a:r>
              <a:rPr sz="3150" spc="10" dirty="0"/>
              <a:t> </a:t>
            </a:r>
            <a:r>
              <a:rPr sz="3150" spc="25" dirty="0"/>
              <a:t>자료형</a:t>
            </a:r>
            <a:endParaRPr sz="3150"/>
          </a:p>
        </p:txBody>
      </p:sp>
      <p:sp>
        <p:nvSpPr>
          <p:cNvPr id="3" name="슬라이드 번호 개체 틀 3"/>
          <p:cNvSpPr>
            <a:spLocks noGrp="1"/>
          </p:cNvSpPr>
          <p:nvPr/>
        </p:nvSpPr>
        <p:spPr>
          <a:xfrm>
            <a:off x="8112968" y="6571488"/>
            <a:ext cx="878632" cy="1846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r" defTabSz="914400" rtl="0" eaLnBrk="1" latinLnBrk="1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6797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숫자 </a:t>
            </a:r>
            <a:r>
              <a:rPr spc="-5" dirty="0"/>
              <a:t>자료형</a:t>
            </a:r>
            <a:r>
              <a:rPr spc="-85" dirty="0"/>
              <a:t> </a:t>
            </a:r>
            <a:r>
              <a:rPr dirty="0"/>
              <a:t>형변환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5043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숫자 </a:t>
            </a:r>
            <a:r>
              <a:rPr sz="1800" dirty="0" err="1">
                <a:latin typeface="Malgun Gothic"/>
                <a:cs typeface="Malgun Gothic"/>
              </a:rPr>
              <a:t>자료형으로</a:t>
            </a:r>
            <a:r>
              <a:rPr sz="1800" dirty="0">
                <a:latin typeface="Malgun Gothic"/>
                <a:cs typeface="Malgun Gothic"/>
              </a:rPr>
              <a:t> </a:t>
            </a:r>
            <a:r>
              <a:rPr sz="1800" dirty="0" err="1" smtClean="0">
                <a:latin typeface="Malgun Gothic"/>
                <a:cs typeface="Malgun Gothic"/>
              </a:rPr>
              <a:t>형변환을</a:t>
            </a:r>
            <a:r>
              <a:rPr sz="1800" dirty="0" smtClean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처리하는 함수</a:t>
            </a:r>
            <a:r>
              <a:rPr sz="1800" spc="-5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제공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2892" y="3030156"/>
            <a:ext cx="14363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형변환</a:t>
            </a:r>
            <a:r>
              <a:rPr sz="1800" spc="-6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예제</a:t>
            </a:r>
            <a:endParaRPr sz="1800">
              <a:latin typeface="Malgun Gothic"/>
              <a:cs typeface="Malgun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2450" y="1549400"/>
          <a:ext cx="8261350" cy="109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2710"/>
                <a:gridCol w="5628640"/>
              </a:tblGrid>
              <a:tr h="36512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spc="15" dirty="0">
                          <a:latin typeface="Malgun Gothic"/>
                          <a:cs typeface="Malgun Gothic"/>
                        </a:rPr>
                        <a:t>함수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spc="15" dirty="0">
                          <a:latin typeface="Malgun Gothic"/>
                          <a:cs typeface="Malgun Gothic"/>
                        </a:rPr>
                        <a:t>설명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spc="0" dirty="0">
                          <a:latin typeface="Malgun Gothic"/>
                          <a:cs typeface="Malgun Gothic"/>
                        </a:rPr>
                        <a:t>int(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x</a:t>
                      </a:r>
                      <a:r>
                        <a:rPr sz="1600" spc="-4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0" dirty="0">
                          <a:latin typeface="Malgun Gothic"/>
                          <a:cs typeface="Malgun Gothic"/>
                        </a:rPr>
                        <a:t>)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spc="15" dirty="0">
                          <a:latin typeface="Malgun Gothic"/>
                          <a:cs typeface="Malgun Gothic"/>
                        </a:rPr>
                        <a:t>x를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정수로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변환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(정수를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담은 문자열도</a:t>
                      </a:r>
                      <a:r>
                        <a:rPr sz="1600" spc="-409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가능)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0" dirty="0">
                          <a:latin typeface="Malgun Gothic"/>
                          <a:cs typeface="Malgun Gothic"/>
                        </a:rPr>
                        <a:t>float(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x</a:t>
                      </a:r>
                      <a:r>
                        <a:rPr sz="1600" spc="-114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0" dirty="0">
                          <a:latin typeface="Malgun Gothic"/>
                          <a:cs typeface="Malgun Gothic"/>
                        </a:rPr>
                        <a:t>)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15" dirty="0">
                          <a:latin typeface="Malgun Gothic"/>
                          <a:cs typeface="Malgun Gothic"/>
                        </a:rPr>
                        <a:t>x를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실수로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변환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(실수를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담은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문자열도</a:t>
                      </a:r>
                      <a:r>
                        <a:rPr sz="1600" spc="-4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가능)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60069" y="3440429"/>
            <a:ext cx="8267700" cy="28041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0170" marR="5610225">
              <a:lnSpc>
                <a:spcPct val="100000"/>
              </a:lnSpc>
              <a:spcBef>
                <a:spcPts val="290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print( int(11.11)</a:t>
            </a:r>
            <a:r>
              <a:rPr sz="1600" spc="-114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)  11</a:t>
            </a:r>
            <a:endParaRPr sz="1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90170" marR="571754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print( float(11)</a:t>
            </a:r>
            <a:r>
              <a:rPr sz="1600" spc="-9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)  </a:t>
            </a:r>
            <a:r>
              <a:rPr sz="1600" spc="-5" dirty="0">
                <a:latin typeface="Consolas"/>
                <a:cs typeface="Consolas"/>
              </a:rPr>
              <a:t>11.0</a:t>
            </a:r>
            <a:endParaRPr sz="1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90170" marR="571690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print( int("11")</a:t>
            </a:r>
            <a:r>
              <a:rPr sz="1600" spc="-9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)  11</a:t>
            </a:r>
            <a:endParaRPr sz="1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90170" marR="516191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print( float("11.11") </a:t>
            </a:r>
            <a:r>
              <a:rPr sz="1600" spc="5" dirty="0">
                <a:latin typeface="Consolas"/>
                <a:cs typeface="Consolas"/>
              </a:rPr>
              <a:t>)  </a:t>
            </a:r>
            <a:r>
              <a:rPr sz="1600" dirty="0">
                <a:latin typeface="Consolas"/>
                <a:cs typeface="Consolas"/>
              </a:rPr>
              <a:t>11.11</a:t>
            </a: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10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9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67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문자</a:t>
            </a:r>
            <a:r>
              <a:rPr spc="-85" dirty="0"/>
              <a:t> </a:t>
            </a:r>
            <a:r>
              <a:rPr spc="-5"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8544876" cy="162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dirty="0">
                <a:latin typeface="+mj-ea"/>
                <a:ea typeface="+mj-ea"/>
                <a:cs typeface="Malgun Gothic"/>
              </a:rPr>
              <a:t>따옴표 내부에 표현된 연속된 문자</a:t>
            </a:r>
            <a:r>
              <a:rPr spc="-10" dirty="0">
                <a:latin typeface="+mj-ea"/>
                <a:ea typeface="+mj-ea"/>
                <a:cs typeface="Malgun Gothic"/>
              </a:rPr>
              <a:t> </a:t>
            </a:r>
            <a:r>
              <a:rPr dirty="0">
                <a:latin typeface="+mj-ea"/>
                <a:ea typeface="+mj-ea"/>
                <a:cs typeface="Malgun Gothic"/>
              </a:rPr>
              <a:t>집합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dirty="0">
              <a:latin typeface="+mj-ea"/>
              <a:ea typeface="+mj-ea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dirty="0">
                <a:latin typeface="+mj-ea"/>
                <a:ea typeface="+mj-ea"/>
                <a:cs typeface="Malgun Gothic"/>
              </a:rPr>
              <a:t>작은 </a:t>
            </a:r>
            <a:r>
              <a:rPr spc="-5" dirty="0">
                <a:latin typeface="+mj-ea"/>
                <a:ea typeface="+mj-ea"/>
                <a:cs typeface="Malgun Gothic"/>
              </a:rPr>
              <a:t>따옴표 </a:t>
            </a:r>
            <a:r>
              <a:rPr dirty="0">
                <a:latin typeface="+mj-ea"/>
                <a:ea typeface="+mj-ea"/>
                <a:cs typeface="Malgun Gothic"/>
              </a:rPr>
              <a:t>또는 큰 </a:t>
            </a:r>
            <a:r>
              <a:rPr spc="-5" dirty="0">
                <a:latin typeface="+mj-ea"/>
                <a:ea typeface="+mj-ea"/>
                <a:cs typeface="Malgun Gothic"/>
              </a:rPr>
              <a:t>따옴표 </a:t>
            </a:r>
            <a:r>
              <a:rPr dirty="0">
                <a:latin typeface="+mj-ea"/>
                <a:ea typeface="+mj-ea"/>
                <a:cs typeface="Malgun Gothic"/>
              </a:rPr>
              <a:t>사용</a:t>
            </a:r>
            <a:r>
              <a:rPr spc="30" dirty="0">
                <a:latin typeface="+mj-ea"/>
                <a:ea typeface="+mj-ea"/>
                <a:cs typeface="Malgun Gothic"/>
              </a:rPr>
              <a:t> </a:t>
            </a:r>
            <a:r>
              <a:rPr dirty="0">
                <a:latin typeface="+mj-ea"/>
                <a:ea typeface="+mj-ea"/>
                <a:cs typeface="Malgun Gothic"/>
              </a:rPr>
              <a:t>가능</a:t>
            </a: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dirty="0">
                <a:latin typeface="+mj-ea"/>
                <a:ea typeface="+mj-ea"/>
                <a:cs typeface="Malgun Gothic"/>
              </a:rPr>
              <a:t>»	시작 따옴표와 끝 따옴표는 같은 형식의 따옴표</a:t>
            </a:r>
            <a:r>
              <a:rPr spc="-15" dirty="0">
                <a:latin typeface="+mj-ea"/>
                <a:ea typeface="+mj-ea"/>
                <a:cs typeface="Malgun Gothic"/>
              </a:rPr>
              <a:t> </a:t>
            </a:r>
            <a:r>
              <a:rPr dirty="0">
                <a:latin typeface="+mj-ea"/>
                <a:ea typeface="+mj-ea"/>
                <a:cs typeface="Malgun Gothic"/>
              </a:rPr>
              <a:t>사용</a:t>
            </a:r>
          </a:p>
          <a:p>
            <a:pPr marL="194945">
              <a:lnSpc>
                <a:spcPct val="100000"/>
              </a:lnSpc>
              <a:spcBef>
                <a:spcPts val="835"/>
              </a:spcBef>
              <a:tabLst>
                <a:tab pos="454659" algn="l"/>
              </a:tabLst>
            </a:pPr>
            <a:r>
              <a:rPr dirty="0">
                <a:latin typeface="+mj-ea"/>
                <a:ea typeface="+mj-ea"/>
                <a:cs typeface="Malgun Gothic"/>
              </a:rPr>
              <a:t>»	</a:t>
            </a:r>
            <a:r>
              <a:rPr spc="-5" dirty="0" err="1">
                <a:latin typeface="+mj-ea"/>
                <a:ea typeface="+mj-ea"/>
                <a:cs typeface="Malgun Gothic"/>
              </a:rPr>
              <a:t>따옴표를</a:t>
            </a:r>
            <a:r>
              <a:rPr spc="-5" dirty="0">
                <a:latin typeface="+mj-ea"/>
                <a:ea typeface="+mj-ea"/>
                <a:cs typeface="Malgun Gothic"/>
              </a:rPr>
              <a:t> </a:t>
            </a:r>
            <a:r>
              <a:rPr dirty="0" smtClean="0">
                <a:latin typeface="+mj-ea"/>
                <a:ea typeface="+mj-ea"/>
                <a:cs typeface="Malgun Gothic"/>
              </a:rPr>
              <a:t>세</a:t>
            </a:r>
            <a:r>
              <a:rPr lang="ko-KR" altLang="en-US" dirty="0" smtClean="0">
                <a:latin typeface="+mj-ea"/>
                <a:ea typeface="+mj-ea"/>
                <a:cs typeface="Malgun Gothic"/>
              </a:rPr>
              <a:t>개</a:t>
            </a:r>
            <a:r>
              <a:rPr lang="en-US" altLang="ko-KR" dirty="0" smtClean="0">
                <a:latin typeface="+mj-ea"/>
                <a:ea typeface="+mj-ea"/>
                <a:cs typeface="Malgun Gothic"/>
              </a:rPr>
              <a:t>(“”” ”””)</a:t>
            </a:r>
            <a:r>
              <a:rPr dirty="0" smtClean="0">
                <a:latin typeface="+mj-ea"/>
                <a:ea typeface="+mj-ea"/>
                <a:cs typeface="Malgun Gothic"/>
              </a:rPr>
              <a:t> </a:t>
            </a:r>
            <a:r>
              <a:rPr dirty="0">
                <a:latin typeface="+mj-ea"/>
                <a:ea typeface="+mj-ea"/>
                <a:cs typeface="Malgun Gothic"/>
              </a:rPr>
              <a:t>연속 사용하면 여러 줄로 </a:t>
            </a:r>
            <a:r>
              <a:rPr spc="-5" dirty="0">
                <a:latin typeface="+mj-ea"/>
                <a:ea typeface="+mj-ea"/>
                <a:cs typeface="Malgun Gothic"/>
              </a:rPr>
              <a:t>이루어진 </a:t>
            </a:r>
            <a:r>
              <a:rPr dirty="0">
                <a:latin typeface="+mj-ea"/>
                <a:ea typeface="+mj-ea"/>
                <a:cs typeface="Malgun Gothic"/>
              </a:rPr>
              <a:t>문자열 생성</a:t>
            </a:r>
            <a:r>
              <a:rPr spc="5" dirty="0">
                <a:latin typeface="+mj-ea"/>
                <a:ea typeface="+mj-ea"/>
                <a:cs typeface="Malgun Gothic"/>
              </a:rPr>
              <a:t> </a:t>
            </a:r>
            <a:r>
              <a:rPr dirty="0">
                <a:latin typeface="+mj-ea"/>
                <a:ea typeface="+mj-ea"/>
                <a:cs typeface="Malgun Gothic"/>
              </a:rPr>
              <a:t>가능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9609" y="3051810"/>
            <a:ext cx="8138159" cy="3429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270"/>
              </a:spcBef>
            </a:pPr>
            <a:r>
              <a:rPr sz="1600" spc="-10" dirty="0">
                <a:latin typeface="Consolas"/>
                <a:cs typeface="Consolas"/>
              </a:rPr>
              <a:t>"Hello</a:t>
            </a:r>
            <a:r>
              <a:rPr sz="1600" spc="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World"</a:t>
            </a:r>
            <a:endParaRPr sz="160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5796" y="3531870"/>
          <a:ext cx="8136888" cy="1294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5194"/>
                <a:gridCol w="334644"/>
                <a:gridCol w="6877050"/>
              </a:tblGrid>
              <a:tr h="334645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'Python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2384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is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2384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fun'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2384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4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"""Life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is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111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too short,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You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need</a:t>
                      </a:r>
                      <a:r>
                        <a:rPr sz="16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python"""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111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6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'''Life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is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492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too short,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You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need</a:t>
                      </a:r>
                      <a:r>
                        <a:rPr sz="16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python'''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492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11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67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문자</a:t>
            </a:r>
            <a:r>
              <a:rPr spc="-85" dirty="0"/>
              <a:t> </a:t>
            </a:r>
            <a:r>
              <a:rPr spc="-5"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8480108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문자열</a:t>
            </a:r>
            <a:r>
              <a:rPr sz="1800" spc="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연산</a:t>
            </a: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 err="1">
                <a:latin typeface="Malgun Gothic"/>
                <a:cs typeface="Malgun Gothic"/>
              </a:rPr>
              <a:t>문자열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lang="ko-KR" altLang="en-US" sz="1800" spc="-5" dirty="0" err="1" smtClean="0">
                <a:latin typeface="Malgun Gothic"/>
                <a:cs typeface="Malgun Gothic"/>
              </a:rPr>
              <a:t>나누</a:t>
            </a:r>
            <a:r>
              <a:rPr sz="1800" spc="-5" dirty="0" smtClean="0">
                <a:latin typeface="Malgun Gothic"/>
                <a:cs typeface="Malgun Gothic"/>
              </a:rPr>
              <a:t>기</a:t>
            </a:r>
            <a:r>
              <a:rPr sz="1800" spc="-65" dirty="0" smtClean="0">
                <a:latin typeface="Malgun Gothic"/>
                <a:cs typeface="Malgun Gothic"/>
              </a:rPr>
              <a:t> </a:t>
            </a:r>
            <a:r>
              <a:rPr lang="en-US" sz="1800" spc="-65" dirty="0" smtClean="0">
                <a:latin typeface="Malgun Gothic"/>
                <a:cs typeface="Malgun Gothic"/>
              </a:rPr>
              <a:t>(</a:t>
            </a:r>
            <a:r>
              <a:rPr lang="ko-KR" altLang="en-US" sz="1800" spc="-65" dirty="0" smtClean="0">
                <a:latin typeface="Malgun Gothic"/>
                <a:cs typeface="Malgun Gothic"/>
              </a:rPr>
              <a:t>문자열 분리</a:t>
            </a:r>
            <a:r>
              <a:rPr lang="en-US" altLang="ko-KR" sz="1800" spc="-65" dirty="0" smtClean="0">
                <a:latin typeface="Malgun Gothic"/>
                <a:cs typeface="Malgun Gothic"/>
              </a:rPr>
              <a:t>) 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5330" y="1847850"/>
            <a:ext cx="8061959" cy="1733550"/>
          </a:xfrm>
          <a:custGeom>
            <a:avLst/>
            <a:gdLst/>
            <a:ahLst/>
            <a:cxnLst/>
            <a:rect l="l" t="t" r="r" b="b"/>
            <a:pathLst>
              <a:path w="8061959" h="1082039">
                <a:moveTo>
                  <a:pt x="0" y="1082039"/>
                </a:moveTo>
                <a:lnTo>
                  <a:pt x="8061959" y="1082039"/>
                </a:lnTo>
                <a:lnTo>
                  <a:pt x="8061959" y="0"/>
                </a:lnTo>
                <a:lnTo>
                  <a:pt x="0" y="0"/>
                </a:lnTo>
                <a:lnTo>
                  <a:pt x="0" y="108203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r>
              <a:rPr lang="fi-FI" altLang="ko-KR" dirty="0" smtClean="0"/>
              <a:t> &gt;&gt;&gt; </a:t>
            </a:r>
            <a:r>
              <a:rPr lang="fi-FI" altLang="ko-KR" dirty="0"/>
              <a:t>pin = "881120-1068234" </a:t>
            </a:r>
            <a:r>
              <a:rPr lang="fi-FI" altLang="ko-KR" dirty="0" smtClean="0"/>
              <a:t>                         &gt;&gt;&gt; </a:t>
            </a:r>
            <a:r>
              <a:rPr lang="en-US" altLang="ko-KR" dirty="0" smtClean="0"/>
              <a:t>print(</a:t>
            </a:r>
            <a:r>
              <a:rPr lang="en-US" altLang="ko-KR" dirty="0" err="1" smtClean="0"/>
              <a:t>yyyymmdd</a:t>
            </a:r>
            <a:r>
              <a:rPr lang="en-US" altLang="ko-KR" dirty="0" smtClean="0"/>
              <a:t>) </a:t>
            </a:r>
            <a:r>
              <a:rPr lang="fi-FI" altLang="ko-KR" dirty="0" smtClean="0"/>
              <a:t> </a:t>
            </a:r>
          </a:p>
          <a:p>
            <a:r>
              <a:rPr lang="fi-FI" altLang="ko-KR" dirty="0" smtClean="0"/>
              <a:t> &gt;&gt;&gt; </a:t>
            </a:r>
            <a:r>
              <a:rPr lang="fi-FI" altLang="ko-KR" dirty="0"/>
              <a:t>yyyymmdd = pin[:6] </a:t>
            </a:r>
            <a:r>
              <a:rPr lang="fi-FI" altLang="ko-KR" dirty="0" smtClean="0"/>
              <a:t>                                 881120   </a:t>
            </a:r>
          </a:p>
          <a:p>
            <a:r>
              <a:rPr lang="fi-FI" altLang="ko-KR" dirty="0" smtClean="0"/>
              <a:t> &gt;&gt;&gt; </a:t>
            </a:r>
            <a:r>
              <a:rPr lang="fi-FI" altLang="ko-KR" dirty="0"/>
              <a:t>num = pin[7</a:t>
            </a:r>
            <a:r>
              <a:rPr lang="fi-FI" altLang="ko-KR" dirty="0" smtClean="0"/>
              <a:t>:]                                             &gt;&gt;&gt; print(num) </a:t>
            </a:r>
          </a:p>
          <a:p>
            <a:r>
              <a:rPr lang="fi-FI" dirty="0"/>
              <a:t> </a:t>
            </a:r>
            <a:r>
              <a:rPr lang="fi-FI" dirty="0" smtClean="0"/>
              <a:t>                                                                            1068234  </a:t>
            </a:r>
          </a:p>
          <a:p>
            <a:r>
              <a:rPr lang="fi-FI" dirty="0"/>
              <a:t> </a:t>
            </a:r>
            <a:r>
              <a:rPr lang="fi-FI" dirty="0" smtClean="0"/>
              <a:t> </a:t>
            </a:r>
            <a:r>
              <a:rPr lang="ko-KR" altLang="en-US" dirty="0" smtClean="0"/>
              <a:t>주민등록번호의 연월일은 앞에서 </a:t>
            </a:r>
            <a:r>
              <a:rPr lang="en-US" altLang="ko-KR" dirty="0" smtClean="0"/>
              <a:t>6</a:t>
            </a:r>
            <a:r>
              <a:rPr lang="ko-KR" altLang="en-US" dirty="0" smtClean="0"/>
              <a:t>자리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나머지 숫자는 </a:t>
            </a:r>
            <a:r>
              <a:rPr lang="en-US" altLang="ko-KR" dirty="0" smtClean="0"/>
              <a:t>–(</a:t>
            </a:r>
            <a:r>
              <a:rPr lang="ko-KR" altLang="en-US" dirty="0" err="1" smtClean="0"/>
              <a:t>하이폰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제거해야 하므로 </a:t>
            </a:r>
            <a:r>
              <a:rPr lang="fi-FI" altLang="ko-KR" dirty="0"/>
              <a:t>pin[7</a:t>
            </a:r>
            <a:r>
              <a:rPr lang="fi-FI" altLang="ko-KR" dirty="0" smtClean="0"/>
              <a:t>:]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슬라이싱</a:t>
            </a:r>
            <a:r>
              <a:rPr lang="ko-KR" altLang="en-US" dirty="0" smtClean="0"/>
              <a:t>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r>
              <a:rPr lang="fi-FI" dirty="0" smtClean="0"/>
              <a:t> </a:t>
            </a:r>
          </a:p>
          <a:p>
            <a:r>
              <a:rPr lang="fi-FI" dirty="0" smtClean="0"/>
              <a:t/>
            </a:r>
            <a:br>
              <a:rPr lang="fi-FI" dirty="0" smtClean="0"/>
            </a:b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65772" y="4051012"/>
            <a:ext cx="2413635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59079" algn="l"/>
              </a:tabLst>
            </a:pPr>
            <a:r>
              <a:rPr sz="1800" dirty="0" smtClean="0">
                <a:latin typeface="Malgun Gothic"/>
                <a:cs typeface="Malgun Gothic"/>
              </a:rPr>
              <a:t>»</a:t>
            </a:r>
            <a:r>
              <a:rPr sz="1800" dirty="0">
                <a:latin typeface="Malgun Gothic"/>
                <a:cs typeface="Malgun Gothic"/>
              </a:rPr>
              <a:t>	</a:t>
            </a:r>
            <a:r>
              <a:rPr sz="1800" spc="-5" dirty="0" err="1">
                <a:latin typeface="Malgun Gothic"/>
                <a:cs typeface="Malgun Gothic"/>
              </a:rPr>
              <a:t>문자열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lang="ko-KR" altLang="en-US" sz="1800" spc="-5" dirty="0" smtClean="0">
                <a:latin typeface="Malgun Gothic"/>
                <a:cs typeface="Malgun Gothic"/>
              </a:rPr>
              <a:t>인덱싱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5809" y="4419600"/>
            <a:ext cx="8061959" cy="180947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9535">
              <a:spcBef>
                <a:spcPts val="250"/>
              </a:spcBef>
            </a:pPr>
            <a:r>
              <a:rPr lang="en-US" dirty="0" smtClean="0">
                <a:latin typeface="+mn-ea"/>
                <a:cs typeface="Consolas"/>
              </a:rPr>
              <a:t>&gt;&gt;&gt; pin = “881011-1184618”   </a:t>
            </a:r>
            <a:r>
              <a:rPr lang="ko-KR" altLang="en-US" sz="1400" b="1" dirty="0" smtClean="0">
                <a:latin typeface="+mn-ea"/>
                <a:cs typeface="Consolas"/>
              </a:rPr>
              <a:t>성별을 </a:t>
            </a:r>
            <a:r>
              <a:rPr lang="ko-KR" altLang="en-US" sz="1400" b="1" dirty="0">
                <a:latin typeface="+mn-ea"/>
                <a:cs typeface="Consolas"/>
              </a:rPr>
              <a:t>나타내는 숫자는 </a:t>
            </a:r>
            <a:r>
              <a:rPr lang="ko-KR" altLang="en-US" sz="1400" b="1" dirty="0" err="1">
                <a:latin typeface="+mn-ea"/>
                <a:cs typeface="Consolas"/>
              </a:rPr>
              <a:t>하이폰</a:t>
            </a:r>
            <a:r>
              <a:rPr lang="en-US" altLang="ko-KR" sz="1400" b="1" dirty="0">
                <a:latin typeface="+mn-ea"/>
                <a:cs typeface="Consolas"/>
              </a:rPr>
              <a:t>(-)</a:t>
            </a:r>
            <a:r>
              <a:rPr lang="ko-KR" altLang="en-US" sz="1400" b="1" dirty="0">
                <a:latin typeface="+mn-ea"/>
                <a:cs typeface="Consolas"/>
              </a:rPr>
              <a:t>을 포함하여 </a:t>
            </a:r>
            <a:r>
              <a:rPr lang="en-US" altLang="ko-KR" sz="1400" b="1" dirty="0">
                <a:latin typeface="+mn-ea"/>
                <a:cs typeface="Consolas"/>
              </a:rPr>
              <a:t>8</a:t>
            </a:r>
            <a:r>
              <a:rPr lang="ko-KR" altLang="en-US" sz="1400" b="1" dirty="0">
                <a:latin typeface="+mn-ea"/>
                <a:cs typeface="Consolas"/>
              </a:rPr>
              <a:t>번째 이므로 </a:t>
            </a:r>
            <a:endParaRPr lang="en-US" altLang="ko-KR" sz="1400" b="1" dirty="0">
              <a:latin typeface="+mn-ea"/>
              <a:cs typeface="Consolas"/>
            </a:endParaRPr>
          </a:p>
          <a:p>
            <a:pPr marL="89535">
              <a:spcBef>
                <a:spcPts val="250"/>
              </a:spcBef>
            </a:pPr>
            <a:r>
              <a:rPr lang="en-US" dirty="0" smtClean="0">
                <a:latin typeface="+mn-ea"/>
                <a:cs typeface="Consolas"/>
              </a:rPr>
              <a:t>&gt;&gt;&gt; print(pin[7])                       </a:t>
            </a:r>
            <a:r>
              <a:rPr lang="en-US" altLang="ko-KR" sz="1400" b="1" dirty="0" smtClean="0">
                <a:latin typeface="+mn-ea"/>
                <a:cs typeface="Consolas"/>
              </a:rPr>
              <a:t>8</a:t>
            </a:r>
            <a:r>
              <a:rPr lang="ko-KR" altLang="en-US" sz="1400" b="1" dirty="0">
                <a:latin typeface="+mn-ea"/>
                <a:cs typeface="Consolas"/>
              </a:rPr>
              <a:t>번째 자리를 </a:t>
            </a:r>
            <a:r>
              <a:rPr lang="ko-KR" altLang="en-US" sz="1400" b="1" dirty="0" err="1">
                <a:latin typeface="+mn-ea"/>
                <a:cs typeface="Consolas"/>
              </a:rPr>
              <a:t>인덱싱한다</a:t>
            </a:r>
            <a:r>
              <a:rPr lang="en-US" altLang="ko-KR" sz="1400" b="1" dirty="0">
                <a:latin typeface="+mn-ea"/>
                <a:cs typeface="Consolas"/>
              </a:rPr>
              <a:t>. </a:t>
            </a:r>
            <a:r>
              <a:rPr lang="en-US" altLang="ko-KR" dirty="0">
                <a:latin typeface="+mn-ea"/>
                <a:cs typeface="Consolas"/>
              </a:rPr>
              <a:t>  </a:t>
            </a:r>
          </a:p>
          <a:p>
            <a:pPr marL="89535">
              <a:lnSpc>
                <a:spcPct val="100000"/>
              </a:lnSpc>
              <a:spcBef>
                <a:spcPts val="250"/>
              </a:spcBef>
            </a:pPr>
            <a:r>
              <a:rPr lang="en-US" dirty="0" smtClean="0">
                <a:latin typeface="+mn-ea"/>
                <a:cs typeface="Consolas"/>
              </a:rPr>
              <a:t>1  </a:t>
            </a:r>
          </a:p>
          <a:p>
            <a:pPr marL="89535">
              <a:lnSpc>
                <a:spcPct val="100000"/>
              </a:lnSpc>
              <a:spcBef>
                <a:spcPts val="250"/>
              </a:spcBef>
            </a:pPr>
            <a:r>
              <a:rPr lang="en-US" altLang="ko-KR" dirty="0" smtClean="0">
                <a:latin typeface="+mn-ea"/>
                <a:cs typeface="Consolas"/>
              </a:rPr>
              <a:t/>
            </a:r>
            <a:br>
              <a:rPr lang="en-US" altLang="ko-KR" dirty="0" smtClean="0">
                <a:latin typeface="+mn-ea"/>
                <a:cs typeface="Consolas"/>
              </a:rPr>
            </a:br>
            <a:r>
              <a:rPr lang="ko-KR" alt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Consolas"/>
              </a:rPr>
              <a:t>파이썬의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Consolas"/>
              </a:rPr>
              <a:t> 인덱싱은 </a:t>
            </a:r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Consolas"/>
              </a:rPr>
              <a:t/>
            </a:r>
            <a:b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Consolas"/>
              </a:rPr>
            </a:br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Consolas"/>
              </a:rPr>
              <a:t>    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Consolas"/>
              </a:rPr>
              <a:t>반드시 왼쪽은 </a:t>
            </a:r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Consolas"/>
              </a:rPr>
              <a:t>0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Consolas"/>
              </a:rPr>
              <a:t>부터 출발하고 오른쪽은 </a:t>
            </a:r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Consolas"/>
              </a:rPr>
              <a:t>-1</a:t>
            </a:r>
            <a:r>
              <a:rPr lang="ko-KR" alt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Consolas"/>
              </a:rPr>
              <a:t>부터 출발한다</a:t>
            </a:r>
            <a:r>
              <a:rPr lang="en-US" altLang="ko-KR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Consolas"/>
              </a:rPr>
              <a:t>.</a:t>
            </a:r>
            <a:endParaRPr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  <a:cs typeface="Consolas"/>
            </a:endParaRPr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12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67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문자</a:t>
            </a:r>
            <a:r>
              <a:rPr spc="-85" dirty="0"/>
              <a:t> </a:t>
            </a:r>
            <a:r>
              <a:rPr spc="-5"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038161"/>
            <a:ext cx="7430770" cy="19558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문자열 연산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계속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문자열 인덱싱과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슬라이싱</a:t>
            </a:r>
            <a:endParaRPr sz="1800">
              <a:latin typeface="Malgun Gothic"/>
              <a:cs typeface="Malgun Gothic"/>
            </a:endParaRPr>
          </a:p>
          <a:p>
            <a:pPr marL="737235" lvl="1" indent="-274955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1800" spc="-10" dirty="0">
                <a:latin typeface="Malgun Gothic"/>
                <a:cs typeface="Malgun Gothic"/>
              </a:rPr>
              <a:t>[], </a:t>
            </a:r>
            <a:r>
              <a:rPr sz="1800" dirty="0">
                <a:latin typeface="Malgun Gothic"/>
                <a:cs typeface="Malgun Gothic"/>
              </a:rPr>
              <a:t>[:] 연산자를 </a:t>
            </a:r>
            <a:r>
              <a:rPr sz="1800" spc="-5" dirty="0">
                <a:latin typeface="Malgun Gothic"/>
                <a:cs typeface="Malgun Gothic"/>
              </a:rPr>
              <a:t>사용해서 </a:t>
            </a:r>
            <a:r>
              <a:rPr sz="1800" dirty="0">
                <a:latin typeface="Malgun Gothic"/>
                <a:cs typeface="Malgun Gothic"/>
              </a:rPr>
              <a:t>문자열 내의 문자 또는 문자 </a:t>
            </a:r>
            <a:r>
              <a:rPr sz="1800" spc="-5" dirty="0">
                <a:latin typeface="Malgun Gothic"/>
                <a:cs typeface="Malgun Gothic"/>
              </a:rPr>
              <a:t>집합을</a:t>
            </a:r>
            <a:r>
              <a:rPr sz="1800" spc="1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추출</a:t>
            </a:r>
            <a:endParaRPr sz="1800">
              <a:latin typeface="Malgun Gothic"/>
              <a:cs typeface="Malgun Gothic"/>
            </a:endParaRPr>
          </a:p>
          <a:p>
            <a:pPr marL="737235" lvl="1" indent="-274955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1800" dirty="0">
                <a:latin typeface="Malgun Gothic"/>
                <a:cs typeface="Malgun Gothic"/>
              </a:rPr>
              <a:t>순서 번호는 </a:t>
            </a:r>
            <a:r>
              <a:rPr sz="1800" spc="5" dirty="0">
                <a:latin typeface="Malgun Gothic"/>
                <a:cs typeface="Malgun Gothic"/>
              </a:rPr>
              <a:t>0부터</a:t>
            </a:r>
            <a:r>
              <a:rPr sz="1800" spc="-5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시작</a:t>
            </a:r>
            <a:endParaRPr sz="1800">
              <a:latin typeface="Malgun Gothic"/>
              <a:cs typeface="Malgun Gothic"/>
            </a:endParaRPr>
          </a:p>
          <a:p>
            <a:pPr marL="737235" lvl="1" indent="-274955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1800" dirty="0">
                <a:latin typeface="Malgun Gothic"/>
                <a:cs typeface="Malgun Gothic"/>
              </a:rPr>
              <a:t>음수 인덱스는 </a:t>
            </a:r>
            <a:r>
              <a:rPr sz="1800" spc="-5" dirty="0">
                <a:latin typeface="Malgun Gothic"/>
                <a:cs typeface="Malgun Gothic"/>
              </a:rPr>
              <a:t>뒤에서부터 시작하고 </a:t>
            </a:r>
            <a:r>
              <a:rPr sz="1800" spc="0" dirty="0">
                <a:latin typeface="Malgun Gothic"/>
                <a:cs typeface="Malgun Gothic"/>
              </a:rPr>
              <a:t>1부터 </a:t>
            </a:r>
            <a:r>
              <a:rPr sz="1800" dirty="0">
                <a:latin typeface="Malgun Gothic"/>
                <a:cs typeface="Malgun Gothic"/>
              </a:rPr>
              <a:t>시작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809" y="3166110"/>
            <a:ext cx="8061959" cy="23088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84"/>
              </a:spcBef>
            </a:pPr>
            <a:r>
              <a:rPr sz="1600" spc="5" dirty="0">
                <a:latin typeface="Consolas"/>
                <a:cs typeface="Consolas"/>
              </a:rPr>
              <a:t>&gt;&gt;&gt; a = </a:t>
            </a:r>
            <a:r>
              <a:rPr sz="1600" dirty="0">
                <a:latin typeface="Consolas"/>
                <a:cs typeface="Consolas"/>
              </a:rPr>
              <a:t>"Life </a:t>
            </a:r>
            <a:r>
              <a:rPr sz="1600" spc="-15" dirty="0">
                <a:latin typeface="Consolas"/>
                <a:cs typeface="Consolas"/>
              </a:rPr>
              <a:t>is </a:t>
            </a:r>
            <a:r>
              <a:rPr sz="1600" spc="5" dirty="0">
                <a:latin typeface="Consolas"/>
                <a:cs typeface="Consolas"/>
              </a:rPr>
              <a:t>too </a:t>
            </a:r>
            <a:r>
              <a:rPr sz="1600" spc="-5" dirty="0">
                <a:latin typeface="Consolas"/>
                <a:cs typeface="Consolas"/>
              </a:rPr>
              <a:t>short, You </a:t>
            </a:r>
            <a:r>
              <a:rPr sz="1600" dirty="0">
                <a:latin typeface="Consolas"/>
                <a:cs typeface="Consolas"/>
              </a:rPr>
              <a:t>need</a:t>
            </a:r>
            <a:r>
              <a:rPr sz="1600" spc="-26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Python"</a:t>
            </a:r>
            <a:endParaRPr sz="1600" dirty="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a[3]</a:t>
            </a:r>
          </a:p>
          <a:p>
            <a:pPr marL="89535">
              <a:lnSpc>
                <a:spcPct val="100000"/>
              </a:lnSpc>
            </a:pPr>
            <a:r>
              <a:rPr sz="1600" spc="10" dirty="0">
                <a:latin typeface="Consolas"/>
                <a:cs typeface="Consolas"/>
              </a:rPr>
              <a:t>'e'</a:t>
            </a:r>
            <a:endParaRPr sz="1600" dirty="0">
              <a:latin typeface="Consolas"/>
              <a:cs typeface="Consolas"/>
            </a:endParaRPr>
          </a:p>
          <a:p>
            <a:pPr marL="89535" marR="706564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9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a[0]  </a:t>
            </a:r>
            <a:r>
              <a:rPr sz="1600" spc="10" dirty="0">
                <a:latin typeface="Consolas"/>
                <a:cs typeface="Consolas"/>
              </a:rPr>
              <a:t>'L'</a:t>
            </a:r>
            <a:endParaRPr sz="1600" dirty="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a[12]</a:t>
            </a:r>
            <a:endParaRPr sz="1600" dirty="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</a:pPr>
            <a:r>
              <a:rPr sz="1600" spc="10" dirty="0">
                <a:latin typeface="Consolas"/>
                <a:cs typeface="Consolas"/>
              </a:rPr>
              <a:t>'s'</a:t>
            </a:r>
            <a:endParaRPr sz="1600" dirty="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25" dirty="0">
                <a:latin typeface="Consolas"/>
                <a:cs typeface="Consolas"/>
              </a:rPr>
              <a:t>a[-1]</a:t>
            </a:r>
            <a:endParaRPr sz="1600" dirty="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</a:pPr>
            <a:r>
              <a:rPr sz="1600" spc="10" dirty="0">
                <a:latin typeface="Consolas"/>
                <a:cs typeface="Consolas"/>
              </a:rPr>
              <a:t>'n'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13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67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문자</a:t>
            </a:r>
            <a:r>
              <a:rPr spc="-85" dirty="0"/>
              <a:t> </a:t>
            </a:r>
            <a:r>
              <a:rPr spc="-5"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038161"/>
            <a:ext cx="3686810" cy="80391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문자열 연산</a:t>
            </a:r>
            <a:r>
              <a:rPr sz="1800" spc="-2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계속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문자열 인덱싱과 </a:t>
            </a:r>
            <a:r>
              <a:rPr sz="1800" dirty="0">
                <a:latin typeface="Malgun Gothic"/>
                <a:cs typeface="Malgun Gothic"/>
              </a:rPr>
              <a:t>슬라이싱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계속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809" y="4392929"/>
            <a:ext cx="8061959" cy="20574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45"/>
              </a:spcBef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a[19:]</a:t>
            </a:r>
            <a:endParaRPr sz="16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'You need</a:t>
            </a:r>
            <a:r>
              <a:rPr sz="1600" spc="-6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Python'</a:t>
            </a:r>
            <a:endParaRPr sz="1600">
              <a:latin typeface="Consolas"/>
              <a:cs typeface="Consolas"/>
            </a:endParaRPr>
          </a:p>
          <a:p>
            <a:pPr marL="89535">
              <a:lnSpc>
                <a:spcPts val="192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a[:17]</a:t>
            </a:r>
            <a:endParaRPr sz="16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'Life </a:t>
            </a:r>
            <a:r>
              <a:rPr sz="1600" spc="5" dirty="0">
                <a:latin typeface="Consolas"/>
                <a:cs typeface="Consolas"/>
              </a:rPr>
              <a:t>is </a:t>
            </a:r>
            <a:r>
              <a:rPr sz="1600" spc="-10" dirty="0">
                <a:latin typeface="Consolas"/>
                <a:cs typeface="Consolas"/>
              </a:rPr>
              <a:t>too</a:t>
            </a:r>
            <a:r>
              <a:rPr sz="1600" spc="-1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short'</a:t>
            </a:r>
            <a:endParaRPr sz="16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a[:]</a:t>
            </a:r>
            <a:endParaRPr sz="16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'Life </a:t>
            </a:r>
            <a:r>
              <a:rPr sz="1600" spc="5" dirty="0">
                <a:latin typeface="Consolas"/>
                <a:cs typeface="Consolas"/>
              </a:rPr>
              <a:t>is </a:t>
            </a:r>
            <a:r>
              <a:rPr sz="1600" spc="-10" dirty="0">
                <a:latin typeface="Consolas"/>
                <a:cs typeface="Consolas"/>
              </a:rPr>
              <a:t>too short, You </a:t>
            </a:r>
            <a:r>
              <a:rPr sz="1600" spc="-20" dirty="0">
                <a:latin typeface="Consolas"/>
                <a:cs typeface="Consolas"/>
              </a:rPr>
              <a:t>need</a:t>
            </a:r>
            <a:r>
              <a:rPr sz="1600" spc="-12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Python'</a:t>
            </a:r>
            <a:endParaRPr sz="16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a[19:-7]</a:t>
            </a:r>
            <a:endParaRPr sz="16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'You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need'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809" y="1946910"/>
            <a:ext cx="8061959" cy="23088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60"/>
              </a:spcBef>
            </a:pPr>
            <a:r>
              <a:rPr sz="1600" spc="5" dirty="0">
                <a:latin typeface="Consolas"/>
                <a:cs typeface="Consolas"/>
              </a:rPr>
              <a:t>&gt;&gt;&gt; a = </a:t>
            </a:r>
            <a:r>
              <a:rPr sz="1600" dirty="0">
                <a:latin typeface="Consolas"/>
                <a:cs typeface="Consolas"/>
              </a:rPr>
              <a:t>"Life </a:t>
            </a:r>
            <a:r>
              <a:rPr sz="1600" spc="-15" dirty="0">
                <a:latin typeface="Consolas"/>
                <a:cs typeface="Consolas"/>
              </a:rPr>
              <a:t>is </a:t>
            </a:r>
            <a:r>
              <a:rPr sz="1600" spc="5" dirty="0">
                <a:latin typeface="Consolas"/>
                <a:cs typeface="Consolas"/>
              </a:rPr>
              <a:t>too </a:t>
            </a:r>
            <a:r>
              <a:rPr sz="1600" spc="-5" dirty="0">
                <a:latin typeface="Consolas"/>
                <a:cs typeface="Consolas"/>
              </a:rPr>
              <a:t>short, You </a:t>
            </a:r>
            <a:r>
              <a:rPr sz="1600" dirty="0">
                <a:latin typeface="Consolas"/>
                <a:cs typeface="Consolas"/>
              </a:rPr>
              <a:t>need</a:t>
            </a:r>
            <a:r>
              <a:rPr sz="1600" spc="-26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Python"</a:t>
            </a:r>
            <a:endParaRPr sz="16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a[0:4]</a:t>
            </a:r>
            <a:endParaRPr sz="16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onsolas"/>
                <a:cs typeface="Consolas"/>
              </a:rPr>
              <a:t>'Life'</a:t>
            </a:r>
            <a:endParaRPr sz="1600">
              <a:latin typeface="Consolas"/>
              <a:cs typeface="Consolas"/>
            </a:endParaRPr>
          </a:p>
          <a:p>
            <a:pPr marL="89535" marR="684466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8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a[0:2]  </a:t>
            </a:r>
            <a:r>
              <a:rPr sz="1600" spc="-5" dirty="0">
                <a:latin typeface="Consolas"/>
                <a:cs typeface="Consolas"/>
              </a:rPr>
              <a:t>'Li'</a:t>
            </a:r>
            <a:endParaRPr sz="16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a[5:7]</a:t>
            </a:r>
            <a:endParaRPr sz="16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'is'</a:t>
            </a:r>
            <a:endParaRPr sz="16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a[12:17]</a:t>
            </a:r>
            <a:endParaRPr sz="16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nsolas"/>
                <a:cs typeface="Consolas"/>
              </a:rPr>
              <a:t>'short'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14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67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문자</a:t>
            </a:r>
            <a:r>
              <a:rPr spc="-85" dirty="0"/>
              <a:t> </a:t>
            </a:r>
            <a:r>
              <a:rPr spc="-5"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8327708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문자열</a:t>
            </a:r>
            <a:r>
              <a:rPr sz="1800" spc="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연산</a:t>
            </a: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문자열 </a:t>
            </a:r>
            <a:r>
              <a:rPr sz="1800" spc="-5" dirty="0" err="1">
                <a:latin typeface="Malgun Gothic"/>
                <a:cs typeface="Malgun Gothic"/>
              </a:rPr>
              <a:t>더하기</a:t>
            </a:r>
            <a:r>
              <a:rPr sz="1800" spc="-65" dirty="0">
                <a:latin typeface="Malgun Gothic"/>
                <a:cs typeface="Malgun Gothic"/>
              </a:rPr>
              <a:t> </a:t>
            </a:r>
            <a:r>
              <a:rPr sz="1800" spc="-5" dirty="0" smtClean="0">
                <a:latin typeface="Malgun Gothic"/>
                <a:cs typeface="Malgun Gothic"/>
              </a:rPr>
              <a:t>(</a:t>
            </a:r>
            <a:r>
              <a:rPr lang="ko-KR" altLang="en-US" sz="1800" spc="-5" dirty="0" smtClean="0">
                <a:latin typeface="Malgun Gothic"/>
                <a:cs typeface="Malgun Gothic"/>
              </a:rPr>
              <a:t>문자열 서로 </a:t>
            </a:r>
            <a:r>
              <a:rPr sz="1800" spc="-5" dirty="0" err="1" smtClean="0">
                <a:latin typeface="Malgun Gothic"/>
                <a:cs typeface="Malgun Gothic"/>
              </a:rPr>
              <a:t>연결</a:t>
            </a:r>
            <a:r>
              <a:rPr sz="1800" spc="-5" dirty="0">
                <a:latin typeface="Malgun Gothic"/>
                <a:cs typeface="Malgun Gothic"/>
              </a:rPr>
              <a:t>)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5330" y="1847850"/>
            <a:ext cx="8061959" cy="1082040"/>
          </a:xfrm>
          <a:custGeom>
            <a:avLst/>
            <a:gdLst/>
            <a:ahLst/>
            <a:cxnLst/>
            <a:rect l="l" t="t" r="r" b="b"/>
            <a:pathLst>
              <a:path w="8061959" h="1082039">
                <a:moveTo>
                  <a:pt x="0" y="1082039"/>
                </a:moveTo>
                <a:lnTo>
                  <a:pt x="8061959" y="1082039"/>
                </a:lnTo>
                <a:lnTo>
                  <a:pt x="8061959" y="0"/>
                </a:lnTo>
                <a:lnTo>
                  <a:pt x="0" y="0"/>
                </a:lnTo>
                <a:lnTo>
                  <a:pt x="0" y="108203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847899"/>
              </p:ext>
            </p:extLst>
          </p:nvPr>
        </p:nvGraphicFramePr>
        <p:xfrm>
          <a:off x="914400" y="1931671"/>
          <a:ext cx="5486400" cy="693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/>
                <a:gridCol w="990600"/>
                <a:gridCol w="381000"/>
                <a:gridCol w="3733800"/>
              </a:tblGrid>
              <a:tr h="224790">
                <a:tc>
                  <a:txBody>
                    <a:bodyPr/>
                    <a:lstStyle/>
                    <a:p>
                      <a:pPr marL="31750" algn="l">
                        <a:lnSpc>
                          <a:spcPts val="152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25"/>
                        </a:lnSpc>
                      </a:pPr>
                      <a:r>
                        <a:rPr lang="en-US" sz="1600" spc="-5" dirty="0" smtClean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600" spc="-5" dirty="0" smtClean="0">
                          <a:latin typeface="Consolas"/>
                          <a:cs typeface="Consolas"/>
                        </a:rPr>
                        <a:t>ead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2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l">
                        <a:lnSpc>
                          <a:spcPts val="1525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"Python"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31750" algn="l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5"/>
                        </a:lnSpc>
                      </a:pPr>
                      <a:r>
                        <a:rPr lang="en-US" sz="1600" spc="-5" dirty="0" smtClean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600" spc="-5" dirty="0" smtClean="0">
                          <a:latin typeface="Consolas"/>
                          <a:cs typeface="Consolas"/>
                        </a:rPr>
                        <a:t>ail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l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" is</a:t>
                      </a:r>
                      <a:r>
                        <a:rPr sz="1600" spc="-1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fun!"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24790">
                <a:tc>
                  <a:txBody>
                    <a:bodyPr/>
                    <a:lstStyle/>
                    <a:p>
                      <a:pPr marL="31750" algn="l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5"/>
                        </a:lnSpc>
                      </a:pPr>
                      <a:r>
                        <a:rPr lang="en-US" sz="1600" spc="-5" dirty="0" smtClean="0">
                          <a:latin typeface="Consolas"/>
                          <a:cs typeface="Consolas"/>
                        </a:rPr>
                        <a:t>H</a:t>
                      </a:r>
                      <a:r>
                        <a:rPr sz="1600" spc="-5" dirty="0" smtClean="0">
                          <a:latin typeface="Consolas"/>
                          <a:cs typeface="Consolas"/>
                        </a:rPr>
                        <a:t>ead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+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 algn="l">
                        <a:lnSpc>
                          <a:spcPts val="1675"/>
                        </a:lnSpc>
                      </a:pPr>
                      <a:r>
                        <a:rPr lang="en-US" sz="1600" spc="-5" dirty="0" smtClean="0">
                          <a:latin typeface="Consolas"/>
                          <a:cs typeface="Consolas"/>
                        </a:rPr>
                        <a:t>T</a:t>
                      </a:r>
                      <a:r>
                        <a:rPr sz="1600" spc="-5" dirty="0" smtClean="0">
                          <a:latin typeface="Consolas"/>
                          <a:cs typeface="Consolas"/>
                        </a:rPr>
                        <a:t>ail</a:t>
                      </a:r>
                      <a:endParaRPr lang="en-US" sz="1600" spc="-5" dirty="0" smtClean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57200" y="3020452"/>
            <a:ext cx="7611428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59079" algn="l"/>
              </a:tabLst>
            </a:pPr>
            <a:r>
              <a:rPr sz="1800" dirty="0" smtClean="0">
                <a:latin typeface="Malgun Gothic"/>
                <a:cs typeface="Malgun Gothic"/>
              </a:rPr>
              <a:t>»</a:t>
            </a:r>
            <a:r>
              <a:rPr sz="1800" dirty="0">
                <a:latin typeface="Malgun Gothic"/>
                <a:cs typeface="Malgun Gothic"/>
              </a:rPr>
              <a:t>	</a:t>
            </a:r>
            <a:r>
              <a:rPr sz="1800" spc="-5" dirty="0">
                <a:latin typeface="Malgun Gothic"/>
                <a:cs typeface="Malgun Gothic"/>
              </a:rPr>
              <a:t>문자열 </a:t>
            </a:r>
            <a:r>
              <a:rPr sz="1800" spc="-5" dirty="0" err="1">
                <a:latin typeface="Malgun Gothic"/>
                <a:cs typeface="Malgun Gothic"/>
              </a:rPr>
              <a:t>곱하기</a:t>
            </a:r>
            <a:r>
              <a:rPr sz="1800" spc="-65" dirty="0">
                <a:latin typeface="Malgun Gothic"/>
                <a:cs typeface="Malgun Gothic"/>
              </a:rPr>
              <a:t> </a:t>
            </a:r>
            <a:r>
              <a:rPr sz="1800" spc="-5" dirty="0" smtClean="0">
                <a:latin typeface="Malgun Gothic"/>
                <a:cs typeface="Malgun Gothic"/>
              </a:rPr>
              <a:t>(</a:t>
            </a:r>
            <a:r>
              <a:rPr lang="ko-KR" altLang="en-US" sz="1800" spc="-5" dirty="0" smtClean="0">
                <a:latin typeface="Malgun Gothic"/>
                <a:cs typeface="Malgun Gothic"/>
              </a:rPr>
              <a:t>문자열 </a:t>
            </a:r>
            <a:r>
              <a:rPr sz="1800" spc="-5" dirty="0" err="1" smtClean="0">
                <a:latin typeface="Malgun Gothic"/>
                <a:cs typeface="Malgun Gothic"/>
              </a:rPr>
              <a:t>반복</a:t>
            </a:r>
            <a:r>
              <a:rPr sz="1800" spc="-5" dirty="0">
                <a:latin typeface="Malgun Gothic"/>
                <a:cs typeface="Malgun Gothic"/>
              </a:rPr>
              <a:t>)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809" y="3448050"/>
            <a:ext cx="8061959" cy="8305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80"/>
              </a:spcBef>
            </a:pPr>
            <a:r>
              <a:rPr sz="1600" spc="5" dirty="0">
                <a:latin typeface="Consolas"/>
                <a:cs typeface="Consolas"/>
              </a:rPr>
              <a:t>&gt;&gt;&gt; a =</a:t>
            </a:r>
            <a:r>
              <a:rPr sz="1600" spc="-114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"python"</a:t>
            </a:r>
            <a:endParaRPr sz="16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a *</a:t>
            </a:r>
            <a:r>
              <a:rPr sz="1600" spc="-114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2</a:t>
            </a:r>
            <a:endParaRPr sz="16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'pythonpython'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5809" y="4385309"/>
            <a:ext cx="8061959" cy="8305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89535" marR="5845175">
              <a:lnSpc>
                <a:spcPct val="100000"/>
              </a:lnSpc>
              <a:spcBef>
                <a:spcPts val="295"/>
              </a:spcBef>
            </a:pPr>
            <a:r>
              <a:rPr sz="1600" spc="-10" dirty="0">
                <a:latin typeface="Consolas"/>
                <a:cs typeface="Consolas"/>
              </a:rPr>
              <a:t>print("=" </a:t>
            </a:r>
            <a:r>
              <a:rPr sz="1600" spc="5" dirty="0">
                <a:latin typeface="Consolas"/>
                <a:cs typeface="Consolas"/>
              </a:rPr>
              <a:t>* </a:t>
            </a:r>
            <a:r>
              <a:rPr sz="1600" spc="-10" dirty="0">
                <a:latin typeface="Consolas"/>
                <a:cs typeface="Consolas"/>
              </a:rPr>
              <a:t>50)  </a:t>
            </a:r>
            <a:r>
              <a:rPr sz="1600" spc="-5" dirty="0">
                <a:latin typeface="Consolas"/>
                <a:cs typeface="Consolas"/>
              </a:rPr>
              <a:t>print("My</a:t>
            </a:r>
            <a:r>
              <a:rPr sz="1600" spc="-4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Program")  print("=" </a:t>
            </a:r>
            <a:r>
              <a:rPr sz="1600" spc="5" dirty="0">
                <a:latin typeface="Consolas"/>
                <a:cs typeface="Consolas"/>
              </a:rPr>
              <a:t>*</a:t>
            </a:r>
            <a:r>
              <a:rPr sz="1600" spc="-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50)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5809" y="5330190"/>
            <a:ext cx="8061959" cy="8305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50"/>
              </a:spcBef>
            </a:pPr>
            <a:r>
              <a:rPr sz="1600" spc="-10" dirty="0">
                <a:latin typeface="Consolas"/>
                <a:cs typeface="Consolas"/>
              </a:rPr>
              <a:t>==================================================</a:t>
            </a:r>
            <a:endParaRPr sz="16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My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Program</a:t>
            </a:r>
            <a:endParaRPr sz="16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==================================================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15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254684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5" dirty="0">
                <a:latin typeface="Consolas"/>
                <a:cs typeface="Consolas"/>
              </a:rPr>
              <a:t>'Python </a:t>
            </a:r>
            <a:r>
              <a:rPr lang="en-US" altLang="ko-KR" spc="5" dirty="0">
                <a:latin typeface="Consolas"/>
                <a:cs typeface="Consolas"/>
              </a:rPr>
              <a:t>is</a:t>
            </a:r>
            <a:r>
              <a:rPr lang="en-US" altLang="ko-KR" spc="-90" dirty="0">
                <a:latin typeface="Consolas"/>
                <a:cs typeface="Consolas"/>
              </a:rPr>
              <a:t> </a:t>
            </a:r>
            <a:r>
              <a:rPr lang="en-US" altLang="ko-KR" spc="-10" dirty="0">
                <a:latin typeface="Consolas"/>
                <a:cs typeface="Consolas"/>
              </a:rPr>
              <a:t>fun</a:t>
            </a:r>
            <a:r>
              <a:rPr lang="en-US" altLang="ko-KR" spc="-10" dirty="0" smtClean="0">
                <a:latin typeface="Consolas"/>
                <a:cs typeface="Consolas"/>
              </a:rPr>
              <a:t>!'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1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67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문자</a:t>
            </a:r>
            <a:r>
              <a:rPr spc="-85" dirty="0"/>
              <a:t> </a:t>
            </a:r>
            <a:r>
              <a:rPr spc="-5"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8327708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문자열</a:t>
            </a:r>
            <a:r>
              <a:rPr sz="1800" spc="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연산</a:t>
            </a: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 err="1">
                <a:latin typeface="Malgun Gothic"/>
                <a:cs typeface="Malgun Gothic"/>
              </a:rPr>
              <a:t>문자열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lang="ko-KR" altLang="en-US" sz="1800" spc="-5" dirty="0" smtClean="0">
                <a:latin typeface="Malgun Gothic"/>
                <a:cs typeface="Malgun Gothic"/>
              </a:rPr>
              <a:t>바꾸기</a:t>
            </a:r>
            <a:r>
              <a:rPr sz="1800" spc="-65" dirty="0" smtClean="0">
                <a:latin typeface="Malgun Gothic"/>
                <a:cs typeface="Malgun Gothic"/>
              </a:rPr>
              <a:t> </a:t>
            </a:r>
            <a:r>
              <a:rPr sz="1800" spc="-5" dirty="0" smtClean="0">
                <a:latin typeface="Malgun Gothic"/>
                <a:cs typeface="Malgun Gothic"/>
              </a:rPr>
              <a:t>(</a:t>
            </a:r>
            <a:r>
              <a:rPr lang="ko-KR" altLang="en-US" sz="1800" spc="-5" dirty="0" smtClean="0">
                <a:latin typeface="Malgun Gothic"/>
                <a:cs typeface="Malgun Gothic"/>
              </a:rPr>
              <a:t>문자열 대치</a:t>
            </a:r>
            <a:r>
              <a:rPr sz="1800" spc="-5" dirty="0" smtClean="0">
                <a:latin typeface="Malgun Gothic"/>
                <a:cs typeface="Malgun Gothic"/>
              </a:rPr>
              <a:t>)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5330" y="1847850"/>
            <a:ext cx="8061959" cy="1082040"/>
          </a:xfrm>
          <a:custGeom>
            <a:avLst/>
            <a:gdLst/>
            <a:ahLst/>
            <a:cxnLst/>
            <a:rect l="l" t="t" r="r" b="b"/>
            <a:pathLst>
              <a:path w="8061959" h="1082039">
                <a:moveTo>
                  <a:pt x="0" y="1082039"/>
                </a:moveTo>
                <a:lnTo>
                  <a:pt x="8061959" y="1082039"/>
                </a:lnTo>
                <a:lnTo>
                  <a:pt x="8061959" y="0"/>
                </a:lnTo>
                <a:lnTo>
                  <a:pt x="0" y="0"/>
                </a:lnTo>
                <a:lnTo>
                  <a:pt x="0" y="108203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57200" y="3020452"/>
            <a:ext cx="7611428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259079" algn="l"/>
              </a:tabLst>
            </a:pPr>
            <a:r>
              <a:rPr sz="1800" dirty="0" smtClean="0">
                <a:latin typeface="Malgun Gothic"/>
                <a:cs typeface="Malgun Gothic"/>
              </a:rPr>
              <a:t>»</a:t>
            </a:r>
            <a:r>
              <a:rPr sz="1800" dirty="0">
                <a:latin typeface="Malgun Gothic"/>
                <a:cs typeface="Malgun Gothic"/>
              </a:rPr>
              <a:t>	</a:t>
            </a:r>
            <a:r>
              <a:rPr sz="1800" spc="-5" dirty="0" err="1">
                <a:latin typeface="Malgun Gothic"/>
                <a:cs typeface="Malgun Gothic"/>
              </a:rPr>
              <a:t>문자열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lang="ko-KR" altLang="en-US" sz="1800" spc="-5" dirty="0" smtClean="0">
                <a:latin typeface="Malgun Gothic"/>
                <a:cs typeface="Malgun Gothic"/>
              </a:rPr>
              <a:t>바꾸기</a:t>
            </a:r>
            <a:r>
              <a:rPr lang="en-US" altLang="ko-KR" sz="1800" spc="-5" dirty="0" smtClean="0">
                <a:latin typeface="Malgun Gothic"/>
                <a:cs typeface="Malgun Gothic"/>
              </a:rPr>
              <a:t>2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809" y="3448050"/>
            <a:ext cx="8061959" cy="1705595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80"/>
              </a:spcBef>
            </a:pPr>
            <a:r>
              <a:rPr lang="en-US" altLang="ko-KR" sz="1600" dirty="0"/>
              <a:t>&gt;&gt;&gt; a = "a:b:c:d" </a:t>
            </a:r>
            <a:endParaRPr lang="en-US" altLang="ko-KR" sz="1600" dirty="0" smtClean="0"/>
          </a:p>
          <a:p>
            <a:pPr marL="89535">
              <a:lnSpc>
                <a:spcPct val="100000"/>
              </a:lnSpc>
              <a:spcBef>
                <a:spcPts val="280"/>
              </a:spcBef>
            </a:pPr>
            <a:r>
              <a:rPr lang="en-US" altLang="ko-KR" sz="1600" dirty="0" smtClean="0"/>
              <a:t>&gt;&gt;&gt; </a:t>
            </a:r>
            <a:r>
              <a:rPr lang="en-US" altLang="ko-KR" sz="1600" dirty="0"/>
              <a:t>b = </a:t>
            </a:r>
            <a:r>
              <a:rPr lang="en-US" altLang="ko-KR" sz="1600" dirty="0" err="1"/>
              <a:t>a.split</a:t>
            </a:r>
            <a:r>
              <a:rPr lang="en-US" altLang="ko-KR" sz="1600" dirty="0"/>
              <a:t>(":") </a:t>
            </a:r>
            <a:endParaRPr lang="en-US" altLang="ko-KR" sz="1600" dirty="0" smtClean="0"/>
          </a:p>
          <a:p>
            <a:pPr marL="89535">
              <a:lnSpc>
                <a:spcPct val="100000"/>
              </a:lnSpc>
              <a:spcBef>
                <a:spcPts val="280"/>
              </a:spcBef>
            </a:pPr>
            <a:r>
              <a:rPr lang="en-US" altLang="ko-KR" sz="1600" dirty="0" smtClean="0"/>
              <a:t>&gt;&gt;&gt; </a:t>
            </a:r>
            <a:r>
              <a:rPr lang="en-US" altLang="ko-KR" sz="1600" dirty="0"/>
              <a:t>b ['a', 'b', 'c', 'd</a:t>
            </a:r>
            <a:r>
              <a:rPr lang="en-US" altLang="ko-KR" sz="1600" dirty="0" smtClean="0"/>
              <a:t>'] </a:t>
            </a:r>
          </a:p>
          <a:p>
            <a:pPr marL="89535">
              <a:lnSpc>
                <a:spcPct val="100000"/>
              </a:lnSpc>
              <a:spcBef>
                <a:spcPts val="280"/>
              </a:spcBef>
            </a:pPr>
            <a:r>
              <a:rPr lang="en-US" altLang="ko-KR" sz="1600" dirty="0"/>
              <a:t>&gt;&gt;&gt; c = "#".join(b) </a:t>
            </a:r>
            <a:endParaRPr lang="en-US" altLang="ko-KR" sz="1600" dirty="0" smtClean="0"/>
          </a:p>
          <a:p>
            <a:pPr marL="89535">
              <a:lnSpc>
                <a:spcPct val="100000"/>
              </a:lnSpc>
              <a:spcBef>
                <a:spcPts val="280"/>
              </a:spcBef>
            </a:pPr>
            <a:r>
              <a:rPr lang="en-US" altLang="ko-KR" sz="1600" dirty="0" smtClean="0"/>
              <a:t>&gt;&gt;&gt; </a:t>
            </a:r>
            <a:r>
              <a:rPr lang="en-US" altLang="ko-KR" sz="1600" dirty="0"/>
              <a:t>c </a:t>
            </a:r>
            <a:endParaRPr lang="en-US" altLang="ko-KR" sz="1600" dirty="0" smtClean="0"/>
          </a:p>
          <a:p>
            <a:pPr marL="89535">
              <a:lnSpc>
                <a:spcPct val="100000"/>
              </a:lnSpc>
              <a:spcBef>
                <a:spcPts val="280"/>
              </a:spcBef>
            </a:pPr>
            <a:r>
              <a:rPr lang="en-US" altLang="ko-KR" sz="1600" dirty="0" smtClean="0"/>
              <a:t>'</a:t>
            </a:r>
            <a:r>
              <a:rPr lang="en-US" altLang="ko-KR" sz="1600" dirty="0" err="1" smtClean="0"/>
              <a:t>a#b#c#d</a:t>
            </a:r>
            <a:r>
              <a:rPr lang="en-US" altLang="ko-KR" sz="1600" dirty="0"/>
              <a:t>'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16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8200" y="1902659"/>
            <a:ext cx="312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&gt;&gt;&gt; a = "a:b:c:d" </a:t>
            </a:r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/>
              <a:t>b = </a:t>
            </a:r>
            <a:r>
              <a:rPr lang="en-US" altLang="ko-KR" dirty="0" err="1"/>
              <a:t>a.replace</a:t>
            </a:r>
            <a:r>
              <a:rPr lang="en-US" altLang="ko-KR" dirty="0"/>
              <a:t>(":", "#") </a:t>
            </a:r>
            <a:endParaRPr lang="en-US" altLang="ko-KR" dirty="0" smtClean="0"/>
          </a:p>
          <a:p>
            <a:r>
              <a:rPr lang="en-US" altLang="ko-KR" dirty="0" smtClean="0"/>
              <a:t>&gt;&gt;&gt; </a:t>
            </a:r>
            <a:r>
              <a:rPr lang="en-US" altLang="ko-KR" dirty="0"/>
              <a:t>b '</a:t>
            </a:r>
            <a:r>
              <a:rPr lang="en-US" altLang="ko-KR" dirty="0" err="1"/>
              <a:t>a#b#c#d</a:t>
            </a:r>
            <a:r>
              <a:rPr lang="en-US" altLang="ko-KR" dirty="0"/>
              <a:t>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874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67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문자</a:t>
            </a:r>
            <a:r>
              <a:rPr spc="-85" dirty="0"/>
              <a:t> </a:t>
            </a:r>
            <a:r>
              <a:rPr spc="-5"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038161"/>
            <a:ext cx="6065520" cy="118491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문자열</a:t>
            </a:r>
            <a:r>
              <a:rPr sz="1800" spc="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포매팅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데이터와 </a:t>
            </a:r>
            <a:r>
              <a:rPr sz="1800" dirty="0">
                <a:latin typeface="Malgun Gothic"/>
                <a:cs typeface="Malgun Gothic"/>
              </a:rPr>
              <a:t>문자열을 조합해서 새 문자열 생성할 때</a:t>
            </a:r>
            <a:r>
              <a:rPr sz="1800" spc="-6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4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형식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72" y="3074606"/>
            <a:ext cx="8009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포맷 코드 : 문자열에 </a:t>
            </a:r>
            <a:r>
              <a:rPr sz="1800" spc="-5" dirty="0">
                <a:latin typeface="Malgun Gothic"/>
                <a:cs typeface="Malgun Gothic"/>
              </a:rPr>
              <a:t>데이터를 </a:t>
            </a:r>
            <a:r>
              <a:rPr sz="1800" dirty="0">
                <a:latin typeface="Malgun Gothic"/>
                <a:cs typeface="Malgun Gothic"/>
              </a:rPr>
              <a:t>채우기 위해 자료형에 따라 사용하는</a:t>
            </a:r>
            <a:r>
              <a:rPr sz="1800" spc="-5" dirty="0">
                <a:latin typeface="Malgun Gothic"/>
                <a:cs typeface="Malgun Gothic"/>
              </a:rPr>
              <a:t> 표기법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790" y="5386070"/>
            <a:ext cx="6271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sz="1800" spc="-5" dirty="0">
                <a:latin typeface="Malgun Gothic"/>
                <a:cs typeface="Malgun Gothic"/>
              </a:rPr>
              <a:t>%s는 </a:t>
            </a:r>
            <a:r>
              <a:rPr sz="1800" dirty="0">
                <a:latin typeface="Malgun Gothic"/>
                <a:cs typeface="Malgun Gothic"/>
              </a:rPr>
              <a:t>문자열 뿐만 </a:t>
            </a:r>
            <a:r>
              <a:rPr sz="1800" spc="-5" dirty="0">
                <a:latin typeface="Malgun Gothic"/>
                <a:cs typeface="Malgun Gothic"/>
              </a:rPr>
              <a:t>아니라 </a:t>
            </a:r>
            <a:r>
              <a:rPr sz="1800" dirty="0">
                <a:latin typeface="Malgun Gothic"/>
                <a:cs typeface="Malgun Gothic"/>
              </a:rPr>
              <a:t>다른 </a:t>
            </a:r>
            <a:r>
              <a:rPr sz="1800" spc="-5" dirty="0">
                <a:latin typeface="Malgun Gothic"/>
                <a:cs typeface="Malgun Gothic"/>
              </a:rPr>
              <a:t>자료형에도 </a:t>
            </a:r>
            <a:r>
              <a:rPr sz="1800" dirty="0">
                <a:latin typeface="Malgun Gothic"/>
                <a:cs typeface="Malgun Gothic"/>
              </a:rPr>
              <a:t>사용할 수</a:t>
            </a:r>
            <a:r>
              <a:rPr sz="1800" spc="-5" dirty="0">
                <a:latin typeface="Malgun Gothic"/>
                <a:cs typeface="Malgun Gothic"/>
              </a:rPr>
              <a:t> 있음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809" y="2358389"/>
            <a:ext cx="8061959" cy="3733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90"/>
              </a:spcBef>
            </a:pPr>
            <a:r>
              <a:rPr sz="1800" dirty="0">
                <a:latin typeface="Malgun Gothic"/>
                <a:cs typeface="Malgun Gothic"/>
              </a:rPr>
              <a:t>"문자열과 서식 조합" % 단일 값 또는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튜플</a:t>
            </a:r>
            <a:endParaRPr sz="1800">
              <a:latin typeface="Malgun Gothic"/>
              <a:cs typeface="Malgun Gothic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7237" y="3467100"/>
          <a:ext cx="8074658" cy="1827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5175"/>
                <a:gridCol w="3130550"/>
                <a:gridCol w="862329"/>
                <a:gridCol w="3316604"/>
              </a:tblGrid>
              <a:tr h="36576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" dirty="0">
                          <a:latin typeface="Malgun Gothic"/>
                          <a:cs typeface="Malgun Gothic"/>
                        </a:rPr>
                        <a:t>코드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코드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30" dirty="0">
                          <a:latin typeface="Consolas"/>
                          <a:cs typeface="Consolas"/>
                        </a:rPr>
                        <a:t>%s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문자열</a:t>
                      </a:r>
                      <a:r>
                        <a:rPr sz="1800" spc="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20" dirty="0">
                          <a:latin typeface="Malgun Gothic"/>
                          <a:cs typeface="Malgun Gothic"/>
                        </a:rPr>
                        <a:t>(String)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30" dirty="0">
                          <a:latin typeface="Consolas"/>
                          <a:cs typeface="Consolas"/>
                        </a:rPr>
                        <a:t>%o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800" spc="0" dirty="0">
                          <a:latin typeface="Malgun Gothic"/>
                          <a:cs typeface="Malgun Gothic"/>
                        </a:rPr>
                        <a:t>8진수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30" dirty="0">
                          <a:latin typeface="Consolas"/>
                          <a:cs typeface="Consolas"/>
                        </a:rPr>
                        <a:t>%c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문자</a:t>
                      </a:r>
                      <a:r>
                        <a:rPr sz="1800" spc="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" dirty="0">
                          <a:latin typeface="Malgun Gothic"/>
                          <a:cs typeface="Malgun Gothic"/>
                        </a:rPr>
                        <a:t>1개(character)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30" dirty="0">
                          <a:latin typeface="Consolas"/>
                          <a:cs typeface="Consolas"/>
                        </a:rPr>
                        <a:t>%x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5" dirty="0">
                          <a:latin typeface="Malgun Gothic"/>
                          <a:cs typeface="Malgun Gothic"/>
                        </a:rPr>
                        <a:t>16진수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30" dirty="0">
                          <a:latin typeface="Consolas"/>
                          <a:cs typeface="Consolas"/>
                        </a:rPr>
                        <a:t>%d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정수</a:t>
                      </a:r>
                      <a:r>
                        <a:rPr sz="1800" spc="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0" dirty="0">
                          <a:latin typeface="Malgun Gothic"/>
                          <a:cs typeface="Malgun Gothic"/>
                        </a:rPr>
                        <a:t>(Integer)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30" dirty="0">
                          <a:latin typeface="Consolas"/>
                          <a:cs typeface="Consolas"/>
                        </a:rPr>
                        <a:t>%%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10" dirty="0">
                          <a:latin typeface="Malgun Gothic"/>
                          <a:cs typeface="Malgun Gothic"/>
                        </a:rPr>
                        <a:t>Literal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% (문자 %</a:t>
                      </a:r>
                      <a:r>
                        <a:rPr sz="1800" spc="-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자체)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spc="-30" dirty="0">
                          <a:latin typeface="Consolas"/>
                          <a:cs typeface="Consolas"/>
                        </a:rPr>
                        <a:t>%f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부동소수</a:t>
                      </a:r>
                      <a:r>
                        <a:rPr sz="1800" spc="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5" dirty="0">
                          <a:latin typeface="Malgun Gothic"/>
                          <a:cs typeface="Malgun Gothic"/>
                        </a:rPr>
                        <a:t>(floating-point)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17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67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문자</a:t>
            </a:r>
            <a:r>
              <a:rPr spc="-85" dirty="0"/>
              <a:t> </a:t>
            </a:r>
            <a:r>
              <a:rPr spc="-5"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8041005" cy="107823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탈출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문자</a:t>
            </a:r>
            <a:endParaRPr sz="1800">
              <a:latin typeface="Malgun Gothic"/>
              <a:cs typeface="Malgun Gothic"/>
            </a:endParaRPr>
          </a:p>
          <a:p>
            <a:pPr marL="454659" marR="5080" indent="-25971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문자열 내부에 </a:t>
            </a:r>
            <a:r>
              <a:rPr sz="1800" spc="-10" dirty="0">
                <a:latin typeface="Malgun Gothic"/>
                <a:cs typeface="Malgun Gothic"/>
              </a:rPr>
              <a:t>enter, </a:t>
            </a:r>
            <a:r>
              <a:rPr sz="1800" spc="-5" dirty="0">
                <a:latin typeface="Malgun Gothic"/>
                <a:cs typeface="Malgun Gothic"/>
              </a:rPr>
              <a:t>tab, backspace와 </a:t>
            </a:r>
            <a:r>
              <a:rPr sz="1800" dirty="0">
                <a:latin typeface="Malgun Gothic"/>
                <a:cs typeface="Malgun Gothic"/>
              </a:rPr>
              <a:t>같은 </a:t>
            </a:r>
            <a:r>
              <a:rPr sz="1800" spc="-5" dirty="0">
                <a:latin typeface="Malgun Gothic"/>
                <a:cs typeface="Malgun Gothic"/>
              </a:rPr>
              <a:t>특수한 문자를 표기하기 </a:t>
            </a:r>
            <a:r>
              <a:rPr sz="1800" dirty="0">
                <a:latin typeface="Malgun Gothic"/>
                <a:cs typeface="Malgun Gothic"/>
              </a:rPr>
              <a:t>위해  미리 정의한 문자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집합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72" y="4846320"/>
            <a:ext cx="1817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탈출 문자</a:t>
            </a:r>
            <a:r>
              <a:rPr sz="1800" spc="-10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예제</a:t>
            </a:r>
            <a:endParaRPr sz="1800">
              <a:latin typeface="Malgun Gothic"/>
              <a:cs typeface="Malgun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31837" y="2146300"/>
          <a:ext cx="7703818" cy="2191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0765"/>
                <a:gridCol w="2811145"/>
                <a:gridCol w="1176019"/>
                <a:gridCol w="2675889"/>
              </a:tblGrid>
              <a:tr h="36512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코드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코드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설명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0" dirty="0">
                          <a:latin typeface="Consolas"/>
                          <a:cs typeface="Consolas"/>
                        </a:rPr>
                        <a:t>\n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개행</a:t>
                      </a:r>
                      <a:r>
                        <a:rPr sz="1800" spc="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" dirty="0">
                          <a:latin typeface="Malgun Gothic"/>
                          <a:cs typeface="Malgun Gothic"/>
                        </a:rPr>
                        <a:t>(줄바꿈)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\r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Malgun Gothic"/>
                          <a:cs typeface="Malgun Gothic"/>
                        </a:rPr>
                        <a:t>캐리지</a:t>
                      </a:r>
                      <a:r>
                        <a:rPr sz="1800" spc="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" dirty="0">
                          <a:latin typeface="Malgun Gothic"/>
                          <a:cs typeface="Malgun Gothic"/>
                        </a:rPr>
                        <a:t>리턴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0" dirty="0">
                          <a:latin typeface="Consolas"/>
                          <a:cs typeface="Consolas"/>
                        </a:rPr>
                        <a:t>\t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수평</a:t>
                      </a:r>
                      <a:r>
                        <a:rPr sz="1800" spc="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탭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\f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폼</a:t>
                      </a:r>
                      <a:r>
                        <a:rPr sz="1800" spc="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피드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latin typeface="Consolas"/>
                          <a:cs typeface="Consolas"/>
                        </a:rPr>
                        <a:t>\\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문자</a:t>
                      </a:r>
                      <a:r>
                        <a:rPr sz="1800" spc="1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"\"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\a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벨</a:t>
                      </a:r>
                      <a:r>
                        <a:rPr sz="1800" spc="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소리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latin typeface="Consolas"/>
                          <a:cs typeface="Consolas"/>
                        </a:rPr>
                        <a:t>\'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단일</a:t>
                      </a:r>
                      <a:r>
                        <a:rPr sz="1800" spc="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" dirty="0">
                          <a:latin typeface="Malgun Gothic"/>
                          <a:cs typeface="Malgun Gothic"/>
                        </a:rPr>
                        <a:t>인용부호(')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\b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백</a:t>
                      </a:r>
                      <a:r>
                        <a:rPr sz="1800" spc="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스페이스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latin typeface="Consolas"/>
                          <a:cs typeface="Consolas"/>
                        </a:rPr>
                        <a:t>\"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이중</a:t>
                      </a:r>
                      <a:r>
                        <a:rPr sz="1800" spc="1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" dirty="0">
                          <a:latin typeface="Malgun Gothic"/>
                          <a:cs typeface="Malgun Gothic"/>
                        </a:rPr>
                        <a:t>인용부호(")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15" dirty="0">
                          <a:latin typeface="Malgun Gothic"/>
                          <a:cs typeface="Malgun Gothic"/>
                        </a:rPr>
                        <a:t>\000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" dirty="0">
                          <a:latin typeface="Malgun Gothic"/>
                          <a:cs typeface="Malgun Gothic"/>
                        </a:rPr>
                        <a:t>널문자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42950" y="5269229"/>
            <a:ext cx="8084820" cy="13258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305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multiline </a:t>
            </a:r>
            <a:r>
              <a:rPr sz="1600" spc="5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"Life </a:t>
            </a:r>
            <a:r>
              <a:rPr sz="1600" spc="5" dirty="0">
                <a:latin typeface="Consolas"/>
                <a:cs typeface="Consolas"/>
              </a:rPr>
              <a:t>is </a:t>
            </a:r>
            <a:r>
              <a:rPr sz="1600" spc="-10" dirty="0">
                <a:latin typeface="Consolas"/>
                <a:cs typeface="Consolas"/>
              </a:rPr>
              <a:t>too </a:t>
            </a:r>
            <a:r>
              <a:rPr sz="1600" spc="-5" dirty="0">
                <a:latin typeface="Consolas"/>
                <a:cs typeface="Consolas"/>
              </a:rPr>
              <a:t>short!!!\n\tYou need</a:t>
            </a:r>
            <a:r>
              <a:rPr sz="1600" spc="-18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\"python\""</a:t>
            </a:r>
            <a:endParaRPr sz="1600">
              <a:latin typeface="Consolas"/>
              <a:cs typeface="Consolas"/>
            </a:endParaRPr>
          </a:p>
          <a:p>
            <a:pPr marL="8699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print(multiline)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Life </a:t>
            </a:r>
            <a:r>
              <a:rPr sz="1600" spc="5" dirty="0">
                <a:latin typeface="Consolas"/>
                <a:cs typeface="Consolas"/>
              </a:rPr>
              <a:t>is </a:t>
            </a:r>
            <a:r>
              <a:rPr sz="1600" spc="-10" dirty="0">
                <a:latin typeface="Consolas"/>
                <a:cs typeface="Consolas"/>
              </a:rPr>
              <a:t>too</a:t>
            </a:r>
            <a:r>
              <a:rPr sz="1600" spc="-6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short!!!</a:t>
            </a:r>
            <a:endParaRPr sz="1600">
              <a:latin typeface="Consolas"/>
              <a:cs typeface="Consolas"/>
            </a:endParaRPr>
          </a:p>
          <a:p>
            <a:pPr marL="100203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You </a:t>
            </a:r>
            <a:r>
              <a:rPr sz="1600" spc="-5" dirty="0">
                <a:latin typeface="Consolas"/>
                <a:cs typeface="Consolas"/>
              </a:rPr>
              <a:t>need</a:t>
            </a:r>
            <a:r>
              <a:rPr sz="1600" spc="-7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"python"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18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67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문자</a:t>
            </a:r>
            <a:r>
              <a:rPr spc="-85" dirty="0"/>
              <a:t> </a:t>
            </a:r>
            <a:r>
              <a:rPr spc="-5"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52461"/>
            <a:ext cx="2199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문자열 포매팅</a:t>
            </a:r>
            <a:r>
              <a:rPr sz="1800" spc="-9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예제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590" y="5170170"/>
            <a:ext cx="8061959" cy="107442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5" dirty="0">
                <a:latin typeface="Consolas"/>
                <a:cs typeface="Consolas"/>
              </a:rPr>
              <a:t>"I have %s </a:t>
            </a:r>
            <a:r>
              <a:rPr sz="1600" spc="-5" dirty="0">
                <a:latin typeface="Consolas"/>
                <a:cs typeface="Consolas"/>
              </a:rPr>
              <a:t>apples" </a:t>
            </a:r>
            <a:r>
              <a:rPr sz="1600" spc="5" dirty="0">
                <a:latin typeface="Consolas"/>
                <a:cs typeface="Consolas"/>
              </a:rPr>
              <a:t>%</a:t>
            </a:r>
            <a:r>
              <a:rPr sz="1600" spc="-5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3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'I </a:t>
            </a:r>
            <a:r>
              <a:rPr sz="1600" spc="-5" dirty="0">
                <a:latin typeface="Consolas"/>
                <a:cs typeface="Consolas"/>
              </a:rPr>
              <a:t>have </a:t>
            </a:r>
            <a:r>
              <a:rPr sz="1600" spc="5" dirty="0">
                <a:latin typeface="Consolas"/>
                <a:cs typeface="Consolas"/>
              </a:rPr>
              <a:t>3</a:t>
            </a:r>
            <a:r>
              <a:rPr sz="1600" spc="-114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apples'</a:t>
            </a:r>
            <a:endParaRPr sz="1600">
              <a:latin typeface="Consolas"/>
              <a:cs typeface="Consolas"/>
            </a:endParaRPr>
          </a:p>
          <a:p>
            <a:pPr marL="90805" marR="529082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"rate </a:t>
            </a:r>
            <a:r>
              <a:rPr sz="1600" spc="5" dirty="0">
                <a:latin typeface="Consolas"/>
                <a:cs typeface="Consolas"/>
              </a:rPr>
              <a:t>is </a:t>
            </a:r>
            <a:r>
              <a:rPr sz="1600" spc="-10" dirty="0">
                <a:latin typeface="Consolas"/>
                <a:cs typeface="Consolas"/>
              </a:rPr>
              <a:t>%s" </a:t>
            </a:r>
            <a:r>
              <a:rPr sz="1600" spc="5" dirty="0">
                <a:latin typeface="Consolas"/>
                <a:cs typeface="Consolas"/>
              </a:rPr>
              <a:t>%</a:t>
            </a:r>
            <a:r>
              <a:rPr sz="1600" spc="-14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3.234  </a:t>
            </a:r>
            <a:r>
              <a:rPr sz="1600" dirty="0">
                <a:latin typeface="Consolas"/>
                <a:cs typeface="Consolas"/>
              </a:rPr>
              <a:t>'rate </a:t>
            </a:r>
            <a:r>
              <a:rPr sz="1600" spc="5" dirty="0">
                <a:latin typeface="Consolas"/>
                <a:cs typeface="Consolas"/>
              </a:rPr>
              <a:t>is</a:t>
            </a:r>
            <a:r>
              <a:rPr sz="1600" spc="-8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3.234'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9590" y="1520189"/>
            <a:ext cx="8061959" cy="3535679"/>
          </a:xfrm>
          <a:custGeom>
            <a:avLst/>
            <a:gdLst/>
            <a:ahLst/>
            <a:cxnLst/>
            <a:rect l="l" t="t" r="r" b="b"/>
            <a:pathLst>
              <a:path w="8061959" h="3535679">
                <a:moveTo>
                  <a:pt x="0" y="3535679"/>
                </a:moveTo>
                <a:lnTo>
                  <a:pt x="8061959" y="3535679"/>
                </a:lnTo>
                <a:lnTo>
                  <a:pt x="8061959" y="0"/>
                </a:lnTo>
                <a:lnTo>
                  <a:pt x="0" y="0"/>
                </a:lnTo>
                <a:lnTo>
                  <a:pt x="0" y="353567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88962" y="1599566"/>
          <a:ext cx="3511549" cy="1181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190"/>
                <a:gridCol w="1778000"/>
                <a:gridCol w="220344"/>
                <a:gridCol w="755015"/>
              </a:tblGrid>
              <a:tr h="591185">
                <a:tc>
                  <a:txBody>
                    <a:bodyPr/>
                    <a:lstStyle/>
                    <a:p>
                      <a:pPr marL="31750">
                        <a:lnSpc>
                          <a:spcPts val="152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r>
                        <a:rPr sz="1600" spc="-1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"I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'I</a:t>
                      </a:r>
                      <a:r>
                        <a:rPr sz="1600" spc="-1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eat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525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eat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%d</a:t>
                      </a:r>
                      <a:r>
                        <a:rPr sz="1600" spc="-9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apples."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600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apples.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2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%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52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5905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r>
                        <a:rPr sz="1600" spc="-1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"I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'I</a:t>
                      </a:r>
                      <a:r>
                        <a:rPr sz="1600" spc="-1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eat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eat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%s</a:t>
                      </a:r>
                      <a:r>
                        <a:rPr sz="1600" spc="-9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apples."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57785">
                        <a:lnSpc>
                          <a:spcPts val="1920"/>
                        </a:lnSpc>
                      </a:pPr>
                      <a:r>
                        <a:rPr sz="1600" spc="-20" dirty="0">
                          <a:latin typeface="Consolas"/>
                          <a:cs typeface="Consolas"/>
                        </a:rPr>
                        <a:t>five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apples.'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%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90805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"five"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90805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08012" y="2998533"/>
            <a:ext cx="7252334" cy="1981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number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11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3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20" dirty="0">
                <a:latin typeface="Consolas"/>
                <a:cs typeface="Consolas"/>
              </a:rPr>
              <a:t>"I </a:t>
            </a:r>
            <a:r>
              <a:rPr sz="1600" spc="-10" dirty="0">
                <a:latin typeface="Consolas"/>
                <a:cs typeface="Consolas"/>
              </a:rPr>
              <a:t>eat </a:t>
            </a:r>
            <a:r>
              <a:rPr sz="1600" spc="5" dirty="0">
                <a:latin typeface="Consolas"/>
                <a:cs typeface="Consolas"/>
              </a:rPr>
              <a:t>%d </a:t>
            </a:r>
            <a:r>
              <a:rPr sz="1600" spc="-10" dirty="0">
                <a:latin typeface="Consolas"/>
                <a:cs typeface="Consolas"/>
              </a:rPr>
              <a:t>apples." </a:t>
            </a:r>
            <a:r>
              <a:rPr sz="1600" spc="5" dirty="0">
                <a:latin typeface="Consolas"/>
                <a:cs typeface="Consolas"/>
              </a:rPr>
              <a:t>%</a:t>
            </a:r>
            <a:r>
              <a:rPr sz="1600" spc="-13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number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'I </a:t>
            </a:r>
            <a:r>
              <a:rPr sz="1600" spc="-10" dirty="0">
                <a:latin typeface="Consolas"/>
                <a:cs typeface="Consolas"/>
              </a:rPr>
              <a:t>eat </a:t>
            </a:r>
            <a:r>
              <a:rPr sz="1600" spc="5" dirty="0">
                <a:latin typeface="Consolas"/>
                <a:cs typeface="Consolas"/>
              </a:rPr>
              <a:t>3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apples.'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number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11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10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day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11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"three"</a:t>
            </a:r>
            <a:endParaRPr sz="16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20" dirty="0">
                <a:latin typeface="Consolas"/>
                <a:cs typeface="Consolas"/>
              </a:rPr>
              <a:t>"I </a:t>
            </a:r>
            <a:r>
              <a:rPr sz="1600" spc="-10" dirty="0">
                <a:latin typeface="Consolas"/>
                <a:cs typeface="Consolas"/>
              </a:rPr>
              <a:t>ate </a:t>
            </a:r>
            <a:r>
              <a:rPr sz="1600" spc="5" dirty="0">
                <a:latin typeface="Consolas"/>
                <a:cs typeface="Consolas"/>
              </a:rPr>
              <a:t>%d </a:t>
            </a:r>
            <a:r>
              <a:rPr sz="1600" spc="-15" dirty="0">
                <a:latin typeface="Consolas"/>
                <a:cs typeface="Consolas"/>
              </a:rPr>
              <a:t>apples. </a:t>
            </a:r>
            <a:r>
              <a:rPr sz="1600" spc="5" dirty="0">
                <a:latin typeface="Consolas"/>
                <a:cs typeface="Consolas"/>
              </a:rPr>
              <a:t>so I </a:t>
            </a:r>
            <a:r>
              <a:rPr sz="1600" spc="-10" dirty="0">
                <a:latin typeface="Consolas"/>
                <a:cs typeface="Consolas"/>
              </a:rPr>
              <a:t>was </a:t>
            </a:r>
            <a:r>
              <a:rPr sz="1600" spc="-20" dirty="0">
                <a:latin typeface="Consolas"/>
                <a:cs typeface="Consolas"/>
              </a:rPr>
              <a:t>sick </a:t>
            </a:r>
            <a:r>
              <a:rPr sz="1600" spc="-10" dirty="0">
                <a:latin typeface="Consolas"/>
                <a:cs typeface="Consolas"/>
              </a:rPr>
              <a:t>for </a:t>
            </a:r>
            <a:r>
              <a:rPr sz="1600" spc="-20" dirty="0">
                <a:latin typeface="Consolas"/>
                <a:cs typeface="Consolas"/>
              </a:rPr>
              <a:t>%s </a:t>
            </a:r>
            <a:r>
              <a:rPr sz="1600" spc="-10" dirty="0">
                <a:latin typeface="Consolas"/>
                <a:cs typeface="Consolas"/>
              </a:rPr>
              <a:t>days." </a:t>
            </a:r>
            <a:r>
              <a:rPr sz="1600" spc="5" dirty="0">
                <a:latin typeface="Consolas"/>
                <a:cs typeface="Consolas"/>
              </a:rPr>
              <a:t>% </a:t>
            </a:r>
            <a:r>
              <a:rPr sz="1600" spc="-10" dirty="0">
                <a:latin typeface="Consolas"/>
                <a:cs typeface="Consolas"/>
              </a:rPr>
              <a:t>(number, </a:t>
            </a:r>
            <a:r>
              <a:rPr sz="1600" spc="-5" dirty="0">
                <a:latin typeface="Consolas"/>
                <a:cs typeface="Consolas"/>
              </a:rPr>
              <a:t>day)  </a:t>
            </a:r>
            <a:r>
              <a:rPr sz="1600" spc="5" dirty="0">
                <a:latin typeface="Consolas"/>
                <a:cs typeface="Consolas"/>
              </a:rPr>
              <a:t>'I </a:t>
            </a:r>
            <a:r>
              <a:rPr sz="1600" spc="-10" dirty="0">
                <a:latin typeface="Consolas"/>
                <a:cs typeface="Consolas"/>
              </a:rPr>
              <a:t>ate </a:t>
            </a:r>
            <a:r>
              <a:rPr sz="1600" spc="-20" dirty="0">
                <a:latin typeface="Consolas"/>
                <a:cs typeface="Consolas"/>
              </a:rPr>
              <a:t>10 </a:t>
            </a:r>
            <a:r>
              <a:rPr sz="1600" spc="-5" dirty="0">
                <a:latin typeface="Consolas"/>
                <a:cs typeface="Consolas"/>
              </a:rPr>
              <a:t>apples. </a:t>
            </a:r>
            <a:r>
              <a:rPr sz="1600" spc="5" dirty="0">
                <a:latin typeface="Consolas"/>
                <a:cs typeface="Consolas"/>
              </a:rPr>
              <a:t>so I </a:t>
            </a:r>
            <a:r>
              <a:rPr sz="1600" spc="-10" dirty="0">
                <a:latin typeface="Consolas"/>
                <a:cs typeface="Consolas"/>
              </a:rPr>
              <a:t>was </a:t>
            </a:r>
            <a:r>
              <a:rPr sz="1600" spc="-5" dirty="0">
                <a:latin typeface="Consolas"/>
                <a:cs typeface="Consolas"/>
              </a:rPr>
              <a:t>sick </a:t>
            </a:r>
            <a:r>
              <a:rPr sz="1600" spc="-10" dirty="0">
                <a:latin typeface="Consolas"/>
                <a:cs typeface="Consolas"/>
              </a:rPr>
              <a:t>for three</a:t>
            </a:r>
            <a:r>
              <a:rPr sz="1600" spc="-17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days.'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6190" y="5520690"/>
            <a:ext cx="4587240" cy="3733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latin typeface="Malgun Gothic"/>
                <a:cs typeface="Malgun Gothic"/>
              </a:rPr>
              <a:t>%s는 문자열이 </a:t>
            </a:r>
            <a:r>
              <a:rPr sz="1800" dirty="0">
                <a:latin typeface="Malgun Gothic"/>
                <a:cs typeface="Malgun Gothic"/>
              </a:rPr>
              <a:t>아닌 </a:t>
            </a:r>
            <a:r>
              <a:rPr sz="1800" spc="-5" dirty="0">
                <a:latin typeface="Malgun Gothic"/>
                <a:cs typeface="Malgun Gothic"/>
              </a:rPr>
              <a:t>데이터에도 </a:t>
            </a:r>
            <a:r>
              <a:rPr sz="1800" dirty="0">
                <a:latin typeface="Malgun Gothic"/>
                <a:cs typeface="Malgun Gothic"/>
              </a:rPr>
              <a:t>사용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가능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19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962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변수와</a:t>
            </a:r>
            <a:r>
              <a:rPr spc="-90" dirty="0"/>
              <a:t> </a:t>
            </a:r>
            <a:r>
              <a:rPr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8490585" cy="55656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dirty="0">
                <a:latin typeface="+mn-ea"/>
                <a:cs typeface="Malgun Gothic"/>
              </a:rPr>
              <a:t>변수는 데이터를 저장하기 위해 예약된 메모리</a:t>
            </a: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dirty="0" err="1" smtClean="0">
                <a:latin typeface="+mn-ea"/>
                <a:cs typeface="Malgun Gothic"/>
              </a:rPr>
              <a:t>자료형은</a:t>
            </a:r>
            <a:r>
              <a:rPr dirty="0" smtClean="0">
                <a:latin typeface="+mn-ea"/>
                <a:cs typeface="Malgun Gothic"/>
              </a:rPr>
              <a:t> </a:t>
            </a:r>
            <a:r>
              <a:rPr dirty="0">
                <a:latin typeface="+mn-ea"/>
                <a:cs typeface="Malgun Gothic"/>
              </a:rPr>
              <a:t>크기, 형식 등 </a:t>
            </a:r>
            <a:r>
              <a:rPr spc="-5" dirty="0">
                <a:latin typeface="+mn-ea"/>
                <a:cs typeface="Malgun Gothic"/>
              </a:rPr>
              <a:t>데이터(변수)의 특성에 </a:t>
            </a:r>
            <a:r>
              <a:rPr dirty="0">
                <a:latin typeface="+mn-ea"/>
                <a:cs typeface="Malgun Gothic"/>
              </a:rPr>
              <a:t>대한</a:t>
            </a:r>
            <a:r>
              <a:rPr spc="5" dirty="0">
                <a:latin typeface="+mn-ea"/>
                <a:cs typeface="Malgun Gothic"/>
              </a:rPr>
              <a:t> </a:t>
            </a:r>
            <a:r>
              <a:rPr spc="-5" dirty="0">
                <a:latin typeface="+mn-ea"/>
                <a:cs typeface="Malgun Gothic"/>
              </a:rPr>
              <a:t>설명</a:t>
            </a:r>
            <a:endParaRPr dirty="0">
              <a:latin typeface="+mn-ea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dirty="0">
              <a:latin typeface="+mn-ea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dirty="0">
                <a:latin typeface="+mn-ea"/>
                <a:cs typeface="Malgun Gothic"/>
              </a:rPr>
              <a:t>파이썬은 </a:t>
            </a:r>
            <a:r>
              <a:rPr spc="5" dirty="0">
                <a:latin typeface="+mn-ea"/>
                <a:cs typeface="Malgun Gothic"/>
              </a:rPr>
              <a:t>5개의 </a:t>
            </a:r>
            <a:r>
              <a:rPr dirty="0">
                <a:latin typeface="+mn-ea"/>
                <a:cs typeface="Malgun Gothic"/>
              </a:rPr>
              <a:t>표준 </a:t>
            </a:r>
            <a:r>
              <a:rPr spc="-5" dirty="0" err="1">
                <a:latin typeface="+mn-ea"/>
                <a:cs typeface="Malgun Gothic"/>
              </a:rPr>
              <a:t>자료형</a:t>
            </a:r>
            <a:r>
              <a:rPr spc="-40" dirty="0">
                <a:latin typeface="+mn-ea"/>
                <a:cs typeface="Malgun Gothic"/>
              </a:rPr>
              <a:t> </a:t>
            </a:r>
            <a:r>
              <a:rPr spc="-5" dirty="0" err="1" smtClean="0">
                <a:latin typeface="+mn-ea"/>
                <a:cs typeface="Malgun Gothic"/>
              </a:rPr>
              <a:t>제공</a:t>
            </a:r>
            <a:r>
              <a:rPr lang="en-US" spc="-5" dirty="0" smtClean="0">
                <a:latin typeface="+mn-ea"/>
                <a:cs typeface="Malgun Gothic"/>
              </a:rPr>
              <a:t> </a:t>
            </a:r>
            <a:br>
              <a:rPr lang="en-US" spc="-5" dirty="0" smtClean="0">
                <a:latin typeface="+mn-ea"/>
                <a:cs typeface="Malgun Gothic"/>
              </a:rPr>
            </a:br>
            <a:r>
              <a:rPr dirty="0" smtClean="0">
                <a:latin typeface="+mn-ea"/>
                <a:cs typeface="Malgun Gothic"/>
              </a:rPr>
              <a:t>»</a:t>
            </a:r>
            <a:r>
              <a:rPr lang="en-US" dirty="0" smtClean="0">
                <a:latin typeface="+mn-ea"/>
                <a:cs typeface="Malgun Gothic"/>
              </a:rPr>
              <a:t>  </a:t>
            </a:r>
            <a:r>
              <a:rPr spc="-10" dirty="0" smtClean="0">
                <a:latin typeface="+mn-ea"/>
                <a:cs typeface="Malgun Gothic"/>
              </a:rPr>
              <a:t>Number</a:t>
            </a:r>
            <a:r>
              <a:rPr spc="-10" dirty="0">
                <a:latin typeface="+mn-ea"/>
                <a:cs typeface="Malgun Gothic"/>
              </a:rPr>
              <a:t>, </a:t>
            </a:r>
            <a:r>
              <a:rPr spc="-15" dirty="0">
                <a:latin typeface="+mn-ea"/>
                <a:cs typeface="Malgun Gothic"/>
              </a:rPr>
              <a:t>String, </a:t>
            </a:r>
            <a:r>
              <a:rPr spc="-20" dirty="0">
                <a:latin typeface="+mn-ea"/>
                <a:cs typeface="Malgun Gothic"/>
              </a:rPr>
              <a:t>List, </a:t>
            </a:r>
            <a:r>
              <a:rPr spc="-10" dirty="0">
                <a:latin typeface="+mn-ea"/>
                <a:cs typeface="Malgun Gothic"/>
              </a:rPr>
              <a:t>Tuple,</a:t>
            </a:r>
            <a:r>
              <a:rPr spc="210" dirty="0">
                <a:latin typeface="+mn-ea"/>
                <a:cs typeface="Malgun Gothic"/>
              </a:rPr>
              <a:t> </a:t>
            </a:r>
            <a:r>
              <a:rPr spc="-10" dirty="0" smtClean="0">
                <a:latin typeface="+mn-ea"/>
                <a:cs typeface="Malgun Gothic"/>
              </a:rPr>
              <a:t>Dictionary</a:t>
            </a:r>
            <a:r>
              <a:rPr lang="en-US" spc="-10" dirty="0" smtClean="0">
                <a:latin typeface="+mn-ea"/>
                <a:cs typeface="Malgun Gothic"/>
              </a:rPr>
              <a:t/>
            </a:r>
            <a:br>
              <a:rPr lang="en-US" spc="-10" dirty="0" smtClean="0">
                <a:latin typeface="+mn-ea"/>
                <a:cs typeface="Malgun Gothic"/>
              </a:rPr>
            </a:br>
            <a:endParaRPr dirty="0">
              <a:latin typeface="+mn-ea"/>
              <a:cs typeface="Malgun Gothic"/>
            </a:endParaRPr>
          </a:p>
          <a:p>
            <a:pPr marL="195580" marR="50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dirty="0" err="1" smtClean="0">
                <a:latin typeface="+mn-ea"/>
                <a:cs typeface="Malgun Gothic"/>
              </a:rPr>
              <a:t>변수의</a:t>
            </a:r>
            <a:r>
              <a:rPr dirty="0" smtClean="0">
                <a:latin typeface="+mn-ea"/>
                <a:cs typeface="Malgun Gothic"/>
              </a:rPr>
              <a:t> </a:t>
            </a:r>
            <a:r>
              <a:rPr dirty="0">
                <a:latin typeface="+mn-ea"/>
                <a:cs typeface="Malgun Gothic"/>
              </a:rPr>
              <a:t>자료형에 </a:t>
            </a:r>
            <a:r>
              <a:rPr dirty="0" err="1">
                <a:latin typeface="+mn-ea"/>
                <a:cs typeface="Malgun Gothic"/>
              </a:rPr>
              <a:t>따라</a:t>
            </a:r>
            <a:r>
              <a:rPr dirty="0">
                <a:latin typeface="+mn-ea"/>
                <a:cs typeface="Malgun Gothic"/>
              </a:rPr>
              <a:t> </a:t>
            </a:r>
            <a:r>
              <a:rPr lang="en-US" dirty="0" smtClean="0">
                <a:latin typeface="+mn-ea"/>
                <a:cs typeface="Malgun Gothic"/>
              </a:rPr>
              <a:t/>
            </a:r>
            <a:br>
              <a:rPr lang="en-US" dirty="0" smtClean="0">
                <a:latin typeface="+mn-ea"/>
                <a:cs typeface="Malgun Gothic"/>
              </a:rPr>
            </a:br>
            <a:r>
              <a:rPr lang="en-US" dirty="0" smtClean="0">
                <a:latin typeface="+mn-ea"/>
                <a:cs typeface="Malgun Gothic"/>
              </a:rPr>
              <a:t>     </a:t>
            </a:r>
            <a:r>
              <a:rPr dirty="0" err="1" smtClean="0">
                <a:latin typeface="+mn-ea"/>
                <a:cs typeface="Malgun Gothic"/>
              </a:rPr>
              <a:t>인터프리터가</a:t>
            </a:r>
            <a:r>
              <a:rPr dirty="0" smtClean="0">
                <a:latin typeface="+mn-ea"/>
                <a:cs typeface="Malgun Gothic"/>
              </a:rPr>
              <a:t> </a:t>
            </a:r>
            <a:r>
              <a:rPr spc="-5" dirty="0">
                <a:latin typeface="+mn-ea"/>
                <a:cs typeface="Malgun Gothic"/>
              </a:rPr>
              <a:t>메모리를 </a:t>
            </a:r>
            <a:r>
              <a:rPr dirty="0" err="1">
                <a:latin typeface="+mn-ea"/>
                <a:cs typeface="Malgun Gothic"/>
              </a:rPr>
              <a:t>할당하고</a:t>
            </a:r>
            <a:r>
              <a:rPr dirty="0">
                <a:latin typeface="+mn-ea"/>
                <a:cs typeface="Malgun Gothic"/>
              </a:rPr>
              <a:t> </a:t>
            </a:r>
            <a:r>
              <a:rPr dirty="0" err="1" smtClean="0">
                <a:latin typeface="+mn-ea"/>
                <a:cs typeface="Malgun Gothic"/>
              </a:rPr>
              <a:t>변수에</a:t>
            </a:r>
            <a:r>
              <a:rPr dirty="0" smtClean="0">
                <a:latin typeface="+mn-ea"/>
                <a:cs typeface="Malgun Gothic"/>
              </a:rPr>
              <a:t> </a:t>
            </a:r>
            <a:r>
              <a:rPr spc="-5" dirty="0">
                <a:latin typeface="+mn-ea"/>
                <a:cs typeface="Malgun Gothic"/>
              </a:rPr>
              <a:t>무엇이 저장될 </a:t>
            </a:r>
            <a:r>
              <a:rPr dirty="0">
                <a:latin typeface="+mn-ea"/>
                <a:cs typeface="Malgun Gothic"/>
              </a:rPr>
              <a:t>수  </a:t>
            </a:r>
            <a:r>
              <a:rPr dirty="0" err="1">
                <a:latin typeface="+mn-ea"/>
                <a:cs typeface="Malgun Gothic"/>
              </a:rPr>
              <a:t>있는지</a:t>
            </a:r>
            <a:r>
              <a:rPr spc="10" dirty="0">
                <a:latin typeface="+mn-ea"/>
                <a:cs typeface="Malgun Gothic"/>
              </a:rPr>
              <a:t> </a:t>
            </a:r>
            <a:r>
              <a:rPr dirty="0" err="1" smtClean="0">
                <a:latin typeface="+mn-ea"/>
                <a:cs typeface="Malgun Gothic"/>
              </a:rPr>
              <a:t>결정</a:t>
            </a:r>
            <a:r>
              <a:rPr lang="en-US" dirty="0" smtClean="0">
                <a:latin typeface="+mn-ea"/>
                <a:cs typeface="Malgun Gothic"/>
              </a:rPr>
              <a:t/>
            </a:r>
            <a:br>
              <a:rPr lang="en-US" dirty="0" smtClean="0">
                <a:latin typeface="+mn-ea"/>
                <a:cs typeface="Malgun Gothic"/>
              </a:rPr>
            </a:br>
            <a:r>
              <a:rPr dirty="0" smtClean="0">
                <a:latin typeface="+mn-ea"/>
                <a:cs typeface="Malgun Gothic"/>
              </a:rPr>
              <a:t>»</a:t>
            </a:r>
            <a:r>
              <a:rPr lang="en-US" dirty="0" smtClean="0">
                <a:latin typeface="+mn-ea"/>
                <a:cs typeface="Malgun Gothic"/>
              </a:rPr>
              <a:t> </a:t>
            </a:r>
            <a:r>
              <a:rPr dirty="0" err="1" smtClean="0">
                <a:latin typeface="+mn-ea"/>
                <a:cs typeface="Malgun Gothic"/>
              </a:rPr>
              <a:t>정수</a:t>
            </a:r>
            <a:r>
              <a:rPr dirty="0">
                <a:latin typeface="+mn-ea"/>
                <a:cs typeface="Malgun Gothic"/>
              </a:rPr>
              <a:t>, 부동소수점, </a:t>
            </a:r>
            <a:r>
              <a:rPr spc="-5" dirty="0">
                <a:latin typeface="+mn-ea"/>
                <a:cs typeface="Malgun Gothic"/>
              </a:rPr>
              <a:t>문자열 </a:t>
            </a:r>
            <a:r>
              <a:rPr dirty="0">
                <a:latin typeface="+mn-ea"/>
                <a:cs typeface="Malgun Gothic"/>
              </a:rPr>
              <a:t>등의 데이터를 </a:t>
            </a:r>
            <a:r>
              <a:rPr spc="-5" dirty="0" err="1">
                <a:latin typeface="+mn-ea"/>
                <a:cs typeface="Malgun Gothic"/>
              </a:rPr>
              <a:t>구분해서</a:t>
            </a:r>
            <a:r>
              <a:rPr spc="15" dirty="0">
                <a:latin typeface="+mn-ea"/>
                <a:cs typeface="Malgun Gothic"/>
              </a:rPr>
              <a:t> </a:t>
            </a:r>
            <a:r>
              <a:rPr dirty="0" err="1" smtClean="0">
                <a:latin typeface="+mn-ea"/>
                <a:cs typeface="Malgun Gothic"/>
              </a:rPr>
              <a:t>저장</a:t>
            </a:r>
            <a:r>
              <a:rPr lang="en-US" dirty="0" smtClean="0">
                <a:latin typeface="+mn-ea"/>
                <a:cs typeface="Malgun Gothic"/>
              </a:rPr>
              <a:t> </a:t>
            </a:r>
            <a:br>
              <a:rPr lang="en-US" dirty="0" smtClean="0">
                <a:latin typeface="+mn-ea"/>
                <a:cs typeface="Malgun Gothic"/>
              </a:rPr>
            </a:br>
            <a:r>
              <a:rPr dirty="0" smtClean="0">
                <a:latin typeface="+mn-ea"/>
                <a:cs typeface="Malgun Gothic"/>
              </a:rPr>
              <a:t>»</a:t>
            </a:r>
            <a:r>
              <a:rPr lang="en-US" dirty="0" smtClean="0">
                <a:latin typeface="+mn-ea"/>
                <a:cs typeface="Malgun Gothic"/>
              </a:rPr>
              <a:t> </a:t>
            </a:r>
            <a:r>
              <a:rPr dirty="0" err="1" smtClean="0">
                <a:latin typeface="+mn-ea"/>
                <a:cs typeface="Malgun Gothic"/>
              </a:rPr>
              <a:t>자료</a:t>
            </a:r>
            <a:r>
              <a:rPr dirty="0" smtClean="0">
                <a:latin typeface="+mn-ea"/>
                <a:cs typeface="Malgun Gothic"/>
              </a:rPr>
              <a:t> </a:t>
            </a:r>
            <a:r>
              <a:rPr dirty="0">
                <a:latin typeface="+mn-ea"/>
                <a:cs typeface="Malgun Gothic"/>
              </a:rPr>
              <a:t>형에 대한 명시적인 표기는 없으며 할당되는 데이터에 </a:t>
            </a:r>
            <a:r>
              <a:rPr dirty="0" err="1">
                <a:latin typeface="+mn-ea"/>
                <a:cs typeface="Malgun Gothic"/>
              </a:rPr>
              <a:t>의해</a:t>
            </a:r>
            <a:r>
              <a:rPr spc="25" dirty="0">
                <a:latin typeface="+mn-ea"/>
                <a:cs typeface="Malgun Gothic"/>
              </a:rPr>
              <a:t> </a:t>
            </a:r>
            <a:r>
              <a:rPr dirty="0" err="1" smtClean="0">
                <a:latin typeface="+mn-ea"/>
                <a:cs typeface="Malgun Gothic"/>
              </a:rPr>
              <a:t>판단</a:t>
            </a:r>
            <a:r>
              <a:rPr lang="ko-KR" altLang="en-US" dirty="0" smtClean="0">
                <a:latin typeface="+mn-ea"/>
                <a:cs typeface="Malgun Gothic"/>
              </a:rPr>
              <a:t> </a:t>
            </a:r>
            <a:endParaRPr lang="en-US" altLang="ko-KR" dirty="0" smtClean="0">
              <a:latin typeface="+mn-ea"/>
              <a:cs typeface="Malgun Gothic"/>
            </a:endParaRPr>
          </a:p>
          <a:p>
            <a:pPr marL="195580" marR="50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endParaRPr lang="en-US" altLang="ko-KR" dirty="0">
              <a:latin typeface="+mn-ea"/>
              <a:cs typeface="Malgun Gothic"/>
            </a:endParaRPr>
          </a:p>
          <a:p>
            <a:pPr marL="195580" marR="50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lang="ko-KR" altLang="en-US" dirty="0" smtClean="0">
                <a:latin typeface="+mn-ea"/>
                <a:cs typeface="Malgun Gothic"/>
              </a:rPr>
              <a:t>변수 명명규칙  </a:t>
            </a:r>
            <a:r>
              <a:rPr lang="en-US" altLang="ko-KR" dirty="0" smtClean="0">
                <a:latin typeface="+mn-ea"/>
                <a:cs typeface="Malgun Gothic"/>
              </a:rPr>
              <a:t/>
            </a:r>
            <a:br>
              <a:rPr lang="en-US" altLang="ko-KR" dirty="0" smtClean="0">
                <a:latin typeface="+mn-ea"/>
                <a:cs typeface="Malgun Gothic"/>
              </a:rPr>
            </a:br>
            <a:r>
              <a:rPr lang="en-US" altLang="ko-KR" dirty="0" smtClean="0">
                <a:latin typeface="+mn-ea"/>
                <a:cs typeface="Malgun Gothic"/>
              </a:rPr>
              <a:t>» </a:t>
            </a:r>
            <a:r>
              <a:rPr lang="ko-KR" altLang="en-US" dirty="0" smtClean="0">
                <a:latin typeface="+mn-ea"/>
                <a:cs typeface="Malgun Gothic"/>
              </a:rPr>
              <a:t>대문자와 소문자를 구분한다</a:t>
            </a:r>
            <a:r>
              <a:rPr lang="en-US" altLang="ko-KR" dirty="0" smtClean="0">
                <a:latin typeface="+mn-ea"/>
                <a:cs typeface="Malgun Gothic"/>
              </a:rPr>
              <a:t>. (apple</a:t>
            </a:r>
            <a:r>
              <a:rPr lang="ko-KR" altLang="en-US" dirty="0" smtClean="0">
                <a:latin typeface="+mn-ea"/>
                <a:cs typeface="Malgun Gothic"/>
              </a:rPr>
              <a:t>과 </a:t>
            </a:r>
            <a:r>
              <a:rPr lang="en-US" altLang="ko-KR" dirty="0" smtClean="0">
                <a:latin typeface="+mn-ea"/>
                <a:cs typeface="Malgun Gothic"/>
              </a:rPr>
              <a:t>Apple</a:t>
            </a:r>
            <a:r>
              <a:rPr lang="ko-KR" altLang="en-US" dirty="0" smtClean="0">
                <a:latin typeface="+mn-ea"/>
                <a:cs typeface="Malgun Gothic"/>
              </a:rPr>
              <a:t>은 다른 변수이다</a:t>
            </a:r>
            <a:r>
              <a:rPr lang="en-US" altLang="ko-KR" dirty="0" smtClean="0">
                <a:latin typeface="+mn-ea"/>
                <a:cs typeface="Malgun Gothic"/>
              </a:rPr>
              <a:t>.) </a:t>
            </a:r>
            <a:br>
              <a:rPr lang="en-US" altLang="ko-KR" dirty="0" smtClean="0">
                <a:latin typeface="+mn-ea"/>
                <a:cs typeface="Malgun Gothic"/>
              </a:rPr>
            </a:br>
            <a:r>
              <a:rPr lang="en-US" altLang="ko-KR" dirty="0" smtClean="0">
                <a:latin typeface="+mn-ea"/>
                <a:cs typeface="Malgun Gothic"/>
              </a:rPr>
              <a:t>» </a:t>
            </a:r>
            <a:r>
              <a:rPr lang="ko-KR" altLang="en-US" dirty="0" smtClean="0">
                <a:latin typeface="+mn-ea"/>
                <a:cs typeface="Malgun Gothic"/>
              </a:rPr>
              <a:t>영문대문자</a:t>
            </a:r>
            <a:r>
              <a:rPr lang="en-US" altLang="ko-KR" dirty="0" smtClean="0">
                <a:latin typeface="+mn-ea"/>
                <a:cs typeface="Malgun Gothic"/>
              </a:rPr>
              <a:t>,</a:t>
            </a:r>
            <a:r>
              <a:rPr lang="ko-KR" altLang="en-US" dirty="0" smtClean="0">
                <a:latin typeface="+mn-ea"/>
                <a:cs typeface="Malgun Gothic"/>
              </a:rPr>
              <a:t>소문자</a:t>
            </a:r>
            <a:r>
              <a:rPr lang="en-US" altLang="ko-KR" dirty="0" smtClean="0">
                <a:latin typeface="+mn-ea"/>
                <a:cs typeface="Malgun Gothic"/>
              </a:rPr>
              <a:t>,</a:t>
            </a:r>
            <a:r>
              <a:rPr lang="ko-KR" altLang="en-US" dirty="0" smtClean="0">
                <a:latin typeface="+mn-ea"/>
                <a:cs typeface="Malgun Gothic"/>
              </a:rPr>
              <a:t>숫자 그리고 밑줄</a:t>
            </a:r>
            <a:r>
              <a:rPr lang="en-US" altLang="ko-KR" dirty="0" smtClean="0">
                <a:latin typeface="+mn-ea"/>
                <a:cs typeface="Malgun Gothic"/>
              </a:rPr>
              <a:t>(_)</a:t>
            </a:r>
            <a:r>
              <a:rPr lang="ko-KR" altLang="en-US" dirty="0" smtClean="0">
                <a:latin typeface="+mn-ea"/>
                <a:cs typeface="Malgun Gothic"/>
              </a:rPr>
              <a:t>을 사용하여 만들 수 있다</a:t>
            </a:r>
            <a:r>
              <a:rPr lang="en-US" altLang="ko-KR" dirty="0" smtClean="0">
                <a:latin typeface="+mn-ea"/>
                <a:cs typeface="Malgun Gothic"/>
              </a:rPr>
              <a:t>.   </a:t>
            </a:r>
            <a:br>
              <a:rPr lang="en-US" altLang="ko-KR" dirty="0" smtClean="0">
                <a:latin typeface="+mn-ea"/>
                <a:cs typeface="Malgun Gothic"/>
              </a:rPr>
            </a:br>
            <a:r>
              <a:rPr lang="en-US" altLang="ko-KR" dirty="0" smtClean="0">
                <a:latin typeface="+mn-ea"/>
                <a:cs typeface="Malgun Gothic"/>
              </a:rPr>
              <a:t>» </a:t>
            </a:r>
            <a:r>
              <a:rPr lang="ko-KR" altLang="en-US" dirty="0" err="1" smtClean="0">
                <a:latin typeface="+mn-ea"/>
                <a:cs typeface="Malgun Gothic"/>
              </a:rPr>
              <a:t>변수명</a:t>
            </a:r>
            <a:r>
              <a:rPr lang="ko-KR" altLang="en-US" dirty="0" smtClean="0">
                <a:latin typeface="+mn-ea"/>
                <a:cs typeface="Malgun Gothic"/>
              </a:rPr>
              <a:t> 중간에 공백이 들어가면 안 된다</a:t>
            </a:r>
            <a:r>
              <a:rPr lang="en-US" altLang="ko-KR" dirty="0" smtClean="0">
                <a:latin typeface="+mn-ea"/>
                <a:cs typeface="Malgun Gothic"/>
              </a:rPr>
              <a:t>. </a:t>
            </a:r>
            <a:br>
              <a:rPr lang="en-US" altLang="ko-KR" dirty="0" smtClean="0">
                <a:latin typeface="+mn-ea"/>
                <a:cs typeface="Malgun Gothic"/>
              </a:rPr>
            </a:br>
            <a:r>
              <a:rPr lang="en-US" altLang="ko-KR" dirty="0" smtClean="0">
                <a:latin typeface="+mn-ea"/>
                <a:cs typeface="Malgun Gothic"/>
              </a:rPr>
              <a:t>» </a:t>
            </a:r>
            <a:r>
              <a:rPr lang="ko-KR" altLang="en-US" dirty="0" smtClean="0">
                <a:latin typeface="+mn-ea"/>
                <a:cs typeface="Malgun Gothic"/>
              </a:rPr>
              <a:t>숫자로 시작하는 변수는 안 된다</a:t>
            </a:r>
            <a:r>
              <a:rPr lang="en-US" altLang="ko-KR" dirty="0" smtClean="0">
                <a:latin typeface="+mn-ea"/>
                <a:cs typeface="Malgun Gothic"/>
              </a:rPr>
              <a:t>.   </a:t>
            </a:r>
            <a:br>
              <a:rPr lang="en-US" altLang="ko-KR" dirty="0" smtClean="0">
                <a:latin typeface="+mn-ea"/>
                <a:cs typeface="Malgun Gothic"/>
              </a:rPr>
            </a:br>
            <a:r>
              <a:rPr lang="en-US" altLang="ko-KR" dirty="0" smtClean="0">
                <a:latin typeface="+mn-ea"/>
                <a:cs typeface="Malgun Gothic"/>
              </a:rPr>
              <a:t>» </a:t>
            </a:r>
            <a:r>
              <a:rPr lang="ko-KR" altLang="en-US" dirty="0" err="1" smtClean="0">
                <a:latin typeface="+mn-ea"/>
                <a:cs typeface="Malgun Gothic"/>
              </a:rPr>
              <a:t>예약어는</a:t>
            </a:r>
            <a:r>
              <a:rPr lang="ko-KR" altLang="en-US" dirty="0" smtClean="0">
                <a:latin typeface="+mn-ea"/>
                <a:cs typeface="Malgun Gothic"/>
              </a:rPr>
              <a:t> </a:t>
            </a:r>
            <a:r>
              <a:rPr lang="ko-KR" altLang="en-US" dirty="0" err="1" smtClean="0">
                <a:latin typeface="+mn-ea"/>
                <a:cs typeface="Malgun Gothic"/>
              </a:rPr>
              <a:t>변수명으로</a:t>
            </a:r>
            <a:r>
              <a:rPr lang="ko-KR" altLang="en-US" dirty="0" smtClean="0">
                <a:latin typeface="+mn-ea"/>
                <a:cs typeface="Malgun Gothic"/>
              </a:rPr>
              <a:t> 사용할 수가 없다</a:t>
            </a:r>
            <a:r>
              <a:rPr lang="en-US" altLang="ko-KR" dirty="0" smtClean="0">
                <a:latin typeface="+mn-ea"/>
                <a:cs typeface="Malgun Gothic"/>
              </a:rPr>
              <a:t>.  (page ch-2-3 </a:t>
            </a:r>
            <a:r>
              <a:rPr lang="ko-KR" altLang="en-US" dirty="0" err="1" smtClean="0">
                <a:latin typeface="+mn-ea"/>
                <a:cs typeface="Malgun Gothic"/>
              </a:rPr>
              <a:t>예약어</a:t>
            </a:r>
            <a:r>
              <a:rPr lang="ko-KR" altLang="en-US" dirty="0" smtClean="0">
                <a:latin typeface="+mn-ea"/>
                <a:cs typeface="Malgun Gothic"/>
              </a:rPr>
              <a:t> 목록참조</a:t>
            </a:r>
            <a:r>
              <a:rPr lang="en-US" altLang="ko-KR" dirty="0" smtClean="0">
                <a:latin typeface="+mn-ea"/>
                <a:cs typeface="Malgun Gothic"/>
              </a:rPr>
              <a:t>)  </a:t>
            </a:r>
            <a:r>
              <a:rPr lang="ko-KR" altLang="en-US" dirty="0" smtClean="0">
                <a:latin typeface="+mn-ea"/>
                <a:cs typeface="Malgun Gothic"/>
              </a:rPr>
              <a:t>   </a:t>
            </a:r>
            <a:endParaRPr lang="en-US" altLang="ko-KR" dirty="0" smtClean="0">
              <a:latin typeface="+mn-ea"/>
              <a:cs typeface="Malgun Gothic"/>
            </a:endParaRPr>
          </a:p>
          <a:p>
            <a:pPr marL="195580" marR="50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endParaRPr lang="en-US" altLang="ko-KR" dirty="0" smtClean="0">
              <a:latin typeface="+mn-ea"/>
              <a:cs typeface="Malgun Gothic"/>
            </a:endParaRPr>
          </a:p>
          <a:p>
            <a:pPr marL="195580" marR="50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lang="ko-KR" altLang="en-US" dirty="0" smtClean="0">
                <a:latin typeface="+mn-ea"/>
                <a:cs typeface="Malgun Gothic"/>
              </a:rPr>
              <a:t>좋은 변수는 이름만 보고 변수가 저장한 값의 의미를 짐작할 수 있도록 하는 것이</a:t>
            </a:r>
            <a:endParaRPr lang="en-US" altLang="ko-KR" dirty="0" smtClean="0">
              <a:latin typeface="+mn-ea"/>
              <a:cs typeface="Malgun Gothic"/>
            </a:endParaRPr>
          </a:p>
          <a:p>
            <a:pPr marL="12700" marR="5080">
              <a:lnSpc>
                <a:spcPct val="100000"/>
              </a:lnSpc>
              <a:tabLst>
                <a:tab pos="195580" algn="l"/>
              </a:tabLst>
            </a:pPr>
            <a:r>
              <a:rPr lang="en-US" altLang="ko-KR" dirty="0">
                <a:latin typeface="+mn-ea"/>
                <a:cs typeface="Malgun Gothic"/>
              </a:rPr>
              <a:t> </a:t>
            </a:r>
            <a:r>
              <a:rPr lang="en-US" altLang="ko-KR" dirty="0" smtClean="0">
                <a:latin typeface="+mn-ea"/>
                <a:cs typeface="Malgun Gothic"/>
              </a:rPr>
              <a:t> </a:t>
            </a:r>
            <a:r>
              <a:rPr lang="ko-KR" altLang="en-US" dirty="0" smtClean="0">
                <a:latin typeface="+mn-ea"/>
                <a:cs typeface="Malgun Gothic"/>
              </a:rPr>
              <a:t>좋다</a:t>
            </a:r>
            <a:r>
              <a:rPr lang="en-US" altLang="ko-KR" dirty="0" smtClean="0">
                <a:latin typeface="+mn-ea"/>
                <a:cs typeface="Malgun Gothic"/>
              </a:rPr>
              <a:t>.    </a:t>
            </a:r>
            <a:endParaRPr lang="en-US" dirty="0">
              <a:latin typeface="+mn-ea"/>
              <a:cs typeface="Malgun 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67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문자</a:t>
            </a:r>
            <a:r>
              <a:rPr spc="-85" dirty="0"/>
              <a:t> </a:t>
            </a:r>
            <a:r>
              <a:rPr spc="-5"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2000250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문자열 관련</a:t>
            </a:r>
            <a:r>
              <a:rPr sz="1800" spc="-8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함수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문자 개수</a:t>
            </a:r>
            <a:r>
              <a:rPr sz="1800" spc="-9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세기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72" y="3030156"/>
            <a:ext cx="29838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위치 찾기 ( </a:t>
            </a:r>
            <a:r>
              <a:rPr sz="1800" spc="-20" dirty="0">
                <a:latin typeface="Malgun Gothic"/>
                <a:cs typeface="Malgun Gothic"/>
              </a:rPr>
              <a:t>find </a:t>
            </a:r>
            <a:r>
              <a:rPr sz="1800" spc="0" dirty="0">
                <a:latin typeface="Malgun Gothic"/>
                <a:cs typeface="Malgun Gothic"/>
              </a:rPr>
              <a:t>vs </a:t>
            </a:r>
            <a:r>
              <a:rPr sz="1800" spc="-15" dirty="0">
                <a:latin typeface="Malgun Gothic"/>
                <a:cs typeface="Malgun Gothic"/>
              </a:rPr>
              <a:t>index</a:t>
            </a:r>
            <a:r>
              <a:rPr sz="1800" spc="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809" y="1908810"/>
            <a:ext cx="8061959" cy="8305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70"/>
              </a:spcBef>
            </a:pPr>
            <a:r>
              <a:rPr sz="1600" spc="5" dirty="0">
                <a:latin typeface="Consolas"/>
                <a:cs typeface="Consolas"/>
              </a:rPr>
              <a:t>&gt;&gt;&gt; a =</a:t>
            </a:r>
            <a:r>
              <a:rPr sz="1600" spc="-13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"hobby"</a:t>
            </a:r>
            <a:endParaRPr sz="1600">
              <a:latin typeface="Consolas"/>
              <a:cs typeface="Consolas"/>
            </a:endParaRPr>
          </a:p>
          <a:p>
            <a:pPr marL="89535" marR="61810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5" dirty="0">
                <a:latin typeface="Consolas"/>
                <a:cs typeface="Consolas"/>
              </a:rPr>
              <a:t>a.count('b')  </a:t>
            </a:r>
            <a:r>
              <a:rPr sz="1600" spc="5" dirty="0">
                <a:latin typeface="Consolas"/>
                <a:cs typeface="Consolas"/>
              </a:rPr>
              <a:t>2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809" y="3417570"/>
            <a:ext cx="8061959" cy="13258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54"/>
              </a:spcBef>
            </a:pPr>
            <a:r>
              <a:rPr sz="1600" spc="5" dirty="0">
                <a:latin typeface="Consolas"/>
                <a:cs typeface="Consolas"/>
              </a:rPr>
              <a:t>&gt;&gt;&gt; a = </a:t>
            </a:r>
            <a:r>
              <a:rPr sz="1600" spc="-5" dirty="0">
                <a:latin typeface="Consolas"/>
                <a:cs typeface="Consolas"/>
              </a:rPr>
              <a:t>"Python </a:t>
            </a:r>
            <a:r>
              <a:rPr sz="1600" spc="-15" dirty="0">
                <a:latin typeface="Consolas"/>
                <a:cs typeface="Consolas"/>
              </a:rPr>
              <a:t>is best</a:t>
            </a:r>
            <a:r>
              <a:rPr sz="1600" spc="-7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choice"</a:t>
            </a:r>
            <a:endParaRPr sz="1600">
              <a:latin typeface="Consolas"/>
              <a:cs typeface="Consolas"/>
            </a:endParaRPr>
          </a:p>
          <a:p>
            <a:pPr marL="89535" marR="628777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6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a.find('b')  </a:t>
            </a:r>
            <a:r>
              <a:rPr sz="1600" spc="10" dirty="0">
                <a:latin typeface="Consolas"/>
                <a:cs typeface="Consolas"/>
              </a:rPr>
              <a:t>10</a:t>
            </a:r>
            <a:endParaRPr sz="16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a.find('k')</a:t>
            </a:r>
            <a:endParaRPr sz="16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-1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809" y="4827270"/>
            <a:ext cx="8061959" cy="18135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54"/>
              </a:spcBef>
            </a:pPr>
            <a:r>
              <a:rPr sz="1600" spc="5" dirty="0">
                <a:latin typeface="Consolas"/>
                <a:cs typeface="Consolas"/>
              </a:rPr>
              <a:t>&gt;&gt;&gt; a = </a:t>
            </a:r>
            <a:r>
              <a:rPr sz="1600" dirty="0">
                <a:latin typeface="Consolas"/>
                <a:cs typeface="Consolas"/>
              </a:rPr>
              <a:t>"Life </a:t>
            </a:r>
            <a:r>
              <a:rPr sz="1600" spc="-20" dirty="0">
                <a:latin typeface="Consolas"/>
                <a:cs typeface="Consolas"/>
              </a:rPr>
              <a:t>is </a:t>
            </a:r>
            <a:r>
              <a:rPr sz="1600" spc="5" dirty="0">
                <a:latin typeface="Consolas"/>
                <a:cs typeface="Consolas"/>
              </a:rPr>
              <a:t>too</a:t>
            </a:r>
            <a:r>
              <a:rPr sz="1600" spc="-2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short"</a:t>
            </a:r>
            <a:endParaRPr sz="1600">
              <a:latin typeface="Consolas"/>
              <a:cs typeface="Consolas"/>
            </a:endParaRPr>
          </a:p>
          <a:p>
            <a:pPr marL="89535" marR="61810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5" dirty="0">
                <a:latin typeface="Consolas"/>
                <a:cs typeface="Consolas"/>
              </a:rPr>
              <a:t>a.index('t')  </a:t>
            </a:r>
            <a:r>
              <a:rPr sz="1600" spc="5" dirty="0">
                <a:latin typeface="Consolas"/>
                <a:cs typeface="Consolas"/>
              </a:rPr>
              <a:t>8</a:t>
            </a:r>
            <a:endParaRPr sz="16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a.index('k')</a:t>
            </a:r>
            <a:endParaRPr sz="1600">
              <a:latin typeface="Consolas"/>
              <a:cs typeface="Consolas"/>
            </a:endParaRPr>
          </a:p>
          <a:p>
            <a:pPr marL="89535" marR="406844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Traceback </a:t>
            </a:r>
            <a:r>
              <a:rPr sz="1600" dirty="0">
                <a:latin typeface="Consolas"/>
                <a:cs typeface="Consolas"/>
              </a:rPr>
              <a:t>(most </a:t>
            </a:r>
            <a:r>
              <a:rPr sz="1600" spc="-10" dirty="0">
                <a:latin typeface="Consolas"/>
                <a:cs typeface="Consolas"/>
              </a:rPr>
              <a:t>recent </a:t>
            </a:r>
            <a:r>
              <a:rPr sz="1600" spc="-5" dirty="0">
                <a:latin typeface="Consolas"/>
                <a:cs typeface="Consolas"/>
              </a:rPr>
              <a:t>call </a:t>
            </a:r>
            <a:r>
              <a:rPr sz="1600" spc="-10" dirty="0">
                <a:latin typeface="Consolas"/>
                <a:cs typeface="Consolas"/>
              </a:rPr>
              <a:t>last):  </a:t>
            </a:r>
            <a:r>
              <a:rPr sz="1600" dirty="0">
                <a:latin typeface="Consolas"/>
                <a:cs typeface="Consolas"/>
              </a:rPr>
              <a:t>File </a:t>
            </a:r>
            <a:r>
              <a:rPr sz="1600" spc="-5" dirty="0">
                <a:latin typeface="Consolas"/>
                <a:cs typeface="Consolas"/>
              </a:rPr>
              <a:t>"&lt;stdin&gt;", </a:t>
            </a:r>
            <a:r>
              <a:rPr sz="1600" dirty="0">
                <a:latin typeface="Consolas"/>
                <a:cs typeface="Consolas"/>
              </a:rPr>
              <a:t>line </a:t>
            </a:r>
            <a:r>
              <a:rPr sz="1600" spc="-15" dirty="0">
                <a:latin typeface="Consolas"/>
                <a:cs typeface="Consolas"/>
              </a:rPr>
              <a:t>1, in </a:t>
            </a:r>
            <a:r>
              <a:rPr sz="1600" spc="-10" dirty="0">
                <a:latin typeface="Consolas"/>
                <a:cs typeface="Consolas"/>
              </a:rPr>
              <a:t>&lt;module&gt;  </a:t>
            </a:r>
            <a:r>
              <a:rPr sz="1600" spc="-5" dirty="0">
                <a:latin typeface="Consolas"/>
                <a:cs typeface="Consolas"/>
              </a:rPr>
              <a:t>ValueError: </a:t>
            </a:r>
            <a:r>
              <a:rPr sz="1600" spc="-10" dirty="0">
                <a:latin typeface="Consolas"/>
                <a:cs typeface="Consolas"/>
              </a:rPr>
              <a:t>substring </a:t>
            </a:r>
            <a:r>
              <a:rPr sz="1600" spc="5" dirty="0">
                <a:latin typeface="Consolas"/>
                <a:cs typeface="Consolas"/>
              </a:rPr>
              <a:t>not</a:t>
            </a:r>
            <a:r>
              <a:rPr sz="1600" spc="-10" dirty="0">
                <a:latin typeface="Consolas"/>
                <a:cs typeface="Consolas"/>
              </a:rPr>
              <a:t> found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20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67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문자</a:t>
            </a:r>
            <a:r>
              <a:rPr spc="-85" dirty="0"/>
              <a:t> </a:t>
            </a:r>
            <a:r>
              <a:rPr spc="-5"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020889"/>
            <a:ext cx="2649855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문자열 관련 함수</a:t>
            </a:r>
            <a:r>
              <a:rPr sz="1800" spc="-6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(계속)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문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72" y="3827843"/>
            <a:ext cx="18173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좌우 공백</a:t>
            </a:r>
            <a:r>
              <a:rPr sz="1800" spc="-9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제거</a:t>
            </a:r>
            <a:endParaRPr sz="1800">
              <a:latin typeface="Malgun Gothic"/>
              <a:cs typeface="Malgun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61996" y="4248150"/>
          <a:ext cx="8061958" cy="1583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/>
                <a:gridCol w="1922145"/>
                <a:gridCol w="220980"/>
                <a:gridCol w="2636520"/>
                <a:gridCol w="220979"/>
                <a:gridCol w="2575559"/>
              </a:tblGrid>
              <a:tr h="310515"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a = " hi</a:t>
                      </a:r>
                      <a:r>
                        <a:rPr sz="1600" spc="-18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"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a=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"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hi</a:t>
                      </a:r>
                      <a:r>
                        <a:rPr sz="16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"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 a = " hi</a:t>
                      </a:r>
                      <a:r>
                        <a:rPr sz="1600" spc="-2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"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R="41910" algn="r">
                        <a:lnSpc>
                          <a:spcPts val="1780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780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a.lstrip()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68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r>
                        <a:rPr sz="1600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a.rstrip()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57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r>
                        <a:rPr sz="16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a.strip()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R="41910" algn="r">
                        <a:lnSpc>
                          <a:spcPts val="1780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'h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78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'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68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'</a:t>
                      </a:r>
                      <a:r>
                        <a:rPr sz="1600" spc="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hi'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570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'hi'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R="41910" algn="r">
                        <a:lnSpc>
                          <a:spcPts val="1780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78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a =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"111hi</a:t>
                      </a:r>
                      <a:r>
                        <a:rPr sz="1600" spc="-1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"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68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 a = "</a:t>
                      </a:r>
                      <a:r>
                        <a:rPr sz="1600" spc="-18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hi111"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57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 a =</a:t>
                      </a:r>
                      <a:r>
                        <a:rPr sz="1600" spc="-1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"111hi111"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R="41910" algn="r">
                        <a:lnSpc>
                          <a:spcPts val="1780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780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a.lstrip("1")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68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r>
                        <a:rPr sz="16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a.rstrip("1")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57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r>
                        <a:rPr sz="16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a.strip("1")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R="42545" algn="r">
                        <a:lnSpc>
                          <a:spcPts val="178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'h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i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78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'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68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'</a:t>
                      </a:r>
                      <a:r>
                        <a:rPr sz="1600" spc="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hi'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ts val="157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'hi'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67391"/>
              </p:ext>
            </p:extLst>
          </p:nvPr>
        </p:nvGraphicFramePr>
        <p:xfrm>
          <a:off x="761999" y="1516405"/>
          <a:ext cx="8061955" cy="1945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8071"/>
                <a:gridCol w="1317625"/>
                <a:gridCol w="670560"/>
                <a:gridCol w="3695699"/>
              </a:tblGrid>
              <a:tr h="376555">
                <a:tc gridSpan="4"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4204970" algn="l"/>
                        </a:tabLst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자열</a:t>
                      </a:r>
                      <a:r>
                        <a:rPr sz="1800" spc="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삽입</a:t>
                      </a:r>
                      <a:r>
                        <a:rPr sz="1800" spc="-3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15" dirty="0">
                          <a:latin typeface="Malgun Gothic"/>
                          <a:cs typeface="Malgun Gothic"/>
                        </a:rPr>
                        <a:t>(join)	</a:t>
                      </a:r>
                      <a:r>
                        <a:rPr sz="2700" baseline="-4629" dirty="0">
                          <a:latin typeface="Consolas"/>
                          <a:cs typeface="Consolas"/>
                        </a:rPr>
                        <a:t>» </a:t>
                      </a:r>
                      <a:r>
                        <a:rPr sz="2700" baseline="-4629" dirty="0">
                          <a:latin typeface="Malgun Gothic"/>
                          <a:cs typeface="Malgun Gothic"/>
                        </a:rPr>
                        <a:t>대소문자</a:t>
                      </a:r>
                      <a:r>
                        <a:rPr sz="2700" spc="457" baseline="-4629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2700" baseline="-4629" dirty="0">
                          <a:latin typeface="Malgun Gothic"/>
                          <a:cs typeface="Malgun Gothic"/>
                        </a:rPr>
                        <a:t>변경</a:t>
                      </a:r>
                    </a:p>
                  </a:txBody>
                  <a:tcPr marL="0" marR="0" marT="203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1369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a=</a:t>
                      </a:r>
                      <a:r>
                        <a:rPr sz="16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","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3429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 a =</a:t>
                      </a:r>
                      <a:r>
                        <a:rPr sz="1600" spc="-1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"hi"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73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93345">
                        <a:lnSpc>
                          <a:spcPts val="1764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r>
                        <a:rPr sz="16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a.join('abcd')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59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r>
                        <a:rPr sz="16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a.upper()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488315">
                <a:tc>
                  <a:txBody>
                    <a:bodyPr/>
                    <a:lstStyle/>
                    <a:p>
                      <a:pPr marL="93345">
                        <a:lnSpc>
                          <a:spcPts val="1764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'a,b,c,d'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600" spc="10" dirty="0">
                          <a:latin typeface="Consolas"/>
                          <a:cs typeface="Consolas"/>
                        </a:rPr>
                        <a:t>&gt;&gt;&gt;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a.join(</a:t>
                      </a:r>
                      <a:r>
                        <a:rPr sz="16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('abcd',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'efgh')</a:t>
                      </a:r>
                      <a:r>
                        <a:rPr sz="1600" spc="-5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444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590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'HI'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 a =</a:t>
                      </a:r>
                      <a:r>
                        <a:rPr sz="1600" spc="-1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"HI"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93345">
                        <a:lnSpc>
                          <a:spcPts val="1760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'abcd,efgh'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58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r>
                        <a:rPr sz="16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a.lower()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8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ts val="158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'hi'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21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67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문자</a:t>
            </a:r>
            <a:r>
              <a:rPr spc="-85" dirty="0"/>
              <a:t> </a:t>
            </a:r>
            <a:r>
              <a:rPr spc="-5"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020889"/>
            <a:ext cx="2658110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문자열 관련 함수</a:t>
            </a:r>
            <a:r>
              <a:rPr sz="1800" spc="-6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(계속)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문자열 </a:t>
            </a:r>
            <a:r>
              <a:rPr sz="1800" dirty="0">
                <a:latin typeface="Malgun Gothic"/>
                <a:cs typeface="Malgun Gothic"/>
              </a:rPr>
              <a:t>대체</a:t>
            </a:r>
            <a:r>
              <a:rPr sz="1800" spc="-7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(replace)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72" y="3057207"/>
            <a:ext cx="2375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문자열 나누기</a:t>
            </a:r>
            <a:r>
              <a:rPr sz="1800" spc="-65" dirty="0">
                <a:latin typeface="Malgun Gothic"/>
                <a:cs typeface="Malgun Gothic"/>
              </a:rPr>
              <a:t> </a:t>
            </a:r>
            <a:r>
              <a:rPr sz="1800" spc="-15" dirty="0">
                <a:latin typeface="Malgun Gothic"/>
                <a:cs typeface="Malgun Gothic"/>
              </a:rPr>
              <a:t>(split)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809" y="1885950"/>
            <a:ext cx="8061959" cy="8305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40"/>
              </a:spcBef>
            </a:pPr>
            <a:r>
              <a:rPr sz="1600" spc="5" dirty="0">
                <a:latin typeface="Consolas"/>
                <a:cs typeface="Consolas"/>
              </a:rPr>
              <a:t>&gt;&gt;&gt; a = </a:t>
            </a:r>
            <a:r>
              <a:rPr sz="1600" dirty="0">
                <a:latin typeface="Consolas"/>
                <a:cs typeface="Consolas"/>
              </a:rPr>
              <a:t>"Life </a:t>
            </a:r>
            <a:r>
              <a:rPr sz="1600" spc="-20" dirty="0">
                <a:latin typeface="Consolas"/>
                <a:cs typeface="Consolas"/>
              </a:rPr>
              <a:t>is </a:t>
            </a:r>
            <a:r>
              <a:rPr sz="1600" spc="5" dirty="0">
                <a:latin typeface="Consolas"/>
                <a:cs typeface="Consolas"/>
              </a:rPr>
              <a:t>too</a:t>
            </a:r>
            <a:r>
              <a:rPr sz="1600" spc="-22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short"</a:t>
            </a:r>
            <a:endParaRPr sz="1600">
              <a:latin typeface="Consolas"/>
              <a:cs typeface="Consolas"/>
            </a:endParaRPr>
          </a:p>
          <a:p>
            <a:pPr marL="89535" marR="429069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5" dirty="0">
                <a:latin typeface="Consolas"/>
                <a:cs typeface="Consolas"/>
              </a:rPr>
              <a:t>a.replace("Life", </a:t>
            </a:r>
            <a:r>
              <a:rPr sz="1600" dirty="0">
                <a:latin typeface="Consolas"/>
                <a:cs typeface="Consolas"/>
              </a:rPr>
              <a:t>"Your </a:t>
            </a:r>
            <a:r>
              <a:rPr sz="1600" spc="-10" dirty="0">
                <a:latin typeface="Consolas"/>
                <a:cs typeface="Consolas"/>
              </a:rPr>
              <a:t>leg")  </a:t>
            </a:r>
            <a:r>
              <a:rPr sz="1600" dirty="0">
                <a:latin typeface="Consolas"/>
                <a:cs typeface="Consolas"/>
              </a:rPr>
              <a:t>'Your </a:t>
            </a:r>
            <a:r>
              <a:rPr sz="1600" spc="-10" dirty="0">
                <a:latin typeface="Consolas"/>
                <a:cs typeface="Consolas"/>
              </a:rPr>
              <a:t>leg </a:t>
            </a:r>
            <a:r>
              <a:rPr sz="1600" spc="5" dirty="0">
                <a:latin typeface="Consolas"/>
                <a:cs typeface="Consolas"/>
              </a:rPr>
              <a:t>is </a:t>
            </a:r>
            <a:r>
              <a:rPr sz="1600" spc="-10" dirty="0">
                <a:latin typeface="Consolas"/>
                <a:cs typeface="Consolas"/>
              </a:rPr>
              <a:t>too</a:t>
            </a:r>
            <a:r>
              <a:rPr sz="1600" spc="-1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short'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5809" y="3417570"/>
            <a:ext cx="3848100" cy="8305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254"/>
              </a:spcBef>
            </a:pPr>
            <a:r>
              <a:rPr sz="1600" spc="5" dirty="0">
                <a:latin typeface="Consolas"/>
                <a:cs typeface="Consolas"/>
              </a:rPr>
              <a:t>&gt;&gt;&gt; a = </a:t>
            </a:r>
            <a:r>
              <a:rPr sz="1600" dirty="0">
                <a:latin typeface="Consolas"/>
                <a:cs typeface="Consolas"/>
              </a:rPr>
              <a:t>"Life </a:t>
            </a:r>
            <a:r>
              <a:rPr sz="1600" spc="-15" dirty="0">
                <a:latin typeface="Consolas"/>
                <a:cs typeface="Consolas"/>
              </a:rPr>
              <a:t>is </a:t>
            </a:r>
            <a:r>
              <a:rPr sz="1600" spc="5" dirty="0">
                <a:latin typeface="Consolas"/>
                <a:cs typeface="Consolas"/>
              </a:rPr>
              <a:t>too</a:t>
            </a:r>
            <a:r>
              <a:rPr sz="1600" spc="-19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short"</a:t>
            </a:r>
            <a:endParaRPr sz="16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a.split()</a:t>
            </a:r>
            <a:endParaRPr sz="16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onsolas"/>
                <a:cs typeface="Consolas"/>
              </a:rPr>
              <a:t>['Life', </a:t>
            </a:r>
            <a:r>
              <a:rPr sz="1600" spc="-10" dirty="0">
                <a:latin typeface="Consolas"/>
                <a:cs typeface="Consolas"/>
              </a:rPr>
              <a:t>'is', 'too',</a:t>
            </a:r>
            <a:r>
              <a:rPr sz="1600" spc="-7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'short']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9670" y="3417570"/>
            <a:ext cx="3848100" cy="8305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1600" spc="5" dirty="0">
                <a:latin typeface="Consolas"/>
                <a:cs typeface="Consolas"/>
              </a:rPr>
              <a:t>&gt;&gt;&gt; a =</a:t>
            </a:r>
            <a:r>
              <a:rPr sz="1600" spc="-13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"a:b:c:d"</a:t>
            </a:r>
            <a:endParaRPr sz="1600">
              <a:latin typeface="Consolas"/>
              <a:cs typeface="Consolas"/>
            </a:endParaRPr>
          </a:p>
          <a:p>
            <a:pPr marL="92075" marR="151701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5" dirty="0">
                <a:latin typeface="Consolas"/>
                <a:cs typeface="Consolas"/>
              </a:rPr>
              <a:t>a.split(':')  </a:t>
            </a:r>
            <a:r>
              <a:rPr sz="1600" dirty="0">
                <a:latin typeface="Consolas"/>
                <a:cs typeface="Consolas"/>
              </a:rPr>
              <a:t>['a', </a:t>
            </a:r>
            <a:r>
              <a:rPr sz="1600" spc="-5" dirty="0">
                <a:latin typeface="Consolas"/>
                <a:cs typeface="Consolas"/>
              </a:rPr>
              <a:t>'b', 'c',</a:t>
            </a:r>
            <a:r>
              <a:rPr sz="1600" spc="-10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'd']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22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962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리스트</a:t>
            </a:r>
            <a:r>
              <a:rPr spc="-90" dirty="0"/>
              <a:t> </a:t>
            </a:r>
            <a:r>
              <a:rPr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8327708" cy="42960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+mn-ea"/>
                <a:cs typeface="Malgun Gothic"/>
              </a:rPr>
              <a:t>다목적의 복합 데이터</a:t>
            </a:r>
            <a:r>
              <a:rPr sz="2000" spc="5" dirty="0">
                <a:latin typeface="+mn-ea"/>
                <a:cs typeface="Malgun Gothic"/>
              </a:rPr>
              <a:t> </a:t>
            </a:r>
            <a:r>
              <a:rPr sz="2000" dirty="0">
                <a:latin typeface="+mn-ea"/>
                <a:cs typeface="Malgun Gothic"/>
              </a:rPr>
              <a:t>타입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2000" dirty="0">
              <a:latin typeface="+mn-ea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2000" spc="-5" dirty="0">
                <a:latin typeface="+mn-ea"/>
                <a:cs typeface="Malgun Gothic"/>
              </a:rPr>
              <a:t>[] 내부에 </a:t>
            </a:r>
            <a:r>
              <a:rPr sz="2000" spc="5" dirty="0">
                <a:latin typeface="+mn-ea"/>
                <a:cs typeface="Malgun Gothic"/>
              </a:rPr>
              <a:t>,로 </a:t>
            </a:r>
            <a:r>
              <a:rPr sz="2000" spc="-5" dirty="0">
                <a:latin typeface="+mn-ea"/>
                <a:cs typeface="Malgun Gothic"/>
              </a:rPr>
              <a:t>구분되는 </a:t>
            </a:r>
            <a:r>
              <a:rPr sz="2000" dirty="0">
                <a:latin typeface="+mn-ea"/>
                <a:cs typeface="Malgun Gothic"/>
              </a:rPr>
              <a:t>항목들로</a:t>
            </a:r>
            <a:r>
              <a:rPr sz="2000" spc="-10" dirty="0">
                <a:latin typeface="+mn-ea"/>
                <a:cs typeface="Malgun Gothic"/>
              </a:rPr>
              <a:t> </a:t>
            </a:r>
            <a:r>
              <a:rPr sz="2000" spc="-5" dirty="0">
                <a:latin typeface="+mn-ea"/>
                <a:cs typeface="Malgun Gothic"/>
              </a:rPr>
              <a:t>구성</a:t>
            </a:r>
            <a:endParaRPr sz="2000" dirty="0">
              <a:latin typeface="+mn-ea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2000" dirty="0">
              <a:latin typeface="+mn-ea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+mn-ea"/>
                <a:cs typeface="Malgun Gothic"/>
              </a:rPr>
              <a:t>서로 다른 자료형의 </a:t>
            </a:r>
            <a:r>
              <a:rPr sz="2000" spc="-5" dirty="0">
                <a:latin typeface="+mn-ea"/>
                <a:cs typeface="Malgun Gothic"/>
              </a:rPr>
              <a:t>데이터를 </a:t>
            </a:r>
            <a:r>
              <a:rPr sz="2000" dirty="0">
                <a:latin typeface="+mn-ea"/>
                <a:cs typeface="Malgun Gothic"/>
              </a:rPr>
              <a:t>목록에 포함할 수</a:t>
            </a:r>
            <a:r>
              <a:rPr sz="2000" spc="-60" dirty="0">
                <a:latin typeface="+mn-ea"/>
                <a:cs typeface="Malgun Gothic"/>
              </a:rPr>
              <a:t> </a:t>
            </a:r>
            <a:r>
              <a:rPr sz="2000" spc="-5" dirty="0">
                <a:latin typeface="+mn-ea"/>
                <a:cs typeface="Malgun Gothic"/>
              </a:rPr>
              <a:t>있음</a:t>
            </a:r>
            <a:endParaRPr sz="2000" dirty="0">
              <a:latin typeface="+mn-ea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2000" dirty="0">
              <a:latin typeface="+mn-ea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+mn-ea"/>
                <a:cs typeface="Malgun Gothic"/>
              </a:rPr>
              <a:t>포함된 멤버들은 </a:t>
            </a:r>
            <a:r>
              <a:rPr sz="2000" spc="-10" dirty="0">
                <a:latin typeface="+mn-ea"/>
                <a:cs typeface="Malgun Gothic"/>
              </a:rPr>
              <a:t>[]와 </a:t>
            </a:r>
            <a:r>
              <a:rPr sz="2000" dirty="0">
                <a:latin typeface="+mn-ea"/>
                <a:cs typeface="Malgun Gothic"/>
              </a:rPr>
              <a:t>[:] 연산자를 사용해서 접근</a:t>
            </a:r>
          </a:p>
          <a:p>
            <a:pPr marL="194945">
              <a:lnSpc>
                <a:spcPct val="100000"/>
              </a:lnSpc>
              <a:spcBef>
                <a:spcPts val="840"/>
              </a:spcBef>
              <a:tabLst>
                <a:tab pos="454659" algn="l"/>
              </a:tabLst>
            </a:pPr>
            <a:r>
              <a:rPr sz="2000" dirty="0">
                <a:latin typeface="+mn-ea"/>
                <a:cs typeface="Malgun Gothic"/>
              </a:rPr>
              <a:t>»	</a:t>
            </a:r>
            <a:r>
              <a:rPr sz="2000" spc="5" dirty="0">
                <a:latin typeface="+mn-ea"/>
                <a:cs typeface="Malgun Gothic"/>
              </a:rPr>
              <a:t>0부터 </a:t>
            </a:r>
            <a:r>
              <a:rPr sz="2000" spc="-5" dirty="0">
                <a:latin typeface="+mn-ea"/>
                <a:cs typeface="Malgun Gothic"/>
              </a:rPr>
              <a:t>시작하는 </a:t>
            </a:r>
            <a:r>
              <a:rPr sz="2000" dirty="0">
                <a:latin typeface="+mn-ea"/>
                <a:cs typeface="Malgun Gothic"/>
              </a:rPr>
              <a:t>인덱스</a:t>
            </a:r>
            <a:r>
              <a:rPr sz="2000" spc="-65" dirty="0">
                <a:latin typeface="+mn-ea"/>
                <a:cs typeface="Malgun Gothic"/>
              </a:rPr>
              <a:t> </a:t>
            </a:r>
            <a:r>
              <a:rPr sz="2000" dirty="0">
                <a:latin typeface="+mn-ea"/>
                <a:cs typeface="Malgun Gothic"/>
              </a:rPr>
              <a:t>사용</a:t>
            </a: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2000" dirty="0">
                <a:latin typeface="+mn-ea"/>
                <a:cs typeface="Malgun Gothic"/>
              </a:rPr>
              <a:t>»	</a:t>
            </a:r>
            <a:r>
              <a:rPr sz="2000" spc="-10" dirty="0">
                <a:latin typeface="+mn-ea"/>
                <a:cs typeface="Malgun Gothic"/>
              </a:rPr>
              <a:t>-(음수) </a:t>
            </a:r>
            <a:r>
              <a:rPr sz="2000" spc="-5" dirty="0">
                <a:latin typeface="+mn-ea"/>
                <a:cs typeface="Malgun Gothic"/>
              </a:rPr>
              <a:t>인덱스는 </a:t>
            </a:r>
            <a:r>
              <a:rPr sz="2000" dirty="0">
                <a:latin typeface="+mn-ea"/>
                <a:cs typeface="Malgun Gothic"/>
              </a:rPr>
              <a:t>뒤에서부터 </a:t>
            </a:r>
            <a:r>
              <a:rPr sz="2000" spc="-5" dirty="0">
                <a:latin typeface="+mn-ea"/>
                <a:cs typeface="Malgun Gothic"/>
              </a:rPr>
              <a:t>시작하는 </a:t>
            </a:r>
            <a:r>
              <a:rPr sz="2000" dirty="0">
                <a:latin typeface="+mn-ea"/>
                <a:cs typeface="Malgun Gothic"/>
              </a:rPr>
              <a:t>위치</a:t>
            </a:r>
            <a:r>
              <a:rPr sz="2000" spc="50" dirty="0">
                <a:latin typeface="+mn-ea"/>
                <a:cs typeface="Malgun Gothic"/>
              </a:rPr>
              <a:t> </a:t>
            </a:r>
            <a:r>
              <a:rPr sz="2000" dirty="0">
                <a:latin typeface="+mn-ea"/>
                <a:cs typeface="Malgun Gothic"/>
              </a:rPr>
              <a:t>값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+mn-ea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+mn-ea"/>
                <a:cs typeface="Wingdings"/>
              </a:rPr>
              <a:t></a:t>
            </a:r>
            <a:r>
              <a:rPr sz="2000" dirty="0">
                <a:latin typeface="+mn-ea"/>
                <a:cs typeface="Times New Roman"/>
              </a:rPr>
              <a:t> </a:t>
            </a:r>
            <a:r>
              <a:rPr sz="2000" dirty="0">
                <a:latin typeface="+mn-ea"/>
                <a:cs typeface="Malgun Gothic"/>
              </a:rPr>
              <a:t>+ </a:t>
            </a:r>
            <a:r>
              <a:rPr sz="2000" spc="-5" dirty="0">
                <a:latin typeface="+mn-ea"/>
                <a:cs typeface="Malgun Gothic"/>
              </a:rPr>
              <a:t>연산자는 </a:t>
            </a:r>
            <a:r>
              <a:rPr sz="2000" dirty="0">
                <a:latin typeface="+mn-ea"/>
                <a:cs typeface="Malgun Gothic"/>
              </a:rPr>
              <a:t>두 리스트를</a:t>
            </a:r>
            <a:r>
              <a:rPr sz="2000" spc="-254" dirty="0">
                <a:latin typeface="+mn-ea"/>
                <a:cs typeface="Malgun Gothic"/>
              </a:rPr>
              <a:t> </a:t>
            </a:r>
            <a:r>
              <a:rPr sz="2000" spc="-5" dirty="0">
                <a:latin typeface="+mn-ea"/>
                <a:cs typeface="Malgun Gothic"/>
              </a:rPr>
              <a:t>결합</a:t>
            </a:r>
            <a:endParaRPr sz="2000" dirty="0">
              <a:latin typeface="+mn-ea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+mn-ea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2000" dirty="0">
                <a:latin typeface="+mn-ea"/>
                <a:cs typeface="Malgun Gothic"/>
              </a:rPr>
              <a:t>* 연산자는 반복 연산</a:t>
            </a:r>
            <a:r>
              <a:rPr sz="2000" spc="-5" dirty="0">
                <a:latin typeface="+mn-ea"/>
                <a:cs typeface="Malgun Gothic"/>
              </a:rPr>
              <a:t> </a:t>
            </a:r>
            <a:r>
              <a:rPr sz="2000" dirty="0">
                <a:latin typeface="+mn-ea"/>
                <a:cs typeface="Malgun Gothic"/>
              </a:rPr>
              <a:t>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23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962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리스트</a:t>
            </a:r>
            <a:r>
              <a:rPr spc="-90" dirty="0"/>
              <a:t> </a:t>
            </a:r>
            <a:r>
              <a:rPr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854487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 err="1">
                <a:latin typeface="Malgun Gothic"/>
                <a:cs typeface="Malgun Gothic"/>
              </a:rPr>
              <a:t>리스트</a:t>
            </a:r>
            <a:r>
              <a:rPr sz="1800" spc="-60" dirty="0">
                <a:latin typeface="Malgun Gothic"/>
                <a:cs typeface="Malgun Gothic"/>
              </a:rPr>
              <a:t> </a:t>
            </a:r>
            <a:r>
              <a:rPr sz="1800" dirty="0" err="1" smtClean="0">
                <a:latin typeface="Malgun Gothic"/>
                <a:cs typeface="Malgun Gothic"/>
              </a:rPr>
              <a:t>만들기</a:t>
            </a:r>
            <a:r>
              <a:rPr lang="en-US" sz="1800" dirty="0" smtClean="0">
                <a:latin typeface="Malgun Gothic"/>
                <a:cs typeface="Malgun Gothic"/>
              </a:rPr>
              <a:t> – 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cs typeface="Malgun Gothic"/>
              </a:rPr>
              <a:t>기본적으로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cs typeface="Malgun Gothic"/>
              </a:rPr>
              <a:t>[](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cs typeface="Malgun Gothic"/>
              </a:rPr>
              <a:t>대괄호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cs typeface="Malgun Gothic"/>
              </a:rPr>
              <a:t>) 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cs typeface="Malgun Gothic"/>
              </a:rPr>
              <a:t>안에 표현하고 요소간에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cs typeface="Malgun Gothic"/>
              </a:rPr>
              <a:t>,</a:t>
            </a:r>
            <a:r>
              <a:rPr lang="ko-KR" altLang="en-US" sz="1600" b="1" dirty="0" smtClean="0">
                <a:solidFill>
                  <a:schemeClr val="accent5">
                    <a:lumMod val="75000"/>
                  </a:schemeClr>
                </a:solidFill>
                <a:latin typeface="+mn-ea"/>
                <a:cs typeface="Malgun Gothic"/>
              </a:rPr>
              <a:t>로 표시  </a:t>
            </a:r>
            <a:endParaRPr sz="1600" b="1" dirty="0">
              <a:solidFill>
                <a:schemeClr val="accent5">
                  <a:lumMod val="75000"/>
                </a:schemeClr>
              </a:solidFill>
              <a:latin typeface="+mn-ea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3200400"/>
            <a:ext cx="1665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리스트</a:t>
            </a:r>
            <a:r>
              <a:rPr sz="1800" spc="-6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인덱싱</a:t>
            </a:r>
          </a:p>
        </p:txBody>
      </p:sp>
      <p:sp>
        <p:nvSpPr>
          <p:cNvPr id="5" name="object 5"/>
          <p:cNvSpPr/>
          <p:nvPr/>
        </p:nvSpPr>
        <p:spPr>
          <a:xfrm>
            <a:off x="491490" y="1527810"/>
            <a:ext cx="8336280" cy="1520190"/>
          </a:xfrm>
          <a:custGeom>
            <a:avLst/>
            <a:gdLst/>
            <a:ahLst/>
            <a:cxnLst/>
            <a:rect l="l" t="t" r="r" b="b"/>
            <a:pathLst>
              <a:path w="8336280" h="1318260">
                <a:moveTo>
                  <a:pt x="0" y="1318260"/>
                </a:moveTo>
                <a:lnTo>
                  <a:pt x="8336280" y="1318260"/>
                </a:lnTo>
                <a:lnTo>
                  <a:pt x="8336280" y="0"/>
                </a:lnTo>
                <a:lnTo>
                  <a:pt x="0" y="0"/>
                </a:lnTo>
                <a:lnTo>
                  <a:pt x="0" y="131826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01109"/>
              </p:ext>
            </p:extLst>
          </p:nvPr>
        </p:nvGraphicFramePr>
        <p:xfrm>
          <a:off x="507182" y="1545916"/>
          <a:ext cx="8275324" cy="1425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4"/>
                <a:gridCol w="304800"/>
                <a:gridCol w="304800"/>
                <a:gridCol w="7086600"/>
              </a:tblGrid>
              <a:tr h="258955">
                <a:tc>
                  <a:txBody>
                    <a:bodyPr/>
                    <a:lstStyle/>
                    <a:p>
                      <a:pPr marL="44450" algn="l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27939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" algn="l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7939" marB="0"/>
                </a:tc>
                <a:tc>
                  <a:txBody>
                    <a:bodyPr/>
                    <a:lstStyle/>
                    <a:p>
                      <a:pPr marL="6985" algn="l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7939" marB="0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[ ] # a =</a:t>
                      </a:r>
                      <a:r>
                        <a:rPr sz="1600" spc="-1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list()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7939" marB="0"/>
                </a:tc>
              </a:tr>
              <a:tr h="205713">
                <a:tc>
                  <a:txBody>
                    <a:bodyPr/>
                    <a:lstStyle/>
                    <a:p>
                      <a:pPr marL="44450" algn="l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" algn="l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b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l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ts val="1675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[1,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2,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3]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05713">
                <a:tc>
                  <a:txBody>
                    <a:bodyPr/>
                    <a:lstStyle/>
                    <a:p>
                      <a:pPr marL="44450" algn="l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" algn="l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c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algn="l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algn="l">
                        <a:lnSpc>
                          <a:spcPts val="1675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['Life',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'is',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'too',</a:t>
                      </a:r>
                      <a:r>
                        <a:rPr sz="1600" spc="-6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'short']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05713">
                <a:tc>
                  <a:txBody>
                    <a:bodyPr/>
                    <a:lstStyle/>
                    <a:p>
                      <a:pPr marL="44450" algn="l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" algn="l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" algn="l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algn="l">
                        <a:lnSpc>
                          <a:spcPts val="1675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[1,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2,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'Life',</a:t>
                      </a:r>
                      <a:r>
                        <a:rPr sz="16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'is']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506405">
                <a:tc>
                  <a:txBody>
                    <a:bodyPr/>
                    <a:lstStyle/>
                    <a:p>
                      <a:pPr marL="44450" algn="l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" algn="l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l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 algn="l">
                        <a:lnSpc>
                          <a:spcPts val="1675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[1,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2,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['Life',</a:t>
                      </a:r>
                      <a:r>
                        <a:rPr sz="1600" spc="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'is</a:t>
                      </a:r>
                      <a:r>
                        <a:rPr sz="1600" spc="-20" dirty="0" smtClean="0">
                          <a:latin typeface="Consolas"/>
                          <a:cs typeface="Consolas"/>
                        </a:rPr>
                        <a:t>']]</a:t>
                      </a:r>
                      <a:r>
                        <a:rPr lang="en-US" sz="1600" spc="-20" dirty="0" smtClean="0">
                          <a:latin typeface="Consolas"/>
                          <a:cs typeface="Consolas"/>
                        </a:rPr>
                        <a:t>    </a:t>
                      </a:r>
                      <a:r>
                        <a:rPr lang="ko-KR" altLang="en-US" sz="1600" b="1" spc="-2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/>
                          <a:cs typeface="Consolas"/>
                        </a:rPr>
                        <a:t>리스트 안에 어떠한 자료도 포함가능</a:t>
                      </a:r>
                      <a:endParaRPr lang="en-US" altLang="ko-KR" sz="1600" b="1" spc="-20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onsolas"/>
                        <a:cs typeface="Consolas"/>
                      </a:endParaRPr>
                    </a:p>
                    <a:p>
                      <a:pPr marL="57150" algn="l">
                        <a:lnSpc>
                          <a:spcPts val="1675"/>
                        </a:lnSpc>
                      </a:pPr>
                      <a:r>
                        <a:rPr lang="ko-KR" altLang="en-US" sz="1600" b="1" spc="-2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/>
                          <a:cs typeface="Consolas"/>
                        </a:rPr>
                        <a:t>비어있는 리스트는 </a:t>
                      </a:r>
                      <a:r>
                        <a:rPr lang="en-US" altLang="ko-KR" sz="1600" b="1" spc="-2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lang="ko-KR" altLang="en-US" sz="1600" b="1" spc="-2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altLang="ko-KR" sz="1600" b="1" spc="-2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/>
                          <a:cs typeface="Consolas"/>
                        </a:rPr>
                        <a:t>= list()</a:t>
                      </a:r>
                      <a:r>
                        <a:rPr lang="ko-KR" altLang="en-US" sz="1600" b="1" spc="-2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/>
                          <a:cs typeface="Consolas"/>
                        </a:rPr>
                        <a:t>로</a:t>
                      </a:r>
                      <a:r>
                        <a:rPr lang="en-US" altLang="ko-KR" sz="1600" b="1" spc="-2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ko-KR" altLang="en-US" sz="1600" b="1" spc="-20" dirty="0" err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/>
                          <a:cs typeface="Consolas"/>
                        </a:rPr>
                        <a:t>생성가능하다</a:t>
                      </a:r>
                      <a:r>
                        <a:rPr lang="en-US" altLang="ko-KR" sz="1600" b="1" spc="-2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nsolas"/>
                          <a:cs typeface="Consolas"/>
                        </a:rPr>
                        <a:t>. </a:t>
                      </a:r>
                      <a:endParaRPr sz="16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299319"/>
              </p:ext>
            </p:extLst>
          </p:nvPr>
        </p:nvGraphicFramePr>
        <p:xfrm>
          <a:off x="487676" y="3548294"/>
          <a:ext cx="8333737" cy="2842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409"/>
                <a:gridCol w="887094"/>
                <a:gridCol w="330834"/>
                <a:gridCol w="2279650"/>
                <a:gridCol w="311785"/>
                <a:gridCol w="4037965"/>
              </a:tblGrid>
              <a:tr h="183261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  <a:p>
                      <a:pPr marL="94615" marR="41910">
                        <a:lnSpc>
                          <a:spcPct val="100000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  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[1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,</a:t>
                      </a:r>
                    </a:p>
                    <a:p>
                      <a:pPr marL="94615" marR="41910">
                        <a:lnSpc>
                          <a:spcPct val="100000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 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1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  <a:p>
                      <a:pPr marL="94615" marR="41910">
                        <a:lnSpc>
                          <a:spcPct val="100000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 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3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349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a =</a:t>
                      </a:r>
                      <a:r>
                        <a:rPr sz="1600" spc="-1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[1,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</a:p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600" spc="-20" dirty="0">
                          <a:latin typeface="Consolas"/>
                          <a:cs typeface="Consolas"/>
                        </a:rPr>
                        <a:t>2,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3]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a[0]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20" dirty="0">
                          <a:latin typeface="Consolas"/>
                          <a:cs typeface="Consolas"/>
                        </a:rPr>
                        <a:t>a[-1]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349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20" dirty="0">
                          <a:latin typeface="Consolas"/>
                          <a:cs typeface="Consolas"/>
                        </a:rPr>
                        <a:t>2,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4925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3]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349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 a =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[1,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2,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3,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['a',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'b',</a:t>
                      </a:r>
                      <a:r>
                        <a:rPr sz="1600" spc="-1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'c']]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95250" marR="303720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r>
                        <a:rPr sz="1600" spc="-9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a[0] 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1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r>
                        <a:rPr sz="16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a[-1]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['a',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'b',</a:t>
                      </a:r>
                      <a:r>
                        <a:rPr sz="1600" spc="-7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'c']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r>
                        <a:rPr sz="16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a[3]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['a',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'b',</a:t>
                      </a:r>
                      <a:r>
                        <a:rPr sz="1600" spc="-7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'c']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009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52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r>
                        <a:rPr sz="16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a[-1][1]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'b'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r>
                        <a:rPr sz="16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a[-1][2]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'c'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24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962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리스트</a:t>
            </a:r>
            <a:r>
              <a:rPr spc="-90" dirty="0"/>
              <a:t> </a:t>
            </a:r>
            <a:r>
              <a:rPr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1894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리스트</a:t>
            </a:r>
            <a:r>
              <a:rPr sz="1800" spc="-6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슬라이싱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3686619"/>
            <a:ext cx="2840990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리스트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연산자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+ </a:t>
            </a:r>
            <a:r>
              <a:rPr sz="1800" spc="-5" dirty="0">
                <a:latin typeface="Malgun Gothic"/>
                <a:cs typeface="Malgun Gothic"/>
              </a:rPr>
              <a:t>연산자 (리스트</a:t>
            </a:r>
            <a:r>
              <a:rPr sz="1800" spc="-4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결합)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1490" y="1527810"/>
            <a:ext cx="4122420" cy="18135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9"/>
              </a:spcBef>
            </a:pPr>
            <a:r>
              <a:rPr sz="1600" spc="5" dirty="0">
                <a:latin typeface="Consolas"/>
                <a:cs typeface="Consolas"/>
              </a:rPr>
              <a:t>&gt;&gt;&gt; a = </a:t>
            </a:r>
            <a:r>
              <a:rPr sz="1600" spc="-10" dirty="0">
                <a:latin typeface="Consolas"/>
                <a:cs typeface="Consolas"/>
              </a:rPr>
              <a:t>[1, </a:t>
            </a:r>
            <a:r>
              <a:rPr sz="1600" spc="-20" dirty="0">
                <a:latin typeface="Consolas"/>
                <a:cs typeface="Consolas"/>
              </a:rPr>
              <a:t>2, </a:t>
            </a:r>
            <a:r>
              <a:rPr sz="1600" spc="5" dirty="0">
                <a:latin typeface="Consolas"/>
                <a:cs typeface="Consolas"/>
              </a:rPr>
              <a:t>3, 4,</a:t>
            </a:r>
            <a:r>
              <a:rPr sz="1600" spc="-204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5]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a[0:2]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[1,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2]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a =</a:t>
            </a:r>
            <a:r>
              <a:rPr sz="1600" spc="-13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"12345"</a:t>
            </a:r>
            <a:endParaRPr sz="1600">
              <a:latin typeface="Consolas"/>
              <a:cs typeface="Consolas"/>
            </a:endParaRPr>
          </a:p>
          <a:p>
            <a:pPr marL="90805" marR="29051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8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a[0:2]  </a:t>
            </a:r>
            <a:r>
              <a:rPr sz="1600" spc="-5" dirty="0">
                <a:latin typeface="Consolas"/>
                <a:cs typeface="Consolas"/>
              </a:rPr>
              <a:t>'12'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05350" y="1527810"/>
            <a:ext cx="4122420" cy="18135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19"/>
              </a:spcBef>
            </a:pPr>
            <a:r>
              <a:rPr sz="1600" spc="5" dirty="0">
                <a:latin typeface="Consolas"/>
                <a:cs typeface="Consolas"/>
              </a:rPr>
              <a:t>&gt;&gt;&gt; a = </a:t>
            </a:r>
            <a:r>
              <a:rPr sz="1600" spc="-5" dirty="0">
                <a:latin typeface="Consolas"/>
                <a:cs typeface="Consolas"/>
              </a:rPr>
              <a:t>[1, </a:t>
            </a:r>
            <a:r>
              <a:rPr sz="1600" spc="-15" dirty="0">
                <a:latin typeface="Consolas"/>
                <a:cs typeface="Consolas"/>
              </a:rPr>
              <a:t>2, </a:t>
            </a:r>
            <a:r>
              <a:rPr sz="1600" spc="5" dirty="0">
                <a:latin typeface="Consolas"/>
                <a:cs typeface="Consolas"/>
              </a:rPr>
              <a:t>3, 4,</a:t>
            </a:r>
            <a:r>
              <a:rPr sz="1600" spc="-190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5]</a:t>
            </a:r>
            <a:endParaRPr sz="1600">
              <a:latin typeface="Consolas"/>
              <a:cs typeface="Consolas"/>
            </a:endParaRPr>
          </a:p>
          <a:p>
            <a:pPr marL="9334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b =</a:t>
            </a:r>
            <a:r>
              <a:rPr sz="1600" spc="-16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a[:2]</a:t>
            </a:r>
            <a:endParaRPr sz="1600">
              <a:latin typeface="Consolas"/>
              <a:cs typeface="Consolas"/>
            </a:endParaRPr>
          </a:p>
          <a:p>
            <a:pPr marL="9334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c =</a:t>
            </a:r>
            <a:r>
              <a:rPr sz="1600" spc="-15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a[2:]</a:t>
            </a:r>
            <a:endParaRPr sz="1600">
              <a:latin typeface="Consolas"/>
              <a:cs typeface="Consolas"/>
            </a:endParaRPr>
          </a:p>
          <a:p>
            <a:pPr marL="9334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b</a:t>
            </a:r>
            <a:endParaRPr sz="1600">
              <a:latin typeface="Consolas"/>
              <a:cs typeface="Consolas"/>
            </a:endParaRPr>
          </a:p>
          <a:p>
            <a:pPr marL="9334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[1,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2]</a:t>
            </a:r>
            <a:endParaRPr sz="1600">
              <a:latin typeface="Consolas"/>
              <a:cs typeface="Consolas"/>
            </a:endParaRPr>
          </a:p>
          <a:p>
            <a:pPr marL="93345" marR="301498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Consolas"/>
                <a:cs typeface="Consolas"/>
              </a:rPr>
              <a:t>&gt;&gt;&gt; c  [3, </a:t>
            </a:r>
            <a:r>
              <a:rPr sz="1600" spc="-15" dirty="0">
                <a:latin typeface="Consolas"/>
                <a:cs typeface="Consolas"/>
              </a:rPr>
              <a:t>4,</a:t>
            </a:r>
            <a:r>
              <a:rPr sz="1600" spc="-90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5]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490" y="4606290"/>
            <a:ext cx="4122420" cy="107442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1600" spc="5" dirty="0">
                <a:latin typeface="Consolas"/>
                <a:cs typeface="Consolas"/>
              </a:rPr>
              <a:t>&gt;&gt;&gt; a = </a:t>
            </a:r>
            <a:r>
              <a:rPr sz="1600" spc="-10" dirty="0">
                <a:latin typeface="Consolas"/>
                <a:cs typeface="Consolas"/>
              </a:rPr>
              <a:t>[1, </a:t>
            </a:r>
            <a:r>
              <a:rPr sz="1600" spc="-15" dirty="0">
                <a:latin typeface="Consolas"/>
                <a:cs typeface="Consolas"/>
              </a:rPr>
              <a:t>2,</a:t>
            </a:r>
            <a:r>
              <a:rPr sz="1600" spc="-19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3]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b = </a:t>
            </a:r>
            <a:r>
              <a:rPr sz="1600" spc="-10" dirty="0">
                <a:latin typeface="Consolas"/>
                <a:cs typeface="Consolas"/>
              </a:rPr>
              <a:t>[4, </a:t>
            </a:r>
            <a:r>
              <a:rPr sz="1600" spc="-15" dirty="0">
                <a:latin typeface="Consolas"/>
                <a:cs typeface="Consolas"/>
              </a:rPr>
              <a:t>5,</a:t>
            </a:r>
            <a:r>
              <a:rPr sz="1600" spc="-19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6]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a +</a:t>
            </a:r>
            <a:r>
              <a:rPr sz="1600" spc="-13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b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[1, </a:t>
            </a:r>
            <a:r>
              <a:rPr sz="1600" spc="-20" dirty="0">
                <a:latin typeface="Consolas"/>
                <a:cs typeface="Consolas"/>
              </a:rPr>
              <a:t>2, 3, </a:t>
            </a:r>
            <a:r>
              <a:rPr sz="1600" spc="5" dirty="0">
                <a:latin typeface="Consolas"/>
                <a:cs typeface="Consolas"/>
              </a:rPr>
              <a:t>4, 5,</a:t>
            </a:r>
            <a:r>
              <a:rPr sz="1600" spc="-105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6]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5350" y="4606290"/>
            <a:ext cx="4122420" cy="107442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54"/>
              </a:spcBef>
            </a:pPr>
            <a:r>
              <a:rPr sz="1600" spc="5" dirty="0">
                <a:latin typeface="Consolas"/>
                <a:cs typeface="Consolas"/>
              </a:rPr>
              <a:t>&gt;&gt;&gt; a = </a:t>
            </a:r>
            <a:r>
              <a:rPr sz="1600" spc="-5" dirty="0">
                <a:latin typeface="Consolas"/>
                <a:cs typeface="Consolas"/>
              </a:rPr>
              <a:t>[1, </a:t>
            </a:r>
            <a:r>
              <a:rPr sz="1600" spc="-15" dirty="0">
                <a:latin typeface="Consolas"/>
                <a:cs typeface="Consolas"/>
              </a:rPr>
              <a:t>2,</a:t>
            </a:r>
            <a:r>
              <a:rPr sz="1600" spc="-13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3]</a:t>
            </a:r>
            <a:endParaRPr sz="1600">
              <a:latin typeface="Consolas"/>
              <a:cs typeface="Consolas"/>
            </a:endParaRPr>
          </a:p>
          <a:p>
            <a:pPr marL="9334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a *</a:t>
            </a:r>
            <a:r>
              <a:rPr sz="1600" spc="-12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3</a:t>
            </a:r>
            <a:endParaRPr sz="1600">
              <a:latin typeface="Consolas"/>
              <a:cs typeface="Consolas"/>
            </a:endParaRPr>
          </a:p>
          <a:p>
            <a:pPr marL="9334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[1, </a:t>
            </a:r>
            <a:r>
              <a:rPr sz="1600" spc="-15" dirty="0">
                <a:latin typeface="Consolas"/>
                <a:cs typeface="Consolas"/>
              </a:rPr>
              <a:t>2, 3, </a:t>
            </a:r>
            <a:r>
              <a:rPr sz="1600" spc="5" dirty="0">
                <a:latin typeface="Consolas"/>
                <a:cs typeface="Consolas"/>
              </a:rPr>
              <a:t>1, 2, </a:t>
            </a:r>
            <a:r>
              <a:rPr sz="1600" spc="-15" dirty="0">
                <a:latin typeface="Consolas"/>
                <a:cs typeface="Consolas"/>
              </a:rPr>
              <a:t>3, 1, </a:t>
            </a:r>
            <a:r>
              <a:rPr sz="1600" spc="5" dirty="0">
                <a:latin typeface="Consolas"/>
                <a:cs typeface="Consolas"/>
              </a:rPr>
              <a:t>2,</a:t>
            </a:r>
            <a:r>
              <a:rPr sz="1600" spc="-114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3]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6376" y="4203382"/>
            <a:ext cx="28968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9970" algn="l"/>
              </a:tabLst>
            </a:pPr>
            <a:r>
              <a:rPr sz="1800" dirty="0">
                <a:latin typeface="Consolas"/>
                <a:cs typeface="Consolas"/>
              </a:rPr>
              <a:t>»</a:t>
            </a:r>
            <a:r>
              <a:rPr sz="1800" spc="30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* </a:t>
            </a:r>
            <a:r>
              <a:rPr sz="1800" spc="-5" dirty="0">
                <a:latin typeface="Malgun Gothic"/>
                <a:cs typeface="Malgun Gothic"/>
              </a:rPr>
              <a:t>연산</a:t>
            </a:r>
            <a:r>
              <a:rPr sz="1800" dirty="0">
                <a:latin typeface="Malgun Gothic"/>
                <a:cs typeface="Malgun Gothic"/>
              </a:rPr>
              <a:t>자 </a:t>
            </a:r>
            <a:r>
              <a:rPr sz="1800" spc="-305" dirty="0">
                <a:latin typeface="Malgun Gothic"/>
                <a:cs typeface="Malgun Gothic"/>
              </a:rPr>
              <a:t> </a:t>
            </a:r>
            <a:r>
              <a:rPr sz="1800" spc="-35" dirty="0">
                <a:latin typeface="Consolas"/>
                <a:cs typeface="Consolas"/>
              </a:rPr>
              <a:t>(</a:t>
            </a:r>
            <a:r>
              <a:rPr sz="1800" dirty="0">
                <a:latin typeface="Malgun Gothic"/>
                <a:cs typeface="Malgun Gothic"/>
              </a:rPr>
              <a:t>리스트	반</a:t>
            </a:r>
            <a:r>
              <a:rPr sz="1800" spc="-5" dirty="0">
                <a:latin typeface="Malgun Gothic"/>
                <a:cs typeface="Malgun Gothic"/>
              </a:rPr>
              <a:t>복</a:t>
            </a:r>
            <a:r>
              <a:rPr sz="1800" dirty="0"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25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962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리스트</a:t>
            </a:r>
            <a:r>
              <a:rPr spc="-90" dirty="0"/>
              <a:t> </a:t>
            </a:r>
            <a:r>
              <a:rPr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2124075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리스트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변경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단일 값 변경</a:t>
            </a:r>
            <a:r>
              <a:rPr sz="1800" spc="-70" dirty="0">
                <a:latin typeface="Malgun Gothic"/>
                <a:cs typeface="Malgun Gothic"/>
              </a:rPr>
              <a:t> </a:t>
            </a:r>
            <a:r>
              <a:rPr sz="1800" spc="0" dirty="0">
                <a:latin typeface="Malgun Gothic"/>
                <a:cs typeface="Malgun Gothic"/>
              </a:rPr>
              <a:t>(1)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4189666"/>
            <a:ext cx="2322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리스트 요소 삭제</a:t>
            </a:r>
            <a:r>
              <a:rPr sz="1800" spc="-70" dirty="0">
                <a:latin typeface="Malgun Gothic"/>
                <a:cs typeface="Malgun Gothic"/>
              </a:rPr>
              <a:t> </a:t>
            </a:r>
            <a:r>
              <a:rPr sz="1800" spc="0" dirty="0">
                <a:latin typeface="Malgun Gothic"/>
                <a:cs typeface="Malgun Gothic"/>
              </a:rPr>
              <a:t>(3)</a:t>
            </a:r>
            <a:endParaRPr sz="1800">
              <a:latin typeface="Malgun Gothic"/>
              <a:cs typeface="Malgun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9576" y="1924050"/>
          <a:ext cx="8378189" cy="1811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965"/>
                <a:gridCol w="1221105"/>
                <a:gridCol w="2412365"/>
                <a:gridCol w="137795"/>
                <a:gridCol w="491489"/>
                <a:gridCol w="1667510"/>
                <a:gridCol w="1965960"/>
              </a:tblGrid>
              <a:tr h="305435"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a =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[1,</a:t>
                      </a:r>
                      <a:r>
                        <a:rPr sz="1600" spc="-1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2,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048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3]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048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048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R="41910" algn="r">
                        <a:lnSpc>
                          <a:spcPts val="1675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67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a[2]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spc="-8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4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[1,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675"/>
                        </a:lnSpc>
                      </a:pPr>
                      <a:r>
                        <a:rPr sz="1600" spc="-15" dirty="0">
                          <a:latin typeface="Consolas"/>
                          <a:cs typeface="Consolas"/>
                        </a:rPr>
                        <a:t>2,</a:t>
                      </a:r>
                      <a:r>
                        <a:rPr sz="16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4]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R="41910" algn="r">
                        <a:lnSpc>
                          <a:spcPts val="1675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67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a[1:2]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R="41910" algn="r">
                        <a:lnSpc>
                          <a:spcPts val="1675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[1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675"/>
                        </a:lnSpc>
                      </a:pPr>
                      <a:r>
                        <a:rPr sz="1600" spc="-15" dirty="0">
                          <a:latin typeface="Consolas"/>
                          <a:cs typeface="Consolas"/>
                        </a:rPr>
                        <a:t>2,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4]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1675"/>
                        </a:lnSpc>
                      </a:pPr>
                      <a:r>
                        <a:rPr sz="1600" spc="10" dirty="0">
                          <a:latin typeface="Consolas"/>
                          <a:cs typeface="Consolas"/>
                        </a:rPr>
                        <a:t>[2]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3840"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67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a[1:2]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spc="-1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['a',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675"/>
                        </a:lnSpc>
                      </a:pPr>
                      <a:r>
                        <a:rPr sz="1600" spc="-15" dirty="0">
                          <a:latin typeface="Consolas"/>
                          <a:cs typeface="Consolas"/>
                        </a:rPr>
                        <a:t>'b',</a:t>
                      </a:r>
                      <a:r>
                        <a:rPr sz="16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'c']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86385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[1,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'a', 'b',</a:t>
                      </a:r>
                      <a:r>
                        <a:rPr sz="1600" spc="-1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'c',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675"/>
                        </a:lnSpc>
                      </a:pPr>
                      <a:r>
                        <a:rPr sz="1600" spc="-15" dirty="0">
                          <a:latin typeface="Consolas"/>
                          <a:cs typeface="Consolas"/>
                        </a:rPr>
                        <a:t>4]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786376" y="1517586"/>
            <a:ext cx="2199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40155" algn="l"/>
              </a:tabLst>
            </a:pPr>
            <a:r>
              <a:rPr sz="1800" dirty="0">
                <a:latin typeface="Consolas"/>
                <a:cs typeface="Consolas"/>
              </a:rPr>
              <a:t>»</a:t>
            </a:r>
            <a:r>
              <a:rPr sz="1800" spc="300" dirty="0">
                <a:latin typeface="Consolas"/>
                <a:cs typeface="Consolas"/>
              </a:rPr>
              <a:t> </a:t>
            </a:r>
            <a:r>
              <a:rPr sz="1800" dirty="0">
                <a:latin typeface="Malgun Gothic"/>
                <a:cs typeface="Malgun Gothic"/>
              </a:rPr>
              <a:t>다중</a:t>
            </a:r>
            <a:r>
              <a:rPr sz="1800" spc="3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값	변경</a:t>
            </a:r>
            <a:r>
              <a:rPr sz="1800" spc="235" dirty="0">
                <a:latin typeface="Malgun Gothic"/>
                <a:cs typeface="Malgun Gothic"/>
              </a:rPr>
              <a:t> </a:t>
            </a:r>
            <a:r>
              <a:rPr sz="1800" spc="-35" dirty="0">
                <a:latin typeface="Consolas"/>
                <a:cs typeface="Consolas"/>
              </a:rPr>
              <a:t>(2)</a:t>
            </a:r>
            <a:endParaRPr sz="1800">
              <a:latin typeface="Consolas"/>
              <a:cs typeface="Consola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9576" y="4613909"/>
          <a:ext cx="8375014" cy="1316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965"/>
                <a:gridCol w="3632835"/>
                <a:gridCol w="144779"/>
                <a:gridCol w="483870"/>
                <a:gridCol w="3631565"/>
              </a:tblGrid>
              <a:tr h="304165"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429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111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111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R="42545" algn="r">
                        <a:lnSpc>
                          <a:spcPts val="165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[1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65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'a', 'b',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'c',</a:t>
                      </a:r>
                      <a:r>
                        <a:rPr sz="16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4]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69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[1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9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'c',</a:t>
                      </a:r>
                      <a:r>
                        <a:rPr sz="16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4]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R="41910" algn="r">
                        <a:lnSpc>
                          <a:spcPts val="1655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65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a[1:3]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= [</a:t>
                      </a:r>
                      <a:r>
                        <a:rPr sz="1600" spc="-10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]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695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9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del</a:t>
                      </a:r>
                      <a:r>
                        <a:rPr sz="16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a[1]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R="41910" algn="r">
                        <a:lnSpc>
                          <a:spcPts val="1655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65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695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9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81305">
                <a:tc>
                  <a:txBody>
                    <a:bodyPr/>
                    <a:lstStyle/>
                    <a:p>
                      <a:pPr marR="41910" algn="r">
                        <a:lnSpc>
                          <a:spcPts val="1655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[1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65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'c',</a:t>
                      </a:r>
                      <a:r>
                        <a:rPr sz="16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4]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2545" algn="r">
                        <a:lnSpc>
                          <a:spcPts val="1695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[1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95"/>
                        </a:lnSpc>
                      </a:pPr>
                      <a:r>
                        <a:rPr sz="1600" spc="-15" dirty="0">
                          <a:latin typeface="Consolas"/>
                          <a:cs typeface="Consolas"/>
                        </a:rPr>
                        <a:t>4]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26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962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리스트</a:t>
            </a:r>
            <a:r>
              <a:rPr spc="-90" dirty="0"/>
              <a:t> </a:t>
            </a:r>
            <a:r>
              <a:rPr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5772" y="4952682"/>
            <a:ext cx="1741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리스트</a:t>
            </a:r>
            <a:r>
              <a:rPr sz="1800" spc="-4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뒤집기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3390" y="1924050"/>
            <a:ext cx="4114800" cy="1074420"/>
          </a:xfrm>
          <a:custGeom>
            <a:avLst/>
            <a:gdLst/>
            <a:ahLst/>
            <a:cxnLst/>
            <a:rect l="l" t="t" r="r" b="b"/>
            <a:pathLst>
              <a:path w="4114800" h="1074420">
                <a:moveTo>
                  <a:pt x="0" y="1074420"/>
                </a:moveTo>
                <a:lnTo>
                  <a:pt x="4114800" y="1074420"/>
                </a:lnTo>
                <a:lnTo>
                  <a:pt x="4114800" y="0"/>
                </a:lnTo>
                <a:lnTo>
                  <a:pt x="0" y="0"/>
                </a:lnTo>
                <a:lnTo>
                  <a:pt x="0" y="107442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2892" y="994124"/>
            <a:ext cx="2458085" cy="272542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리스트 관련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함수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리스트에 </a:t>
            </a:r>
            <a:r>
              <a:rPr sz="1800" dirty="0">
                <a:latin typeface="Malgun Gothic"/>
                <a:cs typeface="Malgun Gothic"/>
              </a:rPr>
              <a:t>요소</a:t>
            </a:r>
            <a:r>
              <a:rPr sz="1800" spc="-7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추가</a:t>
            </a:r>
            <a:endParaRPr sz="1800">
              <a:latin typeface="Malgun Gothic"/>
              <a:cs typeface="Malgun Gothic"/>
            </a:endParaRPr>
          </a:p>
          <a:p>
            <a:pPr marL="256540">
              <a:lnSpc>
                <a:spcPct val="100000"/>
              </a:lnSpc>
              <a:spcBef>
                <a:spcPts val="1335"/>
              </a:spcBef>
            </a:pPr>
            <a:r>
              <a:rPr sz="1600" spc="5" dirty="0">
                <a:latin typeface="Consolas"/>
                <a:cs typeface="Consolas"/>
              </a:rPr>
              <a:t>&gt;&gt;&gt; a = </a:t>
            </a:r>
            <a:r>
              <a:rPr sz="1600" spc="-5" dirty="0">
                <a:latin typeface="Consolas"/>
                <a:cs typeface="Consolas"/>
              </a:rPr>
              <a:t>[1, </a:t>
            </a:r>
            <a:r>
              <a:rPr sz="1600" spc="-15" dirty="0">
                <a:latin typeface="Consolas"/>
                <a:cs typeface="Consolas"/>
              </a:rPr>
              <a:t>2,</a:t>
            </a:r>
            <a:r>
              <a:rPr sz="1600" spc="-16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3]</a:t>
            </a:r>
            <a:endParaRPr sz="1600">
              <a:latin typeface="Consolas"/>
              <a:cs typeface="Consolas"/>
            </a:endParaRPr>
          </a:p>
          <a:p>
            <a:pPr marL="25654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a.append(4)</a:t>
            </a:r>
            <a:endParaRPr sz="1600">
              <a:latin typeface="Consolas"/>
              <a:cs typeface="Consolas"/>
            </a:endParaRPr>
          </a:p>
          <a:p>
            <a:pPr marL="25654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a</a:t>
            </a:r>
            <a:endParaRPr sz="1600">
              <a:latin typeface="Consolas"/>
              <a:cs typeface="Consolas"/>
            </a:endParaRPr>
          </a:p>
          <a:p>
            <a:pPr marL="25654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[1, </a:t>
            </a:r>
            <a:r>
              <a:rPr sz="1600" spc="-15" dirty="0">
                <a:latin typeface="Consolas"/>
                <a:cs typeface="Consolas"/>
              </a:rPr>
              <a:t>2, 3,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4]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리스트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정렬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05350" y="1924050"/>
            <a:ext cx="4122420" cy="1074420"/>
          </a:xfrm>
          <a:custGeom>
            <a:avLst/>
            <a:gdLst/>
            <a:ahLst/>
            <a:cxnLst/>
            <a:rect l="l" t="t" r="r" b="b"/>
            <a:pathLst>
              <a:path w="4122420" h="1074420">
                <a:moveTo>
                  <a:pt x="0" y="1074420"/>
                </a:moveTo>
                <a:lnTo>
                  <a:pt x="4122420" y="1074420"/>
                </a:lnTo>
                <a:lnTo>
                  <a:pt x="4122420" y="0"/>
                </a:lnTo>
                <a:lnTo>
                  <a:pt x="0" y="0"/>
                </a:lnTo>
                <a:lnTo>
                  <a:pt x="0" y="107442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86376" y="1938972"/>
            <a:ext cx="2259965" cy="7613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a.append([5,6])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a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[1, </a:t>
            </a:r>
            <a:r>
              <a:rPr sz="1600" spc="-15" dirty="0">
                <a:latin typeface="Consolas"/>
                <a:cs typeface="Consolas"/>
              </a:rPr>
              <a:t>2, 3, </a:t>
            </a:r>
            <a:r>
              <a:rPr sz="1600" spc="5" dirty="0">
                <a:latin typeface="Consolas"/>
                <a:cs typeface="Consolas"/>
              </a:rPr>
              <a:t>4, </a:t>
            </a:r>
            <a:r>
              <a:rPr sz="1600" spc="-5" dirty="0">
                <a:latin typeface="Consolas"/>
                <a:cs typeface="Consolas"/>
              </a:rPr>
              <a:t>[5,</a:t>
            </a:r>
            <a:r>
              <a:rPr sz="1600" spc="-12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6]]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390" y="3737609"/>
            <a:ext cx="4114800" cy="107442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sz="1600" spc="5" dirty="0">
                <a:latin typeface="Consolas"/>
                <a:cs typeface="Consolas"/>
              </a:rPr>
              <a:t>&gt;&gt;&gt; a = </a:t>
            </a:r>
            <a:r>
              <a:rPr sz="1600" spc="-5" dirty="0">
                <a:latin typeface="Consolas"/>
                <a:cs typeface="Consolas"/>
              </a:rPr>
              <a:t>[1, </a:t>
            </a:r>
            <a:r>
              <a:rPr sz="1600" spc="-15" dirty="0">
                <a:latin typeface="Consolas"/>
                <a:cs typeface="Consolas"/>
              </a:rPr>
              <a:t>4, </a:t>
            </a:r>
            <a:r>
              <a:rPr sz="1600" spc="5" dirty="0">
                <a:latin typeface="Consolas"/>
                <a:cs typeface="Consolas"/>
              </a:rPr>
              <a:t>3,</a:t>
            </a:r>
            <a:r>
              <a:rPr sz="1600" spc="-14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2]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a.sort()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a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[1, </a:t>
            </a:r>
            <a:r>
              <a:rPr sz="1600" spc="-15" dirty="0">
                <a:latin typeface="Consolas"/>
                <a:cs typeface="Consolas"/>
              </a:rPr>
              <a:t>2, 3,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4]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12970" y="3737609"/>
            <a:ext cx="4114800" cy="108204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90"/>
              </a:spcBef>
            </a:pPr>
            <a:r>
              <a:rPr sz="1600" spc="5" dirty="0">
                <a:latin typeface="Consolas"/>
                <a:cs typeface="Consolas"/>
              </a:rPr>
              <a:t>&gt;&gt;&gt; a = </a:t>
            </a:r>
            <a:r>
              <a:rPr sz="1600" dirty="0">
                <a:latin typeface="Consolas"/>
                <a:cs typeface="Consolas"/>
              </a:rPr>
              <a:t>['a', </a:t>
            </a:r>
            <a:r>
              <a:rPr sz="1600" spc="-15" dirty="0">
                <a:latin typeface="Consolas"/>
                <a:cs typeface="Consolas"/>
              </a:rPr>
              <a:t>'c',</a:t>
            </a:r>
            <a:r>
              <a:rPr sz="1600" spc="-12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'b']</a:t>
            </a:r>
            <a:endParaRPr sz="1600">
              <a:latin typeface="Consolas"/>
              <a:cs typeface="Consolas"/>
            </a:endParaRPr>
          </a:p>
          <a:p>
            <a:pPr marL="8699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a.sort()</a:t>
            </a:r>
            <a:endParaRPr sz="1600">
              <a:latin typeface="Consolas"/>
              <a:cs typeface="Consolas"/>
            </a:endParaRPr>
          </a:p>
          <a:p>
            <a:pPr marL="8699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a</a:t>
            </a:r>
            <a:endParaRPr sz="1600">
              <a:latin typeface="Consolas"/>
              <a:cs typeface="Consolas"/>
            </a:endParaRPr>
          </a:p>
          <a:p>
            <a:pPr marL="8699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nsolas"/>
                <a:cs typeface="Consolas"/>
              </a:rPr>
              <a:t>['a', </a:t>
            </a:r>
            <a:r>
              <a:rPr sz="1600" spc="-5" dirty="0">
                <a:latin typeface="Consolas"/>
                <a:cs typeface="Consolas"/>
              </a:rPr>
              <a:t>'b',</a:t>
            </a:r>
            <a:r>
              <a:rPr sz="1600" spc="-6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'c']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5769" y="5459729"/>
            <a:ext cx="4114800" cy="107442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54"/>
              </a:spcBef>
            </a:pPr>
            <a:r>
              <a:rPr sz="1600" spc="5" dirty="0">
                <a:latin typeface="Consolas"/>
                <a:cs typeface="Consolas"/>
              </a:rPr>
              <a:t>&gt;&gt;&gt; a = </a:t>
            </a:r>
            <a:r>
              <a:rPr sz="1600" dirty="0">
                <a:latin typeface="Consolas"/>
                <a:cs typeface="Consolas"/>
              </a:rPr>
              <a:t>['a', </a:t>
            </a:r>
            <a:r>
              <a:rPr sz="1600" spc="-15" dirty="0">
                <a:latin typeface="Consolas"/>
                <a:cs typeface="Consolas"/>
              </a:rPr>
              <a:t>'c',</a:t>
            </a:r>
            <a:r>
              <a:rPr sz="1600" spc="-12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'b']</a:t>
            </a:r>
            <a:endParaRPr sz="160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a.reverse()</a:t>
            </a:r>
            <a:endParaRPr sz="160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a</a:t>
            </a:r>
            <a:endParaRPr sz="160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['b', </a:t>
            </a:r>
            <a:r>
              <a:rPr sz="1600" spc="-5" dirty="0">
                <a:latin typeface="Consolas"/>
                <a:cs typeface="Consolas"/>
              </a:rPr>
              <a:t>'c',</a:t>
            </a:r>
            <a:r>
              <a:rPr sz="1600" spc="-6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'a']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27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962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리스트</a:t>
            </a:r>
            <a:r>
              <a:rPr spc="-90" dirty="0"/>
              <a:t> </a:t>
            </a:r>
            <a:r>
              <a:rPr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4572000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리스트 관련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함수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위치 반환 </a:t>
            </a:r>
            <a:r>
              <a:rPr sz="1800" spc="0" dirty="0">
                <a:latin typeface="Malgun Gothic"/>
                <a:cs typeface="Malgun Gothic"/>
              </a:rPr>
              <a:t>(1부터 </a:t>
            </a:r>
            <a:r>
              <a:rPr sz="1800" spc="-5" dirty="0">
                <a:latin typeface="Malgun Gothic"/>
                <a:cs typeface="Malgun Gothic"/>
              </a:rPr>
              <a:t>시작하는 </a:t>
            </a:r>
            <a:r>
              <a:rPr sz="1800" dirty="0">
                <a:latin typeface="Malgun Gothic"/>
                <a:cs typeface="Malgun Gothic"/>
              </a:rPr>
              <a:t>인덱스</a:t>
            </a:r>
            <a:r>
              <a:rPr sz="1800" spc="-6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사용)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72" y="3419728"/>
            <a:ext cx="2275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리스트에 요소</a:t>
            </a:r>
            <a:r>
              <a:rPr sz="1800" spc="-10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삽입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772" y="4952682"/>
            <a:ext cx="20472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리스트 </a:t>
            </a:r>
            <a:r>
              <a:rPr sz="1800" dirty="0">
                <a:latin typeface="Malgun Gothic"/>
                <a:cs typeface="Malgun Gothic"/>
              </a:rPr>
              <a:t>요소</a:t>
            </a:r>
            <a:r>
              <a:rPr sz="1800" spc="-8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제거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3390" y="1924050"/>
            <a:ext cx="4114800" cy="13258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40"/>
              </a:spcBef>
            </a:pPr>
            <a:r>
              <a:rPr sz="1600" spc="5" dirty="0">
                <a:latin typeface="Consolas"/>
                <a:cs typeface="Consolas"/>
              </a:rPr>
              <a:t>&gt;&gt;&gt; a =</a:t>
            </a:r>
            <a:r>
              <a:rPr sz="1600" spc="-114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[1,2,3]</a:t>
            </a:r>
            <a:endParaRPr sz="1600">
              <a:latin typeface="Consolas"/>
              <a:cs typeface="Consolas"/>
            </a:endParaRPr>
          </a:p>
          <a:p>
            <a:pPr marL="85725" marR="245808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6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a.index(3)  </a:t>
            </a:r>
            <a:r>
              <a:rPr sz="1600" spc="5" dirty="0">
                <a:latin typeface="Consolas"/>
                <a:cs typeface="Consolas"/>
              </a:rPr>
              <a:t>2</a:t>
            </a:r>
            <a:endParaRPr sz="1600">
              <a:latin typeface="Consolas"/>
              <a:cs typeface="Consolas"/>
            </a:endParaRPr>
          </a:p>
          <a:p>
            <a:pPr marL="85725" marR="245808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6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a.index(1)  </a:t>
            </a:r>
            <a:r>
              <a:rPr sz="1600" spc="5" dirty="0">
                <a:latin typeface="Consolas"/>
                <a:cs typeface="Consolas"/>
              </a:rPr>
              <a:t>0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3390" y="3836670"/>
            <a:ext cx="4114800" cy="8229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34"/>
              </a:spcBef>
            </a:pPr>
            <a:r>
              <a:rPr sz="1600" spc="5" dirty="0">
                <a:latin typeface="Consolas"/>
                <a:cs typeface="Consolas"/>
              </a:rPr>
              <a:t>&gt;&gt;&gt; a = </a:t>
            </a:r>
            <a:r>
              <a:rPr sz="1600" spc="-5" dirty="0">
                <a:latin typeface="Consolas"/>
                <a:cs typeface="Consolas"/>
              </a:rPr>
              <a:t>[1, </a:t>
            </a:r>
            <a:r>
              <a:rPr sz="1600" spc="-15" dirty="0">
                <a:latin typeface="Consolas"/>
                <a:cs typeface="Consolas"/>
              </a:rPr>
              <a:t>2,</a:t>
            </a:r>
            <a:r>
              <a:rPr sz="1600" spc="-13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3]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a.insert(0,</a:t>
            </a:r>
            <a:r>
              <a:rPr sz="1600" spc="-7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4)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[4, </a:t>
            </a:r>
            <a:r>
              <a:rPr sz="1600" spc="-15" dirty="0">
                <a:latin typeface="Consolas"/>
                <a:cs typeface="Consolas"/>
              </a:rPr>
              <a:t>1, 2,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3]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2970" y="3836670"/>
            <a:ext cx="4114800" cy="8305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270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a.insert(3,</a:t>
            </a:r>
            <a:r>
              <a:rPr sz="1600" spc="-7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5)</a:t>
            </a:r>
            <a:endParaRPr sz="1600">
              <a:latin typeface="Consolas"/>
              <a:cs typeface="Consolas"/>
            </a:endParaRPr>
          </a:p>
          <a:p>
            <a:pPr marL="8699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[4, </a:t>
            </a:r>
            <a:r>
              <a:rPr sz="1600" spc="-15" dirty="0">
                <a:latin typeface="Consolas"/>
                <a:cs typeface="Consolas"/>
              </a:rPr>
              <a:t>1, 2, </a:t>
            </a:r>
            <a:r>
              <a:rPr sz="1600" spc="5" dirty="0">
                <a:latin typeface="Consolas"/>
                <a:cs typeface="Consolas"/>
              </a:rPr>
              <a:t>5,</a:t>
            </a:r>
            <a:r>
              <a:rPr sz="1600" spc="-5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3]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769" y="5375909"/>
            <a:ext cx="4114800" cy="8305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00"/>
              </a:spcBef>
            </a:pPr>
            <a:r>
              <a:rPr sz="1600" spc="5" dirty="0">
                <a:latin typeface="Consolas"/>
                <a:cs typeface="Consolas"/>
              </a:rPr>
              <a:t>&gt;&gt;&gt; a = </a:t>
            </a:r>
            <a:r>
              <a:rPr sz="1600" spc="-5" dirty="0">
                <a:latin typeface="Consolas"/>
                <a:cs typeface="Consolas"/>
              </a:rPr>
              <a:t>[1, </a:t>
            </a:r>
            <a:r>
              <a:rPr sz="1600" spc="-15" dirty="0">
                <a:latin typeface="Consolas"/>
                <a:cs typeface="Consolas"/>
              </a:rPr>
              <a:t>2, </a:t>
            </a:r>
            <a:r>
              <a:rPr sz="1600" spc="5" dirty="0">
                <a:latin typeface="Consolas"/>
                <a:cs typeface="Consolas"/>
              </a:rPr>
              <a:t>3, 1, </a:t>
            </a:r>
            <a:r>
              <a:rPr sz="1600" spc="-15" dirty="0">
                <a:latin typeface="Consolas"/>
                <a:cs typeface="Consolas"/>
              </a:rPr>
              <a:t>2,</a:t>
            </a:r>
            <a:r>
              <a:rPr sz="1600" spc="-180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3]</a:t>
            </a:r>
            <a:endParaRPr sz="1600">
              <a:latin typeface="Consolas"/>
              <a:cs typeface="Consolas"/>
            </a:endParaRPr>
          </a:p>
          <a:p>
            <a:pPr marL="88900" marR="234061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a.remove(3)  </a:t>
            </a:r>
            <a:r>
              <a:rPr sz="1600" spc="5" dirty="0">
                <a:latin typeface="Consolas"/>
                <a:cs typeface="Consolas"/>
              </a:rPr>
              <a:t>[1, </a:t>
            </a:r>
            <a:r>
              <a:rPr sz="1600" spc="-15" dirty="0">
                <a:latin typeface="Consolas"/>
                <a:cs typeface="Consolas"/>
              </a:rPr>
              <a:t>2, 1, </a:t>
            </a:r>
            <a:r>
              <a:rPr sz="1600" spc="5" dirty="0">
                <a:latin typeface="Consolas"/>
                <a:cs typeface="Consolas"/>
              </a:rPr>
              <a:t>2,</a:t>
            </a:r>
            <a:r>
              <a:rPr sz="1600" spc="-10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3]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12970" y="5375909"/>
            <a:ext cx="4114800" cy="8305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86995" marR="2341880">
              <a:lnSpc>
                <a:spcPct val="100000"/>
              </a:lnSpc>
              <a:spcBef>
                <a:spcPts val="300"/>
              </a:spcBef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a.remove(3)  </a:t>
            </a:r>
            <a:r>
              <a:rPr sz="1600" spc="5" dirty="0">
                <a:latin typeface="Consolas"/>
                <a:cs typeface="Consolas"/>
              </a:rPr>
              <a:t>[1, </a:t>
            </a:r>
            <a:r>
              <a:rPr sz="1600" spc="-15" dirty="0">
                <a:latin typeface="Consolas"/>
                <a:cs typeface="Consolas"/>
              </a:rPr>
              <a:t>2, 1,</a:t>
            </a:r>
            <a:r>
              <a:rPr sz="1600" spc="-6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2]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28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9627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리스트</a:t>
            </a:r>
            <a:r>
              <a:rPr spc="-90" dirty="0"/>
              <a:t> </a:t>
            </a:r>
            <a:r>
              <a:rPr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3382010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리스트 관련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함수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데이터 꺼내기 (읽기 </a:t>
            </a:r>
            <a:r>
              <a:rPr sz="1800" dirty="0">
                <a:latin typeface="Malgun Gothic"/>
                <a:cs typeface="Malgun Gothic"/>
              </a:rPr>
              <a:t>+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삭제)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72" y="3419728"/>
            <a:ext cx="35801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리스트에 포함된 요소 개수</a:t>
            </a:r>
            <a:r>
              <a:rPr sz="1800" spc="-1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세기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772" y="4952682"/>
            <a:ext cx="1512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리스트</a:t>
            </a:r>
            <a:r>
              <a:rPr sz="1800" spc="-4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확장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3390" y="3836670"/>
            <a:ext cx="4114800" cy="8229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34"/>
              </a:spcBef>
            </a:pPr>
            <a:r>
              <a:rPr sz="1600" spc="5" dirty="0">
                <a:latin typeface="Consolas"/>
                <a:cs typeface="Consolas"/>
              </a:rPr>
              <a:t>&gt;&gt;&gt; a =</a:t>
            </a:r>
            <a:r>
              <a:rPr sz="1600" spc="-12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[1,2,3,1]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a.count(1)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2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769" y="5307329"/>
            <a:ext cx="4114800" cy="138684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50"/>
              </a:spcBef>
            </a:pPr>
            <a:r>
              <a:rPr sz="1350" spc="25" dirty="0">
                <a:latin typeface="Consolas"/>
                <a:cs typeface="Consolas"/>
              </a:rPr>
              <a:t>&gt;&gt;&gt; </a:t>
            </a:r>
            <a:r>
              <a:rPr sz="1350" spc="10" dirty="0">
                <a:latin typeface="Consolas"/>
                <a:cs typeface="Consolas"/>
              </a:rPr>
              <a:t>a =</a:t>
            </a:r>
            <a:r>
              <a:rPr sz="1350" spc="13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[1,2,3,1]</a:t>
            </a:r>
            <a:endParaRPr sz="1350">
              <a:latin typeface="Consolas"/>
              <a:cs typeface="Consolas"/>
            </a:endParaRPr>
          </a:p>
          <a:p>
            <a:pPr marL="88900" marR="2427605">
              <a:lnSpc>
                <a:spcPct val="103899"/>
              </a:lnSpc>
            </a:pPr>
            <a:r>
              <a:rPr sz="1350" spc="25" dirty="0">
                <a:latin typeface="Consolas"/>
                <a:cs typeface="Consolas"/>
              </a:rPr>
              <a:t>&gt;&gt;&gt; a.count(1)  2&gt;&gt;&gt; </a:t>
            </a:r>
            <a:r>
              <a:rPr sz="1350" spc="10" dirty="0">
                <a:latin typeface="Consolas"/>
                <a:cs typeface="Consolas"/>
              </a:rPr>
              <a:t>a =</a:t>
            </a:r>
            <a:r>
              <a:rPr sz="1350" spc="10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[1,2,3]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&gt;&gt;&gt;</a:t>
            </a:r>
            <a:r>
              <a:rPr sz="1350" spc="5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a.extend([4,5])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&gt;&gt;&gt;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a</a:t>
            </a:r>
            <a:endParaRPr sz="135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[1, </a:t>
            </a:r>
            <a:r>
              <a:rPr sz="1350" spc="15" dirty="0">
                <a:latin typeface="Consolas"/>
                <a:cs typeface="Consolas"/>
              </a:rPr>
              <a:t>2, 3, 4,</a:t>
            </a:r>
            <a:r>
              <a:rPr sz="1350" spc="16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5]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2970" y="5307329"/>
            <a:ext cx="4114800" cy="9525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350"/>
              </a:spcBef>
            </a:pPr>
            <a:r>
              <a:rPr sz="1350" spc="25" dirty="0">
                <a:latin typeface="Consolas"/>
                <a:cs typeface="Consolas"/>
              </a:rPr>
              <a:t>&gt;&gt;&gt; </a:t>
            </a:r>
            <a:r>
              <a:rPr sz="1350" spc="10" dirty="0">
                <a:latin typeface="Consolas"/>
                <a:cs typeface="Consolas"/>
              </a:rPr>
              <a:t>b = </a:t>
            </a:r>
            <a:r>
              <a:rPr sz="1350" spc="25" dirty="0">
                <a:latin typeface="Consolas"/>
                <a:cs typeface="Consolas"/>
              </a:rPr>
              <a:t>[6,</a:t>
            </a:r>
            <a:r>
              <a:rPr sz="1350" spc="17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7]</a:t>
            </a:r>
            <a:endParaRPr sz="1350">
              <a:latin typeface="Consolas"/>
              <a:cs typeface="Consolas"/>
            </a:endParaRPr>
          </a:p>
          <a:p>
            <a:pPr marL="8699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&gt;&gt;&gt;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a.extend(b)</a:t>
            </a:r>
            <a:endParaRPr sz="1350">
              <a:latin typeface="Consolas"/>
              <a:cs typeface="Consolas"/>
            </a:endParaRPr>
          </a:p>
          <a:p>
            <a:pPr marL="8699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&gt;&gt;&gt;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10" dirty="0">
                <a:latin typeface="Consolas"/>
                <a:cs typeface="Consolas"/>
              </a:rPr>
              <a:t>a</a:t>
            </a:r>
            <a:endParaRPr sz="1350">
              <a:latin typeface="Consolas"/>
              <a:cs typeface="Consolas"/>
            </a:endParaRPr>
          </a:p>
          <a:p>
            <a:pPr marL="8699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[1, 2, 3, 4, 5, </a:t>
            </a:r>
            <a:r>
              <a:rPr sz="1350" spc="-5" dirty="0">
                <a:latin typeface="Consolas"/>
                <a:cs typeface="Consolas"/>
              </a:rPr>
              <a:t>6,</a:t>
            </a:r>
            <a:r>
              <a:rPr sz="1350" spc="22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7]</a:t>
            </a:r>
            <a:endParaRPr sz="1350">
              <a:latin typeface="Consolas"/>
              <a:cs typeface="Consola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49576" y="1924050"/>
          <a:ext cx="8375014" cy="1323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965"/>
                <a:gridCol w="3632835"/>
                <a:gridCol w="144779"/>
                <a:gridCol w="483870"/>
                <a:gridCol w="3631565"/>
              </a:tblGrid>
              <a:tr h="30543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a =</a:t>
                      </a:r>
                      <a:r>
                        <a:rPr sz="1600" spc="-7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[1,2,3]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048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048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a =</a:t>
                      </a:r>
                      <a:r>
                        <a:rPr sz="1600" spc="-7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[1,2,3]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048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89535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675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a.pop()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75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a.pop(1)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89535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2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89535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87020">
                <a:tc>
                  <a:txBody>
                    <a:bodyPr/>
                    <a:lstStyle/>
                    <a:p>
                      <a:pPr marL="89535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[1,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675"/>
                        </a:lnSpc>
                      </a:pPr>
                      <a:r>
                        <a:rPr sz="1600" spc="-15" dirty="0">
                          <a:latin typeface="Consolas"/>
                          <a:cs typeface="Consolas"/>
                        </a:rPr>
                        <a:t>2]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[1,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75"/>
                        </a:lnSpc>
                      </a:pPr>
                      <a:r>
                        <a:rPr sz="1600" spc="-15" dirty="0">
                          <a:latin typeface="Consolas"/>
                          <a:cs typeface="Consolas"/>
                        </a:rPr>
                        <a:t>3]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29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7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변수와</a:t>
            </a:r>
            <a:r>
              <a:rPr spc="-90" dirty="0"/>
              <a:t> </a:t>
            </a:r>
            <a:r>
              <a:rPr dirty="0"/>
              <a:t>객체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83381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객체는 프로그램으로 다루고자 하는 모든 것 또는 </a:t>
            </a:r>
            <a:r>
              <a:rPr sz="1800" dirty="0" err="1">
                <a:latin typeface="Malgun Gothic"/>
                <a:cs typeface="Malgun Gothic"/>
              </a:rPr>
              <a:t>데이터이고</a:t>
            </a:r>
            <a:r>
              <a:rPr sz="1800" dirty="0">
                <a:latin typeface="Malgun Gothic"/>
                <a:cs typeface="Malgun Gothic"/>
              </a:rPr>
              <a:t> </a:t>
            </a:r>
            <a:endParaRPr lang="en-US" sz="1800" dirty="0" smtClean="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95580" algn="l"/>
              </a:tabLst>
            </a:pPr>
            <a:r>
              <a:rPr lang="en-US" sz="1800" dirty="0" smtClean="0">
                <a:latin typeface="Malgun Gothic"/>
                <a:cs typeface="Malgun Gothic"/>
              </a:rPr>
              <a:t>  </a:t>
            </a:r>
            <a:r>
              <a:rPr sz="1800" dirty="0" err="1" smtClean="0">
                <a:latin typeface="Malgun Gothic"/>
                <a:cs typeface="Malgun Gothic"/>
              </a:rPr>
              <a:t>변수는</a:t>
            </a:r>
            <a:r>
              <a:rPr sz="1800" dirty="0" smtClean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그</a:t>
            </a:r>
            <a:r>
              <a:rPr sz="1800" spc="-7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객체를  가리키는 것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(참조)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3304857"/>
            <a:ext cx="5829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파이썬에서는 </a:t>
            </a:r>
            <a:r>
              <a:rPr sz="1800" spc="5" dirty="0">
                <a:latin typeface="Malgun Gothic"/>
                <a:cs typeface="Malgun Gothic"/>
              </a:rPr>
              <a:t>3, </a:t>
            </a:r>
            <a:r>
              <a:rPr sz="1800" spc="10" dirty="0">
                <a:latin typeface="Malgun Gothic"/>
                <a:cs typeface="Malgun Gothic"/>
              </a:rPr>
              <a:t>1.1과 </a:t>
            </a:r>
            <a:r>
              <a:rPr sz="1800" dirty="0">
                <a:latin typeface="Malgun Gothic"/>
                <a:cs typeface="Malgun Gothic"/>
              </a:rPr>
              <a:t>같은 단순 데이터도 객체로</a:t>
            </a:r>
            <a:r>
              <a:rPr sz="1800" spc="-16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취급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009" y="3722370"/>
            <a:ext cx="8366759" cy="8229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234"/>
              </a:spcBef>
            </a:pPr>
            <a:r>
              <a:rPr sz="1600" spc="5" dirty="0">
                <a:latin typeface="Consolas"/>
                <a:cs typeface="Consolas"/>
              </a:rPr>
              <a:t>&gt;&gt;&gt; a =</a:t>
            </a:r>
            <a:r>
              <a:rPr sz="1600" spc="-114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3</a:t>
            </a:r>
            <a:endParaRPr sz="1600" dirty="0">
              <a:latin typeface="Consolas"/>
              <a:cs typeface="Consolas"/>
            </a:endParaRPr>
          </a:p>
          <a:p>
            <a:pPr marL="8763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type(a)</a:t>
            </a:r>
            <a:endParaRPr sz="1600" dirty="0">
              <a:latin typeface="Consolas"/>
              <a:cs typeface="Consolas"/>
            </a:endParaRPr>
          </a:p>
          <a:p>
            <a:pPr marL="8763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&lt;class</a:t>
            </a:r>
            <a:r>
              <a:rPr sz="1600" spc="1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'int'&gt;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9789" y="4133850"/>
            <a:ext cx="4804412" cy="287258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320"/>
              </a:spcBef>
            </a:pPr>
            <a:r>
              <a:rPr lang="en-US" sz="1600" spc="10" dirty="0" err="1" smtClean="0">
                <a:latin typeface="Malgun Gothic"/>
                <a:cs typeface="Malgun Gothic"/>
              </a:rPr>
              <a:t>P</a:t>
            </a:r>
            <a:r>
              <a:rPr sz="1600" spc="10" dirty="0" err="1" smtClean="0">
                <a:latin typeface="Malgun Gothic"/>
                <a:cs typeface="Malgun Gothic"/>
              </a:rPr>
              <a:t>ycharm</a:t>
            </a:r>
            <a:r>
              <a:rPr lang="en-US" sz="1600" spc="10" dirty="0" smtClean="0">
                <a:latin typeface="Malgun Gothic"/>
                <a:cs typeface="Malgun Gothic"/>
              </a:rPr>
              <a:t>, </a:t>
            </a:r>
            <a:r>
              <a:rPr lang="en-US" sz="1600" spc="10" dirty="0" err="1" smtClean="0">
                <a:latin typeface="Malgun Gothic"/>
                <a:cs typeface="Malgun Gothic"/>
              </a:rPr>
              <a:t>Jupyter</a:t>
            </a:r>
            <a:r>
              <a:rPr lang="en-US" sz="1600" spc="10" dirty="0" smtClean="0">
                <a:latin typeface="Malgun Gothic"/>
                <a:cs typeface="Malgun Gothic"/>
              </a:rPr>
              <a:t> </a:t>
            </a:r>
            <a:r>
              <a:rPr lang="en-US" sz="1600" spc="10" dirty="0" err="1" smtClean="0">
                <a:latin typeface="Malgun Gothic"/>
                <a:cs typeface="Malgun Gothic"/>
              </a:rPr>
              <a:t>Notebook</a:t>
            </a:r>
            <a:r>
              <a:rPr sz="1600" spc="10" dirty="0" err="1" smtClean="0">
                <a:latin typeface="Malgun Gothic"/>
                <a:cs typeface="Malgun Gothic"/>
              </a:rPr>
              <a:t>에서는</a:t>
            </a:r>
            <a:r>
              <a:rPr sz="1600" spc="10" dirty="0" smtClean="0">
                <a:latin typeface="Malgun Gothic"/>
                <a:cs typeface="Malgun Gothic"/>
              </a:rPr>
              <a:t> </a:t>
            </a:r>
            <a:r>
              <a:rPr sz="1600" spc="10" dirty="0">
                <a:latin typeface="Malgun Gothic"/>
                <a:cs typeface="Malgun Gothic"/>
              </a:rPr>
              <a:t>int로만</a:t>
            </a:r>
            <a:r>
              <a:rPr sz="1600" spc="-335" dirty="0">
                <a:latin typeface="Malgun Gothic"/>
                <a:cs typeface="Malgun Gothic"/>
              </a:rPr>
              <a:t> </a:t>
            </a:r>
            <a:r>
              <a:rPr sz="1600" spc="15" dirty="0">
                <a:latin typeface="Malgun Gothic"/>
                <a:cs typeface="Malgun Gothic"/>
              </a:rPr>
              <a:t>표시됨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009" y="1824989"/>
            <a:ext cx="8366759" cy="107442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219"/>
              </a:spcBef>
            </a:pPr>
            <a:r>
              <a:rPr sz="1600" spc="5" dirty="0">
                <a:latin typeface="Consolas"/>
                <a:cs typeface="Consolas"/>
              </a:rPr>
              <a:t>&gt;&gt;&gt; a =</a:t>
            </a:r>
            <a:r>
              <a:rPr sz="1600" spc="-19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3</a:t>
            </a:r>
            <a:endParaRPr sz="1600" dirty="0">
              <a:latin typeface="Consolas"/>
              <a:cs typeface="Consolas"/>
            </a:endParaRPr>
          </a:p>
          <a:p>
            <a:pPr marL="8763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b =</a:t>
            </a:r>
            <a:r>
              <a:rPr sz="1600" spc="-19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3</a:t>
            </a:r>
            <a:endParaRPr sz="1600" dirty="0">
              <a:latin typeface="Consolas"/>
              <a:cs typeface="Consolas"/>
            </a:endParaRPr>
          </a:p>
          <a:p>
            <a:pPr marL="87630" marR="7150734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a is</a:t>
            </a:r>
            <a:r>
              <a:rPr sz="1600" spc="-17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b  </a:t>
            </a:r>
            <a:r>
              <a:rPr sz="1600" dirty="0">
                <a:latin typeface="Consolas"/>
                <a:cs typeface="Consolas"/>
              </a:rPr>
              <a:t>True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78329" y="2282189"/>
            <a:ext cx="4419600" cy="3352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95"/>
              </a:spcBef>
            </a:pPr>
            <a:r>
              <a:rPr sz="1600" spc="5" dirty="0">
                <a:latin typeface="Malgun Gothic"/>
                <a:cs typeface="Malgun Gothic"/>
              </a:rPr>
              <a:t>a와</a:t>
            </a:r>
            <a:r>
              <a:rPr sz="1600" spc="-35" dirty="0">
                <a:latin typeface="Malgun Gothic"/>
                <a:cs typeface="Malgun Gothic"/>
              </a:rPr>
              <a:t> </a:t>
            </a:r>
            <a:r>
              <a:rPr sz="1600" spc="0" dirty="0">
                <a:latin typeface="Malgun Gothic"/>
                <a:cs typeface="Malgun Gothic"/>
              </a:rPr>
              <a:t>b는</a:t>
            </a:r>
            <a:r>
              <a:rPr sz="1600" spc="-30" dirty="0">
                <a:latin typeface="Malgun Gothic"/>
                <a:cs typeface="Malgun Gothic"/>
              </a:rPr>
              <a:t> </a:t>
            </a:r>
            <a:r>
              <a:rPr sz="1600" spc="15" dirty="0">
                <a:latin typeface="Malgun Gothic"/>
                <a:cs typeface="Malgun Gothic"/>
              </a:rPr>
              <a:t>같은</a:t>
            </a:r>
            <a:r>
              <a:rPr sz="1600" spc="-35" dirty="0">
                <a:latin typeface="Malgun Gothic"/>
                <a:cs typeface="Malgun Gothic"/>
              </a:rPr>
              <a:t> </a:t>
            </a:r>
            <a:r>
              <a:rPr sz="1600" spc="15" dirty="0">
                <a:latin typeface="Malgun Gothic"/>
                <a:cs typeface="Malgun Gothic"/>
              </a:rPr>
              <a:t>객체를</a:t>
            </a:r>
            <a:r>
              <a:rPr sz="1600" spc="-95" dirty="0">
                <a:latin typeface="Malgun Gothic"/>
                <a:cs typeface="Malgun Gothic"/>
              </a:rPr>
              <a:t> </a:t>
            </a:r>
            <a:r>
              <a:rPr sz="1600" spc="15" dirty="0">
                <a:latin typeface="Malgun Gothic"/>
                <a:cs typeface="Malgun Gothic"/>
              </a:rPr>
              <a:t>가르키는</a:t>
            </a:r>
            <a:r>
              <a:rPr sz="1600" spc="-95" dirty="0">
                <a:latin typeface="Malgun Gothic"/>
                <a:cs typeface="Malgun Gothic"/>
              </a:rPr>
              <a:t> </a:t>
            </a:r>
            <a:r>
              <a:rPr sz="1600" spc="15" dirty="0">
                <a:latin typeface="Malgun Gothic"/>
                <a:cs typeface="Malgun Gothic"/>
              </a:rPr>
              <a:t>서로</a:t>
            </a:r>
            <a:r>
              <a:rPr sz="1600" spc="-30" dirty="0">
                <a:latin typeface="Malgun Gothic"/>
                <a:cs typeface="Malgun Gothic"/>
              </a:rPr>
              <a:t> </a:t>
            </a:r>
            <a:r>
              <a:rPr sz="1600" spc="15" dirty="0">
                <a:latin typeface="Malgun Gothic"/>
                <a:cs typeface="Malgun Gothic"/>
              </a:rPr>
              <a:t>다른</a:t>
            </a:r>
            <a:r>
              <a:rPr sz="1600" spc="-30" dirty="0">
                <a:latin typeface="Malgun Gothic"/>
                <a:cs typeface="Malgun Gothic"/>
              </a:rPr>
              <a:t> </a:t>
            </a:r>
            <a:r>
              <a:rPr sz="1600" spc="15" dirty="0">
                <a:latin typeface="Malgun Gothic"/>
                <a:cs typeface="Malgun Gothic"/>
              </a:rPr>
              <a:t>참조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3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35267"/>
            <a:ext cx="16567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튜플</a:t>
            </a:r>
            <a:r>
              <a:rPr spc="-85" dirty="0"/>
              <a:t> </a:t>
            </a:r>
            <a:r>
              <a:rPr spc="-5"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7980680" cy="299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spc="-15" dirty="0">
                <a:latin typeface="Malgun Gothic"/>
                <a:cs typeface="Malgun Gothic"/>
              </a:rPr>
              <a:t>List와 </a:t>
            </a:r>
            <a:r>
              <a:rPr sz="1800" dirty="0">
                <a:latin typeface="Malgun Gothic"/>
                <a:cs typeface="Malgun Gothic"/>
              </a:rPr>
              <a:t>비슷한 데이터 목록</a:t>
            </a:r>
            <a:r>
              <a:rPr sz="1800" spc="5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자료형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33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spc="-5" dirty="0">
                <a:latin typeface="Malgun Gothic"/>
                <a:cs typeface="Malgun Gothic"/>
              </a:rPr>
              <a:t>()안에 </a:t>
            </a:r>
            <a:r>
              <a:rPr sz="1800" spc="5" dirty="0">
                <a:latin typeface="Malgun Gothic"/>
                <a:cs typeface="Malgun Gothic"/>
              </a:rPr>
              <a:t>,로 </a:t>
            </a:r>
            <a:r>
              <a:rPr sz="1800" spc="-5" dirty="0">
                <a:latin typeface="Malgun Gothic"/>
                <a:cs typeface="Malgun Gothic"/>
              </a:rPr>
              <a:t>구분되는 </a:t>
            </a:r>
            <a:r>
              <a:rPr sz="1800" dirty="0">
                <a:latin typeface="Malgun Gothic"/>
                <a:cs typeface="Malgun Gothic"/>
              </a:rPr>
              <a:t>여러 개의 데이터로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구성됨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0" dirty="0">
                <a:latin typeface="Malgun Gothic"/>
                <a:cs typeface="Malgun Gothic"/>
              </a:rPr>
              <a:t>1개의 </a:t>
            </a:r>
            <a:r>
              <a:rPr sz="1800" dirty="0">
                <a:latin typeface="Malgun Gothic"/>
                <a:cs typeface="Malgun Gothic"/>
              </a:rPr>
              <a:t>값을 갖는 경우 반드시 목록은 반드시 </a:t>
            </a:r>
            <a:r>
              <a:rPr sz="1800" spc="5" dirty="0">
                <a:latin typeface="Malgun Gothic"/>
                <a:cs typeface="Malgun Gothic"/>
              </a:rPr>
              <a:t>,로 </a:t>
            </a:r>
            <a:r>
              <a:rPr sz="1800" dirty="0">
                <a:latin typeface="Malgun Gothic"/>
                <a:cs typeface="Malgun Gothic"/>
              </a:rPr>
              <a:t>끝나야</a:t>
            </a:r>
            <a:r>
              <a:rPr sz="1800" spc="-3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함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spc="-15" dirty="0">
                <a:latin typeface="Malgun Gothic"/>
                <a:cs typeface="Malgun Gothic"/>
              </a:rPr>
              <a:t>List는 </a:t>
            </a:r>
            <a:r>
              <a:rPr sz="1800" spc="-5" dirty="0">
                <a:latin typeface="Malgun Gothic"/>
                <a:cs typeface="Malgun Gothic"/>
              </a:rPr>
              <a:t>요소와 크기를 변경할 </a:t>
            </a:r>
            <a:r>
              <a:rPr sz="1800" dirty="0">
                <a:latin typeface="Malgun Gothic"/>
                <a:cs typeface="Malgun Gothic"/>
              </a:rPr>
              <a:t>수 </a:t>
            </a:r>
            <a:r>
              <a:rPr sz="1800" spc="-5" dirty="0">
                <a:latin typeface="Malgun Gothic"/>
                <a:cs typeface="Malgun Gothic"/>
              </a:rPr>
              <a:t>있으나 </a:t>
            </a:r>
            <a:r>
              <a:rPr sz="1800" spc="-10" dirty="0">
                <a:latin typeface="Malgun Gothic"/>
                <a:cs typeface="Malgun Gothic"/>
              </a:rPr>
              <a:t>Tuple은 </a:t>
            </a:r>
            <a:r>
              <a:rPr sz="1800" dirty="0">
                <a:latin typeface="Malgun Gothic"/>
                <a:cs typeface="Malgun Gothic"/>
              </a:rPr>
              <a:t>변경 불가능 </a:t>
            </a:r>
            <a:r>
              <a:rPr sz="1800" spc="-5" dirty="0">
                <a:latin typeface="Malgun Gothic"/>
                <a:cs typeface="Malgun Gothic"/>
              </a:rPr>
              <a:t>(읽기 </a:t>
            </a:r>
            <a:r>
              <a:rPr sz="1800" dirty="0">
                <a:latin typeface="Malgun Gothic"/>
                <a:cs typeface="Malgun Gothic"/>
              </a:rPr>
              <a:t>전용</a:t>
            </a:r>
            <a:r>
              <a:rPr sz="1800" spc="204" dirty="0">
                <a:latin typeface="Malgun Gothic"/>
                <a:cs typeface="Malgun Gothic"/>
              </a:rPr>
              <a:t> </a:t>
            </a:r>
            <a:r>
              <a:rPr sz="1800" spc="-20" dirty="0">
                <a:latin typeface="Malgun Gothic"/>
                <a:cs typeface="Malgun Gothic"/>
              </a:rPr>
              <a:t>List)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33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spc="-10" dirty="0">
                <a:latin typeface="Malgun Gothic"/>
                <a:cs typeface="Malgun Gothic"/>
              </a:rPr>
              <a:t>Tuple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예제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1490" y="4225290"/>
            <a:ext cx="8336280" cy="1325880"/>
          </a:xfrm>
          <a:custGeom>
            <a:avLst/>
            <a:gdLst/>
            <a:ahLst/>
            <a:cxnLst/>
            <a:rect l="l" t="t" r="r" b="b"/>
            <a:pathLst>
              <a:path w="8336280" h="1325879">
                <a:moveTo>
                  <a:pt x="0" y="1325880"/>
                </a:moveTo>
                <a:lnTo>
                  <a:pt x="8336280" y="1325880"/>
                </a:lnTo>
                <a:lnTo>
                  <a:pt x="8336280" y="0"/>
                </a:lnTo>
                <a:lnTo>
                  <a:pt x="0" y="0"/>
                </a:lnTo>
                <a:lnTo>
                  <a:pt x="0" y="132588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87676" y="4225290"/>
          <a:ext cx="3789680" cy="1324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965"/>
                <a:gridCol w="331470"/>
                <a:gridCol w="224790"/>
                <a:gridCol w="2751455"/>
              </a:tblGrid>
              <a:tr h="30734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3175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20" dirty="0">
                          <a:latin typeface="Consolas"/>
                          <a:cs typeface="Consolas"/>
                        </a:rPr>
                        <a:t>t1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20" dirty="0">
                          <a:latin typeface="Consolas"/>
                          <a:cs typeface="Consolas"/>
                        </a:rPr>
                        <a:t>()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31750" marB="0"/>
                </a:tc>
              </a:tr>
              <a:tr h="243840">
                <a:tc>
                  <a:txBody>
                    <a:bodyPr/>
                    <a:lstStyle/>
                    <a:p>
                      <a:pPr marL="39370" algn="ctr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75"/>
                        </a:lnSpc>
                      </a:pPr>
                      <a:r>
                        <a:rPr sz="1600" spc="-20" dirty="0">
                          <a:latin typeface="Consolas"/>
                          <a:cs typeface="Consolas"/>
                        </a:rPr>
                        <a:t>t2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67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(1,)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39370" algn="ctr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75"/>
                        </a:lnSpc>
                      </a:pPr>
                      <a:r>
                        <a:rPr sz="1600" spc="-20" dirty="0">
                          <a:latin typeface="Consolas"/>
                          <a:cs typeface="Consolas"/>
                        </a:rPr>
                        <a:t>t3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675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(1,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2,</a:t>
                      </a:r>
                      <a:r>
                        <a:rPr sz="16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3)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pPr marL="39370" algn="ctr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75"/>
                        </a:lnSpc>
                      </a:pPr>
                      <a:r>
                        <a:rPr sz="1600" spc="-20" dirty="0">
                          <a:latin typeface="Consolas"/>
                          <a:cs typeface="Consolas"/>
                        </a:rPr>
                        <a:t>t4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675"/>
                        </a:lnSpc>
                      </a:pPr>
                      <a:r>
                        <a:rPr sz="1600" spc="-20" dirty="0">
                          <a:latin typeface="Consolas"/>
                          <a:cs typeface="Consolas"/>
                        </a:rPr>
                        <a:t>1, 2,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85750">
                <a:tc>
                  <a:txBody>
                    <a:bodyPr/>
                    <a:lstStyle/>
                    <a:p>
                      <a:pPr marL="39370" algn="ctr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75"/>
                        </a:lnSpc>
                      </a:pPr>
                      <a:r>
                        <a:rPr sz="1600" spc="-15" dirty="0">
                          <a:latin typeface="Consolas"/>
                          <a:cs typeface="Consolas"/>
                        </a:rPr>
                        <a:t>t5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75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('a',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'b',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('ab',</a:t>
                      </a:r>
                      <a:r>
                        <a:rPr sz="1600" spc="-7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'cd'))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30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35267"/>
            <a:ext cx="16567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튜플</a:t>
            </a:r>
            <a:r>
              <a:rPr spc="-85" dirty="0"/>
              <a:t> </a:t>
            </a:r>
            <a:r>
              <a:rPr spc="-5"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2359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튜플 값 삭제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Malgun Gothic"/>
                <a:cs typeface="Malgun Gothic"/>
              </a:rPr>
              <a:t>오류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3419728"/>
            <a:ext cx="2359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튜플 값 변경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Malgun Gothic"/>
                <a:cs typeface="Malgun Gothic"/>
              </a:rPr>
              <a:t>오류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350" y="1527810"/>
            <a:ext cx="8313420" cy="58674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44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20" dirty="0">
                <a:latin typeface="Consolas"/>
                <a:cs typeface="Consolas"/>
              </a:rPr>
              <a:t>t1 </a:t>
            </a:r>
            <a:r>
              <a:rPr sz="1600" spc="5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(1, </a:t>
            </a:r>
            <a:r>
              <a:rPr sz="1600" spc="5" dirty="0">
                <a:latin typeface="Consolas"/>
                <a:cs typeface="Consolas"/>
              </a:rPr>
              <a:t>2, </a:t>
            </a:r>
            <a:r>
              <a:rPr sz="1600" spc="-5" dirty="0">
                <a:latin typeface="Consolas"/>
                <a:cs typeface="Consolas"/>
              </a:rPr>
              <a:t>'a',</a:t>
            </a:r>
            <a:r>
              <a:rPr sz="1600" spc="-15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'b')</a:t>
            </a:r>
            <a:endParaRPr sz="1600" dirty="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del</a:t>
            </a:r>
            <a:r>
              <a:rPr sz="1600" spc="-8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t1[0]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4350" y="2175510"/>
            <a:ext cx="8313420" cy="8305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314325" marR="4100195" indent="-228600">
              <a:lnSpc>
                <a:spcPct val="100000"/>
              </a:lnSpc>
              <a:spcBef>
                <a:spcPts val="250"/>
              </a:spcBef>
            </a:pPr>
            <a:r>
              <a:rPr sz="1600" spc="-10" dirty="0">
                <a:latin typeface="Consolas"/>
                <a:cs typeface="Consolas"/>
              </a:rPr>
              <a:t>Traceback </a:t>
            </a:r>
            <a:r>
              <a:rPr sz="1600" dirty="0">
                <a:latin typeface="Consolas"/>
                <a:cs typeface="Consolas"/>
              </a:rPr>
              <a:t>(most </a:t>
            </a:r>
            <a:r>
              <a:rPr sz="1600" spc="-10" dirty="0">
                <a:latin typeface="Consolas"/>
                <a:cs typeface="Consolas"/>
              </a:rPr>
              <a:t>recent </a:t>
            </a:r>
            <a:r>
              <a:rPr sz="1600" spc="-5" dirty="0">
                <a:latin typeface="Consolas"/>
                <a:cs typeface="Consolas"/>
              </a:rPr>
              <a:t>call </a:t>
            </a:r>
            <a:r>
              <a:rPr sz="1600" spc="-10" dirty="0">
                <a:latin typeface="Consolas"/>
                <a:cs typeface="Consolas"/>
              </a:rPr>
              <a:t>last):  </a:t>
            </a:r>
            <a:r>
              <a:rPr sz="1600" spc="-20" dirty="0">
                <a:latin typeface="Consolas"/>
                <a:cs typeface="Consolas"/>
              </a:rPr>
              <a:t>File </a:t>
            </a:r>
            <a:r>
              <a:rPr sz="1600" spc="-10" dirty="0">
                <a:latin typeface="Consolas"/>
                <a:cs typeface="Consolas"/>
              </a:rPr>
              <a:t>"&lt;stdin&gt;", </a:t>
            </a:r>
            <a:r>
              <a:rPr sz="1600" spc="-5" dirty="0">
                <a:latin typeface="Consolas"/>
                <a:cs typeface="Consolas"/>
              </a:rPr>
              <a:t>line </a:t>
            </a:r>
            <a:r>
              <a:rPr sz="1600" spc="5" dirty="0">
                <a:latin typeface="Consolas"/>
                <a:cs typeface="Consolas"/>
              </a:rPr>
              <a:t>1, </a:t>
            </a:r>
            <a:r>
              <a:rPr sz="1600" spc="-20" dirty="0">
                <a:latin typeface="Consolas"/>
                <a:cs typeface="Consolas"/>
              </a:rPr>
              <a:t>in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&lt;module&gt;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TypeError: </a:t>
            </a:r>
            <a:r>
              <a:rPr sz="1600" spc="-15" dirty="0">
                <a:latin typeface="Consolas"/>
                <a:cs typeface="Consolas"/>
              </a:rPr>
              <a:t>'tuple' </a:t>
            </a:r>
            <a:r>
              <a:rPr sz="1600" spc="-10" dirty="0">
                <a:latin typeface="Consolas"/>
                <a:cs typeface="Consolas"/>
              </a:rPr>
              <a:t>object </a:t>
            </a:r>
            <a:r>
              <a:rPr sz="1600" spc="-15" dirty="0">
                <a:latin typeface="Consolas"/>
                <a:cs typeface="Consolas"/>
              </a:rPr>
              <a:t>doesn't </a:t>
            </a:r>
            <a:r>
              <a:rPr sz="1600" spc="-5" dirty="0">
                <a:latin typeface="Consolas"/>
                <a:cs typeface="Consolas"/>
              </a:rPr>
              <a:t>support item</a:t>
            </a:r>
            <a:r>
              <a:rPr sz="1600" spc="-6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deletion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350" y="3790950"/>
            <a:ext cx="8313420" cy="58674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70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20" dirty="0">
                <a:latin typeface="Consolas"/>
                <a:cs typeface="Consolas"/>
              </a:rPr>
              <a:t>t1 </a:t>
            </a:r>
            <a:r>
              <a:rPr sz="1600" spc="5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(1, </a:t>
            </a:r>
            <a:r>
              <a:rPr sz="1600" spc="5" dirty="0">
                <a:latin typeface="Consolas"/>
                <a:cs typeface="Consolas"/>
              </a:rPr>
              <a:t>2, </a:t>
            </a:r>
            <a:r>
              <a:rPr sz="1600" spc="-5" dirty="0">
                <a:latin typeface="Consolas"/>
                <a:cs typeface="Consolas"/>
              </a:rPr>
              <a:t>'a',</a:t>
            </a:r>
            <a:r>
              <a:rPr sz="1600" spc="-15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'b')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t1[0]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'c'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350" y="4438650"/>
            <a:ext cx="8313420" cy="8305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14325" marR="4100195" indent="-228600">
              <a:lnSpc>
                <a:spcPct val="100000"/>
              </a:lnSpc>
              <a:spcBef>
                <a:spcPts val="260"/>
              </a:spcBef>
            </a:pPr>
            <a:r>
              <a:rPr sz="1600" spc="-10" dirty="0">
                <a:latin typeface="Consolas"/>
                <a:cs typeface="Consolas"/>
              </a:rPr>
              <a:t>Traceback </a:t>
            </a:r>
            <a:r>
              <a:rPr sz="1600" dirty="0">
                <a:latin typeface="Consolas"/>
                <a:cs typeface="Consolas"/>
              </a:rPr>
              <a:t>(most </a:t>
            </a:r>
            <a:r>
              <a:rPr sz="1600" spc="-10" dirty="0">
                <a:latin typeface="Consolas"/>
                <a:cs typeface="Consolas"/>
              </a:rPr>
              <a:t>recent </a:t>
            </a:r>
            <a:r>
              <a:rPr sz="1600" spc="-5" dirty="0">
                <a:latin typeface="Consolas"/>
                <a:cs typeface="Consolas"/>
              </a:rPr>
              <a:t>call </a:t>
            </a:r>
            <a:r>
              <a:rPr sz="1600" spc="-10" dirty="0">
                <a:latin typeface="Consolas"/>
                <a:cs typeface="Consolas"/>
              </a:rPr>
              <a:t>last):  </a:t>
            </a:r>
            <a:r>
              <a:rPr sz="1600" spc="-20" dirty="0">
                <a:latin typeface="Consolas"/>
                <a:cs typeface="Consolas"/>
              </a:rPr>
              <a:t>File </a:t>
            </a:r>
            <a:r>
              <a:rPr sz="1600" spc="-10" dirty="0">
                <a:latin typeface="Consolas"/>
                <a:cs typeface="Consolas"/>
              </a:rPr>
              <a:t>"&lt;stdin&gt;", </a:t>
            </a:r>
            <a:r>
              <a:rPr sz="1600" spc="-5" dirty="0">
                <a:latin typeface="Consolas"/>
                <a:cs typeface="Consolas"/>
              </a:rPr>
              <a:t>line </a:t>
            </a:r>
            <a:r>
              <a:rPr sz="1600" spc="5" dirty="0">
                <a:latin typeface="Consolas"/>
                <a:cs typeface="Consolas"/>
              </a:rPr>
              <a:t>1, </a:t>
            </a:r>
            <a:r>
              <a:rPr sz="1600" spc="-20" dirty="0">
                <a:latin typeface="Consolas"/>
                <a:cs typeface="Consolas"/>
              </a:rPr>
              <a:t>in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&lt;module&gt;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TypeError: </a:t>
            </a:r>
            <a:r>
              <a:rPr sz="1600" spc="-15" dirty="0">
                <a:latin typeface="Consolas"/>
                <a:cs typeface="Consolas"/>
              </a:rPr>
              <a:t>'tuple' </a:t>
            </a:r>
            <a:r>
              <a:rPr sz="1600" spc="-10" dirty="0">
                <a:latin typeface="Consolas"/>
                <a:cs typeface="Consolas"/>
              </a:rPr>
              <a:t>object </a:t>
            </a:r>
            <a:r>
              <a:rPr sz="1600" spc="-15" dirty="0">
                <a:latin typeface="Consolas"/>
                <a:cs typeface="Consolas"/>
              </a:rPr>
              <a:t>does </a:t>
            </a:r>
            <a:r>
              <a:rPr sz="1600" spc="-10" dirty="0">
                <a:latin typeface="Consolas"/>
                <a:cs typeface="Consolas"/>
              </a:rPr>
              <a:t>not </a:t>
            </a:r>
            <a:r>
              <a:rPr sz="1600" spc="-15" dirty="0">
                <a:latin typeface="Consolas"/>
                <a:cs typeface="Consolas"/>
              </a:rPr>
              <a:t>support item</a:t>
            </a:r>
            <a:r>
              <a:rPr sz="1600" spc="1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assignment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31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35267"/>
            <a:ext cx="16567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튜플</a:t>
            </a:r>
            <a:r>
              <a:rPr spc="-85" dirty="0"/>
              <a:t> </a:t>
            </a:r>
            <a:r>
              <a:rPr spc="-5"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143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튜플</a:t>
            </a:r>
            <a:r>
              <a:rPr sz="1800" spc="-6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인덱싱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3030156"/>
            <a:ext cx="1664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튜플</a:t>
            </a:r>
            <a:r>
              <a:rPr sz="1800" spc="-5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슬라이싱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892" y="4571746"/>
            <a:ext cx="4320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튜플 더하기 </a:t>
            </a:r>
            <a:r>
              <a:rPr sz="1800" spc="-5" dirty="0">
                <a:latin typeface="Malgun Gothic"/>
                <a:cs typeface="Malgun Gothic"/>
              </a:rPr>
              <a:t>(결합)과 </a:t>
            </a:r>
            <a:r>
              <a:rPr sz="1800" dirty="0">
                <a:latin typeface="Malgun Gothic"/>
                <a:cs typeface="Malgun Gothic"/>
              </a:rPr>
              <a:t>튜플 곱하기</a:t>
            </a:r>
            <a:r>
              <a:rPr sz="1800" spc="-6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(반복)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350" y="1466850"/>
            <a:ext cx="8313420" cy="13258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0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20" dirty="0">
                <a:latin typeface="Consolas"/>
                <a:cs typeface="Consolas"/>
              </a:rPr>
              <a:t>t1 </a:t>
            </a:r>
            <a:r>
              <a:rPr sz="1600" spc="5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(1, </a:t>
            </a:r>
            <a:r>
              <a:rPr sz="1600" spc="5" dirty="0">
                <a:latin typeface="Consolas"/>
                <a:cs typeface="Consolas"/>
              </a:rPr>
              <a:t>2, </a:t>
            </a:r>
            <a:r>
              <a:rPr sz="1600" spc="-5" dirty="0">
                <a:latin typeface="Consolas"/>
                <a:cs typeface="Consolas"/>
              </a:rPr>
              <a:t>'a',</a:t>
            </a:r>
            <a:r>
              <a:rPr sz="1600" spc="-15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'b')</a:t>
            </a:r>
            <a:endParaRPr sz="1600">
              <a:latin typeface="Consolas"/>
              <a:cs typeface="Consolas"/>
            </a:endParaRPr>
          </a:p>
          <a:p>
            <a:pPr marL="85725" marR="721550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10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t1[0]  </a:t>
            </a:r>
            <a:r>
              <a:rPr sz="1600" spc="5" dirty="0">
                <a:latin typeface="Consolas"/>
                <a:cs typeface="Consolas"/>
              </a:rPr>
              <a:t>1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t1[3]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Consolas"/>
                <a:cs typeface="Consolas"/>
              </a:rPr>
              <a:t>'b'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4350" y="3417570"/>
            <a:ext cx="8313420" cy="8305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4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5" dirty="0">
                <a:latin typeface="Consolas"/>
                <a:cs typeface="Consolas"/>
              </a:rPr>
              <a:t>t1 </a:t>
            </a:r>
            <a:r>
              <a:rPr sz="1600" spc="5" dirty="0">
                <a:latin typeface="Consolas"/>
                <a:cs typeface="Consolas"/>
              </a:rPr>
              <a:t>= </a:t>
            </a:r>
            <a:r>
              <a:rPr sz="1600" spc="-10" dirty="0">
                <a:latin typeface="Consolas"/>
                <a:cs typeface="Consolas"/>
              </a:rPr>
              <a:t>(1, </a:t>
            </a:r>
            <a:r>
              <a:rPr sz="1600" spc="5" dirty="0">
                <a:latin typeface="Consolas"/>
                <a:cs typeface="Consolas"/>
              </a:rPr>
              <a:t>2, </a:t>
            </a:r>
            <a:r>
              <a:rPr sz="1600" spc="-5" dirty="0">
                <a:latin typeface="Consolas"/>
                <a:cs typeface="Consolas"/>
              </a:rPr>
              <a:t>'a',</a:t>
            </a:r>
            <a:r>
              <a:rPr sz="1600" spc="-16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'b')</a:t>
            </a:r>
            <a:endParaRPr sz="1600">
              <a:latin typeface="Consolas"/>
              <a:cs typeface="Consolas"/>
            </a:endParaRPr>
          </a:p>
          <a:p>
            <a:pPr marL="85725" marR="6766559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t1[1:]  </a:t>
            </a:r>
            <a:r>
              <a:rPr sz="1600" spc="5" dirty="0">
                <a:latin typeface="Consolas"/>
                <a:cs typeface="Consolas"/>
              </a:rPr>
              <a:t>(2, </a:t>
            </a:r>
            <a:r>
              <a:rPr sz="1600" spc="-5" dirty="0">
                <a:latin typeface="Consolas"/>
                <a:cs typeface="Consolas"/>
              </a:rPr>
              <a:t>'a',</a:t>
            </a:r>
            <a:r>
              <a:rPr sz="1600" spc="-114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'b')</a:t>
            </a:r>
            <a:endParaRPr sz="16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10536" y="5006336"/>
          <a:ext cx="8315322" cy="829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330"/>
                <a:gridCol w="331470"/>
                <a:gridCol w="613410"/>
                <a:gridCol w="495300"/>
                <a:gridCol w="335280"/>
                <a:gridCol w="1896745"/>
                <a:gridCol w="465454"/>
                <a:gridCol w="331470"/>
                <a:gridCol w="278129"/>
                <a:gridCol w="388620"/>
                <a:gridCol w="335279"/>
                <a:gridCol w="2362835"/>
              </a:tblGrid>
              <a:tr h="308610"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0" dirty="0">
                          <a:latin typeface="Consolas"/>
                          <a:cs typeface="Consolas"/>
                        </a:rPr>
                        <a:t>t2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spc="-1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(3,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4)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0" dirty="0">
                          <a:latin typeface="Consolas"/>
                          <a:cs typeface="Consolas"/>
                        </a:rPr>
                        <a:t>t2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*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R="42545" algn="r">
                        <a:lnSpc>
                          <a:spcPts val="1675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75"/>
                        </a:lnSpc>
                      </a:pPr>
                      <a:r>
                        <a:rPr sz="1600" spc="-20" dirty="0">
                          <a:latin typeface="Consolas"/>
                          <a:cs typeface="Consolas"/>
                        </a:rPr>
                        <a:t>t1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600" spc="-8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t2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(3,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675"/>
                        </a:lnSpc>
                      </a:pPr>
                      <a:r>
                        <a:rPr sz="1600" spc="-20" dirty="0">
                          <a:latin typeface="Consolas"/>
                          <a:cs typeface="Consolas"/>
                        </a:rPr>
                        <a:t>4,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675"/>
                        </a:lnSpc>
                      </a:pPr>
                      <a:r>
                        <a:rPr sz="1600" spc="-55" dirty="0">
                          <a:latin typeface="Consolas"/>
                          <a:cs typeface="Consolas"/>
                        </a:rPr>
                        <a:t>3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4,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3,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75"/>
                        </a:lnSpc>
                      </a:pPr>
                      <a:r>
                        <a:rPr sz="1600" spc="-20" dirty="0">
                          <a:latin typeface="Consolas"/>
                          <a:cs typeface="Consolas"/>
                        </a:rPr>
                        <a:t>4)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 marR="42545" algn="r">
                        <a:lnSpc>
                          <a:spcPts val="1675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(1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75"/>
                        </a:lnSpc>
                      </a:pPr>
                      <a:r>
                        <a:rPr sz="1600" spc="-15" dirty="0">
                          <a:latin typeface="Consolas"/>
                          <a:cs typeface="Consolas"/>
                        </a:rPr>
                        <a:t>2,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75"/>
                        </a:lnSpc>
                      </a:pPr>
                      <a:r>
                        <a:rPr sz="1600" spc="-15" dirty="0">
                          <a:latin typeface="Consolas"/>
                          <a:cs typeface="Consolas"/>
                        </a:rPr>
                        <a:t>'a',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ts val="1675"/>
                        </a:lnSpc>
                      </a:pPr>
                      <a:r>
                        <a:rPr sz="1600" spc="-50" dirty="0">
                          <a:latin typeface="Consolas"/>
                          <a:cs typeface="Consolas"/>
                        </a:rPr>
                        <a:t>'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600" spc="-50" dirty="0">
                          <a:latin typeface="Consolas"/>
                          <a:cs typeface="Consolas"/>
                        </a:rPr>
                        <a:t>'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3,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4)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32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2682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딕셔너리</a:t>
            </a:r>
            <a:r>
              <a:rPr spc="-85" dirty="0"/>
              <a:t> </a:t>
            </a:r>
            <a:r>
              <a:rPr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8491220" cy="34956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spc="-5" dirty="0">
                <a:latin typeface="Malgun Gothic"/>
                <a:cs typeface="Malgun Gothic"/>
              </a:rPr>
              <a:t>key </a:t>
            </a:r>
            <a:r>
              <a:rPr sz="1800" dirty="0">
                <a:latin typeface="Malgun Gothic"/>
                <a:cs typeface="Malgun Gothic"/>
              </a:rPr>
              <a:t>– </a:t>
            </a:r>
            <a:r>
              <a:rPr sz="1800" spc="-5" dirty="0">
                <a:latin typeface="Malgun Gothic"/>
                <a:cs typeface="Malgun Gothic"/>
              </a:rPr>
              <a:t>value </a:t>
            </a:r>
            <a:r>
              <a:rPr sz="1800" dirty="0">
                <a:latin typeface="Malgun Gothic"/>
                <a:cs typeface="Malgun Gothic"/>
              </a:rPr>
              <a:t>세트로 구성되는 일종의 </a:t>
            </a:r>
            <a:r>
              <a:rPr sz="1800" spc="-5" dirty="0">
                <a:latin typeface="Malgun Gothic"/>
                <a:cs typeface="Malgun Gothic"/>
              </a:rPr>
              <a:t>hash </a:t>
            </a:r>
            <a:r>
              <a:rPr sz="1800" spc="-10" dirty="0">
                <a:latin typeface="Malgun Gothic"/>
                <a:cs typeface="Malgun Gothic"/>
              </a:rPr>
              <a:t>table</a:t>
            </a:r>
            <a:r>
              <a:rPr sz="1800" spc="5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타입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key로 대부분의 </a:t>
            </a:r>
            <a:r>
              <a:rPr sz="1800" dirty="0">
                <a:latin typeface="Malgun Gothic"/>
                <a:cs typeface="Malgun Gothic"/>
              </a:rPr>
              <a:t>자료형을 </a:t>
            </a:r>
            <a:r>
              <a:rPr sz="1800" spc="-5" dirty="0">
                <a:latin typeface="Malgun Gothic"/>
                <a:cs typeface="Malgun Gothic"/>
              </a:rPr>
              <a:t>사용할 </a:t>
            </a:r>
            <a:r>
              <a:rPr sz="1800" dirty="0">
                <a:latin typeface="Malgun Gothic"/>
                <a:cs typeface="Malgun Gothic"/>
              </a:rPr>
              <a:t>수 있지만 일반적으로 숫자 또는 문자형</a:t>
            </a:r>
            <a:r>
              <a:rPr sz="1800" spc="-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35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value로 </a:t>
            </a:r>
            <a:r>
              <a:rPr sz="1800" dirty="0">
                <a:latin typeface="Malgun Gothic"/>
                <a:cs typeface="Malgun Gothic"/>
              </a:rPr>
              <a:t>모든 자료형의 데이터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spc="-5" dirty="0">
                <a:latin typeface="Malgun Gothic"/>
                <a:cs typeface="Malgun Gothic"/>
              </a:rPr>
              <a:t>{} 내부에 </a:t>
            </a:r>
            <a:r>
              <a:rPr sz="1800" spc="5" dirty="0">
                <a:latin typeface="Malgun Gothic"/>
                <a:cs typeface="Malgun Gothic"/>
              </a:rPr>
              <a:t>,로 </a:t>
            </a:r>
            <a:r>
              <a:rPr sz="1800" spc="-5" dirty="0">
                <a:latin typeface="Malgun Gothic"/>
                <a:cs typeface="Malgun Gothic"/>
              </a:rPr>
              <a:t>구분되는 key </a:t>
            </a:r>
            <a:r>
              <a:rPr sz="1800" dirty="0">
                <a:latin typeface="Malgun Gothic"/>
                <a:cs typeface="Malgun Gothic"/>
              </a:rPr>
              <a:t>: </a:t>
            </a:r>
            <a:r>
              <a:rPr sz="1800" spc="-5" dirty="0">
                <a:latin typeface="Malgun Gothic"/>
                <a:cs typeface="Malgun Gothic"/>
              </a:rPr>
              <a:t>value </a:t>
            </a:r>
            <a:r>
              <a:rPr sz="1800" dirty="0">
                <a:latin typeface="Malgun Gothic"/>
                <a:cs typeface="Malgun Gothic"/>
              </a:rPr>
              <a:t>세트의 목록으로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구성됨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33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항목에 접근할 때는 </a:t>
            </a:r>
            <a:r>
              <a:rPr sz="1800" spc="-5" dirty="0">
                <a:latin typeface="Malgun Gothic"/>
                <a:cs typeface="Malgun Gothic"/>
              </a:rPr>
              <a:t>[]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335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형식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109" y="4583429"/>
            <a:ext cx="8328659" cy="3429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300"/>
              </a:spcBef>
            </a:pPr>
            <a:r>
              <a:rPr sz="1600" spc="5" dirty="0">
                <a:latin typeface="Consolas"/>
                <a:cs typeface="Consolas"/>
              </a:rPr>
              <a:t>{ </a:t>
            </a:r>
            <a:r>
              <a:rPr sz="1600" spc="-10" dirty="0">
                <a:latin typeface="Consolas"/>
                <a:cs typeface="Consolas"/>
              </a:rPr>
              <a:t>Key1:Value1, Key2:Value2, Key3:Value3 ...</a:t>
            </a:r>
            <a:r>
              <a:rPr sz="1600" spc="-8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33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2682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딕셔너리</a:t>
            </a:r>
            <a:r>
              <a:rPr spc="-85" dirty="0"/>
              <a:t> </a:t>
            </a:r>
            <a:r>
              <a:rPr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189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딕셔너리</a:t>
            </a:r>
            <a:r>
              <a:rPr sz="1800" spc="-6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만들기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2648902"/>
            <a:ext cx="2565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딕셔너리 </a:t>
            </a:r>
            <a:r>
              <a:rPr sz="1800" spc="0" dirty="0">
                <a:latin typeface="Malgun Gothic"/>
                <a:cs typeface="Malgun Gothic"/>
              </a:rPr>
              <a:t>키:값 </a:t>
            </a:r>
            <a:r>
              <a:rPr sz="1800" dirty="0">
                <a:latin typeface="Malgun Gothic"/>
                <a:cs typeface="Malgun Gothic"/>
              </a:rPr>
              <a:t>쌍</a:t>
            </a:r>
            <a:r>
              <a:rPr sz="1800" spc="-7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추가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9109" y="1520189"/>
            <a:ext cx="8328659" cy="830580"/>
          </a:xfrm>
          <a:custGeom>
            <a:avLst/>
            <a:gdLst/>
            <a:ahLst/>
            <a:cxnLst/>
            <a:rect l="l" t="t" r="r" b="b"/>
            <a:pathLst>
              <a:path w="8328659" h="830580">
                <a:moveTo>
                  <a:pt x="0" y="830579"/>
                </a:moveTo>
                <a:lnTo>
                  <a:pt x="8328659" y="830579"/>
                </a:lnTo>
                <a:lnTo>
                  <a:pt x="8328659" y="0"/>
                </a:lnTo>
                <a:lnTo>
                  <a:pt x="0" y="0"/>
                </a:lnTo>
                <a:lnTo>
                  <a:pt x="0" y="83057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5296" y="1520189"/>
          <a:ext cx="7124700" cy="829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695"/>
                <a:gridCol w="441960"/>
                <a:gridCol w="1889125"/>
                <a:gridCol w="2445385"/>
                <a:gridCol w="998220"/>
                <a:gridCol w="869315"/>
              </a:tblGrid>
              <a:tr h="54864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  <a:p>
                      <a:pPr marL="88900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29209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 marR="425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55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600" spc="0" dirty="0">
                          <a:latin typeface="Consolas"/>
                          <a:cs typeface="Consolas"/>
                        </a:rPr>
                        <a:t>i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c 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600" spc="-1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=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spc="-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{'name':'pey',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{1:</a:t>
                      </a:r>
                      <a:r>
                        <a:rPr sz="1600" spc="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'hi'}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'phone':'0119993323',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'birth':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'1118'}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29209" marB="0"/>
                </a:tc>
              </a:tr>
              <a:tr h="281305">
                <a:tc>
                  <a:txBody>
                    <a:bodyPr/>
                    <a:lstStyle/>
                    <a:p>
                      <a:pPr marL="88900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600" spc="-10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{'a':</a:t>
                      </a:r>
                      <a:r>
                        <a:rPr sz="1600" spc="-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[1,2,3]}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99109" y="3067050"/>
            <a:ext cx="8328659" cy="329184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75"/>
              </a:spcBef>
            </a:pPr>
            <a:r>
              <a:rPr sz="1600" spc="5" dirty="0">
                <a:latin typeface="Consolas"/>
                <a:cs typeface="Consolas"/>
              </a:rPr>
              <a:t>&gt;&gt;&gt; a = </a:t>
            </a:r>
            <a:r>
              <a:rPr sz="1600" spc="-10" dirty="0">
                <a:latin typeface="Consolas"/>
                <a:cs typeface="Consolas"/>
              </a:rPr>
              <a:t>{1:</a:t>
            </a:r>
            <a:r>
              <a:rPr sz="1600" spc="-114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'a'}</a:t>
            </a:r>
            <a:endParaRPr sz="1600" dirty="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5" dirty="0">
                <a:latin typeface="Consolas"/>
                <a:cs typeface="Consolas"/>
              </a:rPr>
              <a:t>a[2]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114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'b'</a:t>
            </a:r>
            <a:endParaRPr sz="1600" dirty="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a</a:t>
            </a:r>
            <a:endParaRPr sz="1600" dirty="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Consolas"/>
                <a:cs typeface="Consolas"/>
              </a:rPr>
              <a:t>{1: </a:t>
            </a:r>
            <a:r>
              <a:rPr sz="1600" spc="-5" dirty="0">
                <a:latin typeface="Consolas"/>
                <a:cs typeface="Consolas"/>
              </a:rPr>
              <a:t>'a', </a:t>
            </a:r>
            <a:r>
              <a:rPr sz="1600" spc="-20" dirty="0">
                <a:latin typeface="Consolas"/>
                <a:cs typeface="Consolas"/>
              </a:rPr>
              <a:t>2:</a:t>
            </a:r>
            <a:r>
              <a:rPr sz="1600" spc="-55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'b'}</a:t>
            </a:r>
            <a:endParaRPr sz="1600" dirty="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a['name']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11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'pey'</a:t>
            </a:r>
            <a:endParaRPr sz="1600" dirty="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a</a:t>
            </a:r>
            <a:endParaRPr sz="1600" dirty="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{1: </a:t>
            </a:r>
            <a:r>
              <a:rPr sz="1600" spc="-5" dirty="0">
                <a:latin typeface="Consolas"/>
                <a:cs typeface="Consolas"/>
              </a:rPr>
              <a:t>'a', </a:t>
            </a:r>
            <a:r>
              <a:rPr sz="1600" spc="-20" dirty="0">
                <a:latin typeface="Consolas"/>
                <a:cs typeface="Consolas"/>
              </a:rPr>
              <a:t>2: 'b',</a:t>
            </a:r>
            <a:r>
              <a:rPr sz="1600" spc="-6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'name':'pey'}</a:t>
            </a:r>
            <a:endParaRPr sz="1600" dirty="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5" dirty="0">
                <a:latin typeface="Consolas"/>
                <a:cs typeface="Consolas"/>
              </a:rPr>
              <a:t>a[3]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114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[1,2,3]</a:t>
            </a:r>
            <a:endParaRPr sz="1600" dirty="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a</a:t>
            </a:r>
            <a:endParaRPr sz="1600" dirty="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{1: </a:t>
            </a:r>
            <a:r>
              <a:rPr sz="1600" spc="-5" dirty="0">
                <a:latin typeface="Consolas"/>
                <a:cs typeface="Consolas"/>
              </a:rPr>
              <a:t>'a', </a:t>
            </a:r>
            <a:r>
              <a:rPr sz="1600" spc="-20" dirty="0">
                <a:latin typeface="Consolas"/>
                <a:cs typeface="Consolas"/>
              </a:rPr>
              <a:t>2: 'b', </a:t>
            </a:r>
            <a:r>
              <a:rPr sz="1600" spc="-10" dirty="0">
                <a:latin typeface="Consolas"/>
                <a:cs typeface="Consolas"/>
              </a:rPr>
              <a:t>'name':'pey', </a:t>
            </a:r>
            <a:r>
              <a:rPr sz="1600" spc="-20" dirty="0">
                <a:latin typeface="Consolas"/>
                <a:cs typeface="Consolas"/>
              </a:rPr>
              <a:t>3: </a:t>
            </a:r>
            <a:r>
              <a:rPr sz="1600" spc="5" dirty="0">
                <a:latin typeface="Consolas"/>
                <a:cs typeface="Consolas"/>
              </a:rPr>
              <a:t>[1, </a:t>
            </a:r>
            <a:r>
              <a:rPr sz="1600" spc="-20" dirty="0">
                <a:latin typeface="Consolas"/>
                <a:cs typeface="Consolas"/>
              </a:rPr>
              <a:t>2,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3]}</a:t>
            </a:r>
            <a:endParaRPr sz="1600" dirty="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5" dirty="0">
                <a:latin typeface="Consolas"/>
                <a:cs typeface="Consolas"/>
              </a:rPr>
              <a:t>a.update({1: </a:t>
            </a:r>
            <a:r>
              <a:rPr sz="1600" spc="-10" dirty="0">
                <a:latin typeface="Consolas"/>
                <a:cs typeface="Consolas"/>
              </a:rPr>
              <a:t>'modified', </a:t>
            </a:r>
            <a:r>
              <a:rPr sz="1600" spc="5" dirty="0">
                <a:latin typeface="Consolas"/>
                <a:cs typeface="Consolas"/>
              </a:rPr>
              <a:t>4:</a:t>
            </a:r>
            <a:r>
              <a:rPr sz="1600" spc="1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'appended'})</a:t>
            </a:r>
            <a:endParaRPr sz="1600" dirty="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a</a:t>
            </a:r>
            <a:endParaRPr sz="1600" dirty="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{1: </a:t>
            </a:r>
            <a:r>
              <a:rPr sz="1600" spc="-10" dirty="0">
                <a:latin typeface="Consolas"/>
                <a:cs typeface="Consolas"/>
              </a:rPr>
              <a:t>'modified', </a:t>
            </a:r>
            <a:r>
              <a:rPr sz="1600" spc="-20" dirty="0">
                <a:latin typeface="Consolas"/>
                <a:cs typeface="Consolas"/>
              </a:rPr>
              <a:t>2: 'b', </a:t>
            </a:r>
            <a:r>
              <a:rPr sz="1600" spc="-10" dirty="0">
                <a:latin typeface="Consolas"/>
                <a:cs typeface="Consolas"/>
              </a:rPr>
              <a:t>'name':'pey', </a:t>
            </a:r>
            <a:r>
              <a:rPr sz="1600" spc="-20" dirty="0">
                <a:latin typeface="Consolas"/>
                <a:cs typeface="Consolas"/>
              </a:rPr>
              <a:t>3: </a:t>
            </a:r>
            <a:r>
              <a:rPr sz="1600" spc="5" dirty="0">
                <a:latin typeface="Consolas"/>
                <a:cs typeface="Consolas"/>
              </a:rPr>
              <a:t>[1, </a:t>
            </a:r>
            <a:r>
              <a:rPr sz="1600" spc="-20" dirty="0">
                <a:latin typeface="Consolas"/>
                <a:cs typeface="Consolas"/>
              </a:rPr>
              <a:t>2, </a:t>
            </a:r>
            <a:r>
              <a:rPr sz="1600" spc="-10" dirty="0">
                <a:latin typeface="Consolas"/>
                <a:cs typeface="Consolas"/>
              </a:rPr>
              <a:t>3], </a:t>
            </a:r>
            <a:r>
              <a:rPr sz="1600" spc="-20" dirty="0">
                <a:latin typeface="Consolas"/>
                <a:cs typeface="Consolas"/>
              </a:rPr>
              <a:t>4:</a:t>
            </a:r>
            <a:r>
              <a:rPr sz="1600" spc="6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'appended'}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34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2682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딕셔너리</a:t>
            </a:r>
            <a:r>
              <a:rPr spc="-85" dirty="0"/>
              <a:t> </a:t>
            </a:r>
            <a:r>
              <a:rPr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1970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딕셔너리 값</a:t>
            </a:r>
            <a:r>
              <a:rPr sz="1800" spc="-10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삭제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2542349"/>
            <a:ext cx="7209790" cy="78803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4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딕셔너리 사용 </a:t>
            </a:r>
            <a:r>
              <a:rPr sz="1800" spc="-5" dirty="0">
                <a:latin typeface="Malgun Gothic"/>
                <a:cs typeface="Malgun Gothic"/>
              </a:rPr>
              <a:t>(키로 </a:t>
            </a:r>
            <a:r>
              <a:rPr sz="1800" dirty="0">
                <a:latin typeface="Malgun Gothic"/>
                <a:cs typeface="Malgun Gothic"/>
              </a:rPr>
              <a:t>값</a:t>
            </a:r>
            <a:r>
              <a:rPr sz="1800" spc="2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읽기)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4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튜플과 리스트에 </a:t>
            </a:r>
            <a:r>
              <a:rPr sz="1800" dirty="0">
                <a:latin typeface="Malgun Gothic"/>
                <a:cs typeface="Malgun Gothic"/>
              </a:rPr>
              <a:t>사용했던 인덱싱이나 슬라이싱은 사용할 수</a:t>
            </a:r>
            <a:r>
              <a:rPr sz="1800" spc="-3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없음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109" y="3623309"/>
            <a:ext cx="8328659" cy="25527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35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grade </a:t>
            </a:r>
            <a:r>
              <a:rPr sz="1600" spc="5" dirty="0">
                <a:latin typeface="Consolas"/>
                <a:cs typeface="Consolas"/>
              </a:rPr>
              <a:t>= </a:t>
            </a:r>
            <a:r>
              <a:rPr sz="1600" spc="-15" dirty="0">
                <a:latin typeface="Consolas"/>
                <a:cs typeface="Consolas"/>
              </a:rPr>
              <a:t>{'pey': </a:t>
            </a:r>
            <a:r>
              <a:rPr sz="1600" spc="-10" dirty="0">
                <a:latin typeface="Consolas"/>
                <a:cs typeface="Consolas"/>
              </a:rPr>
              <a:t>10, 'julliet':</a:t>
            </a:r>
            <a:r>
              <a:rPr sz="1600" spc="-7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99}</a:t>
            </a:r>
            <a:endParaRPr sz="1600">
              <a:latin typeface="Consolas"/>
              <a:cs typeface="Consolas"/>
            </a:endParaRPr>
          </a:p>
          <a:p>
            <a:pPr marL="85090" marR="645477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grade['pey']  </a:t>
            </a:r>
            <a:r>
              <a:rPr sz="1600" spc="5" dirty="0">
                <a:latin typeface="Consolas"/>
                <a:cs typeface="Consolas"/>
              </a:rPr>
              <a:t>10</a:t>
            </a:r>
            <a:endParaRPr sz="160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grade['julliet']</a:t>
            </a:r>
            <a:endParaRPr sz="160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99</a:t>
            </a:r>
            <a:endParaRPr sz="160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a = </a:t>
            </a:r>
            <a:r>
              <a:rPr sz="1600" spc="-5" dirty="0">
                <a:latin typeface="Consolas"/>
                <a:cs typeface="Consolas"/>
              </a:rPr>
              <a:t>{1:'a',</a:t>
            </a:r>
            <a:r>
              <a:rPr sz="1600" spc="-17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2:'b'}</a:t>
            </a:r>
            <a:endParaRPr sz="160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a[1]</a:t>
            </a:r>
            <a:endParaRPr sz="160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Consolas"/>
                <a:cs typeface="Consolas"/>
              </a:rPr>
              <a:t>'a'</a:t>
            </a:r>
            <a:endParaRPr sz="160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a[2]</a:t>
            </a:r>
            <a:endParaRPr sz="160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'b'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109" y="1512569"/>
            <a:ext cx="8328659" cy="8305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25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del</a:t>
            </a:r>
            <a:r>
              <a:rPr sz="1600" spc="-8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a[1]</a:t>
            </a:r>
            <a:endParaRPr sz="1600" dirty="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a</a:t>
            </a:r>
            <a:endParaRPr sz="1600" dirty="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{'name': </a:t>
            </a:r>
            <a:r>
              <a:rPr sz="1600" spc="-10" dirty="0">
                <a:latin typeface="Consolas"/>
                <a:cs typeface="Consolas"/>
              </a:rPr>
              <a:t>'pey', </a:t>
            </a:r>
            <a:r>
              <a:rPr sz="1600" spc="-15" dirty="0">
                <a:latin typeface="Consolas"/>
                <a:cs typeface="Consolas"/>
              </a:rPr>
              <a:t>3: </a:t>
            </a:r>
            <a:r>
              <a:rPr sz="1600" spc="-10" dirty="0">
                <a:latin typeface="Consolas"/>
                <a:cs typeface="Consolas"/>
              </a:rPr>
              <a:t>[1, </a:t>
            </a:r>
            <a:r>
              <a:rPr sz="1600" spc="5" dirty="0">
                <a:latin typeface="Consolas"/>
                <a:cs typeface="Consolas"/>
              </a:rPr>
              <a:t>2, </a:t>
            </a:r>
            <a:r>
              <a:rPr sz="1600" spc="-10" dirty="0">
                <a:latin typeface="Consolas"/>
                <a:cs typeface="Consolas"/>
              </a:rPr>
              <a:t>3], </a:t>
            </a:r>
            <a:r>
              <a:rPr sz="1600" spc="5" dirty="0">
                <a:latin typeface="Consolas"/>
                <a:cs typeface="Consolas"/>
              </a:rPr>
              <a:t>2:</a:t>
            </a:r>
            <a:r>
              <a:rPr sz="1600" spc="-13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'b'}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7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35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2682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딕셔너리</a:t>
            </a:r>
            <a:r>
              <a:rPr spc="-85" dirty="0"/>
              <a:t> </a:t>
            </a:r>
            <a:r>
              <a:rPr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7782559" cy="1184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딕셔너리 관련</a:t>
            </a:r>
            <a:r>
              <a:rPr sz="1800" spc="-10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함수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Key 리스트</a:t>
            </a:r>
            <a:r>
              <a:rPr sz="1800" spc="-8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만들기</a:t>
            </a:r>
            <a:endParaRPr sz="1800">
              <a:latin typeface="Malgun Gothic"/>
              <a:cs typeface="Malgun Gothic"/>
            </a:endParaRPr>
          </a:p>
          <a:p>
            <a:pPr marL="737235" lvl="1" indent="-274955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1800" spc="-10" dirty="0">
                <a:latin typeface="Malgun Gothic"/>
                <a:cs typeface="Malgun Gothic"/>
              </a:rPr>
              <a:t>keys() </a:t>
            </a:r>
            <a:r>
              <a:rPr sz="1800" dirty="0">
                <a:latin typeface="Malgun Gothic"/>
                <a:cs typeface="Malgun Gothic"/>
              </a:rPr>
              <a:t>함수로 </a:t>
            </a:r>
            <a:r>
              <a:rPr sz="1800" spc="-10" dirty="0">
                <a:latin typeface="Malgun Gothic"/>
                <a:cs typeface="Malgun Gothic"/>
              </a:rPr>
              <a:t>dict_keys </a:t>
            </a:r>
            <a:r>
              <a:rPr sz="1800" spc="-5" dirty="0">
                <a:latin typeface="Malgun Gothic"/>
                <a:cs typeface="Malgun Gothic"/>
              </a:rPr>
              <a:t>형식의 </a:t>
            </a:r>
            <a:r>
              <a:rPr sz="1800" dirty="0">
                <a:latin typeface="Malgun Gothic"/>
                <a:cs typeface="Malgun Gothic"/>
              </a:rPr>
              <a:t>값 반환 </a:t>
            </a:r>
            <a:r>
              <a:rPr sz="1800" spc="0" dirty="0">
                <a:latin typeface="Malgun Gothic"/>
                <a:cs typeface="Malgun Gothic"/>
              </a:rPr>
              <a:t>(2.7 </a:t>
            </a:r>
            <a:r>
              <a:rPr sz="1800" dirty="0">
                <a:latin typeface="Malgun Gothic"/>
                <a:cs typeface="Malgun Gothic"/>
              </a:rPr>
              <a:t>버전에서는 리스트</a:t>
            </a:r>
            <a:r>
              <a:rPr sz="1800" spc="3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반환)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72" y="3419728"/>
            <a:ext cx="2062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10" dirty="0">
                <a:latin typeface="Malgun Gothic"/>
                <a:cs typeface="Malgun Gothic"/>
              </a:rPr>
              <a:t>dict_keys </a:t>
            </a:r>
            <a:r>
              <a:rPr sz="1800" dirty="0">
                <a:latin typeface="Malgun Gothic"/>
                <a:cs typeface="Malgun Gothic"/>
              </a:rPr>
              <a:t>값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읽기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772" y="5341683"/>
            <a:ext cx="29768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10" dirty="0">
                <a:latin typeface="Malgun Gothic"/>
                <a:cs typeface="Malgun Gothic"/>
              </a:rPr>
              <a:t>dict_keys를 </a:t>
            </a:r>
            <a:r>
              <a:rPr sz="1800" dirty="0">
                <a:latin typeface="Malgun Gothic"/>
                <a:cs typeface="Malgun Gothic"/>
              </a:rPr>
              <a:t>리스트로</a:t>
            </a:r>
            <a:r>
              <a:rPr sz="1800" spc="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변환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369" y="2274570"/>
            <a:ext cx="8153400" cy="8305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45"/>
              </a:spcBef>
            </a:pPr>
            <a:r>
              <a:rPr sz="1600" spc="5" dirty="0">
                <a:latin typeface="Consolas"/>
                <a:cs typeface="Consolas"/>
              </a:rPr>
              <a:t>&gt;&gt;&gt; a = </a:t>
            </a:r>
            <a:r>
              <a:rPr sz="1600" spc="-10" dirty="0">
                <a:latin typeface="Consolas"/>
                <a:cs typeface="Consolas"/>
              </a:rPr>
              <a:t>{'name': 'pey', 'phone': '0119993323', 'birth':</a:t>
            </a:r>
            <a:r>
              <a:rPr sz="1600" spc="-14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'1118'}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a.keys()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dict_keys(['name', 'phone',</a:t>
            </a:r>
            <a:r>
              <a:rPr sz="160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'birth'])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369" y="3798570"/>
            <a:ext cx="8153400" cy="138684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30"/>
              </a:spcBef>
            </a:pPr>
            <a:r>
              <a:rPr sz="1350" spc="25" dirty="0">
                <a:latin typeface="Consolas"/>
                <a:cs typeface="Consolas"/>
              </a:rPr>
              <a:t>&gt;&gt;&gt; for </a:t>
            </a:r>
            <a:r>
              <a:rPr sz="1350" spc="10" dirty="0">
                <a:latin typeface="Consolas"/>
                <a:cs typeface="Consolas"/>
              </a:rPr>
              <a:t>k </a:t>
            </a:r>
            <a:r>
              <a:rPr sz="1350" spc="15" dirty="0">
                <a:latin typeface="Consolas"/>
                <a:cs typeface="Consolas"/>
              </a:rPr>
              <a:t>in</a:t>
            </a:r>
            <a:r>
              <a:rPr sz="1350" spc="1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a.keys():</a:t>
            </a:r>
            <a:endParaRPr sz="13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60"/>
              </a:spcBef>
              <a:tabLst>
                <a:tab pos="779145" algn="l"/>
              </a:tabLst>
            </a:pPr>
            <a:r>
              <a:rPr sz="1350" spc="25" dirty="0">
                <a:latin typeface="Consolas"/>
                <a:cs typeface="Consolas"/>
              </a:rPr>
              <a:t>...	print(k)</a:t>
            </a:r>
            <a:endParaRPr sz="13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5"/>
              </a:spcBef>
            </a:pPr>
            <a:r>
              <a:rPr sz="1350" spc="25" dirty="0">
                <a:latin typeface="Consolas"/>
                <a:cs typeface="Consolas"/>
              </a:rPr>
              <a:t>...</a:t>
            </a:r>
            <a:endParaRPr sz="1350">
              <a:latin typeface="Consolas"/>
              <a:cs typeface="Consolas"/>
            </a:endParaRPr>
          </a:p>
          <a:p>
            <a:pPr marL="85725" marR="7564120" algn="just">
              <a:lnSpc>
                <a:spcPts val="1680"/>
              </a:lnSpc>
              <a:spcBef>
                <a:spcPts val="65"/>
              </a:spcBef>
            </a:pPr>
            <a:r>
              <a:rPr sz="1350" spc="25" dirty="0">
                <a:latin typeface="Consolas"/>
                <a:cs typeface="Consolas"/>
              </a:rPr>
              <a:t>phone  </a:t>
            </a:r>
            <a:r>
              <a:rPr sz="1350" spc="30" dirty="0">
                <a:latin typeface="Consolas"/>
                <a:cs typeface="Consolas"/>
              </a:rPr>
              <a:t>birth  </a:t>
            </a:r>
            <a:r>
              <a:rPr sz="1350" spc="25" dirty="0">
                <a:latin typeface="Consolas"/>
                <a:cs typeface="Consolas"/>
              </a:rPr>
              <a:t>name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4369" y="5772150"/>
            <a:ext cx="8153400" cy="528991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85725" marR="5165725">
              <a:lnSpc>
                <a:spcPct val="100000"/>
              </a:lnSpc>
              <a:spcBef>
                <a:spcPts val="285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5" dirty="0">
                <a:latin typeface="Consolas"/>
                <a:cs typeface="Consolas"/>
              </a:rPr>
              <a:t>list(a.keys())  </a:t>
            </a:r>
            <a:r>
              <a:rPr sz="1600" spc="-10" dirty="0">
                <a:latin typeface="Consolas"/>
                <a:cs typeface="Consolas"/>
              </a:rPr>
              <a:t>[</a:t>
            </a:r>
            <a:r>
              <a:rPr sz="1600" spc="-10" dirty="0" smtClean="0">
                <a:latin typeface="Consolas"/>
                <a:cs typeface="Consolas"/>
              </a:rPr>
              <a:t>'</a:t>
            </a:r>
            <a:r>
              <a:rPr sz="1600" spc="-10" dirty="0" err="1" smtClean="0">
                <a:latin typeface="Consolas"/>
                <a:cs typeface="Consolas"/>
              </a:rPr>
              <a:t>phon</a:t>
            </a:r>
            <a:r>
              <a:rPr lang="en-US" sz="1600" spc="-10" dirty="0" smtClean="0">
                <a:latin typeface="Consolas"/>
                <a:cs typeface="Consolas"/>
              </a:rPr>
              <a:t> ‘</a:t>
            </a:r>
            <a:r>
              <a:rPr sz="1600" spc="-10" dirty="0" smtClean="0">
                <a:latin typeface="Consolas"/>
                <a:cs typeface="Consolas"/>
              </a:rPr>
              <a:t>e</a:t>
            </a:r>
            <a:r>
              <a:rPr sz="1600" spc="-10" dirty="0">
                <a:latin typeface="Consolas"/>
                <a:cs typeface="Consolas"/>
              </a:rPr>
              <a:t>', 'birth',</a:t>
            </a:r>
            <a:r>
              <a:rPr sz="1600" spc="40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'name']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36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2682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딕셔너리</a:t>
            </a:r>
            <a:r>
              <a:rPr spc="-85" dirty="0"/>
              <a:t> </a:t>
            </a:r>
            <a:r>
              <a:rPr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8041640" cy="1184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딕셔너리 관련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함수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10" dirty="0">
                <a:latin typeface="Malgun Gothic"/>
                <a:cs typeface="Malgun Gothic"/>
              </a:rPr>
              <a:t>Value </a:t>
            </a:r>
            <a:r>
              <a:rPr sz="1800" spc="-5" dirty="0">
                <a:latin typeface="Malgun Gothic"/>
                <a:cs typeface="Malgun Gothic"/>
              </a:rPr>
              <a:t>리스트 만들기</a:t>
            </a:r>
            <a:endParaRPr sz="1800">
              <a:latin typeface="Malgun Gothic"/>
              <a:cs typeface="Malgun Gothic"/>
            </a:endParaRPr>
          </a:p>
          <a:p>
            <a:pPr marL="737235" lvl="1" indent="-274955">
              <a:lnSpc>
                <a:spcPct val="100000"/>
              </a:lnSpc>
              <a:spcBef>
                <a:spcPts val="835"/>
              </a:spcBef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1800" spc="-10" dirty="0">
                <a:latin typeface="Malgun Gothic"/>
                <a:cs typeface="Malgun Gothic"/>
              </a:rPr>
              <a:t>values() </a:t>
            </a:r>
            <a:r>
              <a:rPr sz="1800" spc="-5" dirty="0">
                <a:latin typeface="Malgun Gothic"/>
                <a:cs typeface="Malgun Gothic"/>
              </a:rPr>
              <a:t>함수로 </a:t>
            </a:r>
            <a:r>
              <a:rPr sz="1800" spc="-10" dirty="0">
                <a:latin typeface="Malgun Gothic"/>
                <a:cs typeface="Malgun Gothic"/>
              </a:rPr>
              <a:t>dict_valus </a:t>
            </a:r>
            <a:r>
              <a:rPr sz="1800" spc="-5" dirty="0">
                <a:latin typeface="Malgun Gothic"/>
                <a:cs typeface="Malgun Gothic"/>
              </a:rPr>
              <a:t>형식의 </a:t>
            </a:r>
            <a:r>
              <a:rPr sz="1800" dirty="0">
                <a:latin typeface="Malgun Gothic"/>
                <a:cs typeface="Malgun Gothic"/>
              </a:rPr>
              <a:t>값 반환 </a:t>
            </a:r>
            <a:r>
              <a:rPr sz="1800" spc="0" dirty="0">
                <a:latin typeface="Malgun Gothic"/>
                <a:cs typeface="Malgun Gothic"/>
              </a:rPr>
              <a:t>(2.7 </a:t>
            </a:r>
            <a:r>
              <a:rPr sz="1800" spc="-5" dirty="0">
                <a:latin typeface="Malgun Gothic"/>
                <a:cs typeface="Malgun Gothic"/>
              </a:rPr>
              <a:t>버전에서는 </a:t>
            </a:r>
            <a:r>
              <a:rPr sz="1800" dirty="0">
                <a:latin typeface="Malgun Gothic"/>
                <a:cs typeface="Malgun Gothic"/>
              </a:rPr>
              <a:t>리스트</a:t>
            </a:r>
            <a:r>
              <a:rPr sz="1800" spc="10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반환)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72" y="2915125"/>
            <a:ext cx="4761865" cy="80454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Key:Value </a:t>
            </a:r>
            <a:r>
              <a:rPr sz="1800" dirty="0">
                <a:latin typeface="Malgun Gothic"/>
                <a:cs typeface="Malgun Gothic"/>
              </a:rPr>
              <a:t>값 쌍</a:t>
            </a:r>
            <a:r>
              <a:rPr sz="1800" spc="-3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읽기</a:t>
            </a:r>
            <a:endParaRPr sz="1800">
              <a:latin typeface="Malgun Gothic"/>
              <a:cs typeface="Malgun Gothic"/>
            </a:endParaRPr>
          </a:p>
          <a:p>
            <a:pPr marL="554355" indent="-274955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553720" algn="l"/>
                <a:tab pos="554355" algn="l"/>
              </a:tabLst>
            </a:pPr>
            <a:r>
              <a:rPr sz="1800" spc="-15" dirty="0">
                <a:latin typeface="Malgun Gothic"/>
                <a:cs typeface="Malgun Gothic"/>
              </a:rPr>
              <a:t>items() </a:t>
            </a:r>
            <a:r>
              <a:rPr sz="1800" dirty="0">
                <a:latin typeface="Malgun Gothic"/>
                <a:cs typeface="Malgun Gothic"/>
              </a:rPr>
              <a:t>함수로 </a:t>
            </a:r>
            <a:r>
              <a:rPr sz="1800" spc="-20" dirty="0">
                <a:latin typeface="Malgun Gothic"/>
                <a:cs typeface="Malgun Gothic"/>
              </a:rPr>
              <a:t>dict_items </a:t>
            </a:r>
            <a:r>
              <a:rPr sz="1800" dirty="0">
                <a:latin typeface="Malgun Gothic"/>
                <a:cs typeface="Malgun Gothic"/>
              </a:rPr>
              <a:t>형식의 값</a:t>
            </a:r>
            <a:r>
              <a:rPr sz="1800" spc="18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반환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772" y="4571746"/>
            <a:ext cx="2892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Key:Value </a:t>
            </a:r>
            <a:r>
              <a:rPr sz="1800" dirty="0">
                <a:latin typeface="Malgun Gothic"/>
                <a:cs typeface="Malgun Gothic"/>
              </a:rPr>
              <a:t>쌍 모두</a:t>
            </a:r>
            <a:r>
              <a:rPr sz="1800" spc="-8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지우기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369" y="2274570"/>
            <a:ext cx="8153400" cy="58674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45"/>
              </a:spcBef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a.values()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dict_values(['pey', '0119993323',</a:t>
            </a:r>
            <a:r>
              <a:rPr sz="1600" spc="-5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'1118'])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369" y="3813809"/>
            <a:ext cx="8153400" cy="518159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09"/>
              </a:spcBef>
            </a:pPr>
            <a:r>
              <a:rPr sz="1350" spc="25" dirty="0">
                <a:latin typeface="Consolas"/>
                <a:cs typeface="Consolas"/>
              </a:rPr>
              <a:t>&gt;&gt;&gt;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a.items()</a:t>
            </a:r>
            <a:endParaRPr sz="13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dict_items([('name', 'pey'), ('phone', '0119993323'), ('birth',</a:t>
            </a:r>
            <a:r>
              <a:rPr sz="1350" spc="20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'1118')])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4369" y="4994909"/>
            <a:ext cx="8153400" cy="8305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75"/>
              </a:spcBef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a.clear()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a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{}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37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22682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딕셔너리</a:t>
            </a:r>
            <a:r>
              <a:rPr spc="-85" dirty="0"/>
              <a:t> </a:t>
            </a:r>
            <a:r>
              <a:rPr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4556125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딕셔너리 관련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함수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Key로 </a:t>
            </a:r>
            <a:r>
              <a:rPr sz="1800" spc="-10" dirty="0">
                <a:latin typeface="Malgun Gothic"/>
                <a:cs typeface="Malgun Gothic"/>
              </a:rPr>
              <a:t>Value </a:t>
            </a:r>
            <a:r>
              <a:rPr sz="1800" dirty="0">
                <a:latin typeface="Malgun Gothic"/>
                <a:cs typeface="Malgun Gothic"/>
              </a:rPr>
              <a:t>읽기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get(key) </a:t>
            </a:r>
            <a:r>
              <a:rPr sz="1800" dirty="0">
                <a:latin typeface="Malgun Gothic"/>
                <a:cs typeface="Malgun Gothic"/>
              </a:rPr>
              <a:t>함수</a:t>
            </a:r>
            <a:r>
              <a:rPr sz="1800" spc="-2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72" y="3419728"/>
            <a:ext cx="71031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Key로 </a:t>
            </a:r>
            <a:r>
              <a:rPr sz="1800" spc="-10" dirty="0">
                <a:latin typeface="Malgun Gothic"/>
                <a:cs typeface="Malgun Gothic"/>
              </a:rPr>
              <a:t>Value </a:t>
            </a:r>
            <a:r>
              <a:rPr sz="1800" dirty="0">
                <a:latin typeface="Malgun Gothic"/>
                <a:cs typeface="Malgun Gothic"/>
              </a:rPr>
              <a:t>읽기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get(key, </a:t>
            </a:r>
            <a:r>
              <a:rPr sz="1800" spc="-5" dirty="0">
                <a:latin typeface="Malgun Gothic"/>
                <a:cs typeface="Malgun Gothic"/>
              </a:rPr>
              <a:t>value) </a:t>
            </a:r>
            <a:r>
              <a:rPr sz="1800" dirty="0">
                <a:latin typeface="Malgun Gothic"/>
                <a:cs typeface="Malgun Gothic"/>
              </a:rPr>
              <a:t>: 키가 없을 경우 기본 값</a:t>
            </a:r>
            <a:r>
              <a:rPr sz="1800" spc="-16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772" y="4571746"/>
            <a:ext cx="4380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특정 키가 딕셔너리에 있는지 조사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Malgun Gothic"/>
                <a:cs typeface="Malgun Gothic"/>
              </a:rPr>
              <a:t>in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4369" y="1924050"/>
            <a:ext cx="8153400" cy="13182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40"/>
              </a:spcBef>
            </a:pPr>
            <a:r>
              <a:rPr sz="1600" spc="5" dirty="0">
                <a:latin typeface="Consolas"/>
                <a:cs typeface="Consolas"/>
              </a:rPr>
              <a:t>&gt;&gt;&gt; a = </a:t>
            </a:r>
            <a:r>
              <a:rPr sz="1600" spc="-10" dirty="0">
                <a:latin typeface="Consolas"/>
                <a:cs typeface="Consolas"/>
              </a:rPr>
              <a:t>{'name':'pey', 'phone':'0119993323', 'birth':</a:t>
            </a:r>
            <a:r>
              <a:rPr sz="1600" spc="-17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'1118'}</a:t>
            </a:r>
            <a:endParaRPr sz="1600">
              <a:latin typeface="Consolas"/>
              <a:cs typeface="Consolas"/>
            </a:endParaRPr>
          </a:p>
          <a:p>
            <a:pPr marL="85725" marR="616394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7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a.get('name')  </a:t>
            </a:r>
            <a:r>
              <a:rPr sz="1600" dirty="0">
                <a:latin typeface="Consolas"/>
                <a:cs typeface="Consolas"/>
              </a:rPr>
              <a:t>'pey'</a:t>
            </a:r>
            <a:endParaRPr sz="1600">
              <a:latin typeface="Consolas"/>
              <a:cs typeface="Consolas"/>
            </a:endParaRPr>
          </a:p>
          <a:p>
            <a:pPr marL="85725" marR="605726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5" dirty="0">
                <a:latin typeface="Consolas"/>
                <a:cs typeface="Consolas"/>
              </a:rPr>
              <a:t>a.get('phone')  </a:t>
            </a:r>
            <a:r>
              <a:rPr sz="1600" spc="-10" dirty="0">
                <a:latin typeface="Consolas"/>
                <a:cs typeface="Consolas"/>
              </a:rPr>
              <a:t>'0119993323'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4369" y="3813809"/>
            <a:ext cx="8153400" cy="57912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40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5" dirty="0">
                <a:latin typeface="Consolas"/>
                <a:cs typeface="Consolas"/>
              </a:rPr>
              <a:t>a.get('foo',</a:t>
            </a:r>
            <a:r>
              <a:rPr sz="1600" spc="-8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'bar')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'bar'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4369" y="5055870"/>
            <a:ext cx="8153400" cy="131826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54"/>
              </a:spcBef>
            </a:pPr>
            <a:r>
              <a:rPr sz="1600" spc="5" dirty="0">
                <a:latin typeface="Consolas"/>
                <a:cs typeface="Consolas"/>
              </a:rPr>
              <a:t>&gt;&gt;&gt; a = </a:t>
            </a:r>
            <a:r>
              <a:rPr sz="1600" spc="-10" dirty="0">
                <a:latin typeface="Consolas"/>
                <a:cs typeface="Consolas"/>
              </a:rPr>
              <a:t>{'name':'pey', 'phone':'0119993323', 'birth':</a:t>
            </a:r>
            <a:r>
              <a:rPr sz="1600" spc="-170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'1118'}</a:t>
            </a:r>
            <a:endParaRPr sz="1600">
              <a:latin typeface="Consolas"/>
              <a:cs typeface="Consolas"/>
            </a:endParaRPr>
          </a:p>
          <a:p>
            <a:pPr marL="85725" marR="63849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'name' </a:t>
            </a:r>
            <a:r>
              <a:rPr sz="1600" spc="5" dirty="0">
                <a:latin typeface="Consolas"/>
                <a:cs typeface="Consolas"/>
              </a:rPr>
              <a:t>in</a:t>
            </a:r>
            <a:r>
              <a:rPr sz="1600" spc="-14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a  </a:t>
            </a:r>
            <a:r>
              <a:rPr sz="1600" spc="-5" dirty="0">
                <a:latin typeface="Consolas"/>
                <a:cs typeface="Consolas"/>
              </a:rPr>
              <a:t>True</a:t>
            </a:r>
            <a:endParaRPr sz="1600">
              <a:latin typeface="Consolas"/>
              <a:cs typeface="Consolas"/>
            </a:endParaRPr>
          </a:p>
          <a:p>
            <a:pPr marL="85725" marR="627824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5" dirty="0">
                <a:latin typeface="Consolas"/>
                <a:cs typeface="Consolas"/>
              </a:rPr>
              <a:t>'email' in</a:t>
            </a:r>
            <a:r>
              <a:rPr sz="1600" spc="-8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a  </a:t>
            </a:r>
            <a:r>
              <a:rPr sz="1600" dirty="0">
                <a:latin typeface="Consolas"/>
                <a:cs typeface="Consolas"/>
              </a:rPr>
              <a:t>False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38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67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집합</a:t>
            </a:r>
            <a:r>
              <a:rPr spc="-85" dirty="0"/>
              <a:t> </a:t>
            </a:r>
            <a:r>
              <a:rPr spc="-5" dirty="0"/>
              <a:t>자료형</a:t>
            </a:r>
          </a:p>
        </p:txBody>
      </p:sp>
      <p:sp>
        <p:nvSpPr>
          <p:cNvPr id="3" name="object 3"/>
          <p:cNvSpPr/>
          <p:nvPr/>
        </p:nvSpPr>
        <p:spPr>
          <a:xfrm>
            <a:off x="468630" y="3402329"/>
            <a:ext cx="8359140" cy="1569720"/>
          </a:xfrm>
          <a:custGeom>
            <a:avLst/>
            <a:gdLst/>
            <a:ahLst/>
            <a:cxnLst/>
            <a:rect l="l" t="t" r="r" b="b"/>
            <a:pathLst>
              <a:path w="8359140" h="1569720">
                <a:moveTo>
                  <a:pt x="0" y="1569720"/>
                </a:moveTo>
                <a:lnTo>
                  <a:pt x="8359140" y="1569720"/>
                </a:lnTo>
                <a:lnTo>
                  <a:pt x="8359140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2892" y="994124"/>
            <a:ext cx="7346950" cy="391667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집합에 관련된 것들을 쉽게 처리하기 위해 제공되는</a:t>
            </a:r>
            <a:r>
              <a:rPr sz="1800" spc="-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형식</a:t>
            </a: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중복을 허용하지 </a:t>
            </a:r>
            <a:r>
              <a:rPr sz="1800" dirty="0">
                <a:latin typeface="Malgun Gothic"/>
                <a:cs typeface="Malgun Gothic"/>
              </a:rPr>
              <a:t>않는 집합 데이터 형식</a:t>
            </a:r>
          </a:p>
          <a:p>
            <a:pPr marL="194945">
              <a:lnSpc>
                <a:spcPct val="100000"/>
              </a:lnSpc>
              <a:spcBef>
                <a:spcPts val="835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사용자가 </a:t>
            </a:r>
            <a:r>
              <a:rPr sz="1800" dirty="0">
                <a:latin typeface="Malgun Gothic"/>
                <a:cs typeface="Malgun Gothic"/>
              </a:rPr>
              <a:t>데이터의 순서에 개입할 수 없는 데이터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형식</a:t>
            </a:r>
          </a:p>
          <a:p>
            <a:pPr marL="737235" lvl="1" indent="-274955">
              <a:lnSpc>
                <a:spcPct val="100000"/>
              </a:lnSpc>
              <a:spcBef>
                <a:spcPts val="900"/>
              </a:spcBef>
              <a:buFont typeface="Arial"/>
              <a:buChar char="•"/>
              <a:tabLst>
                <a:tab pos="736600" algn="l"/>
                <a:tab pos="737235" algn="l"/>
              </a:tabLst>
            </a:pPr>
            <a:r>
              <a:rPr sz="1800" dirty="0">
                <a:latin typeface="Malgun Gothic"/>
                <a:cs typeface="Malgun Gothic"/>
              </a:rPr>
              <a:t>인덱싱을 통해 데이터 접근하려면 리스트나 튜플로 변경 후</a:t>
            </a:r>
            <a:r>
              <a:rPr sz="1800" spc="-6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사용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00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spc="-5" dirty="0">
                <a:latin typeface="Malgun Gothic"/>
                <a:cs typeface="Malgun Gothic"/>
              </a:rPr>
              <a:t>set </a:t>
            </a:r>
            <a:r>
              <a:rPr sz="1800" dirty="0">
                <a:latin typeface="Malgun Gothic"/>
                <a:cs typeface="Malgun Gothic"/>
              </a:rPr>
              <a:t>키워드를 </a:t>
            </a:r>
            <a:r>
              <a:rPr sz="1800" spc="-5" dirty="0">
                <a:latin typeface="Malgun Gothic"/>
                <a:cs typeface="Malgun Gothic"/>
              </a:rPr>
              <a:t>사용해서</a:t>
            </a:r>
            <a:r>
              <a:rPr sz="1800" spc="-1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생성</a:t>
            </a:r>
          </a:p>
          <a:p>
            <a:pPr marL="275590">
              <a:lnSpc>
                <a:spcPct val="100000"/>
              </a:lnSpc>
              <a:spcBef>
                <a:spcPts val="905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5" dirty="0">
                <a:latin typeface="Consolas"/>
                <a:cs typeface="Consolas"/>
              </a:rPr>
              <a:t>s1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set([1,2,3])</a:t>
            </a:r>
            <a:endParaRPr sz="1600" dirty="0">
              <a:latin typeface="Consolas"/>
              <a:cs typeface="Consolas"/>
            </a:endParaRPr>
          </a:p>
          <a:p>
            <a:pPr marL="2755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s1</a:t>
            </a:r>
            <a:endParaRPr sz="1600" dirty="0">
              <a:latin typeface="Consolas"/>
              <a:cs typeface="Consolas"/>
            </a:endParaRPr>
          </a:p>
          <a:p>
            <a:pPr marL="27559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Consolas"/>
                <a:cs typeface="Consolas"/>
              </a:rPr>
              <a:t>{1, </a:t>
            </a:r>
            <a:r>
              <a:rPr sz="1600" spc="-15" dirty="0">
                <a:latin typeface="Consolas"/>
                <a:cs typeface="Consolas"/>
              </a:rPr>
              <a:t>2,</a:t>
            </a:r>
            <a:r>
              <a:rPr sz="1600" spc="-20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3}</a:t>
            </a:r>
            <a:endParaRPr sz="1600" dirty="0">
              <a:latin typeface="Consolas"/>
              <a:cs typeface="Consolas"/>
            </a:endParaRPr>
          </a:p>
          <a:p>
            <a:pPr marL="2755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5" dirty="0">
                <a:latin typeface="Consolas"/>
                <a:cs typeface="Consolas"/>
              </a:rPr>
              <a:t>s2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set("Hello")</a:t>
            </a:r>
            <a:endParaRPr sz="1600" dirty="0">
              <a:latin typeface="Consolas"/>
              <a:cs typeface="Consolas"/>
            </a:endParaRPr>
          </a:p>
          <a:p>
            <a:pPr marL="27559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s2</a:t>
            </a:r>
            <a:endParaRPr sz="1600" dirty="0">
              <a:latin typeface="Consolas"/>
              <a:cs typeface="Consolas"/>
            </a:endParaRPr>
          </a:p>
          <a:p>
            <a:pPr marL="275590">
              <a:lnSpc>
                <a:spcPct val="100000"/>
              </a:lnSpc>
            </a:pPr>
            <a:r>
              <a:rPr sz="1600" dirty="0">
                <a:latin typeface="Consolas"/>
                <a:cs typeface="Consolas"/>
              </a:rPr>
              <a:t>{'e', 'l', 'o',</a:t>
            </a:r>
            <a:r>
              <a:rPr sz="1600" spc="-9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'H'}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39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892" y="287591"/>
            <a:ext cx="5530850" cy="189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algun Gothic"/>
                <a:cs typeface="Malgun Gothic"/>
              </a:rPr>
              <a:t>변수</a:t>
            </a:r>
            <a:endParaRPr sz="2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변수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선언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변수에 </a:t>
            </a:r>
            <a:r>
              <a:rPr sz="1800" dirty="0">
                <a:latin typeface="Malgun Gothic"/>
                <a:cs typeface="Malgun Gothic"/>
              </a:rPr>
              <a:t>값을 할당할 때 자동으로 </a:t>
            </a:r>
            <a:r>
              <a:rPr sz="1800" spc="-5" dirty="0">
                <a:latin typeface="Malgun Gothic"/>
                <a:cs typeface="Malgun Gothic"/>
              </a:rPr>
              <a:t>변수가</a:t>
            </a:r>
            <a:r>
              <a:rPr sz="1800" spc="-1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만들어짐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4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할당할 </a:t>
            </a:r>
            <a:r>
              <a:rPr sz="1800" dirty="0">
                <a:latin typeface="Malgun Gothic"/>
                <a:cs typeface="Malgun Gothic"/>
              </a:rPr>
              <a:t>때 = 연산자</a:t>
            </a:r>
            <a:r>
              <a:rPr sz="1800" spc="2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사용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892" y="2915125"/>
            <a:ext cx="1741805" cy="80454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변수 선언</a:t>
            </a:r>
            <a:r>
              <a:rPr sz="1800" spc="-9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사례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소스 코드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4850" y="3867150"/>
            <a:ext cx="8122920" cy="1813560"/>
          </a:xfrm>
          <a:custGeom>
            <a:avLst/>
            <a:gdLst/>
            <a:ahLst/>
            <a:cxnLst/>
            <a:rect l="l" t="t" r="r" b="b"/>
            <a:pathLst>
              <a:path w="8122920" h="1813560">
                <a:moveTo>
                  <a:pt x="0" y="1813560"/>
                </a:moveTo>
                <a:lnTo>
                  <a:pt x="8122920" y="1813560"/>
                </a:lnTo>
                <a:lnTo>
                  <a:pt x="8122920" y="0"/>
                </a:lnTo>
                <a:lnTo>
                  <a:pt x="0" y="0"/>
                </a:lnTo>
                <a:lnTo>
                  <a:pt x="0" y="181356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5336" y="3882707"/>
            <a:ext cx="5148263" cy="75405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1600" spc="-5" dirty="0">
                <a:latin typeface="Consolas"/>
                <a:cs typeface="Consolas"/>
              </a:rPr>
              <a:t>counter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114" dirty="0">
                <a:latin typeface="Consolas"/>
                <a:cs typeface="Consolas"/>
              </a:rPr>
              <a:t> </a:t>
            </a:r>
            <a:r>
              <a:rPr sz="1600" spc="5" dirty="0" smtClean="0">
                <a:latin typeface="Consolas"/>
                <a:cs typeface="Consolas"/>
              </a:rPr>
              <a:t>100</a:t>
            </a:r>
            <a:r>
              <a:rPr lang="en-US" sz="1600" spc="5" dirty="0" smtClean="0">
                <a:latin typeface="Consolas"/>
                <a:cs typeface="Consolas"/>
              </a:rPr>
              <a:t>   </a:t>
            </a:r>
            <a:r>
              <a:rPr lang="en-US" altLang="ko-KR" sz="1600" spc="5" dirty="0">
                <a:latin typeface="Consolas"/>
                <a:cs typeface="Consolas"/>
              </a:rPr>
              <a:t># </a:t>
            </a:r>
            <a:r>
              <a:rPr lang="en-US" altLang="ko-KR" sz="1600" spc="-20" dirty="0">
                <a:latin typeface="Consolas"/>
                <a:cs typeface="Consolas"/>
              </a:rPr>
              <a:t>An </a:t>
            </a:r>
            <a:r>
              <a:rPr lang="en-US" altLang="ko-KR" sz="1600" spc="-5" dirty="0">
                <a:latin typeface="Consolas"/>
                <a:cs typeface="Consolas"/>
              </a:rPr>
              <a:t>integer</a:t>
            </a:r>
            <a:r>
              <a:rPr lang="en-US" altLang="ko-KR" sz="1600" spc="-65" dirty="0">
                <a:latin typeface="Consolas"/>
                <a:cs typeface="Consolas"/>
              </a:rPr>
              <a:t> </a:t>
            </a:r>
            <a:r>
              <a:rPr lang="en-US" altLang="ko-KR" sz="1600" spc="-10" dirty="0">
                <a:latin typeface="Consolas"/>
                <a:cs typeface="Consolas"/>
              </a:rPr>
              <a:t>assignment</a:t>
            </a:r>
            <a:endParaRPr lang="en-US" altLang="ko-KR" sz="1600" dirty="0">
              <a:latin typeface="Consolas"/>
              <a:cs typeface="Consolas"/>
            </a:endParaRPr>
          </a:p>
          <a:p>
            <a:pPr marR="5080">
              <a:lnSpc>
                <a:spcPct val="100000"/>
              </a:lnSpc>
            </a:pPr>
            <a:r>
              <a:rPr sz="1600" dirty="0" smtClean="0">
                <a:latin typeface="Consolas"/>
                <a:cs typeface="Consolas"/>
              </a:rPr>
              <a:t>miles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11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1000.0  </a:t>
            </a:r>
            <a:r>
              <a:rPr lang="en-US" sz="1600" spc="-10" dirty="0" smtClean="0">
                <a:latin typeface="Consolas"/>
                <a:cs typeface="Consolas"/>
              </a:rPr>
              <a:t># A floating point </a:t>
            </a:r>
          </a:p>
          <a:p>
            <a:pPr marR="5080">
              <a:lnSpc>
                <a:spcPct val="100000"/>
              </a:lnSpc>
            </a:pPr>
            <a:r>
              <a:rPr sz="1600" spc="-5" dirty="0" smtClean="0">
                <a:latin typeface="Consolas"/>
                <a:cs typeface="Consolas"/>
              </a:rPr>
              <a:t>name </a:t>
            </a:r>
            <a:r>
              <a:rPr sz="1600" spc="5" dirty="0">
                <a:latin typeface="Consolas"/>
                <a:cs typeface="Consolas"/>
              </a:rPr>
              <a:t>=</a:t>
            </a:r>
            <a:r>
              <a:rPr sz="1600" spc="-3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"John</a:t>
            </a:r>
            <a:r>
              <a:rPr sz="1600" spc="-10" dirty="0" smtClean="0">
                <a:latin typeface="Consolas"/>
                <a:cs typeface="Consolas"/>
              </a:rPr>
              <a:t>"</a:t>
            </a:r>
            <a:r>
              <a:rPr lang="en-US" sz="1600" spc="-10" dirty="0" smtClean="0">
                <a:latin typeface="Consolas"/>
                <a:cs typeface="Consolas"/>
              </a:rPr>
              <a:t>   # A string   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336" y="4859654"/>
            <a:ext cx="5220654" cy="7668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20"/>
              </a:spcBef>
            </a:pPr>
            <a:r>
              <a:rPr lang="en-US" sz="1600" dirty="0" smtClean="0">
                <a:latin typeface="Consolas"/>
                <a:cs typeface="Consolas"/>
              </a:rPr>
              <a:t>P</a:t>
            </a:r>
            <a:r>
              <a:rPr sz="1600" dirty="0" smtClean="0">
                <a:latin typeface="Consolas"/>
                <a:cs typeface="Consolas"/>
              </a:rPr>
              <a:t>rint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sz="1600" spc="-5" dirty="0" smtClean="0">
                <a:latin typeface="Consolas"/>
                <a:cs typeface="Consolas"/>
              </a:rPr>
              <a:t>counter</a:t>
            </a:r>
            <a:r>
              <a:rPr lang="en-US" sz="1600" spc="-5" dirty="0" smtClean="0">
                <a:latin typeface="Consolas"/>
                <a:cs typeface="Consolas"/>
              </a:rPr>
              <a:t>)  # Python 3.X</a:t>
            </a:r>
            <a:r>
              <a:rPr lang="ko-KR" altLang="en-US" sz="1600" spc="-5" dirty="0" smtClean="0">
                <a:latin typeface="Consolas"/>
                <a:cs typeface="Consolas"/>
              </a:rPr>
              <a:t>에서는 반드시 이렇게</a:t>
            </a:r>
            <a:r>
              <a:rPr lang="en-US" sz="1600" spc="-5" dirty="0" smtClean="0">
                <a:latin typeface="Consolas"/>
                <a:cs typeface="Consolas"/>
              </a:rPr>
              <a:t/>
            </a:r>
            <a:br>
              <a:rPr lang="en-US" sz="1600" spc="-5" dirty="0" smtClean="0">
                <a:latin typeface="Consolas"/>
                <a:cs typeface="Consolas"/>
              </a:rPr>
            </a:br>
            <a:r>
              <a:rPr sz="1600" dirty="0" smtClean="0">
                <a:latin typeface="Consolas"/>
                <a:cs typeface="Consolas"/>
              </a:rPr>
              <a:t>print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sz="1600" spc="-10" dirty="0" smtClean="0">
                <a:latin typeface="Consolas"/>
                <a:cs typeface="Consolas"/>
              </a:rPr>
              <a:t>miles</a:t>
            </a:r>
            <a:r>
              <a:rPr lang="en-US" sz="1600" spc="-10" dirty="0" smtClean="0">
                <a:latin typeface="Consolas"/>
                <a:cs typeface="Consolas"/>
              </a:rPr>
              <a:t>)    # ()</a:t>
            </a:r>
            <a:r>
              <a:rPr lang="ko-KR" altLang="en-US" sz="1600" spc="-10" dirty="0" smtClean="0">
                <a:latin typeface="Consolas"/>
                <a:cs typeface="Consolas"/>
              </a:rPr>
              <a:t>안에 넣어야 함 </a:t>
            </a:r>
            <a:endParaRPr lang="en-US" sz="1600" spc="-10" dirty="0" smtClean="0">
              <a:latin typeface="Consolas"/>
              <a:cs typeface="Consolas"/>
            </a:endParaRPr>
          </a:p>
          <a:p>
            <a:pPr marR="5080">
              <a:lnSpc>
                <a:spcPct val="100000"/>
              </a:lnSpc>
              <a:spcBef>
                <a:spcPts val="120"/>
              </a:spcBef>
            </a:pPr>
            <a:r>
              <a:rPr lang="en-US" sz="1600" dirty="0" smtClean="0">
                <a:latin typeface="Consolas"/>
                <a:cs typeface="Consolas"/>
              </a:rPr>
              <a:t>P</a:t>
            </a:r>
            <a:r>
              <a:rPr sz="1600" dirty="0" smtClean="0">
                <a:latin typeface="Consolas"/>
                <a:cs typeface="Consolas"/>
              </a:rPr>
              <a:t>rint</a:t>
            </a:r>
            <a:r>
              <a:rPr lang="en-US" sz="1600" dirty="0" smtClean="0">
                <a:latin typeface="Consolas"/>
                <a:cs typeface="Consolas"/>
              </a:rPr>
              <a:t>(</a:t>
            </a:r>
            <a:r>
              <a:rPr sz="1600" spc="-5" dirty="0" smtClean="0">
                <a:latin typeface="Consolas"/>
                <a:cs typeface="Consolas"/>
              </a:rPr>
              <a:t>name</a:t>
            </a:r>
            <a:r>
              <a:rPr lang="en-US" sz="1600" spc="-5" dirty="0" smtClean="0">
                <a:latin typeface="Consolas"/>
                <a:cs typeface="Consolas"/>
              </a:rPr>
              <a:t>)  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56069" y="4118609"/>
            <a:ext cx="1851660" cy="13258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290"/>
              </a:spcBef>
            </a:pPr>
            <a:r>
              <a:rPr sz="1600" spc="10" dirty="0">
                <a:latin typeface="Consolas"/>
                <a:cs typeface="Consolas"/>
              </a:rPr>
              <a:t>100</a:t>
            </a:r>
            <a:endParaRPr sz="1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9525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1000.0</a:t>
            </a:r>
            <a:endParaRPr sz="1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95250">
              <a:lnSpc>
                <a:spcPct val="100000"/>
              </a:lnSpc>
            </a:pPr>
            <a:r>
              <a:rPr sz="1600" spc="-5" dirty="0">
                <a:latin typeface="Consolas"/>
                <a:cs typeface="Consolas"/>
              </a:rPr>
              <a:t>John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15990" y="4484370"/>
            <a:ext cx="350520" cy="601980"/>
          </a:xfrm>
          <a:custGeom>
            <a:avLst/>
            <a:gdLst/>
            <a:ahLst/>
            <a:cxnLst/>
            <a:rect l="l" t="t" r="r" b="b"/>
            <a:pathLst>
              <a:path w="350520" h="601979">
                <a:moveTo>
                  <a:pt x="175260" y="0"/>
                </a:moveTo>
                <a:lnTo>
                  <a:pt x="175260" y="150494"/>
                </a:lnTo>
                <a:lnTo>
                  <a:pt x="0" y="150494"/>
                </a:lnTo>
                <a:lnTo>
                  <a:pt x="0" y="451484"/>
                </a:lnTo>
                <a:lnTo>
                  <a:pt x="175260" y="451484"/>
                </a:lnTo>
                <a:lnTo>
                  <a:pt x="175260" y="601979"/>
                </a:lnTo>
                <a:lnTo>
                  <a:pt x="350520" y="300989"/>
                </a:lnTo>
                <a:lnTo>
                  <a:pt x="175260" y="0"/>
                </a:lnTo>
                <a:close/>
              </a:path>
            </a:pathLst>
          </a:custGeom>
          <a:solidFill>
            <a:srgbClr val="FDA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15990" y="4484370"/>
            <a:ext cx="350520" cy="601980"/>
          </a:xfrm>
          <a:custGeom>
            <a:avLst/>
            <a:gdLst/>
            <a:ahLst/>
            <a:cxnLst/>
            <a:rect l="l" t="t" r="r" b="b"/>
            <a:pathLst>
              <a:path w="350520" h="601979">
                <a:moveTo>
                  <a:pt x="0" y="150494"/>
                </a:moveTo>
                <a:lnTo>
                  <a:pt x="175260" y="150494"/>
                </a:lnTo>
                <a:lnTo>
                  <a:pt x="175260" y="0"/>
                </a:lnTo>
                <a:lnTo>
                  <a:pt x="350520" y="300989"/>
                </a:lnTo>
                <a:lnTo>
                  <a:pt x="175260" y="601979"/>
                </a:lnTo>
                <a:lnTo>
                  <a:pt x="175260" y="451484"/>
                </a:lnTo>
                <a:lnTo>
                  <a:pt x="0" y="451484"/>
                </a:lnTo>
                <a:lnTo>
                  <a:pt x="0" y="150494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4850" y="2320289"/>
            <a:ext cx="8122920" cy="3352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25"/>
              </a:spcBef>
            </a:pPr>
            <a:r>
              <a:rPr sz="1600" spc="15" dirty="0">
                <a:latin typeface="Malgun Gothic"/>
                <a:cs typeface="Malgun Gothic"/>
              </a:rPr>
              <a:t>변수명 </a:t>
            </a:r>
            <a:r>
              <a:rPr sz="1600" spc="5" dirty="0">
                <a:latin typeface="Consolas"/>
                <a:cs typeface="Consolas"/>
              </a:rPr>
              <a:t>= </a:t>
            </a:r>
            <a:r>
              <a:rPr sz="1600" spc="15" dirty="0">
                <a:latin typeface="Malgun Gothic"/>
                <a:cs typeface="Malgun Gothic"/>
              </a:rPr>
              <a:t>변수에 저장할</a:t>
            </a:r>
            <a:r>
              <a:rPr sz="1600" spc="80" dirty="0">
                <a:latin typeface="Malgun Gothic"/>
                <a:cs typeface="Malgun Gothic"/>
              </a:rPr>
              <a:t> </a:t>
            </a:r>
            <a:r>
              <a:rPr sz="1600" spc="15" dirty="0">
                <a:latin typeface="Malgun Gothic"/>
                <a:cs typeface="Malgun Gothic"/>
              </a:rPr>
              <a:t>값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2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4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67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집합</a:t>
            </a:r>
            <a:r>
              <a:rPr spc="-85" dirty="0"/>
              <a:t> </a:t>
            </a:r>
            <a:r>
              <a:rPr spc="-5"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1970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집합 자료형</a:t>
            </a:r>
            <a:r>
              <a:rPr sz="1800" spc="-10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활용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72" y="4189666"/>
            <a:ext cx="970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합집합</a:t>
            </a:r>
            <a:endParaRPr sz="1800">
              <a:latin typeface="Malgun Gothic"/>
              <a:cs typeface="Malgun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6722" y="1489480"/>
          <a:ext cx="8382000" cy="2239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585"/>
                <a:gridCol w="2926715"/>
                <a:gridCol w="327660"/>
                <a:gridCol w="4892040"/>
              </a:tblGrid>
              <a:tr h="4267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dirty="0">
                          <a:latin typeface="Malgun Gothic"/>
                          <a:cs typeface="Malgun Gothic"/>
                        </a:rPr>
                        <a:t>»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Malgun Gothic"/>
                          <a:cs typeface="Malgun Gothic"/>
                        </a:rPr>
                        <a:t>교집합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2032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3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s1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=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set([1,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2, 3,</a:t>
                      </a:r>
                      <a:r>
                        <a:rPr sz="1600" spc="-1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4,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-20" dirty="0">
                          <a:latin typeface="Consolas"/>
                          <a:cs typeface="Consolas"/>
                        </a:rPr>
                        <a:t>5,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6])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857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s2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=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set([4,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5, 6,</a:t>
                      </a:r>
                      <a:r>
                        <a:rPr sz="1600" spc="-1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7,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600" spc="-20" dirty="0">
                          <a:latin typeface="Consolas"/>
                          <a:cs typeface="Consolas"/>
                        </a:rPr>
                        <a:t>8,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9])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s1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&amp;</a:t>
                      </a:r>
                      <a:r>
                        <a:rPr sz="1600" spc="-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s2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{4,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5,</a:t>
                      </a:r>
                      <a:r>
                        <a:rPr sz="16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6}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s1.intersection(s2)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{4,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5,</a:t>
                      </a:r>
                      <a:r>
                        <a:rPr sz="16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6}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81990" y="4591050"/>
            <a:ext cx="8145780" cy="1074420"/>
          </a:xfrm>
          <a:custGeom>
            <a:avLst/>
            <a:gdLst/>
            <a:ahLst/>
            <a:cxnLst/>
            <a:rect l="l" t="t" r="r" b="b"/>
            <a:pathLst>
              <a:path w="8145780" h="1074420">
                <a:moveTo>
                  <a:pt x="0" y="1074420"/>
                </a:moveTo>
                <a:lnTo>
                  <a:pt x="8145780" y="1074420"/>
                </a:lnTo>
                <a:lnTo>
                  <a:pt x="8145780" y="0"/>
                </a:lnTo>
                <a:lnTo>
                  <a:pt x="0" y="0"/>
                </a:lnTo>
                <a:lnTo>
                  <a:pt x="0" y="1074420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81990" y="4611606"/>
          <a:ext cx="3125470" cy="1052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1965"/>
                <a:gridCol w="2330450"/>
                <a:gridCol w="313055"/>
              </a:tblGrid>
              <a:tr h="287655">
                <a:tc>
                  <a:txBody>
                    <a:bodyPr/>
                    <a:lstStyle/>
                    <a:p>
                      <a:pPr marR="4635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spc="-15" dirty="0">
                          <a:latin typeface="Consolas"/>
                          <a:cs typeface="Consolas"/>
                        </a:rPr>
                        <a:t>s1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|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s2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pPr marR="46355" algn="r">
                        <a:lnSpc>
                          <a:spcPts val="1675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{1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75"/>
                        </a:lnSpc>
                      </a:pPr>
                      <a:r>
                        <a:rPr sz="1600" spc="-20" dirty="0">
                          <a:latin typeface="Consolas"/>
                          <a:cs typeface="Consolas"/>
                        </a:rPr>
                        <a:t>2, 3,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4, 5,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6, 7,</a:t>
                      </a:r>
                      <a:r>
                        <a:rPr sz="1600" spc="-8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8,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9}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243840">
                <a:tc>
                  <a:txBody>
                    <a:bodyPr/>
                    <a:lstStyle/>
                    <a:p>
                      <a:pPr marR="46355" algn="r">
                        <a:lnSpc>
                          <a:spcPts val="1675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75"/>
                        </a:lnSpc>
                      </a:pPr>
                      <a:r>
                        <a:rPr sz="1600" spc="-15" dirty="0">
                          <a:latin typeface="Consolas"/>
                          <a:cs typeface="Consolas"/>
                        </a:rPr>
                        <a:t>s1.union(s2)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76860">
                <a:tc>
                  <a:txBody>
                    <a:bodyPr/>
                    <a:lstStyle/>
                    <a:p>
                      <a:pPr marR="46355" algn="r">
                        <a:lnSpc>
                          <a:spcPts val="1675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{1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1675"/>
                        </a:lnSpc>
                      </a:pPr>
                      <a:r>
                        <a:rPr sz="1600" spc="-20" dirty="0">
                          <a:latin typeface="Consolas"/>
                          <a:cs typeface="Consolas"/>
                        </a:rPr>
                        <a:t>2, 3,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4, 5, </a:t>
                      </a:r>
                      <a:r>
                        <a:rPr sz="1600" spc="-20" dirty="0">
                          <a:latin typeface="Consolas"/>
                          <a:cs typeface="Consolas"/>
                        </a:rPr>
                        <a:t>6, 7,</a:t>
                      </a:r>
                      <a:r>
                        <a:rPr sz="1600" spc="-8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8,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9}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40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67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집합</a:t>
            </a:r>
            <a:r>
              <a:rPr spc="-85" dirty="0"/>
              <a:t> </a:t>
            </a:r>
            <a:r>
              <a:rPr spc="-5"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1970405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집합 자료형</a:t>
            </a:r>
            <a:r>
              <a:rPr sz="1800" spc="-10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활용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차집합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1990" y="1916429"/>
            <a:ext cx="8145780" cy="20574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25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20" dirty="0">
                <a:latin typeface="Consolas"/>
                <a:cs typeface="Consolas"/>
              </a:rPr>
              <a:t>s1 </a:t>
            </a:r>
            <a:r>
              <a:rPr sz="1600" spc="5" dirty="0">
                <a:latin typeface="Consolas"/>
                <a:cs typeface="Consolas"/>
              </a:rPr>
              <a:t>-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45" dirty="0">
                <a:latin typeface="Consolas"/>
                <a:cs typeface="Consolas"/>
              </a:rPr>
              <a:t>s2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{1, </a:t>
            </a:r>
            <a:r>
              <a:rPr sz="1600" spc="-20" dirty="0">
                <a:latin typeface="Consolas"/>
                <a:cs typeface="Consolas"/>
              </a:rPr>
              <a:t>2,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3}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20" dirty="0">
                <a:latin typeface="Consolas"/>
                <a:cs typeface="Consolas"/>
              </a:rPr>
              <a:t>s2 </a:t>
            </a:r>
            <a:r>
              <a:rPr sz="1600" spc="5" dirty="0">
                <a:latin typeface="Consolas"/>
                <a:cs typeface="Consolas"/>
              </a:rPr>
              <a:t>-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45" dirty="0">
                <a:latin typeface="Consolas"/>
                <a:cs typeface="Consolas"/>
              </a:rPr>
              <a:t>s1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{8, </a:t>
            </a:r>
            <a:r>
              <a:rPr sz="1600" spc="-20" dirty="0">
                <a:latin typeface="Consolas"/>
                <a:cs typeface="Consolas"/>
              </a:rPr>
              <a:t>9,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7}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s1.difference(s2)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{1, </a:t>
            </a:r>
            <a:r>
              <a:rPr sz="1600" spc="-15" dirty="0">
                <a:latin typeface="Consolas"/>
                <a:cs typeface="Consolas"/>
              </a:rPr>
              <a:t>2,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3}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35" dirty="0">
                <a:latin typeface="Consolas"/>
                <a:cs typeface="Consolas"/>
              </a:rPr>
              <a:t> </a:t>
            </a:r>
            <a:r>
              <a:rPr sz="1600" spc="-15" dirty="0">
                <a:latin typeface="Consolas"/>
                <a:cs typeface="Consolas"/>
              </a:rPr>
              <a:t>s2.difference(s1)</a:t>
            </a:r>
            <a:endParaRPr sz="160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{8, </a:t>
            </a:r>
            <a:r>
              <a:rPr sz="1600" spc="-20" dirty="0">
                <a:latin typeface="Consolas"/>
                <a:cs typeface="Consolas"/>
              </a:rPr>
              <a:t>9,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-20" dirty="0">
                <a:latin typeface="Consolas"/>
                <a:cs typeface="Consolas"/>
              </a:rPr>
              <a:t>7}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41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67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집합</a:t>
            </a:r>
            <a:r>
              <a:rPr spc="-85" dirty="0"/>
              <a:t> </a:t>
            </a:r>
            <a:r>
              <a:rPr spc="-5"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994124"/>
            <a:ext cx="2512060" cy="8032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집합 자료형 관련</a:t>
            </a:r>
            <a:r>
              <a:rPr sz="1800" spc="-7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함수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값 </a:t>
            </a:r>
            <a:r>
              <a:rPr sz="1800" spc="5" dirty="0">
                <a:latin typeface="Malgun Gothic"/>
                <a:cs typeface="Malgun Gothic"/>
              </a:rPr>
              <a:t>1개</a:t>
            </a:r>
            <a:r>
              <a:rPr sz="1800" spc="-25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추가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772" y="3030156"/>
            <a:ext cx="19018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값 여러 개</a:t>
            </a:r>
            <a:r>
              <a:rPr sz="1800" spc="-7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추가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772" y="4571746"/>
            <a:ext cx="1589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1780" algn="l"/>
              </a:tabLst>
            </a:pPr>
            <a:r>
              <a:rPr sz="1800" dirty="0">
                <a:latin typeface="Malgun Gothic"/>
                <a:cs typeface="Malgun Gothic"/>
              </a:rPr>
              <a:t>»	특정 값</a:t>
            </a:r>
            <a:r>
              <a:rPr sz="1800" spc="-10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제거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990" y="1855470"/>
            <a:ext cx="8145780" cy="9525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00"/>
              </a:spcBef>
            </a:pPr>
            <a:r>
              <a:rPr sz="1350" spc="25" dirty="0">
                <a:latin typeface="Consolas"/>
                <a:cs typeface="Consolas"/>
              </a:rPr>
              <a:t>&gt;&gt;&gt; s1 </a:t>
            </a:r>
            <a:r>
              <a:rPr sz="1350" spc="10" dirty="0">
                <a:latin typeface="Consolas"/>
                <a:cs typeface="Consolas"/>
              </a:rPr>
              <a:t>= </a:t>
            </a:r>
            <a:r>
              <a:rPr sz="1350" spc="25" dirty="0">
                <a:latin typeface="Consolas"/>
                <a:cs typeface="Consolas"/>
              </a:rPr>
              <a:t>set([1, 2,</a:t>
            </a:r>
            <a:r>
              <a:rPr sz="1350" spc="11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3])</a:t>
            </a:r>
            <a:endParaRPr sz="13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&gt;&gt;&gt;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s1.add(4)</a:t>
            </a:r>
            <a:endParaRPr sz="13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&gt;&gt;&gt;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s1</a:t>
            </a:r>
            <a:endParaRPr sz="13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{1, 2, 3,</a:t>
            </a:r>
            <a:r>
              <a:rPr sz="1350" spc="10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4}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1990" y="3417570"/>
            <a:ext cx="8145780" cy="9525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40"/>
              </a:spcBef>
            </a:pPr>
            <a:r>
              <a:rPr sz="1350" spc="25" dirty="0">
                <a:latin typeface="Consolas"/>
                <a:cs typeface="Consolas"/>
              </a:rPr>
              <a:t>&gt;&gt;&gt; </a:t>
            </a:r>
            <a:r>
              <a:rPr sz="1350" spc="15" dirty="0">
                <a:latin typeface="Consolas"/>
                <a:cs typeface="Consolas"/>
              </a:rPr>
              <a:t>s1 </a:t>
            </a:r>
            <a:r>
              <a:rPr sz="1350" spc="10" dirty="0">
                <a:latin typeface="Consolas"/>
                <a:cs typeface="Consolas"/>
              </a:rPr>
              <a:t>= </a:t>
            </a:r>
            <a:r>
              <a:rPr sz="1350" spc="25" dirty="0">
                <a:latin typeface="Consolas"/>
                <a:cs typeface="Consolas"/>
              </a:rPr>
              <a:t>set([1, </a:t>
            </a:r>
            <a:r>
              <a:rPr sz="1350" spc="15" dirty="0">
                <a:latin typeface="Consolas"/>
                <a:cs typeface="Consolas"/>
              </a:rPr>
              <a:t>2,</a:t>
            </a:r>
            <a:r>
              <a:rPr sz="1350" spc="13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3])</a:t>
            </a:r>
            <a:endParaRPr sz="13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&gt;&gt;&gt; s1.update([4, 5,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6])</a:t>
            </a:r>
            <a:endParaRPr sz="13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&gt;&gt;&gt;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s1</a:t>
            </a:r>
            <a:endParaRPr sz="13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{1, </a:t>
            </a:r>
            <a:r>
              <a:rPr sz="1350" spc="15" dirty="0">
                <a:latin typeface="Consolas"/>
                <a:cs typeface="Consolas"/>
              </a:rPr>
              <a:t>2, 3, 4, 5,</a:t>
            </a:r>
            <a:r>
              <a:rPr sz="1350" spc="180" dirty="0">
                <a:latin typeface="Consolas"/>
                <a:cs typeface="Consolas"/>
              </a:rPr>
              <a:t> </a:t>
            </a:r>
            <a:r>
              <a:rPr sz="1350" spc="-5" dirty="0">
                <a:latin typeface="Consolas"/>
                <a:cs typeface="Consolas"/>
              </a:rPr>
              <a:t>6}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1990" y="4987290"/>
            <a:ext cx="8145780" cy="9525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315"/>
              </a:spcBef>
            </a:pPr>
            <a:r>
              <a:rPr sz="1350" spc="25" dirty="0">
                <a:latin typeface="Consolas"/>
                <a:cs typeface="Consolas"/>
              </a:rPr>
              <a:t>&gt;&gt;&gt; s1 </a:t>
            </a:r>
            <a:r>
              <a:rPr sz="1350" spc="10" dirty="0">
                <a:latin typeface="Consolas"/>
                <a:cs typeface="Consolas"/>
              </a:rPr>
              <a:t>= </a:t>
            </a:r>
            <a:r>
              <a:rPr sz="1350" spc="25" dirty="0">
                <a:latin typeface="Consolas"/>
                <a:cs typeface="Consolas"/>
              </a:rPr>
              <a:t>set([1, 2,</a:t>
            </a:r>
            <a:r>
              <a:rPr sz="1350" spc="11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3])</a:t>
            </a:r>
            <a:endParaRPr sz="13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60"/>
              </a:spcBef>
            </a:pPr>
            <a:r>
              <a:rPr sz="1350" spc="25" dirty="0">
                <a:latin typeface="Consolas"/>
                <a:cs typeface="Consolas"/>
              </a:rPr>
              <a:t>&gt;&gt;&gt;</a:t>
            </a:r>
            <a:r>
              <a:rPr sz="1350" spc="50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s1.remove(2)</a:t>
            </a:r>
            <a:endParaRPr sz="13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5"/>
              </a:spcBef>
            </a:pPr>
            <a:r>
              <a:rPr sz="1350" spc="25" dirty="0">
                <a:latin typeface="Consolas"/>
                <a:cs typeface="Consolas"/>
              </a:rPr>
              <a:t>&gt;&gt;&gt;</a:t>
            </a:r>
            <a:r>
              <a:rPr sz="1350" spc="-1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s1</a:t>
            </a:r>
            <a:endParaRPr sz="1350">
              <a:latin typeface="Consolas"/>
              <a:cs typeface="Consolas"/>
            </a:endParaRPr>
          </a:p>
          <a:p>
            <a:pPr marL="85725">
              <a:lnSpc>
                <a:spcPct val="100000"/>
              </a:lnSpc>
              <a:spcBef>
                <a:spcPts val="55"/>
              </a:spcBef>
            </a:pPr>
            <a:r>
              <a:rPr sz="1350" spc="25" dirty="0">
                <a:latin typeface="Consolas"/>
                <a:cs typeface="Consolas"/>
              </a:rPr>
              <a:t>{1,</a:t>
            </a:r>
            <a:r>
              <a:rPr sz="1350" spc="-15" dirty="0">
                <a:latin typeface="Consolas"/>
                <a:cs typeface="Consolas"/>
              </a:rPr>
              <a:t> </a:t>
            </a:r>
            <a:r>
              <a:rPr sz="1350" spc="25" dirty="0">
                <a:latin typeface="Consolas"/>
                <a:cs typeface="Consolas"/>
              </a:rPr>
              <a:t>3}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9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42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892" y="287591"/>
            <a:ext cx="3274060" cy="112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algun Gothic"/>
                <a:cs typeface="Malgun Gothic"/>
              </a:rPr>
              <a:t>변수</a:t>
            </a:r>
            <a:endParaRPr sz="2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하나의 값을 여러 변수에</a:t>
            </a:r>
            <a:r>
              <a:rPr sz="1800" spc="-114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할당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2892" y="2267966"/>
            <a:ext cx="35864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여러 개의 값을 여러 변수에</a:t>
            </a:r>
            <a:r>
              <a:rPr sz="1800" spc="-9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할당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4952682"/>
            <a:ext cx="71723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변수 제거 (자동으로 </a:t>
            </a:r>
            <a:r>
              <a:rPr sz="1800" spc="-5" dirty="0">
                <a:latin typeface="Malgun Gothic"/>
                <a:cs typeface="Malgun Gothic"/>
              </a:rPr>
              <a:t>제거되기 </a:t>
            </a:r>
            <a:r>
              <a:rPr sz="1800" dirty="0">
                <a:latin typeface="Malgun Gothic"/>
                <a:cs typeface="Malgun Gothic"/>
              </a:rPr>
              <a:t>때문에 명시적으로 삭제할 필요</a:t>
            </a:r>
            <a:r>
              <a:rPr sz="1800" spc="-3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없음)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730" y="2670810"/>
            <a:ext cx="8321040" cy="3352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29"/>
              </a:spcBef>
            </a:pPr>
            <a:r>
              <a:rPr sz="1600" spc="5" dirty="0">
                <a:latin typeface="Consolas"/>
                <a:cs typeface="Consolas"/>
              </a:rPr>
              <a:t>a, b, c = 1, 2,</a:t>
            </a:r>
            <a:r>
              <a:rPr sz="1600" spc="-26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"John"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730" y="3150870"/>
            <a:ext cx="8321040" cy="3429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65"/>
              </a:spcBef>
            </a:pPr>
            <a:r>
              <a:rPr sz="1600" spc="5" dirty="0">
                <a:latin typeface="Consolas"/>
                <a:cs typeface="Consolas"/>
              </a:rPr>
              <a:t>a, b, c = (1, </a:t>
            </a:r>
            <a:r>
              <a:rPr sz="1600" spc="-15" dirty="0">
                <a:latin typeface="Consolas"/>
                <a:cs typeface="Consolas"/>
              </a:rPr>
              <a:t>2,</a:t>
            </a:r>
            <a:r>
              <a:rPr sz="1600" spc="-265" dirty="0">
                <a:latin typeface="Consolas"/>
                <a:cs typeface="Consolas"/>
              </a:rPr>
              <a:t> </a:t>
            </a:r>
            <a:r>
              <a:rPr sz="1600" spc="-5" dirty="0">
                <a:latin typeface="Consolas"/>
                <a:cs typeface="Consolas"/>
              </a:rPr>
              <a:t>"John")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730" y="3615690"/>
            <a:ext cx="8321040" cy="3352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45"/>
              </a:spcBef>
            </a:pPr>
            <a:r>
              <a:rPr sz="1600" spc="5" dirty="0">
                <a:latin typeface="Consolas"/>
                <a:cs typeface="Consolas"/>
              </a:rPr>
              <a:t>(a, </a:t>
            </a:r>
            <a:r>
              <a:rPr sz="1600" spc="-20" dirty="0">
                <a:latin typeface="Consolas"/>
                <a:cs typeface="Consolas"/>
              </a:rPr>
              <a:t>b, c) </a:t>
            </a:r>
            <a:r>
              <a:rPr sz="1600" spc="5" dirty="0">
                <a:latin typeface="Consolas"/>
                <a:cs typeface="Consolas"/>
              </a:rPr>
              <a:t>= </a:t>
            </a:r>
            <a:r>
              <a:rPr sz="1600" spc="-20" dirty="0">
                <a:latin typeface="Consolas"/>
                <a:cs typeface="Consolas"/>
              </a:rPr>
              <a:t>1, </a:t>
            </a:r>
            <a:r>
              <a:rPr sz="1600" spc="5" dirty="0">
                <a:latin typeface="Consolas"/>
                <a:cs typeface="Consolas"/>
              </a:rPr>
              <a:t>2,</a:t>
            </a:r>
            <a:r>
              <a:rPr sz="1600" spc="-5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"John"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6730" y="4110990"/>
            <a:ext cx="8321040" cy="3352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50"/>
              </a:spcBef>
            </a:pPr>
            <a:r>
              <a:rPr sz="1600" spc="5" dirty="0">
                <a:latin typeface="Consolas"/>
                <a:cs typeface="Consolas"/>
              </a:rPr>
              <a:t>[a, </a:t>
            </a:r>
            <a:r>
              <a:rPr sz="1600" spc="-20" dirty="0">
                <a:latin typeface="Consolas"/>
                <a:cs typeface="Consolas"/>
              </a:rPr>
              <a:t>b, c] </a:t>
            </a:r>
            <a:r>
              <a:rPr sz="1600" spc="5" dirty="0">
                <a:latin typeface="Consolas"/>
                <a:cs typeface="Consolas"/>
              </a:rPr>
              <a:t>= </a:t>
            </a:r>
            <a:r>
              <a:rPr sz="1600" spc="-20" dirty="0">
                <a:latin typeface="Consolas"/>
                <a:cs typeface="Consolas"/>
              </a:rPr>
              <a:t>1, </a:t>
            </a:r>
            <a:r>
              <a:rPr sz="1600" spc="5" dirty="0">
                <a:latin typeface="Consolas"/>
                <a:cs typeface="Consolas"/>
              </a:rPr>
              <a:t>2,</a:t>
            </a:r>
            <a:r>
              <a:rPr sz="1600" spc="-5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"John"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6730" y="1489710"/>
            <a:ext cx="8321040" cy="34290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54"/>
              </a:spcBef>
            </a:pPr>
            <a:r>
              <a:rPr sz="1600" spc="5" dirty="0">
                <a:latin typeface="Consolas"/>
                <a:cs typeface="Consolas"/>
              </a:rPr>
              <a:t>a = b = c =</a:t>
            </a:r>
            <a:r>
              <a:rPr sz="1600" spc="-15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1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6730" y="5391150"/>
            <a:ext cx="8260080" cy="107442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254"/>
              </a:spcBef>
            </a:pPr>
            <a:r>
              <a:rPr sz="1600" spc="5" dirty="0">
                <a:latin typeface="Consolas"/>
                <a:cs typeface="Consolas"/>
              </a:rPr>
              <a:t>a =</a:t>
            </a:r>
            <a:r>
              <a:rPr sz="1600" spc="-25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3</a:t>
            </a:r>
            <a:endParaRPr sz="1600" dirty="0">
              <a:latin typeface="Consolas"/>
              <a:cs typeface="Consolas"/>
            </a:endParaRPr>
          </a:p>
          <a:p>
            <a:pPr marL="85090" marR="749744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b = 3  </a:t>
            </a:r>
            <a:r>
              <a:rPr sz="1600" spc="10" dirty="0">
                <a:latin typeface="Consolas"/>
                <a:cs typeface="Consolas"/>
              </a:rPr>
              <a:t>de</a:t>
            </a:r>
            <a:r>
              <a:rPr sz="1600" spc="-45" dirty="0">
                <a:latin typeface="Consolas"/>
                <a:cs typeface="Consolas"/>
              </a:rPr>
              <a:t>l</a:t>
            </a:r>
            <a:r>
              <a:rPr sz="1600" spc="10" dirty="0">
                <a:latin typeface="Consolas"/>
                <a:cs typeface="Consolas"/>
              </a:rPr>
              <a:t>(</a:t>
            </a:r>
            <a:r>
              <a:rPr sz="1600" spc="-45" dirty="0">
                <a:latin typeface="Consolas"/>
                <a:cs typeface="Consolas"/>
              </a:rPr>
              <a:t>a</a:t>
            </a:r>
            <a:r>
              <a:rPr sz="1600" spc="5" dirty="0">
                <a:latin typeface="Consolas"/>
                <a:cs typeface="Consolas"/>
              </a:rPr>
              <a:t>)</a:t>
            </a:r>
            <a:endParaRPr sz="1600" dirty="0">
              <a:latin typeface="Consolas"/>
              <a:cs typeface="Consolas"/>
            </a:endParaRPr>
          </a:p>
          <a:p>
            <a:pPr marL="85090">
              <a:lnSpc>
                <a:spcPct val="100000"/>
              </a:lnSpc>
            </a:pPr>
            <a:r>
              <a:rPr sz="1600" spc="-10" dirty="0">
                <a:latin typeface="Consolas"/>
                <a:cs typeface="Consolas"/>
              </a:rPr>
              <a:t>del(b)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5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892" y="287591"/>
            <a:ext cx="8086725" cy="1891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Malgun Gothic"/>
                <a:cs typeface="Malgun Gothic"/>
              </a:rPr>
              <a:t>변수</a:t>
            </a:r>
            <a:endParaRPr sz="2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참조</a:t>
            </a:r>
            <a:r>
              <a:rPr sz="1800" spc="1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카운터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90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10" dirty="0">
                <a:latin typeface="Malgun Gothic"/>
                <a:cs typeface="Malgun Gothic"/>
              </a:rPr>
              <a:t>sys.getrefcount(데이터) </a:t>
            </a:r>
            <a:r>
              <a:rPr sz="1800" dirty="0">
                <a:latin typeface="Malgun Gothic"/>
                <a:cs typeface="Malgun Gothic"/>
              </a:rPr>
              <a:t>함수를 사용하면 </a:t>
            </a:r>
            <a:r>
              <a:rPr sz="1800" spc="-5" dirty="0">
                <a:latin typeface="Malgun Gothic"/>
                <a:cs typeface="Malgun Gothic"/>
              </a:rPr>
              <a:t>데이터의 </a:t>
            </a:r>
            <a:r>
              <a:rPr sz="1800" dirty="0">
                <a:latin typeface="Malgun Gothic"/>
                <a:cs typeface="Malgun Gothic"/>
              </a:rPr>
              <a:t>참조 </a:t>
            </a:r>
            <a:r>
              <a:rPr sz="1800" spc="-5" dirty="0">
                <a:latin typeface="Malgun Gothic"/>
                <a:cs typeface="Malgun Gothic"/>
              </a:rPr>
              <a:t>개수를 </a:t>
            </a:r>
            <a:r>
              <a:rPr sz="1800" dirty="0">
                <a:latin typeface="Malgun Gothic"/>
                <a:cs typeface="Malgun Gothic"/>
              </a:rPr>
              <a:t>알 수</a:t>
            </a:r>
            <a:r>
              <a:rPr sz="1800" spc="18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있음</a:t>
            </a:r>
            <a:endParaRPr sz="1800">
              <a:latin typeface="Malgun Gothic"/>
              <a:cs typeface="Malgun Gothic"/>
            </a:endParaRPr>
          </a:p>
          <a:p>
            <a:pPr marL="194945">
              <a:lnSpc>
                <a:spcPct val="100000"/>
              </a:lnSpc>
              <a:spcBef>
                <a:spcPts val="840"/>
              </a:spcBef>
              <a:tabLst>
                <a:tab pos="454659" algn="l"/>
              </a:tabLst>
            </a:pPr>
            <a:r>
              <a:rPr sz="1800" dirty="0">
                <a:latin typeface="Malgun Gothic"/>
                <a:cs typeface="Malgun Gothic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하나의 객체에 </a:t>
            </a:r>
            <a:r>
              <a:rPr sz="1800" dirty="0">
                <a:latin typeface="Malgun Gothic"/>
                <a:cs typeface="Malgun Gothic"/>
              </a:rPr>
              <a:t>여러 개의 </a:t>
            </a:r>
            <a:r>
              <a:rPr sz="1800" spc="-5" dirty="0">
                <a:latin typeface="Malgun Gothic"/>
                <a:cs typeface="Malgun Gothic"/>
              </a:rPr>
              <a:t>참조가 사용되는 </a:t>
            </a:r>
            <a:r>
              <a:rPr sz="1800" dirty="0">
                <a:latin typeface="Malgun Gothic"/>
                <a:cs typeface="Malgun Gothic"/>
              </a:rPr>
              <a:t>것</a:t>
            </a:r>
            <a:r>
              <a:rPr sz="1800" spc="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확인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2469" y="2305050"/>
            <a:ext cx="8115300" cy="329184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29"/>
              </a:spcBef>
            </a:pPr>
            <a:r>
              <a:rPr sz="1600" spc="5" dirty="0">
                <a:latin typeface="Consolas"/>
                <a:cs typeface="Consolas"/>
              </a:rPr>
              <a:t>&gt;&gt;&gt; </a:t>
            </a:r>
            <a:r>
              <a:rPr sz="1600" spc="-10" dirty="0">
                <a:latin typeface="Consolas"/>
                <a:cs typeface="Consolas"/>
              </a:rPr>
              <a:t>import</a:t>
            </a:r>
            <a:r>
              <a:rPr sz="1600" spc="-85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sys</a:t>
            </a:r>
            <a:endParaRPr sz="1600" dirty="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a =</a:t>
            </a:r>
            <a:r>
              <a:rPr sz="1600" spc="-13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3</a:t>
            </a:r>
            <a:endParaRPr sz="1600" dirty="0">
              <a:latin typeface="Consolas"/>
              <a:cs typeface="Consolas"/>
            </a:endParaRPr>
          </a:p>
          <a:p>
            <a:pPr marL="88900" marR="556704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sys.getrefcount(3)  </a:t>
            </a:r>
            <a:r>
              <a:rPr sz="1600" spc="5" dirty="0">
                <a:latin typeface="Consolas"/>
                <a:cs typeface="Consolas"/>
              </a:rPr>
              <a:t>31</a:t>
            </a:r>
            <a:endParaRPr sz="1600" dirty="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b =</a:t>
            </a:r>
            <a:r>
              <a:rPr sz="1600" spc="-13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3</a:t>
            </a:r>
            <a:endParaRPr sz="1600" dirty="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sys.getrefcount(3)</a:t>
            </a:r>
            <a:endParaRPr sz="1600" dirty="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32</a:t>
            </a:r>
            <a:endParaRPr sz="1600" dirty="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 c =</a:t>
            </a:r>
            <a:r>
              <a:rPr sz="1600" spc="-130" dirty="0">
                <a:latin typeface="Consolas"/>
                <a:cs typeface="Consolas"/>
              </a:rPr>
              <a:t> </a:t>
            </a:r>
            <a:r>
              <a:rPr sz="1600" spc="5" dirty="0">
                <a:latin typeface="Consolas"/>
                <a:cs typeface="Consolas"/>
              </a:rPr>
              <a:t>3</a:t>
            </a:r>
            <a:endParaRPr sz="1600" dirty="0">
              <a:latin typeface="Consolas"/>
              <a:cs typeface="Consolas"/>
            </a:endParaRPr>
          </a:p>
          <a:p>
            <a:pPr marL="88900" marR="556704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sys.getrefcount(3)  </a:t>
            </a:r>
            <a:r>
              <a:rPr sz="1600" spc="5" dirty="0">
                <a:latin typeface="Consolas"/>
                <a:cs typeface="Consolas"/>
              </a:rPr>
              <a:t>33</a:t>
            </a:r>
            <a:endParaRPr sz="1600" dirty="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4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del(c)</a:t>
            </a:r>
            <a:endParaRPr sz="1600" dirty="0">
              <a:latin typeface="Consolas"/>
              <a:cs typeface="Consolas"/>
            </a:endParaRPr>
          </a:p>
          <a:p>
            <a:pPr marL="88900" marR="5567045">
              <a:lnSpc>
                <a:spcPct val="100000"/>
              </a:lnSpc>
            </a:pPr>
            <a:r>
              <a:rPr sz="1600" spc="5" dirty="0">
                <a:latin typeface="Consolas"/>
                <a:cs typeface="Consolas"/>
              </a:rPr>
              <a:t>&gt;&gt;&gt;</a:t>
            </a:r>
            <a:r>
              <a:rPr sz="1600" spc="-50" dirty="0">
                <a:latin typeface="Consolas"/>
                <a:cs typeface="Consolas"/>
              </a:rPr>
              <a:t> </a:t>
            </a:r>
            <a:r>
              <a:rPr sz="1600" spc="-10" dirty="0">
                <a:latin typeface="Consolas"/>
                <a:cs typeface="Consolas"/>
              </a:rPr>
              <a:t>sys.getrefcount(3)  </a:t>
            </a:r>
            <a:r>
              <a:rPr sz="1600" spc="5" dirty="0">
                <a:latin typeface="Consolas"/>
                <a:cs typeface="Consolas"/>
              </a:rPr>
              <a:t>32</a:t>
            </a:r>
            <a:endParaRPr sz="1600" dirty="0">
              <a:latin typeface="Consolas"/>
              <a:cs typeface="Consola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6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67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숫자</a:t>
            </a:r>
            <a:r>
              <a:rPr spc="-85" dirty="0"/>
              <a:t> </a:t>
            </a:r>
            <a:r>
              <a:rPr spc="-5" dirty="0"/>
              <a:t>자료형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892" y="1108328"/>
            <a:ext cx="3426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수치 데이터를 저장하는</a:t>
            </a:r>
            <a:r>
              <a:rPr sz="1800" spc="-75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자료형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892" y="3800792"/>
            <a:ext cx="1970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수치 </a:t>
            </a:r>
            <a:r>
              <a:rPr sz="1800" spc="-5" dirty="0">
                <a:latin typeface="Malgun Gothic"/>
                <a:cs typeface="Malgun Gothic"/>
              </a:rPr>
              <a:t>데이터</a:t>
            </a:r>
            <a:r>
              <a:rPr sz="1800" spc="-80" dirty="0">
                <a:latin typeface="Malgun Gothic"/>
                <a:cs typeface="Malgun Gothic"/>
              </a:rPr>
              <a:t> </a:t>
            </a:r>
            <a:r>
              <a:rPr sz="1800" spc="-5" dirty="0">
                <a:latin typeface="Malgun Gothic"/>
                <a:cs typeface="Malgun Gothic"/>
              </a:rPr>
              <a:t>예제</a:t>
            </a:r>
            <a:endParaRPr sz="1800">
              <a:latin typeface="Malgun Gothic"/>
              <a:cs typeface="Malgun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748785"/>
              </p:ext>
            </p:extLst>
          </p:nvPr>
        </p:nvGraphicFramePr>
        <p:xfrm>
          <a:off x="552450" y="1549400"/>
          <a:ext cx="8261350" cy="1828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5390"/>
                <a:gridCol w="4505960"/>
              </a:tblGrid>
              <a:tr h="36576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spc="10" dirty="0">
                          <a:latin typeface="Malgun Gothic"/>
                          <a:cs typeface="Malgun Gothic"/>
                        </a:rPr>
                        <a:t>항목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spc="10" dirty="0">
                          <a:latin typeface="Malgun Gothic"/>
                          <a:cs typeface="Malgun Gothic"/>
                        </a:rPr>
                        <a:t>사용</a:t>
                      </a:r>
                      <a:r>
                        <a:rPr sz="1600" spc="-3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5" dirty="0">
                          <a:latin typeface="Malgun Gothic"/>
                          <a:cs typeface="Malgun Gothic"/>
                        </a:rPr>
                        <a:t>예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FF4BD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10" dirty="0" err="1" smtClean="0">
                          <a:latin typeface="Malgun Gothic"/>
                          <a:cs typeface="Malgun Gothic"/>
                        </a:rPr>
                        <a:t>정수</a:t>
                      </a:r>
                      <a:r>
                        <a:rPr lang="en-US" sz="1600" spc="10" dirty="0" smtClean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lang="ko-KR" altLang="en-US" sz="1600" spc="10" dirty="0" smtClean="0">
                          <a:latin typeface="Malgun Gothic"/>
                          <a:cs typeface="Malgun Gothic"/>
                        </a:rPr>
                        <a:t>양의 정수</a:t>
                      </a:r>
                      <a:r>
                        <a:rPr lang="en-US" altLang="ko-KR" sz="1600" spc="10" dirty="0" smtClean="0">
                          <a:latin typeface="Malgun Gothic"/>
                          <a:cs typeface="Malgun Gothic"/>
                        </a:rPr>
                        <a:t>, 0, </a:t>
                      </a:r>
                      <a:r>
                        <a:rPr lang="ko-KR" altLang="en-US" sz="1600" spc="10" dirty="0" smtClean="0">
                          <a:latin typeface="Malgun Gothic"/>
                          <a:cs typeface="Malgun Gothic"/>
                        </a:rPr>
                        <a:t>음의 정수</a:t>
                      </a:r>
                      <a:r>
                        <a:rPr lang="en-US" altLang="ko-KR" sz="1600" spc="10" dirty="0" smtClean="0">
                          <a:latin typeface="Malgun Gothic"/>
                          <a:cs typeface="Malgun Gothic"/>
                        </a:rPr>
                        <a:t>)  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0" dirty="0">
                          <a:latin typeface="Malgun Gothic"/>
                          <a:cs typeface="Malgun Gothic"/>
                        </a:rPr>
                        <a:t>123, -345,</a:t>
                      </a:r>
                      <a:r>
                        <a:rPr sz="1600" spc="-10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15" dirty="0" err="1" smtClean="0">
                          <a:latin typeface="Malgun Gothic"/>
                          <a:cs typeface="Malgun Gothic"/>
                        </a:rPr>
                        <a:t>실수</a:t>
                      </a:r>
                      <a:r>
                        <a:rPr lang="en-US" sz="1600" spc="15" dirty="0" smtClean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lang="ko-KR" altLang="en-US" sz="1600" spc="15" dirty="0" smtClean="0">
                          <a:latin typeface="Malgun Gothic"/>
                          <a:cs typeface="Malgun Gothic"/>
                        </a:rPr>
                        <a:t>소수점이 포함된 숫자</a:t>
                      </a:r>
                      <a:r>
                        <a:rPr lang="en-US" sz="1600" spc="15" dirty="0" smtClean="0">
                          <a:latin typeface="Malgun Gothic"/>
                          <a:cs typeface="Malgun Gothic"/>
                        </a:rPr>
                        <a:t>)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600" spc="0" dirty="0">
                          <a:latin typeface="Malgun Gothic"/>
                          <a:cs typeface="Malgun Gothic"/>
                        </a:rPr>
                        <a:t>123.45, -1234.5,</a:t>
                      </a:r>
                      <a:r>
                        <a:rPr sz="1600" spc="-15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dirty="0">
                          <a:latin typeface="Malgun Gothic"/>
                          <a:cs typeface="Malgun Gothic"/>
                        </a:rPr>
                        <a:t>3.4e10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600" spc="10" dirty="0">
                          <a:latin typeface="Malgun Gothic"/>
                          <a:cs typeface="Malgun Gothic"/>
                        </a:rPr>
                        <a:t>8진수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(숫자</a:t>
                      </a:r>
                      <a:r>
                        <a:rPr sz="1600" spc="5" dirty="0" smtClean="0">
                          <a:latin typeface="Malgun Gothic"/>
                          <a:cs typeface="Malgun Gothic"/>
                        </a:rPr>
                        <a:t>0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+ </a:t>
                      </a:r>
                      <a:r>
                        <a:rPr sz="1600" spc="10" dirty="0" err="1">
                          <a:latin typeface="Malgun Gothic"/>
                          <a:cs typeface="Malgun Gothic"/>
                        </a:rPr>
                        <a:t>영문자</a:t>
                      </a:r>
                      <a:r>
                        <a:rPr sz="1600" spc="10" dirty="0" err="1" smtClean="0"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lang="en-US" sz="1600" spc="10" baseline="0" dirty="0" smtClean="0">
                          <a:latin typeface="Malgun Gothic"/>
                          <a:cs typeface="Malgun Gothic"/>
                        </a:rPr>
                        <a:t> OR </a:t>
                      </a:r>
                      <a:r>
                        <a:rPr lang="en-US" sz="1600" spc="10" baseline="0" dirty="0" err="1" smtClean="0">
                          <a:latin typeface="Malgun Gothic"/>
                          <a:cs typeface="Malgun Gothic"/>
                        </a:rPr>
                        <a:t>O</a:t>
                      </a:r>
                      <a:r>
                        <a:rPr sz="1600" spc="10" dirty="0" err="1" smtClean="0">
                          <a:latin typeface="Malgun Gothic"/>
                          <a:cs typeface="Malgun Gothic"/>
                        </a:rPr>
                        <a:t>로</a:t>
                      </a:r>
                      <a:r>
                        <a:rPr sz="1600" spc="-265" dirty="0" smtClean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시작)</a:t>
                      </a:r>
                      <a:endParaRPr sz="1600" dirty="0">
                        <a:latin typeface="Malgun Gothic"/>
                        <a:cs typeface="Malgun Gothic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600" spc="0" dirty="0">
                          <a:latin typeface="Malgun Gothic"/>
                          <a:cs typeface="Malgun Gothic"/>
                        </a:rPr>
                        <a:t>0o34,</a:t>
                      </a:r>
                      <a:r>
                        <a:rPr sz="1600" spc="-2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0" dirty="0">
                          <a:latin typeface="Malgun Gothic"/>
                          <a:cs typeface="Malgun Gothic"/>
                        </a:rPr>
                        <a:t>0o25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590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10" dirty="0">
                          <a:latin typeface="Malgun Gothic"/>
                          <a:cs typeface="Malgun Gothic"/>
                        </a:rPr>
                        <a:t>16진수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(숫자 0 </a:t>
                      </a:r>
                      <a:r>
                        <a:rPr sz="1600" spc="10" dirty="0">
                          <a:latin typeface="Malgun Gothic"/>
                          <a:cs typeface="Malgun Gothic"/>
                        </a:rPr>
                        <a:t>+ 영문자 </a:t>
                      </a:r>
                      <a:r>
                        <a:rPr sz="1600" spc="25" dirty="0">
                          <a:latin typeface="Malgun Gothic"/>
                          <a:cs typeface="Malgun Gothic"/>
                        </a:rPr>
                        <a:t>x로</a:t>
                      </a:r>
                      <a:r>
                        <a:rPr sz="1600" spc="-34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5" dirty="0">
                          <a:latin typeface="Malgun Gothic"/>
                          <a:cs typeface="Malgun Gothic"/>
                        </a:rPr>
                        <a:t>시작)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600" spc="25" dirty="0">
                          <a:latin typeface="Malgun Gothic"/>
                          <a:cs typeface="Malgun Gothic"/>
                        </a:rPr>
                        <a:t>0x2A,</a:t>
                      </a:r>
                      <a:r>
                        <a:rPr sz="1600" spc="-85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600" spc="0" dirty="0">
                          <a:latin typeface="Malgun Gothic"/>
                          <a:cs typeface="Malgun Gothic"/>
                        </a:rPr>
                        <a:t>0xFF</a:t>
                      </a:r>
                      <a:endParaRPr sz="1600">
                        <a:latin typeface="Malgun Gothic"/>
                        <a:cs typeface="Malgun Gothic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60069" y="4210050"/>
            <a:ext cx="2026920" cy="3352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45"/>
              </a:spcBef>
            </a:pPr>
            <a:r>
              <a:rPr sz="1600" spc="10" dirty="0">
                <a:latin typeface="Malgun Gothic"/>
                <a:cs typeface="Malgun Gothic"/>
              </a:rPr>
              <a:t>정수형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3189" y="4210050"/>
            <a:ext cx="2026920" cy="3352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45"/>
              </a:spcBef>
            </a:pPr>
            <a:r>
              <a:rPr sz="1600" spc="15" dirty="0">
                <a:latin typeface="Malgun Gothic"/>
                <a:cs typeface="Malgun Gothic"/>
              </a:rPr>
              <a:t>실수형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6309" y="4210050"/>
            <a:ext cx="2026920" cy="3352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45"/>
              </a:spcBef>
            </a:pPr>
            <a:r>
              <a:rPr sz="1600" spc="10" dirty="0">
                <a:latin typeface="Consolas"/>
                <a:cs typeface="Consolas"/>
              </a:rPr>
              <a:t>8</a:t>
            </a:r>
            <a:r>
              <a:rPr sz="1600" spc="10" dirty="0">
                <a:latin typeface="Malgun Gothic"/>
                <a:cs typeface="Malgun Gothic"/>
              </a:rPr>
              <a:t>진수</a:t>
            </a:r>
            <a:endParaRPr sz="1600">
              <a:latin typeface="Malgun Gothic"/>
              <a:cs typeface="Malgun Gothic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56256" y="4591050"/>
          <a:ext cx="8349605" cy="107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6409"/>
                <a:gridCol w="220979"/>
                <a:gridCol w="220979"/>
                <a:gridCol w="1099184"/>
                <a:gridCol w="76200"/>
                <a:gridCol w="488314"/>
                <a:gridCol w="220980"/>
                <a:gridCol w="220980"/>
                <a:gridCol w="1097279"/>
                <a:gridCol w="76200"/>
                <a:gridCol w="490854"/>
                <a:gridCol w="221614"/>
                <a:gridCol w="221614"/>
                <a:gridCol w="1094104"/>
                <a:gridCol w="76835"/>
                <a:gridCol w="492760"/>
                <a:gridCol w="221615"/>
                <a:gridCol w="221615"/>
                <a:gridCol w="1101090"/>
              </a:tblGrid>
              <a:tr h="308610">
                <a:tc>
                  <a:txBody>
                    <a:bodyPr/>
                    <a:lstStyle/>
                    <a:p>
                      <a:pPr marR="4254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123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1.2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0o177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0x8ff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365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R="42545" algn="r">
                        <a:lnSpc>
                          <a:spcPts val="1675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167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-178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675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-3.45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75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0o234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75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0xABC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R="42545" algn="r">
                        <a:lnSpc>
                          <a:spcPts val="1675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0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675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67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4.24E10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75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0o456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5720" algn="r">
                        <a:lnSpc>
                          <a:spcPts val="1675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0x12D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6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3180" algn="r">
                        <a:lnSpc>
                          <a:spcPts val="1675"/>
                        </a:lnSpc>
                      </a:pPr>
                      <a:r>
                        <a:rPr sz="1600" spc="0" dirty="0">
                          <a:latin typeface="Consolas"/>
                          <a:cs typeface="Consolas"/>
                        </a:rPr>
                        <a:t>&gt;&gt;</a:t>
                      </a:r>
                      <a:r>
                        <a:rPr sz="1600" dirty="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675"/>
                        </a:lnSpc>
                      </a:pPr>
                      <a:r>
                        <a:rPr sz="1600" spc="-15" dirty="0">
                          <a:latin typeface="Consolas"/>
                          <a:cs typeface="Consolas"/>
                        </a:rPr>
                        <a:t>4.24e-10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869430" y="4210050"/>
            <a:ext cx="2034539" cy="335280"/>
          </a:xfrm>
          <a:prstGeom prst="rect">
            <a:avLst/>
          </a:prstGeom>
          <a:ln w="7627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45"/>
              </a:spcBef>
            </a:pPr>
            <a:r>
              <a:rPr sz="1600" spc="10" dirty="0">
                <a:latin typeface="Consolas"/>
                <a:cs typeface="Consolas"/>
              </a:rPr>
              <a:t>16</a:t>
            </a:r>
            <a:r>
              <a:rPr sz="1600" spc="10" dirty="0">
                <a:latin typeface="Malgun Gothic"/>
                <a:cs typeface="Malgun Gothic"/>
              </a:rPr>
              <a:t>진수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11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2-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7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0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654" y="287591"/>
            <a:ext cx="16567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숫자</a:t>
            </a:r>
            <a:r>
              <a:rPr spc="-85" dirty="0"/>
              <a:t> </a:t>
            </a:r>
            <a:r>
              <a:rPr spc="-5" dirty="0"/>
              <a:t>자료형</a:t>
            </a:r>
          </a:p>
        </p:txBody>
      </p:sp>
      <p:sp>
        <p:nvSpPr>
          <p:cNvPr id="3" name="object 3"/>
          <p:cNvSpPr/>
          <p:nvPr/>
        </p:nvSpPr>
        <p:spPr>
          <a:xfrm>
            <a:off x="3752850" y="1969770"/>
            <a:ext cx="5074920" cy="1074420"/>
          </a:xfrm>
          <a:custGeom>
            <a:avLst/>
            <a:gdLst/>
            <a:ahLst/>
            <a:cxnLst/>
            <a:rect l="l" t="t" r="r" b="b"/>
            <a:pathLst>
              <a:path w="5074920" h="1074420">
                <a:moveTo>
                  <a:pt x="0" y="1074419"/>
                </a:moveTo>
                <a:lnTo>
                  <a:pt x="5074920" y="1074419"/>
                </a:lnTo>
                <a:lnTo>
                  <a:pt x="5074920" y="0"/>
                </a:lnTo>
                <a:lnTo>
                  <a:pt x="0" y="0"/>
                </a:lnTo>
                <a:lnTo>
                  <a:pt x="0" y="1074419"/>
                </a:lnTo>
                <a:close/>
              </a:path>
            </a:pathLst>
          </a:custGeom>
          <a:ln w="76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2892" y="954554"/>
            <a:ext cx="7899400" cy="88265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310"/>
              </a:spcBef>
              <a:buFont typeface="Wingdings"/>
              <a:buChar char=""/>
              <a:tabLst>
                <a:tab pos="195580" algn="l"/>
              </a:tabLst>
            </a:pPr>
            <a:r>
              <a:rPr sz="1800" dirty="0">
                <a:latin typeface="Malgun Gothic"/>
                <a:cs typeface="Malgun Gothic"/>
              </a:rPr>
              <a:t>숫자 자료형 데이터를 처리하는</a:t>
            </a:r>
            <a:r>
              <a:rPr sz="1800" spc="-2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연산자</a:t>
            </a:r>
          </a:p>
          <a:p>
            <a:pPr marL="345440">
              <a:lnSpc>
                <a:spcPct val="100000"/>
              </a:lnSpc>
              <a:spcBef>
                <a:spcPts val="1215"/>
              </a:spcBef>
              <a:tabLst>
                <a:tab pos="688340" algn="l"/>
                <a:tab pos="3430904" algn="l"/>
                <a:tab pos="3773804" algn="l"/>
              </a:tabLst>
            </a:pPr>
            <a:r>
              <a:rPr sz="1800" dirty="0">
                <a:latin typeface="Arial"/>
                <a:cs typeface="Arial"/>
              </a:rPr>
              <a:t>»	</a:t>
            </a:r>
            <a:r>
              <a:rPr sz="1800" spc="-5" dirty="0">
                <a:latin typeface="Malgun Gothic"/>
                <a:cs typeface="Malgun Gothic"/>
              </a:rPr>
              <a:t>사칙연산</a:t>
            </a:r>
            <a:r>
              <a:rPr sz="1800" spc="40" dirty="0">
                <a:latin typeface="Malgun Gothic"/>
                <a:cs typeface="Malgun Gothic"/>
              </a:rPr>
              <a:t> </a:t>
            </a:r>
            <a:r>
              <a:rPr sz="1800" dirty="0">
                <a:latin typeface="Malgun Gothic"/>
                <a:cs typeface="Malgun Gothic"/>
              </a:rPr>
              <a:t>(+,-,*,/)	</a:t>
            </a:r>
            <a:r>
              <a:rPr sz="1800" dirty="0">
                <a:latin typeface="Arial"/>
                <a:cs typeface="Arial"/>
              </a:rPr>
              <a:t>»	</a:t>
            </a:r>
            <a:r>
              <a:rPr sz="1800" dirty="0">
                <a:latin typeface="Malgun Gothic"/>
                <a:cs typeface="Malgun Gothic"/>
              </a:rPr>
              <a:t>나머지 연산 - 나눗셈의 </a:t>
            </a:r>
            <a:r>
              <a:rPr sz="1800" spc="-5" dirty="0">
                <a:latin typeface="Malgun Gothic"/>
                <a:cs typeface="Malgun Gothic"/>
              </a:rPr>
              <a:t>나머지 </a:t>
            </a:r>
            <a:r>
              <a:rPr sz="1800" dirty="0">
                <a:latin typeface="Malgun Gothic"/>
                <a:cs typeface="Malgun Gothic"/>
              </a:rPr>
              <a:t>반환</a:t>
            </a:r>
            <a:r>
              <a:rPr sz="1800" spc="-40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(%)</a:t>
            </a:r>
            <a:endParaRPr sz="1800" dirty="0">
              <a:latin typeface="Malgun Gothic"/>
              <a:cs typeface="Malgun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76148"/>
              </p:ext>
            </p:extLst>
          </p:nvPr>
        </p:nvGraphicFramePr>
        <p:xfrm>
          <a:off x="677009" y="1987064"/>
          <a:ext cx="8238391" cy="4361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671"/>
                <a:gridCol w="71520"/>
                <a:gridCol w="98778"/>
                <a:gridCol w="129822"/>
                <a:gridCol w="304800"/>
                <a:gridCol w="1782507"/>
                <a:gridCol w="208502"/>
                <a:gridCol w="123030"/>
                <a:gridCol w="367795"/>
                <a:gridCol w="4680966"/>
              </a:tblGrid>
              <a:tr h="312634">
                <a:tc gridSpan="2"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spc="5" dirty="0">
                          <a:latin typeface="+mn-ea"/>
                          <a:ea typeface="+mn-ea"/>
                          <a:cs typeface="Consolas"/>
                        </a:rPr>
                        <a:t>&gt;&gt;&gt;</a:t>
                      </a:r>
                      <a:endParaRPr sz="1600" dirty="0">
                        <a:latin typeface="+mn-ea"/>
                        <a:ea typeface="+mn-ea"/>
                        <a:cs typeface="Consolas"/>
                      </a:endParaRPr>
                    </a:p>
                  </a:txBody>
                  <a:tcPr marL="0" marR="0" marT="33019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endParaRPr sz="1600">
                        <a:latin typeface="+mn-ea"/>
                        <a:ea typeface="+mn-ea"/>
                        <a:cs typeface="Consolas"/>
                      </a:endParaRPr>
                    </a:p>
                  </a:txBody>
                  <a:tcPr marL="0" marR="0" marT="3301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508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latin typeface="+mn-ea"/>
                          <a:ea typeface="+mn-ea"/>
                          <a:cs typeface="Consolas"/>
                        </a:rPr>
                        <a:t>a</a:t>
                      </a:r>
                    </a:p>
                  </a:txBody>
                  <a:tcPr marL="0" marR="0" marT="3301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endParaRPr sz="1600">
                        <a:latin typeface="+mn-ea"/>
                        <a:ea typeface="+mn-ea"/>
                        <a:cs typeface="Consolas"/>
                      </a:endParaRPr>
                    </a:p>
                  </a:txBody>
                  <a:tcPr marL="0" marR="0" marT="3301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latin typeface="+mn-ea"/>
                          <a:ea typeface="+mn-ea"/>
                          <a:cs typeface="Consolas"/>
                        </a:rPr>
                        <a:t>=</a:t>
                      </a:r>
                      <a:endParaRPr sz="1600">
                        <a:latin typeface="+mn-ea"/>
                        <a:ea typeface="+mn-ea"/>
                        <a:cs typeface="Consolas"/>
                      </a:endParaRPr>
                    </a:p>
                  </a:txBody>
                  <a:tcPr marL="0" marR="0" marT="33019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600" dirty="0">
                          <a:latin typeface="+mn-ea"/>
                          <a:ea typeface="+mn-ea"/>
                          <a:cs typeface="Consolas"/>
                        </a:rPr>
                        <a:t>3</a:t>
                      </a:r>
                      <a:endParaRPr sz="1600">
                        <a:latin typeface="+mn-ea"/>
                        <a:ea typeface="+mn-ea"/>
                        <a:cs typeface="Consolas"/>
                      </a:endParaRPr>
                    </a:p>
                  </a:txBody>
                  <a:tcPr marL="0" marR="0" marT="33019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29209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7 %</a:t>
                      </a:r>
                      <a:r>
                        <a:rPr sz="1600" spc="-8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29209" marB="0"/>
                </a:tc>
              </a:tr>
              <a:tr h="524242">
                <a:tc gridSpan="2">
                  <a:txBody>
                    <a:bodyPr/>
                    <a:lstStyle/>
                    <a:p>
                      <a:pPr marL="92710">
                        <a:lnSpc>
                          <a:spcPts val="1570"/>
                        </a:lnSpc>
                      </a:pPr>
                      <a:r>
                        <a:rPr sz="1600" spc="5" dirty="0">
                          <a:latin typeface="+mn-ea"/>
                          <a:ea typeface="+mn-ea"/>
                          <a:cs typeface="Consolas"/>
                        </a:rPr>
                        <a:t>&gt;&gt;&gt;</a:t>
                      </a:r>
                      <a:endParaRPr sz="1600" dirty="0">
                        <a:latin typeface="+mn-ea"/>
                        <a:ea typeface="+mn-ea"/>
                        <a:cs typeface="Consolas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+mn-ea"/>
                          <a:ea typeface="+mn-ea"/>
                          <a:cs typeface="Consolas"/>
                        </a:rPr>
                        <a:t>&gt;&gt;&gt;</a:t>
                      </a:r>
                      <a:endParaRPr sz="1600" dirty="0">
                        <a:latin typeface="+mn-ea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marL="5080">
                        <a:lnSpc>
                          <a:spcPts val="1570"/>
                        </a:lnSpc>
                      </a:pPr>
                      <a:endParaRPr sz="1600" dirty="0">
                        <a:latin typeface="+mn-ea"/>
                        <a:ea typeface="+mn-ea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80">
                        <a:lnSpc>
                          <a:spcPts val="157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Consolas"/>
                        </a:rPr>
                        <a:t>b</a:t>
                      </a:r>
                    </a:p>
                    <a:p>
                      <a:pPr marL="508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Consolas"/>
                        </a:rPr>
                        <a:t>a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59055">
                        <a:lnSpc>
                          <a:spcPts val="1570"/>
                        </a:lnSpc>
                      </a:pPr>
                      <a:endParaRPr sz="1600" dirty="0">
                        <a:latin typeface="+mn-ea"/>
                        <a:ea typeface="+mn-ea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570"/>
                        </a:lnSpc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Consolas"/>
                        </a:rPr>
                        <a:t>  </a:t>
                      </a:r>
                      <a:r>
                        <a:rPr sz="1600" dirty="0" smtClean="0">
                          <a:latin typeface="+mn-ea"/>
                          <a:ea typeface="+mn-ea"/>
                          <a:cs typeface="Consolas"/>
                        </a:rPr>
                        <a:t>=</a:t>
                      </a:r>
                      <a:endParaRPr sz="1600" dirty="0">
                        <a:latin typeface="+mn-ea"/>
                        <a:ea typeface="+mn-ea"/>
                        <a:cs typeface="Consolas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Consolas"/>
                        </a:rPr>
                        <a:t>  </a:t>
                      </a:r>
                      <a:r>
                        <a:rPr sz="1600" dirty="0" smtClean="0">
                          <a:latin typeface="+mn-ea"/>
                          <a:ea typeface="+mn-ea"/>
                          <a:cs typeface="Consolas"/>
                        </a:rPr>
                        <a:t>+</a:t>
                      </a:r>
                      <a:endParaRPr sz="1600" dirty="0">
                        <a:latin typeface="+mn-ea"/>
                        <a:ea typeface="+mn-ea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57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Consolas"/>
                        </a:rPr>
                        <a:t>4</a:t>
                      </a:r>
                      <a:endParaRPr sz="1600">
                        <a:latin typeface="+mn-ea"/>
                        <a:ea typeface="+mn-ea"/>
                        <a:cs typeface="Consolas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Consolas"/>
                        </a:rPr>
                        <a:t>b</a:t>
                      </a:r>
                      <a:endParaRPr sz="1600">
                        <a:latin typeface="+mn-ea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95885">
                        <a:lnSpc>
                          <a:spcPts val="178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1</a:t>
                      </a: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3500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3 %</a:t>
                      </a:r>
                      <a:r>
                        <a:rPr sz="1600" spc="-8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7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</a:tr>
              <a:tr h="509907">
                <a:tc gridSpan="2">
                  <a:txBody>
                    <a:bodyPr/>
                    <a:lstStyle/>
                    <a:p>
                      <a:pPr marL="92710">
                        <a:lnSpc>
                          <a:spcPts val="157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Consolas"/>
                        </a:rPr>
                        <a:t>7</a:t>
                      </a:r>
                      <a:endParaRPr sz="1600">
                        <a:latin typeface="+mn-ea"/>
                        <a:ea typeface="+mn-ea"/>
                        <a:cs typeface="Consolas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+mn-ea"/>
                          <a:ea typeface="+mn-ea"/>
                          <a:cs typeface="Consolas"/>
                        </a:rPr>
                        <a:t>&gt;&gt;&gt;</a:t>
                      </a:r>
                      <a:endParaRPr sz="1600">
                        <a:latin typeface="+mn-ea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+mn-ea"/>
                        <a:ea typeface="+mn-ea"/>
                        <a:cs typeface="Consolas"/>
                      </a:endParaRPr>
                    </a:p>
                  </a:txBody>
                  <a:tcPr marL="0" marR="0" marT="190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508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Consolas"/>
                        </a:rPr>
                        <a:t>a</a:t>
                      </a:r>
                      <a:endParaRPr sz="1600">
                        <a:latin typeface="+mn-ea"/>
                        <a:ea typeface="+mn-ea"/>
                        <a:cs typeface="Consolas"/>
                      </a:endParaRPr>
                    </a:p>
                  </a:txBody>
                  <a:tcPr marL="0" marR="0" marT="1905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 dirty="0">
                        <a:latin typeface="+mn-ea"/>
                        <a:ea typeface="+mn-ea"/>
                        <a:cs typeface="Consolas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Consolas"/>
                        </a:rPr>
                        <a:t>*</a:t>
                      </a: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 dirty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Consolas"/>
                        </a:rPr>
                        <a:t>b</a:t>
                      </a:r>
                    </a:p>
                  </a:txBody>
                  <a:tcPr marL="0" marR="0" marT="1905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95885">
                        <a:lnSpc>
                          <a:spcPts val="178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3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2121">
                <a:tc gridSpan="2">
                  <a:txBody>
                    <a:bodyPr/>
                    <a:lstStyle/>
                    <a:p>
                      <a:pPr marL="92710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+mn-ea"/>
                          <a:ea typeface="+mn-ea"/>
                          <a:cs typeface="Consolas"/>
                        </a:rPr>
                        <a:t>12</a:t>
                      </a:r>
                      <a:endParaRPr sz="1600">
                        <a:latin typeface="+mn-ea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262121">
                <a:tc gridSpan="2">
                  <a:txBody>
                    <a:bodyPr/>
                    <a:lstStyle/>
                    <a:p>
                      <a:pPr marL="92710">
                        <a:lnSpc>
                          <a:spcPts val="1675"/>
                        </a:lnSpc>
                      </a:pPr>
                      <a:r>
                        <a:rPr sz="1600" spc="5" dirty="0">
                          <a:latin typeface="+mn-ea"/>
                          <a:ea typeface="+mn-ea"/>
                          <a:cs typeface="Consolas"/>
                        </a:rPr>
                        <a:t>&gt;&gt;&gt;</a:t>
                      </a:r>
                      <a:endParaRPr sz="1600" dirty="0">
                        <a:latin typeface="+mn-ea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pPr marL="5080">
                        <a:lnSpc>
                          <a:spcPts val="1675"/>
                        </a:lnSpc>
                      </a:pPr>
                      <a:endParaRPr sz="1600" dirty="0">
                        <a:latin typeface="+mn-ea"/>
                        <a:ea typeface="+mn-ea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080">
                        <a:lnSpc>
                          <a:spcPts val="1675"/>
                        </a:lnSpc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Consolas"/>
                        </a:rPr>
                        <a:t>a</a:t>
                      </a:r>
                      <a:endParaRPr sz="1600" dirty="0">
                        <a:latin typeface="+mn-ea"/>
                        <a:ea typeface="+mn-ea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10795" algn="ctr">
                        <a:lnSpc>
                          <a:spcPts val="1675"/>
                        </a:lnSpc>
                      </a:pPr>
                      <a:endParaRPr sz="1600" dirty="0">
                        <a:latin typeface="+mn-ea"/>
                        <a:ea typeface="+mn-ea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675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Consolas"/>
                        </a:rPr>
                        <a:t>/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1675"/>
                        </a:lnSpc>
                      </a:pPr>
                      <a:r>
                        <a:rPr sz="1600" dirty="0">
                          <a:latin typeface="+mn-ea"/>
                          <a:ea typeface="+mn-ea"/>
                          <a:cs typeface="Consolas"/>
                        </a:rPr>
                        <a:t>b</a:t>
                      </a: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4173">
                <a:tc gridSpan="2">
                  <a:txBody>
                    <a:bodyPr/>
                    <a:lstStyle/>
                    <a:p>
                      <a:pPr marL="92710">
                        <a:lnSpc>
                          <a:spcPts val="1675"/>
                        </a:lnSpc>
                      </a:pPr>
                      <a:r>
                        <a:rPr lang="en-US" sz="1600" dirty="0" smtClean="0">
                          <a:latin typeface="+mn-ea"/>
                          <a:ea typeface="+mn-ea"/>
                          <a:cs typeface="Consolas"/>
                        </a:rPr>
                        <a:t>0.75   </a:t>
                      </a:r>
                      <a:endParaRPr sz="1600" dirty="0">
                        <a:latin typeface="+mn-ea"/>
                        <a:ea typeface="+mn-ea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66139"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308610" algn="l"/>
                          <a:tab pos="3177540" algn="l"/>
                          <a:tab pos="3521075" algn="l"/>
                        </a:tabLst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»	</a:t>
                      </a:r>
                      <a:r>
                        <a:rPr sz="1800" spc="-5" dirty="0" err="1">
                          <a:latin typeface="Malgun Gothic"/>
                          <a:cs typeface="Malgun Gothic"/>
                        </a:rPr>
                        <a:t>제곱연산</a:t>
                      </a:r>
                      <a:r>
                        <a:rPr sz="1800" spc="3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 smtClean="0">
                          <a:latin typeface="Malgun Gothic"/>
                          <a:cs typeface="Malgun Gothic"/>
                        </a:rPr>
                        <a:t>(**)</a:t>
                      </a:r>
                      <a:r>
                        <a:rPr lang="en-US" altLang="ko-KR" sz="1000" b="1" i="0" dirty="0" smtClean="0">
                          <a:solidFill>
                            <a:srgbClr val="3D5DE3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000" b="1" i="0" dirty="0" smtClean="0">
                          <a:solidFill>
                            <a:srgbClr val="3D5DE3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000" b="1" i="0" dirty="0" smtClean="0">
                          <a:solidFill>
                            <a:srgbClr val="3D5DE3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en-US" sz="1000" b="1" i="0" dirty="0" smtClean="0">
                          <a:solidFill>
                            <a:srgbClr val="3D5DE3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제곱</a:t>
                      </a:r>
                      <a:r>
                        <a:rPr lang="en-US" altLang="ko-KR" sz="1000" b="1" i="0" dirty="0" smtClean="0">
                          <a:solidFill>
                            <a:srgbClr val="3D5DE3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000" b="1" i="0" dirty="0" err="1" smtClean="0">
                          <a:solidFill>
                            <a:srgbClr val="3D5DE3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ko-KR" sz="1000" b="1" i="0" baseline="30000" dirty="0" err="1" smtClean="0">
                          <a:solidFill>
                            <a:srgbClr val="3D5DE3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ko-KR" sz="1000" b="1" i="0" dirty="0" smtClean="0">
                          <a:solidFill>
                            <a:srgbClr val="3D5DE3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b="1" i="0" dirty="0" smtClean="0">
                          <a:solidFill>
                            <a:srgbClr val="3D5DE3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값을 리턴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	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»	</a:t>
                      </a:r>
                      <a:r>
                        <a:rPr sz="1800" spc="-5" dirty="0">
                          <a:latin typeface="Malgun Gothic"/>
                          <a:cs typeface="Malgun Gothic"/>
                        </a:rPr>
                        <a:t>소수점 </a:t>
                      </a:r>
                      <a:r>
                        <a:rPr sz="1800" dirty="0" err="1">
                          <a:latin typeface="Malgun Gothic"/>
                          <a:cs typeface="Malgun Gothic"/>
                        </a:rPr>
                        <a:t>아래</a:t>
                      </a:r>
                      <a:r>
                        <a:rPr sz="1800" dirty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dirty="0" err="1" smtClean="0">
                          <a:latin typeface="Malgun Gothic"/>
                          <a:cs typeface="Malgun Gothic"/>
                        </a:rPr>
                        <a:t>버림연산</a:t>
                      </a:r>
                      <a:r>
                        <a:rPr sz="1800" spc="-30" dirty="0" smtClean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sz="1800" spc="-5" dirty="0" smtClean="0">
                          <a:latin typeface="Malgun Gothic"/>
                          <a:cs typeface="Malgun Gothic"/>
                        </a:rPr>
                        <a:t>(//</a:t>
                      </a:r>
                      <a:r>
                        <a:rPr lang="en-US" sz="1800" spc="-5" dirty="0" smtClean="0">
                          <a:latin typeface="Malgun Gothic"/>
                          <a:cs typeface="Malgun Gothic"/>
                        </a:rPr>
                        <a:t> : </a:t>
                      </a:r>
                      <a:r>
                        <a:rPr lang="ko-KR" altLang="en-US" sz="1800" spc="-5" dirty="0" smtClean="0">
                          <a:latin typeface="Malgun Gothic"/>
                          <a:cs typeface="Malgun Gothic"/>
                        </a:rPr>
                        <a:t>몫을</a:t>
                      </a:r>
                      <a:r>
                        <a:rPr lang="en-US" sz="1800" spc="-5" dirty="0" smtClean="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lang="ko-KR" altLang="en-US" sz="1800" spc="-5" dirty="0" smtClean="0">
                          <a:latin typeface="Malgun Gothic"/>
                          <a:cs typeface="Malgun Gothic"/>
                        </a:rPr>
                        <a:t>반환</a:t>
                      </a:r>
                      <a:r>
                        <a:rPr sz="1800" spc="-5" dirty="0" smtClean="0">
                          <a:latin typeface="Malgun Gothic"/>
                          <a:cs typeface="Malgun Gothic"/>
                        </a:rPr>
                        <a:t>)</a:t>
                      </a:r>
                      <a:r>
                        <a:rPr lang="en-US" sz="1800" spc="-5" dirty="0" smtClean="0">
                          <a:latin typeface="Malgun Gothic"/>
                          <a:cs typeface="Malgun Gothic"/>
                        </a:rPr>
                        <a:t>  </a:t>
                      </a:r>
                      <a:endParaRPr sz="1800" dirty="0">
                        <a:latin typeface="Malgun Gothic"/>
                        <a:cs typeface="Malgun Gothic"/>
                      </a:endParaRPr>
                    </a:p>
                  </a:txBody>
                  <a:tcPr marL="0" marR="0" marT="7874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26964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5" dirty="0" smtClean="0">
                          <a:latin typeface="Consolas"/>
                          <a:cs typeface="Consolas"/>
                        </a:rPr>
                        <a:t>&gt;&gt;&gt;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81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3175" marR="41910" algn="just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a  b  a</a:t>
                      </a:r>
                    </a:p>
                  </a:txBody>
                  <a:tcPr marL="0" marR="0" marT="3746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spc="-1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600" spc="-13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 smtClean="0">
                          <a:latin typeface="Consolas"/>
                          <a:cs typeface="Consolas"/>
                        </a:rPr>
                        <a:t>3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600" spc="-1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1600" spc="-135" dirty="0" smtClean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 smtClean="0">
                          <a:latin typeface="Consolas"/>
                          <a:cs typeface="Consolas"/>
                        </a:rPr>
                        <a:t>4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  <a:p>
                      <a:pPr marL="57150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**</a:t>
                      </a:r>
                      <a:r>
                        <a:rPr sz="1600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b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3746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 7 //</a:t>
                      </a:r>
                      <a:r>
                        <a:rPr sz="1600" spc="-19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3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2</a:t>
                      </a:r>
                    </a:p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Consolas"/>
                          <a:cs typeface="Consolas"/>
                        </a:rPr>
                        <a:t>&gt;&gt;&gt; 3 //</a:t>
                      </a:r>
                      <a:r>
                        <a:rPr sz="1600" spc="-19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5" dirty="0">
                          <a:latin typeface="Consolas"/>
                          <a:cs typeface="Consolas"/>
                        </a:rPr>
                        <a:t>7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0" marR="0" marT="3238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785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6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8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5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7654" y="287591"/>
            <a:ext cx="8568690" cy="369332"/>
          </a:xfrm>
        </p:spPr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- </a:t>
            </a:r>
            <a:r>
              <a:rPr lang="ko-KR" altLang="en-US" dirty="0" smtClean="0"/>
              <a:t>숫자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8455" y="1143000"/>
            <a:ext cx="8424545" cy="5211683"/>
          </a:xfrm>
        </p:spPr>
        <p:txBody>
          <a:bodyPr/>
          <a:lstStyle/>
          <a:p>
            <a:pPr marL="195580" indent="-182880">
              <a:lnSpc>
                <a:spcPct val="100000"/>
              </a:lnSpc>
              <a:spcBef>
                <a:spcPts val="1310"/>
              </a:spcBef>
              <a:buFont typeface="Wingdings"/>
              <a:buChar char=""/>
              <a:tabLst>
                <a:tab pos="195580" algn="l"/>
              </a:tabLst>
            </a:pPr>
            <a:r>
              <a:rPr lang="en-US" altLang="ko-KR" dirty="0" smtClean="0">
                <a:latin typeface="Malgun Gothic"/>
                <a:cs typeface="Malgun Gothic"/>
              </a:rPr>
              <a:t>[</a:t>
            </a:r>
            <a:r>
              <a:rPr lang="ko-KR" altLang="en-US" dirty="0" smtClean="0">
                <a:latin typeface="Malgun Gothic"/>
                <a:cs typeface="Malgun Gothic"/>
              </a:rPr>
              <a:t>문제</a:t>
            </a:r>
            <a:r>
              <a:rPr lang="en-US" altLang="ko-KR" dirty="0" smtClean="0">
                <a:latin typeface="Malgun Gothic"/>
                <a:cs typeface="Malgun Gothic"/>
              </a:rPr>
              <a:t>-1] </a:t>
            </a:r>
            <a:r>
              <a:rPr lang="ko-KR" altLang="en-US" dirty="0" smtClean="0">
                <a:latin typeface="Malgun Gothic"/>
                <a:cs typeface="Malgun Gothic"/>
              </a:rPr>
              <a:t>홍길동 씨의 과목별 점수의 평균을 구하라</a:t>
            </a:r>
            <a:r>
              <a:rPr lang="en-US" altLang="ko-KR" dirty="0" smtClean="0">
                <a:latin typeface="Malgun Gothic"/>
                <a:cs typeface="Malgun Gothic"/>
              </a:rPr>
              <a:t>. </a:t>
            </a:r>
          </a:p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195580" algn="l"/>
              </a:tabLst>
            </a:pPr>
            <a:r>
              <a:rPr lang="en-US" altLang="ko-KR" dirty="0" smtClean="0">
                <a:latin typeface="Malgun Gothic"/>
                <a:cs typeface="Malgun Gothic"/>
              </a:rPr>
              <a:t>                                       &gt;&gt;&gt; a</a:t>
            </a:r>
            <a:r>
              <a:rPr lang="ko-KR" altLang="en-US" dirty="0" smtClean="0">
                <a:latin typeface="Malgun Gothic"/>
                <a:cs typeface="Malgun Gothic"/>
              </a:rPr>
              <a:t> </a:t>
            </a:r>
            <a:r>
              <a:rPr lang="en-US" altLang="ko-KR" dirty="0" smtClean="0">
                <a:latin typeface="Malgun Gothic"/>
                <a:cs typeface="Malgun Gothic"/>
              </a:rPr>
              <a:t>= 80    </a:t>
            </a:r>
            <a:endParaRPr lang="en-US" altLang="ko-KR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195580" algn="l"/>
              </a:tabLst>
            </a:pPr>
            <a:r>
              <a:rPr lang="en-US" altLang="ko-KR" dirty="0" smtClean="0">
                <a:latin typeface="Malgun Gothic"/>
                <a:cs typeface="Malgun Gothic"/>
              </a:rPr>
              <a:t>                                       &gt;&gt;&gt; b = 75  </a:t>
            </a:r>
          </a:p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195580" algn="l"/>
              </a:tabLst>
            </a:pPr>
            <a:r>
              <a:rPr lang="en-US" altLang="ko-KR" dirty="0">
                <a:latin typeface="Malgun Gothic"/>
                <a:cs typeface="Malgun Gothic"/>
              </a:rPr>
              <a:t> </a:t>
            </a:r>
            <a:r>
              <a:rPr lang="en-US" altLang="ko-KR" dirty="0" smtClean="0">
                <a:latin typeface="Malgun Gothic"/>
                <a:cs typeface="Malgun Gothic"/>
              </a:rPr>
              <a:t>                                      &gt;&gt;&gt; c = 55 </a:t>
            </a:r>
          </a:p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195580" algn="l"/>
              </a:tabLst>
            </a:pPr>
            <a:r>
              <a:rPr lang="en-US" altLang="ko-KR" dirty="0" smtClean="0">
                <a:latin typeface="Malgun Gothic"/>
                <a:cs typeface="Malgun Gothic"/>
              </a:rPr>
              <a:t>                                       &gt;&gt;&gt; (</a:t>
            </a:r>
            <a:r>
              <a:rPr lang="en-US" altLang="ko-KR" dirty="0" err="1" smtClean="0">
                <a:latin typeface="Malgun Gothic"/>
                <a:cs typeface="Malgun Gothic"/>
              </a:rPr>
              <a:t>a+b+c</a:t>
            </a:r>
            <a:r>
              <a:rPr lang="en-US" altLang="ko-KR" dirty="0" smtClean="0">
                <a:latin typeface="Malgun Gothic"/>
                <a:cs typeface="Malgun Gothic"/>
              </a:rPr>
              <a:t>) / 3  </a:t>
            </a:r>
            <a:br>
              <a:rPr lang="en-US" altLang="ko-KR" dirty="0" smtClean="0">
                <a:latin typeface="Malgun Gothic"/>
                <a:cs typeface="Malgun Gothic"/>
              </a:rPr>
            </a:br>
            <a:r>
              <a:rPr lang="en-US" altLang="ko-KR" dirty="0" smtClean="0">
                <a:latin typeface="Malgun Gothic"/>
                <a:cs typeface="Malgun Gothic"/>
              </a:rPr>
              <a:t>                                       70.0    </a:t>
            </a:r>
          </a:p>
          <a:p>
            <a:pPr marL="195580" indent="-182880">
              <a:lnSpc>
                <a:spcPct val="100000"/>
              </a:lnSpc>
              <a:spcBef>
                <a:spcPts val="1310"/>
              </a:spcBef>
              <a:buFont typeface="Wingdings"/>
              <a:buChar char=""/>
              <a:tabLst>
                <a:tab pos="195580" algn="l"/>
              </a:tabLst>
            </a:pPr>
            <a:r>
              <a:rPr lang="en-US" altLang="ko-KR" dirty="0" smtClean="0">
                <a:latin typeface="Malgun Gothic"/>
                <a:cs typeface="Malgun Gothic"/>
              </a:rPr>
              <a:t>[</a:t>
            </a:r>
            <a:r>
              <a:rPr lang="ko-KR" altLang="en-US" dirty="0" smtClean="0">
                <a:latin typeface="Malgun Gothic"/>
                <a:cs typeface="Malgun Gothic"/>
              </a:rPr>
              <a:t>문제</a:t>
            </a:r>
            <a:r>
              <a:rPr lang="en-US" altLang="ko-KR" dirty="0" smtClean="0">
                <a:latin typeface="Malgun Gothic"/>
                <a:cs typeface="Malgun Gothic"/>
              </a:rPr>
              <a:t>-2] </a:t>
            </a:r>
            <a:r>
              <a:rPr lang="ko-KR" altLang="en-US" dirty="0" smtClean="0">
                <a:latin typeface="Malgun Gothic"/>
                <a:cs typeface="Malgun Gothic"/>
              </a:rPr>
              <a:t>자연수의 홀수</a:t>
            </a:r>
            <a:r>
              <a:rPr lang="en-US" altLang="ko-KR" dirty="0" smtClean="0">
                <a:latin typeface="Malgun Gothic"/>
                <a:cs typeface="Malgun Gothic"/>
              </a:rPr>
              <a:t>,</a:t>
            </a:r>
            <a:r>
              <a:rPr lang="ko-KR" altLang="en-US" dirty="0" smtClean="0">
                <a:latin typeface="Malgun Gothic"/>
                <a:cs typeface="Malgun Gothic"/>
              </a:rPr>
              <a:t>짝수 구하기  </a:t>
            </a:r>
            <a:r>
              <a:rPr lang="en-US" altLang="ko-KR" dirty="0" smtClean="0">
                <a:latin typeface="Malgun Gothic"/>
                <a:cs typeface="Malgun Gothic"/>
              </a:rPr>
              <a:t/>
            </a:r>
            <a:br>
              <a:rPr lang="en-US" altLang="ko-KR" dirty="0" smtClean="0">
                <a:latin typeface="Malgun Gothic"/>
                <a:cs typeface="Malgun Gothic"/>
              </a:rPr>
            </a:br>
            <a:r>
              <a:rPr lang="en-US" altLang="ko-KR" dirty="0" smtClean="0">
                <a:latin typeface="Malgun Gothic"/>
                <a:cs typeface="Malgun Gothic"/>
              </a:rPr>
              <a:t>           </a:t>
            </a:r>
            <a:r>
              <a:rPr lang="ko-KR" altLang="en-US" dirty="0" smtClean="0">
                <a:latin typeface="Malgun Gothic"/>
                <a:cs typeface="Malgun Gothic"/>
              </a:rPr>
              <a:t>주어진 숫자를 홀수인지 짝수인지 판별하여라</a:t>
            </a:r>
            <a:r>
              <a:rPr lang="en-US" altLang="ko-KR" dirty="0" smtClean="0">
                <a:latin typeface="Malgun Gothic"/>
                <a:cs typeface="Malgun Gothic"/>
              </a:rPr>
              <a:t>.   </a:t>
            </a:r>
            <a:r>
              <a:rPr lang="ko-KR" altLang="en-US" dirty="0" smtClean="0">
                <a:latin typeface="Malgun Gothic"/>
                <a:cs typeface="Malgun Gothic"/>
              </a:rPr>
              <a:t> </a:t>
            </a:r>
            <a:endParaRPr lang="en-US" altLang="ko-KR" dirty="0" smtClean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195580" algn="l"/>
              </a:tabLst>
            </a:pPr>
            <a:r>
              <a:rPr lang="en-US" altLang="ko-KR" dirty="0" smtClean="0">
                <a:latin typeface="Malgun Gothic"/>
                <a:cs typeface="Malgun Gothic"/>
              </a:rPr>
              <a:t>   &gt;&gt;&gt;  1 % 2                     &gt;&gt;&gt; 4 % 2   </a:t>
            </a:r>
            <a:br>
              <a:rPr lang="en-US" altLang="ko-KR" dirty="0" smtClean="0">
                <a:latin typeface="Malgun Gothic"/>
                <a:cs typeface="Malgun Gothic"/>
              </a:rPr>
            </a:br>
            <a:r>
              <a:rPr lang="en-US" altLang="ko-KR" dirty="0" smtClean="0">
                <a:latin typeface="Malgun Gothic"/>
                <a:cs typeface="Malgun Gothic"/>
              </a:rPr>
              <a:t>   1                                   0   </a:t>
            </a:r>
          </a:p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195580" algn="l"/>
              </a:tabLst>
            </a:pPr>
            <a:r>
              <a:rPr lang="en-US" altLang="ko-KR" dirty="0">
                <a:latin typeface="Malgun Gothic"/>
                <a:cs typeface="Malgun Gothic"/>
              </a:rPr>
              <a:t> </a:t>
            </a:r>
            <a:r>
              <a:rPr lang="en-US" altLang="ko-KR" dirty="0" smtClean="0">
                <a:latin typeface="Malgun Gothic"/>
                <a:cs typeface="Malgun Gothic"/>
              </a:rPr>
              <a:t>  &gt;&gt;&gt; 2 % 2                     </a:t>
            </a:r>
            <a:r>
              <a:rPr lang="en-US" altLang="ko-KR" dirty="0" smtClean="0">
                <a:latin typeface="맑은 고딕"/>
                <a:ea typeface="맑은 고딕"/>
                <a:cs typeface="Malgun Gothic"/>
              </a:rPr>
              <a:t>〮 </a:t>
            </a:r>
            <a:r>
              <a:rPr lang="en-US" altLang="ko-KR" dirty="0"/>
              <a:t>1, 2, 3, 4</a:t>
            </a:r>
            <a:r>
              <a:rPr lang="ko-KR" altLang="en-US" dirty="0"/>
              <a:t>라는 자연수를 </a:t>
            </a:r>
            <a:r>
              <a:rPr lang="en-US" altLang="ko-KR" dirty="0"/>
              <a:t>2</a:t>
            </a:r>
            <a:r>
              <a:rPr lang="ko-KR" altLang="en-US" dirty="0"/>
              <a:t>로 나누었을 때의 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</a:t>
            </a:r>
            <a:r>
              <a:rPr lang="en-US" altLang="ko-KR" dirty="0" smtClean="0">
                <a:latin typeface="Malgun Gothic"/>
                <a:cs typeface="Malgun Gothic"/>
              </a:rPr>
              <a:t>0 </a:t>
            </a:r>
            <a:r>
              <a:rPr lang="en-US" altLang="ko-KR" dirty="0" smtClean="0"/>
              <a:t>                                                     </a:t>
            </a:r>
            <a:r>
              <a:rPr lang="ko-KR" altLang="en-US" dirty="0" smtClean="0"/>
              <a:t>값을 </a:t>
            </a:r>
            <a:r>
              <a:rPr lang="ko-KR" altLang="en-US" dirty="0"/>
              <a:t>출력하는 예제이다</a:t>
            </a:r>
            <a:r>
              <a:rPr lang="en-US" altLang="ko-KR" dirty="0" smtClean="0"/>
              <a:t>.</a:t>
            </a:r>
          </a:p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195580" algn="l"/>
              </a:tabLst>
            </a:pPr>
            <a:r>
              <a:rPr lang="en-US" altLang="ko-KR" dirty="0" smtClean="0">
                <a:latin typeface="Malgun Gothic"/>
                <a:cs typeface="Malgun Gothic"/>
              </a:rPr>
              <a:t>   &gt;&gt;&gt; 3 % 2                     </a:t>
            </a:r>
            <a:r>
              <a:rPr lang="en-US" altLang="ko-KR" dirty="0" smtClean="0">
                <a:latin typeface="맑은 고딕"/>
                <a:cs typeface="Malgun Gothic"/>
              </a:rPr>
              <a:t>〮 </a:t>
            </a:r>
            <a:r>
              <a:rPr lang="ko-KR" altLang="en-US" dirty="0"/>
              <a:t>결과를 보면 자연수가 </a:t>
            </a:r>
            <a:r>
              <a:rPr lang="ko-KR" altLang="en-US" dirty="0" err="1"/>
              <a:t>홀수일때는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 smtClean="0"/>
              <a:t>을</a:t>
            </a:r>
            <a:r>
              <a:rPr lang="en-US" altLang="ko-KR" dirty="0" smtClean="0">
                <a:latin typeface="Malgun Gothic"/>
                <a:cs typeface="Malgun Gothic"/>
              </a:rPr>
              <a:t/>
            </a:r>
            <a:br>
              <a:rPr lang="en-US" altLang="ko-KR" dirty="0" smtClean="0">
                <a:latin typeface="Malgun Gothic"/>
                <a:cs typeface="Malgun Gothic"/>
              </a:rPr>
            </a:br>
            <a:r>
              <a:rPr lang="en-US" altLang="ko-KR" dirty="0" smtClean="0">
                <a:latin typeface="Malgun Gothic"/>
                <a:cs typeface="Malgun Gothic"/>
              </a:rPr>
              <a:t>   1                                    </a:t>
            </a:r>
            <a:r>
              <a:rPr lang="ko-KR" altLang="en-US" dirty="0" err="1" smtClean="0"/>
              <a:t>짝수일때는</a:t>
            </a:r>
            <a:r>
              <a:rPr lang="ko-KR" altLang="en-US" dirty="0" smtClean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을 </a:t>
            </a:r>
            <a:r>
              <a:rPr lang="ko-KR" altLang="en-US" dirty="0" err="1"/>
              <a:t>리턴하는</a:t>
            </a:r>
            <a:r>
              <a:rPr lang="ko-KR" altLang="en-US" dirty="0"/>
              <a:t> 것을 확인할 수 있다</a:t>
            </a:r>
            <a:r>
              <a:rPr lang="en-US" altLang="ko-KR" dirty="0"/>
              <a:t>.</a:t>
            </a:r>
            <a:r>
              <a:rPr lang="en-US" altLang="ko-KR" dirty="0" smtClean="0">
                <a:latin typeface="Malgun Gothic"/>
                <a:cs typeface="Malgun Gothic"/>
              </a:rPr>
              <a:t>  </a:t>
            </a:r>
            <a:endParaRPr lang="ko-KR" altLang="en-US" dirty="0">
              <a:latin typeface="Malgun Gothic"/>
              <a:cs typeface="Malgun Gothic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06850"/>
              </p:ext>
            </p:extLst>
          </p:nvPr>
        </p:nvGraphicFramePr>
        <p:xfrm>
          <a:off x="533400" y="1554480"/>
          <a:ext cx="24384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과목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국어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영어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수학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55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046720" y="6540507"/>
            <a:ext cx="878632" cy="184666"/>
          </a:xfrm>
          <a:prstGeom prst="rect">
            <a:avLst/>
          </a:prstGeom>
        </p:spPr>
        <p:txBody>
          <a:bodyPr anchor="ctr"/>
          <a:lstStyle/>
          <a:p>
            <a:r>
              <a:rPr lang="en-US" altLang="ko-KR" sz="1200" dirty="0" smtClean="0">
                <a:latin typeface="휴먼모음T" pitchFamily="18" charset="-127"/>
                <a:ea typeface="휴먼모음T" pitchFamily="18" charset="-127"/>
              </a:rPr>
              <a:t>Ch. 3- </a:t>
            </a:r>
            <a:fld id="{EBA44D2A-E958-446F-8FAC-783C53EAB5E3}" type="slidenum">
              <a:rPr lang="ko-KR" altLang="en-US" sz="1200" smtClean="0">
                <a:latin typeface="휴먼모음T" pitchFamily="18" charset="-127"/>
                <a:ea typeface="휴먼모음T" pitchFamily="18" charset="-127"/>
              </a:rPr>
              <a:pPr/>
              <a:t>9</a:t>
            </a:fld>
            <a:endParaRPr lang="ko-KR" altLang="en-US" sz="1200" dirty="0">
              <a:latin typeface="휴먼모음T" pitchFamily="18" charset="-127"/>
              <a:ea typeface="휴먼모음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1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4040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</TotalTime>
  <Words>3453</Words>
  <Application>Microsoft Office PowerPoint</Application>
  <PresentationFormat>화면 슬라이드 쇼(4:3)</PresentationFormat>
  <Paragraphs>957</Paragraphs>
  <Slides>42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3" baseType="lpstr">
      <vt:lpstr>Office Theme</vt:lpstr>
      <vt:lpstr>변수와 자료형</vt:lpstr>
      <vt:lpstr>변수와 자료형</vt:lpstr>
      <vt:lpstr>변수와 객체</vt:lpstr>
      <vt:lpstr>PowerPoint 프레젠테이션</vt:lpstr>
      <vt:lpstr>PowerPoint 프레젠테이션</vt:lpstr>
      <vt:lpstr>PowerPoint 프레젠테이션</vt:lpstr>
      <vt:lpstr>숫자 자료형</vt:lpstr>
      <vt:lpstr>숫자 자료형</vt:lpstr>
      <vt:lpstr>연습문제- 숫자 자료형</vt:lpstr>
      <vt:lpstr>숫자 자료형 형변환</vt:lpstr>
      <vt:lpstr>문자 자료형</vt:lpstr>
      <vt:lpstr>문자 자료형</vt:lpstr>
      <vt:lpstr>문자 자료형</vt:lpstr>
      <vt:lpstr>문자 자료형</vt:lpstr>
      <vt:lpstr>문자 자료형</vt:lpstr>
      <vt:lpstr>문자 자료형</vt:lpstr>
      <vt:lpstr>문자 자료형</vt:lpstr>
      <vt:lpstr>문자 자료형</vt:lpstr>
      <vt:lpstr>문자 자료형</vt:lpstr>
      <vt:lpstr>문자 자료형</vt:lpstr>
      <vt:lpstr>문자 자료형</vt:lpstr>
      <vt:lpstr>문자 자료형</vt:lpstr>
      <vt:lpstr>리스트 자료형</vt:lpstr>
      <vt:lpstr>리스트 자료형</vt:lpstr>
      <vt:lpstr>리스트 자료형</vt:lpstr>
      <vt:lpstr>리스트 자료형</vt:lpstr>
      <vt:lpstr>리스트 자료형</vt:lpstr>
      <vt:lpstr>리스트 자료형</vt:lpstr>
      <vt:lpstr>리스트 자료형</vt:lpstr>
      <vt:lpstr>튜플 자료형</vt:lpstr>
      <vt:lpstr>튜플 자료형</vt:lpstr>
      <vt:lpstr>튜플 자료형</vt:lpstr>
      <vt:lpstr>딕셔너리 자료형</vt:lpstr>
      <vt:lpstr>딕셔너리 자료형</vt:lpstr>
      <vt:lpstr>딕셔너리 자료형</vt:lpstr>
      <vt:lpstr>딕셔너리 자료형</vt:lpstr>
      <vt:lpstr>딕셔너리 자료형</vt:lpstr>
      <vt:lpstr>딕셔너리 자료형</vt:lpstr>
      <vt:lpstr>집합 자료형</vt:lpstr>
      <vt:lpstr>집합 자료형</vt:lpstr>
      <vt:lpstr>집합 자료형</vt:lpstr>
      <vt:lpstr>집합 자료형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DevAdmin</dc:creator>
  <cp:lastModifiedBy>SS</cp:lastModifiedBy>
  <cp:revision>49</cp:revision>
  <dcterms:created xsi:type="dcterms:W3CDTF">2017-11-25T06:59:56Z</dcterms:created>
  <dcterms:modified xsi:type="dcterms:W3CDTF">2019-04-09T08:43:12Z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2017-11-20T00:00:00Z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2017-11-25T00:00:00Z</vt:filetime>
  </property>
</Properties>
</file>