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654" y="287591"/>
            <a:ext cx="8568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280" y="1912616"/>
            <a:ext cx="8119745" cy="293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9352" y="2570416"/>
            <a:ext cx="123825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spc="25" dirty="0">
                <a:latin typeface="Malgun Gothic"/>
                <a:cs typeface="Malgun Gothic"/>
              </a:rPr>
              <a:t>제어문</a:t>
            </a:r>
            <a:endParaRPr sz="3150">
              <a:latin typeface="Malgun Gothic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461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선택문</a:t>
            </a:r>
            <a:r>
              <a:rPr spc="-75" dirty="0"/>
              <a:t> </a:t>
            </a:r>
            <a:r>
              <a:rPr spc="-10" dirty="0"/>
              <a:t>(if)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512000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조건 분기된 실행문이 없는 경우 pass 구문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x </a:t>
            </a:r>
            <a:r>
              <a:rPr sz="1800" spc="-15" dirty="0">
                <a:latin typeface="Malgun Gothic"/>
                <a:cs typeface="Malgun Gothic"/>
              </a:rPr>
              <a:t>in </a:t>
            </a:r>
            <a:r>
              <a:rPr sz="1800" dirty="0">
                <a:latin typeface="Malgun Gothic"/>
                <a:cs typeface="Malgun Gothic"/>
              </a:rPr>
              <a:t>s / x </a:t>
            </a:r>
            <a:r>
              <a:rPr sz="1800" spc="-10" dirty="0">
                <a:latin typeface="Malgun Gothic"/>
                <a:cs typeface="Malgun Gothic"/>
              </a:rPr>
              <a:t>not </a:t>
            </a:r>
            <a:r>
              <a:rPr sz="1800" spc="-15" dirty="0">
                <a:latin typeface="Malgun Gothic"/>
                <a:cs typeface="Malgun Gothic"/>
              </a:rPr>
              <a:t>in</a:t>
            </a:r>
            <a:r>
              <a:rPr sz="1800" spc="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s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709" y="3509009"/>
            <a:ext cx="8100059" cy="1569720"/>
          </a:xfrm>
          <a:custGeom>
            <a:avLst/>
            <a:gdLst/>
            <a:ahLst/>
            <a:cxnLst/>
            <a:rect l="l" t="t" r="r" b="b"/>
            <a:pathLst>
              <a:path w="8100059" h="1569720">
                <a:moveTo>
                  <a:pt x="0" y="1569720"/>
                </a:moveTo>
                <a:lnTo>
                  <a:pt x="8100059" y="1569720"/>
                </a:lnTo>
                <a:lnTo>
                  <a:pt x="8100059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800" y="3529901"/>
            <a:ext cx="4909185" cy="761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pocket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['paper', 'money',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'cellphone']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if 'money' </a:t>
            </a:r>
            <a:r>
              <a:rPr sz="1600" spc="5" dirty="0">
                <a:latin typeface="Consolas"/>
                <a:cs typeface="Consolas"/>
              </a:rPr>
              <a:t>in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pocket: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tabLst>
                <a:tab pos="890905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5" dirty="0">
                <a:latin typeface="Consolas"/>
                <a:cs typeface="Consolas"/>
              </a:rPr>
              <a:t>pass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3586" y="4506277"/>
            <a:ext cx="235585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print("</a:t>
            </a:r>
            <a:r>
              <a:rPr sz="1600" spc="5" dirty="0">
                <a:latin typeface="Malgun Gothic"/>
                <a:cs typeface="Malgun Gothic"/>
              </a:rPr>
              <a:t>카드를</a:t>
            </a:r>
            <a:r>
              <a:rPr sz="1600" spc="6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꺼내라</a:t>
            </a:r>
            <a:r>
              <a:rPr sz="1600" spc="10" dirty="0">
                <a:latin typeface="Consolas"/>
                <a:cs typeface="Consolas"/>
              </a:rPr>
              <a:t>")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4262183"/>
            <a:ext cx="1017269" cy="761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...</a:t>
            </a:r>
            <a:r>
              <a:rPr sz="1600" spc="-1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else: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4375" y="1870075"/>
          <a:ext cx="809942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0660"/>
                <a:gridCol w="4088765"/>
              </a:tblGrid>
              <a:tr h="36576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리스트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리스트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튜플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튜플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문자열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문자열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026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반복문</a:t>
            </a:r>
            <a:r>
              <a:rPr spc="-55" dirty="0"/>
              <a:t> </a:t>
            </a:r>
            <a:r>
              <a:rPr spc="-10" dirty="0"/>
              <a:t>(while)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650811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조건에 따라 대상 실행문 집합을 여러 번 반복할 수 있는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구문</a:t>
            </a:r>
            <a:endParaRPr sz="1800">
              <a:latin typeface="Malgun Gothic"/>
              <a:cs typeface="Malgun Gothic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09" y="1901189"/>
            <a:ext cx="5021580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while</a:t>
            </a:r>
            <a:r>
              <a:rPr sz="1600" spc="-160" dirty="0">
                <a:latin typeface="Consolas"/>
                <a:cs typeface="Consolas"/>
              </a:rPr>
              <a:t> </a:t>
            </a:r>
            <a:r>
              <a:rPr sz="1600" spc="10" dirty="0">
                <a:latin typeface="Consolas"/>
                <a:cs typeface="Consolas"/>
              </a:rPr>
              <a:t>&lt;</a:t>
            </a:r>
            <a:r>
              <a:rPr sz="1600" spc="10" dirty="0">
                <a:latin typeface="Malgun Gothic"/>
                <a:cs typeface="Malgun Gothic"/>
              </a:rPr>
              <a:t>조건문</a:t>
            </a:r>
            <a:r>
              <a:rPr sz="1600" spc="10" dirty="0">
                <a:latin typeface="Consolas"/>
                <a:cs typeface="Consolas"/>
              </a:rPr>
              <a:t>&gt;:</a:t>
            </a:r>
            <a:endParaRPr sz="1600">
              <a:latin typeface="Consolas"/>
              <a:cs typeface="Consolas"/>
            </a:endParaRPr>
          </a:p>
          <a:p>
            <a:pPr marL="52705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&lt;</a:t>
            </a:r>
            <a:r>
              <a:rPr sz="1600" spc="10" dirty="0">
                <a:latin typeface="Malgun Gothic"/>
                <a:cs typeface="Malgun Gothic"/>
              </a:rPr>
              <a:t>수행할</a:t>
            </a:r>
            <a:r>
              <a:rPr sz="1600" spc="13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문장</a:t>
            </a:r>
            <a:r>
              <a:rPr sz="1600" spc="10" dirty="0">
                <a:latin typeface="Consolas"/>
                <a:cs typeface="Consolas"/>
              </a:rPr>
              <a:t>1&gt;</a:t>
            </a:r>
            <a:endParaRPr sz="1600">
              <a:latin typeface="Consolas"/>
              <a:cs typeface="Consolas"/>
            </a:endParaRPr>
          </a:p>
          <a:p>
            <a:pPr marL="52705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&lt;</a:t>
            </a:r>
            <a:r>
              <a:rPr sz="1600" spc="10" dirty="0">
                <a:latin typeface="Malgun Gothic"/>
                <a:cs typeface="Malgun Gothic"/>
              </a:rPr>
              <a:t>수행할</a:t>
            </a:r>
            <a:r>
              <a:rPr sz="1600" spc="13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문장</a:t>
            </a:r>
            <a:r>
              <a:rPr sz="1600" spc="10" dirty="0">
                <a:latin typeface="Consolas"/>
                <a:cs typeface="Consolas"/>
              </a:rPr>
              <a:t>2&gt;</a:t>
            </a:r>
            <a:endParaRPr sz="1600">
              <a:latin typeface="Consolas"/>
              <a:cs typeface="Consolas"/>
            </a:endParaRPr>
          </a:p>
          <a:p>
            <a:pPr marL="527050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&lt;</a:t>
            </a:r>
            <a:r>
              <a:rPr sz="1600" spc="10" dirty="0">
                <a:latin typeface="Malgun Gothic"/>
                <a:cs typeface="Malgun Gothic"/>
              </a:rPr>
              <a:t>수행할</a:t>
            </a:r>
            <a:r>
              <a:rPr sz="1600" spc="13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문장</a:t>
            </a:r>
            <a:r>
              <a:rPr sz="1600" spc="10" dirty="0">
                <a:latin typeface="Consolas"/>
                <a:cs typeface="Consolas"/>
              </a:rPr>
              <a:t>3&gt;</a:t>
            </a:r>
            <a:endParaRPr sz="1600">
              <a:latin typeface="Consolas"/>
              <a:cs typeface="Consolas"/>
            </a:endParaRPr>
          </a:p>
          <a:p>
            <a:pPr marL="53467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109" y="3722370"/>
            <a:ext cx="5021580" cy="2887980"/>
          </a:xfrm>
          <a:custGeom>
            <a:avLst/>
            <a:gdLst/>
            <a:ahLst/>
            <a:cxnLst/>
            <a:rect l="l" t="t" r="r" b="b"/>
            <a:pathLst>
              <a:path w="5021580" h="2887979">
                <a:moveTo>
                  <a:pt x="0" y="2887979"/>
                </a:moveTo>
                <a:lnTo>
                  <a:pt x="5021580" y="2887979"/>
                </a:lnTo>
                <a:lnTo>
                  <a:pt x="5021580" y="0"/>
                </a:lnTo>
                <a:lnTo>
                  <a:pt x="0" y="0"/>
                </a:lnTo>
                <a:lnTo>
                  <a:pt x="0" y="288797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92" y="3351811"/>
            <a:ext cx="2585085" cy="8439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  <a:p>
            <a:pPr marL="300990">
              <a:lnSpc>
                <a:spcPct val="100000"/>
              </a:lnSpc>
              <a:spcBef>
                <a:spcPts val="440"/>
              </a:spcBef>
            </a:pPr>
            <a:r>
              <a:rPr sz="1350" spc="25" dirty="0">
                <a:latin typeface="Consolas"/>
                <a:cs typeface="Consolas"/>
              </a:rPr>
              <a:t>&gt;&gt;&gt; treeHit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10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0</a:t>
            </a:r>
            <a:endParaRPr sz="1350">
              <a:latin typeface="Consolas"/>
              <a:cs typeface="Consolas"/>
            </a:endParaRPr>
          </a:p>
          <a:p>
            <a:pPr marL="30099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 while treeHit </a:t>
            </a:r>
            <a:r>
              <a:rPr sz="1350" spc="10" dirty="0">
                <a:latin typeface="Consolas"/>
                <a:cs typeface="Consolas"/>
              </a:rPr>
              <a:t>&lt;</a:t>
            </a:r>
            <a:r>
              <a:rPr sz="1350" spc="10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10: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1522" y="4386960"/>
            <a:ext cx="10020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Consolas"/>
                <a:cs typeface="Consolas"/>
              </a:rPr>
              <a:t>%</a:t>
            </a:r>
            <a:r>
              <a:rPr sz="1350" spc="3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treeHit)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200" y="4172902"/>
            <a:ext cx="3670300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latin typeface="Consolas"/>
                <a:cs typeface="Consolas"/>
              </a:rPr>
              <a:t>... treeHit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treeHit</a:t>
            </a:r>
            <a:r>
              <a:rPr sz="1350" spc="13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+1</a:t>
            </a:r>
            <a:endParaRPr sz="1350">
              <a:latin typeface="Consolas"/>
              <a:cs typeface="Consolas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r>
              <a:rPr sz="1350" spc="15" dirty="0">
                <a:latin typeface="Consolas"/>
                <a:cs typeface="Consolas"/>
              </a:rPr>
              <a:t>... </a:t>
            </a:r>
            <a:r>
              <a:rPr sz="1350" spc="25" dirty="0">
                <a:latin typeface="Consolas"/>
                <a:cs typeface="Consolas"/>
              </a:rPr>
              <a:t>print("</a:t>
            </a:r>
            <a:r>
              <a:rPr sz="1350" spc="25" dirty="0">
                <a:latin typeface="Malgun Gothic"/>
                <a:cs typeface="Malgun Gothic"/>
              </a:rPr>
              <a:t>나무를 </a:t>
            </a:r>
            <a:r>
              <a:rPr sz="1350" spc="25" dirty="0">
                <a:latin typeface="Consolas"/>
                <a:cs typeface="Consolas"/>
              </a:rPr>
              <a:t>%d</a:t>
            </a:r>
            <a:r>
              <a:rPr sz="1350" spc="25" dirty="0">
                <a:latin typeface="Malgun Gothic"/>
                <a:cs typeface="Malgun Gothic"/>
              </a:rPr>
              <a:t>번</a:t>
            </a:r>
            <a:r>
              <a:rPr sz="1350" spc="165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찍었습니다</a:t>
            </a:r>
            <a:r>
              <a:rPr sz="1350" spc="25" dirty="0">
                <a:latin typeface="Consolas"/>
                <a:cs typeface="Consolas"/>
              </a:rPr>
              <a:t>."</a:t>
            </a:r>
            <a:endParaRPr sz="1350">
              <a:latin typeface="Consolas"/>
              <a:cs typeface="Consolas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... </a:t>
            </a:r>
            <a:r>
              <a:rPr sz="1350" spc="15" dirty="0">
                <a:latin typeface="Consolas"/>
                <a:cs typeface="Consolas"/>
              </a:rPr>
              <a:t>if treeHit ==</a:t>
            </a:r>
            <a:r>
              <a:rPr sz="1350" spc="20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10:</a:t>
            </a:r>
            <a:endParaRPr sz="1350">
              <a:latin typeface="Consolas"/>
              <a:cs typeface="Consolas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</a:pPr>
            <a:r>
              <a:rPr sz="1350" spc="15" dirty="0">
                <a:latin typeface="Consolas"/>
                <a:cs typeface="Consolas"/>
              </a:rPr>
              <a:t>... </a:t>
            </a:r>
            <a:r>
              <a:rPr sz="1350" spc="25" dirty="0">
                <a:latin typeface="Consolas"/>
                <a:cs typeface="Consolas"/>
              </a:rPr>
              <a:t>print("</a:t>
            </a:r>
            <a:r>
              <a:rPr sz="1350" spc="25" dirty="0">
                <a:latin typeface="Malgun Gothic"/>
                <a:cs typeface="Malgun Gothic"/>
              </a:rPr>
              <a:t>나무</a:t>
            </a:r>
            <a:r>
              <a:rPr sz="1350" spc="430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넘어갑니다</a:t>
            </a:r>
            <a:r>
              <a:rPr sz="1350" spc="25" dirty="0">
                <a:latin typeface="Consolas"/>
                <a:cs typeface="Consolas"/>
              </a:rPr>
              <a:t>.")</a:t>
            </a:r>
            <a:endParaRPr sz="1350">
              <a:latin typeface="Consolas"/>
              <a:cs typeface="Consolas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  <a:p>
            <a:pPr marR="1682114" algn="just">
              <a:lnSpc>
                <a:spcPct val="103800"/>
              </a:lnSpc>
            </a:pPr>
            <a:r>
              <a:rPr sz="1350" spc="25" dirty="0">
                <a:latin typeface="Malgun Gothic"/>
                <a:cs typeface="Malgun Gothic"/>
              </a:rPr>
              <a:t>나무를 </a:t>
            </a:r>
            <a:r>
              <a:rPr sz="1350" spc="25" dirty="0">
                <a:latin typeface="Consolas"/>
                <a:cs typeface="Consolas"/>
              </a:rPr>
              <a:t>1</a:t>
            </a:r>
            <a:r>
              <a:rPr sz="1350" spc="25" dirty="0">
                <a:latin typeface="Malgun Gothic"/>
                <a:cs typeface="Malgun Gothic"/>
              </a:rPr>
              <a:t>번 찍었습니다</a:t>
            </a:r>
            <a:r>
              <a:rPr sz="1350" spc="25" dirty="0">
                <a:latin typeface="Consolas"/>
                <a:cs typeface="Consolas"/>
              </a:rPr>
              <a:t>.  </a:t>
            </a:r>
            <a:r>
              <a:rPr sz="1350" spc="25" dirty="0">
                <a:latin typeface="Malgun Gothic"/>
                <a:cs typeface="Malgun Gothic"/>
              </a:rPr>
              <a:t>나무를 </a:t>
            </a:r>
            <a:r>
              <a:rPr sz="1350" spc="25" dirty="0">
                <a:latin typeface="Consolas"/>
                <a:cs typeface="Consolas"/>
              </a:rPr>
              <a:t>2</a:t>
            </a:r>
            <a:r>
              <a:rPr sz="1350" spc="25" dirty="0">
                <a:latin typeface="Malgun Gothic"/>
                <a:cs typeface="Malgun Gothic"/>
              </a:rPr>
              <a:t>번 찍었습니다</a:t>
            </a:r>
            <a:r>
              <a:rPr sz="1350" spc="25" dirty="0">
                <a:latin typeface="Consolas"/>
                <a:cs typeface="Consolas"/>
              </a:rPr>
              <a:t>.  </a:t>
            </a:r>
            <a:r>
              <a:rPr sz="1350" spc="25" dirty="0">
                <a:latin typeface="Malgun Gothic"/>
                <a:cs typeface="Malgun Gothic"/>
              </a:rPr>
              <a:t>나무를 </a:t>
            </a:r>
            <a:r>
              <a:rPr sz="1350" spc="25" dirty="0">
                <a:latin typeface="Consolas"/>
                <a:cs typeface="Consolas"/>
              </a:rPr>
              <a:t>3</a:t>
            </a:r>
            <a:r>
              <a:rPr sz="1350" spc="25" dirty="0">
                <a:latin typeface="Malgun Gothic"/>
                <a:cs typeface="Malgun Gothic"/>
              </a:rPr>
              <a:t>번</a:t>
            </a:r>
            <a:r>
              <a:rPr sz="1350" spc="75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찍었습니다</a:t>
            </a:r>
            <a:r>
              <a:rPr sz="1350" spc="25" dirty="0">
                <a:latin typeface="Consolas"/>
                <a:cs typeface="Consolas"/>
              </a:rPr>
              <a:t>.</a:t>
            </a:r>
            <a:endParaRPr sz="1350">
              <a:latin typeface="Consolas"/>
              <a:cs typeface="Consolas"/>
            </a:endParaRPr>
          </a:p>
          <a:p>
            <a:pPr algn="just">
              <a:lnSpc>
                <a:spcPct val="100000"/>
              </a:lnSpc>
              <a:spcBef>
                <a:spcPts val="65"/>
              </a:spcBef>
            </a:pPr>
            <a:r>
              <a:rPr sz="1350" spc="10" dirty="0">
                <a:latin typeface="Consolas"/>
                <a:cs typeface="Consolas"/>
              </a:rPr>
              <a:t>…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200" y="6095682"/>
            <a:ext cx="20923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latin typeface="Malgun Gothic"/>
                <a:cs typeface="Malgun Gothic"/>
              </a:rPr>
              <a:t>나무를 </a:t>
            </a:r>
            <a:r>
              <a:rPr sz="1350" spc="25" dirty="0">
                <a:latin typeface="Consolas"/>
                <a:cs typeface="Consolas"/>
              </a:rPr>
              <a:t>10</a:t>
            </a:r>
            <a:r>
              <a:rPr sz="1350" spc="25" dirty="0">
                <a:latin typeface="Malgun Gothic"/>
                <a:cs typeface="Malgun Gothic"/>
              </a:rPr>
              <a:t>번</a:t>
            </a:r>
            <a:r>
              <a:rPr sz="1350" spc="55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찍었습니다</a:t>
            </a:r>
            <a:r>
              <a:rPr sz="1350" spc="25" dirty="0">
                <a:latin typeface="Consolas"/>
                <a:cs typeface="Consolas"/>
              </a:rPr>
              <a:t>.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Malgun Gothic"/>
                <a:cs typeface="Malgun Gothic"/>
              </a:rPr>
              <a:t>나무</a:t>
            </a:r>
            <a:r>
              <a:rPr sz="1350" spc="350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넘어갑니다</a:t>
            </a:r>
            <a:r>
              <a:rPr sz="1350" spc="25" dirty="0">
                <a:latin typeface="Consolas"/>
                <a:cs typeface="Consolas"/>
              </a:rPr>
              <a:t>.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7379" y="1905000"/>
            <a:ext cx="3116579" cy="3398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3570" y="1901189"/>
            <a:ext cx="3124200" cy="3406140"/>
          </a:xfrm>
          <a:custGeom>
            <a:avLst/>
            <a:gdLst/>
            <a:ahLst/>
            <a:cxnLst/>
            <a:rect l="l" t="t" r="r" b="b"/>
            <a:pathLst>
              <a:path w="3124200" h="3406140">
                <a:moveTo>
                  <a:pt x="0" y="3406139"/>
                </a:moveTo>
                <a:lnTo>
                  <a:pt x="3124200" y="3406139"/>
                </a:lnTo>
                <a:lnTo>
                  <a:pt x="3124200" y="0"/>
                </a:lnTo>
                <a:lnTo>
                  <a:pt x="0" y="0"/>
                </a:lnTo>
                <a:lnTo>
                  <a:pt x="0" y="34061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91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반복문</a:t>
            </a:r>
            <a:r>
              <a:rPr spc="-80" dirty="0"/>
              <a:t> </a:t>
            </a:r>
            <a:r>
              <a:rPr dirty="0"/>
              <a:t>(for)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527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반복의 싸이클이 명확한 경우에 적합한 반복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구문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769" y="1527810"/>
            <a:ext cx="455676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28320" marR="451484" indent="-442595">
              <a:lnSpc>
                <a:spcPct val="100000"/>
              </a:lnSpc>
              <a:spcBef>
                <a:spcPts val="220"/>
              </a:spcBef>
            </a:pPr>
            <a:r>
              <a:rPr sz="1600" spc="10" dirty="0">
                <a:latin typeface="Consolas"/>
                <a:cs typeface="Consolas"/>
              </a:rPr>
              <a:t>for </a:t>
            </a:r>
            <a:r>
              <a:rPr sz="1600" spc="15" dirty="0">
                <a:latin typeface="Malgun Gothic"/>
                <a:cs typeface="Malgun Gothic"/>
              </a:rPr>
              <a:t>변수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10" dirty="0">
                <a:latin typeface="Malgun Gothic"/>
                <a:cs typeface="Malgun Gothic"/>
              </a:rPr>
              <a:t>리스트</a:t>
            </a:r>
            <a:r>
              <a:rPr sz="1600" spc="10" dirty="0">
                <a:latin typeface="Consolas"/>
                <a:cs typeface="Consolas"/>
              </a:rPr>
              <a:t>(</a:t>
            </a:r>
            <a:r>
              <a:rPr sz="1600" spc="10" dirty="0">
                <a:latin typeface="Malgun Gothic"/>
                <a:cs typeface="Malgun Gothic"/>
              </a:rPr>
              <a:t>또는 튜플</a:t>
            </a:r>
            <a:r>
              <a:rPr sz="1600" spc="10" dirty="0">
                <a:latin typeface="Consolas"/>
                <a:cs typeface="Consolas"/>
              </a:rPr>
              <a:t>, </a:t>
            </a:r>
            <a:r>
              <a:rPr sz="1600" spc="10" dirty="0">
                <a:latin typeface="Malgun Gothic"/>
                <a:cs typeface="Malgun Gothic"/>
              </a:rPr>
              <a:t>문자열</a:t>
            </a:r>
            <a:r>
              <a:rPr sz="1600" spc="10" dirty="0">
                <a:latin typeface="Consolas"/>
                <a:cs typeface="Consolas"/>
              </a:rPr>
              <a:t>):  </a:t>
            </a:r>
            <a:r>
              <a:rPr sz="1600" spc="10" dirty="0">
                <a:latin typeface="Malgun Gothic"/>
                <a:cs typeface="Malgun Gothic"/>
              </a:rPr>
              <a:t>수행할</a:t>
            </a:r>
            <a:r>
              <a:rPr sz="1600" spc="26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문장</a:t>
            </a:r>
            <a:r>
              <a:rPr sz="1600" spc="10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  <a:p>
            <a:pPr marL="528320">
              <a:lnSpc>
                <a:spcPct val="100000"/>
              </a:lnSpc>
            </a:pPr>
            <a:r>
              <a:rPr sz="1600" spc="15" dirty="0">
                <a:latin typeface="Malgun Gothic"/>
                <a:cs typeface="Malgun Gothic"/>
              </a:rPr>
              <a:t>수행할</a:t>
            </a:r>
            <a:r>
              <a:rPr sz="1600" spc="17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문장</a:t>
            </a:r>
            <a:r>
              <a:rPr sz="1600" spc="10" dirty="0"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769" y="2754629"/>
            <a:ext cx="4556760" cy="18135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5" dirty="0">
                <a:latin typeface="Consolas"/>
                <a:cs typeface="Consolas"/>
              </a:rPr>
              <a:t>test_list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['one', </a:t>
            </a:r>
            <a:r>
              <a:rPr sz="1600" spc="-15" dirty="0">
                <a:latin typeface="Consolas"/>
                <a:cs typeface="Consolas"/>
              </a:rPr>
              <a:t>'two',</a:t>
            </a:r>
            <a:r>
              <a:rPr sz="1600" spc="-10" dirty="0">
                <a:latin typeface="Consolas"/>
                <a:cs typeface="Consolas"/>
              </a:rPr>
              <a:t> 'three']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5" dirty="0">
                <a:latin typeface="Consolas"/>
                <a:cs typeface="Consolas"/>
              </a:rPr>
              <a:t>for </a:t>
            </a:r>
            <a:r>
              <a:rPr sz="1600" spc="5" dirty="0">
                <a:latin typeface="Consolas"/>
                <a:cs typeface="Consolas"/>
              </a:rPr>
              <a:t>i in</a:t>
            </a:r>
            <a:r>
              <a:rPr sz="1600" spc="-1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test_list: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tabLst>
                <a:tab pos="977900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10" dirty="0">
                <a:latin typeface="Consolas"/>
                <a:cs typeface="Consolas"/>
              </a:rPr>
              <a:t>print(i)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85725" marR="389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one  two  </a:t>
            </a:r>
            <a:r>
              <a:rPr sz="1600" spc="10" dirty="0">
                <a:latin typeface="Consolas"/>
                <a:cs typeface="Consolas"/>
              </a:rPr>
              <a:t>th</a:t>
            </a:r>
            <a:r>
              <a:rPr sz="1600" spc="-40" dirty="0">
                <a:latin typeface="Consolas"/>
                <a:cs typeface="Consolas"/>
              </a:rPr>
              <a:t>r</a:t>
            </a:r>
            <a:r>
              <a:rPr sz="1600" spc="10" dirty="0">
                <a:latin typeface="Consolas"/>
                <a:cs typeface="Consolas"/>
              </a:rPr>
              <a:t>e</a:t>
            </a:r>
            <a:r>
              <a:rPr sz="1600" spc="5" dirty="0">
                <a:latin typeface="Consolas"/>
                <a:cs typeface="Consolas"/>
              </a:rPr>
              <a:t>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5769" y="4644390"/>
            <a:ext cx="4556760" cy="1813560"/>
          </a:xfrm>
          <a:custGeom>
            <a:avLst/>
            <a:gdLst/>
            <a:ahLst/>
            <a:cxnLst/>
            <a:rect l="l" t="t" r="r" b="b"/>
            <a:pathLst>
              <a:path w="4556760" h="1813560">
                <a:moveTo>
                  <a:pt x="0" y="1813560"/>
                </a:moveTo>
                <a:lnTo>
                  <a:pt x="4556760" y="1813560"/>
                </a:lnTo>
                <a:lnTo>
                  <a:pt x="4556760" y="0"/>
                </a:lnTo>
                <a:lnTo>
                  <a:pt x="0" y="0"/>
                </a:lnTo>
                <a:lnTo>
                  <a:pt x="0" y="18135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5769" y="4665346"/>
          <a:ext cx="3351528" cy="179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41959"/>
                <a:gridCol w="2426969"/>
              </a:tblGrid>
              <a:tr h="2882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[(1,2), (3,4),</a:t>
                      </a:r>
                      <a:r>
                        <a:rPr sz="16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(5,6)]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3335" marB="0"/>
                </a:tc>
              </a:tr>
              <a:tr h="243840">
                <a:tc>
                  <a:txBody>
                    <a:bodyPr/>
                    <a:lstStyle/>
                    <a:p>
                      <a:pPr marL="8572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for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(first,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last)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6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a: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8572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...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print(first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6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last)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85725">
                        <a:lnSpc>
                          <a:spcPts val="1675"/>
                        </a:lnSpc>
                      </a:pPr>
                      <a:r>
                        <a:rPr sz="1600" spc="10" dirty="0">
                          <a:latin typeface="Consolas"/>
                          <a:cs typeface="Consolas"/>
                        </a:rPr>
                        <a:t>...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85725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85725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7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3210">
                <a:tc>
                  <a:txBody>
                    <a:bodyPr/>
                    <a:lstStyle/>
                    <a:p>
                      <a:pPr marL="85725">
                        <a:lnSpc>
                          <a:spcPts val="1675"/>
                        </a:lnSpc>
                      </a:pPr>
                      <a:r>
                        <a:rPr sz="1600" spc="10" dirty="0">
                          <a:latin typeface="Consolas"/>
                          <a:cs typeface="Consolas"/>
                        </a:rPr>
                        <a:t>11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105400" y="1524091"/>
            <a:ext cx="3718613" cy="3360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1590" y="1520189"/>
            <a:ext cx="3726179" cy="3368040"/>
          </a:xfrm>
          <a:custGeom>
            <a:avLst/>
            <a:gdLst/>
            <a:ahLst/>
            <a:cxnLst/>
            <a:rect l="l" t="t" r="r" b="b"/>
            <a:pathLst>
              <a:path w="3726179" h="3368040">
                <a:moveTo>
                  <a:pt x="0" y="3368039"/>
                </a:moveTo>
                <a:lnTo>
                  <a:pt x="3726179" y="3368039"/>
                </a:lnTo>
                <a:lnTo>
                  <a:pt x="3726179" y="0"/>
                </a:lnTo>
                <a:lnTo>
                  <a:pt x="0" y="0"/>
                </a:lnTo>
                <a:lnTo>
                  <a:pt x="0" y="33680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573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range</a:t>
            </a:r>
            <a:r>
              <a:rPr spc="-65" dirty="0"/>
              <a:t> </a:t>
            </a:r>
            <a:r>
              <a:rPr dirty="0"/>
              <a:t>함수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585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range 함수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algun Gothic"/>
                <a:cs typeface="Malgun Gothic"/>
              </a:rPr>
              <a:t>범위를 만드는 함수로 </a:t>
            </a:r>
            <a:r>
              <a:rPr sz="1800" spc="-5" dirty="0">
                <a:latin typeface="Malgun Gothic"/>
                <a:cs typeface="Malgun Gothic"/>
              </a:rPr>
              <a:t>for문과 </a:t>
            </a:r>
            <a:r>
              <a:rPr sz="1800" dirty="0">
                <a:latin typeface="Malgun Gothic"/>
                <a:cs typeface="Malgun Gothic"/>
              </a:rPr>
              <a:t>함께</a:t>
            </a:r>
            <a:r>
              <a:rPr sz="1800" spc="-3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769" y="1527810"/>
            <a:ext cx="8382000" cy="15697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range(10)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range(0,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10)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10" dirty="0">
                <a:latin typeface="Consolas"/>
                <a:cs typeface="Consolas"/>
              </a:rPr>
              <a:t>range(1,</a:t>
            </a:r>
            <a:r>
              <a:rPr sz="1600" spc="-15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11)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range(1,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11)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769" y="3234689"/>
            <a:ext cx="8382000" cy="1569720"/>
          </a:xfrm>
          <a:custGeom>
            <a:avLst/>
            <a:gdLst/>
            <a:ahLst/>
            <a:cxnLst/>
            <a:rect l="l" t="t" r="r" b="b"/>
            <a:pathLst>
              <a:path w="8382000" h="1569720">
                <a:moveTo>
                  <a:pt x="0" y="1569719"/>
                </a:moveTo>
                <a:lnTo>
                  <a:pt x="8382000" y="1569719"/>
                </a:lnTo>
                <a:lnTo>
                  <a:pt x="8382000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9744" y="3319146"/>
          <a:ext cx="296164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42595"/>
                <a:gridCol w="2091055"/>
              </a:tblGrid>
              <a:tr h="224790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sum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2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for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i in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range(1,</a:t>
                      </a:r>
                      <a:r>
                        <a:rPr sz="1600" spc="-1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11):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...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sum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=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sum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6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4790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...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8794" y="4229671"/>
            <a:ext cx="158877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print(sum)  </a:t>
            </a:r>
            <a:r>
              <a:rPr sz="1600" spc="10" dirty="0">
                <a:latin typeface="Consolas"/>
                <a:cs typeface="Consolas"/>
              </a:rPr>
              <a:t>55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104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25" dirty="0"/>
              <a:t>t</a:t>
            </a:r>
            <a:r>
              <a:rPr dirty="0"/>
              <a:t>e</a:t>
            </a:r>
            <a:r>
              <a:rPr spc="5" dirty="0"/>
              <a:t>ra</a:t>
            </a:r>
            <a:r>
              <a:rPr spc="-25" dirty="0"/>
              <a:t>t</a:t>
            </a:r>
            <a:r>
              <a:rPr spc="0" dirty="0"/>
              <a:t>o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162925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리스트, 튜플 등의 컬렉션 객체에 포함된 모든 요소들을 순차적으로 접근할 수  있는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객체</a:t>
            </a:r>
            <a:endParaRPr sz="1800">
              <a:latin typeface="Malgun Gothic"/>
              <a:cs typeface="Malgun Gothic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파이썬의 </a:t>
            </a:r>
            <a:r>
              <a:rPr sz="1800" spc="-5" dirty="0">
                <a:latin typeface="Malgun Gothic"/>
                <a:cs typeface="Malgun Gothic"/>
              </a:rPr>
              <a:t>iterator는 </a:t>
            </a:r>
            <a:r>
              <a:rPr sz="1800" spc="-10" dirty="0">
                <a:latin typeface="Malgun Gothic"/>
                <a:cs typeface="Malgun Gothic"/>
              </a:rPr>
              <a:t>iter(), </a:t>
            </a:r>
            <a:r>
              <a:rPr sz="1800" spc="-15" dirty="0">
                <a:latin typeface="Malgun Gothic"/>
                <a:cs typeface="Malgun Gothic"/>
              </a:rPr>
              <a:t>next() </a:t>
            </a:r>
            <a:r>
              <a:rPr sz="1800" dirty="0">
                <a:latin typeface="Malgun Gothic"/>
                <a:cs typeface="Malgun Gothic"/>
              </a:rPr>
              <a:t>두 개의 함수를</a:t>
            </a:r>
            <a:r>
              <a:rPr sz="1800" spc="15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제공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iter() </a:t>
            </a:r>
            <a:r>
              <a:rPr sz="1800" dirty="0">
                <a:latin typeface="Malgun Gothic"/>
                <a:cs typeface="Malgun Gothic"/>
              </a:rPr>
              <a:t>함수는 반복자를 </a:t>
            </a:r>
            <a:r>
              <a:rPr sz="1800" spc="-5" dirty="0">
                <a:latin typeface="Malgun Gothic"/>
                <a:cs typeface="Malgun Gothic"/>
              </a:rPr>
              <a:t>만드는</a:t>
            </a:r>
            <a:r>
              <a:rPr sz="1800" spc="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5" dirty="0">
                <a:latin typeface="Malgun Gothic"/>
                <a:cs typeface="Malgun Gothic"/>
              </a:rPr>
              <a:t>next() </a:t>
            </a:r>
            <a:r>
              <a:rPr sz="1800" dirty="0">
                <a:latin typeface="Malgun Gothic"/>
                <a:cs typeface="Malgun Gothic"/>
              </a:rPr>
              <a:t>함수는 반복자의 다음 요소를 반환하는 함수 </a:t>
            </a:r>
            <a:r>
              <a:rPr sz="1800" spc="-5" dirty="0">
                <a:latin typeface="Malgun Gothic"/>
                <a:cs typeface="Malgun Gothic"/>
              </a:rPr>
              <a:t>(없으면</a:t>
            </a:r>
            <a:r>
              <a:rPr sz="1800" spc="8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None)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09" y="3120389"/>
            <a:ext cx="4069079" cy="23088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44"/>
              </a:spcBef>
            </a:pPr>
            <a:r>
              <a:rPr sz="1600" spc="-5" dirty="0">
                <a:latin typeface="Consolas"/>
                <a:cs typeface="Consolas"/>
              </a:rPr>
              <a:t>import</a:t>
            </a:r>
            <a:r>
              <a:rPr sz="1600" spc="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sys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7630" marR="207454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mylist=[1,2,3,4]  </a:t>
            </a:r>
            <a:r>
              <a:rPr sz="1600" spc="5" dirty="0">
                <a:latin typeface="Consolas"/>
                <a:cs typeface="Consolas"/>
              </a:rPr>
              <a:t>it 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iter(mylist)  </a:t>
            </a:r>
            <a:r>
              <a:rPr sz="1600" dirty="0">
                <a:latin typeface="Consolas"/>
                <a:cs typeface="Consolas"/>
              </a:rPr>
              <a:t>print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(next(it))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it =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iter(mylist)</a:t>
            </a:r>
            <a:endParaRPr sz="16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for x in</a:t>
            </a:r>
            <a:r>
              <a:rPr sz="1600" spc="-1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it:</a:t>
            </a:r>
            <a:endParaRPr sz="1600">
              <a:latin typeface="Consolas"/>
              <a:cs typeface="Consolas"/>
            </a:endParaRPr>
          </a:p>
          <a:p>
            <a:pPr marL="53784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print </a:t>
            </a:r>
            <a:r>
              <a:rPr sz="1600" spc="5" dirty="0">
                <a:latin typeface="Consolas"/>
                <a:cs typeface="Consolas"/>
              </a:rPr>
              <a:t>(x, </a:t>
            </a:r>
            <a:r>
              <a:rPr sz="1600" spc="-10" dirty="0">
                <a:latin typeface="Consolas"/>
                <a:cs typeface="Consolas"/>
              </a:rPr>
              <a:t>end="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")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0109" y="3120389"/>
            <a:ext cx="4137660" cy="23088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44"/>
              </a:spcBef>
            </a:pPr>
            <a:r>
              <a:rPr sz="1600" spc="5" dirty="0">
                <a:latin typeface="Consolas"/>
                <a:cs typeface="Consolas"/>
              </a:rPr>
              <a:t>it =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iter(mylist)</a:t>
            </a:r>
            <a:endParaRPr sz="1600">
              <a:latin typeface="Consolas"/>
              <a:cs typeface="Consolas"/>
            </a:endParaRPr>
          </a:p>
          <a:p>
            <a:pPr marL="93980" marR="280797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print()  </a:t>
            </a:r>
            <a:r>
              <a:rPr sz="1600" dirty="0">
                <a:latin typeface="Consolas"/>
                <a:cs typeface="Consolas"/>
              </a:rPr>
              <a:t>while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True:</a:t>
            </a:r>
            <a:endParaRPr sz="1600">
              <a:latin typeface="Consolas"/>
              <a:cs typeface="Consolas"/>
            </a:endParaRPr>
          </a:p>
          <a:p>
            <a:pPr marL="54419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try:</a:t>
            </a:r>
            <a:endParaRPr sz="1600">
              <a:latin typeface="Consolas"/>
              <a:cs typeface="Consolas"/>
            </a:endParaRPr>
          </a:p>
          <a:p>
            <a:pPr marL="98679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(next(it))</a:t>
            </a:r>
            <a:endParaRPr sz="1600">
              <a:latin typeface="Consolas"/>
              <a:cs typeface="Consolas"/>
            </a:endParaRPr>
          </a:p>
          <a:p>
            <a:pPr marL="986790" marR="1243330" indent="-44259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except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StopIteration:  </a:t>
            </a:r>
            <a:r>
              <a:rPr sz="1600" spc="-10" dirty="0">
                <a:latin typeface="Consolas"/>
                <a:cs typeface="Consolas"/>
              </a:rPr>
              <a:t>sys.exit()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169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</a:t>
            </a:r>
            <a:r>
              <a:rPr spc="-50" dirty="0"/>
              <a:t> </a:t>
            </a:r>
            <a:r>
              <a:rPr dirty="0"/>
              <a:t>내포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3846829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15" dirty="0">
                <a:latin typeface="Malgun Gothic"/>
                <a:cs typeface="Malgun Gothic"/>
              </a:rPr>
              <a:t>list </a:t>
            </a:r>
            <a:r>
              <a:rPr sz="1800" dirty="0">
                <a:latin typeface="Malgun Gothic"/>
                <a:cs typeface="Malgun Gothic"/>
              </a:rPr>
              <a:t>내포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Malgun Gothic"/>
                <a:cs typeface="Malgun Gothic"/>
              </a:rPr>
              <a:t>list와 </a:t>
            </a:r>
            <a:r>
              <a:rPr sz="1800" spc="-5" dirty="0">
                <a:latin typeface="Malgun Gothic"/>
                <a:cs typeface="Malgun Gothic"/>
              </a:rPr>
              <a:t>for문을 </a:t>
            </a:r>
            <a:r>
              <a:rPr sz="1800" dirty="0">
                <a:latin typeface="Malgun Gothic"/>
                <a:cs typeface="Malgun Gothic"/>
              </a:rPr>
              <a:t>함께</a:t>
            </a:r>
            <a:r>
              <a:rPr sz="1800" spc="-2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800792"/>
            <a:ext cx="742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990" y="4187190"/>
            <a:ext cx="814578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result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[num </a:t>
            </a:r>
            <a:r>
              <a:rPr sz="1600" spc="5" dirty="0">
                <a:latin typeface="Consolas"/>
                <a:cs typeface="Consolas"/>
              </a:rPr>
              <a:t>* 3 for </a:t>
            </a:r>
            <a:r>
              <a:rPr sz="1600" spc="-10" dirty="0">
                <a:latin typeface="Consolas"/>
                <a:cs typeface="Consolas"/>
              </a:rPr>
              <a:t>num </a:t>
            </a:r>
            <a:r>
              <a:rPr sz="1600" spc="5" dirty="0">
                <a:latin typeface="Consolas"/>
                <a:cs typeface="Consolas"/>
              </a:rPr>
              <a:t>in</a:t>
            </a:r>
            <a:r>
              <a:rPr sz="1600" spc="-33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a]</a:t>
            </a:r>
            <a:endParaRPr sz="1600">
              <a:latin typeface="Consolas"/>
              <a:cs typeface="Consolas"/>
            </a:endParaRPr>
          </a:p>
          <a:p>
            <a:pPr marL="85725" marR="61563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print(result)  </a:t>
            </a:r>
            <a:r>
              <a:rPr sz="1600" spc="5" dirty="0">
                <a:latin typeface="Consolas"/>
                <a:cs typeface="Consolas"/>
              </a:rPr>
              <a:t>[3, </a:t>
            </a:r>
            <a:r>
              <a:rPr sz="1600" spc="-20" dirty="0">
                <a:latin typeface="Consolas"/>
                <a:cs typeface="Consolas"/>
              </a:rPr>
              <a:t>6, 9,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12]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990" y="5132070"/>
            <a:ext cx="8145780" cy="8382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9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result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[num </a:t>
            </a:r>
            <a:r>
              <a:rPr sz="1600" spc="5" dirty="0">
                <a:latin typeface="Consolas"/>
                <a:cs typeface="Consolas"/>
              </a:rPr>
              <a:t>* 3 for </a:t>
            </a:r>
            <a:r>
              <a:rPr sz="1600" spc="-10" dirty="0">
                <a:latin typeface="Consolas"/>
                <a:cs typeface="Consolas"/>
              </a:rPr>
              <a:t>num </a:t>
            </a:r>
            <a:r>
              <a:rPr sz="1600" spc="5" dirty="0">
                <a:latin typeface="Consolas"/>
                <a:cs typeface="Consolas"/>
              </a:rPr>
              <a:t>in a if </a:t>
            </a:r>
            <a:r>
              <a:rPr sz="1600" spc="-10" dirty="0">
                <a:latin typeface="Consolas"/>
                <a:cs typeface="Consolas"/>
              </a:rPr>
              <a:t>num </a:t>
            </a:r>
            <a:r>
              <a:rPr sz="1600" spc="5" dirty="0">
                <a:latin typeface="Consolas"/>
                <a:cs typeface="Consolas"/>
              </a:rPr>
              <a:t>% 2 ==</a:t>
            </a:r>
            <a:r>
              <a:rPr sz="1600" spc="-57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0]</a:t>
            </a:r>
            <a:endParaRPr sz="1600">
              <a:latin typeface="Consolas"/>
              <a:cs typeface="Consolas"/>
            </a:endParaRPr>
          </a:p>
          <a:p>
            <a:pPr marL="85725" marR="61563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print(result)  </a:t>
            </a:r>
            <a:r>
              <a:rPr sz="1600" spc="5" dirty="0">
                <a:latin typeface="Consolas"/>
                <a:cs typeface="Consolas"/>
              </a:rPr>
              <a:t>[6,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12]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990" y="1901189"/>
            <a:ext cx="814578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600" spc="10" dirty="0">
                <a:latin typeface="Consolas"/>
                <a:cs typeface="Consolas"/>
              </a:rPr>
              <a:t>[</a:t>
            </a:r>
            <a:r>
              <a:rPr sz="1600" spc="10" dirty="0">
                <a:latin typeface="Malgun Gothic"/>
                <a:cs typeface="Malgun Gothic"/>
              </a:rPr>
              <a:t>표현식 </a:t>
            </a:r>
            <a:r>
              <a:rPr sz="1600" spc="5" dirty="0">
                <a:latin typeface="Consolas"/>
                <a:cs typeface="Consolas"/>
              </a:rPr>
              <a:t>for </a:t>
            </a:r>
            <a:r>
              <a:rPr sz="1600" spc="15" dirty="0">
                <a:latin typeface="Malgun Gothic"/>
                <a:cs typeface="Malgun Gothic"/>
              </a:rPr>
              <a:t>항목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15" dirty="0">
                <a:latin typeface="Malgun Gothic"/>
                <a:cs typeface="Malgun Gothic"/>
              </a:rPr>
              <a:t>반복가능객체 </a:t>
            </a:r>
            <a:r>
              <a:rPr sz="1600" spc="5" dirty="0">
                <a:latin typeface="Consolas"/>
                <a:cs typeface="Consolas"/>
              </a:rPr>
              <a:t>if</a:t>
            </a:r>
            <a:r>
              <a:rPr sz="1600" spc="-180" dirty="0">
                <a:latin typeface="Consolas"/>
                <a:cs typeface="Consolas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조건</a:t>
            </a:r>
            <a:r>
              <a:rPr sz="1600" spc="10" dirty="0">
                <a:latin typeface="Consolas"/>
                <a:cs typeface="Consolas"/>
              </a:rPr>
              <a:t>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990" y="2312670"/>
            <a:ext cx="814578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78535" marR="3454400" indent="-892175">
              <a:lnSpc>
                <a:spcPct val="100000"/>
              </a:lnSpc>
              <a:spcBef>
                <a:spcPts val="220"/>
              </a:spcBef>
            </a:pPr>
            <a:r>
              <a:rPr sz="1600" spc="10" dirty="0">
                <a:latin typeface="Consolas"/>
                <a:cs typeface="Consolas"/>
              </a:rPr>
              <a:t>[</a:t>
            </a:r>
            <a:r>
              <a:rPr sz="1600" spc="10" dirty="0">
                <a:latin typeface="Malgun Gothic"/>
                <a:cs typeface="Malgun Gothic"/>
              </a:rPr>
              <a:t>표현식 </a:t>
            </a:r>
            <a:r>
              <a:rPr sz="1600" spc="5" dirty="0">
                <a:latin typeface="Consolas"/>
                <a:cs typeface="Consolas"/>
              </a:rPr>
              <a:t>for </a:t>
            </a:r>
            <a:r>
              <a:rPr sz="1600" spc="10" dirty="0">
                <a:latin typeface="Malgun Gothic"/>
                <a:cs typeface="Malgun Gothic"/>
              </a:rPr>
              <a:t>항목</a:t>
            </a:r>
            <a:r>
              <a:rPr sz="1600" spc="10" dirty="0">
                <a:latin typeface="Consolas"/>
                <a:cs typeface="Consolas"/>
              </a:rPr>
              <a:t>1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10" dirty="0">
                <a:latin typeface="Malgun Gothic"/>
                <a:cs typeface="Malgun Gothic"/>
              </a:rPr>
              <a:t>반복가능객체</a:t>
            </a:r>
            <a:r>
              <a:rPr sz="1600" spc="10" dirty="0">
                <a:latin typeface="Consolas"/>
                <a:cs typeface="Consolas"/>
              </a:rPr>
              <a:t>1 </a:t>
            </a:r>
            <a:r>
              <a:rPr sz="1600" spc="5" dirty="0">
                <a:latin typeface="Consolas"/>
                <a:cs typeface="Consolas"/>
              </a:rPr>
              <a:t>if </a:t>
            </a:r>
            <a:r>
              <a:rPr sz="1600" spc="10" dirty="0">
                <a:latin typeface="Malgun Gothic"/>
                <a:cs typeface="Malgun Gothic"/>
              </a:rPr>
              <a:t>조건</a:t>
            </a:r>
            <a:r>
              <a:rPr sz="1600" spc="10" dirty="0">
                <a:latin typeface="Consolas"/>
                <a:cs typeface="Consolas"/>
              </a:rPr>
              <a:t>1  </a:t>
            </a:r>
            <a:r>
              <a:rPr sz="1600" spc="5" dirty="0">
                <a:latin typeface="Consolas"/>
                <a:cs typeface="Consolas"/>
              </a:rPr>
              <a:t>for </a:t>
            </a:r>
            <a:r>
              <a:rPr sz="1600" spc="10" dirty="0">
                <a:latin typeface="Malgun Gothic"/>
                <a:cs typeface="Malgun Gothic"/>
              </a:rPr>
              <a:t>항목</a:t>
            </a:r>
            <a:r>
              <a:rPr sz="1600" spc="10" dirty="0">
                <a:latin typeface="Consolas"/>
                <a:cs typeface="Consolas"/>
              </a:rPr>
              <a:t>2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10" dirty="0">
                <a:latin typeface="Malgun Gothic"/>
                <a:cs typeface="Malgun Gothic"/>
              </a:rPr>
              <a:t>반복가능객체</a:t>
            </a:r>
            <a:r>
              <a:rPr sz="1600" spc="10" dirty="0">
                <a:latin typeface="Consolas"/>
                <a:cs typeface="Consolas"/>
              </a:rPr>
              <a:t>2 </a:t>
            </a:r>
            <a:r>
              <a:rPr sz="1600" spc="5" dirty="0">
                <a:latin typeface="Consolas"/>
                <a:cs typeface="Consolas"/>
              </a:rPr>
              <a:t>if</a:t>
            </a:r>
            <a:r>
              <a:rPr sz="1600" spc="-470" dirty="0">
                <a:latin typeface="Consolas"/>
                <a:cs typeface="Consolas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조건</a:t>
            </a:r>
            <a:r>
              <a:rPr sz="1600" spc="10" dirty="0"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  <a:p>
            <a:pPr marL="97853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r>
              <a:rPr sz="1600" spc="10" dirty="0">
                <a:latin typeface="Consolas"/>
                <a:cs typeface="Consolas"/>
              </a:rPr>
              <a:t>for </a:t>
            </a:r>
            <a:r>
              <a:rPr sz="1600" spc="10" dirty="0">
                <a:latin typeface="Malgun Gothic"/>
                <a:cs typeface="Malgun Gothic"/>
              </a:rPr>
              <a:t>항목</a:t>
            </a:r>
            <a:r>
              <a:rPr sz="1600" spc="10" dirty="0">
                <a:latin typeface="Consolas"/>
                <a:cs typeface="Consolas"/>
              </a:rPr>
              <a:t>n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10" dirty="0">
                <a:latin typeface="Malgun Gothic"/>
                <a:cs typeface="Malgun Gothic"/>
              </a:rPr>
              <a:t>반복가능객체</a:t>
            </a:r>
            <a:r>
              <a:rPr sz="1600" spc="10" dirty="0">
                <a:latin typeface="Consolas"/>
                <a:cs typeface="Consolas"/>
              </a:rPr>
              <a:t>n </a:t>
            </a:r>
            <a:r>
              <a:rPr sz="1600" spc="5" dirty="0">
                <a:latin typeface="Consolas"/>
                <a:cs typeface="Consolas"/>
              </a:rPr>
              <a:t>if</a:t>
            </a:r>
            <a:r>
              <a:rPr sz="1600" spc="-459" dirty="0">
                <a:latin typeface="Consolas"/>
                <a:cs typeface="Consolas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조건</a:t>
            </a:r>
            <a:r>
              <a:rPr sz="1600" spc="10" dirty="0">
                <a:latin typeface="Consolas"/>
                <a:cs typeface="Consolas"/>
              </a:rPr>
              <a:t>n]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959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else </a:t>
            </a:r>
            <a:r>
              <a:rPr spc="-5" dirty="0"/>
              <a:t>구문을 </a:t>
            </a:r>
            <a:r>
              <a:rPr dirty="0"/>
              <a:t>사용하는</a:t>
            </a:r>
            <a:r>
              <a:rPr spc="0" dirty="0"/>
              <a:t> </a:t>
            </a:r>
            <a:r>
              <a:rPr spc="-5" dirty="0"/>
              <a:t>반복문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37679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반복문에 </a:t>
            </a:r>
            <a:r>
              <a:rPr sz="1800" spc="-10" dirty="0">
                <a:latin typeface="Malgun Gothic"/>
                <a:cs typeface="Malgun Gothic"/>
              </a:rPr>
              <a:t>else를 </a:t>
            </a:r>
            <a:r>
              <a:rPr sz="1800" dirty="0">
                <a:latin typeface="Malgun Gothic"/>
                <a:cs typeface="Malgun Gothic"/>
              </a:rPr>
              <a:t>사용하면 반복문이 종료된 후 </a:t>
            </a:r>
            <a:r>
              <a:rPr sz="1800" spc="-10" dirty="0">
                <a:latin typeface="Malgun Gothic"/>
                <a:cs typeface="Malgun Gothic"/>
              </a:rPr>
              <a:t>else의 </a:t>
            </a:r>
            <a:r>
              <a:rPr sz="1800" dirty="0">
                <a:latin typeface="Malgun Gothic"/>
                <a:cs typeface="Malgun Gothic"/>
              </a:rPr>
              <a:t>실행문이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실행됨</a:t>
            </a:r>
            <a:endParaRPr sz="1800">
              <a:latin typeface="Malgun Gothic"/>
              <a:cs typeface="Malgun Gothic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59" y="1988820"/>
            <a:ext cx="8305800" cy="209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350" y="1985010"/>
            <a:ext cx="8313420" cy="2103120"/>
          </a:xfrm>
          <a:custGeom>
            <a:avLst/>
            <a:gdLst/>
            <a:ahLst/>
            <a:cxnLst/>
            <a:rect l="l" t="t" r="r" b="b"/>
            <a:pathLst>
              <a:path w="8313420" h="2103120">
                <a:moveTo>
                  <a:pt x="0" y="2103120"/>
                </a:moveTo>
                <a:lnTo>
                  <a:pt x="8313420" y="2103120"/>
                </a:lnTo>
                <a:lnTo>
                  <a:pt x="8313420" y="0"/>
                </a:lnTo>
                <a:lnTo>
                  <a:pt x="0" y="0"/>
                </a:lnTo>
                <a:lnTo>
                  <a:pt x="0" y="21031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" y="4229100"/>
            <a:ext cx="8351520" cy="2141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630" y="4225290"/>
            <a:ext cx="8359140" cy="2148840"/>
          </a:xfrm>
          <a:custGeom>
            <a:avLst/>
            <a:gdLst/>
            <a:ahLst/>
            <a:cxnLst/>
            <a:rect l="l" t="t" r="r" b="b"/>
            <a:pathLst>
              <a:path w="8359140" h="2148840">
                <a:moveTo>
                  <a:pt x="0" y="2148839"/>
                </a:moveTo>
                <a:lnTo>
                  <a:pt x="8359140" y="2148839"/>
                </a:lnTo>
                <a:lnTo>
                  <a:pt x="8359140" y="0"/>
                </a:lnTo>
                <a:lnTo>
                  <a:pt x="0" y="0"/>
                </a:lnTo>
                <a:lnTo>
                  <a:pt x="0" y="21488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253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break</a:t>
            </a:r>
            <a:r>
              <a:rPr spc="-85" dirty="0"/>
              <a:t> </a:t>
            </a:r>
            <a:r>
              <a:rPr dirty="0"/>
              <a:t>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445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반복문 탈출 </a:t>
            </a:r>
            <a:r>
              <a:rPr sz="1800" spc="-5" dirty="0">
                <a:latin typeface="Malgun Gothic"/>
                <a:cs typeface="Malgun Gothic"/>
              </a:rPr>
              <a:t>(강제 </a:t>
            </a:r>
            <a:r>
              <a:rPr sz="1800" dirty="0">
                <a:latin typeface="Malgun Gothic"/>
                <a:cs typeface="Malgun Gothic"/>
              </a:rPr>
              <a:t>종료)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Malgun Gothic"/>
                <a:cs typeface="Malgun Gothic"/>
              </a:rPr>
              <a:t>break </a:t>
            </a:r>
            <a:r>
              <a:rPr sz="1800" dirty="0">
                <a:latin typeface="Malgun Gothic"/>
                <a:cs typeface="Malgun Gothic"/>
              </a:rPr>
              <a:t>문</a:t>
            </a:r>
            <a:r>
              <a:rPr sz="1800" spc="-3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769" y="1527810"/>
            <a:ext cx="8382000" cy="37795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 marR="7061200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latin typeface="Consolas"/>
                <a:cs typeface="Consolas"/>
              </a:rPr>
              <a:t>coffee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10  </a:t>
            </a:r>
            <a:r>
              <a:rPr sz="1600" dirty="0">
                <a:latin typeface="Consolas"/>
                <a:cs typeface="Consolas"/>
              </a:rPr>
              <a:t>while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True:</a:t>
            </a:r>
            <a:endParaRPr sz="1600">
              <a:latin typeface="Consolas"/>
              <a:cs typeface="Consolas"/>
            </a:endParaRPr>
          </a:p>
          <a:p>
            <a:pPr marL="535305" marR="3523615" indent="-762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money = </a:t>
            </a:r>
            <a:r>
              <a:rPr sz="1600" spc="0" dirty="0">
                <a:latin typeface="Consolas"/>
                <a:cs typeface="Consolas"/>
              </a:rPr>
              <a:t>int(input("</a:t>
            </a:r>
            <a:r>
              <a:rPr sz="1600" spc="0" dirty="0">
                <a:latin typeface="Malgun Gothic"/>
                <a:cs typeface="Malgun Gothic"/>
              </a:rPr>
              <a:t>돈을 </a:t>
            </a:r>
            <a:r>
              <a:rPr sz="1600" spc="15" dirty="0">
                <a:latin typeface="Malgun Gothic"/>
                <a:cs typeface="Malgun Gothic"/>
              </a:rPr>
              <a:t>넣어 </a:t>
            </a:r>
            <a:r>
              <a:rPr sz="1600" spc="10" dirty="0">
                <a:latin typeface="Malgun Gothic"/>
                <a:cs typeface="Malgun Gothic"/>
              </a:rPr>
              <a:t>주세요</a:t>
            </a:r>
            <a:r>
              <a:rPr sz="1600" spc="10" dirty="0">
                <a:latin typeface="Consolas"/>
                <a:cs typeface="Consolas"/>
              </a:rPr>
              <a:t>: </a:t>
            </a:r>
            <a:r>
              <a:rPr sz="1600" spc="5" dirty="0">
                <a:latin typeface="Consolas"/>
                <a:cs typeface="Consolas"/>
              </a:rPr>
              <a:t>"))  </a:t>
            </a:r>
            <a:r>
              <a:rPr sz="1600" spc="-15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money </a:t>
            </a:r>
            <a:r>
              <a:rPr sz="1600" spc="5" dirty="0">
                <a:latin typeface="Consolas"/>
                <a:cs typeface="Consolas"/>
              </a:rPr>
              <a:t>==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300:</a:t>
            </a:r>
            <a:endParaRPr sz="1600">
              <a:latin typeface="Consolas"/>
              <a:cs typeface="Consolas"/>
            </a:endParaRPr>
          </a:p>
          <a:p>
            <a:pPr marL="977900" marR="4940300">
              <a:lnSpc>
                <a:spcPct val="100000"/>
              </a:lnSpc>
            </a:pPr>
            <a:r>
              <a:rPr sz="1600" spc="0" dirty="0">
                <a:latin typeface="Consolas"/>
                <a:cs typeface="Consolas"/>
              </a:rPr>
              <a:t>print("</a:t>
            </a:r>
            <a:r>
              <a:rPr sz="1600" spc="0" dirty="0">
                <a:latin typeface="Malgun Gothic"/>
                <a:cs typeface="Malgun Gothic"/>
              </a:rPr>
              <a:t>커피를 </a:t>
            </a:r>
            <a:r>
              <a:rPr sz="1600" spc="10" dirty="0">
                <a:latin typeface="Malgun Gothic"/>
                <a:cs typeface="Malgun Gothic"/>
              </a:rPr>
              <a:t>줍니다</a:t>
            </a:r>
            <a:r>
              <a:rPr sz="1600" spc="10" dirty="0">
                <a:latin typeface="Consolas"/>
                <a:cs typeface="Consolas"/>
              </a:rPr>
              <a:t>.")  </a:t>
            </a:r>
            <a:r>
              <a:rPr sz="1600" spc="-10" dirty="0">
                <a:latin typeface="Consolas"/>
                <a:cs typeface="Consolas"/>
              </a:rPr>
              <a:t>coffee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coffee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-1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elif </a:t>
            </a:r>
            <a:r>
              <a:rPr sz="1600" spc="-10" dirty="0">
                <a:latin typeface="Consolas"/>
                <a:cs typeface="Consolas"/>
              </a:rPr>
              <a:t>money </a:t>
            </a:r>
            <a:r>
              <a:rPr sz="1600" spc="5" dirty="0">
                <a:latin typeface="Consolas"/>
                <a:cs typeface="Consolas"/>
              </a:rPr>
              <a:t>&gt;</a:t>
            </a:r>
            <a:r>
              <a:rPr sz="1600" spc="-9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300:</a:t>
            </a:r>
            <a:endParaRPr sz="1600">
              <a:latin typeface="Consolas"/>
              <a:cs typeface="Consolas"/>
            </a:endParaRPr>
          </a:p>
          <a:p>
            <a:pPr marL="9779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print("</a:t>
            </a:r>
            <a:r>
              <a:rPr sz="1600" spc="5" dirty="0">
                <a:latin typeface="Malgun Gothic"/>
                <a:cs typeface="Malgun Gothic"/>
              </a:rPr>
              <a:t>거스름돈 </a:t>
            </a:r>
            <a:r>
              <a:rPr sz="1600" spc="10" dirty="0">
                <a:latin typeface="Consolas"/>
                <a:cs typeface="Consolas"/>
              </a:rPr>
              <a:t>%d</a:t>
            </a:r>
            <a:r>
              <a:rPr sz="1600" spc="10" dirty="0">
                <a:latin typeface="Malgun Gothic"/>
                <a:cs typeface="Malgun Gothic"/>
              </a:rPr>
              <a:t>를 </a:t>
            </a:r>
            <a:r>
              <a:rPr sz="1600" spc="15" dirty="0">
                <a:latin typeface="Malgun Gothic"/>
                <a:cs typeface="Malgun Gothic"/>
              </a:rPr>
              <a:t>주고 </a:t>
            </a:r>
            <a:r>
              <a:rPr sz="1600" spc="10" dirty="0">
                <a:latin typeface="Malgun Gothic"/>
                <a:cs typeface="Malgun Gothic"/>
              </a:rPr>
              <a:t>커피를 줍니다</a:t>
            </a:r>
            <a:r>
              <a:rPr sz="1600" spc="10" dirty="0">
                <a:latin typeface="Consolas"/>
                <a:cs typeface="Consolas"/>
              </a:rPr>
              <a:t>." </a:t>
            </a:r>
            <a:r>
              <a:rPr sz="1600" spc="5" dirty="0">
                <a:latin typeface="Consolas"/>
                <a:cs typeface="Consolas"/>
              </a:rPr>
              <a:t>% (money</a:t>
            </a:r>
            <a:r>
              <a:rPr sz="1600" spc="-62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-300))</a:t>
            </a:r>
            <a:endParaRPr sz="1600">
              <a:latin typeface="Consolas"/>
              <a:cs typeface="Consolas"/>
            </a:endParaRPr>
          </a:p>
          <a:p>
            <a:pPr marL="535305" marR="5391150" indent="441959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coffee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coffee </a:t>
            </a:r>
            <a:r>
              <a:rPr sz="1600" spc="-15" dirty="0">
                <a:latin typeface="Consolas"/>
                <a:cs typeface="Consolas"/>
              </a:rPr>
              <a:t>-1  </a:t>
            </a:r>
            <a:r>
              <a:rPr sz="1600" spc="-10" dirty="0">
                <a:latin typeface="Consolas"/>
                <a:cs typeface="Consolas"/>
              </a:rPr>
              <a:t>else:</a:t>
            </a:r>
            <a:endParaRPr sz="1600">
              <a:latin typeface="Consolas"/>
              <a:cs typeface="Consolas"/>
            </a:endParaRPr>
          </a:p>
          <a:p>
            <a:pPr marL="977900" marR="2256155">
              <a:lnSpc>
                <a:spcPct val="100000"/>
              </a:lnSpc>
            </a:pPr>
            <a:r>
              <a:rPr sz="1600" spc="0" dirty="0">
                <a:latin typeface="Consolas"/>
                <a:cs typeface="Consolas"/>
              </a:rPr>
              <a:t>print("</a:t>
            </a:r>
            <a:r>
              <a:rPr sz="1600" spc="0" dirty="0">
                <a:latin typeface="Malgun Gothic"/>
                <a:cs typeface="Malgun Gothic"/>
              </a:rPr>
              <a:t>돈을 </a:t>
            </a:r>
            <a:r>
              <a:rPr sz="1600" spc="10" dirty="0">
                <a:latin typeface="Malgun Gothic"/>
                <a:cs typeface="Malgun Gothic"/>
              </a:rPr>
              <a:t>다시 </a:t>
            </a:r>
            <a:r>
              <a:rPr sz="1600" spc="15" dirty="0">
                <a:latin typeface="Malgun Gothic"/>
                <a:cs typeface="Malgun Gothic"/>
              </a:rPr>
              <a:t>돌려주고 </a:t>
            </a:r>
            <a:r>
              <a:rPr sz="1600" spc="10" dirty="0">
                <a:latin typeface="Malgun Gothic"/>
                <a:cs typeface="Malgun Gothic"/>
              </a:rPr>
              <a:t>커피를 주지 않습니다</a:t>
            </a:r>
            <a:r>
              <a:rPr sz="1600" spc="10" dirty="0">
                <a:latin typeface="Consolas"/>
                <a:cs typeface="Consolas"/>
              </a:rPr>
              <a:t>.")  </a:t>
            </a:r>
            <a:r>
              <a:rPr sz="1600" spc="0" dirty="0">
                <a:latin typeface="Consolas"/>
                <a:cs typeface="Consolas"/>
              </a:rPr>
              <a:t>print("</a:t>
            </a:r>
            <a:r>
              <a:rPr sz="1600" spc="0" dirty="0">
                <a:latin typeface="Malgun Gothic"/>
                <a:cs typeface="Malgun Gothic"/>
              </a:rPr>
              <a:t>남은 </a:t>
            </a:r>
            <a:r>
              <a:rPr sz="1600" spc="10" dirty="0">
                <a:latin typeface="Malgun Gothic"/>
                <a:cs typeface="Malgun Gothic"/>
              </a:rPr>
              <a:t>커피의 양은 </a:t>
            </a:r>
            <a:r>
              <a:rPr sz="1600" spc="10" dirty="0">
                <a:latin typeface="Consolas"/>
                <a:cs typeface="Consolas"/>
              </a:rPr>
              <a:t>%d</a:t>
            </a:r>
            <a:r>
              <a:rPr sz="1600" spc="10" dirty="0">
                <a:latin typeface="Malgun Gothic"/>
                <a:cs typeface="Malgun Gothic"/>
              </a:rPr>
              <a:t>개 입니다</a:t>
            </a:r>
            <a:r>
              <a:rPr sz="1600" spc="10" dirty="0">
                <a:latin typeface="Consolas"/>
                <a:cs typeface="Consolas"/>
              </a:rPr>
              <a:t>." </a:t>
            </a:r>
            <a:r>
              <a:rPr sz="1600" spc="5" dirty="0">
                <a:latin typeface="Consolas"/>
                <a:cs typeface="Consolas"/>
              </a:rPr>
              <a:t>%</a:t>
            </a:r>
            <a:r>
              <a:rPr sz="1600" spc="-44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coffee)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Consolas"/>
                <a:cs typeface="Consolas"/>
              </a:rPr>
              <a:t>if </a:t>
            </a:r>
            <a:r>
              <a:rPr sz="1600" spc="-10" dirty="0">
                <a:latin typeface="Consolas"/>
                <a:cs typeface="Consolas"/>
              </a:rPr>
              <a:t>not</a:t>
            </a:r>
            <a:r>
              <a:rPr sz="1600" spc="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coffee:</a:t>
            </a:r>
            <a:endParaRPr sz="1600">
              <a:latin typeface="Consolas"/>
              <a:cs typeface="Consolas"/>
            </a:endParaRPr>
          </a:p>
          <a:p>
            <a:pPr marL="977900" marR="1943100">
              <a:lnSpc>
                <a:spcPct val="100000"/>
              </a:lnSpc>
            </a:pPr>
            <a:r>
              <a:rPr sz="1600" spc="0" dirty="0">
                <a:latin typeface="Consolas"/>
                <a:cs typeface="Consolas"/>
              </a:rPr>
              <a:t>print("</a:t>
            </a:r>
            <a:r>
              <a:rPr sz="1600" spc="0" dirty="0">
                <a:latin typeface="Malgun Gothic"/>
                <a:cs typeface="Malgun Gothic"/>
              </a:rPr>
              <a:t>커피가 </a:t>
            </a:r>
            <a:r>
              <a:rPr sz="1600" spc="15" dirty="0">
                <a:latin typeface="Malgun Gothic"/>
                <a:cs typeface="Malgun Gothic"/>
              </a:rPr>
              <a:t>다 </a:t>
            </a:r>
            <a:r>
              <a:rPr sz="1600" spc="10" dirty="0">
                <a:latin typeface="Malgun Gothic"/>
                <a:cs typeface="Malgun Gothic"/>
              </a:rPr>
              <a:t>떨어졌습니다</a:t>
            </a:r>
            <a:r>
              <a:rPr sz="1600" spc="10" dirty="0">
                <a:latin typeface="Consolas"/>
                <a:cs typeface="Consolas"/>
              </a:rPr>
              <a:t>. </a:t>
            </a:r>
            <a:r>
              <a:rPr sz="1600" spc="10" dirty="0">
                <a:latin typeface="Malgun Gothic"/>
                <a:cs typeface="Malgun Gothic"/>
              </a:rPr>
              <a:t>판매를 중지 합니다</a:t>
            </a:r>
            <a:r>
              <a:rPr sz="1600" spc="10" dirty="0">
                <a:latin typeface="Consolas"/>
                <a:cs typeface="Consolas"/>
              </a:rPr>
              <a:t>.")  </a:t>
            </a:r>
            <a:r>
              <a:rPr sz="1600" dirty="0">
                <a:latin typeface="Consolas"/>
                <a:cs typeface="Consolas"/>
              </a:rPr>
              <a:t>break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70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continue</a:t>
            </a:r>
            <a:r>
              <a:rPr spc="65" dirty="0"/>
              <a:t> </a:t>
            </a:r>
            <a:r>
              <a:rPr dirty="0"/>
              <a:t>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721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다음 반복으로 점프 </a:t>
            </a:r>
            <a:r>
              <a:rPr sz="1800" spc="-5" dirty="0">
                <a:latin typeface="Malgun Gothic"/>
                <a:cs typeface="Malgun Gothic"/>
              </a:rPr>
              <a:t>(반복문의 </a:t>
            </a:r>
            <a:r>
              <a:rPr sz="1800" dirty="0">
                <a:latin typeface="Malgun Gothic"/>
                <a:cs typeface="Malgun Gothic"/>
              </a:rPr>
              <a:t>처음으로 실행 위치 이동)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continue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769" y="1527810"/>
            <a:ext cx="8382000" cy="27965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while </a:t>
            </a:r>
            <a:r>
              <a:rPr sz="1600" spc="5" dirty="0">
                <a:latin typeface="Consolas"/>
                <a:cs typeface="Consolas"/>
              </a:rPr>
              <a:t>a &lt;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10: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tabLst>
                <a:tab pos="978535" algn="l"/>
              </a:tabLst>
            </a:pPr>
            <a:r>
              <a:rPr sz="1600" spc="5" dirty="0">
                <a:latin typeface="Consolas"/>
                <a:cs typeface="Consolas"/>
              </a:rPr>
              <a:t>...	a 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a+1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tabLst>
                <a:tab pos="978535" algn="l"/>
              </a:tabLst>
            </a:pPr>
            <a:r>
              <a:rPr sz="1600" spc="5" dirty="0">
                <a:latin typeface="Consolas"/>
                <a:cs typeface="Consolas"/>
              </a:rPr>
              <a:t>...	if a % 2 == 0:</a:t>
            </a:r>
            <a:r>
              <a:rPr sz="1600" spc="-2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continue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tabLst>
                <a:tab pos="977900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-10" dirty="0">
                <a:latin typeface="Consolas"/>
                <a:cs typeface="Consolas"/>
              </a:rPr>
              <a:t>print(a)</a:t>
            </a:r>
            <a:endParaRPr sz="1600">
              <a:latin typeface="Consolas"/>
              <a:cs typeface="Consolas"/>
            </a:endParaRPr>
          </a:p>
          <a:p>
            <a:pPr marL="85725" marR="7944484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latin typeface="Consolas"/>
                <a:cs typeface="Consolas"/>
              </a:rPr>
              <a:t>...  </a:t>
            </a:r>
            <a:r>
              <a:rPr sz="1600" spc="5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3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5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7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9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078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pass</a:t>
            </a:r>
            <a:r>
              <a:rPr spc="-45" dirty="0"/>
              <a:t> </a:t>
            </a:r>
            <a:r>
              <a:rPr dirty="0"/>
              <a:t>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574915" cy="1184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구문 규칙상 문장이 필요하지만 실제로는 작성할 코드가 없는 경우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pass문이 있는 </a:t>
            </a:r>
            <a:r>
              <a:rPr sz="1800" spc="-5" dirty="0">
                <a:latin typeface="Malgun Gothic"/>
                <a:cs typeface="Malgun Gothic"/>
              </a:rPr>
              <a:t>곳에서는 </a:t>
            </a:r>
            <a:r>
              <a:rPr sz="1800" dirty="0">
                <a:latin typeface="Malgun Gothic"/>
                <a:cs typeface="Malgun Gothic"/>
              </a:rPr>
              <a:t>어떤 </a:t>
            </a:r>
            <a:r>
              <a:rPr sz="1800" spc="-5" dirty="0">
                <a:latin typeface="Malgun Gothic"/>
                <a:cs typeface="Malgun Gothic"/>
              </a:rPr>
              <a:t>실행도 발생하지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않음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나중에 작성될 코드에 </a:t>
            </a:r>
            <a:r>
              <a:rPr sz="1800" dirty="0">
                <a:latin typeface="Malgun Gothic"/>
                <a:cs typeface="Malgun Gothic"/>
              </a:rPr>
              <a:t>대한 </a:t>
            </a:r>
            <a:r>
              <a:rPr sz="1800" spc="-10" dirty="0">
                <a:latin typeface="Malgun Gothic"/>
                <a:cs typeface="Malgun Gothic"/>
              </a:rPr>
              <a:t>Placeholder </a:t>
            </a:r>
            <a:r>
              <a:rPr sz="1800" dirty="0">
                <a:latin typeface="Malgun Gothic"/>
                <a:cs typeface="Malgun Gothic"/>
              </a:rPr>
              <a:t>용도로도</a:t>
            </a:r>
            <a:r>
              <a:rPr sz="1800" spc="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1759" y="2385060"/>
            <a:ext cx="2362199" cy="307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7950" y="2381250"/>
            <a:ext cx="2369820" cy="3086100"/>
          </a:xfrm>
          <a:custGeom>
            <a:avLst/>
            <a:gdLst/>
            <a:ahLst/>
            <a:cxnLst/>
            <a:rect l="l" t="t" r="r" b="b"/>
            <a:pathLst>
              <a:path w="2369820" h="3086100">
                <a:moveTo>
                  <a:pt x="0" y="3086100"/>
                </a:moveTo>
                <a:lnTo>
                  <a:pt x="2369820" y="3086100"/>
                </a:lnTo>
                <a:lnTo>
                  <a:pt x="236982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" y="2385060"/>
            <a:ext cx="5303520" cy="3078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730" y="2381250"/>
            <a:ext cx="5311140" cy="3086100"/>
          </a:xfrm>
          <a:custGeom>
            <a:avLst/>
            <a:gdLst/>
            <a:ahLst/>
            <a:cxnLst/>
            <a:rect l="l" t="t" r="r" b="b"/>
            <a:pathLst>
              <a:path w="5311140" h="3086100">
                <a:moveTo>
                  <a:pt x="0" y="3086100"/>
                </a:moveTo>
                <a:lnTo>
                  <a:pt x="5311140" y="3086100"/>
                </a:lnTo>
                <a:lnTo>
                  <a:pt x="531114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5990" y="3486150"/>
            <a:ext cx="243840" cy="571500"/>
          </a:xfrm>
          <a:custGeom>
            <a:avLst/>
            <a:gdLst/>
            <a:ahLst/>
            <a:cxnLst/>
            <a:rect l="l" t="t" r="r" b="b"/>
            <a:pathLst>
              <a:path w="243839" h="571500">
                <a:moveTo>
                  <a:pt x="121920" y="0"/>
                </a:moveTo>
                <a:lnTo>
                  <a:pt x="121920" y="142875"/>
                </a:lnTo>
                <a:lnTo>
                  <a:pt x="0" y="142875"/>
                </a:lnTo>
                <a:lnTo>
                  <a:pt x="0" y="428625"/>
                </a:lnTo>
                <a:lnTo>
                  <a:pt x="121920" y="428625"/>
                </a:lnTo>
                <a:lnTo>
                  <a:pt x="121920" y="571500"/>
                </a:lnTo>
                <a:lnTo>
                  <a:pt x="243839" y="285750"/>
                </a:lnTo>
                <a:lnTo>
                  <a:pt x="121920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5990" y="3486150"/>
            <a:ext cx="243840" cy="571500"/>
          </a:xfrm>
          <a:custGeom>
            <a:avLst/>
            <a:gdLst/>
            <a:ahLst/>
            <a:cxnLst/>
            <a:rect l="l" t="t" r="r" b="b"/>
            <a:pathLst>
              <a:path w="243839" h="571500">
                <a:moveTo>
                  <a:pt x="0" y="142875"/>
                </a:moveTo>
                <a:lnTo>
                  <a:pt x="121920" y="142875"/>
                </a:lnTo>
                <a:lnTo>
                  <a:pt x="121920" y="0"/>
                </a:lnTo>
                <a:lnTo>
                  <a:pt x="243839" y="285750"/>
                </a:lnTo>
                <a:lnTo>
                  <a:pt x="121920" y="571500"/>
                </a:lnTo>
                <a:lnTo>
                  <a:pt x="121920" y="428625"/>
                </a:lnTo>
                <a:lnTo>
                  <a:pt x="0" y="428625"/>
                </a:lnTo>
                <a:lnTo>
                  <a:pt x="0" y="142875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1106443"/>
            <a:ext cx="8556308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2000" dirty="0" err="1" smtClean="0">
                <a:latin typeface="+mn-ea"/>
                <a:cs typeface="Malgun Gothic"/>
              </a:rPr>
              <a:t>프로그램의</a:t>
            </a:r>
            <a:r>
              <a:rPr sz="2000" dirty="0" smtClean="0">
                <a:latin typeface="+mn-ea"/>
                <a:cs typeface="Malgun Gothic"/>
              </a:rPr>
              <a:t> </a:t>
            </a:r>
            <a:r>
              <a:rPr sz="2000" dirty="0">
                <a:latin typeface="+mn-ea"/>
                <a:cs typeface="Malgun Gothic"/>
              </a:rPr>
              <a:t>실행 흐름을 논리적으로 제어하는</a:t>
            </a:r>
            <a:r>
              <a:rPr sz="2000" spc="-80" dirty="0">
                <a:latin typeface="+mn-ea"/>
                <a:cs typeface="Malgun Gothic"/>
              </a:rPr>
              <a:t> </a:t>
            </a:r>
            <a:r>
              <a:rPr sz="2000" dirty="0">
                <a:latin typeface="+mn-ea"/>
                <a:cs typeface="Malgun Gothic"/>
              </a:rPr>
              <a:t>구문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000" dirty="0">
              <a:latin typeface="+mn-ea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+mn-ea"/>
                <a:cs typeface="Malgun Gothic"/>
              </a:rPr>
              <a:t>동작</a:t>
            </a:r>
            <a:r>
              <a:rPr sz="2000" spc="15" dirty="0">
                <a:latin typeface="+mn-ea"/>
                <a:cs typeface="Malgun Gothic"/>
              </a:rPr>
              <a:t> </a:t>
            </a:r>
            <a:r>
              <a:rPr sz="2000" spc="-5" dirty="0">
                <a:latin typeface="+mn-ea"/>
                <a:cs typeface="Malgun Gothic"/>
              </a:rPr>
              <a:t>구조</a:t>
            </a:r>
            <a:endParaRPr sz="2000" dirty="0">
              <a:latin typeface="+mn-ea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92" y="4191000"/>
            <a:ext cx="8556308" cy="117094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0"/>
              </a:spcBef>
              <a:buFont typeface="Wingdings"/>
              <a:buChar char=""/>
              <a:tabLst>
                <a:tab pos="195580" algn="l"/>
              </a:tabLst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지원</a:t>
            </a:r>
            <a:r>
              <a:rPr spc="1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문장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4"/>
              </a:spcBef>
              <a:tabLst>
                <a:tab pos="454659" algn="l"/>
              </a:tabLst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»	선택문 :</a:t>
            </a:r>
            <a:r>
              <a:rPr spc="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spc="-2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if문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»	</a:t>
            </a:r>
            <a:r>
              <a:rPr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반복문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: </a:t>
            </a:r>
            <a:r>
              <a:rPr spc="-1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while문,</a:t>
            </a:r>
            <a:r>
              <a:rPr spc="1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for문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38200" y="2209800"/>
            <a:ext cx="4953000" cy="1706880"/>
            <a:chOff x="468630" y="2327910"/>
            <a:chExt cx="4953000" cy="1706880"/>
          </a:xfrm>
        </p:grpSpPr>
        <p:sp>
          <p:nvSpPr>
            <p:cNvPr id="4" name="object 4"/>
            <p:cNvSpPr txBox="1"/>
            <p:nvPr/>
          </p:nvSpPr>
          <p:spPr>
            <a:xfrm>
              <a:off x="468630" y="2945129"/>
              <a:ext cx="1508760" cy="464820"/>
            </a:xfrm>
            <a:prstGeom prst="rect">
              <a:avLst/>
            </a:prstGeom>
            <a:ln w="7627">
              <a:solidFill>
                <a:srgbClr val="00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36525">
                <a:lnSpc>
                  <a:spcPct val="100000"/>
                </a:lnSpc>
                <a:spcBef>
                  <a:spcPts val="325"/>
                </a:spcBef>
              </a:pPr>
              <a:r>
                <a:rPr sz="2400" b="1" spc="-5" dirty="0">
                  <a:latin typeface="Malgun Gothic"/>
                  <a:cs typeface="Malgun Gothic"/>
                </a:rPr>
                <a:t>조건검사</a:t>
              </a:r>
              <a:endParaRPr sz="2400" dirty="0">
                <a:latin typeface="Malgun Gothic"/>
                <a:cs typeface="Malgun Gothic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920490" y="2327910"/>
              <a:ext cx="1501140" cy="464820"/>
            </a:xfrm>
            <a:prstGeom prst="rect">
              <a:avLst/>
            </a:prstGeom>
            <a:ln w="7627">
              <a:solidFill>
                <a:srgbClr val="000000"/>
              </a:solidFill>
            </a:ln>
          </p:spPr>
          <p:txBody>
            <a:bodyPr vert="horz" wrap="square" lIns="0" tIns="38735" rIns="0" bIns="0" rtlCol="0">
              <a:spAutoFit/>
            </a:bodyPr>
            <a:lstStyle/>
            <a:p>
              <a:pPr marL="440055">
                <a:lnSpc>
                  <a:spcPct val="100000"/>
                </a:lnSpc>
                <a:spcBef>
                  <a:spcPts val="305"/>
                </a:spcBef>
              </a:pPr>
              <a:r>
                <a:rPr sz="2400" b="1" dirty="0">
                  <a:latin typeface="Malgun Gothic"/>
                  <a:cs typeface="Malgun Gothic"/>
                </a:rPr>
                <a:t>선택</a:t>
              </a:r>
              <a:endParaRPr sz="2400">
                <a:latin typeface="Malgun Gothic"/>
                <a:cs typeface="Malgun Gothic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920490" y="3577590"/>
              <a:ext cx="1501140" cy="457200"/>
            </a:xfrm>
            <a:prstGeom prst="rect">
              <a:avLst/>
            </a:prstGeom>
            <a:ln w="7627">
              <a:solidFill>
                <a:srgbClr val="000000"/>
              </a:solidFill>
            </a:ln>
          </p:spPr>
          <p:txBody>
            <a:bodyPr vert="horz" wrap="square" lIns="0" tIns="34925" rIns="0" bIns="0" rtlCol="0">
              <a:spAutoFit/>
            </a:bodyPr>
            <a:lstStyle/>
            <a:p>
              <a:pPr marL="440055">
                <a:lnSpc>
                  <a:spcPct val="100000"/>
                </a:lnSpc>
                <a:spcBef>
                  <a:spcPts val="275"/>
                </a:spcBef>
              </a:pPr>
              <a:r>
                <a:rPr sz="2400" b="1" dirty="0">
                  <a:latin typeface="Malgun Gothic"/>
                  <a:cs typeface="Malgun Gothic"/>
                </a:rPr>
                <a:t>반복</a:t>
              </a:r>
              <a:endParaRPr sz="2400">
                <a:latin typeface="Malgun Gothic"/>
                <a:cs typeface="Malgun Gothic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77263" y="2519426"/>
              <a:ext cx="1945005" cy="664210"/>
            </a:xfrm>
            <a:custGeom>
              <a:avLst/>
              <a:gdLst/>
              <a:ahLst/>
              <a:cxnLst/>
              <a:rect l="l" t="t" r="r" b="b"/>
              <a:pathLst>
                <a:path w="1945004" h="664210">
                  <a:moveTo>
                    <a:pt x="1868498" y="31787"/>
                  </a:moveTo>
                  <a:lnTo>
                    <a:pt x="1808099" y="34416"/>
                  </a:lnTo>
                  <a:lnTo>
                    <a:pt x="1762887" y="37464"/>
                  </a:lnTo>
                  <a:lnTo>
                    <a:pt x="1718183" y="41401"/>
                  </a:lnTo>
                  <a:lnTo>
                    <a:pt x="1673860" y="45974"/>
                  </a:lnTo>
                  <a:lnTo>
                    <a:pt x="1630045" y="51308"/>
                  </a:lnTo>
                  <a:lnTo>
                    <a:pt x="1586864" y="57276"/>
                  </a:lnTo>
                  <a:lnTo>
                    <a:pt x="1544320" y="64135"/>
                  </a:lnTo>
                  <a:lnTo>
                    <a:pt x="1502664" y="71374"/>
                  </a:lnTo>
                  <a:lnTo>
                    <a:pt x="1461897" y="79501"/>
                  </a:lnTo>
                  <a:lnTo>
                    <a:pt x="1422019" y="88137"/>
                  </a:lnTo>
                  <a:lnTo>
                    <a:pt x="1383411" y="97282"/>
                  </a:lnTo>
                  <a:lnTo>
                    <a:pt x="1345691" y="107061"/>
                  </a:lnTo>
                  <a:lnTo>
                    <a:pt x="1274317" y="128015"/>
                  </a:lnTo>
                  <a:lnTo>
                    <a:pt x="1208659" y="150875"/>
                  </a:lnTo>
                  <a:lnTo>
                    <a:pt x="1149223" y="175387"/>
                  </a:lnTo>
                  <a:lnTo>
                    <a:pt x="1097026" y="201168"/>
                  </a:lnTo>
                  <a:lnTo>
                    <a:pt x="1052322" y="228346"/>
                  </a:lnTo>
                  <a:lnTo>
                    <a:pt x="1016254" y="256539"/>
                  </a:lnTo>
                  <a:lnTo>
                    <a:pt x="989076" y="286003"/>
                  </a:lnTo>
                  <a:lnTo>
                    <a:pt x="969518" y="324231"/>
                  </a:lnTo>
                  <a:lnTo>
                    <a:pt x="966179" y="347852"/>
                  </a:lnTo>
                  <a:lnTo>
                    <a:pt x="965835" y="353822"/>
                  </a:lnTo>
                  <a:lnTo>
                    <a:pt x="950468" y="394462"/>
                  </a:lnTo>
                  <a:lnTo>
                    <a:pt x="920242" y="428878"/>
                  </a:lnTo>
                  <a:lnTo>
                    <a:pt x="885570" y="456057"/>
                  </a:lnTo>
                  <a:lnTo>
                    <a:pt x="842010" y="482600"/>
                  </a:lnTo>
                  <a:lnTo>
                    <a:pt x="790575" y="508126"/>
                  </a:lnTo>
                  <a:lnTo>
                    <a:pt x="731901" y="532257"/>
                  </a:lnTo>
                  <a:lnTo>
                    <a:pt x="666876" y="554736"/>
                  </a:lnTo>
                  <a:lnTo>
                    <a:pt x="595884" y="575563"/>
                  </a:lnTo>
                  <a:lnTo>
                    <a:pt x="558673" y="585215"/>
                  </a:lnTo>
                  <a:lnTo>
                    <a:pt x="520192" y="594360"/>
                  </a:lnTo>
                  <a:lnTo>
                    <a:pt x="480568" y="602869"/>
                  </a:lnTo>
                  <a:lnTo>
                    <a:pt x="440055" y="610870"/>
                  </a:lnTo>
                  <a:lnTo>
                    <a:pt x="398653" y="618236"/>
                  </a:lnTo>
                  <a:lnTo>
                    <a:pt x="356362" y="624839"/>
                  </a:lnTo>
                  <a:lnTo>
                    <a:pt x="313436" y="630809"/>
                  </a:lnTo>
                  <a:lnTo>
                    <a:pt x="269748" y="636143"/>
                  </a:lnTo>
                  <a:lnTo>
                    <a:pt x="225551" y="640714"/>
                  </a:lnTo>
                  <a:lnTo>
                    <a:pt x="181101" y="644525"/>
                  </a:lnTo>
                  <a:lnTo>
                    <a:pt x="136270" y="647446"/>
                  </a:lnTo>
                  <a:lnTo>
                    <a:pt x="91059" y="649732"/>
                  </a:lnTo>
                  <a:lnTo>
                    <a:pt x="45593" y="651001"/>
                  </a:lnTo>
                  <a:lnTo>
                    <a:pt x="0" y="651510"/>
                  </a:lnTo>
                  <a:lnTo>
                    <a:pt x="254" y="664210"/>
                  </a:lnTo>
                  <a:lnTo>
                    <a:pt x="45719" y="663701"/>
                  </a:lnTo>
                  <a:lnTo>
                    <a:pt x="91312" y="662304"/>
                  </a:lnTo>
                  <a:lnTo>
                    <a:pt x="136779" y="660146"/>
                  </a:lnTo>
                  <a:lnTo>
                    <a:pt x="181863" y="657225"/>
                  </a:lnTo>
                  <a:lnTo>
                    <a:pt x="226694" y="653414"/>
                  </a:lnTo>
                  <a:lnTo>
                    <a:pt x="271144" y="648843"/>
                  </a:lnTo>
                  <a:lnTo>
                    <a:pt x="314960" y="643509"/>
                  </a:lnTo>
                  <a:lnTo>
                    <a:pt x="358139" y="637413"/>
                  </a:lnTo>
                  <a:lnTo>
                    <a:pt x="400557" y="630809"/>
                  </a:lnTo>
                  <a:lnTo>
                    <a:pt x="442213" y="623315"/>
                  </a:lnTo>
                  <a:lnTo>
                    <a:pt x="482981" y="615441"/>
                  </a:lnTo>
                  <a:lnTo>
                    <a:pt x="522859" y="606806"/>
                  </a:lnTo>
                  <a:lnTo>
                    <a:pt x="561594" y="597662"/>
                  </a:lnTo>
                  <a:lnTo>
                    <a:pt x="599186" y="587883"/>
                  </a:lnTo>
                  <a:lnTo>
                    <a:pt x="670560" y="566927"/>
                  </a:lnTo>
                  <a:lnTo>
                    <a:pt x="736219" y="544195"/>
                  </a:lnTo>
                  <a:lnTo>
                    <a:pt x="795528" y="519684"/>
                  </a:lnTo>
                  <a:lnTo>
                    <a:pt x="847851" y="493775"/>
                  </a:lnTo>
                  <a:lnTo>
                    <a:pt x="892429" y="466725"/>
                  </a:lnTo>
                  <a:lnTo>
                    <a:pt x="928624" y="438531"/>
                  </a:lnTo>
                  <a:lnTo>
                    <a:pt x="955675" y="409194"/>
                  </a:lnTo>
                  <a:lnTo>
                    <a:pt x="975360" y="371348"/>
                  </a:lnTo>
                  <a:lnTo>
                    <a:pt x="979297" y="340613"/>
                  </a:lnTo>
                  <a:lnTo>
                    <a:pt x="980186" y="333883"/>
                  </a:lnTo>
                  <a:lnTo>
                    <a:pt x="999617" y="293243"/>
                  </a:lnTo>
                  <a:lnTo>
                    <a:pt x="1032763" y="259079"/>
                  </a:lnTo>
                  <a:lnTo>
                    <a:pt x="1080516" y="225298"/>
                  </a:lnTo>
                  <a:lnTo>
                    <a:pt x="1128014" y="199389"/>
                  </a:lnTo>
                  <a:lnTo>
                    <a:pt x="1183132" y="174498"/>
                  </a:lnTo>
                  <a:lnTo>
                    <a:pt x="1245108" y="151129"/>
                  </a:lnTo>
                  <a:lnTo>
                    <a:pt x="1313052" y="129412"/>
                  </a:lnTo>
                  <a:lnTo>
                    <a:pt x="1386586" y="109600"/>
                  </a:lnTo>
                  <a:lnTo>
                    <a:pt x="1425066" y="100457"/>
                  </a:lnTo>
                  <a:lnTo>
                    <a:pt x="1464564" y="91821"/>
                  </a:lnTo>
                  <a:lnTo>
                    <a:pt x="1505203" y="83947"/>
                  </a:lnTo>
                  <a:lnTo>
                    <a:pt x="1546606" y="76581"/>
                  </a:lnTo>
                  <a:lnTo>
                    <a:pt x="1588897" y="69850"/>
                  </a:lnTo>
                  <a:lnTo>
                    <a:pt x="1631823" y="63881"/>
                  </a:lnTo>
                  <a:lnTo>
                    <a:pt x="1675384" y="58547"/>
                  </a:lnTo>
                  <a:lnTo>
                    <a:pt x="1719452" y="53975"/>
                  </a:lnTo>
                  <a:lnTo>
                    <a:pt x="1764029" y="50037"/>
                  </a:lnTo>
                  <a:lnTo>
                    <a:pt x="1808988" y="46989"/>
                  </a:lnTo>
                  <a:lnTo>
                    <a:pt x="1854073" y="44831"/>
                  </a:lnTo>
                  <a:lnTo>
                    <a:pt x="1868731" y="44491"/>
                  </a:lnTo>
                  <a:lnTo>
                    <a:pt x="1868498" y="31787"/>
                  </a:lnTo>
                  <a:close/>
                </a:path>
                <a:path w="1945004" h="664210">
                  <a:moveTo>
                    <a:pt x="1933959" y="31496"/>
                  </a:moveTo>
                  <a:lnTo>
                    <a:pt x="1881251" y="31496"/>
                  </a:lnTo>
                  <a:lnTo>
                    <a:pt x="1881504" y="44196"/>
                  </a:lnTo>
                  <a:lnTo>
                    <a:pt x="1868731" y="44491"/>
                  </a:lnTo>
                  <a:lnTo>
                    <a:pt x="1869313" y="76200"/>
                  </a:lnTo>
                  <a:lnTo>
                    <a:pt x="1944877" y="36702"/>
                  </a:lnTo>
                  <a:lnTo>
                    <a:pt x="1933959" y="31496"/>
                  </a:lnTo>
                  <a:close/>
                </a:path>
                <a:path w="1945004" h="664210">
                  <a:moveTo>
                    <a:pt x="1881251" y="31496"/>
                  </a:moveTo>
                  <a:lnTo>
                    <a:pt x="1868498" y="31787"/>
                  </a:lnTo>
                  <a:lnTo>
                    <a:pt x="1868731" y="44491"/>
                  </a:lnTo>
                  <a:lnTo>
                    <a:pt x="1881504" y="44196"/>
                  </a:lnTo>
                  <a:lnTo>
                    <a:pt x="1881251" y="31496"/>
                  </a:lnTo>
                  <a:close/>
                </a:path>
                <a:path w="1945004" h="664210">
                  <a:moveTo>
                    <a:pt x="1867915" y="0"/>
                  </a:moveTo>
                  <a:lnTo>
                    <a:pt x="1868498" y="31787"/>
                  </a:lnTo>
                  <a:lnTo>
                    <a:pt x="1881251" y="31496"/>
                  </a:lnTo>
                  <a:lnTo>
                    <a:pt x="1933959" y="31496"/>
                  </a:lnTo>
                  <a:lnTo>
                    <a:pt x="1867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7263" y="3175000"/>
              <a:ext cx="1945005" cy="667385"/>
            </a:xfrm>
            <a:custGeom>
              <a:avLst/>
              <a:gdLst/>
              <a:ahLst/>
              <a:cxnLst/>
              <a:rect l="l" t="t" r="r" b="b"/>
              <a:pathLst>
                <a:path w="1945004" h="667385">
                  <a:moveTo>
                    <a:pt x="1869313" y="590676"/>
                  </a:moveTo>
                  <a:lnTo>
                    <a:pt x="1868731" y="622385"/>
                  </a:lnTo>
                  <a:lnTo>
                    <a:pt x="1881504" y="622681"/>
                  </a:lnTo>
                  <a:lnTo>
                    <a:pt x="1881251" y="635381"/>
                  </a:lnTo>
                  <a:lnTo>
                    <a:pt x="1868493" y="635381"/>
                  </a:lnTo>
                  <a:lnTo>
                    <a:pt x="1867915" y="666876"/>
                  </a:lnTo>
                  <a:lnTo>
                    <a:pt x="1933959" y="635381"/>
                  </a:lnTo>
                  <a:lnTo>
                    <a:pt x="1881251" y="635381"/>
                  </a:lnTo>
                  <a:lnTo>
                    <a:pt x="1868499" y="635031"/>
                  </a:lnTo>
                  <a:lnTo>
                    <a:pt x="1934692" y="635031"/>
                  </a:lnTo>
                  <a:lnTo>
                    <a:pt x="1944877" y="630174"/>
                  </a:lnTo>
                  <a:lnTo>
                    <a:pt x="1869313" y="590676"/>
                  </a:lnTo>
                  <a:close/>
                </a:path>
                <a:path w="1945004" h="667385">
                  <a:moveTo>
                    <a:pt x="1868731" y="622385"/>
                  </a:moveTo>
                  <a:lnTo>
                    <a:pt x="1868499" y="635031"/>
                  </a:lnTo>
                  <a:lnTo>
                    <a:pt x="1881251" y="635381"/>
                  </a:lnTo>
                  <a:lnTo>
                    <a:pt x="1881504" y="622681"/>
                  </a:lnTo>
                  <a:lnTo>
                    <a:pt x="1868731" y="622385"/>
                  </a:lnTo>
                  <a:close/>
                </a:path>
                <a:path w="1945004" h="667385">
                  <a:moveTo>
                    <a:pt x="254" y="0"/>
                  </a:moveTo>
                  <a:lnTo>
                    <a:pt x="0" y="12700"/>
                  </a:lnTo>
                  <a:lnTo>
                    <a:pt x="45593" y="13208"/>
                  </a:lnTo>
                  <a:lnTo>
                    <a:pt x="91059" y="14477"/>
                  </a:lnTo>
                  <a:lnTo>
                    <a:pt x="136270" y="16637"/>
                  </a:lnTo>
                  <a:lnTo>
                    <a:pt x="181101" y="19685"/>
                  </a:lnTo>
                  <a:lnTo>
                    <a:pt x="225679" y="23495"/>
                  </a:lnTo>
                  <a:lnTo>
                    <a:pt x="269748" y="28066"/>
                  </a:lnTo>
                  <a:lnTo>
                    <a:pt x="313436" y="33400"/>
                  </a:lnTo>
                  <a:lnTo>
                    <a:pt x="356362" y="39497"/>
                  </a:lnTo>
                  <a:lnTo>
                    <a:pt x="398653" y="46100"/>
                  </a:lnTo>
                  <a:lnTo>
                    <a:pt x="440055" y="53594"/>
                  </a:lnTo>
                  <a:lnTo>
                    <a:pt x="480568" y="61595"/>
                  </a:lnTo>
                  <a:lnTo>
                    <a:pt x="520192" y="70230"/>
                  </a:lnTo>
                  <a:lnTo>
                    <a:pt x="558673" y="79248"/>
                  </a:lnTo>
                  <a:lnTo>
                    <a:pt x="595884" y="89026"/>
                  </a:lnTo>
                  <a:lnTo>
                    <a:pt x="666750" y="109982"/>
                  </a:lnTo>
                  <a:lnTo>
                    <a:pt x="731901" y="132587"/>
                  </a:lnTo>
                  <a:lnTo>
                    <a:pt x="790575" y="156845"/>
                  </a:lnTo>
                  <a:lnTo>
                    <a:pt x="842010" y="182499"/>
                  </a:lnTo>
                  <a:lnTo>
                    <a:pt x="885570" y="209169"/>
                  </a:lnTo>
                  <a:lnTo>
                    <a:pt x="920242" y="236347"/>
                  </a:lnTo>
                  <a:lnTo>
                    <a:pt x="950468" y="271017"/>
                  </a:lnTo>
                  <a:lnTo>
                    <a:pt x="965835" y="311912"/>
                  </a:lnTo>
                  <a:lnTo>
                    <a:pt x="966597" y="326009"/>
                  </a:lnTo>
                  <a:lnTo>
                    <a:pt x="967739" y="333883"/>
                  </a:lnTo>
                  <a:lnTo>
                    <a:pt x="983869" y="372490"/>
                  </a:lnTo>
                  <a:lnTo>
                    <a:pt x="1008507" y="402336"/>
                  </a:lnTo>
                  <a:lnTo>
                    <a:pt x="1052322" y="438023"/>
                  </a:lnTo>
                  <a:lnTo>
                    <a:pt x="1097026" y="465200"/>
                  </a:lnTo>
                  <a:lnTo>
                    <a:pt x="1149223" y="491236"/>
                  </a:lnTo>
                  <a:lnTo>
                    <a:pt x="1208659" y="515874"/>
                  </a:lnTo>
                  <a:lnTo>
                    <a:pt x="1274317" y="538861"/>
                  </a:lnTo>
                  <a:lnTo>
                    <a:pt x="1345691" y="559816"/>
                  </a:lnTo>
                  <a:lnTo>
                    <a:pt x="1383411" y="569594"/>
                  </a:lnTo>
                  <a:lnTo>
                    <a:pt x="1422019" y="578738"/>
                  </a:lnTo>
                  <a:lnTo>
                    <a:pt x="1461897" y="587501"/>
                  </a:lnTo>
                  <a:lnTo>
                    <a:pt x="1502664" y="595502"/>
                  </a:lnTo>
                  <a:lnTo>
                    <a:pt x="1544320" y="602869"/>
                  </a:lnTo>
                  <a:lnTo>
                    <a:pt x="1586864" y="609600"/>
                  </a:lnTo>
                  <a:lnTo>
                    <a:pt x="1630045" y="615695"/>
                  </a:lnTo>
                  <a:lnTo>
                    <a:pt x="1673860" y="621030"/>
                  </a:lnTo>
                  <a:lnTo>
                    <a:pt x="1718183" y="625729"/>
                  </a:lnTo>
                  <a:lnTo>
                    <a:pt x="1763014" y="629538"/>
                  </a:lnTo>
                  <a:lnTo>
                    <a:pt x="1808099" y="632460"/>
                  </a:lnTo>
                  <a:lnTo>
                    <a:pt x="1853438" y="634619"/>
                  </a:lnTo>
                  <a:lnTo>
                    <a:pt x="1868499" y="635031"/>
                  </a:lnTo>
                  <a:lnTo>
                    <a:pt x="1868731" y="622385"/>
                  </a:lnTo>
                  <a:lnTo>
                    <a:pt x="1854073" y="622045"/>
                  </a:lnTo>
                  <a:lnTo>
                    <a:pt x="1808988" y="619760"/>
                  </a:lnTo>
                  <a:lnTo>
                    <a:pt x="1764029" y="616838"/>
                  </a:lnTo>
                  <a:lnTo>
                    <a:pt x="1719452" y="613029"/>
                  </a:lnTo>
                  <a:lnTo>
                    <a:pt x="1675384" y="608457"/>
                  </a:lnTo>
                  <a:lnTo>
                    <a:pt x="1631823" y="603123"/>
                  </a:lnTo>
                  <a:lnTo>
                    <a:pt x="1588897" y="597154"/>
                  </a:lnTo>
                  <a:lnTo>
                    <a:pt x="1546606" y="590423"/>
                  </a:lnTo>
                  <a:lnTo>
                    <a:pt x="1505203" y="583057"/>
                  </a:lnTo>
                  <a:lnTo>
                    <a:pt x="1464564" y="575056"/>
                  </a:lnTo>
                  <a:lnTo>
                    <a:pt x="1425066" y="566419"/>
                  </a:lnTo>
                  <a:lnTo>
                    <a:pt x="1386586" y="557276"/>
                  </a:lnTo>
                  <a:lnTo>
                    <a:pt x="1349121" y="547624"/>
                  </a:lnTo>
                  <a:lnTo>
                    <a:pt x="1278382" y="526795"/>
                  </a:lnTo>
                  <a:lnTo>
                    <a:pt x="1213231" y="504063"/>
                  </a:lnTo>
                  <a:lnTo>
                    <a:pt x="1154684" y="479806"/>
                  </a:lnTo>
                  <a:lnTo>
                    <a:pt x="1103376" y="454279"/>
                  </a:lnTo>
                  <a:lnTo>
                    <a:pt x="1059814" y="427736"/>
                  </a:lnTo>
                  <a:lnTo>
                    <a:pt x="1025017" y="400303"/>
                  </a:lnTo>
                  <a:lnTo>
                    <a:pt x="994791" y="366013"/>
                  </a:lnTo>
                  <a:lnTo>
                    <a:pt x="979297" y="325247"/>
                  </a:lnTo>
                  <a:lnTo>
                    <a:pt x="978916" y="318008"/>
                  </a:lnTo>
                  <a:lnTo>
                    <a:pt x="978407" y="310007"/>
                  </a:lnTo>
                  <a:lnTo>
                    <a:pt x="965454" y="271272"/>
                  </a:lnTo>
                  <a:lnTo>
                    <a:pt x="936244" y="234061"/>
                  </a:lnTo>
                  <a:lnTo>
                    <a:pt x="892429" y="198500"/>
                  </a:lnTo>
                  <a:lnTo>
                    <a:pt x="847851" y="171196"/>
                  </a:lnTo>
                  <a:lnTo>
                    <a:pt x="795655" y="145161"/>
                  </a:lnTo>
                  <a:lnTo>
                    <a:pt x="736219" y="120650"/>
                  </a:lnTo>
                  <a:lnTo>
                    <a:pt x="670560" y="97789"/>
                  </a:lnTo>
                  <a:lnTo>
                    <a:pt x="599186" y="76708"/>
                  </a:lnTo>
                  <a:lnTo>
                    <a:pt x="561594" y="66928"/>
                  </a:lnTo>
                  <a:lnTo>
                    <a:pt x="522859" y="57785"/>
                  </a:lnTo>
                  <a:lnTo>
                    <a:pt x="482981" y="49022"/>
                  </a:lnTo>
                  <a:lnTo>
                    <a:pt x="442213" y="41021"/>
                  </a:lnTo>
                  <a:lnTo>
                    <a:pt x="400557" y="33654"/>
                  </a:lnTo>
                  <a:lnTo>
                    <a:pt x="358139" y="26924"/>
                  </a:lnTo>
                  <a:lnTo>
                    <a:pt x="314960" y="20827"/>
                  </a:lnTo>
                  <a:lnTo>
                    <a:pt x="271144" y="15494"/>
                  </a:lnTo>
                  <a:lnTo>
                    <a:pt x="226694" y="10922"/>
                  </a:lnTo>
                  <a:lnTo>
                    <a:pt x="181863" y="7112"/>
                  </a:lnTo>
                  <a:lnTo>
                    <a:pt x="136779" y="4063"/>
                  </a:lnTo>
                  <a:lnTo>
                    <a:pt x="91312" y="1777"/>
                  </a:lnTo>
                  <a:lnTo>
                    <a:pt x="45719" y="508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892" y="392668"/>
            <a:ext cx="185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Malgun Gothic"/>
                <a:cs typeface="Malgun Gothic"/>
              </a:rPr>
              <a:t>제어문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461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선택문</a:t>
            </a:r>
            <a:r>
              <a:rPr spc="-75" dirty="0"/>
              <a:t> </a:t>
            </a:r>
            <a:r>
              <a:rPr spc="-10" dirty="0"/>
              <a:t>(if)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541066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단순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if문</a:t>
            </a:r>
            <a:endParaRPr sz="1800" dirty="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조건 검사 </a:t>
            </a:r>
            <a:r>
              <a:rPr sz="1800" spc="-5" dirty="0">
                <a:latin typeface="Malgun Gothic"/>
                <a:cs typeface="Malgun Gothic"/>
              </a:rPr>
              <a:t>결과가 참일때 </a:t>
            </a:r>
            <a:r>
              <a:rPr sz="1800" dirty="0">
                <a:latin typeface="Malgun Gothic"/>
                <a:cs typeface="Malgun Gothic"/>
              </a:rPr>
              <a:t>제어 대상 실행문을 </a:t>
            </a:r>
            <a:r>
              <a:rPr sz="1800" spc="-5" dirty="0">
                <a:latin typeface="Malgun Gothic"/>
                <a:cs typeface="Malgun Gothic"/>
              </a:rPr>
              <a:t>실행하는 </a:t>
            </a:r>
            <a:r>
              <a:rPr sz="1800" dirty="0">
                <a:latin typeface="Malgun Gothic"/>
                <a:cs typeface="Malgun Gothic"/>
              </a:rPr>
              <a:t>선택문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772" y="2915125"/>
            <a:ext cx="4715828" cy="1616468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54355" indent="-27495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553720" algn="l"/>
                <a:tab pos="554355" algn="l"/>
              </a:tabLst>
            </a:pPr>
            <a:r>
              <a:rPr sz="1800" spc="-10" dirty="0">
                <a:latin typeface="Malgun Gothic"/>
                <a:cs typeface="Malgun Gothic"/>
              </a:rPr>
              <a:t>expression이 </a:t>
            </a:r>
            <a:r>
              <a:rPr sz="1800" dirty="0">
                <a:latin typeface="Malgun Gothic"/>
                <a:cs typeface="Malgun Gothic"/>
              </a:rPr>
              <a:t>참이면 </a:t>
            </a:r>
            <a:r>
              <a:rPr sz="1800" dirty="0" err="1">
                <a:latin typeface="Malgun Gothic"/>
                <a:cs typeface="Malgun Gothic"/>
              </a:rPr>
              <a:t>문장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5" dirty="0" err="1" smtClean="0">
                <a:latin typeface="Malgun Gothic"/>
                <a:cs typeface="Malgun Gothic"/>
              </a:rPr>
              <a:t>실행</a:t>
            </a:r>
            <a:r>
              <a:rPr lang="en-US" sz="1800" spc="-5" dirty="0" smtClean="0">
                <a:latin typeface="Malgun Gothic"/>
                <a:cs typeface="Malgun Gothic"/>
              </a:rPr>
              <a:t> </a:t>
            </a:r>
          </a:p>
          <a:p>
            <a:pPr marL="554355" indent="-27495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553720" algn="l"/>
                <a:tab pos="554355" algn="l"/>
              </a:tabLst>
            </a:pPr>
            <a:r>
              <a:rPr sz="1800" spc="-10" dirty="0" err="1" smtClean="0">
                <a:latin typeface="Malgun Gothic"/>
                <a:cs typeface="Malgun Gothic"/>
              </a:rPr>
              <a:t>expression</a:t>
            </a:r>
            <a:r>
              <a:rPr sz="1800" spc="-10" dirty="0" err="1">
                <a:latin typeface="Malgun Gothic"/>
                <a:cs typeface="Malgun Gothic"/>
              </a:rPr>
              <a:t>이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거짓이면 문장 실행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생략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예제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7379" y="1958339"/>
            <a:ext cx="3116579" cy="3741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3570" y="1954529"/>
            <a:ext cx="3124200" cy="3749040"/>
          </a:xfrm>
          <a:custGeom>
            <a:avLst/>
            <a:gdLst/>
            <a:ahLst/>
            <a:cxnLst/>
            <a:rect l="l" t="t" r="r" b="b"/>
            <a:pathLst>
              <a:path w="3124200" h="3749040">
                <a:moveTo>
                  <a:pt x="0" y="3749040"/>
                </a:moveTo>
                <a:lnTo>
                  <a:pt x="3124200" y="3749040"/>
                </a:lnTo>
                <a:lnTo>
                  <a:pt x="3124200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" y="1958339"/>
            <a:ext cx="501396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169" y="1954529"/>
            <a:ext cx="5021580" cy="960119"/>
          </a:xfrm>
          <a:custGeom>
            <a:avLst/>
            <a:gdLst/>
            <a:ahLst/>
            <a:cxnLst/>
            <a:rect l="l" t="t" r="r" b="b"/>
            <a:pathLst>
              <a:path w="5021580" h="960119">
                <a:moveTo>
                  <a:pt x="0" y="960120"/>
                </a:moveTo>
                <a:lnTo>
                  <a:pt x="5021580" y="960120"/>
                </a:lnTo>
                <a:lnTo>
                  <a:pt x="5021580" y="0"/>
                </a:lnTo>
                <a:lnTo>
                  <a:pt x="0" y="0"/>
                </a:lnTo>
                <a:lnTo>
                  <a:pt x="0" y="9601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790" y="4583429"/>
            <a:ext cx="5013960" cy="2034539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1350" spc="25" dirty="0">
                <a:latin typeface="Consolas"/>
                <a:cs typeface="Consolas"/>
              </a:rPr>
              <a:t>var1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100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if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var1:</a:t>
            </a:r>
            <a:endParaRPr sz="1350">
              <a:latin typeface="Consolas"/>
              <a:cs typeface="Consolas"/>
            </a:endParaRPr>
          </a:p>
          <a:p>
            <a:pPr marL="48577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("1 </a:t>
            </a:r>
            <a:r>
              <a:rPr sz="1350" spc="10" dirty="0">
                <a:latin typeface="Consolas"/>
                <a:cs typeface="Consolas"/>
              </a:rPr>
              <a:t>- </a:t>
            </a:r>
            <a:r>
              <a:rPr sz="1350" spc="0" dirty="0">
                <a:latin typeface="Consolas"/>
                <a:cs typeface="Consolas"/>
              </a:rPr>
              <a:t>Got </a:t>
            </a:r>
            <a:r>
              <a:rPr sz="1350" spc="10" dirty="0">
                <a:latin typeface="Consolas"/>
                <a:cs typeface="Consolas"/>
              </a:rPr>
              <a:t>a </a:t>
            </a:r>
            <a:r>
              <a:rPr sz="1350" spc="25" dirty="0">
                <a:latin typeface="Consolas"/>
                <a:cs typeface="Consolas"/>
              </a:rPr>
              <a:t>true </a:t>
            </a:r>
            <a:r>
              <a:rPr sz="1350" spc="15" dirty="0">
                <a:latin typeface="Consolas"/>
                <a:cs typeface="Consolas"/>
              </a:rPr>
              <a:t>expression</a:t>
            </a:r>
            <a:r>
              <a:rPr sz="1350" spc="31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value")</a:t>
            </a:r>
            <a:endParaRPr sz="1350">
              <a:latin typeface="Consolas"/>
              <a:cs typeface="Consolas"/>
            </a:endParaRPr>
          </a:p>
          <a:p>
            <a:pPr marL="88900" marR="3331210" indent="396240">
              <a:lnSpc>
                <a:spcPts val="1680"/>
              </a:lnSpc>
              <a:spcBef>
                <a:spcPts val="65"/>
              </a:spcBef>
            </a:pPr>
            <a:r>
              <a:rPr sz="1350" spc="25" dirty="0">
                <a:latin typeface="Consolas"/>
                <a:cs typeface="Consolas"/>
              </a:rPr>
              <a:t>print (var1)  var2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6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0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if</a:t>
            </a:r>
            <a:r>
              <a:rPr sz="1350" spc="-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var2:</a:t>
            </a:r>
            <a:endParaRPr sz="1350">
              <a:latin typeface="Consolas"/>
              <a:cs typeface="Consolas"/>
            </a:endParaRPr>
          </a:p>
          <a:p>
            <a:pPr marL="48577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("2 </a:t>
            </a:r>
            <a:r>
              <a:rPr sz="1350" spc="10" dirty="0">
                <a:latin typeface="Consolas"/>
                <a:cs typeface="Consolas"/>
              </a:rPr>
              <a:t>- </a:t>
            </a:r>
            <a:r>
              <a:rPr sz="1350" spc="0" dirty="0">
                <a:latin typeface="Consolas"/>
                <a:cs typeface="Consolas"/>
              </a:rPr>
              <a:t>Got </a:t>
            </a:r>
            <a:r>
              <a:rPr sz="1350" spc="10" dirty="0">
                <a:latin typeface="Consolas"/>
                <a:cs typeface="Consolas"/>
              </a:rPr>
              <a:t>a </a:t>
            </a:r>
            <a:r>
              <a:rPr sz="1350" spc="25" dirty="0">
                <a:latin typeface="Consolas"/>
                <a:cs typeface="Consolas"/>
              </a:rPr>
              <a:t>true </a:t>
            </a:r>
            <a:r>
              <a:rPr sz="1350" spc="15" dirty="0">
                <a:latin typeface="Consolas"/>
                <a:cs typeface="Consolas"/>
              </a:rPr>
              <a:t>expression</a:t>
            </a:r>
            <a:r>
              <a:rPr sz="1350" spc="31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value")</a:t>
            </a:r>
            <a:endParaRPr sz="1350">
              <a:latin typeface="Consolas"/>
              <a:cs typeface="Consolas"/>
            </a:endParaRPr>
          </a:p>
          <a:p>
            <a:pPr marL="48577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(var2)</a:t>
            </a:r>
            <a:endParaRPr sz="1350">
              <a:latin typeface="Consolas"/>
              <a:cs typeface="Consolas"/>
            </a:endParaRPr>
          </a:p>
          <a:p>
            <a:pPr marL="48577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("Good bye!")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1" y="994124"/>
            <a:ext cx="8541067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다중 선택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if문</a:t>
            </a:r>
            <a:endParaRPr sz="1800" dirty="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여러 실행문 중 조건이 참이 되는 </a:t>
            </a:r>
            <a:r>
              <a:rPr sz="1800" spc="-5" dirty="0">
                <a:latin typeface="Malgun Gothic"/>
                <a:cs typeface="Malgun Gothic"/>
              </a:rPr>
              <a:t>하나의 문장을 실행하는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선택문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790" y="4838382"/>
            <a:ext cx="4105910" cy="15741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Malgun Gothic"/>
                <a:cs typeface="Malgun Gothic"/>
              </a:rPr>
              <a:t>expression1이 </a:t>
            </a:r>
            <a:r>
              <a:rPr sz="1800" dirty="0">
                <a:latin typeface="Malgun Gothic"/>
                <a:cs typeface="Malgun Gothic"/>
              </a:rPr>
              <a:t>참일 경우 문장 1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  <a:p>
            <a:pPr marL="287020" indent="-2743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Malgun Gothic"/>
                <a:cs typeface="Malgun Gothic"/>
              </a:rPr>
              <a:t>expression2가 </a:t>
            </a:r>
            <a:r>
              <a:rPr sz="1800" dirty="0">
                <a:latin typeface="Malgun Gothic"/>
                <a:cs typeface="Malgun Gothic"/>
              </a:rPr>
              <a:t>참일 경우 문장 2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  <a:p>
            <a:pPr marL="287020" indent="-27432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Malgun Gothic"/>
                <a:cs typeface="Malgun Gothic"/>
              </a:rPr>
              <a:t>expression3이 </a:t>
            </a:r>
            <a:r>
              <a:rPr sz="1800" dirty="0">
                <a:latin typeface="Malgun Gothic"/>
                <a:cs typeface="Malgun Gothic"/>
              </a:rPr>
              <a:t>참일 경우 문장 3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  <a:p>
            <a:pPr marL="287020" indent="-2743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Malgun Gothic"/>
                <a:cs typeface="Malgun Gothic"/>
              </a:rPr>
              <a:t>나머지 </a:t>
            </a:r>
            <a:r>
              <a:rPr sz="1800" dirty="0">
                <a:latin typeface="Malgun Gothic"/>
                <a:cs typeface="Malgun Gothic"/>
              </a:rPr>
              <a:t>모든 경우 문장 4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920239"/>
            <a:ext cx="8092440" cy="2918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979546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선택문</a:t>
            </a:r>
            <a:r>
              <a:rPr spc="-75" dirty="0"/>
              <a:t> </a:t>
            </a:r>
            <a:r>
              <a:rPr spc="-10" dirty="0"/>
              <a:t>(if)</a:t>
            </a:r>
          </a:p>
        </p:txBody>
      </p:sp>
      <p:sp>
        <p:nvSpPr>
          <p:cNvPr id="6" name="object 6"/>
          <p:cNvSpPr/>
          <p:nvPr/>
        </p:nvSpPr>
        <p:spPr>
          <a:xfrm>
            <a:off x="3417570" y="3211829"/>
            <a:ext cx="1188720" cy="342900"/>
          </a:xfrm>
          <a:custGeom>
            <a:avLst/>
            <a:gdLst/>
            <a:ahLst/>
            <a:cxnLst/>
            <a:rect l="l" t="t" r="r" b="b"/>
            <a:pathLst>
              <a:path w="1188720" h="342900">
                <a:moveTo>
                  <a:pt x="0" y="342900"/>
                </a:moveTo>
                <a:lnTo>
                  <a:pt x="1188720" y="342900"/>
                </a:lnTo>
                <a:lnTo>
                  <a:pt x="118872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7570" y="4149090"/>
            <a:ext cx="4556760" cy="586740"/>
          </a:xfrm>
          <a:custGeom>
            <a:avLst/>
            <a:gdLst/>
            <a:ahLst/>
            <a:cxnLst/>
            <a:rect l="l" t="t" r="r" b="b"/>
            <a:pathLst>
              <a:path w="4556759" h="586739">
                <a:moveTo>
                  <a:pt x="0" y="586740"/>
                </a:moveTo>
                <a:lnTo>
                  <a:pt x="4556760" y="586740"/>
                </a:lnTo>
                <a:lnTo>
                  <a:pt x="4556760" y="0"/>
                </a:lnTo>
                <a:lnTo>
                  <a:pt x="0" y="0"/>
                </a:lnTo>
                <a:lnTo>
                  <a:pt x="0" y="58674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5589" y="3348990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9880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98804" h="76200">
                <a:moveTo>
                  <a:pt x="59855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98551" y="44450"/>
                </a:lnTo>
                <a:lnTo>
                  <a:pt x="5985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5589" y="4408170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98804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98804" h="76200">
                <a:moveTo>
                  <a:pt x="598551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598551" y="44449"/>
                </a:lnTo>
                <a:lnTo>
                  <a:pt x="598551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7450" y="2327910"/>
            <a:ext cx="289560" cy="304800"/>
          </a:xfrm>
          <a:custGeom>
            <a:avLst/>
            <a:gdLst/>
            <a:ahLst/>
            <a:cxnLst/>
            <a:rect l="l" t="t" r="r" b="b"/>
            <a:pathLst>
              <a:path w="289560" h="304800">
                <a:moveTo>
                  <a:pt x="0" y="304800"/>
                </a:moveTo>
                <a:lnTo>
                  <a:pt x="289560" y="304800"/>
                </a:lnTo>
                <a:lnTo>
                  <a:pt x="28956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7450" y="3044189"/>
            <a:ext cx="289560" cy="304800"/>
          </a:xfrm>
          <a:custGeom>
            <a:avLst/>
            <a:gdLst/>
            <a:ahLst/>
            <a:cxnLst/>
            <a:rect l="l" t="t" r="r" b="b"/>
            <a:pathLst>
              <a:path w="289560" h="304800">
                <a:moveTo>
                  <a:pt x="0" y="304800"/>
                </a:moveTo>
                <a:lnTo>
                  <a:pt x="289560" y="304800"/>
                </a:lnTo>
                <a:lnTo>
                  <a:pt x="28956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7298"/>
              </p:ext>
            </p:extLst>
          </p:nvPr>
        </p:nvGraphicFramePr>
        <p:xfrm>
          <a:off x="716280" y="1912616"/>
          <a:ext cx="8085455" cy="292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930"/>
                <a:gridCol w="289560"/>
                <a:gridCol w="53975"/>
                <a:gridCol w="6015990"/>
              </a:tblGrid>
              <a:tr h="78867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83007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350" dirty="0">
                          <a:latin typeface="Malgun Gothic"/>
                          <a:cs typeface="Malgun Gothic"/>
                        </a:rPr>
                        <a:t>1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1726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45415" algn="r">
                        <a:lnSpc>
                          <a:spcPct val="100000"/>
                        </a:lnSpc>
                      </a:pPr>
                      <a:r>
                        <a:rPr sz="1350" dirty="0">
                          <a:latin typeface="Malgun Gothic"/>
                          <a:cs typeface="Malgun Gothic"/>
                        </a:rPr>
                        <a:t>2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635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 marL="708660" marR="4352290" indent="53975">
                        <a:lnSpc>
                          <a:spcPts val="7370"/>
                        </a:lnSpc>
                        <a:spcBef>
                          <a:spcPts val="40"/>
                        </a:spcBef>
                      </a:pP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생략</a:t>
                      </a:r>
                      <a:r>
                        <a:rPr sz="1600" b="1" spc="-114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가능  </a:t>
                      </a:r>
                      <a:r>
                        <a:rPr sz="1600" b="1" spc="10" dirty="0">
                          <a:latin typeface="Malgun Gothic"/>
                          <a:cs typeface="Malgun Gothic"/>
                        </a:rPr>
                        <a:t>생략</a:t>
                      </a:r>
                      <a:r>
                        <a:rPr sz="1600" b="1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가능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  <a:p>
                      <a:pPr marL="708660">
                        <a:lnSpc>
                          <a:spcPts val="770"/>
                        </a:lnSpc>
                      </a:pP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위</a:t>
                      </a:r>
                      <a:r>
                        <a:rPr sz="1600" b="1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10" dirty="0">
                          <a:latin typeface="Malgun Gothic"/>
                          <a:cs typeface="Malgun Gothic"/>
                        </a:rPr>
                        <a:t>조건을</a:t>
                      </a:r>
                      <a:r>
                        <a:rPr sz="1600" b="1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만족하지</a:t>
                      </a:r>
                      <a:r>
                        <a:rPr sz="1600" b="1" spc="-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않는</a:t>
                      </a:r>
                      <a:r>
                        <a:rPr sz="1600" b="1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10" dirty="0">
                          <a:latin typeface="Malgun Gothic"/>
                          <a:cs typeface="Malgun Gothic"/>
                        </a:rPr>
                        <a:t>나머지</a:t>
                      </a:r>
                      <a:r>
                        <a:rPr sz="1600" b="1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모든</a:t>
                      </a:r>
                      <a:r>
                        <a:rPr sz="1600" b="1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경우</a:t>
                      </a:r>
                      <a:r>
                        <a:rPr sz="1600" b="1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b="1" spc="15" dirty="0">
                          <a:latin typeface="Malgun Gothic"/>
                          <a:cs typeface="Malgun Gothic"/>
                        </a:rPr>
                        <a:t>표시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508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50" dirty="0">
                          <a:latin typeface="Malgun Gothic"/>
                          <a:cs typeface="Malgun Gothic"/>
                        </a:rPr>
                        <a:t>3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Malgun Gothic"/>
                          <a:cs typeface="Malgun Gothic"/>
                        </a:rPr>
                        <a:t>4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1519" y="2675792"/>
            <a:ext cx="205422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461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선택문</a:t>
            </a:r>
            <a:r>
              <a:rPr spc="-75" dirty="0"/>
              <a:t> </a:t>
            </a:r>
            <a:r>
              <a:rPr spc="-10" dirty="0"/>
              <a:t>(if)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218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다중 선택 </a:t>
            </a:r>
            <a:r>
              <a:rPr sz="1800" spc="-20" dirty="0">
                <a:latin typeface="Malgun Gothic"/>
                <a:cs typeface="Malgun Gothic"/>
              </a:rPr>
              <a:t>if문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1508760"/>
            <a:ext cx="4488180" cy="490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490" y="1504950"/>
            <a:ext cx="4495800" cy="4914900"/>
          </a:xfrm>
          <a:custGeom>
            <a:avLst/>
            <a:gdLst/>
            <a:ahLst/>
            <a:cxnLst/>
            <a:rect l="l" t="t" r="r" b="b"/>
            <a:pathLst>
              <a:path w="4495800" h="4914900">
                <a:moveTo>
                  <a:pt x="0" y="4914900"/>
                </a:moveTo>
                <a:lnTo>
                  <a:pt x="4495800" y="4914900"/>
                </a:lnTo>
                <a:lnTo>
                  <a:pt x="4495800" y="0"/>
                </a:lnTo>
                <a:lnTo>
                  <a:pt x="0" y="0"/>
                </a:lnTo>
                <a:lnTo>
                  <a:pt x="0" y="491490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3559" y="1767839"/>
            <a:ext cx="2560320" cy="439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9750" y="1764029"/>
            <a:ext cx="2567940" cy="4404360"/>
          </a:xfrm>
          <a:custGeom>
            <a:avLst/>
            <a:gdLst/>
            <a:ahLst/>
            <a:cxnLst/>
            <a:rect l="l" t="t" r="r" b="b"/>
            <a:pathLst>
              <a:path w="2567940" h="4404360">
                <a:moveTo>
                  <a:pt x="0" y="4404360"/>
                </a:moveTo>
                <a:lnTo>
                  <a:pt x="2567940" y="4404360"/>
                </a:lnTo>
                <a:lnTo>
                  <a:pt x="2567940" y="0"/>
                </a:lnTo>
                <a:lnTo>
                  <a:pt x="0" y="0"/>
                </a:lnTo>
                <a:lnTo>
                  <a:pt x="0" y="44043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2550" y="3653790"/>
            <a:ext cx="289560" cy="624840"/>
          </a:xfrm>
          <a:custGeom>
            <a:avLst/>
            <a:gdLst/>
            <a:ahLst/>
            <a:cxnLst/>
            <a:rect l="l" t="t" r="r" b="b"/>
            <a:pathLst>
              <a:path w="289560" h="624839">
                <a:moveTo>
                  <a:pt x="144779" y="0"/>
                </a:moveTo>
                <a:lnTo>
                  <a:pt x="144779" y="156210"/>
                </a:lnTo>
                <a:lnTo>
                  <a:pt x="0" y="156210"/>
                </a:lnTo>
                <a:lnTo>
                  <a:pt x="0" y="468630"/>
                </a:lnTo>
                <a:lnTo>
                  <a:pt x="144779" y="468630"/>
                </a:lnTo>
                <a:lnTo>
                  <a:pt x="144779" y="624840"/>
                </a:lnTo>
                <a:lnTo>
                  <a:pt x="289560" y="312420"/>
                </a:lnTo>
                <a:lnTo>
                  <a:pt x="144779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2550" y="3653790"/>
            <a:ext cx="289560" cy="624840"/>
          </a:xfrm>
          <a:custGeom>
            <a:avLst/>
            <a:gdLst/>
            <a:ahLst/>
            <a:cxnLst/>
            <a:rect l="l" t="t" r="r" b="b"/>
            <a:pathLst>
              <a:path w="289560" h="624839">
                <a:moveTo>
                  <a:pt x="0" y="156210"/>
                </a:moveTo>
                <a:lnTo>
                  <a:pt x="144779" y="156210"/>
                </a:lnTo>
                <a:lnTo>
                  <a:pt x="144779" y="0"/>
                </a:lnTo>
                <a:lnTo>
                  <a:pt x="289560" y="312420"/>
                </a:lnTo>
                <a:lnTo>
                  <a:pt x="144779" y="624840"/>
                </a:lnTo>
                <a:lnTo>
                  <a:pt x="144779" y="468630"/>
                </a:lnTo>
                <a:lnTo>
                  <a:pt x="0" y="468630"/>
                </a:lnTo>
                <a:lnTo>
                  <a:pt x="0" y="15621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조건식</a:t>
            </a:r>
            <a:r>
              <a:rPr spc="-90" dirty="0"/>
              <a:t> </a:t>
            </a:r>
            <a:r>
              <a:rPr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450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자료형에 따라 참/거짓을 판단하는</a:t>
            </a:r>
            <a:r>
              <a:rPr sz="1800" spc="-1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조건식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5300" y="1549400"/>
          <a:ext cx="8319134" cy="2556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3045"/>
                <a:gridCol w="2773045"/>
                <a:gridCol w="2773044"/>
              </a:tblGrid>
              <a:tr h="426084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자료형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거짓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숫자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" dirty="0">
                          <a:latin typeface="Malgun Gothic"/>
                          <a:cs typeface="Malgun Gothic"/>
                        </a:rPr>
                        <a:t>0이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아닌</a:t>
                      </a:r>
                      <a:r>
                        <a:rPr sz="1800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숫자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문자열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"abc"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0" dirty="0">
                          <a:latin typeface="Malgun Gothic"/>
                          <a:cs typeface="Malgun Gothic"/>
                        </a:rPr>
                        <a:t>""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리스트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 dirty="0">
                          <a:latin typeface="Malgun Gothic"/>
                          <a:cs typeface="Malgun Gothic"/>
                        </a:rPr>
                        <a:t>[1,2,3]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0" dirty="0">
                          <a:latin typeface="Malgun Gothic"/>
                          <a:cs typeface="Malgun Gothic"/>
                        </a:rPr>
                        <a:t>[]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터플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5" dirty="0">
                          <a:latin typeface="Malgun Gothic"/>
                          <a:cs typeface="Malgun Gothic"/>
                        </a:rPr>
                        <a:t>(1,2,3)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0" dirty="0">
                          <a:latin typeface="Malgun Gothic"/>
                          <a:cs typeface="Malgun Gothic"/>
                        </a:rPr>
                        <a:t>()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딕셔너리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{"a":"b"}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0" dirty="0">
                          <a:latin typeface="Malgun Gothic"/>
                          <a:cs typeface="Malgun Gothic"/>
                        </a:rPr>
                        <a:t>{}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6730" y="4293870"/>
            <a:ext cx="8321040" cy="1813560"/>
          </a:xfrm>
          <a:custGeom>
            <a:avLst/>
            <a:gdLst/>
            <a:ahLst/>
            <a:cxnLst/>
            <a:rect l="l" t="t" r="r" b="b"/>
            <a:pathLst>
              <a:path w="8321040" h="1813560">
                <a:moveTo>
                  <a:pt x="0" y="1813559"/>
                </a:moveTo>
                <a:lnTo>
                  <a:pt x="8321040" y="1813559"/>
                </a:lnTo>
                <a:lnTo>
                  <a:pt x="8321040" y="0"/>
                </a:lnTo>
                <a:lnTo>
                  <a:pt x="0" y="0"/>
                </a:lnTo>
                <a:lnTo>
                  <a:pt x="0" y="181355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725" y="4315459"/>
            <a:ext cx="3559175" cy="1737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money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2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20" dirty="0">
                <a:latin typeface="Consolas"/>
                <a:cs typeface="Consolas"/>
              </a:rPr>
              <a:t>if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money: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tabLst>
                <a:tab pos="890269" algn="l"/>
              </a:tabLst>
            </a:pPr>
            <a:r>
              <a:rPr sz="1600" spc="5" dirty="0">
                <a:latin typeface="Consolas"/>
                <a:cs typeface="Consolas"/>
              </a:rPr>
              <a:t>...	print("</a:t>
            </a:r>
            <a:r>
              <a:rPr sz="1600" spc="5" dirty="0">
                <a:latin typeface="Malgun Gothic"/>
                <a:cs typeface="Malgun Gothic"/>
              </a:rPr>
              <a:t>택시를 </a:t>
            </a:r>
            <a:r>
              <a:rPr sz="1600" spc="10" dirty="0">
                <a:latin typeface="Malgun Gothic"/>
                <a:cs typeface="Malgun Gothic"/>
              </a:rPr>
              <a:t>타고</a:t>
            </a:r>
            <a:r>
              <a:rPr sz="1600" spc="330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가라</a:t>
            </a:r>
            <a:r>
              <a:rPr sz="1600" spc="10" dirty="0">
                <a:latin typeface="Consolas"/>
                <a:cs typeface="Consolas"/>
              </a:rPr>
              <a:t>")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else: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tabLst>
                <a:tab pos="890269" algn="l"/>
              </a:tabLst>
            </a:pPr>
            <a:r>
              <a:rPr sz="1600" spc="5" dirty="0">
                <a:latin typeface="Consolas"/>
                <a:cs typeface="Consolas"/>
              </a:rPr>
              <a:t>...	print("</a:t>
            </a:r>
            <a:r>
              <a:rPr sz="1600" spc="5" dirty="0">
                <a:latin typeface="Malgun Gothic"/>
                <a:cs typeface="Malgun Gothic"/>
              </a:rPr>
              <a:t>걸어</a:t>
            </a:r>
            <a:r>
              <a:rPr sz="1600" spc="150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가라</a:t>
            </a:r>
            <a:r>
              <a:rPr sz="1600" spc="10" dirty="0">
                <a:latin typeface="Consolas"/>
                <a:cs typeface="Consolas"/>
              </a:rPr>
              <a:t>")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10" dirty="0">
                <a:latin typeface="Malgun Gothic"/>
                <a:cs typeface="Malgun Gothic"/>
              </a:rPr>
              <a:t>택시를 타고</a:t>
            </a:r>
            <a:r>
              <a:rPr sz="1600" spc="-10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가라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조건식</a:t>
            </a:r>
            <a:r>
              <a:rPr spc="-90" dirty="0"/>
              <a:t> </a:t>
            </a:r>
            <a:r>
              <a:rPr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6614159" cy="1184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관계 연산자 </a:t>
            </a:r>
            <a:r>
              <a:rPr sz="1800" spc="-5" dirty="0">
                <a:latin typeface="Malgun Gothic"/>
                <a:cs typeface="Malgun Gothic"/>
              </a:rPr>
              <a:t>(비교 연산자)를 </a:t>
            </a:r>
            <a:r>
              <a:rPr sz="1800" dirty="0">
                <a:latin typeface="Malgun Gothic"/>
                <a:cs typeface="Malgun Gothic"/>
              </a:rPr>
              <a:t>사용하는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조건식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두 </a:t>
            </a:r>
            <a:r>
              <a:rPr sz="1800" spc="-5" dirty="0">
                <a:latin typeface="Malgun Gothic"/>
                <a:cs typeface="Malgun Gothic"/>
              </a:rPr>
              <a:t>데이터의 </a:t>
            </a:r>
            <a:r>
              <a:rPr sz="1800" dirty="0">
                <a:latin typeface="Malgun Gothic"/>
                <a:cs typeface="Malgun Gothic"/>
              </a:rPr>
              <a:t>대소를 비교해서 </a:t>
            </a:r>
            <a:r>
              <a:rPr sz="1800" spc="-5" dirty="0">
                <a:latin typeface="Malgun Gothic"/>
                <a:cs typeface="Malgun Gothic"/>
              </a:rPr>
              <a:t>참/거짓 </a:t>
            </a:r>
            <a:r>
              <a:rPr sz="1800" dirty="0">
                <a:latin typeface="Malgun Gothic"/>
                <a:cs typeface="Malgun Gothic"/>
              </a:rPr>
              <a:t>값을 반환하는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연산자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조건식에 </a:t>
            </a:r>
            <a:r>
              <a:rPr sz="1800" dirty="0">
                <a:latin typeface="Malgun Gothic"/>
                <a:cs typeface="Malgun Gothic"/>
              </a:rPr>
              <a:t>많이 </a:t>
            </a:r>
            <a:r>
              <a:rPr sz="1800" spc="-5" dirty="0">
                <a:latin typeface="Malgun Gothic"/>
                <a:cs typeface="Malgun Gothic"/>
              </a:rPr>
              <a:t>사용되는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연산자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4375" y="2252726"/>
          <a:ext cx="8099425" cy="234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5180"/>
                <a:gridCol w="6024245"/>
              </a:tblGrid>
              <a:tr h="33464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비교연산자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5" dirty="0">
                          <a:latin typeface="Malgun Gothic"/>
                          <a:cs typeface="Malgun Gothic"/>
                        </a:rPr>
                        <a:t>x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&lt;</a:t>
                      </a:r>
                      <a:r>
                        <a:rPr sz="1600" spc="-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x가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y보다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작으면 참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크거나 같으면</a:t>
                      </a:r>
                      <a:r>
                        <a:rPr sz="1600" spc="-3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거짓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5" dirty="0">
                          <a:latin typeface="Malgun Gothic"/>
                          <a:cs typeface="Malgun Gothic"/>
                        </a:rPr>
                        <a:t>x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&gt;</a:t>
                      </a:r>
                      <a:r>
                        <a:rPr sz="1600" spc="-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x가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y보다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크면 참 작거나 같으면</a:t>
                      </a:r>
                      <a:r>
                        <a:rPr sz="1600" spc="-3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거짓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5" dirty="0">
                          <a:latin typeface="Malgun Gothic"/>
                          <a:cs typeface="Malgun Gothic"/>
                        </a:rPr>
                        <a:t>x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==</a:t>
                      </a:r>
                      <a:r>
                        <a:rPr sz="16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x와 </a:t>
                      </a:r>
                      <a:r>
                        <a:rPr sz="1600" spc="0" dirty="0">
                          <a:latin typeface="Malgun Gothic"/>
                          <a:cs typeface="Malgun Gothic"/>
                        </a:rPr>
                        <a:t>y가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같으면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참 다르면</a:t>
                      </a:r>
                      <a:r>
                        <a:rPr sz="1600" spc="-3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거짓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5" dirty="0">
                          <a:latin typeface="Malgun Gothic"/>
                          <a:cs typeface="Malgun Gothic"/>
                        </a:rPr>
                        <a:t>x !=</a:t>
                      </a:r>
                      <a:r>
                        <a:rPr sz="1600" spc="-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x와 </a:t>
                      </a:r>
                      <a:r>
                        <a:rPr sz="1600" spc="0" dirty="0">
                          <a:latin typeface="Malgun Gothic"/>
                          <a:cs typeface="Malgun Gothic"/>
                        </a:rPr>
                        <a:t>y가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같지 않으면 참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같으면</a:t>
                      </a:r>
                      <a:r>
                        <a:rPr sz="1600" spc="-3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거짓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5" dirty="0">
                          <a:latin typeface="Malgun Gothic"/>
                          <a:cs typeface="Malgun Gothic"/>
                        </a:rPr>
                        <a:t>x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&gt;=</a:t>
                      </a:r>
                      <a:r>
                        <a:rPr sz="16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x가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y보다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크거나 같으면 참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작으면</a:t>
                      </a:r>
                      <a:r>
                        <a:rPr sz="1600" spc="-3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거짓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5" dirty="0">
                          <a:latin typeface="Malgun Gothic"/>
                          <a:cs typeface="Malgun Gothic"/>
                        </a:rPr>
                        <a:t>x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&lt;=</a:t>
                      </a:r>
                      <a:r>
                        <a:rPr sz="16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x가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y보다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작거나 같으면 참 크면</a:t>
                      </a:r>
                      <a:r>
                        <a:rPr sz="1600" spc="-3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거짓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27709" y="4712970"/>
            <a:ext cx="8100059" cy="1813560"/>
          </a:xfrm>
          <a:custGeom>
            <a:avLst/>
            <a:gdLst/>
            <a:ahLst/>
            <a:cxnLst/>
            <a:rect l="l" t="t" r="r" b="b"/>
            <a:pathLst>
              <a:path w="8100059" h="1813559">
                <a:moveTo>
                  <a:pt x="0" y="1813559"/>
                </a:moveTo>
                <a:lnTo>
                  <a:pt x="8100059" y="1813559"/>
                </a:lnTo>
                <a:lnTo>
                  <a:pt x="8100059" y="0"/>
                </a:lnTo>
                <a:lnTo>
                  <a:pt x="0" y="0"/>
                </a:lnTo>
                <a:lnTo>
                  <a:pt x="0" y="181355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800" y="4735893"/>
            <a:ext cx="3124200" cy="663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latin typeface="Consolas"/>
                <a:cs typeface="Consolas"/>
              </a:rPr>
              <a:t>&gt;&gt;&gt; money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10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2000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 </a:t>
            </a:r>
            <a:r>
              <a:rPr sz="1350" spc="15" dirty="0">
                <a:latin typeface="Consolas"/>
                <a:cs typeface="Consolas"/>
              </a:rPr>
              <a:t>if </a:t>
            </a:r>
            <a:r>
              <a:rPr sz="1350" spc="25" dirty="0">
                <a:latin typeface="Consolas"/>
                <a:cs typeface="Consolas"/>
              </a:rPr>
              <a:t>money </a:t>
            </a:r>
            <a:r>
              <a:rPr sz="1350" spc="15" dirty="0">
                <a:latin typeface="Consolas"/>
                <a:cs typeface="Consolas"/>
              </a:rPr>
              <a:t>&gt;=</a:t>
            </a:r>
            <a:r>
              <a:rPr sz="1350" spc="14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3000: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tabLst>
                <a:tab pos="782955" algn="l"/>
              </a:tabLst>
            </a:pPr>
            <a:r>
              <a:rPr sz="1350" spc="15" dirty="0">
                <a:latin typeface="Consolas"/>
                <a:cs typeface="Consolas"/>
              </a:rPr>
              <a:t>...	</a:t>
            </a:r>
            <a:r>
              <a:rPr sz="1350" spc="25" dirty="0">
                <a:latin typeface="Consolas"/>
                <a:cs typeface="Consolas"/>
              </a:rPr>
              <a:t>print("</a:t>
            </a:r>
            <a:r>
              <a:rPr sz="1350" spc="25" dirty="0">
                <a:latin typeface="Malgun Gothic"/>
                <a:cs typeface="Malgun Gothic"/>
              </a:rPr>
              <a:t>택시를 타고</a:t>
            </a:r>
            <a:r>
              <a:rPr sz="1350" spc="105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가라</a:t>
            </a:r>
            <a:r>
              <a:rPr sz="1350" spc="25" dirty="0">
                <a:latin typeface="Consolas"/>
                <a:cs typeface="Consolas"/>
              </a:rPr>
              <a:t>")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226" y="5590222"/>
            <a:ext cx="160909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latin typeface="Consolas"/>
                <a:cs typeface="Consolas"/>
              </a:rPr>
              <a:t>print("</a:t>
            </a:r>
            <a:r>
              <a:rPr sz="1350" spc="25" dirty="0">
                <a:latin typeface="Malgun Gothic"/>
                <a:cs typeface="Malgun Gothic"/>
              </a:rPr>
              <a:t>걸어가라</a:t>
            </a:r>
            <a:r>
              <a:rPr sz="1350" spc="25" dirty="0">
                <a:latin typeface="Consolas"/>
                <a:cs typeface="Consolas"/>
              </a:rPr>
              <a:t>")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800" y="5376481"/>
            <a:ext cx="904875" cy="1090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r>
              <a:rPr sz="1350" spc="1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else: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Malgun Gothic"/>
                <a:cs typeface="Malgun Gothic"/>
              </a:rPr>
              <a:t>걸어가라</a:t>
            </a:r>
            <a:endParaRPr sz="13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461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선택문</a:t>
            </a:r>
            <a:r>
              <a:rPr spc="-75" dirty="0"/>
              <a:t> </a:t>
            </a:r>
            <a:r>
              <a:rPr spc="-10" dirty="0"/>
              <a:t>(if)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6034405" cy="1184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and, or, </a:t>
            </a:r>
            <a:r>
              <a:rPr sz="1800" spc="-10" dirty="0">
                <a:latin typeface="Malgun Gothic"/>
                <a:cs typeface="Malgun Gothic"/>
              </a:rPr>
              <a:t>not </a:t>
            </a:r>
            <a:r>
              <a:rPr sz="1800" dirty="0">
                <a:latin typeface="Malgun Gothic"/>
                <a:cs typeface="Malgun Gothic"/>
              </a:rPr>
              <a:t>을 사용하는</a:t>
            </a:r>
            <a:r>
              <a:rPr sz="1800" spc="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조건식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두 </a:t>
            </a:r>
            <a:r>
              <a:rPr sz="1800" spc="-5" dirty="0">
                <a:latin typeface="Malgun Gothic"/>
                <a:cs typeface="Malgun Gothic"/>
              </a:rPr>
              <a:t>논리값을 </a:t>
            </a:r>
            <a:r>
              <a:rPr sz="1800" dirty="0">
                <a:latin typeface="Malgun Gothic"/>
                <a:cs typeface="Malgun Gothic"/>
              </a:rPr>
              <a:t>결합해서 </a:t>
            </a:r>
            <a:r>
              <a:rPr sz="1800" spc="-5" dirty="0">
                <a:latin typeface="Malgun Gothic"/>
                <a:cs typeface="Malgun Gothic"/>
              </a:rPr>
              <a:t>하나의 </a:t>
            </a:r>
            <a:r>
              <a:rPr sz="1800" dirty="0">
                <a:latin typeface="Malgun Gothic"/>
                <a:cs typeface="Malgun Gothic"/>
              </a:rPr>
              <a:t>논리 값을 반환 </a:t>
            </a:r>
            <a:r>
              <a:rPr sz="1800" spc="-5" dirty="0">
                <a:latin typeface="Malgun Gothic"/>
                <a:cs typeface="Malgun Gothic"/>
              </a:rPr>
              <a:t>(and,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or)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대상 논리값의 반대 논리값 반환</a:t>
            </a:r>
            <a:r>
              <a:rPr sz="1800" spc="-15" dirty="0">
                <a:latin typeface="Malgun Gothic"/>
                <a:cs typeface="Malgun Gothic"/>
              </a:rPr>
              <a:t> (not)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709" y="4095750"/>
            <a:ext cx="8100059" cy="2308860"/>
          </a:xfrm>
          <a:custGeom>
            <a:avLst/>
            <a:gdLst/>
            <a:ahLst/>
            <a:cxnLst/>
            <a:rect l="l" t="t" r="r" b="b"/>
            <a:pathLst>
              <a:path w="8100059" h="2308860">
                <a:moveTo>
                  <a:pt x="0" y="2308860"/>
                </a:moveTo>
                <a:lnTo>
                  <a:pt x="8100059" y="2308860"/>
                </a:lnTo>
                <a:lnTo>
                  <a:pt x="8100059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800" y="4120832"/>
            <a:ext cx="2988945" cy="1249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latin typeface="Malgun Gothic"/>
                <a:cs typeface="Malgun Gothic"/>
              </a:rPr>
              <a:t>&gt;&gt;&gt; </a:t>
            </a:r>
            <a:r>
              <a:rPr sz="1600" spc="0" dirty="0">
                <a:latin typeface="Malgun Gothic"/>
                <a:cs typeface="Malgun Gothic"/>
              </a:rPr>
              <a:t>money </a:t>
            </a:r>
            <a:r>
              <a:rPr sz="1600" spc="10" dirty="0">
                <a:latin typeface="Malgun Gothic"/>
                <a:cs typeface="Malgun Gothic"/>
              </a:rPr>
              <a:t>=</a:t>
            </a:r>
            <a:r>
              <a:rPr sz="1600" spc="-120" dirty="0">
                <a:latin typeface="Malgun Gothic"/>
                <a:cs typeface="Malgun Gothic"/>
              </a:rPr>
              <a:t> </a:t>
            </a:r>
            <a:r>
              <a:rPr sz="1600" spc="5" dirty="0">
                <a:latin typeface="Malgun Gothic"/>
                <a:cs typeface="Malgun Gothic"/>
              </a:rPr>
              <a:t>2000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Malgun Gothic"/>
                <a:cs typeface="Malgun Gothic"/>
              </a:rPr>
              <a:t>&gt;&gt;&gt; card =</a:t>
            </a:r>
            <a:r>
              <a:rPr sz="1600" spc="-170" dirty="0">
                <a:latin typeface="Malgun Gothic"/>
                <a:cs typeface="Malgun Gothic"/>
              </a:rPr>
              <a:t> </a:t>
            </a:r>
            <a:r>
              <a:rPr sz="1600" spc="5" dirty="0"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Malgun Gothic"/>
                <a:cs typeface="Malgun Gothic"/>
              </a:rPr>
              <a:t>&gt;&gt;&gt; if </a:t>
            </a:r>
            <a:r>
              <a:rPr sz="1600" spc="0" dirty="0">
                <a:latin typeface="Malgun Gothic"/>
                <a:cs typeface="Malgun Gothic"/>
              </a:rPr>
              <a:t>money </a:t>
            </a:r>
            <a:r>
              <a:rPr sz="1600" spc="5" dirty="0">
                <a:latin typeface="Malgun Gothic"/>
                <a:cs typeface="Malgun Gothic"/>
              </a:rPr>
              <a:t>&gt;= 3000 </a:t>
            </a:r>
            <a:r>
              <a:rPr sz="1600" dirty="0">
                <a:latin typeface="Malgun Gothic"/>
                <a:cs typeface="Malgun Gothic"/>
              </a:rPr>
              <a:t>or</a:t>
            </a:r>
            <a:r>
              <a:rPr sz="1600" spc="-260" dirty="0">
                <a:latin typeface="Malgun Gothic"/>
                <a:cs typeface="Malgun Gothic"/>
              </a:rPr>
              <a:t> </a:t>
            </a:r>
            <a:r>
              <a:rPr sz="1600" spc="0" dirty="0">
                <a:latin typeface="Malgun Gothic"/>
                <a:cs typeface="Malgun Gothic"/>
              </a:rPr>
              <a:t>card: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tabLst>
                <a:tab pos="487045" algn="l"/>
              </a:tabLst>
            </a:pPr>
            <a:r>
              <a:rPr sz="1600" dirty="0">
                <a:latin typeface="Malgun Gothic"/>
                <a:cs typeface="Malgun Gothic"/>
              </a:rPr>
              <a:t>...	</a:t>
            </a:r>
            <a:r>
              <a:rPr sz="1600" spc="5" dirty="0">
                <a:latin typeface="Malgun Gothic"/>
                <a:cs typeface="Malgun Gothic"/>
              </a:rPr>
              <a:t>print("택시를 </a:t>
            </a:r>
            <a:r>
              <a:rPr sz="1600" spc="15" dirty="0">
                <a:latin typeface="Malgun Gothic"/>
                <a:cs typeface="Malgun Gothic"/>
              </a:rPr>
              <a:t>타고</a:t>
            </a:r>
            <a:r>
              <a:rPr sz="1600" spc="-185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가라")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algun Gothic"/>
                <a:cs typeface="Malgun Gothic"/>
              </a:rPr>
              <a:t>...</a:t>
            </a:r>
            <a:r>
              <a:rPr sz="1600" spc="-2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else: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5585459"/>
            <a:ext cx="1498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0" dirty="0">
                <a:latin typeface="Malgun Gothic"/>
                <a:cs typeface="Malgun Gothic"/>
              </a:rPr>
              <a:t>...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5341302"/>
            <a:ext cx="2061210" cy="1005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87045" algn="l"/>
              </a:tabLst>
            </a:pPr>
            <a:r>
              <a:rPr sz="1600" dirty="0">
                <a:latin typeface="Malgun Gothic"/>
                <a:cs typeface="Malgun Gothic"/>
              </a:rPr>
              <a:t>...	</a:t>
            </a:r>
            <a:r>
              <a:rPr sz="1600" spc="10" dirty="0">
                <a:latin typeface="Malgun Gothic"/>
                <a:cs typeface="Malgun Gothic"/>
              </a:rPr>
              <a:t>print("걸어가라")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spc="15" dirty="0">
                <a:latin typeface="Malgun Gothic"/>
                <a:cs typeface="Malgun Gothic"/>
              </a:rPr>
              <a:t>택시를 타고</a:t>
            </a:r>
            <a:r>
              <a:rPr sz="1600" spc="-150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가라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Malgun Gothic"/>
                <a:cs typeface="Malgun Gothic"/>
              </a:rPr>
              <a:t>&gt;&gt;&gt;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900" y="2428875"/>
          <a:ext cx="8090535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6580"/>
                <a:gridCol w="6243955"/>
              </a:tblGrid>
              <a:tr h="36512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연산자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설명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5" dirty="0">
                          <a:latin typeface="Malgun Gothic"/>
                          <a:cs typeface="Malgun Gothic"/>
                        </a:rPr>
                        <a:t>x 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or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x와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둘중에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하나만 참이면</a:t>
                      </a:r>
                      <a:r>
                        <a:rPr sz="1600" spc="-3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참이다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5" dirty="0">
                          <a:latin typeface="Malgun Gothic"/>
                          <a:cs typeface="Malgun Gothic"/>
                        </a:rPr>
                        <a:t>x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and</a:t>
                      </a:r>
                      <a:r>
                        <a:rPr sz="1600" spc="-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x와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y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모두 참이어야</a:t>
                      </a:r>
                      <a:r>
                        <a:rPr sz="1600" spc="-2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참이다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5" dirty="0">
                          <a:latin typeface="Malgun Gothic"/>
                          <a:cs typeface="Malgun Gothic"/>
                        </a:rPr>
                        <a:t>not</a:t>
                      </a:r>
                      <a:r>
                        <a:rPr sz="1600" spc="-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x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x가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거짓이면</a:t>
                      </a:r>
                      <a:r>
                        <a:rPr sz="1600" spc="-1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참이다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461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선택문</a:t>
            </a:r>
            <a:r>
              <a:rPr spc="-75" dirty="0"/>
              <a:t> </a:t>
            </a:r>
            <a:r>
              <a:rPr spc="-10" dirty="0"/>
              <a:t>(if)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350329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데이터의 포함 여부로 조건</a:t>
            </a:r>
            <a:r>
              <a:rPr sz="1800" spc="-1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분기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x </a:t>
            </a:r>
            <a:r>
              <a:rPr sz="1800" spc="-15" dirty="0">
                <a:latin typeface="Malgun Gothic"/>
                <a:cs typeface="Malgun Gothic"/>
              </a:rPr>
              <a:t>in </a:t>
            </a:r>
            <a:r>
              <a:rPr sz="1800" dirty="0">
                <a:latin typeface="Malgun Gothic"/>
                <a:cs typeface="Malgun Gothic"/>
              </a:rPr>
              <a:t>s / x </a:t>
            </a:r>
            <a:r>
              <a:rPr sz="1800" spc="-10" dirty="0">
                <a:latin typeface="Malgun Gothic"/>
                <a:cs typeface="Malgun Gothic"/>
              </a:rPr>
              <a:t>not </a:t>
            </a:r>
            <a:r>
              <a:rPr sz="1800" spc="-15" dirty="0">
                <a:latin typeface="Malgun Gothic"/>
                <a:cs typeface="Malgun Gothic"/>
              </a:rPr>
              <a:t>in</a:t>
            </a:r>
            <a:r>
              <a:rPr sz="1800" spc="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s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709" y="3554729"/>
            <a:ext cx="8100059" cy="3048000"/>
          </a:xfrm>
          <a:custGeom>
            <a:avLst/>
            <a:gdLst/>
            <a:ahLst/>
            <a:cxnLst/>
            <a:rect l="l" t="t" r="r" b="b"/>
            <a:pathLst>
              <a:path w="8100059" h="3048000">
                <a:moveTo>
                  <a:pt x="0" y="3048000"/>
                </a:moveTo>
                <a:lnTo>
                  <a:pt x="8100059" y="3048000"/>
                </a:lnTo>
                <a:lnTo>
                  <a:pt x="8100059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800" y="3572827"/>
            <a:ext cx="4909185" cy="295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&gt;&gt;&gt; 1 in </a:t>
            </a:r>
            <a:r>
              <a:rPr sz="1600" spc="-10" dirty="0">
                <a:latin typeface="Consolas"/>
                <a:cs typeface="Consolas"/>
              </a:rPr>
              <a:t>[1, </a:t>
            </a:r>
            <a:r>
              <a:rPr sz="1600" spc="5" dirty="0">
                <a:latin typeface="Consolas"/>
                <a:cs typeface="Consolas"/>
              </a:rPr>
              <a:t>2,</a:t>
            </a:r>
            <a:r>
              <a:rPr sz="1600" spc="-204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True</a:t>
            </a:r>
            <a:endParaRPr sz="1600">
              <a:latin typeface="Consolas"/>
              <a:cs typeface="Consolas"/>
            </a:endParaRPr>
          </a:p>
          <a:p>
            <a:pPr marR="244919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1 </a:t>
            </a:r>
            <a:r>
              <a:rPr sz="1600" spc="-10" dirty="0">
                <a:latin typeface="Consolas"/>
                <a:cs typeface="Consolas"/>
              </a:rPr>
              <a:t>not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-10" dirty="0">
                <a:latin typeface="Consolas"/>
                <a:cs typeface="Consolas"/>
              </a:rPr>
              <a:t>[1, </a:t>
            </a:r>
            <a:r>
              <a:rPr sz="1600" spc="5" dirty="0">
                <a:latin typeface="Consolas"/>
                <a:cs typeface="Consolas"/>
              </a:rPr>
              <a:t>2,</a:t>
            </a:r>
            <a:r>
              <a:rPr sz="1600" spc="-25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  </a:t>
            </a:r>
            <a:r>
              <a:rPr sz="1600" dirty="0">
                <a:latin typeface="Consolas"/>
                <a:cs typeface="Consolas"/>
              </a:rPr>
              <a:t>False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pocket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['paper', </a:t>
            </a:r>
            <a:r>
              <a:rPr sz="1600" spc="-15" dirty="0">
                <a:latin typeface="Consolas"/>
                <a:cs typeface="Consolas"/>
              </a:rPr>
              <a:t>'cellphone',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'money']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20" dirty="0">
                <a:latin typeface="Consolas"/>
                <a:cs typeface="Consolas"/>
              </a:rPr>
              <a:t>if </a:t>
            </a:r>
            <a:r>
              <a:rPr sz="1600" spc="-15" dirty="0">
                <a:latin typeface="Consolas"/>
                <a:cs typeface="Consolas"/>
              </a:rPr>
              <a:t>'money' </a:t>
            </a:r>
            <a:r>
              <a:rPr sz="1600" spc="5" dirty="0">
                <a:latin typeface="Consolas"/>
                <a:cs typeface="Consolas"/>
              </a:rPr>
              <a:t>in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pocket: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tabLst>
                <a:tab pos="890269" algn="l"/>
              </a:tabLst>
            </a:pPr>
            <a:r>
              <a:rPr sz="1600" spc="5" dirty="0">
                <a:latin typeface="Consolas"/>
                <a:cs typeface="Consolas"/>
              </a:rPr>
              <a:t>...	print("</a:t>
            </a:r>
            <a:r>
              <a:rPr sz="1600" spc="5" dirty="0">
                <a:latin typeface="Malgun Gothic"/>
                <a:cs typeface="Malgun Gothic"/>
              </a:rPr>
              <a:t>택시를 </a:t>
            </a:r>
            <a:r>
              <a:rPr sz="1600" spc="15" dirty="0">
                <a:latin typeface="Malgun Gothic"/>
                <a:cs typeface="Malgun Gothic"/>
              </a:rPr>
              <a:t>타고</a:t>
            </a:r>
            <a:r>
              <a:rPr sz="1600" spc="350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가라</a:t>
            </a:r>
            <a:r>
              <a:rPr sz="1600" spc="10" dirty="0">
                <a:latin typeface="Consolas"/>
                <a:cs typeface="Consolas"/>
              </a:rPr>
              <a:t>")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else: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tabLst>
                <a:tab pos="890269" algn="l"/>
              </a:tabLst>
            </a:pPr>
            <a:r>
              <a:rPr sz="1600" spc="5" dirty="0">
                <a:latin typeface="Consolas"/>
                <a:cs typeface="Consolas"/>
              </a:rPr>
              <a:t>...	</a:t>
            </a:r>
            <a:r>
              <a:rPr sz="1600" spc="0" dirty="0">
                <a:latin typeface="Consolas"/>
                <a:cs typeface="Consolas"/>
              </a:rPr>
              <a:t>print("</a:t>
            </a:r>
            <a:r>
              <a:rPr sz="1600" spc="0" dirty="0">
                <a:latin typeface="Malgun Gothic"/>
                <a:cs typeface="Malgun Gothic"/>
              </a:rPr>
              <a:t>걸어가라</a:t>
            </a:r>
            <a:r>
              <a:rPr sz="1600" spc="0" dirty="0">
                <a:latin typeface="Consolas"/>
                <a:cs typeface="Consolas"/>
              </a:rPr>
              <a:t>")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600" spc="15" dirty="0">
                <a:latin typeface="Malgun Gothic"/>
                <a:cs typeface="Malgun Gothic"/>
              </a:rPr>
              <a:t>택시를 타고</a:t>
            </a:r>
            <a:r>
              <a:rPr sz="1600" spc="-120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가라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4375" y="1870075"/>
          <a:ext cx="809942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0660"/>
                <a:gridCol w="4088765"/>
              </a:tblGrid>
              <a:tr h="36576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리스트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리스트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튜플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튜플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문자열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문자열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4-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040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1151</Words>
  <Application>Microsoft Office PowerPoint</Application>
  <PresentationFormat>화면 슬라이드 쇼(4:3)</PresentationFormat>
  <Paragraphs>298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선택문 (if)</vt:lpstr>
      <vt:lpstr>선택문 (if)</vt:lpstr>
      <vt:lpstr>선택문 (if)</vt:lpstr>
      <vt:lpstr>조건식 만들기</vt:lpstr>
      <vt:lpstr>조건식 만들기</vt:lpstr>
      <vt:lpstr>선택문 (if)</vt:lpstr>
      <vt:lpstr>선택문 (if)</vt:lpstr>
      <vt:lpstr>선택문 (if)</vt:lpstr>
      <vt:lpstr>반복문 (while)</vt:lpstr>
      <vt:lpstr>반복문 (for)</vt:lpstr>
      <vt:lpstr>range 함수</vt:lpstr>
      <vt:lpstr>iterator</vt:lpstr>
      <vt:lpstr>list 내포</vt:lpstr>
      <vt:lpstr>else 구문을 사용하는 반복문</vt:lpstr>
      <vt:lpstr>break 문</vt:lpstr>
      <vt:lpstr>continue 문</vt:lpstr>
      <vt:lpstr>pass 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DevAdmin</dc:creator>
  <cp:lastModifiedBy>Windows 사용자</cp:lastModifiedBy>
  <cp:revision>28</cp:revision>
  <dcterms:created xsi:type="dcterms:W3CDTF">2017-11-25T06:59:56Z</dcterms:created>
  <dcterms:modified xsi:type="dcterms:W3CDTF">2019-03-29T03:55:25Z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2017-11-25T00:00:00Z</vt:filetime>
  </property>
</Properties>
</file>