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654" y="287591"/>
            <a:ext cx="8568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230" y="1924050"/>
            <a:ext cx="8511539" cy="181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9352" y="2570416"/>
            <a:ext cx="83375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b="1" spc="25" dirty="0">
                <a:latin typeface="Malgun Gothic"/>
                <a:cs typeface="Malgun Gothic"/>
              </a:rPr>
              <a:t>함수</a:t>
            </a:r>
            <a:endParaRPr sz="3150">
              <a:latin typeface="Malgun Gothic"/>
              <a:cs typeface="Malgun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5-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9352" y="2570416"/>
            <a:ext cx="83375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b="1" spc="25" dirty="0">
                <a:latin typeface="Malgun Gothic"/>
                <a:cs typeface="Malgun Gothic"/>
              </a:rPr>
              <a:t>파일</a:t>
            </a:r>
            <a:endParaRPr sz="3150">
              <a:latin typeface="Malgun Gothic"/>
              <a:cs typeface="Malgun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5-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10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351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파일</a:t>
            </a:r>
            <a:r>
              <a:rPr spc="-85" dirty="0"/>
              <a:t> </a:t>
            </a:r>
            <a:r>
              <a:rPr spc="-5" dirty="0"/>
              <a:t>사용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514080" cy="288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실행중인 프로그램이 사용하는 데이터는 메모리에 저장된</a:t>
            </a:r>
            <a:r>
              <a:rPr sz="1800" spc="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데이터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메모리는 </a:t>
            </a:r>
            <a:r>
              <a:rPr sz="1800" spc="-5" dirty="0">
                <a:latin typeface="Malgun Gothic"/>
                <a:cs typeface="Malgun Gothic"/>
              </a:rPr>
              <a:t>휘발성 </a:t>
            </a:r>
            <a:r>
              <a:rPr sz="1800" dirty="0">
                <a:latin typeface="Malgun Gothic"/>
                <a:cs typeface="Malgun Gothic"/>
              </a:rPr>
              <a:t>저장 공간으로 </a:t>
            </a:r>
            <a:r>
              <a:rPr sz="1800" spc="-5" dirty="0">
                <a:latin typeface="Malgun Gothic"/>
                <a:cs typeface="Malgun Gothic"/>
              </a:rPr>
              <a:t>프로그램이 종료되면 </a:t>
            </a:r>
            <a:r>
              <a:rPr sz="1800" dirty="0">
                <a:latin typeface="Malgun Gothic"/>
                <a:cs typeface="Malgun Gothic"/>
              </a:rPr>
              <a:t>모든 </a:t>
            </a:r>
            <a:r>
              <a:rPr sz="1800" spc="-5" dirty="0">
                <a:latin typeface="Malgun Gothic"/>
                <a:cs typeface="Malgun Gothic"/>
              </a:rPr>
              <a:t>데이터가</a:t>
            </a:r>
            <a:r>
              <a:rPr sz="1800" spc="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사라짐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195580" marR="65405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프로그램이 종료되어도 </a:t>
            </a:r>
            <a:r>
              <a:rPr sz="1800" spc="-5" dirty="0">
                <a:latin typeface="Malgun Gothic"/>
                <a:cs typeface="Malgun Gothic"/>
              </a:rPr>
              <a:t>데이터를 </a:t>
            </a:r>
            <a:r>
              <a:rPr sz="1800" dirty="0">
                <a:latin typeface="Malgun Gothic"/>
                <a:cs typeface="Malgun Gothic"/>
              </a:rPr>
              <a:t>유지하려면 파일과 같은 영구 </a:t>
            </a:r>
            <a:r>
              <a:rPr sz="1800" spc="-5" dirty="0">
                <a:latin typeface="Malgun Gothic"/>
                <a:cs typeface="Malgun Gothic"/>
              </a:rPr>
              <a:t>저장장치에  </a:t>
            </a:r>
            <a:r>
              <a:rPr sz="1800" dirty="0">
                <a:latin typeface="Malgun Gothic"/>
                <a:cs typeface="Malgun Gothic"/>
              </a:rPr>
              <a:t>데이터를 </a:t>
            </a:r>
            <a:r>
              <a:rPr sz="1800" spc="-5" dirty="0">
                <a:latin typeface="Malgun Gothic"/>
                <a:cs typeface="Malgun Gothic"/>
              </a:rPr>
              <a:t>저장해야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파이썬은 파일을 관리하고 파일에 데이터를 입/출력 할 수 있는 다양한 함수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제공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5-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파일</a:t>
            </a:r>
            <a:r>
              <a:rPr spc="-85" dirty="0"/>
              <a:t> </a:t>
            </a:r>
            <a:r>
              <a:rPr spc="-5" dirty="0"/>
              <a:t>만들기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7263130" cy="107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spc="-5" dirty="0">
                <a:latin typeface="Malgun Gothic"/>
                <a:cs typeface="Malgun Gothic"/>
              </a:rPr>
              <a:t>open </a:t>
            </a:r>
            <a:r>
              <a:rPr sz="1800" dirty="0">
                <a:latin typeface="Malgun Gothic"/>
                <a:cs typeface="Malgun Gothic"/>
              </a:rPr>
              <a:t>함수를 사용해서 새 파일을 만들거나 기존의 파일을 열 수</a:t>
            </a:r>
            <a:r>
              <a:rPr sz="1800" spc="-8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사용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형식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800792"/>
            <a:ext cx="1741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열기 모드</a:t>
            </a:r>
            <a:r>
              <a:rPr sz="1800" spc="-9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종류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869" y="2289810"/>
            <a:ext cx="8343900" cy="3352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50"/>
              </a:spcBef>
            </a:pPr>
            <a:r>
              <a:rPr sz="1600" spc="10" dirty="0">
                <a:latin typeface="Malgun Gothic"/>
                <a:cs typeface="Malgun Gothic"/>
              </a:rPr>
              <a:t>파일 객체 </a:t>
            </a:r>
            <a:r>
              <a:rPr sz="1600" spc="5" dirty="0">
                <a:latin typeface="Consolas"/>
                <a:cs typeface="Consolas"/>
              </a:rPr>
              <a:t>= open(</a:t>
            </a:r>
            <a:r>
              <a:rPr sz="1600" spc="5" dirty="0">
                <a:latin typeface="Malgun Gothic"/>
                <a:cs typeface="Malgun Gothic"/>
              </a:rPr>
              <a:t>파일 </a:t>
            </a:r>
            <a:r>
              <a:rPr sz="1600" spc="10" dirty="0">
                <a:latin typeface="Malgun Gothic"/>
                <a:cs typeface="Malgun Gothic"/>
              </a:rPr>
              <a:t>이름</a:t>
            </a:r>
            <a:r>
              <a:rPr sz="1600" spc="10" dirty="0">
                <a:latin typeface="Consolas"/>
                <a:cs typeface="Consolas"/>
              </a:rPr>
              <a:t>, </a:t>
            </a:r>
            <a:r>
              <a:rPr sz="1600" spc="10" dirty="0">
                <a:latin typeface="Malgun Gothic"/>
                <a:cs typeface="Malgun Gothic"/>
              </a:rPr>
              <a:t>파일 열기</a:t>
            </a:r>
            <a:r>
              <a:rPr sz="1600" spc="47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모드</a:t>
            </a:r>
            <a:r>
              <a:rPr sz="1600" spc="10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869" y="2716529"/>
            <a:ext cx="8343900" cy="5867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8900" marR="5291455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latin typeface="Consolas"/>
                <a:cs typeface="Consolas"/>
              </a:rPr>
              <a:t>f = </a:t>
            </a:r>
            <a:r>
              <a:rPr sz="1600" spc="0" dirty="0">
                <a:latin typeface="Consolas"/>
                <a:cs typeface="Consolas"/>
              </a:rPr>
              <a:t>open("</a:t>
            </a:r>
            <a:r>
              <a:rPr sz="1600" spc="0" dirty="0">
                <a:latin typeface="Malgun Gothic"/>
                <a:cs typeface="Malgun Gothic"/>
              </a:rPr>
              <a:t>새파일</a:t>
            </a:r>
            <a:r>
              <a:rPr sz="1600" spc="0" dirty="0">
                <a:latin typeface="Consolas"/>
                <a:cs typeface="Consolas"/>
              </a:rPr>
              <a:t>.txt",</a:t>
            </a:r>
            <a:r>
              <a:rPr sz="1600" spc="-29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'w')  </a:t>
            </a:r>
            <a:r>
              <a:rPr sz="1600" spc="-15" dirty="0">
                <a:latin typeface="Consolas"/>
                <a:cs typeface="Consolas"/>
              </a:rPr>
              <a:t>f.close()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74662" y="4176776"/>
          <a:ext cx="8339451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5295"/>
                <a:gridCol w="1050290"/>
                <a:gridCol w="176530"/>
                <a:gridCol w="765175"/>
                <a:gridCol w="1036954"/>
                <a:gridCol w="1490979"/>
                <a:gridCol w="541654"/>
                <a:gridCol w="537845"/>
                <a:gridCol w="309245"/>
                <a:gridCol w="705484"/>
              </a:tblGrid>
              <a:tr h="42672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파일열기모드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67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r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읽기모드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파일을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읽기만</a:t>
                      </a:r>
                      <a:r>
                        <a:rPr sz="1800" spc="-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때</a:t>
                      </a:r>
                      <a:r>
                        <a:rPr sz="1800" spc="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사용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w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쓰기모드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파일에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내용을</a:t>
                      </a:r>
                      <a:r>
                        <a:rPr sz="1800" spc="-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때</a:t>
                      </a:r>
                      <a:r>
                        <a:rPr sz="1800" spc="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사용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42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a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추가모드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-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49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파일의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49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마지막에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49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새로운</a:t>
                      </a:r>
                      <a:r>
                        <a:rPr sz="1800" spc="-1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내용을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49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추가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49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시킬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49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때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49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사용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49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5-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679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파일에 데이터</a:t>
            </a:r>
            <a:r>
              <a:rPr spc="-95" dirty="0"/>
              <a:t> </a:t>
            </a:r>
            <a:r>
              <a:rPr dirty="0"/>
              <a:t>쓰기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098486"/>
            <a:ext cx="7766684" cy="10782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파일의 </a:t>
            </a:r>
            <a:r>
              <a:rPr sz="1800" spc="-10" dirty="0">
                <a:latin typeface="Malgun Gothic"/>
                <a:cs typeface="Malgun Gothic"/>
              </a:rPr>
              <a:t>write </a:t>
            </a:r>
            <a:r>
              <a:rPr sz="1800" spc="-5" dirty="0">
                <a:latin typeface="Malgun Gothic"/>
                <a:cs typeface="Malgun Gothic"/>
              </a:rPr>
              <a:t>함수를 사용해서 </a:t>
            </a:r>
            <a:r>
              <a:rPr sz="1800" dirty="0">
                <a:latin typeface="Malgun Gothic"/>
                <a:cs typeface="Malgun Gothic"/>
              </a:rPr>
              <a:t>파일에 데이터를 쓸 수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454659" marR="5080" indent="-25971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쓰기 </a:t>
            </a:r>
            <a:r>
              <a:rPr sz="1800" spc="-5" dirty="0">
                <a:latin typeface="Malgun Gothic"/>
                <a:cs typeface="Malgun Gothic"/>
              </a:rPr>
              <a:t>모드(w)로 </a:t>
            </a:r>
            <a:r>
              <a:rPr sz="1800" dirty="0">
                <a:latin typeface="Malgun Gothic"/>
                <a:cs typeface="Malgun Gothic"/>
              </a:rPr>
              <a:t>파일을 열면 파일이 없을 경우 새로 만들고 파일이 이미  </a:t>
            </a:r>
            <a:r>
              <a:rPr sz="1800" spc="-5" dirty="0">
                <a:latin typeface="Malgun Gothic"/>
                <a:cs typeface="Malgun Gothic"/>
              </a:rPr>
              <a:t>만들어진 </a:t>
            </a:r>
            <a:r>
              <a:rPr sz="1800" dirty="0">
                <a:latin typeface="Malgun Gothic"/>
                <a:cs typeface="Malgun Gothic"/>
              </a:rPr>
              <a:t>경우 </a:t>
            </a:r>
            <a:r>
              <a:rPr sz="1800" spc="-5" dirty="0">
                <a:latin typeface="Malgun Gothic"/>
                <a:cs typeface="Malgun Gothic"/>
              </a:rPr>
              <a:t>기존의 데이터를 </a:t>
            </a:r>
            <a:r>
              <a:rPr sz="1800" dirty="0">
                <a:latin typeface="Malgun Gothic"/>
                <a:cs typeface="Malgun Gothic"/>
              </a:rPr>
              <a:t>모두 </a:t>
            </a:r>
            <a:r>
              <a:rPr sz="1800" spc="-5" dirty="0">
                <a:latin typeface="Malgun Gothic"/>
                <a:cs typeface="Malgun Gothic"/>
              </a:rPr>
              <a:t>제거하고 </a:t>
            </a:r>
            <a:r>
              <a:rPr sz="1800" dirty="0">
                <a:latin typeface="Malgun Gothic"/>
                <a:cs typeface="Malgun Gothic"/>
              </a:rPr>
              <a:t>처음부터</a:t>
            </a:r>
            <a:r>
              <a:rPr sz="1800" spc="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기록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4569840"/>
            <a:ext cx="72936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추가 </a:t>
            </a:r>
            <a:r>
              <a:rPr sz="1800" spc="-5" dirty="0">
                <a:latin typeface="Malgun Gothic"/>
                <a:cs typeface="Malgun Gothic"/>
              </a:rPr>
              <a:t>모드(a)로 </a:t>
            </a:r>
            <a:r>
              <a:rPr sz="1800" dirty="0">
                <a:latin typeface="Malgun Gothic"/>
                <a:cs typeface="Malgun Gothic"/>
              </a:rPr>
              <a:t>파일을 열면 기존 데이터를 유지하면서 데이터를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추가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869" y="2297429"/>
            <a:ext cx="8343900" cy="13182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8900" marR="4177029">
              <a:lnSpc>
                <a:spcPct val="100000"/>
              </a:lnSpc>
              <a:spcBef>
                <a:spcPts val="229"/>
              </a:spcBef>
            </a:pPr>
            <a:r>
              <a:rPr sz="1600" spc="5" dirty="0">
                <a:latin typeface="Consolas"/>
                <a:cs typeface="Consolas"/>
              </a:rPr>
              <a:t>f = </a:t>
            </a:r>
            <a:r>
              <a:rPr sz="1600" dirty="0">
                <a:latin typeface="Consolas"/>
                <a:cs typeface="Consolas"/>
              </a:rPr>
              <a:t>open("C:/Python/</a:t>
            </a:r>
            <a:r>
              <a:rPr sz="1600" dirty="0">
                <a:latin typeface="Malgun Gothic"/>
                <a:cs typeface="Malgun Gothic"/>
              </a:rPr>
              <a:t>새파일</a:t>
            </a:r>
            <a:r>
              <a:rPr sz="1600" dirty="0">
                <a:latin typeface="Consolas"/>
                <a:cs typeface="Consolas"/>
              </a:rPr>
              <a:t>.txt",</a:t>
            </a:r>
            <a:r>
              <a:rPr sz="1600" spc="-25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'w')  for i in </a:t>
            </a:r>
            <a:r>
              <a:rPr sz="1600" spc="-10" dirty="0">
                <a:latin typeface="Consolas"/>
                <a:cs typeface="Consolas"/>
              </a:rPr>
              <a:t>range(1,</a:t>
            </a:r>
            <a:r>
              <a:rPr sz="1600" spc="-15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11):</a:t>
            </a:r>
            <a:endParaRPr sz="1600">
              <a:latin typeface="Consolas"/>
              <a:cs typeface="Consolas"/>
            </a:endParaRPr>
          </a:p>
          <a:p>
            <a:pPr marL="538480" marR="4465320" indent="-762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data = </a:t>
            </a:r>
            <a:r>
              <a:rPr sz="1600" spc="10" dirty="0">
                <a:latin typeface="Consolas"/>
                <a:cs typeface="Consolas"/>
              </a:rPr>
              <a:t>"%d</a:t>
            </a:r>
            <a:r>
              <a:rPr sz="1600" spc="10" dirty="0">
                <a:latin typeface="Malgun Gothic"/>
                <a:cs typeface="Malgun Gothic"/>
              </a:rPr>
              <a:t>번째 줄입니다</a:t>
            </a:r>
            <a:r>
              <a:rPr sz="1600" spc="10" dirty="0">
                <a:latin typeface="Consolas"/>
                <a:cs typeface="Consolas"/>
              </a:rPr>
              <a:t>.\n" </a:t>
            </a:r>
            <a:r>
              <a:rPr sz="1600" spc="5" dirty="0">
                <a:latin typeface="Consolas"/>
                <a:cs typeface="Consolas"/>
              </a:rPr>
              <a:t>%</a:t>
            </a:r>
            <a:r>
              <a:rPr sz="1600" spc="-16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i  </a:t>
            </a:r>
            <a:r>
              <a:rPr sz="1600" spc="-10" dirty="0">
                <a:latin typeface="Consolas"/>
                <a:cs typeface="Consolas"/>
              </a:rPr>
              <a:t>f.write(data)</a:t>
            </a:r>
            <a:endParaRPr sz="160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f.close()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869" y="3722370"/>
            <a:ext cx="8343900" cy="3429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latin typeface="Consolas"/>
                <a:cs typeface="Consolas"/>
              </a:rPr>
              <a:t>C:\Python&gt;python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writedata.py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009" y="4918709"/>
            <a:ext cx="8366759" cy="13182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7630" marR="4297680">
              <a:lnSpc>
                <a:spcPct val="100000"/>
              </a:lnSpc>
              <a:spcBef>
                <a:spcPts val="250"/>
              </a:spcBef>
            </a:pPr>
            <a:r>
              <a:rPr sz="1600" spc="5" dirty="0">
                <a:latin typeface="Consolas"/>
                <a:cs typeface="Consolas"/>
              </a:rPr>
              <a:t>f = </a:t>
            </a:r>
            <a:r>
              <a:rPr sz="1600" spc="-5" dirty="0">
                <a:latin typeface="Consolas"/>
                <a:cs typeface="Consolas"/>
              </a:rPr>
              <a:t>open("C:/Python/</a:t>
            </a:r>
            <a:r>
              <a:rPr sz="1600" spc="-5" dirty="0">
                <a:latin typeface="Malgun Gothic"/>
                <a:cs typeface="Malgun Gothic"/>
              </a:rPr>
              <a:t>새파일</a:t>
            </a:r>
            <a:r>
              <a:rPr sz="1600" spc="-5" dirty="0">
                <a:latin typeface="Consolas"/>
                <a:cs typeface="Consolas"/>
              </a:rPr>
              <a:t>.txt",'a')  </a:t>
            </a:r>
            <a:r>
              <a:rPr sz="1600" spc="5" dirty="0">
                <a:latin typeface="Consolas"/>
                <a:cs typeface="Consolas"/>
              </a:rPr>
              <a:t>for i in </a:t>
            </a:r>
            <a:r>
              <a:rPr sz="1600" spc="-15" dirty="0">
                <a:latin typeface="Consolas"/>
                <a:cs typeface="Consolas"/>
              </a:rPr>
              <a:t>range(11,</a:t>
            </a:r>
            <a:r>
              <a:rPr sz="1600" spc="-11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20):</a:t>
            </a:r>
            <a:endParaRPr sz="1600">
              <a:latin typeface="Consolas"/>
              <a:cs typeface="Consolas"/>
            </a:endParaRPr>
          </a:p>
          <a:p>
            <a:pPr marL="537845" marR="4489450" indent="-762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data = </a:t>
            </a:r>
            <a:r>
              <a:rPr sz="1600" spc="10" dirty="0">
                <a:latin typeface="Consolas"/>
                <a:cs typeface="Consolas"/>
              </a:rPr>
              <a:t>"%d</a:t>
            </a:r>
            <a:r>
              <a:rPr sz="1600" spc="10" dirty="0">
                <a:latin typeface="Malgun Gothic"/>
                <a:cs typeface="Malgun Gothic"/>
              </a:rPr>
              <a:t>번째 줄입니다</a:t>
            </a:r>
            <a:r>
              <a:rPr sz="1600" spc="10" dirty="0">
                <a:latin typeface="Consolas"/>
                <a:cs typeface="Consolas"/>
              </a:rPr>
              <a:t>.\n" </a:t>
            </a:r>
            <a:r>
              <a:rPr sz="1600" spc="5" dirty="0">
                <a:latin typeface="Consolas"/>
                <a:cs typeface="Consolas"/>
              </a:rPr>
              <a:t>%</a:t>
            </a:r>
            <a:r>
              <a:rPr sz="1600" spc="-16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i  </a:t>
            </a:r>
            <a:r>
              <a:rPr sz="1600" spc="-10" dirty="0">
                <a:latin typeface="Consolas"/>
                <a:cs typeface="Consolas"/>
              </a:rPr>
              <a:t>f.write(data)</a:t>
            </a:r>
            <a:endParaRPr sz="1600">
              <a:latin typeface="Consolas"/>
              <a:cs typeface="Consolas"/>
            </a:endParaRPr>
          </a:p>
          <a:p>
            <a:pPr marL="8763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f.close()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009" y="6328409"/>
            <a:ext cx="8366759" cy="3352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75"/>
              </a:spcBef>
            </a:pPr>
            <a:r>
              <a:rPr sz="1600" spc="-10" dirty="0">
                <a:latin typeface="Consolas"/>
                <a:cs typeface="Consolas"/>
              </a:rPr>
              <a:t>C:\Python&gt;python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adddata.py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5-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984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파일에서 데이터</a:t>
            </a:r>
            <a:r>
              <a:rPr spc="-90" dirty="0"/>
              <a:t> </a:t>
            </a:r>
            <a:r>
              <a:rPr dirty="0"/>
              <a:t>읽기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6852284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spc="-10" dirty="0">
                <a:latin typeface="Malgun Gothic"/>
                <a:cs typeface="Malgun Gothic"/>
              </a:rPr>
              <a:t>readline </a:t>
            </a:r>
            <a:r>
              <a:rPr sz="1800" dirty="0">
                <a:latin typeface="Malgun Gothic"/>
                <a:cs typeface="Malgun Gothic"/>
              </a:rPr>
              <a:t>함수를 사용해서 파일 데이터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읽기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라인 단위로 데이터를 읽음 </a:t>
            </a:r>
            <a:r>
              <a:rPr sz="1800" spc="-5" dirty="0">
                <a:latin typeface="Malgun Gothic"/>
                <a:cs typeface="Malgun Gothic"/>
              </a:rPr>
              <a:t>(파일의 </a:t>
            </a:r>
            <a:r>
              <a:rPr sz="1800" dirty="0">
                <a:latin typeface="Malgun Gothic"/>
                <a:cs typeface="Malgun Gothic"/>
              </a:rPr>
              <a:t>끝에 </a:t>
            </a:r>
            <a:r>
              <a:rPr sz="1800" spc="-5" dirty="0">
                <a:latin typeface="Malgun Gothic"/>
                <a:cs typeface="Malgun Gothic"/>
              </a:rPr>
              <a:t>도달하면 </a:t>
            </a:r>
            <a:r>
              <a:rPr sz="1800" spc="-10" dirty="0">
                <a:latin typeface="Malgun Gothic"/>
                <a:cs typeface="Malgun Gothic"/>
              </a:rPr>
              <a:t>None</a:t>
            </a:r>
            <a:r>
              <a:rPr sz="180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반환)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686619"/>
            <a:ext cx="7293609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spc="-10" dirty="0">
                <a:latin typeface="Malgun Gothic"/>
                <a:cs typeface="Malgun Gothic"/>
              </a:rPr>
              <a:t>readlines </a:t>
            </a:r>
            <a:r>
              <a:rPr sz="1800" dirty="0">
                <a:latin typeface="Malgun Gothic"/>
                <a:cs typeface="Malgun Gothic"/>
              </a:rPr>
              <a:t>함수 사용해서 파일 데이터 읽기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전체 데이터를 </a:t>
            </a:r>
            <a:r>
              <a:rPr sz="1800" spc="-5" dirty="0">
                <a:latin typeface="Malgun Gothic"/>
                <a:cs typeface="Malgun Gothic"/>
              </a:rPr>
              <a:t>읽어서 </a:t>
            </a:r>
            <a:r>
              <a:rPr sz="1800" dirty="0">
                <a:latin typeface="Malgun Gothic"/>
                <a:cs typeface="Malgun Gothic"/>
              </a:rPr>
              <a:t>라인 단위의 문자열로 </a:t>
            </a:r>
            <a:r>
              <a:rPr sz="1800" spc="-5" dirty="0">
                <a:latin typeface="Malgun Gothic"/>
                <a:cs typeface="Malgun Gothic"/>
              </a:rPr>
              <a:t>이루어진 </a:t>
            </a:r>
            <a:r>
              <a:rPr sz="1800" dirty="0">
                <a:latin typeface="Malgun Gothic"/>
                <a:cs typeface="Malgun Gothic"/>
              </a:rPr>
              <a:t>리스트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반환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130" y="1878329"/>
            <a:ext cx="8168640" cy="15773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 marR="3997325">
              <a:lnSpc>
                <a:spcPct val="100000"/>
              </a:lnSpc>
              <a:spcBef>
                <a:spcPts val="275"/>
              </a:spcBef>
            </a:pPr>
            <a:r>
              <a:rPr sz="1600" spc="5" dirty="0">
                <a:latin typeface="Consolas"/>
                <a:cs typeface="Consolas"/>
              </a:rPr>
              <a:t>f = </a:t>
            </a:r>
            <a:r>
              <a:rPr sz="1600" dirty="0">
                <a:latin typeface="Consolas"/>
                <a:cs typeface="Consolas"/>
              </a:rPr>
              <a:t>open("C:/Python/</a:t>
            </a:r>
            <a:r>
              <a:rPr sz="1600" dirty="0">
                <a:latin typeface="Malgun Gothic"/>
                <a:cs typeface="Malgun Gothic"/>
              </a:rPr>
              <a:t>새파일</a:t>
            </a:r>
            <a:r>
              <a:rPr sz="1600" dirty="0">
                <a:latin typeface="Consolas"/>
                <a:cs typeface="Consolas"/>
              </a:rPr>
              <a:t>.txt",</a:t>
            </a:r>
            <a:r>
              <a:rPr sz="1600" spc="-26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'r')  </a:t>
            </a:r>
            <a:r>
              <a:rPr sz="1600" dirty="0">
                <a:latin typeface="Consolas"/>
                <a:cs typeface="Consolas"/>
              </a:rPr>
              <a:t>while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True:</a:t>
            </a:r>
            <a:endParaRPr sz="1600">
              <a:latin typeface="Consolas"/>
              <a:cs typeface="Consolas"/>
            </a:endParaRPr>
          </a:p>
          <a:p>
            <a:pPr marL="541655" marR="551434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line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9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f.readline()  </a:t>
            </a:r>
            <a:r>
              <a:rPr sz="1600" spc="-20" dirty="0">
                <a:latin typeface="Consolas"/>
                <a:cs typeface="Consolas"/>
              </a:rPr>
              <a:t>if </a:t>
            </a:r>
            <a:r>
              <a:rPr sz="1600" spc="-10" dirty="0">
                <a:latin typeface="Consolas"/>
                <a:cs typeface="Consolas"/>
              </a:rPr>
              <a:t>not line: </a:t>
            </a:r>
            <a:r>
              <a:rPr sz="1600" dirty="0">
                <a:latin typeface="Consolas"/>
                <a:cs typeface="Consolas"/>
              </a:rPr>
              <a:t>break  </a:t>
            </a:r>
            <a:r>
              <a:rPr sz="1600" spc="-10" dirty="0">
                <a:latin typeface="Consolas"/>
                <a:cs typeface="Consolas"/>
              </a:rPr>
              <a:t>print(line)</a:t>
            </a: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f.close()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130" y="4690109"/>
            <a:ext cx="8168640" cy="13258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 marR="3997325">
              <a:lnSpc>
                <a:spcPct val="100000"/>
              </a:lnSpc>
              <a:spcBef>
                <a:spcPts val="259"/>
              </a:spcBef>
            </a:pPr>
            <a:r>
              <a:rPr sz="1600" spc="5" dirty="0">
                <a:latin typeface="Consolas"/>
                <a:cs typeface="Consolas"/>
              </a:rPr>
              <a:t>f = </a:t>
            </a:r>
            <a:r>
              <a:rPr sz="1600" dirty="0">
                <a:latin typeface="Consolas"/>
                <a:cs typeface="Consolas"/>
              </a:rPr>
              <a:t>open("C:/Python/</a:t>
            </a:r>
            <a:r>
              <a:rPr sz="1600" dirty="0">
                <a:latin typeface="Malgun Gothic"/>
                <a:cs typeface="Malgun Gothic"/>
              </a:rPr>
              <a:t>새파일</a:t>
            </a:r>
            <a:r>
              <a:rPr sz="1600" dirty="0">
                <a:latin typeface="Consolas"/>
                <a:cs typeface="Consolas"/>
              </a:rPr>
              <a:t>.txt",</a:t>
            </a:r>
            <a:r>
              <a:rPr sz="1600" spc="-26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'r')  </a:t>
            </a:r>
            <a:r>
              <a:rPr sz="1600" dirty="0">
                <a:latin typeface="Consolas"/>
                <a:cs typeface="Consolas"/>
              </a:rPr>
              <a:t>lines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f.readlines()</a:t>
            </a:r>
            <a:endParaRPr sz="1600">
              <a:latin typeface="Consolas"/>
              <a:cs typeface="Consolas"/>
            </a:endParaRPr>
          </a:p>
          <a:p>
            <a:pPr marL="541655" marR="6066790" indent="-45021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for </a:t>
            </a:r>
            <a:r>
              <a:rPr sz="1600" spc="-5" dirty="0">
                <a:latin typeface="Consolas"/>
                <a:cs typeface="Consolas"/>
              </a:rPr>
              <a:t>line </a:t>
            </a:r>
            <a:r>
              <a:rPr sz="1600" spc="-15" dirty="0">
                <a:latin typeface="Consolas"/>
                <a:cs typeface="Consolas"/>
              </a:rPr>
              <a:t>in</a:t>
            </a:r>
            <a:r>
              <a:rPr sz="1600" spc="-9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lines:  </a:t>
            </a:r>
            <a:r>
              <a:rPr sz="1600" spc="-10" dirty="0">
                <a:latin typeface="Consolas"/>
                <a:cs typeface="Consolas"/>
              </a:rPr>
              <a:t>print(line)</a:t>
            </a: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f.close()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5-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679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파일 </a:t>
            </a:r>
            <a:r>
              <a:rPr spc="-5" dirty="0"/>
              <a:t>자동으로</a:t>
            </a:r>
            <a:r>
              <a:rPr spc="-80" dirty="0"/>
              <a:t> </a:t>
            </a:r>
            <a:r>
              <a:rPr dirty="0"/>
              <a:t>닫기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8155305" cy="184848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파일을 사용하기 위해 오픈했다면 다 사용한 후 닫아주는 것이</a:t>
            </a:r>
            <a:r>
              <a:rPr sz="1800" spc="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권장됨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닫지 않을 경우 프로그램이 종료될 때 자동으로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닫힘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spc="-15" dirty="0">
                <a:latin typeface="Malgun Gothic"/>
                <a:cs typeface="Malgun Gothic"/>
              </a:rPr>
              <a:t>with </a:t>
            </a:r>
            <a:r>
              <a:rPr sz="1800" dirty="0">
                <a:latin typeface="Malgun Gothic"/>
                <a:cs typeface="Malgun Gothic"/>
              </a:rPr>
              <a:t>구문을 사용하면 매번 </a:t>
            </a:r>
            <a:r>
              <a:rPr sz="1800" spc="-10" dirty="0">
                <a:latin typeface="Malgun Gothic"/>
                <a:cs typeface="Malgun Gothic"/>
              </a:rPr>
              <a:t>close </a:t>
            </a:r>
            <a:r>
              <a:rPr sz="1800" dirty="0">
                <a:latin typeface="Malgun Gothic"/>
                <a:cs typeface="Malgun Gothic"/>
              </a:rPr>
              <a:t>함수를 호출해서 파일을 닫지 않고 자동으로  닫을 수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869" y="3128010"/>
            <a:ext cx="8343900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sz="1600" spc="5" dirty="0">
                <a:latin typeface="Consolas"/>
                <a:cs typeface="Consolas"/>
              </a:rPr>
              <a:t>f = </a:t>
            </a:r>
            <a:r>
              <a:rPr sz="1600" spc="-10" dirty="0">
                <a:latin typeface="Consolas"/>
                <a:cs typeface="Consolas"/>
              </a:rPr>
              <a:t>open("foo.txt",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'w')</a:t>
            </a:r>
            <a:endParaRPr sz="1600">
              <a:latin typeface="Consolas"/>
              <a:cs typeface="Consolas"/>
            </a:endParaRPr>
          </a:p>
          <a:p>
            <a:pPr marL="85725" marR="323850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f.write("Life </a:t>
            </a:r>
            <a:r>
              <a:rPr sz="1600" spc="-15" dirty="0">
                <a:latin typeface="Consolas"/>
                <a:cs typeface="Consolas"/>
              </a:rPr>
              <a:t>is </a:t>
            </a:r>
            <a:r>
              <a:rPr sz="1600" spc="5" dirty="0">
                <a:latin typeface="Consolas"/>
                <a:cs typeface="Consolas"/>
              </a:rPr>
              <a:t>too </a:t>
            </a:r>
            <a:r>
              <a:rPr sz="1600" spc="-5" dirty="0">
                <a:latin typeface="Consolas"/>
                <a:cs typeface="Consolas"/>
              </a:rPr>
              <a:t>short, you need </a:t>
            </a:r>
            <a:r>
              <a:rPr sz="1600" spc="-10" dirty="0">
                <a:latin typeface="Consolas"/>
                <a:cs typeface="Consolas"/>
              </a:rPr>
              <a:t>python")  </a:t>
            </a:r>
            <a:r>
              <a:rPr sz="1600" spc="-5" dirty="0">
                <a:latin typeface="Consolas"/>
                <a:cs typeface="Consolas"/>
              </a:rPr>
              <a:t>f.close()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869" y="4499609"/>
            <a:ext cx="8343900" cy="5867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latin typeface="Consolas"/>
                <a:cs typeface="Consolas"/>
              </a:rPr>
              <a:t>with open("foo.txt", "w") </a:t>
            </a:r>
            <a:r>
              <a:rPr sz="1600" spc="-15" dirty="0">
                <a:latin typeface="Consolas"/>
                <a:cs typeface="Consolas"/>
              </a:rPr>
              <a:t>as</a:t>
            </a:r>
            <a:r>
              <a:rPr sz="1600" spc="-10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f:</a:t>
            </a:r>
            <a:endParaRPr sz="1600">
              <a:latin typeface="Consolas"/>
              <a:cs typeface="Consolas"/>
            </a:endParaRPr>
          </a:p>
          <a:p>
            <a:pPr marL="53530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f.write("Life </a:t>
            </a:r>
            <a:r>
              <a:rPr sz="1600" spc="5" dirty="0">
                <a:latin typeface="Consolas"/>
                <a:cs typeface="Consolas"/>
              </a:rPr>
              <a:t>is </a:t>
            </a:r>
            <a:r>
              <a:rPr sz="1600" spc="-10" dirty="0">
                <a:latin typeface="Consolas"/>
                <a:cs typeface="Consolas"/>
              </a:rPr>
              <a:t>too short, you </a:t>
            </a:r>
            <a:r>
              <a:rPr sz="1600" spc="-20" dirty="0">
                <a:latin typeface="Consolas"/>
                <a:cs typeface="Consolas"/>
              </a:rPr>
              <a:t>need</a:t>
            </a:r>
            <a:r>
              <a:rPr sz="1600" spc="-1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python")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0990" y="4103370"/>
            <a:ext cx="906780" cy="259079"/>
          </a:xfrm>
          <a:custGeom>
            <a:avLst/>
            <a:gdLst/>
            <a:ahLst/>
            <a:cxnLst/>
            <a:rect l="l" t="t" r="r" b="b"/>
            <a:pathLst>
              <a:path w="906779" h="259079">
                <a:moveTo>
                  <a:pt x="906780" y="129539"/>
                </a:moveTo>
                <a:lnTo>
                  <a:pt x="0" y="129539"/>
                </a:lnTo>
                <a:lnTo>
                  <a:pt x="453389" y="259079"/>
                </a:lnTo>
                <a:lnTo>
                  <a:pt x="906780" y="129539"/>
                </a:lnTo>
                <a:close/>
              </a:path>
              <a:path w="906779" h="259079">
                <a:moveTo>
                  <a:pt x="680085" y="0"/>
                </a:moveTo>
                <a:lnTo>
                  <a:pt x="226695" y="0"/>
                </a:lnTo>
                <a:lnTo>
                  <a:pt x="226695" y="129539"/>
                </a:lnTo>
                <a:lnTo>
                  <a:pt x="680085" y="129539"/>
                </a:lnTo>
                <a:lnTo>
                  <a:pt x="680085" y="0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0990" y="4103370"/>
            <a:ext cx="906780" cy="259079"/>
          </a:xfrm>
          <a:custGeom>
            <a:avLst/>
            <a:gdLst/>
            <a:ahLst/>
            <a:cxnLst/>
            <a:rect l="l" t="t" r="r" b="b"/>
            <a:pathLst>
              <a:path w="906779" h="259079">
                <a:moveTo>
                  <a:pt x="0" y="129539"/>
                </a:moveTo>
                <a:lnTo>
                  <a:pt x="226695" y="129539"/>
                </a:lnTo>
                <a:lnTo>
                  <a:pt x="226695" y="0"/>
                </a:lnTo>
                <a:lnTo>
                  <a:pt x="680085" y="0"/>
                </a:lnTo>
                <a:lnTo>
                  <a:pt x="680085" y="129539"/>
                </a:lnTo>
                <a:lnTo>
                  <a:pt x="906780" y="129539"/>
                </a:lnTo>
                <a:lnTo>
                  <a:pt x="453389" y="259079"/>
                </a:lnTo>
                <a:lnTo>
                  <a:pt x="0" y="12953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5-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92" y="287591"/>
            <a:ext cx="8177530" cy="293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함수?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실행문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집합</a:t>
            </a:r>
            <a:endParaRPr sz="1800">
              <a:latin typeface="Malgun Gothic"/>
              <a:cs typeface="Malgun Gothic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반복적으로 사용되는 </a:t>
            </a:r>
            <a:r>
              <a:rPr sz="1800" spc="-5" dirty="0">
                <a:latin typeface="Malgun Gothic"/>
                <a:cs typeface="Malgun Gothic"/>
              </a:rPr>
              <a:t>코드가 </a:t>
            </a:r>
            <a:r>
              <a:rPr sz="1800" dirty="0">
                <a:latin typeface="Malgun Gothic"/>
                <a:cs typeface="Malgun Gothic"/>
              </a:rPr>
              <a:t>있을 경우 </a:t>
            </a:r>
            <a:r>
              <a:rPr sz="1800" spc="-5" dirty="0">
                <a:latin typeface="Malgun Gothic"/>
                <a:cs typeface="Malgun Gothic"/>
              </a:rPr>
              <a:t>효과적인 </a:t>
            </a:r>
            <a:r>
              <a:rPr sz="1800" dirty="0">
                <a:latin typeface="Malgun Gothic"/>
                <a:cs typeface="Malgun Gothic"/>
              </a:rPr>
              <a:t>재사용을 위해 함수로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구현</a:t>
            </a:r>
            <a:endParaRPr sz="1800">
              <a:latin typeface="Malgun Gothic"/>
              <a:cs typeface="Malgun Gothic"/>
            </a:endParaRPr>
          </a:p>
          <a:p>
            <a:pPr marL="195580" marR="5080" indent="-18288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복잡한 코드를 단위 </a:t>
            </a:r>
            <a:r>
              <a:rPr sz="1800" spc="-5" dirty="0">
                <a:latin typeface="Malgun Gothic"/>
                <a:cs typeface="Malgun Gothic"/>
              </a:rPr>
              <a:t>기능별로 </a:t>
            </a:r>
            <a:r>
              <a:rPr sz="1800" dirty="0">
                <a:latin typeface="Malgun Gothic"/>
                <a:cs typeface="Malgun Gothic"/>
              </a:rPr>
              <a:t>분리하고 </a:t>
            </a:r>
            <a:r>
              <a:rPr sz="1800" spc="-5" dirty="0">
                <a:latin typeface="Malgun Gothic"/>
                <a:cs typeface="Malgun Gothic"/>
              </a:rPr>
              <a:t>효과적으로 관리하기 </a:t>
            </a:r>
            <a:r>
              <a:rPr sz="1800" dirty="0">
                <a:latin typeface="Malgun Gothic"/>
                <a:cs typeface="Malgun Gothic"/>
              </a:rPr>
              <a:t>위한 </a:t>
            </a:r>
            <a:r>
              <a:rPr sz="1800" spc="-5" dirty="0">
                <a:latin typeface="Malgun Gothic"/>
                <a:cs typeface="Malgun Gothic"/>
              </a:rPr>
              <a:t>목적으로도  </a:t>
            </a:r>
            <a:r>
              <a:rPr sz="1800" dirty="0">
                <a:latin typeface="Malgun Gothic"/>
                <a:cs typeface="Malgun Gothic"/>
              </a:rPr>
              <a:t>함수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형식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892" y="5227383"/>
            <a:ext cx="3731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구현된 함수는 호출을 통해</a:t>
            </a:r>
            <a:r>
              <a:rPr sz="1800" spc="-9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실행됨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3288029"/>
            <a:ext cx="8145780" cy="13182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R="5639435" algn="ctr">
              <a:lnSpc>
                <a:spcPct val="100000"/>
              </a:lnSpc>
              <a:spcBef>
                <a:spcPts val="235"/>
              </a:spcBef>
            </a:pPr>
            <a:r>
              <a:rPr sz="1600" spc="5" dirty="0">
                <a:latin typeface="Consolas"/>
                <a:cs typeface="Consolas"/>
              </a:rPr>
              <a:t>def </a:t>
            </a:r>
            <a:r>
              <a:rPr sz="1600" spc="10" dirty="0">
                <a:latin typeface="Malgun Gothic"/>
                <a:cs typeface="Malgun Gothic"/>
              </a:rPr>
              <a:t>함수명</a:t>
            </a:r>
            <a:r>
              <a:rPr sz="1600" spc="10" dirty="0">
                <a:latin typeface="Consolas"/>
                <a:cs typeface="Consolas"/>
              </a:rPr>
              <a:t>(</a:t>
            </a:r>
            <a:r>
              <a:rPr sz="1600" spc="10" dirty="0">
                <a:latin typeface="Malgun Gothic"/>
                <a:cs typeface="Malgun Gothic"/>
              </a:rPr>
              <a:t>입력</a:t>
            </a:r>
            <a:r>
              <a:rPr sz="1600" spc="80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인수</a:t>
            </a:r>
            <a:r>
              <a:rPr sz="1600" spc="10" dirty="0">
                <a:latin typeface="Consolas"/>
                <a:cs typeface="Consolas"/>
              </a:rPr>
              <a:t>):</a:t>
            </a:r>
            <a:endParaRPr sz="1600">
              <a:latin typeface="Consolas"/>
              <a:cs typeface="Consolas"/>
            </a:endParaRPr>
          </a:p>
          <a:p>
            <a:pPr marL="528320">
              <a:lnSpc>
                <a:spcPct val="100000"/>
              </a:lnSpc>
            </a:pPr>
            <a:r>
              <a:rPr sz="1600" spc="10" dirty="0">
                <a:latin typeface="Consolas"/>
                <a:cs typeface="Consolas"/>
              </a:rPr>
              <a:t>&lt;</a:t>
            </a:r>
            <a:r>
              <a:rPr sz="1600" spc="10" dirty="0">
                <a:latin typeface="Malgun Gothic"/>
                <a:cs typeface="Malgun Gothic"/>
              </a:rPr>
              <a:t>수행할</a:t>
            </a:r>
            <a:r>
              <a:rPr sz="1600" spc="13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문장</a:t>
            </a:r>
            <a:r>
              <a:rPr sz="1600" spc="10" dirty="0">
                <a:latin typeface="Consolas"/>
                <a:cs typeface="Consolas"/>
              </a:rPr>
              <a:t>1&gt;</a:t>
            </a:r>
            <a:endParaRPr sz="1600">
              <a:latin typeface="Consolas"/>
              <a:cs typeface="Consolas"/>
            </a:endParaRPr>
          </a:p>
          <a:p>
            <a:pPr marL="528320">
              <a:lnSpc>
                <a:spcPct val="100000"/>
              </a:lnSpc>
            </a:pPr>
            <a:r>
              <a:rPr sz="1600" spc="10" dirty="0">
                <a:latin typeface="Consolas"/>
                <a:cs typeface="Consolas"/>
              </a:rPr>
              <a:t>&lt;</a:t>
            </a:r>
            <a:r>
              <a:rPr sz="1600" spc="10" dirty="0">
                <a:latin typeface="Malgun Gothic"/>
                <a:cs typeface="Malgun Gothic"/>
              </a:rPr>
              <a:t>수행할</a:t>
            </a:r>
            <a:r>
              <a:rPr sz="1600" spc="13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문장</a:t>
            </a:r>
            <a:r>
              <a:rPr sz="1600" spc="10" dirty="0">
                <a:latin typeface="Consolas"/>
                <a:cs typeface="Consolas"/>
              </a:rPr>
              <a:t>2&gt;</a:t>
            </a: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52832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return </a:t>
            </a:r>
            <a:r>
              <a:rPr sz="1600" spc="10" dirty="0">
                <a:latin typeface="Malgun Gothic"/>
                <a:cs typeface="Malgun Gothic"/>
              </a:rPr>
              <a:t>결과</a:t>
            </a:r>
            <a:r>
              <a:rPr sz="1600" spc="10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값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90" y="5634990"/>
            <a:ext cx="8145780" cy="3429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00"/>
              </a:spcBef>
            </a:pPr>
            <a:r>
              <a:rPr sz="1600" spc="10" dirty="0">
                <a:latin typeface="Malgun Gothic"/>
                <a:cs typeface="Malgun Gothic"/>
              </a:rPr>
              <a:t>변수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10" dirty="0">
                <a:latin typeface="Malgun Gothic"/>
                <a:cs typeface="Malgun Gothic"/>
              </a:rPr>
              <a:t>함수명</a:t>
            </a:r>
            <a:r>
              <a:rPr sz="1600" spc="10" dirty="0">
                <a:latin typeface="Consolas"/>
                <a:cs typeface="Consolas"/>
              </a:rPr>
              <a:t>(</a:t>
            </a:r>
            <a:r>
              <a:rPr sz="1600" spc="10" dirty="0">
                <a:latin typeface="Malgun Gothic"/>
                <a:cs typeface="Malgun Gothic"/>
              </a:rPr>
              <a:t>입력</a:t>
            </a:r>
            <a:r>
              <a:rPr sz="1600" spc="-15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인수</a:t>
            </a:r>
            <a:r>
              <a:rPr sz="1600" spc="10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5-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510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함수의 입력 값과 출력</a:t>
            </a:r>
            <a:r>
              <a:rPr spc="-40" dirty="0"/>
              <a:t> </a:t>
            </a:r>
            <a:r>
              <a:rPr dirty="0"/>
              <a:t>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7803515" cy="211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입력 값은 함수에게 전달되는 데이터이고 출력 값은 함수가 호출한 곳으로  반환하는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값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입력 값을 전달 인자 또는 입력 인수로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부름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출력은 return문을 통해서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반환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입력 값과 출력 값이 모두 있는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함수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4464367"/>
            <a:ext cx="2282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입력 값이 없는</a:t>
            </a:r>
            <a:r>
              <a:rPr sz="1800" spc="-7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함수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109" y="3280409"/>
            <a:ext cx="4091940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534670" marR="1996439" indent="-450215">
              <a:lnSpc>
                <a:spcPct val="100000"/>
              </a:lnSpc>
              <a:spcBef>
                <a:spcPts val="234"/>
              </a:spcBef>
            </a:pPr>
            <a:r>
              <a:rPr sz="1600" spc="5" dirty="0">
                <a:latin typeface="Consolas"/>
                <a:cs typeface="Consolas"/>
              </a:rPr>
              <a:t>def </a:t>
            </a:r>
            <a:r>
              <a:rPr sz="1600" spc="-10" dirty="0">
                <a:latin typeface="Consolas"/>
                <a:cs typeface="Consolas"/>
              </a:rPr>
              <a:t>sum(a, b):  result </a:t>
            </a:r>
            <a:r>
              <a:rPr sz="1600" spc="5" dirty="0">
                <a:latin typeface="Consolas"/>
                <a:cs typeface="Consolas"/>
              </a:rPr>
              <a:t>= a +</a:t>
            </a:r>
            <a:r>
              <a:rPr sz="1600" spc="-204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b  </a:t>
            </a:r>
            <a:r>
              <a:rPr sz="1600" spc="-10" dirty="0">
                <a:latin typeface="Consolas"/>
                <a:cs typeface="Consolas"/>
              </a:rPr>
              <a:t>return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result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8209" y="3280409"/>
            <a:ext cx="4099560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34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spc="-5" dirty="0">
                <a:latin typeface="Consolas"/>
                <a:cs typeface="Consolas"/>
              </a:rPr>
              <a:t>sum(3,</a:t>
            </a:r>
            <a:r>
              <a:rPr sz="1600" spc="-16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4)</a:t>
            </a:r>
            <a:endParaRPr sz="1600">
              <a:latin typeface="Consolas"/>
              <a:cs typeface="Consolas"/>
            </a:endParaRPr>
          </a:p>
          <a:p>
            <a:pPr marL="8763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print(a)</a:t>
            </a:r>
            <a:endParaRPr sz="1600">
              <a:latin typeface="Consolas"/>
              <a:cs typeface="Consolas"/>
            </a:endParaRPr>
          </a:p>
          <a:p>
            <a:pPr marL="8763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7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9109" y="4903470"/>
            <a:ext cx="4091940" cy="1082040"/>
          </a:xfrm>
          <a:custGeom>
            <a:avLst/>
            <a:gdLst/>
            <a:ahLst/>
            <a:cxnLst/>
            <a:rect l="l" t="t" r="r" b="b"/>
            <a:pathLst>
              <a:path w="4091940" h="1082039">
                <a:moveTo>
                  <a:pt x="0" y="1082039"/>
                </a:moveTo>
                <a:lnTo>
                  <a:pt x="4091940" y="1082039"/>
                </a:lnTo>
                <a:lnTo>
                  <a:pt x="4091940" y="0"/>
                </a:lnTo>
                <a:lnTo>
                  <a:pt x="0" y="0"/>
                </a:lnTo>
                <a:lnTo>
                  <a:pt x="0" y="108203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1500" y="4925695"/>
            <a:ext cx="158686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def</a:t>
            </a:r>
            <a:r>
              <a:rPr sz="1600" spc="-1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say():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2765" y="5169789"/>
            <a:ext cx="125095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0" dirty="0">
                <a:latin typeface="Consolas"/>
                <a:cs typeface="Consolas"/>
              </a:rPr>
              <a:t>return</a:t>
            </a:r>
            <a:r>
              <a:rPr sz="1600" spc="-7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'Hi'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500" y="5169789"/>
            <a:ext cx="368935" cy="76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0" dirty="0">
                <a:latin typeface="Consolas"/>
                <a:cs typeface="Consolas"/>
              </a:rPr>
              <a:t>..</a:t>
            </a:r>
            <a:r>
              <a:rPr sz="1600" spc="5" dirty="0">
                <a:latin typeface="Consolas"/>
                <a:cs typeface="Consolas"/>
              </a:rPr>
              <a:t>.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10" dirty="0">
                <a:latin typeface="Consolas"/>
                <a:cs typeface="Consolas"/>
              </a:rPr>
              <a:t>..</a:t>
            </a:r>
            <a:r>
              <a:rPr sz="1600" spc="5" dirty="0">
                <a:latin typeface="Consolas"/>
                <a:cs typeface="Consolas"/>
              </a:rPr>
              <a:t>.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10" dirty="0">
                <a:latin typeface="Consolas"/>
                <a:cs typeface="Consolas"/>
              </a:rPr>
              <a:t>&gt;&gt;&gt;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28209" y="4903470"/>
            <a:ext cx="4099560" cy="1082040"/>
          </a:xfrm>
          <a:custGeom>
            <a:avLst/>
            <a:gdLst/>
            <a:ahLst/>
            <a:cxnLst/>
            <a:rect l="l" t="t" r="r" b="b"/>
            <a:pathLst>
              <a:path w="4099559" h="1082039">
                <a:moveTo>
                  <a:pt x="0" y="1082039"/>
                </a:moveTo>
                <a:lnTo>
                  <a:pt x="4099560" y="1082039"/>
                </a:lnTo>
                <a:lnTo>
                  <a:pt x="4099560" y="0"/>
                </a:lnTo>
                <a:lnTo>
                  <a:pt x="0" y="0"/>
                </a:lnTo>
                <a:lnTo>
                  <a:pt x="0" y="108203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03775" y="4925695"/>
            <a:ext cx="1482090" cy="76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nsolas"/>
                <a:cs typeface="Consolas"/>
              </a:rPr>
              <a:t>&gt;&gt;&gt; a =</a:t>
            </a:r>
            <a:r>
              <a:rPr sz="1600" spc="-15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say()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print(a)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10" dirty="0">
                <a:latin typeface="Consolas"/>
                <a:cs typeface="Consolas"/>
              </a:rPr>
              <a:t>Hi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5-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510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함수의 입력 값과 출력</a:t>
            </a:r>
            <a:r>
              <a:rPr spc="-40" dirty="0"/>
              <a:t> </a:t>
            </a:r>
            <a:r>
              <a:rPr dirty="0"/>
              <a:t>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3800792"/>
            <a:ext cx="3899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입력 값과 출력 값이 모두 없는</a:t>
            </a:r>
            <a:r>
              <a:rPr sz="1800" spc="-5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함수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109" y="1527810"/>
            <a:ext cx="8328659" cy="1074420"/>
          </a:xfrm>
          <a:custGeom>
            <a:avLst/>
            <a:gdLst/>
            <a:ahLst/>
            <a:cxnLst/>
            <a:rect l="l" t="t" r="r" b="b"/>
            <a:pathLst>
              <a:path w="8328659" h="1074420">
                <a:moveTo>
                  <a:pt x="0" y="1074420"/>
                </a:moveTo>
                <a:lnTo>
                  <a:pt x="8328659" y="1074420"/>
                </a:lnTo>
                <a:lnTo>
                  <a:pt x="8328659" y="0"/>
                </a:lnTo>
                <a:lnTo>
                  <a:pt x="0" y="0"/>
                </a:lnTo>
                <a:lnTo>
                  <a:pt x="0" y="107442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2892" y="1108328"/>
            <a:ext cx="2317750" cy="70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결과 값이 없는</a:t>
            </a:r>
            <a:r>
              <a:rPr sz="1800" spc="-7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함수</a:t>
            </a:r>
            <a:endParaRPr sz="1800">
              <a:latin typeface="Malgun Gothic"/>
              <a:cs typeface="Malgun Gothic"/>
            </a:endParaRPr>
          </a:p>
          <a:p>
            <a:pPr marL="300990">
              <a:lnSpc>
                <a:spcPct val="100000"/>
              </a:lnSpc>
              <a:spcBef>
                <a:spcPts val="1275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def sum(a,</a:t>
            </a:r>
            <a:r>
              <a:rPr sz="1600" spc="-10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b):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4986" y="1785937"/>
            <a:ext cx="503237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0" dirty="0">
                <a:latin typeface="Consolas"/>
                <a:cs typeface="Consolas"/>
              </a:rPr>
              <a:t>print("%d, </a:t>
            </a:r>
            <a:r>
              <a:rPr sz="1600" spc="25" dirty="0">
                <a:latin typeface="Consolas"/>
                <a:cs typeface="Consolas"/>
              </a:rPr>
              <a:t>%d</a:t>
            </a:r>
            <a:r>
              <a:rPr sz="1600" spc="25" dirty="0">
                <a:latin typeface="Malgun Gothic"/>
                <a:cs typeface="Malgun Gothic"/>
              </a:rPr>
              <a:t>의 </a:t>
            </a:r>
            <a:r>
              <a:rPr sz="1600" spc="15" dirty="0">
                <a:latin typeface="Malgun Gothic"/>
                <a:cs typeface="Malgun Gothic"/>
              </a:rPr>
              <a:t>합은 </a:t>
            </a:r>
            <a:r>
              <a:rPr sz="1600" spc="10" dirty="0">
                <a:latin typeface="Consolas"/>
                <a:cs typeface="Consolas"/>
              </a:rPr>
              <a:t>%d</a:t>
            </a:r>
            <a:r>
              <a:rPr sz="1600" spc="10" dirty="0">
                <a:latin typeface="Malgun Gothic"/>
                <a:cs typeface="Malgun Gothic"/>
              </a:rPr>
              <a:t>입니다</a:t>
            </a:r>
            <a:r>
              <a:rPr sz="1600" spc="10" dirty="0">
                <a:latin typeface="Consolas"/>
                <a:cs typeface="Consolas"/>
              </a:rPr>
              <a:t>." </a:t>
            </a:r>
            <a:r>
              <a:rPr sz="1600" spc="5" dirty="0">
                <a:latin typeface="Consolas"/>
                <a:cs typeface="Consolas"/>
              </a:rPr>
              <a:t>% (a, b,</a:t>
            </a:r>
            <a:r>
              <a:rPr sz="1600" spc="-58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a+b))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200" y="1785937"/>
            <a:ext cx="355600" cy="761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10" dirty="0">
                <a:latin typeface="Consolas"/>
                <a:cs typeface="Consolas"/>
              </a:rPr>
              <a:t>..</a:t>
            </a:r>
            <a:r>
              <a:rPr sz="1600" spc="5" dirty="0">
                <a:latin typeface="Consolas"/>
                <a:cs typeface="Consolas"/>
              </a:rPr>
              <a:t>.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600" spc="10" dirty="0">
                <a:latin typeface="Consolas"/>
                <a:cs typeface="Consolas"/>
              </a:rPr>
              <a:t>..</a:t>
            </a:r>
            <a:r>
              <a:rPr sz="1600" spc="5" dirty="0">
                <a:latin typeface="Consolas"/>
                <a:cs typeface="Consolas"/>
              </a:rPr>
              <a:t>.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600" spc="10" dirty="0">
                <a:latin typeface="Consolas"/>
                <a:cs typeface="Consolas"/>
              </a:rPr>
              <a:t>&gt;&gt;&gt;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109" y="2701289"/>
            <a:ext cx="8328659" cy="5791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5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sum(3,</a:t>
            </a:r>
            <a:r>
              <a:rPr sz="1600" spc="-8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4)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3, </a:t>
            </a:r>
            <a:r>
              <a:rPr sz="1600" spc="10" dirty="0">
                <a:latin typeface="Consolas"/>
                <a:cs typeface="Consolas"/>
              </a:rPr>
              <a:t>4</a:t>
            </a:r>
            <a:r>
              <a:rPr sz="1600" spc="10" dirty="0">
                <a:latin typeface="Malgun Gothic"/>
                <a:cs typeface="Malgun Gothic"/>
              </a:rPr>
              <a:t>의 </a:t>
            </a:r>
            <a:r>
              <a:rPr sz="1600" spc="15" dirty="0">
                <a:latin typeface="Malgun Gothic"/>
                <a:cs typeface="Malgun Gothic"/>
              </a:rPr>
              <a:t>합은</a:t>
            </a:r>
            <a:r>
              <a:rPr sz="1600" spc="-160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Consolas"/>
                <a:cs typeface="Consolas"/>
              </a:rPr>
              <a:t>7</a:t>
            </a:r>
            <a:r>
              <a:rPr sz="1600" spc="10" dirty="0">
                <a:latin typeface="Malgun Gothic"/>
                <a:cs typeface="Malgun Gothic"/>
              </a:rPr>
              <a:t>입니다</a:t>
            </a:r>
            <a:r>
              <a:rPr sz="1600" spc="10" dirty="0">
                <a:latin typeface="Consolas"/>
                <a:cs typeface="Consolas"/>
              </a:rPr>
              <a:t>.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109" y="4301490"/>
            <a:ext cx="4091940" cy="10744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def</a:t>
            </a:r>
            <a:r>
              <a:rPr sz="1600" spc="-8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say():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  <a:tabLst>
                <a:tab pos="975994" algn="l"/>
              </a:tabLst>
            </a:pPr>
            <a:r>
              <a:rPr sz="1600" spc="5" dirty="0">
                <a:latin typeface="Consolas"/>
                <a:cs typeface="Consolas"/>
              </a:rPr>
              <a:t>...	</a:t>
            </a:r>
            <a:r>
              <a:rPr sz="1600" spc="-10" dirty="0">
                <a:latin typeface="Consolas"/>
                <a:cs typeface="Consolas"/>
              </a:rPr>
              <a:t>print('Hi')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8209" y="4301490"/>
            <a:ext cx="4099560" cy="10744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say()</a:t>
            </a:r>
            <a:endParaRPr sz="1600">
              <a:latin typeface="Consolas"/>
              <a:cs typeface="Consolas"/>
            </a:endParaRPr>
          </a:p>
          <a:p>
            <a:pPr marL="87630">
              <a:lnSpc>
                <a:spcPct val="100000"/>
              </a:lnSpc>
            </a:pPr>
            <a:r>
              <a:rPr sz="1600" spc="10" dirty="0">
                <a:latin typeface="Consolas"/>
                <a:cs typeface="Consolas"/>
              </a:rPr>
              <a:t>Hi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5-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510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함수의 입력 값과 출력</a:t>
            </a:r>
            <a:r>
              <a:rPr spc="-40" dirty="0"/>
              <a:t> </a:t>
            </a:r>
            <a:r>
              <a:rPr dirty="0"/>
              <a:t>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4662170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입력 값의 개수를 미리 확정할 수 없는</a:t>
            </a:r>
            <a:r>
              <a:rPr sz="1800" spc="-10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경우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*를 사용해서 </a:t>
            </a:r>
            <a:r>
              <a:rPr sz="1800" spc="-5" dirty="0">
                <a:latin typeface="Malgun Gothic"/>
                <a:cs typeface="Malgun Gothic"/>
              </a:rPr>
              <a:t>입력변수</a:t>
            </a:r>
            <a:r>
              <a:rPr sz="1800" dirty="0">
                <a:latin typeface="Malgun Gothic"/>
                <a:cs typeface="Malgun Gothic"/>
              </a:rPr>
              <a:t> 표현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709" y="1962150"/>
            <a:ext cx="8100059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40"/>
              </a:spcBef>
            </a:pPr>
            <a:r>
              <a:rPr sz="1600" spc="5" dirty="0">
                <a:latin typeface="Consolas"/>
                <a:cs typeface="Consolas"/>
              </a:rPr>
              <a:t>def</a:t>
            </a:r>
            <a:r>
              <a:rPr sz="1600" spc="-95" dirty="0">
                <a:latin typeface="Consolas"/>
                <a:cs typeface="Consolas"/>
              </a:rPr>
              <a:t> </a:t>
            </a:r>
            <a:r>
              <a:rPr sz="1600" spc="5" dirty="0">
                <a:latin typeface="Malgun Gothic"/>
                <a:cs typeface="Malgun Gothic"/>
              </a:rPr>
              <a:t>함수이름</a:t>
            </a:r>
            <a:r>
              <a:rPr sz="1600" spc="5" dirty="0">
                <a:latin typeface="Consolas"/>
                <a:cs typeface="Consolas"/>
              </a:rPr>
              <a:t>(*</a:t>
            </a:r>
            <a:r>
              <a:rPr sz="1600" spc="5" dirty="0">
                <a:latin typeface="Malgun Gothic"/>
                <a:cs typeface="Malgun Gothic"/>
              </a:rPr>
              <a:t>입력변수</a:t>
            </a:r>
            <a:r>
              <a:rPr sz="1600" spc="5" dirty="0">
                <a:latin typeface="Consolas"/>
                <a:cs typeface="Consolas"/>
              </a:rPr>
              <a:t>):</a:t>
            </a:r>
            <a:endParaRPr sz="1600">
              <a:latin typeface="Consolas"/>
              <a:cs typeface="Consolas"/>
            </a:endParaRPr>
          </a:p>
          <a:p>
            <a:pPr marL="527050">
              <a:lnSpc>
                <a:spcPct val="100000"/>
              </a:lnSpc>
            </a:pPr>
            <a:r>
              <a:rPr sz="1600" spc="10" dirty="0">
                <a:latin typeface="Consolas"/>
                <a:cs typeface="Consolas"/>
              </a:rPr>
              <a:t>&lt;</a:t>
            </a:r>
            <a:r>
              <a:rPr sz="1600" spc="10" dirty="0">
                <a:latin typeface="Malgun Gothic"/>
                <a:cs typeface="Malgun Gothic"/>
              </a:rPr>
              <a:t>수행할</a:t>
            </a:r>
            <a:r>
              <a:rPr sz="1600" spc="204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문장</a:t>
            </a:r>
            <a:r>
              <a:rPr sz="1600" spc="10" dirty="0"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53467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709" y="2960370"/>
            <a:ext cx="8100059" cy="18135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50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5" dirty="0">
                <a:latin typeface="Consolas"/>
                <a:cs typeface="Consolas"/>
              </a:rPr>
              <a:t>def</a:t>
            </a:r>
            <a:r>
              <a:rPr sz="1600" spc="-7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sum_many(*args):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  <a:tabLst>
                <a:tab pos="975994" algn="l"/>
              </a:tabLst>
            </a:pPr>
            <a:r>
              <a:rPr sz="1600" spc="5" dirty="0">
                <a:latin typeface="Consolas"/>
                <a:cs typeface="Consolas"/>
              </a:rPr>
              <a:t>...	</a:t>
            </a:r>
            <a:r>
              <a:rPr sz="1600" spc="-10" dirty="0">
                <a:latin typeface="Consolas"/>
                <a:cs typeface="Consolas"/>
              </a:rPr>
              <a:t>sum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0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  <a:tabLst>
                <a:tab pos="975994" algn="l"/>
              </a:tabLst>
            </a:pPr>
            <a:r>
              <a:rPr sz="1600" spc="5" dirty="0">
                <a:latin typeface="Consolas"/>
                <a:cs typeface="Consolas"/>
              </a:rPr>
              <a:t>...	</a:t>
            </a:r>
            <a:r>
              <a:rPr sz="1600" spc="-10" dirty="0">
                <a:latin typeface="Consolas"/>
                <a:cs typeface="Consolas"/>
              </a:rPr>
              <a:t>for </a:t>
            </a:r>
            <a:r>
              <a:rPr sz="1600" spc="5" dirty="0">
                <a:latin typeface="Consolas"/>
                <a:cs typeface="Consolas"/>
              </a:rPr>
              <a:t>i </a:t>
            </a:r>
            <a:r>
              <a:rPr sz="1600" spc="-15" dirty="0">
                <a:latin typeface="Consolas"/>
                <a:cs typeface="Consolas"/>
              </a:rPr>
              <a:t>in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args: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  <a:tabLst>
                <a:tab pos="1425575" algn="l"/>
              </a:tabLst>
            </a:pPr>
            <a:r>
              <a:rPr sz="1600" spc="5" dirty="0">
                <a:latin typeface="Consolas"/>
                <a:cs typeface="Consolas"/>
              </a:rPr>
              <a:t>...	</a:t>
            </a:r>
            <a:r>
              <a:rPr sz="1600" spc="-10" dirty="0">
                <a:latin typeface="Consolas"/>
                <a:cs typeface="Consolas"/>
              </a:rPr>
              <a:t>sum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sum </a:t>
            </a:r>
            <a:r>
              <a:rPr sz="1600" spc="5" dirty="0">
                <a:latin typeface="Consolas"/>
                <a:cs typeface="Consolas"/>
              </a:rPr>
              <a:t>+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i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  <a:tabLst>
                <a:tab pos="975994" algn="l"/>
              </a:tabLst>
            </a:pPr>
            <a:r>
              <a:rPr sz="1600" spc="5" dirty="0">
                <a:latin typeface="Consolas"/>
                <a:cs typeface="Consolas"/>
              </a:rPr>
              <a:t>...	</a:t>
            </a:r>
            <a:r>
              <a:rPr sz="1600" spc="-10" dirty="0">
                <a:latin typeface="Consolas"/>
                <a:cs typeface="Consolas"/>
              </a:rPr>
              <a:t>return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sum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709" y="4926329"/>
            <a:ext cx="8100059" cy="15773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0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result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10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sum_many(1,2,3)</a:t>
            </a:r>
            <a:endParaRPr sz="1600">
              <a:latin typeface="Consolas"/>
              <a:cs typeface="Consolas"/>
            </a:endParaRPr>
          </a:p>
          <a:p>
            <a:pPr marL="85090" marR="611124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print(result)  </a:t>
            </a:r>
            <a:r>
              <a:rPr sz="1600" spc="5" dirty="0">
                <a:latin typeface="Consolas"/>
                <a:cs typeface="Consolas"/>
              </a:rPr>
              <a:t>6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result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1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sum_many(1,2,3,4,5,6,7,8,9,10)</a:t>
            </a:r>
            <a:endParaRPr sz="1600">
              <a:latin typeface="Consolas"/>
              <a:cs typeface="Consolas"/>
            </a:endParaRPr>
          </a:p>
          <a:p>
            <a:pPr marL="85090" marR="611187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7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print(result)  </a:t>
            </a:r>
            <a:r>
              <a:rPr sz="1600" spc="5" dirty="0">
                <a:latin typeface="Consolas"/>
                <a:cs typeface="Consolas"/>
              </a:rPr>
              <a:t>55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5-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0694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함수의 결과</a:t>
            </a:r>
            <a:r>
              <a:rPr spc="-95" dirty="0"/>
              <a:t> </a:t>
            </a:r>
            <a:r>
              <a:rPr dirty="0"/>
              <a:t>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7766050" cy="10782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함수의 결과 값은 언제나 한 개</a:t>
            </a:r>
            <a:endParaRPr sz="1800">
              <a:latin typeface="Malgun Gothic"/>
              <a:cs typeface="Malgun Gothic"/>
            </a:endParaRPr>
          </a:p>
          <a:p>
            <a:pPr marL="454659" marR="5080" indent="-25971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두 개 이상의 값을 </a:t>
            </a:r>
            <a:r>
              <a:rPr sz="1800" spc="-5" dirty="0">
                <a:latin typeface="Malgun Gothic"/>
                <a:cs typeface="Malgun Gothic"/>
              </a:rPr>
              <a:t>반환할 </a:t>
            </a:r>
            <a:r>
              <a:rPr sz="1800" dirty="0">
                <a:latin typeface="Malgun Gothic"/>
                <a:cs typeface="Malgun Gothic"/>
              </a:rPr>
              <a:t>경우 반환 값을 </a:t>
            </a:r>
            <a:r>
              <a:rPr sz="1800" spc="-5" dirty="0">
                <a:latin typeface="Malgun Gothic"/>
                <a:cs typeface="Malgun Gothic"/>
              </a:rPr>
              <a:t>목록으로 </a:t>
            </a:r>
            <a:r>
              <a:rPr sz="1800" dirty="0">
                <a:latin typeface="Malgun Gothic"/>
                <a:cs typeface="Malgun Gothic"/>
              </a:rPr>
              <a:t>하는 </a:t>
            </a:r>
            <a:r>
              <a:rPr sz="1800" spc="-5" dirty="0">
                <a:latin typeface="Malgun Gothic"/>
                <a:cs typeface="Malgun Gothic"/>
              </a:rPr>
              <a:t>하나의 튜플을  만들어서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반환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3304857"/>
            <a:ext cx="4121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함수를 호출하고 </a:t>
            </a:r>
            <a:r>
              <a:rPr sz="1800" dirty="0">
                <a:latin typeface="Malgun Gothic"/>
                <a:cs typeface="Malgun Gothic"/>
              </a:rPr>
              <a:t>튜플로 반환 값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저장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772" y="4464367"/>
            <a:ext cx="6424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함수를 호출하고 </a:t>
            </a:r>
            <a:r>
              <a:rPr sz="1800" dirty="0">
                <a:latin typeface="Malgun Gothic"/>
                <a:cs typeface="Malgun Gothic"/>
              </a:rPr>
              <a:t>각각 개별 변수에 튜플 값을 </a:t>
            </a:r>
            <a:r>
              <a:rPr sz="1800" spc="-5" dirty="0">
                <a:latin typeface="Malgun Gothic"/>
                <a:cs typeface="Malgun Gothic"/>
              </a:rPr>
              <a:t>나누어서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저장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090" y="2183129"/>
            <a:ext cx="8100059" cy="5867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50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5" dirty="0">
                <a:latin typeface="Consolas"/>
                <a:cs typeface="Consolas"/>
              </a:rPr>
              <a:t>def</a:t>
            </a:r>
            <a:r>
              <a:rPr sz="1600" spc="-7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sum_and_mul(a,b):</a:t>
            </a:r>
            <a:endParaRPr sz="160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tabLst>
                <a:tab pos="980440" algn="l"/>
              </a:tabLst>
            </a:pPr>
            <a:r>
              <a:rPr sz="1600" spc="5" dirty="0">
                <a:latin typeface="Consolas"/>
                <a:cs typeface="Consolas"/>
              </a:rPr>
              <a:t>...	</a:t>
            </a:r>
            <a:r>
              <a:rPr sz="1600" spc="-10" dirty="0">
                <a:latin typeface="Consolas"/>
                <a:cs typeface="Consolas"/>
              </a:rPr>
              <a:t>return </a:t>
            </a:r>
            <a:r>
              <a:rPr sz="1600" spc="-5" dirty="0">
                <a:latin typeface="Consolas"/>
                <a:cs typeface="Consolas"/>
              </a:rPr>
              <a:t>a+b,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a*b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090" y="3707129"/>
            <a:ext cx="8100059" cy="3352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40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result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10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sum_and_mul(3,4)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090" y="4872990"/>
            <a:ext cx="8100059" cy="3352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70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5" dirty="0">
                <a:latin typeface="Consolas"/>
                <a:cs typeface="Consolas"/>
              </a:rPr>
              <a:t>sum, </a:t>
            </a:r>
            <a:r>
              <a:rPr sz="1600" spc="-10" dirty="0">
                <a:latin typeface="Consolas"/>
                <a:cs typeface="Consolas"/>
              </a:rPr>
              <a:t>mul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sum_and_mul(3,</a:t>
            </a:r>
            <a:r>
              <a:rPr sz="1600" spc="-17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4)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510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입력 </a:t>
            </a:r>
            <a:r>
              <a:rPr spc="-5" dirty="0"/>
              <a:t>인수에 </a:t>
            </a:r>
            <a:r>
              <a:rPr dirty="0"/>
              <a:t>기본 값</a:t>
            </a:r>
            <a:r>
              <a:rPr spc="-25" dirty="0"/>
              <a:t> </a:t>
            </a:r>
            <a:r>
              <a:rPr dirty="0"/>
              <a:t>사용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5981065" cy="157416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입력 인수 = 기본 값 형식으로 입력 인수에 기본 값</a:t>
            </a:r>
            <a:r>
              <a:rPr sz="1800" spc="-7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설정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입력 인수에 기본 값이 지정된 경우 호출할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때</a:t>
            </a:r>
            <a:endParaRPr sz="1800">
              <a:latin typeface="Malgun Gothic"/>
              <a:cs typeface="Malgun Gothic"/>
            </a:endParaRPr>
          </a:p>
          <a:p>
            <a:pPr marL="737235" lvl="1" indent="-274955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dirty="0">
                <a:latin typeface="Malgun Gothic"/>
                <a:cs typeface="Malgun Gothic"/>
              </a:rPr>
              <a:t>값을 전달하지 </a:t>
            </a:r>
            <a:r>
              <a:rPr sz="1800" spc="-5" dirty="0">
                <a:latin typeface="Malgun Gothic"/>
                <a:cs typeface="Malgun Gothic"/>
              </a:rPr>
              <a:t>않으면 </a:t>
            </a:r>
            <a:r>
              <a:rPr sz="1800" dirty="0">
                <a:latin typeface="Malgun Gothic"/>
                <a:cs typeface="Malgun Gothic"/>
              </a:rPr>
              <a:t>기본 값이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사용되고</a:t>
            </a:r>
            <a:endParaRPr sz="1800">
              <a:latin typeface="Malgun Gothic"/>
              <a:cs typeface="Malgun Gothic"/>
            </a:endParaRPr>
          </a:p>
          <a:p>
            <a:pPr marL="737235" lvl="1" indent="-27495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dirty="0">
                <a:latin typeface="Malgun Gothic"/>
                <a:cs typeface="Malgun Gothic"/>
              </a:rPr>
              <a:t>값을 전달하면 전달한 값이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사용됨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090" y="2701289"/>
            <a:ext cx="8100059" cy="18211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31495" marR="3467735" indent="-442595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latin typeface="Consolas"/>
                <a:cs typeface="Consolas"/>
              </a:rPr>
              <a:t>def </a:t>
            </a:r>
            <a:r>
              <a:rPr sz="1600" spc="-10" dirty="0">
                <a:latin typeface="Consolas"/>
                <a:cs typeface="Consolas"/>
              </a:rPr>
              <a:t>say_myself(name, </a:t>
            </a:r>
            <a:r>
              <a:rPr sz="1600" spc="-5" dirty="0">
                <a:latin typeface="Consolas"/>
                <a:cs typeface="Consolas"/>
              </a:rPr>
              <a:t>old, </a:t>
            </a:r>
            <a:r>
              <a:rPr sz="1600" spc="-10" dirty="0">
                <a:latin typeface="Consolas"/>
                <a:cs typeface="Consolas"/>
              </a:rPr>
              <a:t>man=True):  </a:t>
            </a:r>
            <a:r>
              <a:rPr sz="1600" spc="10" dirty="0">
                <a:latin typeface="Consolas"/>
                <a:cs typeface="Consolas"/>
              </a:rPr>
              <a:t>print("</a:t>
            </a:r>
            <a:r>
              <a:rPr sz="1600" spc="10" dirty="0">
                <a:latin typeface="Malgun Gothic"/>
                <a:cs typeface="Malgun Gothic"/>
              </a:rPr>
              <a:t>나의 이름은 </a:t>
            </a:r>
            <a:r>
              <a:rPr sz="1600" spc="5" dirty="0">
                <a:latin typeface="Consolas"/>
                <a:cs typeface="Consolas"/>
              </a:rPr>
              <a:t>%s </a:t>
            </a:r>
            <a:r>
              <a:rPr sz="1600" spc="10" dirty="0">
                <a:latin typeface="Malgun Gothic"/>
                <a:cs typeface="Malgun Gothic"/>
              </a:rPr>
              <a:t>입니다</a:t>
            </a:r>
            <a:r>
              <a:rPr sz="1600" spc="10" dirty="0">
                <a:latin typeface="Consolas"/>
                <a:cs typeface="Consolas"/>
              </a:rPr>
              <a:t>." </a:t>
            </a:r>
            <a:r>
              <a:rPr sz="1600" spc="5" dirty="0">
                <a:latin typeface="Consolas"/>
                <a:cs typeface="Consolas"/>
              </a:rPr>
              <a:t>% name)  </a:t>
            </a:r>
            <a:r>
              <a:rPr sz="1600" spc="10" dirty="0">
                <a:latin typeface="Consolas"/>
                <a:cs typeface="Consolas"/>
              </a:rPr>
              <a:t>print("</a:t>
            </a:r>
            <a:r>
              <a:rPr sz="1600" spc="10" dirty="0">
                <a:latin typeface="Malgun Gothic"/>
                <a:cs typeface="Malgun Gothic"/>
              </a:rPr>
              <a:t>나이는 </a:t>
            </a:r>
            <a:r>
              <a:rPr sz="1600" spc="10" dirty="0">
                <a:latin typeface="Consolas"/>
                <a:cs typeface="Consolas"/>
              </a:rPr>
              <a:t>%d</a:t>
            </a:r>
            <a:r>
              <a:rPr sz="1600" spc="10" dirty="0">
                <a:latin typeface="Malgun Gothic"/>
                <a:cs typeface="Malgun Gothic"/>
              </a:rPr>
              <a:t>살입니다</a:t>
            </a:r>
            <a:r>
              <a:rPr sz="1600" spc="10" dirty="0">
                <a:latin typeface="Consolas"/>
                <a:cs typeface="Consolas"/>
              </a:rPr>
              <a:t>." </a:t>
            </a:r>
            <a:r>
              <a:rPr sz="1600" spc="5" dirty="0">
                <a:latin typeface="Consolas"/>
                <a:cs typeface="Consolas"/>
              </a:rPr>
              <a:t>%</a:t>
            </a:r>
            <a:r>
              <a:rPr sz="1600" spc="-12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old)</a:t>
            </a:r>
            <a:endParaRPr sz="1600">
              <a:latin typeface="Consolas"/>
              <a:cs typeface="Consolas"/>
            </a:endParaRPr>
          </a:p>
          <a:p>
            <a:pPr marL="539115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if</a:t>
            </a:r>
            <a:r>
              <a:rPr sz="1600" spc="2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man:</a:t>
            </a:r>
            <a:endParaRPr sz="1600">
              <a:latin typeface="Consolas"/>
              <a:cs typeface="Consolas"/>
            </a:endParaRPr>
          </a:p>
          <a:p>
            <a:pPr marL="98171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print("</a:t>
            </a:r>
            <a:r>
              <a:rPr sz="1600" dirty="0">
                <a:latin typeface="Malgun Gothic"/>
                <a:cs typeface="Malgun Gothic"/>
              </a:rPr>
              <a:t>남자입니다</a:t>
            </a:r>
            <a:r>
              <a:rPr sz="1600" dirty="0">
                <a:latin typeface="Consolas"/>
                <a:cs typeface="Consolas"/>
              </a:rPr>
              <a:t>.")</a:t>
            </a:r>
            <a:endParaRPr sz="1600">
              <a:latin typeface="Consolas"/>
              <a:cs typeface="Consolas"/>
            </a:endParaRPr>
          </a:p>
          <a:p>
            <a:pPr marL="53911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else:</a:t>
            </a:r>
            <a:endParaRPr sz="1600">
              <a:latin typeface="Consolas"/>
              <a:cs typeface="Consolas"/>
            </a:endParaRPr>
          </a:p>
          <a:p>
            <a:pPr marL="98171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print("</a:t>
            </a:r>
            <a:r>
              <a:rPr sz="1600" dirty="0">
                <a:latin typeface="Malgun Gothic"/>
                <a:cs typeface="Malgun Gothic"/>
              </a:rPr>
              <a:t>여자입니다</a:t>
            </a:r>
            <a:r>
              <a:rPr sz="1600" dirty="0">
                <a:latin typeface="Consolas"/>
                <a:cs typeface="Consolas"/>
              </a:rPr>
              <a:t>.")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090" y="5368290"/>
            <a:ext cx="8100059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8900" marR="5418455">
              <a:lnSpc>
                <a:spcPct val="100000"/>
              </a:lnSpc>
              <a:spcBef>
                <a:spcPts val="250"/>
              </a:spcBef>
            </a:pPr>
            <a:r>
              <a:rPr sz="1600" spc="15" dirty="0">
                <a:latin typeface="Malgun Gothic"/>
                <a:cs typeface="Malgun Gothic"/>
              </a:rPr>
              <a:t>나의 이름은 </a:t>
            </a:r>
            <a:r>
              <a:rPr sz="1600" spc="10" dirty="0">
                <a:latin typeface="Malgun Gothic"/>
                <a:cs typeface="Malgun Gothic"/>
              </a:rPr>
              <a:t>장동건입니다</a:t>
            </a:r>
            <a:r>
              <a:rPr sz="1600" spc="10" dirty="0">
                <a:latin typeface="Consolas"/>
                <a:cs typeface="Consolas"/>
              </a:rPr>
              <a:t>.  </a:t>
            </a:r>
            <a:r>
              <a:rPr sz="1600" spc="15" dirty="0">
                <a:latin typeface="Malgun Gothic"/>
                <a:cs typeface="Malgun Gothic"/>
              </a:rPr>
              <a:t>나이는 </a:t>
            </a:r>
            <a:r>
              <a:rPr sz="1600" spc="10" dirty="0">
                <a:latin typeface="Consolas"/>
                <a:cs typeface="Consolas"/>
              </a:rPr>
              <a:t>27</a:t>
            </a:r>
            <a:r>
              <a:rPr sz="1600" spc="10" dirty="0">
                <a:latin typeface="Malgun Gothic"/>
                <a:cs typeface="Malgun Gothic"/>
              </a:rPr>
              <a:t>살입니다</a:t>
            </a:r>
            <a:r>
              <a:rPr sz="1600" spc="10" dirty="0">
                <a:latin typeface="Consolas"/>
                <a:cs typeface="Consolas"/>
              </a:rPr>
              <a:t>.  </a:t>
            </a:r>
            <a:r>
              <a:rPr sz="1600" spc="10" dirty="0">
                <a:latin typeface="Malgun Gothic"/>
                <a:cs typeface="Malgun Gothic"/>
              </a:rPr>
              <a:t>남자입니다</a:t>
            </a:r>
            <a:r>
              <a:rPr sz="1600" spc="10" dirty="0">
                <a:latin typeface="Consolas"/>
                <a:cs typeface="Consolas"/>
              </a:rPr>
              <a:t>.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090" y="4652009"/>
            <a:ext cx="8100059" cy="5791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59"/>
              </a:spcBef>
            </a:pPr>
            <a:r>
              <a:rPr sz="1600" dirty="0">
                <a:latin typeface="Consolas"/>
                <a:cs typeface="Consolas"/>
              </a:rPr>
              <a:t>say_myself("</a:t>
            </a:r>
            <a:r>
              <a:rPr sz="1600" dirty="0">
                <a:latin typeface="Malgun Gothic"/>
                <a:cs typeface="Malgun Gothic"/>
              </a:rPr>
              <a:t>장동건</a:t>
            </a:r>
            <a:r>
              <a:rPr sz="1600" dirty="0">
                <a:latin typeface="Consolas"/>
                <a:cs typeface="Consolas"/>
              </a:rPr>
              <a:t>",</a:t>
            </a:r>
            <a:r>
              <a:rPr sz="1600" spc="-21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40)</a:t>
            </a:r>
            <a:endParaRPr sz="160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say_myself("</a:t>
            </a:r>
            <a:r>
              <a:rPr sz="1600" dirty="0">
                <a:latin typeface="Malgun Gothic"/>
                <a:cs typeface="Malgun Gothic"/>
              </a:rPr>
              <a:t>장동건</a:t>
            </a:r>
            <a:r>
              <a:rPr sz="1600" dirty="0">
                <a:latin typeface="Consolas"/>
                <a:cs typeface="Consolas"/>
              </a:rPr>
              <a:t>", </a:t>
            </a:r>
            <a:r>
              <a:rPr sz="1600" spc="5" dirty="0">
                <a:latin typeface="Consolas"/>
                <a:cs typeface="Consolas"/>
              </a:rPr>
              <a:t>40,</a:t>
            </a:r>
            <a:r>
              <a:rPr sz="1600" spc="-31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True)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5-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510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입력 </a:t>
            </a:r>
            <a:r>
              <a:rPr spc="-5" dirty="0"/>
              <a:t>인수에 </a:t>
            </a:r>
            <a:r>
              <a:rPr dirty="0"/>
              <a:t>기본 값</a:t>
            </a:r>
            <a:r>
              <a:rPr spc="-25" dirty="0"/>
              <a:t> </a:t>
            </a:r>
            <a:r>
              <a:rPr dirty="0"/>
              <a:t>사용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804100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기본 값을 지정한 입력 인수는 모든 입력 인수 중 마지막에만 사용할 수</a:t>
            </a:r>
            <a:r>
              <a:rPr sz="1800" spc="-10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일반 입력 인수 중간에 기본 값을 </a:t>
            </a:r>
            <a:r>
              <a:rPr sz="1800" spc="-5" dirty="0">
                <a:latin typeface="Malgun Gothic"/>
                <a:cs typeface="Malgun Gothic"/>
              </a:rPr>
              <a:t>지정한 </a:t>
            </a:r>
            <a:r>
              <a:rPr sz="1800" dirty="0">
                <a:latin typeface="Malgun Gothic"/>
                <a:cs typeface="Malgun Gothic"/>
              </a:rPr>
              <a:t>입력 인수를 사용할 수</a:t>
            </a:r>
            <a:r>
              <a:rPr sz="1800" spc="-5" dirty="0">
                <a:latin typeface="Malgun Gothic"/>
                <a:cs typeface="Malgun Gothic"/>
              </a:rPr>
              <a:t> 없음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090" y="1954529"/>
            <a:ext cx="8100059" cy="18211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31495" marR="3467735" indent="-442595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latin typeface="Consolas"/>
                <a:cs typeface="Consolas"/>
              </a:rPr>
              <a:t>def </a:t>
            </a:r>
            <a:r>
              <a:rPr sz="1600" spc="-10" dirty="0">
                <a:latin typeface="Consolas"/>
                <a:cs typeface="Consolas"/>
              </a:rPr>
              <a:t>say_myself(name, </a:t>
            </a:r>
            <a:r>
              <a:rPr sz="1600" spc="-15" dirty="0">
                <a:latin typeface="Consolas"/>
                <a:cs typeface="Consolas"/>
              </a:rPr>
              <a:t>man=True, </a:t>
            </a:r>
            <a:r>
              <a:rPr sz="1600" spc="-10" dirty="0">
                <a:latin typeface="Consolas"/>
                <a:cs typeface="Consolas"/>
              </a:rPr>
              <a:t>old):  </a:t>
            </a:r>
            <a:r>
              <a:rPr sz="1600" spc="10" dirty="0">
                <a:latin typeface="Consolas"/>
                <a:cs typeface="Consolas"/>
              </a:rPr>
              <a:t>print("</a:t>
            </a:r>
            <a:r>
              <a:rPr sz="1600" spc="10" dirty="0">
                <a:latin typeface="Malgun Gothic"/>
                <a:cs typeface="Malgun Gothic"/>
              </a:rPr>
              <a:t>나의 이름은 </a:t>
            </a:r>
            <a:r>
              <a:rPr sz="1600" spc="5" dirty="0">
                <a:latin typeface="Consolas"/>
                <a:cs typeface="Consolas"/>
              </a:rPr>
              <a:t>%s </a:t>
            </a:r>
            <a:r>
              <a:rPr sz="1600" spc="10" dirty="0">
                <a:latin typeface="Malgun Gothic"/>
                <a:cs typeface="Malgun Gothic"/>
              </a:rPr>
              <a:t>입니다</a:t>
            </a:r>
            <a:r>
              <a:rPr sz="1600" spc="10" dirty="0">
                <a:latin typeface="Consolas"/>
                <a:cs typeface="Consolas"/>
              </a:rPr>
              <a:t>." </a:t>
            </a:r>
            <a:r>
              <a:rPr sz="1600" spc="5" dirty="0">
                <a:latin typeface="Consolas"/>
                <a:cs typeface="Consolas"/>
              </a:rPr>
              <a:t>% name)  </a:t>
            </a:r>
            <a:r>
              <a:rPr sz="1600" spc="10" dirty="0">
                <a:latin typeface="Consolas"/>
                <a:cs typeface="Consolas"/>
              </a:rPr>
              <a:t>print("</a:t>
            </a:r>
            <a:r>
              <a:rPr sz="1600" spc="10" dirty="0">
                <a:latin typeface="Malgun Gothic"/>
                <a:cs typeface="Malgun Gothic"/>
              </a:rPr>
              <a:t>나이는 </a:t>
            </a:r>
            <a:r>
              <a:rPr sz="1600" spc="10" dirty="0">
                <a:latin typeface="Consolas"/>
                <a:cs typeface="Consolas"/>
              </a:rPr>
              <a:t>%d</a:t>
            </a:r>
            <a:r>
              <a:rPr sz="1600" spc="10" dirty="0">
                <a:latin typeface="Malgun Gothic"/>
                <a:cs typeface="Malgun Gothic"/>
              </a:rPr>
              <a:t>살입니다</a:t>
            </a:r>
            <a:r>
              <a:rPr sz="1600" spc="10" dirty="0">
                <a:latin typeface="Consolas"/>
                <a:cs typeface="Consolas"/>
              </a:rPr>
              <a:t>." </a:t>
            </a:r>
            <a:r>
              <a:rPr sz="1600" spc="5" dirty="0">
                <a:latin typeface="Consolas"/>
                <a:cs typeface="Consolas"/>
              </a:rPr>
              <a:t>%</a:t>
            </a:r>
            <a:r>
              <a:rPr sz="1600" spc="-12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old)</a:t>
            </a:r>
            <a:endParaRPr sz="1600">
              <a:latin typeface="Consolas"/>
              <a:cs typeface="Consolas"/>
            </a:endParaRPr>
          </a:p>
          <a:p>
            <a:pPr marL="539115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if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man:</a:t>
            </a:r>
            <a:endParaRPr sz="1600">
              <a:latin typeface="Consolas"/>
              <a:cs typeface="Consolas"/>
            </a:endParaRPr>
          </a:p>
          <a:p>
            <a:pPr marL="98171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print("</a:t>
            </a:r>
            <a:r>
              <a:rPr sz="1600" dirty="0">
                <a:latin typeface="Malgun Gothic"/>
                <a:cs typeface="Malgun Gothic"/>
              </a:rPr>
              <a:t>남자입니다</a:t>
            </a:r>
            <a:r>
              <a:rPr sz="1600" dirty="0">
                <a:latin typeface="Consolas"/>
                <a:cs typeface="Consolas"/>
              </a:rPr>
              <a:t>.")</a:t>
            </a:r>
            <a:endParaRPr sz="1600">
              <a:latin typeface="Consolas"/>
              <a:cs typeface="Consolas"/>
            </a:endParaRPr>
          </a:p>
          <a:p>
            <a:pPr marL="53911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else:</a:t>
            </a:r>
            <a:endParaRPr sz="1600">
              <a:latin typeface="Consolas"/>
              <a:cs typeface="Consolas"/>
            </a:endParaRPr>
          </a:p>
          <a:p>
            <a:pPr marL="98171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print("</a:t>
            </a:r>
            <a:r>
              <a:rPr sz="1600" dirty="0">
                <a:latin typeface="Malgun Gothic"/>
                <a:cs typeface="Malgun Gothic"/>
              </a:rPr>
              <a:t>여자입니다</a:t>
            </a:r>
            <a:r>
              <a:rPr sz="1600" dirty="0">
                <a:latin typeface="Consolas"/>
                <a:cs typeface="Consolas"/>
              </a:rPr>
              <a:t>.")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090" y="3859529"/>
            <a:ext cx="8100059" cy="3429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65"/>
              </a:spcBef>
            </a:pPr>
            <a:r>
              <a:rPr sz="1600" spc="15" dirty="0">
                <a:latin typeface="Malgun Gothic"/>
                <a:cs typeface="Malgun Gothic"/>
              </a:rPr>
              <a:t>호출할 경우 오류</a:t>
            </a:r>
            <a:r>
              <a:rPr sz="1600" spc="130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발생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5-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8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5142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함수 </a:t>
            </a:r>
            <a:r>
              <a:rPr spc="-5" dirty="0"/>
              <a:t>내부에 </a:t>
            </a:r>
            <a:r>
              <a:rPr dirty="0"/>
              <a:t>선언된 변수의 사용</a:t>
            </a:r>
            <a:r>
              <a:rPr spc="-25" dirty="0"/>
              <a:t> </a:t>
            </a:r>
            <a:r>
              <a:rPr dirty="0"/>
              <a:t>범위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7727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함수 내부에서 선언된 변수는 함수 안에서만 사용할 수 있음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Malgun Gothic"/>
                <a:cs typeface="Malgun Gothic"/>
              </a:rPr>
              <a:t>지역</a:t>
            </a:r>
            <a:r>
              <a:rPr sz="1800" spc="-34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변수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686619"/>
            <a:ext cx="7377430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함수 </a:t>
            </a:r>
            <a:r>
              <a:rPr sz="1800" spc="-5" dirty="0">
                <a:latin typeface="Malgun Gothic"/>
                <a:cs typeface="Malgun Gothic"/>
              </a:rPr>
              <a:t>내부에서 </a:t>
            </a:r>
            <a:r>
              <a:rPr sz="1800" dirty="0">
                <a:latin typeface="Malgun Gothic"/>
                <a:cs typeface="Malgun Gothic"/>
              </a:rPr>
              <a:t>함수 </a:t>
            </a:r>
            <a:r>
              <a:rPr sz="1800" spc="-5" dirty="0">
                <a:latin typeface="Malgun Gothic"/>
                <a:cs typeface="Malgun Gothic"/>
              </a:rPr>
              <a:t>외부의 변수를 </a:t>
            </a:r>
            <a:r>
              <a:rPr sz="1800" dirty="0">
                <a:latin typeface="Malgun Gothic"/>
                <a:cs typeface="Malgun Gothic"/>
              </a:rPr>
              <a:t>변경하는 방법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global </a:t>
            </a:r>
            <a:r>
              <a:rPr sz="1800" dirty="0">
                <a:latin typeface="Malgun Gothic"/>
                <a:cs typeface="Malgun Gothic"/>
              </a:rPr>
              <a:t>변수</a:t>
            </a:r>
            <a:r>
              <a:rPr sz="1800" spc="-2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이 </a:t>
            </a:r>
            <a:r>
              <a:rPr sz="1800" spc="-5" dirty="0">
                <a:latin typeface="Malgun Gothic"/>
                <a:cs typeface="Malgun Gothic"/>
              </a:rPr>
              <a:t>방법은 일반적으로 권장되지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않음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350" y="1535430"/>
            <a:ext cx="8305800" cy="15697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1600" spc="5" dirty="0">
                <a:latin typeface="Consolas"/>
                <a:cs typeface="Consolas"/>
              </a:rPr>
              <a:t>a =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1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def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vartest(a):</a:t>
            </a:r>
            <a:endParaRPr sz="1600">
              <a:latin typeface="Consolas"/>
              <a:cs typeface="Consolas"/>
            </a:endParaRPr>
          </a:p>
          <a:p>
            <a:pPr marL="53530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a = a</a:t>
            </a:r>
            <a:r>
              <a:rPr sz="1600" spc="-13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+1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5725" marR="7093584">
              <a:lnSpc>
                <a:spcPct val="100000"/>
              </a:lnSpc>
            </a:pPr>
            <a:r>
              <a:rPr sz="1600" spc="10" dirty="0">
                <a:latin typeface="Consolas"/>
                <a:cs typeface="Consolas"/>
              </a:rPr>
              <a:t>va</a:t>
            </a:r>
            <a:r>
              <a:rPr sz="1600" spc="-45" dirty="0">
                <a:latin typeface="Consolas"/>
                <a:cs typeface="Consolas"/>
              </a:rPr>
              <a:t>r</a:t>
            </a:r>
            <a:r>
              <a:rPr sz="1600" spc="10" dirty="0">
                <a:latin typeface="Consolas"/>
                <a:cs typeface="Consolas"/>
              </a:rPr>
              <a:t>t</a:t>
            </a:r>
            <a:r>
              <a:rPr sz="1600" spc="-45" dirty="0">
                <a:latin typeface="Consolas"/>
                <a:cs typeface="Consolas"/>
              </a:rPr>
              <a:t>e</a:t>
            </a:r>
            <a:r>
              <a:rPr sz="1600" spc="10" dirty="0">
                <a:latin typeface="Consolas"/>
                <a:cs typeface="Consolas"/>
              </a:rPr>
              <a:t>st</a:t>
            </a:r>
            <a:r>
              <a:rPr sz="1600" spc="-45" dirty="0">
                <a:latin typeface="Consolas"/>
                <a:cs typeface="Consolas"/>
              </a:rPr>
              <a:t>(</a:t>
            </a:r>
            <a:r>
              <a:rPr sz="1600" spc="10" dirty="0">
                <a:latin typeface="Consolas"/>
                <a:cs typeface="Consolas"/>
              </a:rPr>
              <a:t>a</a:t>
            </a:r>
            <a:r>
              <a:rPr sz="1600" spc="5" dirty="0">
                <a:latin typeface="Consolas"/>
                <a:cs typeface="Consolas"/>
              </a:rPr>
              <a:t>)  </a:t>
            </a:r>
            <a:r>
              <a:rPr sz="1600" spc="-5" dirty="0">
                <a:latin typeface="Consolas"/>
                <a:cs typeface="Consolas"/>
              </a:rPr>
              <a:t>print(a)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350" y="3166110"/>
            <a:ext cx="8305800" cy="3429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9"/>
              </a:spcBef>
            </a:pPr>
            <a:r>
              <a:rPr sz="1600" spc="10" dirty="0">
                <a:latin typeface="Malgun Gothic"/>
                <a:cs typeface="Malgun Gothic"/>
              </a:rPr>
              <a:t>위</a:t>
            </a:r>
            <a:r>
              <a:rPr sz="1600" spc="27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코드의</a:t>
            </a:r>
            <a:r>
              <a:rPr sz="1600" spc="27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실행</a:t>
            </a:r>
            <a:r>
              <a:rPr sz="1600" spc="27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결과는</a:t>
            </a:r>
            <a:r>
              <a:rPr sz="1600" spc="215" dirty="0">
                <a:latin typeface="Malgun Gothic"/>
                <a:cs typeface="Malgun Gothic"/>
              </a:rPr>
              <a:t> </a:t>
            </a:r>
            <a:r>
              <a:rPr sz="1600" spc="5" dirty="0">
                <a:latin typeface="Consolas"/>
                <a:cs typeface="Consolas"/>
              </a:rPr>
              <a:t>1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10" dirty="0">
                <a:latin typeface="Consolas"/>
                <a:cs typeface="Consolas"/>
              </a:rPr>
              <a:t>(</a:t>
            </a:r>
            <a:r>
              <a:rPr sz="1600" spc="10" dirty="0">
                <a:latin typeface="Malgun Gothic"/>
                <a:cs typeface="Malgun Gothic"/>
              </a:rPr>
              <a:t>함수</a:t>
            </a:r>
            <a:r>
              <a:rPr sz="1600" spc="27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안의</a:t>
            </a:r>
            <a:r>
              <a:rPr sz="1600" spc="27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Consolas"/>
                <a:cs typeface="Consolas"/>
              </a:rPr>
              <a:t>a</a:t>
            </a:r>
            <a:r>
              <a:rPr sz="1600" spc="10" dirty="0">
                <a:latin typeface="Malgun Gothic"/>
                <a:cs typeface="Malgun Gothic"/>
              </a:rPr>
              <a:t>와</a:t>
            </a:r>
            <a:r>
              <a:rPr sz="1600" spc="27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함수</a:t>
            </a:r>
            <a:r>
              <a:rPr sz="1600" spc="27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밖의</a:t>
            </a:r>
            <a:r>
              <a:rPr sz="1600" spc="27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Consolas"/>
                <a:cs typeface="Consolas"/>
              </a:rPr>
              <a:t>a</a:t>
            </a:r>
            <a:r>
              <a:rPr sz="1600" spc="10" dirty="0">
                <a:latin typeface="Malgun Gothic"/>
                <a:cs typeface="Malgun Gothic"/>
              </a:rPr>
              <a:t>는</a:t>
            </a:r>
            <a:r>
              <a:rPr sz="1600" spc="210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별개의</a:t>
            </a:r>
            <a:r>
              <a:rPr sz="1600" spc="27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변수</a:t>
            </a:r>
            <a:r>
              <a:rPr sz="1600" spc="10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350" y="4560570"/>
            <a:ext cx="8305800" cy="15621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40"/>
              </a:spcBef>
            </a:pPr>
            <a:r>
              <a:rPr sz="1600" spc="5" dirty="0">
                <a:latin typeface="Consolas"/>
                <a:cs typeface="Consolas"/>
              </a:rPr>
              <a:t>a =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1</a:t>
            </a:r>
            <a:endParaRPr sz="1600">
              <a:latin typeface="Consolas"/>
              <a:cs typeface="Consolas"/>
            </a:endParaRPr>
          </a:p>
          <a:p>
            <a:pPr marL="535305" marR="6651625" indent="-45021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def</a:t>
            </a:r>
            <a:r>
              <a:rPr sz="1600" spc="-9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vartest():  global </a:t>
            </a:r>
            <a:r>
              <a:rPr sz="1600" spc="5" dirty="0">
                <a:latin typeface="Consolas"/>
                <a:cs typeface="Consolas"/>
              </a:rPr>
              <a:t>a  a =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a+1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onsolas"/>
                <a:cs typeface="Consolas"/>
              </a:rPr>
              <a:t>vartest()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print(a)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350" y="6206490"/>
            <a:ext cx="8305800" cy="3352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4"/>
              </a:spcBef>
            </a:pPr>
            <a:r>
              <a:rPr sz="1600" spc="15" dirty="0">
                <a:latin typeface="Malgun Gothic"/>
                <a:cs typeface="Malgun Gothic"/>
              </a:rPr>
              <a:t>위 코드의 실행 </a:t>
            </a:r>
            <a:r>
              <a:rPr sz="1600" spc="10" dirty="0">
                <a:latin typeface="Malgun Gothic"/>
                <a:cs typeface="Malgun Gothic"/>
              </a:rPr>
              <a:t>결과는 </a:t>
            </a:r>
            <a:r>
              <a:rPr sz="1600" spc="5" dirty="0">
                <a:latin typeface="Consolas"/>
                <a:cs typeface="Consolas"/>
              </a:rPr>
              <a:t>2</a:t>
            </a:r>
            <a:r>
              <a:rPr sz="1600" spc="615" dirty="0">
                <a:latin typeface="Consolas"/>
                <a:cs typeface="Consolas"/>
              </a:rPr>
              <a:t> </a:t>
            </a:r>
            <a:r>
              <a:rPr sz="1600" spc="10" dirty="0">
                <a:latin typeface="Consolas"/>
                <a:cs typeface="Consolas"/>
              </a:rPr>
              <a:t>(</a:t>
            </a:r>
            <a:r>
              <a:rPr sz="1600" spc="10" dirty="0">
                <a:latin typeface="Malgun Gothic"/>
                <a:cs typeface="Malgun Gothic"/>
              </a:rPr>
              <a:t>함수 </a:t>
            </a:r>
            <a:r>
              <a:rPr sz="1600" spc="15" dirty="0">
                <a:latin typeface="Malgun Gothic"/>
                <a:cs typeface="Malgun Gothic"/>
              </a:rPr>
              <a:t>안의 </a:t>
            </a:r>
            <a:r>
              <a:rPr sz="1600" spc="10" dirty="0">
                <a:latin typeface="Consolas"/>
                <a:cs typeface="Consolas"/>
              </a:rPr>
              <a:t>a</a:t>
            </a:r>
            <a:r>
              <a:rPr sz="1600" spc="10" dirty="0">
                <a:latin typeface="Malgun Gothic"/>
                <a:cs typeface="Malgun Gothic"/>
              </a:rPr>
              <a:t>와 </a:t>
            </a:r>
            <a:r>
              <a:rPr sz="1600" spc="15" dirty="0">
                <a:latin typeface="Malgun Gothic"/>
                <a:cs typeface="Malgun Gothic"/>
              </a:rPr>
              <a:t>함수 밖의 </a:t>
            </a:r>
            <a:r>
              <a:rPr sz="1600" spc="10" dirty="0">
                <a:latin typeface="Consolas"/>
                <a:cs typeface="Consolas"/>
              </a:rPr>
              <a:t>a</a:t>
            </a:r>
            <a:r>
              <a:rPr sz="1600" spc="10" dirty="0">
                <a:latin typeface="Malgun Gothic"/>
                <a:cs typeface="Malgun Gothic"/>
              </a:rPr>
              <a:t>는 </a:t>
            </a:r>
            <a:r>
              <a:rPr sz="1600" spc="15" dirty="0">
                <a:latin typeface="Malgun Gothic"/>
                <a:cs typeface="Malgun Gothic"/>
              </a:rPr>
              <a:t>같은 </a:t>
            </a:r>
            <a:r>
              <a:rPr sz="1600" spc="10" dirty="0">
                <a:latin typeface="Malgun Gothic"/>
                <a:cs typeface="Malgun Gothic"/>
              </a:rPr>
              <a:t>변수</a:t>
            </a:r>
            <a:r>
              <a:rPr sz="1600" spc="10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5-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9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918</Words>
  <Application>Microsoft Office PowerPoint</Application>
  <PresentationFormat>화면 슬라이드 쇼(4:3)</PresentationFormat>
  <Paragraphs>199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Theme</vt:lpstr>
      <vt:lpstr>PowerPoint 프레젠테이션</vt:lpstr>
      <vt:lpstr>PowerPoint 프레젠테이션</vt:lpstr>
      <vt:lpstr>함수의 입력 값과 출력 값</vt:lpstr>
      <vt:lpstr>함수의 입력 값과 출력 값</vt:lpstr>
      <vt:lpstr>함수의 입력 값과 출력 값</vt:lpstr>
      <vt:lpstr>함수의 결과 값</vt:lpstr>
      <vt:lpstr>입력 인수에 기본 값 사용</vt:lpstr>
      <vt:lpstr>입력 인수에 기본 값 사용</vt:lpstr>
      <vt:lpstr>함수 내부에 선언된 변수의 사용 범위</vt:lpstr>
      <vt:lpstr>PowerPoint 프레젠테이션</vt:lpstr>
      <vt:lpstr>파일 사용</vt:lpstr>
      <vt:lpstr>파일 만들기</vt:lpstr>
      <vt:lpstr>파일에 데이터 쓰기</vt:lpstr>
      <vt:lpstr>파일에서 데이터 읽기</vt:lpstr>
      <vt:lpstr>파일 자동으로 닫기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jespia</dc:creator>
  <cp:lastModifiedBy>Windows 사용자</cp:lastModifiedBy>
  <cp:revision>4</cp:revision>
  <dcterms:created xsi:type="dcterms:W3CDTF">2017-11-25T07:03:05Z</dcterms:created>
  <dcterms:modified xsi:type="dcterms:W3CDTF">2019-03-29T04:04:15Z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2017-11-25T00:00:00Z</vt:filetime>
  </property>
</Properties>
</file>