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654" y="287591"/>
            <a:ext cx="8568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6230" y="1924050"/>
            <a:ext cx="8511539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52" y="2570416"/>
            <a:ext cx="396049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spc="25" dirty="0"/>
              <a:t>객체 지향</a:t>
            </a:r>
            <a:r>
              <a:rPr sz="3150" spc="10" dirty="0"/>
              <a:t> </a:t>
            </a:r>
            <a:r>
              <a:rPr sz="3150" spc="25" dirty="0"/>
              <a:t>프로그래밍</a:t>
            </a:r>
            <a:endParaRPr sz="3150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7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클래스</a:t>
            </a:r>
            <a:r>
              <a:rPr spc="-90" dirty="0"/>
              <a:t> </a:t>
            </a:r>
            <a:r>
              <a:rPr dirty="0"/>
              <a:t>사용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" y="1543050"/>
            <a:ext cx="8282940" cy="3291840"/>
          </a:xfrm>
          <a:custGeom>
            <a:avLst/>
            <a:gdLst/>
            <a:ahLst/>
            <a:cxnLst/>
            <a:rect l="l" t="t" r="r" b="b"/>
            <a:pathLst>
              <a:path w="8282940" h="3291840">
                <a:moveTo>
                  <a:pt x="0" y="3291840"/>
                </a:moveTo>
                <a:lnTo>
                  <a:pt x="8282940" y="3291840"/>
                </a:lnTo>
                <a:lnTo>
                  <a:pt x="8282940" y="0"/>
                </a:lnTo>
                <a:lnTo>
                  <a:pt x="0" y="0"/>
                </a:lnTo>
                <a:lnTo>
                  <a:pt x="0" y="329184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5772" y="1108328"/>
            <a:ext cx="7084059" cy="365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내장 클래스 멤버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예제(계속)</a:t>
            </a:r>
            <a:endParaRPr sz="1800">
              <a:latin typeface="Malgun Gothic"/>
              <a:cs typeface="Malgun Gothic"/>
            </a:endParaRPr>
          </a:p>
          <a:p>
            <a:pPr marR="3502660" algn="ctr">
              <a:lnSpc>
                <a:spcPct val="100000"/>
              </a:lnSpc>
              <a:spcBef>
                <a:spcPts val="1400"/>
              </a:spcBef>
            </a:pPr>
            <a:r>
              <a:rPr sz="1600" spc="-10" dirty="0">
                <a:latin typeface="Consolas"/>
                <a:cs typeface="Consolas"/>
              </a:rPr>
              <a:t>def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displayCount(self):</a:t>
            </a:r>
            <a:endParaRPr sz="1600">
              <a:latin typeface="Consolas"/>
              <a:cs typeface="Consolas"/>
            </a:endParaRPr>
          </a:p>
          <a:p>
            <a:pPr marL="727075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print </a:t>
            </a:r>
            <a:r>
              <a:rPr sz="1600" spc="-15" dirty="0">
                <a:latin typeface="Consolas"/>
                <a:cs typeface="Consolas"/>
              </a:rPr>
              <a:t>("Total </a:t>
            </a:r>
            <a:r>
              <a:rPr sz="1600" spc="-10" dirty="0">
                <a:latin typeface="Consolas"/>
                <a:cs typeface="Consolas"/>
              </a:rPr>
              <a:t>Employee %d" </a:t>
            </a:r>
            <a:r>
              <a:rPr sz="1600" spc="5" dirty="0">
                <a:latin typeface="Consolas"/>
                <a:cs typeface="Consolas"/>
              </a:rPr>
              <a:t>%</a:t>
            </a:r>
            <a:r>
              <a:rPr sz="1600" spc="-10" dirty="0">
                <a:latin typeface="Consolas"/>
                <a:cs typeface="Consolas"/>
              </a:rPr>
              <a:t> Employee.empCount)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50609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onsolas"/>
                <a:cs typeface="Consolas"/>
              </a:rPr>
              <a:t>def</a:t>
            </a:r>
            <a:r>
              <a:rPr sz="1600" spc="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displayEmployee(self):</a:t>
            </a:r>
            <a:endParaRPr sz="1600">
              <a:latin typeface="Consolas"/>
              <a:cs typeface="Consolas"/>
            </a:endParaRPr>
          </a:p>
          <a:p>
            <a:pPr marL="841375">
              <a:lnSpc>
                <a:spcPct val="100000"/>
              </a:lnSpc>
              <a:tabLst>
                <a:tab pos="4184015" algn="l"/>
              </a:tabLst>
            </a:pPr>
            <a:r>
              <a:rPr sz="1600" spc="-10" dirty="0">
                <a:latin typeface="Consolas"/>
                <a:cs typeface="Consolas"/>
              </a:rPr>
              <a:t>print </a:t>
            </a:r>
            <a:r>
              <a:rPr sz="1600" spc="-15" dirty="0">
                <a:latin typeface="Consolas"/>
                <a:cs typeface="Consolas"/>
              </a:rPr>
              <a:t>("Name </a:t>
            </a:r>
            <a:r>
              <a:rPr sz="1600" spc="5" dirty="0">
                <a:latin typeface="Consolas"/>
                <a:cs typeface="Consolas"/>
              </a:rPr>
              <a:t>:</a:t>
            </a:r>
            <a:r>
              <a:rPr sz="1600" spc="114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",</a:t>
            </a:r>
            <a:r>
              <a:rPr sz="1600" spc="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self.name,	</a:t>
            </a:r>
            <a:r>
              <a:rPr sz="1600" spc="-15" dirty="0">
                <a:latin typeface="Consolas"/>
                <a:cs typeface="Consolas"/>
              </a:rPr>
              <a:t>", </a:t>
            </a:r>
            <a:r>
              <a:rPr sz="1600" spc="-5" dirty="0">
                <a:latin typeface="Consolas"/>
                <a:cs typeface="Consolas"/>
              </a:rPr>
              <a:t>Salary: </a:t>
            </a:r>
            <a:r>
              <a:rPr sz="1600" spc="5" dirty="0">
                <a:latin typeface="Consolas"/>
                <a:cs typeface="Consolas"/>
              </a:rPr>
              <a:t>",</a:t>
            </a:r>
            <a:r>
              <a:rPr sz="1600" spc="-1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self.salary)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70815" marR="356679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emp1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15" dirty="0">
                <a:latin typeface="Consolas"/>
                <a:cs typeface="Consolas"/>
              </a:rPr>
              <a:t>Employee("Zara", </a:t>
            </a:r>
            <a:r>
              <a:rPr sz="1600" spc="-10" dirty="0">
                <a:latin typeface="Consolas"/>
                <a:cs typeface="Consolas"/>
              </a:rPr>
              <a:t>2000)  </a:t>
            </a:r>
            <a:r>
              <a:rPr sz="1600" spc="-5" dirty="0">
                <a:latin typeface="Consolas"/>
                <a:cs typeface="Consolas"/>
              </a:rPr>
              <a:t>emp2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Employee("Manni",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5000)</a:t>
            </a:r>
            <a:endParaRPr sz="1600">
              <a:latin typeface="Consolas"/>
              <a:cs typeface="Consolas"/>
            </a:endParaRPr>
          </a:p>
          <a:p>
            <a:pPr marL="170815" marR="1224915">
              <a:lnSpc>
                <a:spcPct val="100000"/>
              </a:lnSpc>
              <a:tabLst>
                <a:tab pos="5400040" algn="l"/>
              </a:tabLst>
            </a:pPr>
            <a:r>
              <a:rPr sz="1600" dirty="0">
                <a:latin typeface="Consolas"/>
                <a:cs typeface="Consolas"/>
              </a:rPr>
              <a:t>print </a:t>
            </a:r>
            <a:r>
              <a:rPr sz="1600" spc="-15" dirty="0">
                <a:latin typeface="Consolas"/>
                <a:cs typeface="Consolas"/>
              </a:rPr>
              <a:t>("Employee.</a:t>
            </a:r>
            <a:r>
              <a:rPr sz="1600" u="heavy" spc="-1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doc</a:t>
            </a:r>
            <a:r>
              <a:rPr sz="1600" u="heavy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:", </a:t>
            </a:r>
            <a:r>
              <a:rPr sz="1600" spc="-15" dirty="0">
                <a:latin typeface="Consolas"/>
                <a:cs typeface="Consolas"/>
              </a:rPr>
              <a:t>Employee.</a:t>
            </a:r>
            <a:r>
              <a:rPr sz="1600" u="heavy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doc</a:t>
            </a:r>
            <a:r>
              <a:rPr sz="1600" u="heavy" spc="-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)  </a:t>
            </a:r>
            <a:r>
              <a:rPr sz="1600" dirty="0">
                <a:latin typeface="Consolas"/>
                <a:cs typeface="Consolas"/>
              </a:rPr>
              <a:t>print </a:t>
            </a:r>
            <a:r>
              <a:rPr sz="1600" spc="-15" dirty="0">
                <a:latin typeface="Consolas"/>
                <a:cs typeface="Consolas"/>
              </a:rPr>
              <a:t>("Employee.</a:t>
            </a:r>
            <a:r>
              <a:rPr sz="1600" u="heavy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name__:", Employee.</a:t>
            </a:r>
            <a:r>
              <a:rPr sz="1600" u="heavy" spc="-1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name</a:t>
            </a:r>
            <a:r>
              <a:rPr sz="1600" u="heavy" spc="-1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)  </a:t>
            </a:r>
            <a:r>
              <a:rPr sz="1600" dirty="0">
                <a:latin typeface="Consolas"/>
                <a:cs typeface="Consolas"/>
              </a:rPr>
              <a:t>print </a:t>
            </a:r>
            <a:r>
              <a:rPr sz="1600" spc="-15" dirty="0">
                <a:latin typeface="Consolas"/>
                <a:cs typeface="Consolas"/>
              </a:rPr>
              <a:t>("Employee.</a:t>
            </a:r>
            <a:r>
              <a:rPr sz="1600" u="heavy" spc="-1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module</a:t>
            </a:r>
            <a:r>
              <a:rPr sz="1600" u="heavy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:", Employee.</a:t>
            </a:r>
            <a:r>
              <a:rPr sz="1600" u="heavy" spc="-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module</a:t>
            </a:r>
            <a:r>
              <a:rPr sz="1600" u="heavy" spc="-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)  </a:t>
            </a:r>
            <a:r>
              <a:rPr sz="1600" dirty="0">
                <a:latin typeface="Consolas"/>
                <a:cs typeface="Consolas"/>
              </a:rPr>
              <a:t>print </a:t>
            </a:r>
            <a:r>
              <a:rPr sz="1600" spc="-15" dirty="0">
                <a:latin typeface="Consolas"/>
                <a:cs typeface="Consolas"/>
              </a:rPr>
              <a:t>("Employee.</a:t>
            </a:r>
            <a:r>
              <a:rPr sz="1600" u="heavy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bases</a:t>
            </a:r>
            <a:r>
              <a:rPr sz="1600" u="heavy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:", </a:t>
            </a:r>
            <a:r>
              <a:rPr sz="1600" spc="-15" dirty="0">
                <a:latin typeface="Consolas"/>
                <a:cs typeface="Consolas"/>
              </a:rPr>
              <a:t>Employee.</a:t>
            </a:r>
            <a:r>
              <a:rPr sz="1600" u="heavy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bases</a:t>
            </a:r>
            <a:r>
              <a:rPr sz="1600" u="heavy" spc="-1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)  </a:t>
            </a:r>
            <a:r>
              <a:rPr sz="1600" dirty="0">
                <a:latin typeface="Consolas"/>
                <a:cs typeface="Consolas"/>
              </a:rPr>
              <a:t>print </a:t>
            </a:r>
            <a:r>
              <a:rPr sz="1600" spc="-15" dirty="0">
                <a:latin typeface="Consolas"/>
                <a:cs typeface="Consolas"/>
              </a:rPr>
              <a:t>("Employee.</a:t>
            </a:r>
            <a:r>
              <a:rPr sz="1600" u="heavy" spc="-15" dirty="0">
                <a:latin typeface="Consolas"/>
                <a:cs typeface="Consolas"/>
              </a:rPr>
              <a:t>  </a:t>
            </a:r>
            <a:r>
              <a:rPr sz="1600" spc="-15" dirty="0">
                <a:latin typeface="Consolas"/>
                <a:cs typeface="Consolas"/>
              </a:rPr>
              <a:t>dict</a:t>
            </a:r>
            <a:r>
              <a:rPr sz="1600" u="heavy" spc="-15" dirty="0">
                <a:latin typeface="Consolas"/>
                <a:cs typeface="Consolas"/>
              </a:rPr>
              <a:t>  </a:t>
            </a:r>
            <a:r>
              <a:rPr sz="1600" spc="-10" dirty="0">
                <a:latin typeface="Consolas"/>
                <a:cs typeface="Consolas"/>
              </a:rPr>
              <a:t>:",</a:t>
            </a:r>
            <a:r>
              <a:rPr sz="1600" spc="1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Employee.</a:t>
            </a:r>
            <a:r>
              <a:rPr sz="1600" u="heavy" spc="-10" dirty="0">
                <a:latin typeface="Consolas"/>
                <a:cs typeface="Consolas"/>
              </a:rPr>
              <a:t> </a:t>
            </a:r>
            <a:r>
              <a:rPr sz="1600" u="heavy" spc="2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dict</a:t>
            </a:r>
            <a:r>
              <a:rPr sz="1600" u="heavy" spc="-15" dirty="0">
                <a:latin typeface="Consolas"/>
                <a:cs typeface="Consolas"/>
              </a:rPr>
              <a:t> 	</a:t>
            </a:r>
            <a:r>
              <a:rPr sz="1600" spc="5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10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7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클래스</a:t>
            </a:r>
            <a:r>
              <a:rPr spc="-90" dirty="0"/>
              <a:t> </a:t>
            </a:r>
            <a:r>
              <a:rPr dirty="0"/>
              <a:t>사용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" y="1543050"/>
            <a:ext cx="8282940" cy="3787140"/>
          </a:xfrm>
          <a:custGeom>
            <a:avLst/>
            <a:gdLst/>
            <a:ahLst/>
            <a:cxnLst/>
            <a:rect l="l" t="t" r="r" b="b"/>
            <a:pathLst>
              <a:path w="8282940" h="3787140">
                <a:moveTo>
                  <a:pt x="0" y="3787140"/>
                </a:moveTo>
                <a:lnTo>
                  <a:pt x="8282940" y="3787140"/>
                </a:lnTo>
                <a:lnTo>
                  <a:pt x="8282940" y="0"/>
                </a:lnTo>
                <a:lnTo>
                  <a:pt x="0" y="0"/>
                </a:lnTo>
                <a:lnTo>
                  <a:pt x="0" y="378714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5772" y="1108328"/>
            <a:ext cx="7517765" cy="413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내장 클래스 멤버 예제 실행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  <a:p>
            <a:pPr marL="170815" marR="1444625">
              <a:lnSpc>
                <a:spcPct val="100000"/>
              </a:lnSpc>
              <a:spcBef>
                <a:spcPts val="1400"/>
              </a:spcBef>
            </a:pPr>
            <a:r>
              <a:rPr sz="1600" spc="-10" dirty="0">
                <a:latin typeface="Consolas"/>
                <a:cs typeface="Consolas"/>
              </a:rPr>
              <a:t>Employee.</a:t>
            </a:r>
            <a:r>
              <a:rPr sz="1600" u="heavy" spc="-1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doc</a:t>
            </a:r>
            <a:r>
              <a:rPr sz="1600" u="heavy" spc="-1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: </a:t>
            </a:r>
            <a:r>
              <a:rPr sz="1600" spc="-10" dirty="0">
                <a:latin typeface="Consolas"/>
                <a:cs typeface="Consolas"/>
              </a:rPr>
              <a:t>Common </a:t>
            </a:r>
            <a:r>
              <a:rPr sz="1600" spc="-5" dirty="0">
                <a:latin typeface="Consolas"/>
                <a:cs typeface="Consolas"/>
              </a:rPr>
              <a:t>base </a:t>
            </a:r>
            <a:r>
              <a:rPr sz="1600" spc="-10" dirty="0">
                <a:latin typeface="Consolas"/>
                <a:cs typeface="Consolas"/>
              </a:rPr>
              <a:t>class for all employees  Employee.</a:t>
            </a:r>
            <a:r>
              <a:rPr sz="1600" u="heavy" spc="-10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name</a:t>
            </a:r>
            <a:r>
              <a:rPr sz="1600" u="heavy" spc="-2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:</a:t>
            </a:r>
            <a:r>
              <a:rPr sz="1600" spc="3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Employee</a:t>
            </a:r>
            <a:endParaRPr sz="1600">
              <a:latin typeface="Consolas"/>
              <a:cs typeface="Consolas"/>
            </a:endParaRPr>
          </a:p>
          <a:p>
            <a:pPr marL="170815" marR="2997200">
              <a:lnSpc>
                <a:spcPct val="100000"/>
              </a:lnSpc>
              <a:tabLst>
                <a:tab pos="3504565" algn="l"/>
              </a:tabLst>
            </a:pPr>
            <a:r>
              <a:rPr sz="1600" spc="-10" dirty="0">
                <a:latin typeface="Consolas"/>
                <a:cs typeface="Consolas"/>
              </a:rPr>
              <a:t>Employee.</a:t>
            </a:r>
            <a:r>
              <a:rPr sz="1600" u="heavy" spc="-10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module</a:t>
            </a:r>
            <a:r>
              <a:rPr sz="1600" u="heavy" spc="7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:</a:t>
            </a:r>
            <a:r>
              <a:rPr sz="1600" u="heavy" spc="82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main </a:t>
            </a:r>
            <a:r>
              <a:rPr sz="1600" u="heavy" spc="5" dirty="0">
                <a:latin typeface="Consolas"/>
                <a:cs typeface="Consolas"/>
              </a:rPr>
              <a:t> </a:t>
            </a:r>
            <a:r>
              <a:rPr sz="1600" u="heavy" dirty="0">
                <a:latin typeface="Consolas"/>
                <a:cs typeface="Consolas"/>
              </a:rPr>
              <a:t>	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Employee.</a:t>
            </a:r>
            <a:r>
              <a:rPr sz="1600" u="heavy" spc="-1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bases</a:t>
            </a:r>
            <a:r>
              <a:rPr sz="1600" u="heavy" spc="-1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: </a:t>
            </a:r>
            <a:r>
              <a:rPr sz="1600" spc="-5" dirty="0">
                <a:latin typeface="Consolas"/>
                <a:cs typeface="Consolas"/>
              </a:rPr>
              <a:t>(&lt;class </a:t>
            </a:r>
            <a:r>
              <a:rPr sz="1600" spc="-10" dirty="0">
                <a:latin typeface="Consolas"/>
                <a:cs typeface="Consolas"/>
              </a:rPr>
              <a:t>'object'&gt;,)  Employee.</a:t>
            </a:r>
            <a:r>
              <a:rPr sz="1600" u="heavy" spc="-1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dict</a:t>
            </a:r>
            <a:r>
              <a:rPr sz="1600" u="heavy" spc="-1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: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506095" marR="508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'displayCount': </a:t>
            </a:r>
            <a:r>
              <a:rPr sz="1600" spc="-15" dirty="0">
                <a:latin typeface="Consolas"/>
                <a:cs typeface="Consolas"/>
              </a:rPr>
              <a:t>&lt;function </a:t>
            </a:r>
            <a:r>
              <a:rPr sz="1600" spc="-10" dirty="0">
                <a:latin typeface="Consolas"/>
                <a:cs typeface="Consolas"/>
              </a:rPr>
              <a:t>Employee.displayCount </a:t>
            </a:r>
            <a:r>
              <a:rPr sz="1600" spc="5" dirty="0">
                <a:latin typeface="Consolas"/>
                <a:cs typeface="Consolas"/>
              </a:rPr>
              <a:t>at </a:t>
            </a:r>
            <a:r>
              <a:rPr sz="1600" spc="-15" dirty="0">
                <a:latin typeface="Consolas"/>
                <a:cs typeface="Consolas"/>
              </a:rPr>
              <a:t>0x0160D2B8&gt;,  </a:t>
            </a:r>
            <a:r>
              <a:rPr sz="1600" spc="5" dirty="0">
                <a:latin typeface="Consolas"/>
                <a:cs typeface="Consolas"/>
              </a:rPr>
              <a:t>'</a:t>
            </a:r>
            <a:r>
              <a:rPr sz="1600" u="heavy" spc="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module</a:t>
            </a:r>
            <a:r>
              <a:rPr sz="1600" u="heavy" spc="-10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': </a:t>
            </a:r>
            <a:r>
              <a:rPr sz="1600" spc="5" dirty="0">
                <a:latin typeface="Consolas"/>
                <a:cs typeface="Consolas"/>
              </a:rPr>
              <a:t>'</a:t>
            </a:r>
            <a:r>
              <a:rPr sz="1600" u="heavy" spc="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main</a:t>
            </a:r>
            <a:r>
              <a:rPr sz="1600" u="heavy" spc="-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', </a:t>
            </a:r>
            <a:r>
              <a:rPr sz="1600" spc="5" dirty="0">
                <a:latin typeface="Consolas"/>
                <a:cs typeface="Consolas"/>
              </a:rPr>
              <a:t>'</a:t>
            </a:r>
            <a:r>
              <a:rPr sz="1600" u="heavy" spc="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doc</a:t>
            </a:r>
            <a:r>
              <a:rPr sz="1600" u="heavy" spc="-1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': </a:t>
            </a:r>
            <a:r>
              <a:rPr sz="1600" spc="-15" dirty="0">
                <a:latin typeface="Consolas"/>
                <a:cs typeface="Consolas"/>
              </a:rPr>
              <a:t>'Common </a:t>
            </a:r>
            <a:r>
              <a:rPr sz="1600" spc="-20" dirty="0">
                <a:latin typeface="Consolas"/>
                <a:cs typeface="Consolas"/>
              </a:rPr>
              <a:t>base </a:t>
            </a:r>
            <a:r>
              <a:rPr sz="1600" dirty="0">
                <a:latin typeface="Consolas"/>
                <a:cs typeface="Consolas"/>
              </a:rPr>
              <a:t>class </a:t>
            </a:r>
            <a:r>
              <a:rPr sz="1600" spc="-10" dirty="0">
                <a:latin typeface="Consolas"/>
                <a:cs typeface="Consolas"/>
              </a:rPr>
              <a:t>for</a:t>
            </a:r>
            <a:r>
              <a:rPr sz="1600" spc="-1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all</a:t>
            </a:r>
            <a:endParaRPr sz="1600">
              <a:latin typeface="Consolas"/>
              <a:cs typeface="Consolas"/>
            </a:endParaRPr>
          </a:p>
          <a:p>
            <a:pPr marL="17081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employees',</a:t>
            </a:r>
            <a:endParaRPr sz="160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'empCount': </a:t>
            </a:r>
            <a:r>
              <a:rPr sz="1600" spc="5" dirty="0">
                <a:latin typeface="Consolas"/>
                <a:cs typeface="Consolas"/>
              </a:rPr>
              <a:t>2, '</a:t>
            </a:r>
            <a:r>
              <a:rPr sz="1600" u="heavy" spc="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init</a:t>
            </a:r>
            <a:r>
              <a:rPr sz="1600" u="heavy" spc="74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':</a:t>
            </a:r>
            <a:endParaRPr sz="160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  <a:tabLst>
                <a:tab pos="3612515" algn="l"/>
              </a:tabLst>
            </a:pPr>
            <a:r>
              <a:rPr sz="1600" spc="-10" dirty="0">
                <a:latin typeface="Consolas"/>
                <a:cs typeface="Consolas"/>
              </a:rPr>
              <a:t>&lt;function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Employee.</a:t>
            </a:r>
            <a:r>
              <a:rPr sz="1600" u="heavy" spc="-15" dirty="0">
                <a:latin typeface="Consolas"/>
                <a:cs typeface="Consolas"/>
              </a:rPr>
              <a:t> </a:t>
            </a:r>
            <a:r>
              <a:rPr sz="1600" u="heavy" spc="11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init</a:t>
            </a:r>
            <a:r>
              <a:rPr sz="1600" u="heavy" spc="-15" dirty="0">
                <a:latin typeface="Consolas"/>
                <a:cs typeface="Consolas"/>
              </a:rPr>
              <a:t> 	</a:t>
            </a:r>
            <a:r>
              <a:rPr sz="1600" spc="-15" dirty="0">
                <a:latin typeface="Consolas"/>
                <a:cs typeface="Consolas"/>
              </a:rPr>
              <a:t>at </a:t>
            </a:r>
            <a:r>
              <a:rPr sz="1600" spc="-10" dirty="0">
                <a:latin typeface="Consolas"/>
                <a:cs typeface="Consolas"/>
              </a:rPr>
              <a:t>0x0124F810&gt;,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'displayEmployee':</a:t>
            </a:r>
            <a:endParaRPr sz="160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&lt;function Employee.displayEmployee </a:t>
            </a:r>
            <a:r>
              <a:rPr sz="1600" spc="-15" dirty="0">
                <a:latin typeface="Consolas"/>
                <a:cs typeface="Consolas"/>
              </a:rPr>
              <a:t>at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0x0160D300&gt;,</a:t>
            </a:r>
            <a:endParaRPr sz="160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' </a:t>
            </a:r>
            <a:r>
              <a:rPr sz="1600" spc="-15" dirty="0">
                <a:latin typeface="Consolas"/>
                <a:cs typeface="Consolas"/>
              </a:rPr>
              <a:t>weakref</a:t>
            </a:r>
            <a:r>
              <a:rPr sz="1600" spc="80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':</a:t>
            </a:r>
            <a:endParaRPr sz="160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&lt;attribute </a:t>
            </a:r>
            <a:r>
              <a:rPr sz="1600" spc="-45" dirty="0">
                <a:latin typeface="Consolas"/>
                <a:cs typeface="Consolas"/>
              </a:rPr>
              <a:t>'</a:t>
            </a:r>
            <a:r>
              <a:rPr sz="1600" u="heavy" spc="-4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weakref</a:t>
            </a:r>
            <a:r>
              <a:rPr sz="1600" u="heavy" spc="-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' </a:t>
            </a:r>
            <a:r>
              <a:rPr sz="1600" spc="-20" dirty="0">
                <a:latin typeface="Consolas"/>
                <a:cs typeface="Consolas"/>
              </a:rPr>
              <a:t>of </a:t>
            </a:r>
            <a:r>
              <a:rPr sz="1600" spc="-10" dirty="0">
                <a:latin typeface="Consolas"/>
                <a:cs typeface="Consolas"/>
              </a:rPr>
              <a:t>'Employee' objects&gt;, </a:t>
            </a:r>
            <a:r>
              <a:rPr sz="1600" spc="-45" dirty="0">
                <a:latin typeface="Consolas"/>
                <a:cs typeface="Consolas"/>
              </a:rPr>
              <a:t>'</a:t>
            </a:r>
            <a:r>
              <a:rPr sz="1600" u="heavy" spc="-4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dict</a:t>
            </a:r>
            <a:r>
              <a:rPr sz="1600" u="heavy" spc="19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':</a:t>
            </a:r>
            <a:endParaRPr sz="1600">
              <a:latin typeface="Consolas"/>
              <a:cs typeface="Consolas"/>
            </a:endParaRPr>
          </a:p>
          <a:p>
            <a:pPr marL="50609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&lt;attribute </a:t>
            </a:r>
            <a:r>
              <a:rPr sz="1600" spc="-45" dirty="0">
                <a:latin typeface="Consolas"/>
                <a:cs typeface="Consolas"/>
              </a:rPr>
              <a:t>'</a:t>
            </a:r>
            <a:r>
              <a:rPr sz="1600" u="heavy" spc="-4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dict</a:t>
            </a:r>
            <a:r>
              <a:rPr sz="1600" u="heavy" spc="-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' of </a:t>
            </a:r>
            <a:r>
              <a:rPr sz="1600" spc="-10" dirty="0">
                <a:latin typeface="Consolas"/>
                <a:cs typeface="Consolas"/>
              </a:rPr>
              <a:t>'Employee'</a:t>
            </a:r>
            <a:r>
              <a:rPr sz="1600" spc="-9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objects&gt;</a:t>
            </a:r>
            <a:endParaRPr sz="1600">
              <a:latin typeface="Consolas"/>
              <a:cs typeface="Consolas"/>
            </a:endParaRPr>
          </a:p>
          <a:p>
            <a:pPr marL="17081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3620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객체 </a:t>
            </a:r>
            <a:r>
              <a:rPr spc="-5" dirty="0"/>
              <a:t>제거 </a:t>
            </a:r>
            <a:r>
              <a:rPr spc="-10" dirty="0"/>
              <a:t>(가비지 </a:t>
            </a:r>
            <a:r>
              <a:rPr dirty="0"/>
              <a:t>컬렉션)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" y="2335529"/>
            <a:ext cx="8282940" cy="3322320"/>
          </a:xfrm>
          <a:custGeom>
            <a:avLst/>
            <a:gdLst/>
            <a:ahLst/>
            <a:cxnLst/>
            <a:rect l="l" t="t" r="r" b="b"/>
            <a:pathLst>
              <a:path w="8282940" h="3322320">
                <a:moveTo>
                  <a:pt x="0" y="3322320"/>
                </a:moveTo>
                <a:lnTo>
                  <a:pt x="8282940" y="3322320"/>
                </a:lnTo>
                <a:lnTo>
                  <a:pt x="8282940" y="0"/>
                </a:lnTo>
                <a:lnTo>
                  <a:pt x="0" y="0"/>
                </a:lnTo>
                <a:lnTo>
                  <a:pt x="0" y="332232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892" y="994124"/>
            <a:ext cx="7956550" cy="373634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파이썬은 사용되지 않는 객체를 자동으로 메모리에서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제거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객체의 </a:t>
            </a:r>
            <a:r>
              <a:rPr sz="1800" dirty="0">
                <a:latin typeface="Malgun Gothic"/>
                <a:cs typeface="Malgun Gothic"/>
              </a:rPr>
              <a:t>참조 카운터가 </a:t>
            </a:r>
            <a:r>
              <a:rPr sz="1800" spc="5" dirty="0">
                <a:latin typeface="Malgun Gothic"/>
                <a:cs typeface="Malgun Gothic"/>
              </a:rPr>
              <a:t>0이 </a:t>
            </a:r>
            <a:r>
              <a:rPr sz="1800" dirty="0">
                <a:latin typeface="Malgun Gothic"/>
                <a:cs typeface="Malgun Gothic"/>
              </a:rPr>
              <a:t>되면 파이썬은 </a:t>
            </a:r>
            <a:r>
              <a:rPr sz="1800" spc="-5" dirty="0">
                <a:latin typeface="Malgun Gothic"/>
                <a:cs typeface="Malgun Gothic"/>
              </a:rPr>
              <a:t>자동으로 </a:t>
            </a:r>
            <a:r>
              <a:rPr sz="1800" dirty="0">
                <a:latin typeface="Malgun Gothic"/>
                <a:cs typeface="Malgun Gothic"/>
              </a:rPr>
              <a:t>객체의 메모리를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회수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객체의 메모리가 </a:t>
            </a:r>
            <a:r>
              <a:rPr sz="1800" dirty="0">
                <a:latin typeface="Malgun Gothic"/>
                <a:cs typeface="Malgun Gothic"/>
              </a:rPr>
              <a:t>회수될 때 </a:t>
            </a:r>
            <a:r>
              <a:rPr sz="1800" spc="-5" dirty="0">
                <a:latin typeface="Malgun Gothic"/>
                <a:cs typeface="Malgun Gothic"/>
              </a:rPr>
              <a:t>__del__() 함수가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호출됨</a:t>
            </a:r>
            <a:endParaRPr sz="1800">
              <a:latin typeface="Malgun Gothic"/>
              <a:cs typeface="Malgun Gothic"/>
            </a:endParaRPr>
          </a:p>
          <a:p>
            <a:pPr marL="353695">
              <a:lnSpc>
                <a:spcPct val="100000"/>
              </a:lnSpc>
              <a:spcBef>
                <a:spcPts val="1645"/>
              </a:spcBef>
            </a:pPr>
            <a:r>
              <a:rPr sz="1350" spc="25" dirty="0">
                <a:latin typeface="Consolas"/>
                <a:cs typeface="Consolas"/>
              </a:rPr>
              <a:t>class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Point:</a:t>
            </a:r>
            <a:endParaRPr sz="1350">
              <a:latin typeface="Consolas"/>
              <a:cs typeface="Consolas"/>
            </a:endParaRPr>
          </a:p>
          <a:p>
            <a:pPr marL="65087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def __init__( </a:t>
            </a:r>
            <a:r>
              <a:rPr sz="1350" spc="15" dirty="0">
                <a:latin typeface="Consolas"/>
                <a:cs typeface="Consolas"/>
              </a:rPr>
              <a:t>self, x=0,</a:t>
            </a:r>
            <a:r>
              <a:rPr sz="1350" spc="90" dirty="0">
                <a:latin typeface="Consolas"/>
                <a:cs typeface="Consolas"/>
              </a:rPr>
              <a:t> </a:t>
            </a:r>
            <a:r>
              <a:rPr sz="1350" spc="5" dirty="0">
                <a:latin typeface="Consolas"/>
                <a:cs typeface="Consolas"/>
              </a:rPr>
              <a:t>y=0):</a:t>
            </a:r>
            <a:endParaRPr sz="1350">
              <a:latin typeface="Consolas"/>
              <a:cs typeface="Consolas"/>
            </a:endParaRPr>
          </a:p>
          <a:p>
            <a:pPr marL="948055" marR="6010910">
              <a:lnSpc>
                <a:spcPts val="1680"/>
              </a:lnSpc>
              <a:spcBef>
                <a:spcPts val="65"/>
              </a:spcBef>
            </a:pPr>
            <a:r>
              <a:rPr sz="1350" spc="25" dirty="0">
                <a:latin typeface="Consolas"/>
                <a:cs typeface="Consolas"/>
              </a:rPr>
              <a:t>self.x </a:t>
            </a:r>
            <a:r>
              <a:rPr sz="1350" spc="10" dirty="0">
                <a:latin typeface="Consolas"/>
                <a:cs typeface="Consolas"/>
              </a:rPr>
              <a:t>= x  </a:t>
            </a:r>
            <a:r>
              <a:rPr sz="1350" spc="25" dirty="0">
                <a:latin typeface="Consolas"/>
                <a:cs typeface="Consolas"/>
              </a:rPr>
              <a:t>self.y </a:t>
            </a:r>
            <a:r>
              <a:rPr sz="1350" spc="10" dirty="0">
                <a:latin typeface="Consolas"/>
                <a:cs typeface="Consolas"/>
              </a:rPr>
              <a:t>=</a:t>
            </a:r>
            <a:r>
              <a:rPr sz="1350" spc="25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y</a:t>
            </a:r>
            <a:endParaRPr sz="1350">
              <a:latin typeface="Consolas"/>
              <a:cs typeface="Consolas"/>
            </a:endParaRPr>
          </a:p>
          <a:p>
            <a:pPr marL="650875">
              <a:lnSpc>
                <a:spcPts val="1614"/>
              </a:lnSpc>
            </a:pPr>
            <a:r>
              <a:rPr sz="1350" spc="25" dirty="0">
                <a:latin typeface="Consolas"/>
                <a:cs typeface="Consolas"/>
              </a:rPr>
              <a:t>def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__del__(self):</a:t>
            </a:r>
            <a:endParaRPr sz="1350">
              <a:latin typeface="Consolas"/>
              <a:cs typeface="Consolas"/>
            </a:endParaRPr>
          </a:p>
          <a:p>
            <a:pPr marL="948055" marR="3371850">
              <a:lnSpc>
                <a:spcPts val="1680"/>
              </a:lnSpc>
              <a:spcBef>
                <a:spcPts val="65"/>
              </a:spcBef>
              <a:tabLst>
                <a:tab pos="4575810" algn="l"/>
              </a:tabLst>
            </a:pPr>
            <a:r>
              <a:rPr sz="1350" spc="25" dirty="0">
                <a:latin typeface="Consolas"/>
                <a:cs typeface="Consolas"/>
              </a:rPr>
              <a:t>class_name</a:t>
            </a:r>
            <a:r>
              <a:rPr sz="1350" spc="65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=</a:t>
            </a:r>
            <a:r>
              <a:rPr sz="1350" spc="114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self.__class__.__name </a:t>
            </a:r>
            <a:r>
              <a:rPr sz="1350" u="sng" spc="10" dirty="0">
                <a:latin typeface="Consolas"/>
                <a:cs typeface="Consolas"/>
              </a:rPr>
              <a:t> </a:t>
            </a:r>
            <a:r>
              <a:rPr sz="1350" u="sng" dirty="0">
                <a:latin typeface="Consolas"/>
                <a:cs typeface="Consolas"/>
              </a:rPr>
              <a:t>	</a:t>
            </a:r>
            <a:r>
              <a:rPr sz="13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print </a:t>
            </a:r>
            <a:r>
              <a:rPr sz="1350" spc="15" dirty="0">
                <a:latin typeface="Consolas"/>
                <a:cs typeface="Consolas"/>
              </a:rPr>
              <a:t>(class_name,</a:t>
            </a:r>
            <a:r>
              <a:rPr sz="1350" spc="11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"destroyed")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353695" marR="6306820">
              <a:lnSpc>
                <a:spcPct val="103800"/>
              </a:lnSpc>
            </a:pPr>
            <a:r>
              <a:rPr sz="1350" spc="25" dirty="0">
                <a:latin typeface="Consolas"/>
                <a:cs typeface="Consolas"/>
              </a:rPr>
              <a:t>pt1 </a:t>
            </a:r>
            <a:r>
              <a:rPr sz="1350" spc="10" dirty="0">
                <a:latin typeface="Consolas"/>
                <a:cs typeface="Consolas"/>
              </a:rPr>
              <a:t>= </a:t>
            </a:r>
            <a:r>
              <a:rPr sz="1350" spc="25" dirty="0">
                <a:latin typeface="Consolas"/>
                <a:cs typeface="Consolas"/>
              </a:rPr>
              <a:t>Point()  pt2 </a:t>
            </a:r>
            <a:r>
              <a:rPr sz="1350" spc="10" dirty="0">
                <a:latin typeface="Consolas"/>
                <a:cs typeface="Consolas"/>
              </a:rPr>
              <a:t>= </a:t>
            </a:r>
            <a:r>
              <a:rPr sz="1350" spc="25" dirty="0">
                <a:latin typeface="Consolas"/>
                <a:cs typeface="Consolas"/>
              </a:rPr>
              <a:t>pt1  pt3 </a:t>
            </a:r>
            <a:r>
              <a:rPr sz="1350" spc="10" dirty="0">
                <a:latin typeface="Consolas"/>
                <a:cs typeface="Consolas"/>
              </a:rPr>
              <a:t>=</a:t>
            </a:r>
            <a:r>
              <a:rPr sz="1350" spc="6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pt1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7482" y="4707953"/>
            <a:ext cx="227647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15" dirty="0">
                <a:latin typeface="Consolas"/>
                <a:cs typeface="Consolas"/>
              </a:rPr>
              <a:t>prints </a:t>
            </a:r>
            <a:r>
              <a:rPr sz="1350" spc="25" dirty="0">
                <a:latin typeface="Consolas"/>
                <a:cs typeface="Consolas"/>
              </a:rPr>
              <a:t>the </a:t>
            </a:r>
            <a:r>
              <a:rPr sz="1350" spc="15" dirty="0">
                <a:latin typeface="Consolas"/>
                <a:cs typeface="Consolas"/>
              </a:rPr>
              <a:t>ids </a:t>
            </a:r>
            <a:r>
              <a:rPr sz="1350" spc="25" dirty="0">
                <a:latin typeface="Consolas"/>
                <a:cs typeface="Consolas"/>
              </a:rPr>
              <a:t>of</a:t>
            </a:r>
            <a:r>
              <a:rPr sz="1350" spc="12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the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3530" y="4707953"/>
            <a:ext cx="6953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spc="10" dirty="0">
                <a:latin typeface="Consolas"/>
                <a:cs typeface="Consolas"/>
              </a:rPr>
              <a:t>obejcts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587" y="4707953"/>
            <a:ext cx="3366770" cy="8769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50" spc="25" dirty="0">
                <a:latin typeface="Consolas"/>
                <a:cs typeface="Consolas"/>
              </a:rPr>
              <a:t>print (id(pt1), </a:t>
            </a:r>
            <a:r>
              <a:rPr sz="1350" spc="15" dirty="0">
                <a:latin typeface="Consolas"/>
                <a:cs typeface="Consolas"/>
              </a:rPr>
              <a:t>id(pt2),</a:t>
            </a:r>
            <a:r>
              <a:rPr sz="1350" spc="20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id(pt3));</a:t>
            </a:r>
            <a:endParaRPr sz="1350">
              <a:latin typeface="Consolas"/>
              <a:cs typeface="Consolas"/>
            </a:endParaRPr>
          </a:p>
          <a:p>
            <a:pPr marR="2665095" algn="just">
              <a:lnSpc>
                <a:spcPct val="103800"/>
              </a:lnSpc>
            </a:pPr>
            <a:r>
              <a:rPr sz="1350" spc="25" dirty="0">
                <a:latin typeface="Consolas"/>
                <a:cs typeface="Consolas"/>
              </a:rPr>
              <a:t>del</a:t>
            </a:r>
            <a:r>
              <a:rPr sz="1350" spc="-1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pt1  del</a:t>
            </a:r>
            <a:r>
              <a:rPr sz="1350" spc="-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pt2  del</a:t>
            </a:r>
            <a:r>
              <a:rPr sz="1350" spc="-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pt3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830" y="5787390"/>
            <a:ext cx="8282940" cy="5257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1350" spc="25" dirty="0">
                <a:latin typeface="Consolas"/>
                <a:cs typeface="Consolas"/>
              </a:rPr>
              <a:t>3083401324 </a:t>
            </a:r>
            <a:r>
              <a:rPr sz="1350" spc="15" dirty="0">
                <a:latin typeface="Consolas"/>
                <a:cs typeface="Consolas"/>
              </a:rPr>
              <a:t>3083401324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3083401324</a:t>
            </a:r>
            <a:endParaRPr sz="135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55"/>
              </a:spcBef>
            </a:pPr>
            <a:r>
              <a:rPr sz="1350" spc="25" dirty="0">
                <a:latin typeface="Consolas"/>
                <a:cs typeface="Consolas"/>
              </a:rPr>
              <a:t>Point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destroyed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92" y="287591"/>
            <a:ext cx="7720965" cy="3432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상속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이미 만들어진 클래스의 내용을 재사용해서 새로운 클래스를 만드는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기법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클래스 수준의 재사용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원리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상속 받은 클래스는 부모 클래스의 멤버를 자동으로 포함하게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됨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부모 클래스의 </a:t>
            </a:r>
            <a:r>
              <a:rPr sz="1800" spc="-5" dirty="0">
                <a:latin typeface="Malgun Gothic"/>
                <a:cs typeface="Malgun Gothic"/>
              </a:rPr>
              <a:t>멤버를 재정의 </a:t>
            </a:r>
            <a:r>
              <a:rPr sz="1800" dirty="0">
                <a:latin typeface="Malgun Gothic"/>
                <a:cs typeface="Malgun Gothic"/>
              </a:rPr>
              <a:t>할 수</a:t>
            </a:r>
            <a:r>
              <a:rPr sz="1800" spc="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형식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830" y="3829050"/>
            <a:ext cx="8282940" cy="7391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350" spc="25" dirty="0">
                <a:latin typeface="Consolas"/>
                <a:cs typeface="Consolas"/>
              </a:rPr>
              <a:t>class </a:t>
            </a:r>
            <a:r>
              <a:rPr sz="1350" spc="15" dirty="0">
                <a:latin typeface="Consolas"/>
                <a:cs typeface="Consolas"/>
              </a:rPr>
              <a:t>SubClassName </a:t>
            </a:r>
            <a:r>
              <a:rPr sz="1350" spc="25" dirty="0">
                <a:latin typeface="Consolas"/>
                <a:cs typeface="Consolas"/>
              </a:rPr>
              <a:t>(ParentClass1[, ParentClass2,</a:t>
            </a:r>
            <a:r>
              <a:rPr sz="1350" spc="175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...]):</a:t>
            </a:r>
            <a:endParaRPr sz="1350">
              <a:latin typeface="Consolas"/>
              <a:cs typeface="Consolas"/>
            </a:endParaRPr>
          </a:p>
          <a:p>
            <a:pPr marL="38862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'Optional </a:t>
            </a:r>
            <a:r>
              <a:rPr sz="1350" spc="10" dirty="0">
                <a:latin typeface="Consolas"/>
                <a:cs typeface="Consolas"/>
              </a:rPr>
              <a:t>class </a:t>
            </a:r>
            <a:r>
              <a:rPr sz="1350" spc="25" dirty="0">
                <a:latin typeface="Consolas"/>
                <a:cs typeface="Consolas"/>
              </a:rPr>
              <a:t>documentation</a:t>
            </a:r>
            <a:r>
              <a:rPr sz="1350" spc="14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string'</a:t>
            </a:r>
            <a:endParaRPr sz="1350">
              <a:latin typeface="Consolas"/>
              <a:cs typeface="Consolas"/>
            </a:endParaRPr>
          </a:p>
          <a:p>
            <a:pPr marL="388620">
              <a:lnSpc>
                <a:spcPct val="100000"/>
              </a:lnSpc>
              <a:spcBef>
                <a:spcPts val="55"/>
              </a:spcBef>
            </a:pPr>
            <a:r>
              <a:rPr sz="1350" spc="25" dirty="0">
                <a:latin typeface="Consolas"/>
                <a:cs typeface="Consolas"/>
              </a:rPr>
              <a:t>class_suite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830" y="1550669"/>
            <a:ext cx="8282940" cy="4404360"/>
          </a:xfrm>
          <a:custGeom>
            <a:avLst/>
            <a:gdLst/>
            <a:ahLst/>
            <a:cxnLst/>
            <a:rect l="l" t="t" r="r" b="b"/>
            <a:pathLst>
              <a:path w="8282940" h="4404360">
                <a:moveTo>
                  <a:pt x="0" y="4404359"/>
                </a:moveTo>
                <a:lnTo>
                  <a:pt x="8282940" y="4404359"/>
                </a:lnTo>
                <a:lnTo>
                  <a:pt x="8282940" y="0"/>
                </a:lnTo>
                <a:lnTo>
                  <a:pt x="0" y="0"/>
                </a:lnTo>
                <a:lnTo>
                  <a:pt x="0" y="440435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892" y="287591"/>
            <a:ext cx="5595620" cy="558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상속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상속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예제</a:t>
            </a:r>
            <a:endParaRPr sz="1800">
              <a:latin typeface="Malgun Gothic"/>
              <a:cs typeface="Malgun Gothic"/>
            </a:endParaRPr>
          </a:p>
          <a:p>
            <a:pPr marL="353695">
              <a:lnSpc>
                <a:spcPct val="100000"/>
              </a:lnSpc>
              <a:spcBef>
                <a:spcPts val="1540"/>
              </a:spcBef>
              <a:tabLst>
                <a:tab pos="2426335" algn="l"/>
              </a:tabLst>
            </a:pPr>
            <a:r>
              <a:rPr sz="1350" spc="25" dirty="0">
                <a:latin typeface="Consolas"/>
                <a:cs typeface="Consolas"/>
              </a:rPr>
              <a:t>class</a:t>
            </a:r>
            <a:r>
              <a:rPr sz="1350" spc="8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Parent:	</a:t>
            </a: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25" dirty="0">
                <a:latin typeface="Consolas"/>
                <a:cs typeface="Consolas"/>
              </a:rPr>
              <a:t>define parent</a:t>
            </a:r>
            <a:r>
              <a:rPr sz="1350" spc="55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class</a:t>
            </a:r>
            <a:endParaRPr sz="1350">
              <a:latin typeface="Consolas"/>
              <a:cs typeface="Consolas"/>
            </a:endParaRPr>
          </a:p>
          <a:p>
            <a:pPr marL="650875" marR="3065145">
              <a:lnSpc>
                <a:spcPts val="1680"/>
              </a:lnSpc>
              <a:spcBef>
                <a:spcPts val="65"/>
              </a:spcBef>
            </a:pPr>
            <a:r>
              <a:rPr sz="1350" spc="25" dirty="0">
                <a:latin typeface="Consolas"/>
                <a:cs typeface="Consolas"/>
              </a:rPr>
              <a:t>parentAttr </a:t>
            </a:r>
            <a:r>
              <a:rPr sz="1350" spc="10" dirty="0">
                <a:latin typeface="Consolas"/>
                <a:cs typeface="Consolas"/>
              </a:rPr>
              <a:t>= </a:t>
            </a:r>
            <a:r>
              <a:rPr sz="1350" spc="0" dirty="0">
                <a:latin typeface="Consolas"/>
                <a:cs typeface="Consolas"/>
              </a:rPr>
              <a:t>100  </a:t>
            </a:r>
            <a:r>
              <a:rPr sz="1350" spc="25" dirty="0">
                <a:latin typeface="Consolas"/>
                <a:cs typeface="Consolas"/>
              </a:rPr>
              <a:t>def</a:t>
            </a:r>
            <a:r>
              <a:rPr sz="1350" spc="90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__init__(self):</a:t>
            </a:r>
            <a:endParaRPr sz="1350">
              <a:latin typeface="Consolas"/>
              <a:cs typeface="Consolas"/>
            </a:endParaRPr>
          </a:p>
          <a:p>
            <a:pPr marL="948055">
              <a:lnSpc>
                <a:spcPts val="1614"/>
              </a:lnSpc>
            </a:pPr>
            <a:r>
              <a:rPr sz="1350" spc="25" dirty="0">
                <a:latin typeface="Consolas"/>
                <a:cs typeface="Consolas"/>
              </a:rPr>
              <a:t>print </a:t>
            </a:r>
            <a:r>
              <a:rPr sz="1350" spc="15" dirty="0">
                <a:latin typeface="Consolas"/>
                <a:cs typeface="Consolas"/>
              </a:rPr>
              <a:t>("Calling </a:t>
            </a:r>
            <a:r>
              <a:rPr sz="1350" spc="25" dirty="0">
                <a:latin typeface="Consolas"/>
                <a:cs typeface="Consolas"/>
              </a:rPr>
              <a:t>parent</a:t>
            </a:r>
            <a:r>
              <a:rPr sz="1350" spc="80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constructor")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650875">
              <a:lnSpc>
                <a:spcPct val="100000"/>
              </a:lnSpc>
              <a:spcBef>
                <a:spcPts val="5"/>
              </a:spcBef>
            </a:pPr>
            <a:r>
              <a:rPr sz="1350" spc="25" dirty="0">
                <a:latin typeface="Consolas"/>
                <a:cs typeface="Consolas"/>
              </a:rPr>
              <a:t>def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parentMethod(self):</a:t>
            </a:r>
            <a:endParaRPr sz="135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print </a:t>
            </a:r>
            <a:r>
              <a:rPr sz="1350" spc="15" dirty="0">
                <a:latin typeface="Consolas"/>
                <a:cs typeface="Consolas"/>
              </a:rPr>
              <a:t>('Calling </a:t>
            </a:r>
            <a:r>
              <a:rPr sz="1350" spc="25" dirty="0">
                <a:latin typeface="Consolas"/>
                <a:cs typeface="Consolas"/>
              </a:rPr>
              <a:t>parent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method')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650875">
              <a:lnSpc>
                <a:spcPct val="100000"/>
              </a:lnSpc>
              <a:spcBef>
                <a:spcPts val="5"/>
              </a:spcBef>
            </a:pPr>
            <a:r>
              <a:rPr sz="1350" spc="25" dirty="0">
                <a:latin typeface="Consolas"/>
                <a:cs typeface="Consolas"/>
              </a:rPr>
              <a:t>def setAttr(self,</a:t>
            </a:r>
            <a:r>
              <a:rPr sz="1350" spc="9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attr):</a:t>
            </a:r>
            <a:endParaRPr sz="135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Parent.parentAttr </a:t>
            </a:r>
            <a:r>
              <a:rPr sz="1350" spc="10" dirty="0">
                <a:latin typeface="Consolas"/>
                <a:cs typeface="Consolas"/>
              </a:rPr>
              <a:t>=</a:t>
            </a:r>
            <a:r>
              <a:rPr sz="1350" spc="100" dirty="0">
                <a:latin typeface="Consolas"/>
                <a:cs typeface="Consolas"/>
              </a:rPr>
              <a:t> </a:t>
            </a:r>
            <a:r>
              <a:rPr sz="1350" spc="5" dirty="0">
                <a:latin typeface="Consolas"/>
                <a:cs typeface="Consolas"/>
              </a:rPr>
              <a:t>attr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imes New Roman"/>
              <a:cs typeface="Times New Roman"/>
            </a:endParaRPr>
          </a:p>
          <a:p>
            <a:pPr marL="650875">
              <a:lnSpc>
                <a:spcPct val="100000"/>
              </a:lnSpc>
              <a:spcBef>
                <a:spcPts val="5"/>
              </a:spcBef>
            </a:pPr>
            <a:r>
              <a:rPr sz="1350" spc="25" dirty="0">
                <a:latin typeface="Consolas"/>
                <a:cs typeface="Consolas"/>
              </a:rPr>
              <a:t>def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getAttr(self):</a:t>
            </a:r>
            <a:endParaRPr sz="135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print </a:t>
            </a:r>
            <a:r>
              <a:rPr sz="1350" spc="15" dirty="0">
                <a:latin typeface="Consolas"/>
                <a:cs typeface="Consolas"/>
              </a:rPr>
              <a:t>("Parent attribute </a:t>
            </a:r>
            <a:r>
              <a:rPr sz="1350" spc="25" dirty="0">
                <a:latin typeface="Consolas"/>
                <a:cs typeface="Consolas"/>
              </a:rPr>
              <a:t>:",</a:t>
            </a:r>
            <a:r>
              <a:rPr sz="1350" spc="34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Parent.parentAttr)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650875" marR="1186815" indent="-297180">
              <a:lnSpc>
                <a:spcPct val="103800"/>
              </a:lnSpc>
            </a:pPr>
            <a:r>
              <a:rPr sz="1350" spc="25" dirty="0">
                <a:latin typeface="Consolas"/>
                <a:cs typeface="Consolas"/>
              </a:rPr>
              <a:t>class </a:t>
            </a:r>
            <a:r>
              <a:rPr sz="1350" spc="15" dirty="0">
                <a:latin typeface="Consolas"/>
                <a:cs typeface="Consolas"/>
              </a:rPr>
              <a:t>Child(Parent): </a:t>
            </a: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25" dirty="0">
                <a:latin typeface="Consolas"/>
                <a:cs typeface="Consolas"/>
              </a:rPr>
              <a:t>define child class  def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__init__(self):</a:t>
            </a:r>
            <a:endParaRPr sz="135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print </a:t>
            </a:r>
            <a:r>
              <a:rPr sz="1350" spc="15" dirty="0">
                <a:latin typeface="Consolas"/>
                <a:cs typeface="Consolas"/>
              </a:rPr>
              <a:t>("Calling </a:t>
            </a:r>
            <a:r>
              <a:rPr sz="1350" spc="25" dirty="0">
                <a:latin typeface="Consolas"/>
                <a:cs typeface="Consolas"/>
              </a:rPr>
              <a:t>child</a:t>
            </a:r>
            <a:r>
              <a:rPr sz="1350" spc="14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constructor")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650875">
              <a:lnSpc>
                <a:spcPct val="100000"/>
              </a:lnSpc>
            </a:pPr>
            <a:r>
              <a:rPr sz="1350" spc="25" dirty="0">
                <a:latin typeface="Consolas"/>
                <a:cs typeface="Consolas"/>
              </a:rPr>
              <a:t>def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childMethod(self):</a:t>
            </a:r>
            <a:endParaRPr sz="135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print </a:t>
            </a:r>
            <a:r>
              <a:rPr sz="1350" spc="15" dirty="0">
                <a:latin typeface="Consolas"/>
                <a:cs typeface="Consolas"/>
              </a:rPr>
              <a:t>('Calling </a:t>
            </a:r>
            <a:r>
              <a:rPr sz="1350" spc="25" dirty="0">
                <a:latin typeface="Consolas"/>
                <a:cs typeface="Consolas"/>
              </a:rPr>
              <a:t>child</a:t>
            </a:r>
            <a:r>
              <a:rPr sz="1350" spc="125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method')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92" y="287591"/>
            <a:ext cx="1879600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상속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상속 예제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(계속)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4830" y="1550669"/>
            <a:ext cx="8282940" cy="1165860"/>
          </a:xfrm>
          <a:custGeom>
            <a:avLst/>
            <a:gdLst/>
            <a:ahLst/>
            <a:cxnLst/>
            <a:rect l="l" t="t" r="r" b="b"/>
            <a:pathLst>
              <a:path w="8282940" h="1165860">
                <a:moveTo>
                  <a:pt x="0" y="1165860"/>
                </a:moveTo>
                <a:lnTo>
                  <a:pt x="8282940" y="1165860"/>
                </a:lnTo>
                <a:lnTo>
                  <a:pt x="8282940" y="0"/>
                </a:lnTo>
                <a:lnTo>
                  <a:pt x="0" y="0"/>
                </a:lnTo>
                <a:lnTo>
                  <a:pt x="0" y="116586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6587" y="1574863"/>
            <a:ext cx="1595755" cy="10909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R="5080">
              <a:lnSpc>
                <a:spcPct val="103800"/>
              </a:lnSpc>
              <a:spcBef>
                <a:spcPts val="70"/>
              </a:spcBef>
            </a:pPr>
            <a:r>
              <a:rPr sz="1350" spc="10" dirty="0">
                <a:latin typeface="Consolas"/>
                <a:cs typeface="Consolas"/>
              </a:rPr>
              <a:t>c = </a:t>
            </a:r>
            <a:r>
              <a:rPr sz="1350" spc="25" dirty="0">
                <a:latin typeface="Consolas"/>
                <a:cs typeface="Consolas"/>
              </a:rPr>
              <a:t>Child()  c.childMethod()  c.parentMethod()  c.setAttr(200)  c.getAttr()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8732" y="1574863"/>
            <a:ext cx="2773045" cy="10909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30"/>
              </a:spcBef>
            </a:pP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15" dirty="0">
                <a:latin typeface="Consolas"/>
                <a:cs typeface="Consolas"/>
              </a:rPr>
              <a:t>instance </a:t>
            </a:r>
            <a:r>
              <a:rPr sz="1350" spc="25" dirty="0">
                <a:latin typeface="Consolas"/>
                <a:cs typeface="Consolas"/>
              </a:rPr>
              <a:t>of</a:t>
            </a:r>
            <a:r>
              <a:rPr sz="1350" spc="12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child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15" dirty="0">
                <a:latin typeface="Consolas"/>
                <a:cs typeface="Consolas"/>
              </a:rPr>
              <a:t>child calls its</a:t>
            </a:r>
            <a:r>
              <a:rPr sz="1350" spc="114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method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15" dirty="0">
                <a:latin typeface="Consolas"/>
                <a:cs typeface="Consolas"/>
              </a:rPr>
              <a:t>calls </a:t>
            </a:r>
            <a:r>
              <a:rPr sz="1350" spc="25" dirty="0">
                <a:latin typeface="Consolas"/>
                <a:cs typeface="Consolas"/>
              </a:rPr>
              <a:t>parent's</a:t>
            </a:r>
            <a:r>
              <a:rPr sz="1350" spc="65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method</a:t>
            </a:r>
            <a:endParaRPr sz="1350">
              <a:latin typeface="Consolas"/>
              <a:cs typeface="Consolas"/>
            </a:endParaRPr>
          </a:p>
          <a:p>
            <a:pPr marL="1270">
              <a:lnSpc>
                <a:spcPct val="100000"/>
              </a:lnSpc>
              <a:spcBef>
                <a:spcPts val="55"/>
              </a:spcBef>
            </a:pP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25" dirty="0">
                <a:latin typeface="Consolas"/>
                <a:cs typeface="Consolas"/>
              </a:rPr>
              <a:t>again call </a:t>
            </a:r>
            <a:r>
              <a:rPr sz="1350" spc="15" dirty="0">
                <a:latin typeface="Consolas"/>
                <a:cs typeface="Consolas"/>
              </a:rPr>
              <a:t>parent's</a:t>
            </a:r>
            <a:r>
              <a:rPr sz="1350" spc="1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method</a:t>
            </a:r>
            <a:endParaRPr sz="1350">
              <a:latin typeface="Consolas"/>
              <a:cs typeface="Consolas"/>
            </a:endParaRPr>
          </a:p>
          <a:p>
            <a:pPr marL="635">
              <a:lnSpc>
                <a:spcPct val="100000"/>
              </a:lnSpc>
              <a:spcBef>
                <a:spcPts val="60"/>
              </a:spcBef>
            </a:pP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25" dirty="0">
                <a:latin typeface="Consolas"/>
                <a:cs typeface="Consolas"/>
              </a:rPr>
              <a:t>again call </a:t>
            </a:r>
            <a:r>
              <a:rPr sz="1350" spc="15" dirty="0">
                <a:latin typeface="Consolas"/>
                <a:cs typeface="Consolas"/>
              </a:rPr>
              <a:t>parent's</a:t>
            </a:r>
            <a:r>
              <a:rPr sz="1350" spc="1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method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830" y="2884170"/>
            <a:ext cx="8282940" cy="9525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 marR="5713730">
              <a:lnSpc>
                <a:spcPct val="103800"/>
              </a:lnSpc>
              <a:spcBef>
                <a:spcPts val="245"/>
              </a:spcBef>
            </a:pPr>
            <a:r>
              <a:rPr sz="1350" spc="25" dirty="0">
                <a:latin typeface="Consolas"/>
                <a:cs typeface="Consolas"/>
              </a:rPr>
              <a:t>Calling child constructor  Calling child </a:t>
            </a:r>
            <a:r>
              <a:rPr sz="1350" spc="10" dirty="0">
                <a:latin typeface="Consolas"/>
                <a:cs typeface="Consolas"/>
              </a:rPr>
              <a:t>method  </a:t>
            </a:r>
            <a:r>
              <a:rPr sz="1350" spc="25" dirty="0">
                <a:latin typeface="Consolas"/>
                <a:cs typeface="Consolas"/>
              </a:rPr>
              <a:t>Calling parent </a:t>
            </a:r>
            <a:r>
              <a:rPr sz="1350" spc="10" dirty="0">
                <a:latin typeface="Consolas"/>
                <a:cs typeface="Consolas"/>
              </a:rPr>
              <a:t>method  </a:t>
            </a:r>
            <a:r>
              <a:rPr sz="1350" spc="25" dirty="0">
                <a:latin typeface="Consolas"/>
                <a:cs typeface="Consolas"/>
              </a:rPr>
              <a:t>Parent attribute </a:t>
            </a:r>
            <a:r>
              <a:rPr sz="1350" spc="10" dirty="0">
                <a:latin typeface="Consolas"/>
                <a:cs typeface="Consolas"/>
              </a:rPr>
              <a:t>:</a:t>
            </a:r>
            <a:r>
              <a:rPr sz="1350" spc="4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200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654" y="287591"/>
            <a:ext cx="635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상속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4830" y="1946910"/>
            <a:ext cx="8282940" cy="1813560"/>
          </a:xfrm>
          <a:custGeom>
            <a:avLst/>
            <a:gdLst/>
            <a:ahLst/>
            <a:cxnLst/>
            <a:rect l="l" t="t" r="r" b="b"/>
            <a:pathLst>
              <a:path w="8282940" h="1813560">
                <a:moveTo>
                  <a:pt x="0" y="1813560"/>
                </a:moveTo>
                <a:lnTo>
                  <a:pt x="8282940" y="1813560"/>
                </a:lnTo>
                <a:lnTo>
                  <a:pt x="8282940" y="0"/>
                </a:lnTo>
                <a:lnTo>
                  <a:pt x="0" y="0"/>
                </a:lnTo>
                <a:lnTo>
                  <a:pt x="0" y="181356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892" y="994124"/>
            <a:ext cx="7422515" cy="425894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다중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상속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두 개 이상의 부모 </a:t>
            </a:r>
            <a:r>
              <a:rPr sz="1800" spc="-5" dirty="0">
                <a:latin typeface="Malgun Gothic"/>
                <a:cs typeface="Malgun Gothic"/>
              </a:rPr>
              <a:t>클래스로부터 </a:t>
            </a:r>
            <a:r>
              <a:rPr sz="1800" dirty="0">
                <a:latin typeface="Malgun Gothic"/>
                <a:cs typeface="Malgun Gothic"/>
              </a:rPr>
              <a:t>상속</a:t>
            </a:r>
            <a:r>
              <a:rPr sz="1800" spc="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  <a:p>
            <a:pPr marL="353695">
              <a:lnSpc>
                <a:spcPct val="100000"/>
              </a:lnSpc>
              <a:spcBef>
                <a:spcPts val="1590"/>
              </a:spcBef>
              <a:tabLst>
                <a:tab pos="1938655" algn="l"/>
              </a:tabLst>
            </a:pPr>
            <a:r>
              <a:rPr sz="1350" spc="25" dirty="0">
                <a:latin typeface="Consolas"/>
                <a:cs typeface="Consolas"/>
              </a:rPr>
              <a:t>class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A:	</a:t>
            </a: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25" dirty="0">
                <a:latin typeface="Consolas"/>
                <a:cs typeface="Consolas"/>
              </a:rPr>
              <a:t>define your class </a:t>
            </a:r>
            <a:r>
              <a:rPr sz="1350" spc="10" dirty="0">
                <a:latin typeface="Consolas"/>
                <a:cs typeface="Consolas"/>
              </a:rPr>
              <a:t>A</a:t>
            </a:r>
            <a:endParaRPr sz="1350">
              <a:latin typeface="Consolas"/>
              <a:cs typeface="Consolas"/>
            </a:endParaRPr>
          </a:p>
          <a:p>
            <a:pPr marL="35369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.....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353695">
              <a:lnSpc>
                <a:spcPct val="100000"/>
              </a:lnSpc>
              <a:tabLst>
                <a:tab pos="2030095" algn="l"/>
              </a:tabLst>
            </a:pPr>
            <a:r>
              <a:rPr sz="1350" spc="25" dirty="0">
                <a:latin typeface="Consolas"/>
                <a:cs typeface="Consolas"/>
              </a:rPr>
              <a:t>class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B:	</a:t>
            </a: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25" dirty="0">
                <a:latin typeface="Consolas"/>
                <a:cs typeface="Consolas"/>
              </a:rPr>
              <a:t>define </a:t>
            </a:r>
            <a:r>
              <a:rPr sz="1350" spc="5" dirty="0">
                <a:latin typeface="Consolas"/>
                <a:cs typeface="Consolas"/>
              </a:rPr>
              <a:t>your </a:t>
            </a:r>
            <a:r>
              <a:rPr sz="1350" spc="25" dirty="0">
                <a:latin typeface="Consolas"/>
                <a:cs typeface="Consolas"/>
              </a:rPr>
              <a:t>calss</a:t>
            </a:r>
            <a:r>
              <a:rPr sz="1350" spc="165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B</a:t>
            </a:r>
            <a:endParaRPr sz="1350">
              <a:latin typeface="Consolas"/>
              <a:cs typeface="Consolas"/>
            </a:endParaRPr>
          </a:p>
          <a:p>
            <a:pPr marL="35369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.....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353695">
              <a:lnSpc>
                <a:spcPct val="100000"/>
              </a:lnSpc>
              <a:tabLst>
                <a:tab pos="2030095" algn="l"/>
              </a:tabLst>
            </a:pPr>
            <a:r>
              <a:rPr sz="1350" spc="25" dirty="0">
                <a:latin typeface="Consolas"/>
                <a:cs typeface="Consolas"/>
              </a:rPr>
              <a:t>class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C(A,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B):	</a:t>
            </a: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25" dirty="0">
                <a:latin typeface="Consolas"/>
                <a:cs typeface="Consolas"/>
              </a:rPr>
              <a:t>subclass </a:t>
            </a:r>
            <a:r>
              <a:rPr sz="1350" spc="-5" dirty="0">
                <a:latin typeface="Consolas"/>
                <a:cs typeface="Consolas"/>
              </a:rPr>
              <a:t>of </a:t>
            </a:r>
            <a:r>
              <a:rPr sz="1350" spc="10" dirty="0">
                <a:latin typeface="Consolas"/>
                <a:cs typeface="Consolas"/>
              </a:rPr>
              <a:t>A </a:t>
            </a:r>
            <a:r>
              <a:rPr sz="1350" spc="25" dirty="0">
                <a:latin typeface="Consolas"/>
                <a:cs typeface="Consolas"/>
              </a:rPr>
              <a:t>and</a:t>
            </a:r>
            <a:r>
              <a:rPr sz="1350" spc="215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B</a:t>
            </a:r>
            <a:endParaRPr sz="1350">
              <a:latin typeface="Consolas"/>
              <a:cs typeface="Consolas"/>
            </a:endParaRPr>
          </a:p>
          <a:p>
            <a:pPr marL="35369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.....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825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상속 </a:t>
            </a:r>
            <a:r>
              <a:rPr sz="1800" spc="-5" dirty="0">
                <a:latin typeface="Malgun Gothic"/>
                <a:cs typeface="Malgun Gothic"/>
              </a:rPr>
              <a:t>여부를 확인할 </a:t>
            </a:r>
            <a:r>
              <a:rPr sz="1800" dirty="0">
                <a:latin typeface="Malgun Gothic"/>
                <a:cs typeface="Malgun Gothic"/>
              </a:rPr>
              <a:t>수 있는</a:t>
            </a:r>
            <a:r>
              <a:rPr sz="1800" spc="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기능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4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10" dirty="0">
                <a:latin typeface="Malgun Gothic"/>
                <a:cs typeface="Malgun Gothic"/>
              </a:rPr>
              <a:t>issubclass(sub, sup)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sub가 sup를 </a:t>
            </a:r>
            <a:r>
              <a:rPr sz="1800" dirty="0">
                <a:latin typeface="Malgun Gothic"/>
                <a:cs typeface="Malgun Gothic"/>
              </a:rPr>
              <a:t>상속한 경우 </a:t>
            </a:r>
            <a:r>
              <a:rPr sz="1800" spc="-5" dirty="0">
                <a:latin typeface="Malgun Gothic"/>
                <a:cs typeface="Malgun Gothic"/>
              </a:rPr>
              <a:t>True</a:t>
            </a:r>
            <a:r>
              <a:rPr sz="1800" spc="-14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반환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15" dirty="0">
                <a:latin typeface="Malgun Gothic"/>
                <a:cs typeface="Malgun Gothic"/>
              </a:rPr>
              <a:t>isinstance(obj, </a:t>
            </a:r>
            <a:r>
              <a:rPr sz="1800" spc="-5" dirty="0">
                <a:latin typeface="Malgun Gothic"/>
                <a:cs typeface="Malgun Gothic"/>
              </a:rPr>
              <a:t>Class)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obj가 </a:t>
            </a:r>
            <a:r>
              <a:rPr sz="1800" spc="-5" dirty="0">
                <a:latin typeface="Malgun Gothic"/>
                <a:cs typeface="Malgun Gothic"/>
              </a:rPr>
              <a:t>Class </a:t>
            </a:r>
            <a:r>
              <a:rPr sz="1800" dirty="0">
                <a:latin typeface="Malgun Gothic"/>
                <a:cs typeface="Malgun Gothic"/>
              </a:rPr>
              <a:t>타입의 인스턴스이면 </a:t>
            </a:r>
            <a:r>
              <a:rPr sz="1800" spc="-5" dirty="0">
                <a:latin typeface="Malgun Gothic"/>
                <a:cs typeface="Malgun Gothic"/>
              </a:rPr>
              <a:t>True</a:t>
            </a:r>
            <a:r>
              <a:rPr sz="1800" spc="-114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반환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830" y="5581650"/>
            <a:ext cx="8282940" cy="9525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1440" marR="5713730">
              <a:lnSpc>
                <a:spcPct val="103800"/>
              </a:lnSpc>
              <a:spcBef>
                <a:spcPts val="280"/>
              </a:spcBef>
            </a:pPr>
            <a:r>
              <a:rPr sz="1350" spc="25" dirty="0">
                <a:latin typeface="Consolas"/>
                <a:cs typeface="Consolas"/>
              </a:rPr>
              <a:t>Calling child </a:t>
            </a:r>
            <a:r>
              <a:rPr sz="1350" spc="15" dirty="0">
                <a:latin typeface="Consolas"/>
                <a:cs typeface="Consolas"/>
              </a:rPr>
              <a:t>constructor  </a:t>
            </a:r>
            <a:r>
              <a:rPr sz="1350" spc="25" dirty="0">
                <a:latin typeface="Consolas"/>
                <a:cs typeface="Consolas"/>
              </a:rPr>
              <a:t>Calling child </a:t>
            </a:r>
            <a:r>
              <a:rPr sz="1350" spc="15" dirty="0">
                <a:latin typeface="Consolas"/>
                <a:cs typeface="Consolas"/>
              </a:rPr>
              <a:t>method  </a:t>
            </a:r>
            <a:r>
              <a:rPr sz="1350" spc="25" dirty="0">
                <a:latin typeface="Consolas"/>
                <a:cs typeface="Consolas"/>
              </a:rPr>
              <a:t>Calling parent </a:t>
            </a:r>
            <a:r>
              <a:rPr sz="1350" spc="10" dirty="0">
                <a:latin typeface="Consolas"/>
                <a:cs typeface="Consolas"/>
              </a:rPr>
              <a:t>method  </a:t>
            </a:r>
            <a:r>
              <a:rPr sz="1350" spc="25" dirty="0">
                <a:latin typeface="Consolas"/>
                <a:cs typeface="Consolas"/>
              </a:rPr>
              <a:t>Parent attribute </a:t>
            </a:r>
            <a:r>
              <a:rPr sz="1350" spc="10" dirty="0">
                <a:latin typeface="Consolas"/>
                <a:cs typeface="Consolas"/>
              </a:rPr>
              <a:t>:</a:t>
            </a:r>
            <a:r>
              <a:rPr sz="1350" spc="4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200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메서드</a:t>
            </a:r>
            <a:r>
              <a:rPr spc="-90" dirty="0"/>
              <a:t> </a:t>
            </a:r>
            <a:r>
              <a:rPr dirty="0"/>
              <a:t>재정의</a:t>
            </a:r>
          </a:p>
        </p:txBody>
      </p:sp>
      <p:sp>
        <p:nvSpPr>
          <p:cNvPr id="3" name="object 3"/>
          <p:cNvSpPr/>
          <p:nvPr/>
        </p:nvSpPr>
        <p:spPr>
          <a:xfrm>
            <a:off x="544830" y="1946910"/>
            <a:ext cx="8282940" cy="2247900"/>
          </a:xfrm>
          <a:custGeom>
            <a:avLst/>
            <a:gdLst/>
            <a:ahLst/>
            <a:cxnLst/>
            <a:rect l="l" t="t" r="r" b="b"/>
            <a:pathLst>
              <a:path w="8282940" h="2247900">
                <a:moveTo>
                  <a:pt x="0" y="2247900"/>
                </a:moveTo>
                <a:lnTo>
                  <a:pt x="8282940" y="2247900"/>
                </a:lnTo>
                <a:lnTo>
                  <a:pt x="8282940" y="0"/>
                </a:lnTo>
                <a:lnTo>
                  <a:pt x="0" y="0"/>
                </a:lnTo>
                <a:lnTo>
                  <a:pt x="0" y="224790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892" y="994124"/>
            <a:ext cx="4959985" cy="24942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상속된 부모 클래스의 메서드를 변경하는</a:t>
            </a:r>
            <a:r>
              <a:rPr sz="1800" spc="-8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구현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두 개 이상의 부모 </a:t>
            </a:r>
            <a:r>
              <a:rPr sz="1800" spc="-5" dirty="0">
                <a:latin typeface="Malgun Gothic"/>
                <a:cs typeface="Malgun Gothic"/>
              </a:rPr>
              <a:t>클래스로부터 </a:t>
            </a:r>
            <a:r>
              <a:rPr sz="1800" dirty="0">
                <a:latin typeface="Malgun Gothic"/>
                <a:cs typeface="Malgun Gothic"/>
              </a:rPr>
              <a:t>상속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  <a:p>
            <a:pPr marL="650875" marR="462280" indent="-297180">
              <a:lnSpc>
                <a:spcPct val="103899"/>
              </a:lnSpc>
              <a:spcBef>
                <a:spcPts val="1530"/>
              </a:spcBef>
              <a:tabLst>
                <a:tab pos="2426335" algn="l"/>
              </a:tabLst>
            </a:pPr>
            <a:r>
              <a:rPr sz="1350" spc="25" dirty="0">
                <a:latin typeface="Consolas"/>
                <a:cs typeface="Consolas"/>
              </a:rPr>
              <a:t>class</a:t>
            </a:r>
            <a:r>
              <a:rPr sz="1350" spc="8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Parent:	</a:t>
            </a: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25" dirty="0">
                <a:latin typeface="Consolas"/>
                <a:cs typeface="Consolas"/>
              </a:rPr>
              <a:t>define parent </a:t>
            </a:r>
            <a:r>
              <a:rPr sz="1350" spc="10" dirty="0">
                <a:latin typeface="Consolas"/>
                <a:cs typeface="Consolas"/>
              </a:rPr>
              <a:t>class  </a:t>
            </a:r>
            <a:r>
              <a:rPr sz="1350" spc="25" dirty="0">
                <a:latin typeface="Consolas"/>
                <a:cs typeface="Consolas"/>
              </a:rPr>
              <a:t>def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myMethod(self):</a:t>
            </a:r>
            <a:endParaRPr sz="135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print </a:t>
            </a:r>
            <a:r>
              <a:rPr sz="1350" spc="15" dirty="0">
                <a:latin typeface="Consolas"/>
                <a:cs typeface="Consolas"/>
              </a:rPr>
              <a:t>('Calling </a:t>
            </a:r>
            <a:r>
              <a:rPr sz="1350" spc="25" dirty="0">
                <a:latin typeface="Consolas"/>
                <a:cs typeface="Consolas"/>
              </a:rPr>
              <a:t>parent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method')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650875" marR="551180" indent="-297180">
              <a:lnSpc>
                <a:spcPct val="103899"/>
              </a:lnSpc>
            </a:pPr>
            <a:r>
              <a:rPr sz="1350" spc="25" dirty="0">
                <a:latin typeface="Consolas"/>
                <a:cs typeface="Consolas"/>
              </a:rPr>
              <a:t>class </a:t>
            </a:r>
            <a:r>
              <a:rPr sz="1350" spc="15" dirty="0">
                <a:latin typeface="Consolas"/>
                <a:cs typeface="Consolas"/>
              </a:rPr>
              <a:t>Child(Parent): </a:t>
            </a: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25" dirty="0">
                <a:latin typeface="Consolas"/>
                <a:cs typeface="Consolas"/>
              </a:rPr>
              <a:t>define child class  def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myMethod(self):</a:t>
            </a:r>
            <a:endParaRPr sz="1350">
              <a:latin typeface="Consolas"/>
              <a:cs typeface="Consolas"/>
            </a:endParaRPr>
          </a:p>
          <a:p>
            <a:pPr marL="94805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print </a:t>
            </a:r>
            <a:r>
              <a:rPr sz="1350" spc="15" dirty="0">
                <a:latin typeface="Consolas"/>
                <a:cs typeface="Consolas"/>
              </a:rPr>
              <a:t>('Calling </a:t>
            </a:r>
            <a:r>
              <a:rPr sz="1350" spc="25" dirty="0">
                <a:latin typeface="Consolas"/>
                <a:cs typeface="Consolas"/>
              </a:rPr>
              <a:t>child</a:t>
            </a:r>
            <a:r>
              <a:rPr sz="1350" spc="140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method')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587" y="3679253"/>
            <a:ext cx="1199515" cy="45021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R="5080">
              <a:lnSpc>
                <a:spcPct val="103800"/>
              </a:lnSpc>
              <a:spcBef>
                <a:spcPts val="70"/>
              </a:spcBef>
            </a:pPr>
            <a:r>
              <a:rPr sz="1350" spc="10" dirty="0">
                <a:latin typeface="Consolas"/>
                <a:cs typeface="Consolas"/>
              </a:rPr>
              <a:t>c = </a:t>
            </a:r>
            <a:r>
              <a:rPr sz="1350" spc="25" dirty="0">
                <a:latin typeface="Consolas"/>
                <a:cs typeface="Consolas"/>
              </a:rPr>
              <a:t>Child()  c.myMethod()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7863" y="3679253"/>
            <a:ext cx="3060065" cy="450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30"/>
              </a:spcBef>
            </a:pP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15" dirty="0">
                <a:latin typeface="Consolas"/>
                <a:cs typeface="Consolas"/>
              </a:rPr>
              <a:t>instance </a:t>
            </a:r>
            <a:r>
              <a:rPr sz="1350" spc="25" dirty="0">
                <a:latin typeface="Consolas"/>
                <a:cs typeface="Consolas"/>
              </a:rPr>
              <a:t>of</a:t>
            </a:r>
            <a:r>
              <a:rPr sz="1350" spc="12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child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25" dirty="0">
                <a:latin typeface="Consolas"/>
                <a:cs typeface="Consolas"/>
              </a:rPr>
              <a:t>child calls </a:t>
            </a:r>
            <a:r>
              <a:rPr sz="1350" spc="15" dirty="0">
                <a:latin typeface="Consolas"/>
                <a:cs typeface="Consolas"/>
              </a:rPr>
              <a:t>overridden</a:t>
            </a:r>
            <a:r>
              <a:rPr sz="1350" spc="11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method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830" y="4293870"/>
            <a:ext cx="8282940" cy="3124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1350" spc="25" dirty="0">
                <a:latin typeface="Consolas"/>
                <a:cs typeface="Consolas"/>
              </a:rPr>
              <a:t>Calling child</a:t>
            </a:r>
            <a:r>
              <a:rPr sz="1350" spc="80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method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9352" y="2570416"/>
            <a:ext cx="83375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b="1" spc="25" dirty="0">
                <a:latin typeface="Malgun Gothic"/>
                <a:cs typeface="Malgun Gothic"/>
              </a:rPr>
              <a:t>모듈</a:t>
            </a:r>
            <a:endParaRPr sz="3150">
              <a:latin typeface="Malgun Gothic"/>
              <a:cs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374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모듈 </a:t>
            </a:r>
            <a:r>
              <a:rPr spc="-5" dirty="0"/>
              <a:t>정의와</a:t>
            </a:r>
            <a:r>
              <a:rPr spc="-85" dirty="0"/>
              <a:t> </a:t>
            </a:r>
            <a:r>
              <a:rPr dirty="0"/>
              <a:t>사용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392160" cy="173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다른 파이썬 프로그램에서 불러와 사용할 수 있도록 함수, 변수 또는 클래스들을  모아서 만들어진 파이썬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파일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모듈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정의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mod1.py </a:t>
            </a:r>
            <a:r>
              <a:rPr sz="1800" dirty="0">
                <a:latin typeface="Malgun Gothic"/>
                <a:cs typeface="Malgun Gothic"/>
              </a:rPr>
              <a:t>파일을 만들고 아래의 코드를 작성 후</a:t>
            </a:r>
            <a:r>
              <a:rPr sz="1800" spc="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저장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961066"/>
            <a:ext cx="6972934" cy="118554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모듈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mod1.py </a:t>
            </a:r>
            <a:r>
              <a:rPr sz="1800" dirty="0">
                <a:latin typeface="Malgun Gothic"/>
                <a:cs typeface="Malgun Gothic"/>
              </a:rPr>
              <a:t>파일이 저장된 장소에서 </a:t>
            </a:r>
            <a:r>
              <a:rPr sz="1800" spc="-5" dirty="0">
                <a:latin typeface="Malgun Gothic"/>
                <a:cs typeface="Malgun Gothic"/>
              </a:rPr>
              <a:t>파이썬 대화형 프로그램</a:t>
            </a:r>
            <a:r>
              <a:rPr sz="1800" spc="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실행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4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10" dirty="0">
                <a:latin typeface="Malgun Gothic"/>
                <a:cs typeface="Malgun Gothic"/>
              </a:rPr>
              <a:t>import </a:t>
            </a:r>
            <a:r>
              <a:rPr sz="1800" dirty="0">
                <a:latin typeface="Malgun Gothic"/>
                <a:cs typeface="Malgun Gothic"/>
              </a:rPr>
              <a:t>구문으로 모듈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로딩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830" y="2876550"/>
            <a:ext cx="8282940" cy="960119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350" spc="10" dirty="0">
                <a:latin typeface="Consolas"/>
                <a:cs typeface="Consolas"/>
              </a:rPr>
              <a:t>#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mod1.py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87680" marR="6600190" indent="-396875">
              <a:lnSpc>
                <a:spcPct val="103800"/>
              </a:lnSpc>
              <a:spcBef>
                <a:spcPts val="5"/>
              </a:spcBef>
            </a:pPr>
            <a:r>
              <a:rPr sz="1350" spc="25" dirty="0">
                <a:latin typeface="Consolas"/>
                <a:cs typeface="Consolas"/>
              </a:rPr>
              <a:t>def sum(a, b):  return </a:t>
            </a:r>
            <a:r>
              <a:rPr sz="1350" spc="10" dirty="0">
                <a:latin typeface="Consolas"/>
                <a:cs typeface="Consolas"/>
              </a:rPr>
              <a:t>a +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b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830" y="5680709"/>
            <a:ext cx="8282940" cy="7391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350" spc="25" dirty="0">
                <a:latin typeface="Consolas"/>
                <a:cs typeface="Consolas"/>
              </a:rPr>
              <a:t>&gt;&gt;&gt; import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mod1</a:t>
            </a:r>
            <a:endParaRPr sz="135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print(mod1.sum(3,4))</a:t>
            </a:r>
            <a:endParaRPr sz="135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1350" spc="10" dirty="0">
                <a:latin typeface="Consolas"/>
                <a:cs typeface="Consolas"/>
              </a:rPr>
              <a:t>7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830" y="5253990"/>
            <a:ext cx="8282940" cy="3124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350" spc="25" dirty="0">
                <a:latin typeface="Consolas"/>
                <a:cs typeface="Consolas"/>
              </a:rPr>
              <a:t>import</a:t>
            </a:r>
            <a:r>
              <a:rPr sz="1350" spc="-5" dirty="0">
                <a:latin typeface="Consolas"/>
                <a:cs typeface="Consolas"/>
              </a:rPr>
              <a:t> </a:t>
            </a:r>
            <a:r>
              <a:rPr sz="1350" spc="25" dirty="0">
                <a:latin typeface="Malgun Gothic"/>
                <a:cs typeface="Malgun Gothic"/>
              </a:rPr>
              <a:t>모듈이름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984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객체 </a:t>
            </a:r>
            <a:r>
              <a:rPr spc="-5" dirty="0"/>
              <a:t>지향</a:t>
            </a:r>
            <a:r>
              <a:rPr spc="-80" dirty="0"/>
              <a:t> </a:t>
            </a:r>
            <a:r>
              <a:rPr dirty="0"/>
              <a:t>프로그래밍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8269605" cy="52431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추상화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(Abstraction)</a:t>
            </a:r>
            <a:endParaRPr sz="1800">
              <a:latin typeface="Malgun Gothic"/>
              <a:cs typeface="Malgun Gothic"/>
            </a:endParaRPr>
          </a:p>
          <a:p>
            <a:pPr marL="454659" marR="5080" indent="-25971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대상세계의 </a:t>
            </a:r>
            <a:r>
              <a:rPr sz="1800" dirty="0">
                <a:latin typeface="Malgun Gothic"/>
                <a:cs typeface="Malgun Gothic"/>
              </a:rPr>
              <a:t>처리 </a:t>
            </a:r>
            <a:r>
              <a:rPr sz="1800" spc="-5" dirty="0">
                <a:latin typeface="Malgun Gothic"/>
                <a:cs typeface="Malgun Gothic"/>
              </a:rPr>
              <a:t>대상(객체)을 프로그래밍 </a:t>
            </a:r>
            <a:r>
              <a:rPr sz="1800" dirty="0">
                <a:latin typeface="Malgun Gothic"/>
                <a:cs typeface="Malgun Gothic"/>
              </a:rPr>
              <a:t>영역의 표현단위인 클래스 등으로  </a:t>
            </a:r>
            <a:r>
              <a:rPr sz="1800" spc="-5" dirty="0">
                <a:latin typeface="Malgun Gothic"/>
                <a:cs typeface="Malgun Gothic"/>
              </a:rPr>
              <a:t>변환하는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과정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94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중요한 </a:t>
            </a:r>
            <a:r>
              <a:rPr sz="1800" dirty="0">
                <a:latin typeface="Malgun Gothic"/>
                <a:cs typeface="Malgun Gothic"/>
              </a:rPr>
              <a:t>것과 중요하지 않은 것을 </a:t>
            </a:r>
            <a:r>
              <a:rPr sz="1800" spc="-5" dirty="0">
                <a:latin typeface="Malgun Gothic"/>
                <a:cs typeface="Malgun Gothic"/>
              </a:rPr>
              <a:t>구분하고 </a:t>
            </a:r>
            <a:r>
              <a:rPr sz="1800" dirty="0">
                <a:latin typeface="Malgun Gothic"/>
                <a:cs typeface="Malgun Gothic"/>
              </a:rPr>
              <a:t>선택적으로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재구성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객체, </a:t>
            </a:r>
            <a:r>
              <a:rPr sz="1800" spc="-5" dirty="0">
                <a:latin typeface="Malgun Gothic"/>
                <a:cs typeface="Malgun Gothic"/>
              </a:rPr>
              <a:t>클래스,</a:t>
            </a:r>
            <a:r>
              <a:rPr sz="1800" spc="3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인스턴스</a:t>
            </a:r>
            <a:endParaRPr sz="1800">
              <a:latin typeface="Malgun Gothic"/>
              <a:cs typeface="Malgun Gothic"/>
            </a:endParaRPr>
          </a:p>
          <a:p>
            <a:pPr marL="287020">
              <a:lnSpc>
                <a:spcPct val="100000"/>
              </a:lnSpc>
              <a:spcBef>
                <a:spcPts val="900"/>
              </a:spcBef>
              <a:tabLst>
                <a:tab pos="576580" algn="l"/>
              </a:tabLst>
            </a:pPr>
            <a:r>
              <a:rPr sz="1800" dirty="0">
                <a:latin typeface="Malgun Gothic"/>
                <a:cs typeface="Malgun Gothic"/>
              </a:rPr>
              <a:t>»	객체는 프로그램으로 </a:t>
            </a:r>
            <a:r>
              <a:rPr sz="1800" spc="-5" dirty="0">
                <a:latin typeface="Malgun Gothic"/>
                <a:cs typeface="Malgun Gothic"/>
              </a:rPr>
              <a:t>다루고자 </a:t>
            </a:r>
            <a:r>
              <a:rPr sz="1800" dirty="0">
                <a:latin typeface="Malgun Gothic"/>
                <a:cs typeface="Malgun Gothic"/>
              </a:rPr>
              <a:t>하는 모든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대상</a:t>
            </a:r>
            <a:endParaRPr sz="1800">
              <a:latin typeface="Malgun Gothic"/>
              <a:cs typeface="Malgun Gothic"/>
            </a:endParaRPr>
          </a:p>
          <a:p>
            <a:pPr marL="287020">
              <a:lnSpc>
                <a:spcPct val="100000"/>
              </a:lnSpc>
              <a:spcBef>
                <a:spcPts val="900"/>
              </a:spcBef>
              <a:tabLst>
                <a:tab pos="576580" algn="l"/>
              </a:tabLst>
            </a:pPr>
            <a:r>
              <a:rPr sz="1800" dirty="0">
                <a:latin typeface="Malgun Gothic"/>
                <a:cs typeface="Malgun Gothic"/>
              </a:rPr>
              <a:t>»	클래스는 제어 대상을 프로그래밍 수준에서 정의한 사용자 정의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자료형</a:t>
            </a:r>
            <a:endParaRPr sz="1800">
              <a:latin typeface="Malgun Gothic"/>
              <a:cs typeface="Malgun Gothic"/>
            </a:endParaRPr>
          </a:p>
          <a:p>
            <a:pPr marL="287020">
              <a:lnSpc>
                <a:spcPct val="100000"/>
              </a:lnSpc>
              <a:spcBef>
                <a:spcPts val="900"/>
              </a:spcBef>
              <a:tabLst>
                <a:tab pos="576580" algn="l"/>
              </a:tabLst>
            </a:pPr>
            <a:r>
              <a:rPr sz="1800" dirty="0">
                <a:latin typeface="Malgun Gothic"/>
                <a:cs typeface="Malgun Gothic"/>
              </a:rPr>
              <a:t>»	인스턴스는 클래스를 </a:t>
            </a:r>
            <a:r>
              <a:rPr sz="1800" spc="-5" dirty="0">
                <a:latin typeface="Malgun Gothic"/>
                <a:cs typeface="Malgun Gothic"/>
              </a:rPr>
              <a:t>기반으로 </a:t>
            </a:r>
            <a:r>
              <a:rPr sz="1800" dirty="0">
                <a:latin typeface="Malgun Gothic"/>
                <a:cs typeface="Malgun Gothic"/>
              </a:rPr>
              <a:t>메모리상에 </a:t>
            </a:r>
            <a:r>
              <a:rPr sz="1800" spc="-5" dirty="0">
                <a:latin typeface="Malgun Gothic"/>
                <a:cs typeface="Malgun Gothic"/>
              </a:rPr>
              <a:t>생성된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데이터</a:t>
            </a:r>
            <a:endParaRPr sz="1800">
              <a:latin typeface="Malgun Gothic"/>
              <a:cs typeface="Malgun Gothic"/>
            </a:endParaRPr>
          </a:p>
          <a:p>
            <a:pPr marL="576580" marR="172720" indent="-290195">
              <a:lnSpc>
                <a:spcPct val="100000"/>
              </a:lnSpc>
              <a:spcBef>
                <a:spcPts val="900"/>
              </a:spcBef>
              <a:tabLst>
                <a:tab pos="576580" algn="l"/>
              </a:tabLst>
            </a:pPr>
            <a:r>
              <a:rPr sz="1800" dirty="0">
                <a:latin typeface="Malgun Gothic"/>
                <a:cs typeface="Malgun Gothic"/>
              </a:rPr>
              <a:t>»	하나의 클래스를 </a:t>
            </a:r>
            <a:r>
              <a:rPr sz="1800" spc="-5" dirty="0">
                <a:latin typeface="Malgun Gothic"/>
                <a:cs typeface="Malgun Gothic"/>
              </a:rPr>
              <a:t>기반으로 </a:t>
            </a:r>
            <a:r>
              <a:rPr sz="1800" dirty="0">
                <a:latin typeface="Malgun Gothic"/>
                <a:cs typeface="Malgun Gothic"/>
              </a:rPr>
              <a:t>여러 </a:t>
            </a:r>
            <a:r>
              <a:rPr sz="1800" spc="-5" dirty="0">
                <a:latin typeface="Malgun Gothic"/>
                <a:cs typeface="Malgun Gothic"/>
              </a:rPr>
              <a:t>인스턴스를 생성하고 </a:t>
            </a:r>
            <a:r>
              <a:rPr sz="1800" dirty="0">
                <a:latin typeface="Malgun Gothic"/>
                <a:cs typeface="Malgun Gothic"/>
              </a:rPr>
              <a:t>각 인스턴스는 서로  구분되는 </a:t>
            </a:r>
            <a:r>
              <a:rPr sz="1800" spc="-5" dirty="0">
                <a:latin typeface="Malgun Gothic"/>
                <a:cs typeface="Malgun Gothic"/>
              </a:rPr>
              <a:t>독립적인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단위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Times New Roman"/>
              <a:cs typeface="Times New Roman"/>
            </a:endParaRPr>
          </a:p>
          <a:p>
            <a:pPr marL="309880" indent="-281940">
              <a:lnSpc>
                <a:spcPct val="100000"/>
              </a:lnSpc>
              <a:buFont typeface="Wingdings"/>
              <a:buChar char=""/>
              <a:tabLst>
                <a:tab pos="309880" algn="l"/>
                <a:tab pos="310515" algn="l"/>
              </a:tabLst>
            </a:pPr>
            <a:r>
              <a:rPr sz="1800" spc="-5" dirty="0">
                <a:latin typeface="Malgun Gothic"/>
                <a:cs typeface="Malgun Gothic"/>
              </a:rPr>
              <a:t>파이썬은 </a:t>
            </a:r>
            <a:r>
              <a:rPr sz="1800" dirty="0">
                <a:latin typeface="Malgun Gothic"/>
                <a:cs typeface="Malgun Gothic"/>
              </a:rPr>
              <a:t>객체 지향 </a:t>
            </a:r>
            <a:r>
              <a:rPr sz="1800" spc="-5" dirty="0">
                <a:latin typeface="Malgun Gothic"/>
                <a:cs typeface="Malgun Gothic"/>
              </a:rPr>
              <a:t>프로그래밍을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지원</a:t>
            </a:r>
            <a:endParaRPr sz="1800">
              <a:latin typeface="Malgun Gothic"/>
              <a:cs typeface="Malgun Gothic"/>
            </a:endParaRPr>
          </a:p>
          <a:p>
            <a:pPr marL="287020">
              <a:lnSpc>
                <a:spcPct val="100000"/>
              </a:lnSpc>
              <a:spcBef>
                <a:spcPts val="900"/>
              </a:spcBef>
              <a:tabLst>
                <a:tab pos="576580" algn="l"/>
              </a:tabLst>
            </a:pPr>
            <a:r>
              <a:rPr sz="1800" dirty="0">
                <a:latin typeface="Malgun Gothic"/>
                <a:cs typeface="Malgun Gothic"/>
              </a:rPr>
              <a:t>»	쉽게 </a:t>
            </a:r>
            <a:r>
              <a:rPr sz="1800" spc="-5" dirty="0">
                <a:latin typeface="Malgun Gothic"/>
                <a:cs typeface="Malgun Gothic"/>
              </a:rPr>
              <a:t>클래스를 </a:t>
            </a:r>
            <a:r>
              <a:rPr sz="1800" dirty="0">
                <a:latin typeface="Malgun Gothic"/>
                <a:cs typeface="Malgun Gothic"/>
              </a:rPr>
              <a:t>만들고 사용할 수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374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모듈 </a:t>
            </a:r>
            <a:r>
              <a:rPr spc="-5" dirty="0"/>
              <a:t>정의와</a:t>
            </a:r>
            <a:r>
              <a:rPr spc="-85" dirty="0"/>
              <a:t> </a:t>
            </a:r>
            <a:r>
              <a:rPr dirty="0"/>
              <a:t>사용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361759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모듈 사용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(계속)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모듈 이름 없이 함수 사용</a:t>
            </a:r>
            <a:r>
              <a:rPr sz="1800" spc="-8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3419728"/>
            <a:ext cx="3582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여러 개의 함수를 동시에</a:t>
            </a:r>
            <a:r>
              <a:rPr sz="1800" spc="-80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import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732" y="4571746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또는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4830" y="2305050"/>
            <a:ext cx="8282940" cy="7391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350" spc="25" dirty="0">
                <a:latin typeface="Consolas"/>
                <a:cs typeface="Consolas"/>
              </a:rPr>
              <a:t>&gt;&gt;&gt; from mod1 </a:t>
            </a:r>
            <a:r>
              <a:rPr sz="1350" spc="10" dirty="0">
                <a:latin typeface="Consolas"/>
                <a:cs typeface="Consolas"/>
              </a:rPr>
              <a:t>import</a:t>
            </a:r>
            <a:r>
              <a:rPr sz="1350" spc="14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sum</a:t>
            </a:r>
            <a:endParaRPr sz="135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 sum(3,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4)</a:t>
            </a:r>
            <a:endParaRPr sz="135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60"/>
              </a:spcBef>
            </a:pPr>
            <a:r>
              <a:rPr sz="1350" spc="10" dirty="0">
                <a:latin typeface="Consolas"/>
                <a:cs typeface="Consolas"/>
              </a:rPr>
              <a:t>7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830" y="1878329"/>
            <a:ext cx="8282940" cy="3048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350" spc="25" dirty="0">
                <a:latin typeface="Consolas"/>
                <a:cs typeface="Consolas"/>
              </a:rPr>
              <a:t>from </a:t>
            </a:r>
            <a:r>
              <a:rPr sz="1350" spc="25" dirty="0">
                <a:latin typeface="Malgun Gothic"/>
                <a:cs typeface="Malgun Gothic"/>
              </a:rPr>
              <a:t>모듈이름 </a:t>
            </a:r>
            <a:r>
              <a:rPr sz="1350" spc="25" dirty="0">
                <a:latin typeface="Consolas"/>
                <a:cs typeface="Consolas"/>
              </a:rPr>
              <a:t>import</a:t>
            </a:r>
            <a:r>
              <a:rPr sz="1350" spc="-135" dirty="0">
                <a:latin typeface="Consolas"/>
                <a:cs typeface="Consolas"/>
              </a:rPr>
              <a:t> </a:t>
            </a:r>
            <a:r>
              <a:rPr sz="1350" spc="25" dirty="0">
                <a:latin typeface="Malgun Gothic"/>
                <a:cs typeface="Malgun Gothic"/>
              </a:rPr>
              <a:t>함수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830" y="4179570"/>
            <a:ext cx="8282940" cy="3124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350" spc="25" dirty="0">
                <a:latin typeface="Consolas"/>
                <a:cs typeface="Consolas"/>
              </a:rPr>
              <a:t>from mod1 import sum,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safe_sum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830" y="3790950"/>
            <a:ext cx="8282940" cy="3048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350" spc="25" dirty="0">
                <a:latin typeface="Consolas"/>
                <a:cs typeface="Consolas"/>
              </a:rPr>
              <a:t>from </a:t>
            </a:r>
            <a:r>
              <a:rPr sz="1350" spc="25" dirty="0">
                <a:latin typeface="Malgun Gothic"/>
                <a:cs typeface="Malgun Gothic"/>
              </a:rPr>
              <a:t>모듈이름 </a:t>
            </a:r>
            <a:r>
              <a:rPr sz="1350" spc="25" dirty="0">
                <a:latin typeface="Consolas"/>
                <a:cs typeface="Consolas"/>
              </a:rPr>
              <a:t>import </a:t>
            </a:r>
            <a:r>
              <a:rPr sz="1350" spc="25" dirty="0">
                <a:latin typeface="Malgun Gothic"/>
                <a:cs typeface="Malgun Gothic"/>
              </a:rPr>
              <a:t>함수</a:t>
            </a:r>
            <a:r>
              <a:rPr sz="1350" spc="25" dirty="0">
                <a:latin typeface="Consolas"/>
                <a:cs typeface="Consolas"/>
              </a:rPr>
              <a:t>1, </a:t>
            </a:r>
            <a:r>
              <a:rPr sz="1350" spc="25" dirty="0">
                <a:latin typeface="Malgun Gothic"/>
                <a:cs typeface="Malgun Gothic"/>
              </a:rPr>
              <a:t>함수</a:t>
            </a:r>
            <a:r>
              <a:rPr sz="1350" spc="25" dirty="0">
                <a:latin typeface="Consolas"/>
                <a:cs typeface="Consolas"/>
              </a:rPr>
              <a:t>2,</a:t>
            </a:r>
            <a:r>
              <a:rPr sz="1350" spc="-10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…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830" y="5375909"/>
            <a:ext cx="8282940" cy="3048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350" spc="25" dirty="0">
                <a:latin typeface="Consolas"/>
                <a:cs typeface="Consolas"/>
              </a:rPr>
              <a:t>from mod1 import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*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830" y="4949190"/>
            <a:ext cx="8282940" cy="3124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350" spc="25" dirty="0">
                <a:latin typeface="Consolas"/>
                <a:cs typeface="Consolas"/>
              </a:rPr>
              <a:t>from </a:t>
            </a:r>
            <a:r>
              <a:rPr sz="1350" spc="25" dirty="0">
                <a:latin typeface="Malgun Gothic"/>
                <a:cs typeface="Malgun Gothic"/>
              </a:rPr>
              <a:t>모듈이름 </a:t>
            </a:r>
            <a:r>
              <a:rPr sz="1350" spc="15" dirty="0">
                <a:latin typeface="Consolas"/>
                <a:cs typeface="Consolas"/>
              </a:rPr>
              <a:t>import</a:t>
            </a:r>
            <a:r>
              <a:rPr sz="1350" spc="-140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*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20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033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선택적</a:t>
            </a:r>
            <a:r>
              <a:rPr spc="-75" dirty="0"/>
              <a:t> </a:t>
            </a:r>
            <a:r>
              <a:rPr dirty="0"/>
              <a:t>import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7948930" cy="22301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모듈을 </a:t>
            </a:r>
            <a:r>
              <a:rPr sz="1800" spc="-5" dirty="0">
                <a:latin typeface="Malgun Gothic"/>
                <a:cs typeface="Malgun Gothic"/>
              </a:rPr>
              <a:t>import </a:t>
            </a:r>
            <a:r>
              <a:rPr sz="1800" dirty="0">
                <a:latin typeface="Malgun Gothic"/>
                <a:cs typeface="Malgun Gothic"/>
              </a:rPr>
              <a:t>할 때 선택적 실행 관리</a:t>
            </a:r>
            <a:r>
              <a:rPr sz="1800" spc="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__name</a:t>
            </a:r>
            <a:r>
              <a:rPr sz="1800" u="heavy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은 파이썬 파일을 직접 실행했을 때 </a:t>
            </a:r>
            <a:r>
              <a:rPr sz="1800" spc="-5" dirty="0">
                <a:latin typeface="Malgun Gothic"/>
                <a:cs typeface="Malgun Gothic"/>
              </a:rPr>
              <a:t>사용되는</a:t>
            </a:r>
            <a:r>
              <a:rPr sz="1800" spc="-3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변수</a:t>
            </a:r>
            <a:endParaRPr sz="1800">
              <a:latin typeface="Malgun Gothic"/>
              <a:cs typeface="Malgun Gothic"/>
            </a:endParaRPr>
          </a:p>
          <a:p>
            <a:pPr marL="737235" lvl="1" indent="-274955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spc="-10" dirty="0">
                <a:latin typeface="Malgun Gothic"/>
                <a:cs typeface="Malgun Gothic"/>
              </a:rPr>
              <a:t>python </a:t>
            </a:r>
            <a:r>
              <a:rPr sz="1800" dirty="0">
                <a:latin typeface="Malgun Gothic"/>
                <a:cs typeface="Malgun Gothic"/>
              </a:rPr>
              <a:t>abc.py로 실행한 경우 </a:t>
            </a:r>
            <a:r>
              <a:rPr sz="1800" spc="-5" dirty="0">
                <a:latin typeface="Malgun Gothic"/>
                <a:cs typeface="Malgun Gothic"/>
              </a:rPr>
              <a:t>__name </a:t>
            </a:r>
            <a:r>
              <a:rPr sz="1800" dirty="0">
                <a:latin typeface="Malgun Gothic"/>
                <a:cs typeface="Malgun Gothic"/>
              </a:rPr>
              <a:t>에는 </a:t>
            </a:r>
            <a:r>
              <a:rPr sz="1800" spc="-10" dirty="0">
                <a:latin typeface="Malgun Gothic"/>
                <a:cs typeface="Malgun Gothic"/>
              </a:rPr>
              <a:t>“__main__”이</a:t>
            </a:r>
            <a:r>
              <a:rPr sz="1800" spc="-33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저장됨</a:t>
            </a:r>
            <a:endParaRPr sz="1800">
              <a:latin typeface="Malgun Gothic"/>
              <a:cs typeface="Malgun Gothic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아래 </a:t>
            </a:r>
            <a:r>
              <a:rPr sz="1800" spc="-5" dirty="0">
                <a:latin typeface="Malgun Gothic"/>
                <a:cs typeface="Malgun Gothic"/>
              </a:rPr>
              <a:t>구문은 파일을 </a:t>
            </a:r>
            <a:r>
              <a:rPr sz="1800" dirty="0">
                <a:latin typeface="Malgun Gothic"/>
                <a:cs typeface="Malgun Gothic"/>
              </a:rPr>
              <a:t>직접 </a:t>
            </a:r>
            <a:r>
              <a:rPr sz="1800" spc="-5" dirty="0">
                <a:latin typeface="Malgun Gothic"/>
                <a:cs typeface="Malgun Gothic"/>
              </a:rPr>
              <a:t>실행한 경우에만 </a:t>
            </a:r>
            <a:r>
              <a:rPr sz="1800" dirty="0">
                <a:latin typeface="Malgun Gothic"/>
                <a:cs typeface="Malgun Gothic"/>
              </a:rPr>
              <a:t>실행되도록 조건 처리 </a:t>
            </a:r>
            <a:r>
              <a:rPr sz="1800" spc="-5" dirty="0">
                <a:latin typeface="Malgun Gothic"/>
                <a:cs typeface="Malgun Gothic"/>
              </a:rPr>
              <a:t>(임포트 </a:t>
            </a:r>
            <a:r>
              <a:rPr sz="1800" dirty="0">
                <a:latin typeface="Malgun Gothic"/>
                <a:cs typeface="Malgun Gothic"/>
              </a:rPr>
              <a:t>한  경우에는 </a:t>
            </a:r>
            <a:r>
              <a:rPr sz="1800" spc="-5" dirty="0">
                <a:latin typeface="Malgun Gothic"/>
                <a:cs typeface="Malgun Gothic"/>
              </a:rPr>
              <a:t>실행되지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않음)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969" y="3326129"/>
            <a:ext cx="8305800" cy="960119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485140" marR="5541010" indent="-396875">
              <a:lnSpc>
                <a:spcPct val="103800"/>
              </a:lnSpc>
              <a:spcBef>
                <a:spcPts val="295"/>
              </a:spcBef>
            </a:pPr>
            <a:r>
              <a:rPr sz="1350" spc="25" dirty="0">
                <a:latin typeface="Consolas"/>
                <a:cs typeface="Consolas"/>
              </a:rPr>
              <a:t>if __name__ == </a:t>
            </a:r>
            <a:r>
              <a:rPr sz="1350" spc="15" dirty="0">
                <a:latin typeface="Consolas"/>
                <a:cs typeface="Consolas"/>
              </a:rPr>
              <a:t>"__main__":  </a:t>
            </a:r>
            <a:r>
              <a:rPr sz="1350" spc="25" dirty="0">
                <a:latin typeface="Consolas"/>
                <a:cs typeface="Consolas"/>
              </a:rPr>
              <a:t>print(safe_sum('a',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1))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print(safe_sum(1,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4))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print(sum(10,</a:t>
            </a:r>
            <a:r>
              <a:rPr sz="1350" spc="-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10.4))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969" y="4400550"/>
            <a:ext cx="8305800" cy="518159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20"/>
              </a:spcBef>
            </a:pPr>
            <a:r>
              <a:rPr sz="1350" spc="25" dirty="0">
                <a:latin typeface="Consolas"/>
                <a:cs typeface="Consolas"/>
              </a:rPr>
              <a:t>&gt;&gt;&gt; import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mod1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4006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클래스나 변수를 포함한</a:t>
            </a:r>
            <a:r>
              <a:rPr spc="-95" dirty="0"/>
              <a:t> </a:t>
            </a:r>
            <a:r>
              <a:rPr dirty="0"/>
              <a:t>모듈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404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클래스 또는 변수를 포함한 모듈</a:t>
            </a:r>
            <a:r>
              <a:rPr sz="1800" spc="-8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생성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969" y="1543050"/>
            <a:ext cx="8305800" cy="31089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30"/>
              </a:spcBef>
            </a:pPr>
            <a:r>
              <a:rPr sz="1350" spc="25" dirty="0">
                <a:latin typeface="Consolas"/>
                <a:cs typeface="Consolas"/>
              </a:rPr>
              <a:t>PI </a:t>
            </a:r>
            <a:r>
              <a:rPr sz="1350" spc="10" dirty="0">
                <a:latin typeface="Consolas"/>
                <a:cs typeface="Consolas"/>
              </a:rPr>
              <a:t>=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3.141592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350" spc="25" dirty="0">
                <a:latin typeface="Consolas"/>
                <a:cs typeface="Consolas"/>
              </a:rPr>
              <a:t>class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Math:</a:t>
            </a:r>
            <a:endParaRPr sz="1350">
              <a:latin typeface="Consolas"/>
              <a:cs typeface="Consolas"/>
            </a:endParaRPr>
          </a:p>
          <a:p>
            <a:pPr marL="882015" marR="5441315" indent="-396875">
              <a:lnSpc>
                <a:spcPts val="1680"/>
              </a:lnSpc>
              <a:spcBef>
                <a:spcPts val="60"/>
              </a:spcBef>
            </a:pPr>
            <a:r>
              <a:rPr sz="1350" spc="15" dirty="0">
                <a:latin typeface="Consolas"/>
                <a:cs typeface="Consolas"/>
              </a:rPr>
              <a:t>def solv(self, r):  </a:t>
            </a:r>
            <a:r>
              <a:rPr sz="1350" spc="25" dirty="0">
                <a:latin typeface="Consolas"/>
                <a:cs typeface="Consolas"/>
              </a:rPr>
              <a:t>return </a:t>
            </a:r>
            <a:r>
              <a:rPr sz="1350" spc="15" dirty="0">
                <a:latin typeface="Consolas"/>
                <a:cs typeface="Consolas"/>
              </a:rPr>
              <a:t>PI </a:t>
            </a:r>
            <a:r>
              <a:rPr sz="1350" spc="10" dirty="0">
                <a:latin typeface="Consolas"/>
                <a:cs typeface="Consolas"/>
              </a:rPr>
              <a:t>* </a:t>
            </a:r>
            <a:r>
              <a:rPr sz="1350" spc="25" dirty="0">
                <a:latin typeface="Consolas"/>
                <a:cs typeface="Consolas"/>
              </a:rPr>
              <a:t>(r **</a:t>
            </a:r>
            <a:r>
              <a:rPr sz="1350" spc="8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2)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Times New Roman"/>
              <a:cs typeface="Times New Roman"/>
            </a:endParaRPr>
          </a:p>
          <a:p>
            <a:pPr marL="485140" marR="6819900" indent="-396875">
              <a:lnSpc>
                <a:spcPct val="103899"/>
              </a:lnSpc>
            </a:pPr>
            <a:r>
              <a:rPr sz="1350" spc="15" dirty="0">
                <a:latin typeface="Consolas"/>
                <a:cs typeface="Consolas"/>
              </a:rPr>
              <a:t>def </a:t>
            </a:r>
            <a:r>
              <a:rPr sz="1350" spc="25" dirty="0">
                <a:latin typeface="Consolas"/>
                <a:cs typeface="Consolas"/>
              </a:rPr>
              <a:t>sum(a, b):  return</a:t>
            </a:r>
            <a:r>
              <a:rPr sz="1350" spc="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a+b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350" spc="15" dirty="0">
                <a:latin typeface="Consolas"/>
                <a:cs typeface="Consolas"/>
              </a:rPr>
              <a:t>if </a:t>
            </a:r>
            <a:r>
              <a:rPr sz="1350" spc="25" dirty="0">
                <a:latin typeface="Consolas"/>
                <a:cs typeface="Consolas"/>
              </a:rPr>
              <a:t>__name__ </a:t>
            </a:r>
            <a:r>
              <a:rPr sz="1350" spc="15" dirty="0">
                <a:latin typeface="Consolas"/>
                <a:cs typeface="Consolas"/>
              </a:rPr>
              <a:t>==</a:t>
            </a:r>
            <a:r>
              <a:rPr sz="1350" spc="114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"__main__":</a:t>
            </a:r>
            <a:endParaRPr sz="1350">
              <a:latin typeface="Consolas"/>
              <a:cs typeface="Consolas"/>
            </a:endParaRPr>
          </a:p>
          <a:p>
            <a:pPr marL="485140" marR="6821170">
              <a:lnSpc>
                <a:spcPts val="168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print(PI)  </a:t>
            </a:r>
            <a:r>
              <a:rPr sz="1350" spc="10" dirty="0">
                <a:latin typeface="Consolas"/>
                <a:cs typeface="Consolas"/>
              </a:rPr>
              <a:t>a =</a:t>
            </a:r>
            <a:r>
              <a:rPr sz="1350" spc="4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Math()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ts val="1614"/>
              </a:lnSpc>
            </a:pPr>
            <a:r>
              <a:rPr sz="1350" spc="25" dirty="0">
                <a:latin typeface="Consolas"/>
                <a:cs typeface="Consolas"/>
              </a:rPr>
              <a:t>print(a.solv(2))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65"/>
              </a:spcBef>
            </a:pPr>
            <a:r>
              <a:rPr sz="1350" spc="25" dirty="0">
                <a:latin typeface="Consolas"/>
                <a:cs typeface="Consolas"/>
              </a:rPr>
              <a:t>print(sum(PI </a:t>
            </a:r>
            <a:r>
              <a:rPr sz="1350" spc="10" dirty="0">
                <a:latin typeface="Consolas"/>
                <a:cs typeface="Consolas"/>
              </a:rPr>
              <a:t>,</a:t>
            </a:r>
            <a:r>
              <a:rPr sz="1350" spc="1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4.4))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969" y="4758690"/>
            <a:ext cx="5097780" cy="9525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8900" marR="2623820">
              <a:lnSpc>
                <a:spcPct val="103800"/>
              </a:lnSpc>
              <a:spcBef>
                <a:spcPts val="290"/>
              </a:spcBef>
            </a:pPr>
            <a:r>
              <a:rPr sz="1350" spc="25" dirty="0">
                <a:latin typeface="Consolas"/>
                <a:cs typeface="Consolas"/>
              </a:rPr>
              <a:t>C:\Python&gt;python mod2.py  3.141592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12.566368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55"/>
              </a:spcBef>
            </a:pPr>
            <a:r>
              <a:rPr sz="1350" spc="25" dirty="0">
                <a:latin typeface="Consolas"/>
                <a:cs typeface="Consolas"/>
              </a:rPr>
              <a:t>7.541592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969" y="5825490"/>
            <a:ext cx="5097780" cy="7315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25"/>
              </a:spcBef>
            </a:pPr>
            <a:r>
              <a:rPr sz="1350" spc="25" dirty="0">
                <a:latin typeface="Consolas"/>
                <a:cs typeface="Consolas"/>
              </a:rPr>
              <a:t>C:\Python&gt;python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 import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mod2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55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4050" y="5078729"/>
            <a:ext cx="3093720" cy="3048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45"/>
              </a:spcBef>
            </a:pPr>
            <a:r>
              <a:rPr sz="1350" spc="25" dirty="0">
                <a:latin typeface="Malgun Gothic"/>
                <a:cs typeface="Malgun Gothic"/>
              </a:rPr>
              <a:t>직접 실행한 경우 실행 결과</a:t>
            </a:r>
            <a:r>
              <a:rPr sz="1350" dirty="0">
                <a:latin typeface="Malgun Gothic"/>
                <a:cs typeface="Malgun Gothic"/>
              </a:rPr>
              <a:t> </a:t>
            </a:r>
            <a:r>
              <a:rPr sz="1350" spc="25" dirty="0">
                <a:latin typeface="Malgun Gothic"/>
                <a:cs typeface="Malgun Gothic"/>
              </a:rPr>
              <a:t>출력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4050" y="6038850"/>
            <a:ext cx="3093720" cy="3048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334"/>
              </a:spcBef>
            </a:pPr>
            <a:r>
              <a:rPr sz="1350" spc="25" dirty="0">
                <a:latin typeface="Consolas"/>
                <a:cs typeface="Consolas"/>
              </a:rPr>
              <a:t>import </a:t>
            </a:r>
            <a:r>
              <a:rPr sz="1350" spc="25" dirty="0">
                <a:latin typeface="Malgun Gothic"/>
                <a:cs typeface="Malgun Gothic"/>
              </a:rPr>
              <a:t>한 경우 실행되지</a:t>
            </a:r>
            <a:r>
              <a:rPr sz="1350" spc="-85" dirty="0">
                <a:latin typeface="Malgun Gothic"/>
                <a:cs typeface="Malgun Gothic"/>
              </a:rPr>
              <a:t> </a:t>
            </a:r>
            <a:r>
              <a:rPr sz="1350" spc="25" dirty="0">
                <a:latin typeface="Malgun Gothic"/>
                <a:cs typeface="Malgun Gothic"/>
              </a:rPr>
              <a:t>않음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4006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클래스나 변수를 포함한</a:t>
            </a:r>
            <a:r>
              <a:rPr spc="-95" dirty="0"/>
              <a:t> </a:t>
            </a:r>
            <a:r>
              <a:rPr dirty="0"/>
              <a:t>모듈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460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모듈에 포함된 </a:t>
            </a:r>
            <a:r>
              <a:rPr sz="1800" spc="-5" dirty="0">
                <a:latin typeface="Malgun Gothic"/>
                <a:cs typeface="Malgun Gothic"/>
              </a:rPr>
              <a:t>변수, </a:t>
            </a:r>
            <a:r>
              <a:rPr sz="1800" dirty="0">
                <a:latin typeface="Malgun Gothic"/>
                <a:cs typeface="Malgun Gothic"/>
              </a:rPr>
              <a:t>클래스, 함수</a:t>
            </a:r>
            <a:r>
              <a:rPr sz="1800" spc="-8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사용하기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969" y="1543050"/>
            <a:ext cx="8305800" cy="5257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30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print(mod2.PI)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3.141592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969" y="2205989"/>
            <a:ext cx="8305800" cy="7315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90"/>
              </a:spcBef>
            </a:pPr>
            <a:r>
              <a:rPr sz="1350" spc="25" dirty="0">
                <a:latin typeface="Consolas"/>
                <a:cs typeface="Consolas"/>
              </a:rPr>
              <a:t>&gt;&gt;&gt; </a:t>
            </a:r>
            <a:r>
              <a:rPr sz="1350" spc="10" dirty="0">
                <a:latin typeface="Consolas"/>
                <a:cs typeface="Consolas"/>
              </a:rPr>
              <a:t>a =</a:t>
            </a:r>
            <a:r>
              <a:rPr sz="1350" spc="125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mod2.Math()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print(a.solv(2))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12.566368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969" y="3082289"/>
            <a:ext cx="8305800" cy="5257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35"/>
              </a:spcBef>
            </a:pPr>
            <a:r>
              <a:rPr sz="1350" spc="25" dirty="0">
                <a:latin typeface="Consolas"/>
                <a:cs typeface="Consolas"/>
              </a:rPr>
              <a:t>&gt;&gt;&gt; print(mod2.sum(mod2.PI,</a:t>
            </a:r>
            <a:r>
              <a:rPr sz="1350" spc="80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4.4))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7.541592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9352" y="2570416"/>
            <a:ext cx="123825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b="1" spc="25" dirty="0">
                <a:latin typeface="Malgun Gothic"/>
                <a:cs typeface="Malgun Gothic"/>
              </a:rPr>
              <a:t>패키지</a:t>
            </a:r>
            <a:endParaRPr sz="3150">
              <a:latin typeface="Malgun Gothic"/>
              <a:cs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92" y="287591"/>
            <a:ext cx="5417185" cy="266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패키지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패키지는 파이썬 모듈을 계층적으로 관리하는</a:t>
            </a:r>
            <a:r>
              <a:rPr sz="1800" spc="-7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도구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디렉터리와 </a:t>
            </a:r>
            <a:r>
              <a:rPr sz="1800" dirty="0">
                <a:latin typeface="Malgun Gothic"/>
                <a:cs typeface="Malgun Gothic"/>
              </a:rPr>
              <a:t>파이썬 모듈로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구성됨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각 </a:t>
            </a:r>
            <a:r>
              <a:rPr sz="1800" spc="-5" dirty="0">
                <a:latin typeface="Malgun Gothic"/>
                <a:cs typeface="Malgun Gothic"/>
              </a:rPr>
              <a:t>디렉터리와 모듈은 .(dot)를 </a:t>
            </a:r>
            <a:r>
              <a:rPr sz="1800" dirty="0">
                <a:latin typeface="Malgun Gothic"/>
                <a:cs typeface="Malgun Gothic"/>
              </a:rPr>
              <a:t>사용해서</a:t>
            </a:r>
            <a:r>
              <a:rPr sz="1800" spc="5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연결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패키지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예제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969" y="3006089"/>
            <a:ext cx="8305800" cy="31089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10"/>
              </a:spcBef>
            </a:pPr>
            <a:r>
              <a:rPr sz="1350" spc="25" dirty="0">
                <a:latin typeface="Consolas"/>
                <a:cs typeface="Consolas"/>
              </a:rPr>
              <a:t>game/</a:t>
            </a:r>
            <a:endParaRPr sz="1350">
              <a:latin typeface="Consolas"/>
              <a:cs typeface="Consolas"/>
            </a:endParaRPr>
          </a:p>
          <a:p>
            <a:pPr marL="485140" marR="6723380">
              <a:lnSpc>
                <a:spcPts val="1680"/>
              </a:lnSpc>
              <a:spcBef>
                <a:spcPts val="65"/>
              </a:spcBef>
            </a:pPr>
            <a:r>
              <a:rPr sz="1350" spc="30" dirty="0">
                <a:latin typeface="Consolas"/>
                <a:cs typeface="Consolas"/>
              </a:rPr>
              <a:t>__init__.py  </a:t>
            </a:r>
            <a:r>
              <a:rPr sz="1350" spc="25" dirty="0">
                <a:latin typeface="Consolas"/>
                <a:cs typeface="Consolas"/>
              </a:rPr>
              <a:t>sound/</a:t>
            </a:r>
            <a:endParaRPr sz="1350">
              <a:latin typeface="Consolas"/>
              <a:cs typeface="Consolas"/>
            </a:endParaRPr>
          </a:p>
          <a:p>
            <a:pPr marL="882015" marR="6333490">
              <a:lnSpc>
                <a:spcPts val="1680"/>
              </a:lnSpc>
            </a:pPr>
            <a:r>
              <a:rPr sz="1350" spc="15" dirty="0">
                <a:latin typeface="Consolas"/>
                <a:cs typeface="Consolas"/>
              </a:rPr>
              <a:t>__init__.py  </a:t>
            </a:r>
            <a:r>
              <a:rPr sz="1350" spc="25" dirty="0">
                <a:latin typeface="Consolas"/>
                <a:cs typeface="Consolas"/>
              </a:rPr>
              <a:t>echo.py  wav.py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ts val="1614"/>
              </a:lnSpc>
            </a:pPr>
            <a:r>
              <a:rPr sz="1350" spc="25" dirty="0">
                <a:latin typeface="Consolas"/>
                <a:cs typeface="Consolas"/>
              </a:rPr>
              <a:t>graphic/</a:t>
            </a:r>
            <a:endParaRPr sz="1350">
              <a:latin typeface="Consolas"/>
              <a:cs typeface="Consolas"/>
            </a:endParaRPr>
          </a:p>
          <a:p>
            <a:pPr marL="882015" marR="6333490">
              <a:lnSpc>
                <a:spcPts val="1680"/>
              </a:lnSpc>
              <a:spcBef>
                <a:spcPts val="65"/>
              </a:spcBef>
            </a:pPr>
            <a:r>
              <a:rPr sz="1350" spc="15" dirty="0">
                <a:latin typeface="Consolas"/>
                <a:cs typeface="Consolas"/>
              </a:rPr>
              <a:t>__init__.py  </a:t>
            </a:r>
            <a:r>
              <a:rPr sz="1350" spc="25" dirty="0">
                <a:latin typeface="Consolas"/>
                <a:cs typeface="Consolas"/>
              </a:rPr>
              <a:t>screen.py  render.py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ts val="1614"/>
              </a:lnSpc>
            </a:pPr>
            <a:r>
              <a:rPr sz="1350" spc="25" dirty="0">
                <a:latin typeface="Consolas"/>
                <a:cs typeface="Consolas"/>
              </a:rPr>
              <a:t>play/</a:t>
            </a:r>
            <a:endParaRPr sz="1350">
              <a:latin typeface="Consolas"/>
              <a:cs typeface="Consolas"/>
            </a:endParaRPr>
          </a:p>
          <a:p>
            <a:pPr marL="882015" marR="6333490">
              <a:lnSpc>
                <a:spcPct val="103800"/>
              </a:lnSpc>
            </a:pPr>
            <a:r>
              <a:rPr sz="1350" spc="15" dirty="0">
                <a:latin typeface="Consolas"/>
                <a:cs typeface="Consolas"/>
              </a:rPr>
              <a:t>__init__.py  </a:t>
            </a:r>
            <a:r>
              <a:rPr sz="1350" spc="25" dirty="0">
                <a:latin typeface="Consolas"/>
                <a:cs typeface="Consolas"/>
              </a:rPr>
              <a:t>run.py  test.py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7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패키지</a:t>
            </a:r>
            <a:r>
              <a:rPr spc="-90" dirty="0"/>
              <a:t> </a:t>
            </a:r>
            <a:r>
              <a:rPr dirty="0"/>
              <a:t>사용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541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디렉터리와 모듈을 결합한 형태로 임포트해서</a:t>
            </a:r>
            <a:r>
              <a:rPr sz="1800" spc="-10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2648902"/>
            <a:ext cx="4959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디렉터리와 모듈을 분리해서 </a:t>
            </a:r>
            <a:r>
              <a:rPr sz="1800" spc="-5" dirty="0">
                <a:latin typeface="Malgun Gothic"/>
                <a:cs typeface="Malgun Gothic"/>
              </a:rPr>
              <a:t>임포트 </a:t>
            </a:r>
            <a:r>
              <a:rPr sz="1800" dirty="0">
                <a:latin typeface="Malgun Gothic"/>
                <a:cs typeface="Malgun Gothic"/>
              </a:rPr>
              <a:t>구문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작성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892" y="4189666"/>
            <a:ext cx="2885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메서드를 </a:t>
            </a:r>
            <a:r>
              <a:rPr sz="1800" spc="-5" dirty="0">
                <a:latin typeface="Malgun Gothic"/>
                <a:cs typeface="Malgun Gothic"/>
              </a:rPr>
              <a:t>임포트해서</a:t>
            </a:r>
            <a:r>
              <a:rPr sz="1800" spc="-7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969" y="1482089"/>
            <a:ext cx="8305800" cy="7391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25"/>
              </a:spcBef>
            </a:pPr>
            <a:r>
              <a:rPr sz="1350" spc="25" dirty="0">
                <a:latin typeface="Consolas"/>
                <a:cs typeface="Consolas"/>
              </a:rPr>
              <a:t>&gt;&gt;&gt; import</a:t>
            </a:r>
            <a:r>
              <a:rPr sz="1350" spc="8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game.sound.echo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game.sound.echo.echo_test()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echo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969" y="3021329"/>
            <a:ext cx="8305800" cy="7467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55"/>
              </a:spcBef>
            </a:pPr>
            <a:r>
              <a:rPr sz="1350" spc="25" dirty="0">
                <a:latin typeface="Consolas"/>
                <a:cs typeface="Consolas"/>
              </a:rPr>
              <a:t>&gt;&gt;&gt; from </a:t>
            </a:r>
            <a:r>
              <a:rPr sz="1350" spc="15" dirty="0">
                <a:latin typeface="Consolas"/>
                <a:cs typeface="Consolas"/>
              </a:rPr>
              <a:t>game.sound </a:t>
            </a:r>
            <a:r>
              <a:rPr sz="1350" spc="25" dirty="0">
                <a:latin typeface="Consolas"/>
                <a:cs typeface="Consolas"/>
              </a:rPr>
              <a:t>import</a:t>
            </a:r>
            <a:r>
              <a:rPr sz="1350" spc="150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echo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echo.echo_test()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echo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969" y="4568190"/>
            <a:ext cx="8305800" cy="7391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25"/>
              </a:spcBef>
            </a:pPr>
            <a:r>
              <a:rPr sz="1350" spc="25" dirty="0">
                <a:latin typeface="Consolas"/>
                <a:cs typeface="Consolas"/>
              </a:rPr>
              <a:t>&gt;&gt;&gt; from game.sound.echo </a:t>
            </a:r>
            <a:r>
              <a:rPr sz="1350" spc="10" dirty="0">
                <a:latin typeface="Consolas"/>
                <a:cs typeface="Consolas"/>
              </a:rPr>
              <a:t>import</a:t>
            </a:r>
            <a:r>
              <a:rPr sz="1350" spc="1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echo_test</a:t>
            </a:r>
            <a:endParaRPr sz="1350">
              <a:latin typeface="Consolas"/>
              <a:cs typeface="Consolas"/>
            </a:endParaRPr>
          </a:p>
          <a:p>
            <a:pPr marL="88900" marR="6722745">
              <a:lnSpc>
                <a:spcPct val="103800"/>
              </a:lnSpc>
            </a:pPr>
            <a:r>
              <a:rPr sz="1350" spc="25" dirty="0">
                <a:latin typeface="Consolas"/>
                <a:cs typeface="Consolas"/>
              </a:rPr>
              <a:t>&gt;&gt;&gt; echo_test()  echo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167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dirty="0"/>
              <a:t> </a:t>
            </a:r>
            <a:r>
              <a:rPr u="heavy" spc="350" dirty="0"/>
              <a:t> </a:t>
            </a:r>
            <a:r>
              <a:rPr spc="-15" dirty="0"/>
              <a:t>init</a:t>
            </a:r>
            <a:r>
              <a:rPr u="heavy" spc="-15" dirty="0"/>
              <a:t> </a:t>
            </a:r>
            <a:r>
              <a:rPr spc="-15" dirty="0"/>
              <a:t>.py</a:t>
            </a:r>
            <a:r>
              <a:rPr spc="-440" dirty="0"/>
              <a:t> </a:t>
            </a:r>
            <a:r>
              <a:rPr spc="-5" dirty="0"/>
              <a:t>파일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7846059" cy="14592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특정 디렉터리가 패키지의 일부임을 표시하는</a:t>
            </a:r>
            <a:r>
              <a:rPr sz="1800" spc="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파일</a:t>
            </a:r>
            <a:endParaRPr sz="1800">
              <a:latin typeface="Malgun Gothic"/>
              <a:cs typeface="Malgun Gothic"/>
            </a:endParaRPr>
          </a:p>
          <a:p>
            <a:pPr marL="454659" marR="5080" indent="-25971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폴더에 __init__.py 파일이 </a:t>
            </a:r>
            <a:r>
              <a:rPr sz="1800" dirty="0">
                <a:latin typeface="Malgun Gothic"/>
                <a:cs typeface="Malgun Gothic"/>
              </a:rPr>
              <a:t>없는 경우 패키지로 </a:t>
            </a:r>
            <a:r>
              <a:rPr sz="1800" spc="-5" dirty="0">
                <a:latin typeface="Malgun Gothic"/>
                <a:cs typeface="Malgun Gothic"/>
              </a:rPr>
              <a:t>인식되지 </a:t>
            </a:r>
            <a:r>
              <a:rPr sz="1800" dirty="0">
                <a:latin typeface="Malgun Gothic"/>
                <a:cs typeface="Malgun Gothic"/>
              </a:rPr>
              <a:t>않음 </a:t>
            </a:r>
            <a:r>
              <a:rPr sz="1800" spc="-5" dirty="0">
                <a:latin typeface="Malgun Gothic"/>
                <a:cs typeface="Malgun Gothic"/>
              </a:rPr>
              <a:t>(파이썬 </a:t>
            </a:r>
            <a:r>
              <a:rPr sz="1800" spc="5" dirty="0">
                <a:latin typeface="Malgun Gothic"/>
                <a:cs typeface="Malgun Gothic"/>
              </a:rPr>
              <a:t>3.3  </a:t>
            </a:r>
            <a:r>
              <a:rPr sz="1800" spc="-5" dirty="0">
                <a:latin typeface="Malgun Gothic"/>
                <a:cs typeface="Malgun Gothic"/>
              </a:rPr>
              <a:t>버전부터 </a:t>
            </a:r>
            <a:r>
              <a:rPr sz="1800" dirty="0">
                <a:latin typeface="Malgun Gothic"/>
                <a:cs typeface="Malgun Gothic"/>
              </a:rPr>
              <a:t>없어도 패키지로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인식됨)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__init__.py 파일이 </a:t>
            </a:r>
            <a:r>
              <a:rPr sz="1800" dirty="0">
                <a:latin typeface="Malgun Gothic"/>
                <a:cs typeface="Malgun Gothic"/>
              </a:rPr>
              <a:t>없을 경우 </a:t>
            </a:r>
            <a:r>
              <a:rPr sz="1800" spc="-5" dirty="0">
                <a:latin typeface="Malgun Gothic"/>
                <a:cs typeface="Malgun Gothic"/>
              </a:rPr>
              <a:t>import </a:t>
            </a:r>
            <a:r>
              <a:rPr sz="1800" dirty="0">
                <a:latin typeface="Malgun Gothic"/>
                <a:cs typeface="Malgun Gothic"/>
              </a:rPr>
              <a:t>할 때 아래와 같은 오류 </a:t>
            </a:r>
            <a:r>
              <a:rPr sz="1800" spc="-5" dirty="0">
                <a:latin typeface="Malgun Gothic"/>
                <a:cs typeface="Malgun Gothic"/>
              </a:rPr>
              <a:t>발생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4075366"/>
            <a:ext cx="783526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모듈을 와일드카드(*) 형태로 </a:t>
            </a:r>
            <a:r>
              <a:rPr sz="1800" spc="-5" dirty="0">
                <a:latin typeface="Malgun Gothic"/>
                <a:cs typeface="Malgun Gothic"/>
              </a:rPr>
              <a:t>임포트 </a:t>
            </a:r>
            <a:r>
              <a:rPr sz="1800" dirty="0">
                <a:latin typeface="Malgun Gothic"/>
                <a:cs typeface="Malgun Gothic"/>
              </a:rPr>
              <a:t>할 때 </a:t>
            </a:r>
            <a:r>
              <a:rPr sz="1800" spc="-5" dirty="0">
                <a:latin typeface="Malgun Gothic"/>
                <a:cs typeface="Malgun Gothic"/>
              </a:rPr>
              <a:t>__init__.py </a:t>
            </a:r>
            <a:r>
              <a:rPr sz="1800" dirty="0">
                <a:latin typeface="Malgun Gothic"/>
                <a:cs typeface="Malgun Gothic"/>
              </a:rPr>
              <a:t>파일에 </a:t>
            </a:r>
            <a:r>
              <a:rPr sz="1800" spc="-5" dirty="0">
                <a:latin typeface="Malgun Gothic"/>
                <a:cs typeface="Malgun Gothic"/>
              </a:rPr>
              <a:t>__all__ </a:t>
            </a:r>
            <a:r>
              <a:rPr sz="1800" dirty="0">
                <a:latin typeface="Malgun Gothic"/>
                <a:cs typeface="Malgun Gothic"/>
              </a:rPr>
              <a:t>이라는  변수를 선언하고 </a:t>
            </a:r>
            <a:r>
              <a:rPr sz="1800" spc="-5" dirty="0">
                <a:latin typeface="Malgun Gothic"/>
                <a:cs typeface="Malgun Gothic"/>
              </a:rPr>
              <a:t>임포트 </a:t>
            </a:r>
            <a:r>
              <a:rPr sz="1800" dirty="0">
                <a:latin typeface="Malgun Gothic"/>
                <a:cs typeface="Malgun Gothic"/>
              </a:rPr>
              <a:t>할 수 있는 </a:t>
            </a:r>
            <a:r>
              <a:rPr sz="1800" spc="-5" dirty="0">
                <a:latin typeface="Malgun Gothic"/>
                <a:cs typeface="Malgun Gothic"/>
              </a:rPr>
              <a:t>모듈을 정의해야</a:t>
            </a:r>
            <a:r>
              <a:rPr sz="1800" spc="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772" y="5501957"/>
            <a:ext cx="79273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marR="5080" indent="-259715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단, 위 </a:t>
            </a:r>
            <a:r>
              <a:rPr sz="1800" spc="-5" dirty="0">
                <a:latin typeface="Malgun Gothic"/>
                <a:cs typeface="Malgun Gothic"/>
              </a:rPr>
              <a:t>규칙은 모듈을 와일드카드로 </a:t>
            </a:r>
            <a:r>
              <a:rPr sz="1800" dirty="0">
                <a:latin typeface="Malgun Gothic"/>
                <a:cs typeface="Malgun Gothic"/>
              </a:rPr>
              <a:t>임포트 할 경우에만 </a:t>
            </a:r>
            <a:r>
              <a:rPr sz="1800" spc="-5" dirty="0">
                <a:latin typeface="Malgun Gothic"/>
                <a:cs typeface="Malgun Gothic"/>
              </a:rPr>
              <a:t>해당되며 </a:t>
            </a:r>
            <a:r>
              <a:rPr sz="1800" dirty="0">
                <a:latin typeface="Malgun Gothic"/>
                <a:cs typeface="Malgun Gothic"/>
              </a:rPr>
              <a:t>메서드에  대한 와일드카드 사용은 항상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969" y="2617470"/>
            <a:ext cx="8305800" cy="960119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8900" marR="4854575">
              <a:lnSpc>
                <a:spcPct val="103800"/>
              </a:lnSpc>
              <a:spcBef>
                <a:spcPts val="280"/>
              </a:spcBef>
            </a:pPr>
            <a:r>
              <a:rPr sz="1350" spc="25" dirty="0">
                <a:latin typeface="Consolas"/>
                <a:cs typeface="Consolas"/>
              </a:rPr>
              <a:t>&gt;&gt;&gt; import game.sound.echo  Traceback (most </a:t>
            </a:r>
            <a:r>
              <a:rPr sz="1350" spc="10" dirty="0">
                <a:latin typeface="Consolas"/>
                <a:cs typeface="Consolas"/>
              </a:rPr>
              <a:t>recent </a:t>
            </a:r>
            <a:r>
              <a:rPr sz="1350" spc="25" dirty="0">
                <a:latin typeface="Consolas"/>
                <a:cs typeface="Consolas"/>
              </a:rPr>
              <a:t>call</a:t>
            </a:r>
            <a:r>
              <a:rPr sz="1350" spc="275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last):</a:t>
            </a:r>
            <a:endParaRPr sz="1350">
              <a:latin typeface="Consolas"/>
              <a:cs typeface="Consolas"/>
            </a:endParaRPr>
          </a:p>
          <a:p>
            <a:pPr marL="88900" marR="4359910" indent="396240">
              <a:lnSpc>
                <a:spcPts val="168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File </a:t>
            </a:r>
            <a:r>
              <a:rPr sz="1350" spc="15" dirty="0">
                <a:latin typeface="Consolas"/>
                <a:cs typeface="Consolas"/>
              </a:rPr>
              <a:t>"&lt;stdin&gt;", </a:t>
            </a:r>
            <a:r>
              <a:rPr sz="1350" spc="25" dirty="0">
                <a:latin typeface="Consolas"/>
                <a:cs typeface="Consolas"/>
              </a:rPr>
              <a:t>line 1, </a:t>
            </a:r>
            <a:r>
              <a:rPr sz="1350" spc="-5" dirty="0">
                <a:latin typeface="Consolas"/>
                <a:cs typeface="Consolas"/>
              </a:rPr>
              <a:t>in </a:t>
            </a:r>
            <a:r>
              <a:rPr sz="1350" spc="25" dirty="0">
                <a:latin typeface="Consolas"/>
                <a:cs typeface="Consolas"/>
              </a:rPr>
              <a:t>&lt;module&gt;  ImportError: No </a:t>
            </a:r>
            <a:r>
              <a:rPr sz="1350" spc="15" dirty="0">
                <a:latin typeface="Consolas"/>
                <a:cs typeface="Consolas"/>
              </a:rPr>
              <a:t>module </a:t>
            </a:r>
            <a:r>
              <a:rPr sz="1350" spc="25" dirty="0">
                <a:latin typeface="Consolas"/>
                <a:cs typeface="Consolas"/>
              </a:rPr>
              <a:t>named</a:t>
            </a:r>
            <a:r>
              <a:rPr sz="1350" spc="204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sound.echo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969" y="4766309"/>
            <a:ext cx="8305800" cy="5257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55"/>
              </a:spcBef>
            </a:pPr>
            <a:r>
              <a:rPr sz="1350" spc="10" dirty="0">
                <a:latin typeface="Consolas"/>
                <a:cs typeface="Consolas"/>
              </a:rPr>
              <a:t>#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C:/Python/game/sound/__init__.py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__all__ </a:t>
            </a:r>
            <a:r>
              <a:rPr sz="1350" spc="10" dirty="0">
                <a:latin typeface="Consolas"/>
                <a:cs typeface="Consolas"/>
              </a:rPr>
              <a:t>=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['echo']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4425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다른 </a:t>
            </a:r>
            <a:r>
              <a:rPr spc="-5" dirty="0"/>
              <a:t>디렉터리에 </a:t>
            </a:r>
            <a:r>
              <a:rPr dirty="0"/>
              <a:t>있는 </a:t>
            </a:r>
            <a:r>
              <a:rPr spc="-5" dirty="0"/>
              <a:t>모듈</a:t>
            </a:r>
            <a:r>
              <a:rPr spc="-10" dirty="0"/>
              <a:t> </a:t>
            </a:r>
            <a:r>
              <a:rPr dirty="0"/>
              <a:t>사용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422640" cy="134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다른 디렉터리에 있는 모듀을 사용할 때 모듈의 위치를 명시하기 위해 절대 경로  또는 상대 경로 사용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절대 경로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표시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4075366"/>
            <a:ext cx="1817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상대 경로</a:t>
            </a:r>
            <a:r>
              <a:rPr sz="1800" spc="-9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표시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790" y="5998209"/>
            <a:ext cx="439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1800" spc="5" dirty="0">
                <a:latin typeface="Malgun Gothic"/>
                <a:cs typeface="Malgun Gothic"/>
              </a:rPr>
              <a:t>.. </a:t>
            </a:r>
            <a:r>
              <a:rPr sz="1800" dirty="0">
                <a:latin typeface="Malgun Gothic"/>
                <a:cs typeface="Malgun Gothic"/>
              </a:rPr>
              <a:t>은 부모 디렉터리 / . 은 현재</a:t>
            </a:r>
            <a:r>
              <a:rPr sz="1800" spc="-8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디렉터리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969" y="2526029"/>
            <a:ext cx="8305800" cy="11658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00"/>
              </a:spcBef>
            </a:pPr>
            <a:r>
              <a:rPr sz="1350" spc="10" dirty="0">
                <a:latin typeface="Consolas"/>
                <a:cs typeface="Consolas"/>
              </a:rPr>
              <a:t>#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render.py</a:t>
            </a:r>
            <a:endParaRPr sz="1350">
              <a:latin typeface="Consolas"/>
              <a:cs typeface="Consolas"/>
            </a:endParaRPr>
          </a:p>
          <a:p>
            <a:pPr marL="88900" marR="4558030">
              <a:lnSpc>
                <a:spcPct val="103800"/>
              </a:lnSpc>
            </a:pPr>
            <a:r>
              <a:rPr sz="1350" spc="25" dirty="0">
                <a:latin typeface="Consolas"/>
                <a:cs typeface="Consolas"/>
              </a:rPr>
              <a:t>from </a:t>
            </a:r>
            <a:r>
              <a:rPr sz="1350" spc="15" dirty="0">
                <a:latin typeface="Consolas"/>
                <a:cs typeface="Consolas"/>
              </a:rPr>
              <a:t>game.sound.echo </a:t>
            </a:r>
            <a:r>
              <a:rPr sz="1350" spc="25" dirty="0">
                <a:latin typeface="Consolas"/>
                <a:cs typeface="Consolas"/>
              </a:rPr>
              <a:t>import </a:t>
            </a:r>
            <a:r>
              <a:rPr sz="1350" spc="15" dirty="0">
                <a:latin typeface="Consolas"/>
                <a:cs typeface="Consolas"/>
              </a:rPr>
              <a:t>echo_test  </a:t>
            </a:r>
            <a:r>
              <a:rPr sz="1350" spc="25" dirty="0">
                <a:latin typeface="Consolas"/>
                <a:cs typeface="Consolas"/>
              </a:rPr>
              <a:t>def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render_test():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print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("render")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echo_test()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969" y="4469129"/>
            <a:ext cx="8305800" cy="13868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40"/>
              </a:spcBef>
            </a:pPr>
            <a:r>
              <a:rPr sz="1350" spc="10" dirty="0">
                <a:latin typeface="Consolas"/>
                <a:cs typeface="Consolas"/>
              </a:rPr>
              <a:t>#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render.py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55"/>
              </a:spcBef>
            </a:pPr>
            <a:r>
              <a:rPr sz="1350" spc="25" dirty="0">
                <a:latin typeface="Consolas"/>
                <a:cs typeface="Consolas"/>
              </a:rPr>
              <a:t>from ..sound.echo import</a:t>
            </a:r>
            <a:r>
              <a:rPr sz="1350" spc="55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echo_test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485140" marR="6234430" indent="-396875">
              <a:lnSpc>
                <a:spcPct val="103800"/>
              </a:lnSpc>
            </a:pPr>
            <a:r>
              <a:rPr sz="1350" spc="25" dirty="0">
                <a:latin typeface="Consolas"/>
                <a:cs typeface="Consolas"/>
              </a:rPr>
              <a:t>def </a:t>
            </a:r>
            <a:r>
              <a:rPr sz="1350" spc="15" dirty="0">
                <a:latin typeface="Consolas"/>
                <a:cs typeface="Consolas"/>
              </a:rPr>
              <a:t>render_test():  </a:t>
            </a:r>
            <a:r>
              <a:rPr sz="1350" spc="25" dirty="0">
                <a:latin typeface="Consolas"/>
                <a:cs typeface="Consolas"/>
              </a:rPr>
              <a:t>print </a:t>
            </a:r>
            <a:r>
              <a:rPr sz="1350" spc="15" dirty="0">
                <a:latin typeface="Consolas"/>
                <a:cs typeface="Consolas"/>
              </a:rPr>
              <a:t>("render")  </a:t>
            </a:r>
            <a:r>
              <a:rPr sz="1350" spc="25" dirty="0">
                <a:latin typeface="Consolas"/>
                <a:cs typeface="Consolas"/>
              </a:rPr>
              <a:t>echo_test()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52" y="2570416"/>
            <a:ext cx="178816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spc="25" dirty="0"/>
              <a:t>예외</a:t>
            </a:r>
            <a:r>
              <a:rPr sz="3150" spc="-55" dirty="0"/>
              <a:t> </a:t>
            </a:r>
            <a:r>
              <a:rPr sz="3150" spc="25" dirty="0"/>
              <a:t>처리</a:t>
            </a:r>
            <a:endParaRPr sz="3150"/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984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객체 </a:t>
            </a:r>
            <a:r>
              <a:rPr spc="-5" dirty="0"/>
              <a:t>지향</a:t>
            </a:r>
            <a:r>
              <a:rPr spc="-80" dirty="0"/>
              <a:t> </a:t>
            </a:r>
            <a:r>
              <a:rPr dirty="0"/>
              <a:t>프로그래밍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045781"/>
            <a:ext cx="2641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02260" algn="l"/>
                <a:tab pos="302895" algn="l"/>
              </a:tabLst>
            </a:pPr>
            <a:r>
              <a:rPr sz="1800" dirty="0">
                <a:latin typeface="Malgun Gothic"/>
                <a:cs typeface="Malgun Gothic"/>
              </a:rPr>
              <a:t>객체, 클래스,</a:t>
            </a:r>
            <a:r>
              <a:rPr sz="1800" spc="-4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인스턴스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3390" y="1543050"/>
            <a:ext cx="8122920" cy="5006340"/>
          </a:xfrm>
          <a:custGeom>
            <a:avLst/>
            <a:gdLst/>
            <a:ahLst/>
            <a:cxnLst/>
            <a:rect l="l" t="t" r="r" b="b"/>
            <a:pathLst>
              <a:path w="8122920" h="5006340">
                <a:moveTo>
                  <a:pt x="0" y="5006340"/>
                </a:moveTo>
                <a:lnTo>
                  <a:pt x="8122920" y="5006340"/>
                </a:lnTo>
                <a:lnTo>
                  <a:pt x="8122920" y="0"/>
                </a:lnTo>
                <a:lnTo>
                  <a:pt x="0" y="0"/>
                </a:lnTo>
                <a:lnTo>
                  <a:pt x="0" y="5006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3390" y="1543050"/>
            <a:ext cx="8122920" cy="5006340"/>
          </a:xfrm>
          <a:custGeom>
            <a:avLst/>
            <a:gdLst/>
            <a:ahLst/>
            <a:cxnLst/>
            <a:rect l="l" t="t" r="r" b="b"/>
            <a:pathLst>
              <a:path w="8122920" h="5006340">
                <a:moveTo>
                  <a:pt x="0" y="5006340"/>
                </a:moveTo>
                <a:lnTo>
                  <a:pt x="8122920" y="5006340"/>
                </a:lnTo>
                <a:lnTo>
                  <a:pt x="8122920" y="0"/>
                </a:lnTo>
                <a:lnTo>
                  <a:pt x="0" y="0"/>
                </a:lnTo>
                <a:lnTo>
                  <a:pt x="0" y="500634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7780" y="3284220"/>
            <a:ext cx="2331720" cy="220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54879" y="4236720"/>
            <a:ext cx="2644139" cy="2080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32020" y="1798320"/>
            <a:ext cx="2651760" cy="2087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13959" y="2034539"/>
            <a:ext cx="2087880" cy="167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13959" y="4465320"/>
            <a:ext cx="2087880" cy="15925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96339" y="3162300"/>
            <a:ext cx="1291590" cy="3314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8719" y="3147060"/>
            <a:ext cx="643890" cy="3848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92530" y="3158489"/>
            <a:ext cx="1272539" cy="3124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92530" y="3158489"/>
            <a:ext cx="1272540" cy="312420"/>
          </a:xfrm>
          <a:custGeom>
            <a:avLst/>
            <a:gdLst/>
            <a:ahLst/>
            <a:cxnLst/>
            <a:rect l="l" t="t" r="r" b="b"/>
            <a:pathLst>
              <a:path w="1272539" h="312420">
                <a:moveTo>
                  <a:pt x="1272539" y="52070"/>
                </a:moveTo>
                <a:lnTo>
                  <a:pt x="1268440" y="31825"/>
                </a:lnTo>
                <a:lnTo>
                  <a:pt x="1257268" y="15271"/>
                </a:lnTo>
                <a:lnTo>
                  <a:pt x="1240714" y="4099"/>
                </a:lnTo>
                <a:lnTo>
                  <a:pt x="1220470" y="0"/>
                </a:lnTo>
                <a:lnTo>
                  <a:pt x="52069" y="0"/>
                </a:lnTo>
                <a:lnTo>
                  <a:pt x="31803" y="4099"/>
                </a:lnTo>
                <a:lnTo>
                  <a:pt x="15252" y="15271"/>
                </a:lnTo>
                <a:lnTo>
                  <a:pt x="4092" y="31825"/>
                </a:lnTo>
                <a:lnTo>
                  <a:pt x="0" y="52070"/>
                </a:lnTo>
                <a:lnTo>
                  <a:pt x="0" y="260350"/>
                </a:lnTo>
                <a:lnTo>
                  <a:pt x="4092" y="280594"/>
                </a:lnTo>
                <a:lnTo>
                  <a:pt x="15252" y="297148"/>
                </a:lnTo>
                <a:lnTo>
                  <a:pt x="31803" y="308320"/>
                </a:lnTo>
                <a:lnTo>
                  <a:pt x="52069" y="312420"/>
                </a:lnTo>
                <a:lnTo>
                  <a:pt x="1220470" y="312420"/>
                </a:lnTo>
                <a:lnTo>
                  <a:pt x="1240714" y="308320"/>
                </a:lnTo>
                <a:lnTo>
                  <a:pt x="1257268" y="297148"/>
                </a:lnTo>
                <a:lnTo>
                  <a:pt x="1268440" y="280594"/>
                </a:lnTo>
                <a:lnTo>
                  <a:pt x="1272539" y="260350"/>
                </a:lnTo>
                <a:lnTo>
                  <a:pt x="1272539" y="52070"/>
                </a:lnTo>
                <a:close/>
              </a:path>
            </a:pathLst>
          </a:custGeom>
          <a:ln w="7627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81430" y="3182873"/>
            <a:ext cx="4413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0" dirty="0">
                <a:latin typeface="Malgun Gothic"/>
                <a:cs typeface="Malgun Gothic"/>
              </a:rPr>
              <a:t>Class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17720" y="1638300"/>
            <a:ext cx="1558289" cy="3390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7720" y="1623060"/>
            <a:ext cx="918210" cy="3848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3909" y="1634489"/>
            <a:ext cx="1539239" cy="3200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13909" y="1634489"/>
            <a:ext cx="1539240" cy="320040"/>
          </a:xfrm>
          <a:custGeom>
            <a:avLst/>
            <a:gdLst/>
            <a:ahLst/>
            <a:cxnLst/>
            <a:rect l="l" t="t" r="r" b="b"/>
            <a:pathLst>
              <a:path w="1539239" h="320039">
                <a:moveTo>
                  <a:pt x="1539239" y="53339"/>
                </a:moveTo>
                <a:lnTo>
                  <a:pt x="1535049" y="32575"/>
                </a:lnTo>
                <a:lnTo>
                  <a:pt x="1523619" y="15621"/>
                </a:lnTo>
                <a:lnTo>
                  <a:pt x="1506664" y="4191"/>
                </a:lnTo>
                <a:lnTo>
                  <a:pt x="1485900" y="0"/>
                </a:lnTo>
                <a:lnTo>
                  <a:pt x="53339" y="0"/>
                </a:lnTo>
                <a:lnTo>
                  <a:pt x="32575" y="4190"/>
                </a:lnTo>
                <a:lnTo>
                  <a:pt x="15621" y="15620"/>
                </a:lnTo>
                <a:lnTo>
                  <a:pt x="4191" y="32575"/>
                </a:lnTo>
                <a:lnTo>
                  <a:pt x="0" y="53339"/>
                </a:lnTo>
                <a:lnTo>
                  <a:pt x="0" y="266700"/>
                </a:lnTo>
                <a:lnTo>
                  <a:pt x="4190" y="287464"/>
                </a:lnTo>
                <a:lnTo>
                  <a:pt x="15620" y="304418"/>
                </a:lnTo>
                <a:lnTo>
                  <a:pt x="32575" y="315848"/>
                </a:lnTo>
                <a:lnTo>
                  <a:pt x="53339" y="320039"/>
                </a:lnTo>
                <a:lnTo>
                  <a:pt x="1485900" y="320039"/>
                </a:lnTo>
                <a:lnTo>
                  <a:pt x="1506664" y="315849"/>
                </a:lnTo>
                <a:lnTo>
                  <a:pt x="1523618" y="304419"/>
                </a:lnTo>
                <a:lnTo>
                  <a:pt x="1535048" y="287464"/>
                </a:lnTo>
                <a:lnTo>
                  <a:pt x="1539239" y="266700"/>
                </a:lnTo>
                <a:lnTo>
                  <a:pt x="1539239" y="53339"/>
                </a:lnTo>
                <a:close/>
              </a:path>
            </a:pathLst>
          </a:custGeom>
          <a:ln w="7627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08525" y="1661477"/>
            <a:ext cx="71628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0" dirty="0">
                <a:latin typeface="Malgun Gothic"/>
                <a:cs typeface="Malgun Gothic"/>
              </a:rPr>
              <a:t>Instance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40579" y="4076700"/>
            <a:ext cx="1504950" cy="33908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2959" y="4061459"/>
            <a:ext cx="918210" cy="3848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36770" y="4072890"/>
            <a:ext cx="1485900" cy="3200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36770" y="4072890"/>
            <a:ext cx="1485900" cy="320040"/>
          </a:xfrm>
          <a:custGeom>
            <a:avLst/>
            <a:gdLst/>
            <a:ahLst/>
            <a:cxnLst/>
            <a:rect l="l" t="t" r="r" b="b"/>
            <a:pathLst>
              <a:path w="1485900" h="320039">
                <a:moveTo>
                  <a:pt x="1485900" y="53340"/>
                </a:moveTo>
                <a:lnTo>
                  <a:pt x="1481709" y="32575"/>
                </a:lnTo>
                <a:lnTo>
                  <a:pt x="1470279" y="15621"/>
                </a:lnTo>
                <a:lnTo>
                  <a:pt x="1453324" y="4191"/>
                </a:lnTo>
                <a:lnTo>
                  <a:pt x="1432559" y="0"/>
                </a:lnTo>
                <a:lnTo>
                  <a:pt x="53339" y="0"/>
                </a:lnTo>
                <a:lnTo>
                  <a:pt x="32575" y="4191"/>
                </a:lnTo>
                <a:lnTo>
                  <a:pt x="15621" y="15621"/>
                </a:lnTo>
                <a:lnTo>
                  <a:pt x="4191" y="32575"/>
                </a:lnTo>
                <a:lnTo>
                  <a:pt x="0" y="53340"/>
                </a:lnTo>
                <a:lnTo>
                  <a:pt x="0" y="266700"/>
                </a:lnTo>
                <a:lnTo>
                  <a:pt x="4190" y="287464"/>
                </a:lnTo>
                <a:lnTo>
                  <a:pt x="15620" y="304419"/>
                </a:lnTo>
                <a:lnTo>
                  <a:pt x="32575" y="315849"/>
                </a:lnTo>
                <a:lnTo>
                  <a:pt x="53339" y="320040"/>
                </a:lnTo>
                <a:lnTo>
                  <a:pt x="1432559" y="320040"/>
                </a:lnTo>
                <a:lnTo>
                  <a:pt x="1453324" y="315849"/>
                </a:lnTo>
                <a:lnTo>
                  <a:pt x="1470279" y="304419"/>
                </a:lnTo>
                <a:lnTo>
                  <a:pt x="1481709" y="287464"/>
                </a:lnTo>
                <a:lnTo>
                  <a:pt x="1485900" y="266700"/>
                </a:lnTo>
                <a:lnTo>
                  <a:pt x="1485900" y="53340"/>
                </a:lnTo>
                <a:close/>
              </a:path>
            </a:pathLst>
          </a:custGeom>
          <a:ln w="7627">
            <a:solidFill>
              <a:srgbClr val="4D4D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27575" y="4101147"/>
            <a:ext cx="71628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0" dirty="0">
                <a:latin typeface="Malgun Gothic"/>
                <a:cs typeface="Malgun Gothic"/>
              </a:rPr>
              <a:t>Instance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99260" y="3931920"/>
            <a:ext cx="1440180" cy="914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03396" y="2706242"/>
            <a:ext cx="1534795" cy="1035685"/>
          </a:xfrm>
          <a:custGeom>
            <a:avLst/>
            <a:gdLst/>
            <a:ahLst/>
            <a:cxnLst/>
            <a:rect l="l" t="t" r="r" b="b"/>
            <a:pathLst>
              <a:path w="1534795" h="1035685">
                <a:moveTo>
                  <a:pt x="1534540" y="0"/>
                </a:moveTo>
                <a:lnTo>
                  <a:pt x="1457578" y="8001"/>
                </a:lnTo>
                <a:lnTo>
                  <a:pt x="1051687" y="63881"/>
                </a:lnTo>
                <a:lnTo>
                  <a:pt x="1089787" y="109220"/>
                </a:lnTo>
                <a:lnTo>
                  <a:pt x="1128902" y="156210"/>
                </a:lnTo>
                <a:lnTo>
                  <a:pt x="0" y="1035177"/>
                </a:lnTo>
                <a:lnTo>
                  <a:pt x="1233677" y="305816"/>
                </a:lnTo>
                <a:lnTo>
                  <a:pt x="1346386" y="305816"/>
                </a:lnTo>
                <a:lnTo>
                  <a:pt x="1408811" y="204851"/>
                </a:lnTo>
                <a:lnTo>
                  <a:pt x="1496187" y="65151"/>
                </a:lnTo>
                <a:lnTo>
                  <a:pt x="1523745" y="17145"/>
                </a:lnTo>
                <a:lnTo>
                  <a:pt x="1534540" y="0"/>
                </a:lnTo>
                <a:close/>
              </a:path>
              <a:path w="1534795" h="1035685">
                <a:moveTo>
                  <a:pt x="1346386" y="305816"/>
                </a:moveTo>
                <a:lnTo>
                  <a:pt x="1233677" y="305816"/>
                </a:lnTo>
                <a:lnTo>
                  <a:pt x="1281683" y="410464"/>
                </a:lnTo>
                <a:lnTo>
                  <a:pt x="1346386" y="305816"/>
                </a:lnTo>
                <a:close/>
              </a:path>
            </a:pathLst>
          </a:custGeom>
          <a:solidFill>
            <a:srgbClr val="FF0000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28923" y="4315205"/>
            <a:ext cx="1494155" cy="1007744"/>
          </a:xfrm>
          <a:custGeom>
            <a:avLst/>
            <a:gdLst/>
            <a:ahLst/>
            <a:cxnLst/>
            <a:rect l="l" t="t" r="r" b="b"/>
            <a:pathLst>
              <a:path w="1494154" h="1007745">
                <a:moveTo>
                  <a:pt x="0" y="0"/>
                </a:moveTo>
                <a:lnTo>
                  <a:pt x="1101725" y="851535"/>
                </a:lnTo>
                <a:lnTo>
                  <a:pt x="1065276" y="894842"/>
                </a:lnTo>
                <a:lnTo>
                  <a:pt x="1029842" y="936498"/>
                </a:lnTo>
                <a:lnTo>
                  <a:pt x="1419860" y="998347"/>
                </a:lnTo>
                <a:lnTo>
                  <a:pt x="1493774" y="1007618"/>
                </a:lnTo>
                <a:lnTo>
                  <a:pt x="1482978" y="991235"/>
                </a:lnTo>
                <a:lnTo>
                  <a:pt x="1455547" y="945515"/>
                </a:lnTo>
                <a:lnTo>
                  <a:pt x="1368678" y="812419"/>
                </a:lnTo>
                <a:lnTo>
                  <a:pt x="1304859" y="713486"/>
                </a:lnTo>
                <a:lnTo>
                  <a:pt x="1198499" y="713486"/>
                </a:lnTo>
                <a:lnTo>
                  <a:pt x="0" y="0"/>
                </a:lnTo>
                <a:close/>
              </a:path>
              <a:path w="1494154" h="1007745">
                <a:moveTo>
                  <a:pt x="1242187" y="616331"/>
                </a:moveTo>
                <a:lnTo>
                  <a:pt x="1198499" y="713486"/>
                </a:lnTo>
                <a:lnTo>
                  <a:pt x="1304859" y="713486"/>
                </a:lnTo>
                <a:lnTo>
                  <a:pt x="1242187" y="616331"/>
                </a:lnTo>
                <a:close/>
              </a:path>
            </a:pathLst>
          </a:custGeom>
          <a:solidFill>
            <a:srgbClr val="FF0000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351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예외</a:t>
            </a:r>
            <a:r>
              <a:rPr spc="-85" dirty="0"/>
              <a:t> </a:t>
            </a:r>
            <a:r>
              <a:rPr spc="-5" dirty="0"/>
              <a:t>처리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458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프로그램 실행 중 다양한 형태의 오류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발생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4952682"/>
            <a:ext cx="7574915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예외 </a:t>
            </a:r>
            <a:r>
              <a:rPr sz="1800" spc="-5" dirty="0">
                <a:latin typeface="Malgun Gothic"/>
                <a:cs typeface="Malgun Gothic"/>
              </a:rPr>
              <a:t>처리는 프로그램 </a:t>
            </a:r>
            <a:r>
              <a:rPr sz="1800" dirty="0">
                <a:latin typeface="Malgun Gothic"/>
                <a:cs typeface="Malgun Gothic"/>
              </a:rPr>
              <a:t>실행 중 발생하는 </a:t>
            </a:r>
            <a:r>
              <a:rPr sz="1800" spc="-5" dirty="0">
                <a:latin typeface="Malgun Gothic"/>
                <a:cs typeface="Malgun Gothic"/>
              </a:rPr>
              <a:t>오류를 적절하게 </a:t>
            </a:r>
            <a:r>
              <a:rPr sz="1800" dirty="0">
                <a:latin typeface="Malgun Gothic"/>
                <a:cs typeface="Malgun Gothic"/>
              </a:rPr>
              <a:t>관리하는</a:t>
            </a:r>
            <a:r>
              <a:rPr sz="1800" spc="5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기법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파이썬은 </a:t>
            </a:r>
            <a:r>
              <a:rPr sz="1800" spc="-5" dirty="0">
                <a:latin typeface="Malgun Gothic"/>
                <a:cs typeface="Malgun Gothic"/>
              </a:rPr>
              <a:t>try, </a:t>
            </a:r>
            <a:r>
              <a:rPr sz="1800" spc="-10" dirty="0">
                <a:latin typeface="Malgun Gothic"/>
                <a:cs typeface="Malgun Gothic"/>
              </a:rPr>
              <a:t>except </a:t>
            </a:r>
            <a:r>
              <a:rPr sz="1800" dirty="0">
                <a:latin typeface="Malgun Gothic"/>
                <a:cs typeface="Malgun Gothic"/>
              </a:rPr>
              <a:t>를 통해서 오류 처리 구문</a:t>
            </a:r>
            <a:r>
              <a:rPr sz="1800" spc="4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지원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969" y="1466850"/>
            <a:ext cx="8305800" cy="9525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8900" marR="4854575">
              <a:lnSpc>
                <a:spcPct val="103800"/>
              </a:lnSpc>
              <a:spcBef>
                <a:spcPts val="254"/>
              </a:spcBef>
            </a:pPr>
            <a:r>
              <a:rPr sz="1350" spc="15" dirty="0">
                <a:latin typeface="Consolas"/>
                <a:cs typeface="Consolas"/>
              </a:rPr>
              <a:t>&gt;&gt;&gt; </a:t>
            </a:r>
            <a:r>
              <a:rPr sz="1350" spc="10" dirty="0">
                <a:latin typeface="Consolas"/>
                <a:cs typeface="Consolas"/>
              </a:rPr>
              <a:t>f = </a:t>
            </a:r>
            <a:r>
              <a:rPr sz="1350" spc="25" dirty="0">
                <a:latin typeface="Consolas"/>
                <a:cs typeface="Consolas"/>
              </a:rPr>
              <a:t>open("</a:t>
            </a:r>
            <a:r>
              <a:rPr sz="1350" spc="25" dirty="0">
                <a:latin typeface="Malgun Gothic"/>
                <a:cs typeface="Malgun Gothic"/>
              </a:rPr>
              <a:t>나없는파일</a:t>
            </a:r>
            <a:r>
              <a:rPr sz="1350" spc="25" dirty="0">
                <a:latin typeface="Consolas"/>
                <a:cs typeface="Consolas"/>
              </a:rPr>
              <a:t>", 'r')  Traceback (most </a:t>
            </a:r>
            <a:r>
              <a:rPr sz="1350" spc="10" dirty="0">
                <a:latin typeface="Consolas"/>
                <a:cs typeface="Consolas"/>
              </a:rPr>
              <a:t>recent </a:t>
            </a:r>
            <a:r>
              <a:rPr sz="1350" spc="25" dirty="0">
                <a:latin typeface="Consolas"/>
                <a:cs typeface="Consolas"/>
              </a:rPr>
              <a:t>call</a:t>
            </a:r>
            <a:r>
              <a:rPr sz="1350" spc="275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last):</a:t>
            </a:r>
            <a:endParaRPr sz="1350">
              <a:latin typeface="Consolas"/>
              <a:cs typeface="Consolas"/>
            </a:endParaRPr>
          </a:p>
          <a:p>
            <a:pPr marL="287020">
              <a:lnSpc>
                <a:spcPct val="100000"/>
              </a:lnSpc>
              <a:spcBef>
                <a:spcPts val="55"/>
              </a:spcBef>
            </a:pPr>
            <a:r>
              <a:rPr sz="1350" spc="25" dirty="0">
                <a:latin typeface="Consolas"/>
                <a:cs typeface="Consolas"/>
              </a:rPr>
              <a:t>File "&lt;stdin&gt;", line 1, in</a:t>
            </a:r>
            <a:r>
              <a:rPr sz="1350" spc="5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&lt;module&gt;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FileNotFoundError: [Errno 2] No such file or directory:</a:t>
            </a:r>
            <a:r>
              <a:rPr sz="1350" spc="1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'</a:t>
            </a:r>
            <a:r>
              <a:rPr sz="1350" spc="25" dirty="0">
                <a:latin typeface="Malgun Gothic"/>
                <a:cs typeface="Malgun Gothic"/>
              </a:rPr>
              <a:t>나없는파일</a:t>
            </a:r>
            <a:r>
              <a:rPr sz="1350" spc="25" dirty="0">
                <a:latin typeface="Consolas"/>
                <a:cs typeface="Consolas"/>
              </a:rPr>
              <a:t>'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969" y="2495550"/>
            <a:ext cx="8305800" cy="960119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40"/>
              </a:spcBef>
            </a:pPr>
            <a:r>
              <a:rPr sz="1350" spc="25" dirty="0">
                <a:latin typeface="Consolas"/>
                <a:cs typeface="Consolas"/>
              </a:rPr>
              <a:t>&gt;&gt;&gt; </a:t>
            </a:r>
            <a:r>
              <a:rPr sz="1350" spc="10" dirty="0">
                <a:latin typeface="Consolas"/>
                <a:cs typeface="Consolas"/>
              </a:rPr>
              <a:t>4 /</a:t>
            </a:r>
            <a:r>
              <a:rPr sz="1350" spc="114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0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Traceback (most </a:t>
            </a:r>
            <a:r>
              <a:rPr sz="1350" spc="15" dirty="0">
                <a:latin typeface="Consolas"/>
                <a:cs typeface="Consolas"/>
              </a:rPr>
              <a:t>recent </a:t>
            </a:r>
            <a:r>
              <a:rPr sz="1350" spc="25" dirty="0">
                <a:latin typeface="Consolas"/>
                <a:cs typeface="Consolas"/>
              </a:rPr>
              <a:t>call</a:t>
            </a:r>
            <a:r>
              <a:rPr sz="1350" spc="150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last):</a:t>
            </a:r>
            <a:endParaRPr sz="1350">
              <a:latin typeface="Consolas"/>
              <a:cs typeface="Consolas"/>
            </a:endParaRPr>
          </a:p>
          <a:p>
            <a:pPr marL="88900" marR="4558030" indent="198120">
              <a:lnSpc>
                <a:spcPct val="103800"/>
              </a:lnSpc>
            </a:pPr>
            <a:r>
              <a:rPr sz="1350" spc="25" dirty="0">
                <a:latin typeface="Consolas"/>
                <a:cs typeface="Consolas"/>
              </a:rPr>
              <a:t>File "&lt;stdin&gt;", line </a:t>
            </a:r>
            <a:r>
              <a:rPr sz="1350" spc="15" dirty="0">
                <a:latin typeface="Consolas"/>
                <a:cs typeface="Consolas"/>
              </a:rPr>
              <a:t>1, in </a:t>
            </a:r>
            <a:r>
              <a:rPr sz="1350" spc="25" dirty="0">
                <a:latin typeface="Consolas"/>
                <a:cs typeface="Consolas"/>
              </a:rPr>
              <a:t>&lt;module&gt;  ZeroDivisionError: division </a:t>
            </a:r>
            <a:r>
              <a:rPr sz="1350" spc="-5" dirty="0">
                <a:latin typeface="Consolas"/>
                <a:cs typeface="Consolas"/>
              </a:rPr>
              <a:t>by</a:t>
            </a:r>
            <a:r>
              <a:rPr sz="1350" spc="18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zero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969" y="3531870"/>
            <a:ext cx="8305800" cy="11658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00"/>
              </a:spcBef>
            </a:pPr>
            <a:r>
              <a:rPr sz="1350" spc="25" dirty="0">
                <a:latin typeface="Consolas"/>
                <a:cs typeface="Consolas"/>
              </a:rPr>
              <a:t>&gt;&gt;&gt; </a:t>
            </a:r>
            <a:r>
              <a:rPr sz="1350" spc="10" dirty="0">
                <a:latin typeface="Consolas"/>
                <a:cs typeface="Consolas"/>
              </a:rPr>
              <a:t>a =</a:t>
            </a:r>
            <a:r>
              <a:rPr sz="1350" spc="114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[1,2,3]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a[4]</a:t>
            </a:r>
            <a:endParaRPr sz="1350">
              <a:latin typeface="Consolas"/>
              <a:cs typeface="Consolas"/>
            </a:endParaRPr>
          </a:p>
          <a:p>
            <a:pPr marL="287020" marR="4558030" indent="-198120">
              <a:lnSpc>
                <a:spcPts val="1680"/>
              </a:lnSpc>
              <a:spcBef>
                <a:spcPts val="65"/>
              </a:spcBef>
            </a:pPr>
            <a:r>
              <a:rPr sz="1350" spc="25" dirty="0">
                <a:latin typeface="Consolas"/>
                <a:cs typeface="Consolas"/>
              </a:rPr>
              <a:t>Traceback (most </a:t>
            </a:r>
            <a:r>
              <a:rPr sz="1350" spc="15" dirty="0">
                <a:latin typeface="Consolas"/>
                <a:cs typeface="Consolas"/>
              </a:rPr>
              <a:t>recent </a:t>
            </a:r>
            <a:r>
              <a:rPr sz="1350" spc="25" dirty="0">
                <a:latin typeface="Consolas"/>
                <a:cs typeface="Consolas"/>
              </a:rPr>
              <a:t>call </a:t>
            </a:r>
            <a:r>
              <a:rPr sz="1350" spc="10" dirty="0">
                <a:latin typeface="Consolas"/>
                <a:cs typeface="Consolas"/>
              </a:rPr>
              <a:t>last):  </a:t>
            </a:r>
            <a:r>
              <a:rPr sz="1350" spc="25" dirty="0">
                <a:latin typeface="Consolas"/>
                <a:cs typeface="Consolas"/>
              </a:rPr>
              <a:t>File "&lt;stdin&gt;", line 1, in</a:t>
            </a:r>
            <a:r>
              <a:rPr sz="1350" spc="1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&lt;module&gt;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ts val="1614"/>
              </a:lnSpc>
            </a:pPr>
            <a:r>
              <a:rPr sz="1350" spc="25" dirty="0">
                <a:latin typeface="Consolas"/>
                <a:cs typeface="Consolas"/>
              </a:rPr>
              <a:t>IndexError: list index out </a:t>
            </a:r>
            <a:r>
              <a:rPr sz="1350" spc="15" dirty="0">
                <a:latin typeface="Consolas"/>
                <a:cs typeface="Consolas"/>
              </a:rPr>
              <a:t>of</a:t>
            </a:r>
            <a:r>
              <a:rPr sz="1350" spc="5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range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30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351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예외</a:t>
            </a:r>
            <a:r>
              <a:rPr spc="-85" dirty="0"/>
              <a:t> </a:t>
            </a:r>
            <a:r>
              <a:rPr spc="-5" dirty="0"/>
              <a:t>처리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67200"/>
            <a:ext cx="239712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오류 처리 구문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형식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try, </a:t>
            </a:r>
            <a:r>
              <a:rPr sz="1800" spc="-10" dirty="0">
                <a:latin typeface="Malgun Gothic"/>
                <a:cs typeface="Malgun Gothic"/>
              </a:rPr>
              <a:t>except </a:t>
            </a:r>
            <a:r>
              <a:rPr sz="1800" dirty="0">
                <a:latin typeface="Malgun Gothic"/>
                <a:cs typeface="Malgun Gothic"/>
              </a:rPr>
              <a:t>만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3003232"/>
            <a:ext cx="3033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발생 오류만 포함한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except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772" y="4544695"/>
            <a:ext cx="5335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발생 오류와 오류 메시지 변수까지 포함한</a:t>
            </a:r>
            <a:r>
              <a:rPr sz="1800" spc="-40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except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969" y="1924050"/>
            <a:ext cx="8305800" cy="9525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20"/>
              </a:spcBef>
            </a:pPr>
            <a:r>
              <a:rPr sz="1350" spc="25" dirty="0">
                <a:latin typeface="Consolas"/>
                <a:cs typeface="Consolas"/>
              </a:rPr>
              <a:t>try: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55"/>
              </a:spcBef>
            </a:pPr>
            <a:r>
              <a:rPr sz="1350" spc="25" dirty="0">
                <a:latin typeface="Consolas"/>
                <a:cs typeface="Consolas"/>
              </a:rPr>
              <a:t>...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55"/>
              </a:spcBef>
            </a:pPr>
            <a:r>
              <a:rPr sz="1350" spc="25" dirty="0">
                <a:latin typeface="Consolas"/>
                <a:cs typeface="Consolas"/>
              </a:rPr>
              <a:t>except: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...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969" y="3409950"/>
            <a:ext cx="8305800" cy="9525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25"/>
              </a:spcBef>
            </a:pPr>
            <a:r>
              <a:rPr sz="1350" spc="25" dirty="0">
                <a:latin typeface="Consolas"/>
                <a:cs typeface="Consolas"/>
              </a:rPr>
              <a:t>try: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...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except </a:t>
            </a:r>
            <a:r>
              <a:rPr sz="1350" spc="25" dirty="0">
                <a:latin typeface="Malgun Gothic"/>
                <a:cs typeface="Malgun Gothic"/>
              </a:rPr>
              <a:t>발생</a:t>
            </a:r>
            <a:r>
              <a:rPr sz="1350" spc="325" dirty="0">
                <a:latin typeface="Malgun Gothic"/>
                <a:cs typeface="Malgun Gothic"/>
              </a:rPr>
              <a:t> </a:t>
            </a:r>
            <a:r>
              <a:rPr sz="1350" spc="15" dirty="0">
                <a:latin typeface="Malgun Gothic"/>
                <a:cs typeface="Malgun Gothic"/>
              </a:rPr>
              <a:t>오류</a:t>
            </a:r>
            <a:r>
              <a:rPr sz="1350" spc="15" dirty="0">
                <a:latin typeface="Consolas"/>
                <a:cs typeface="Consolas"/>
              </a:rPr>
              <a:t>: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...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969" y="4987290"/>
            <a:ext cx="8305800" cy="9525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55"/>
              </a:spcBef>
            </a:pPr>
            <a:r>
              <a:rPr sz="1350" spc="25" dirty="0">
                <a:latin typeface="Consolas"/>
                <a:cs typeface="Consolas"/>
              </a:rPr>
              <a:t>try: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...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55"/>
              </a:spcBef>
            </a:pPr>
            <a:r>
              <a:rPr sz="1350" spc="25" dirty="0">
                <a:latin typeface="Consolas"/>
                <a:cs typeface="Consolas"/>
              </a:rPr>
              <a:t>except </a:t>
            </a:r>
            <a:r>
              <a:rPr sz="1350" spc="25" dirty="0">
                <a:latin typeface="Malgun Gothic"/>
                <a:cs typeface="Malgun Gothic"/>
              </a:rPr>
              <a:t>발생 오류 </a:t>
            </a:r>
            <a:r>
              <a:rPr sz="1350" spc="25" dirty="0">
                <a:latin typeface="Consolas"/>
                <a:cs typeface="Consolas"/>
              </a:rPr>
              <a:t>as </a:t>
            </a:r>
            <a:r>
              <a:rPr sz="1350" spc="25" dirty="0">
                <a:latin typeface="Malgun Gothic"/>
                <a:cs typeface="Malgun Gothic"/>
              </a:rPr>
              <a:t>오류 메시지</a:t>
            </a:r>
            <a:r>
              <a:rPr sz="1350" spc="-215" dirty="0">
                <a:latin typeface="Malgun Gothic"/>
                <a:cs typeface="Malgun Gothic"/>
              </a:rPr>
              <a:t> </a:t>
            </a:r>
            <a:r>
              <a:rPr sz="1350" spc="25" dirty="0">
                <a:latin typeface="Malgun Gothic"/>
                <a:cs typeface="Malgun Gothic"/>
              </a:rPr>
              <a:t>변수</a:t>
            </a:r>
            <a:r>
              <a:rPr sz="1350" spc="25" dirty="0">
                <a:latin typeface="Consolas"/>
                <a:cs typeface="Consolas"/>
              </a:rPr>
              <a:t>: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55"/>
              </a:spcBef>
            </a:pPr>
            <a:r>
              <a:rPr sz="1350" spc="25" dirty="0">
                <a:latin typeface="Consolas"/>
                <a:cs typeface="Consolas"/>
              </a:rPr>
              <a:t>...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351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예외</a:t>
            </a:r>
            <a:r>
              <a:rPr spc="-85" dirty="0"/>
              <a:t> </a:t>
            </a:r>
            <a:r>
              <a:rPr spc="-5" dirty="0"/>
              <a:t>처리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67200"/>
            <a:ext cx="576135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오류 처리 구문 형식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(계속)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try </a:t>
            </a:r>
            <a:r>
              <a:rPr sz="1800" dirty="0">
                <a:latin typeface="Malgun Gothic"/>
                <a:cs typeface="Malgun Gothic"/>
              </a:rPr>
              <a:t>… </a:t>
            </a:r>
            <a:r>
              <a:rPr sz="1800" spc="-10" dirty="0">
                <a:latin typeface="Malgun Gothic"/>
                <a:cs typeface="Malgun Gothic"/>
              </a:rPr>
              <a:t>else </a:t>
            </a:r>
            <a:r>
              <a:rPr sz="1800" spc="-5" dirty="0">
                <a:latin typeface="Malgun Gothic"/>
                <a:cs typeface="Malgun Gothic"/>
              </a:rPr>
              <a:t>(예외가 발생하지 </a:t>
            </a:r>
            <a:r>
              <a:rPr sz="1800" dirty="0">
                <a:latin typeface="Malgun Gothic"/>
                <a:cs typeface="Malgun Gothic"/>
              </a:rPr>
              <a:t>않을 경우 실행할</a:t>
            </a:r>
            <a:r>
              <a:rPr sz="1800" spc="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구문)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3773741"/>
            <a:ext cx="6631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try </a:t>
            </a:r>
            <a:r>
              <a:rPr sz="1800" dirty="0">
                <a:latin typeface="Malgun Gothic"/>
                <a:cs typeface="Malgun Gothic"/>
              </a:rPr>
              <a:t>… </a:t>
            </a:r>
            <a:r>
              <a:rPr sz="1800" spc="-20" dirty="0">
                <a:latin typeface="Malgun Gothic"/>
                <a:cs typeface="Malgun Gothic"/>
              </a:rPr>
              <a:t>finally </a:t>
            </a:r>
            <a:r>
              <a:rPr sz="1800" dirty="0">
                <a:latin typeface="Malgun Gothic"/>
                <a:cs typeface="Malgun Gothic"/>
              </a:rPr>
              <a:t>(예외 발생 여부와 상관 없이 </a:t>
            </a:r>
            <a:r>
              <a:rPr sz="1800" spc="-5" dirty="0">
                <a:latin typeface="Malgun Gothic"/>
                <a:cs typeface="Malgun Gothic"/>
              </a:rPr>
              <a:t>실행되는 </a:t>
            </a:r>
            <a:r>
              <a:rPr sz="1800" dirty="0">
                <a:latin typeface="Malgun Gothic"/>
                <a:cs typeface="Malgun Gothic"/>
              </a:rPr>
              <a:t>코드</a:t>
            </a:r>
            <a:r>
              <a:rPr sz="1800" spc="15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구성)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969" y="1924050"/>
            <a:ext cx="8305800" cy="16002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20"/>
              </a:spcBef>
            </a:pPr>
            <a:r>
              <a:rPr sz="1350" spc="25" dirty="0">
                <a:latin typeface="Consolas"/>
                <a:cs typeface="Consolas"/>
              </a:rPr>
              <a:t>try: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55"/>
              </a:spcBef>
            </a:pPr>
            <a:r>
              <a:rPr sz="1350" spc="10" dirty="0">
                <a:latin typeface="Consolas"/>
                <a:cs typeface="Consolas"/>
              </a:rPr>
              <a:t>f = </a:t>
            </a:r>
            <a:r>
              <a:rPr sz="1350" spc="25" dirty="0">
                <a:latin typeface="Consolas"/>
                <a:cs typeface="Consolas"/>
              </a:rPr>
              <a:t>open('foo.txt',</a:t>
            </a:r>
            <a:r>
              <a:rPr sz="1350" spc="13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'r')</a:t>
            </a:r>
            <a:endParaRPr sz="1350">
              <a:latin typeface="Consolas"/>
              <a:cs typeface="Consolas"/>
            </a:endParaRPr>
          </a:p>
          <a:p>
            <a:pPr marL="485140" marR="5253990" indent="-396875">
              <a:lnSpc>
                <a:spcPts val="1680"/>
              </a:lnSpc>
              <a:spcBef>
                <a:spcPts val="65"/>
              </a:spcBef>
            </a:pPr>
            <a:r>
              <a:rPr sz="1350" spc="25" dirty="0">
                <a:latin typeface="Consolas"/>
                <a:cs typeface="Consolas"/>
              </a:rPr>
              <a:t>except FileNotFoundError </a:t>
            </a:r>
            <a:r>
              <a:rPr sz="1350" spc="15" dirty="0">
                <a:latin typeface="Consolas"/>
                <a:cs typeface="Consolas"/>
              </a:rPr>
              <a:t>as </a:t>
            </a:r>
            <a:r>
              <a:rPr sz="1350" spc="-5" dirty="0">
                <a:latin typeface="Consolas"/>
                <a:cs typeface="Consolas"/>
              </a:rPr>
              <a:t>e:  </a:t>
            </a:r>
            <a:r>
              <a:rPr sz="1350" spc="25" dirty="0">
                <a:latin typeface="Consolas"/>
                <a:cs typeface="Consolas"/>
              </a:rPr>
              <a:t>print(str(e))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ts val="1614"/>
              </a:lnSpc>
            </a:pPr>
            <a:r>
              <a:rPr sz="1350" spc="25" dirty="0">
                <a:latin typeface="Consolas"/>
                <a:cs typeface="Consolas"/>
              </a:rPr>
              <a:t>else: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data </a:t>
            </a:r>
            <a:r>
              <a:rPr sz="1350" spc="10" dirty="0">
                <a:latin typeface="Consolas"/>
                <a:cs typeface="Consolas"/>
              </a:rPr>
              <a:t>=</a:t>
            </a:r>
            <a:r>
              <a:rPr sz="1350" spc="75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f.read()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f.close()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969" y="4217670"/>
            <a:ext cx="8305800" cy="11658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8900" marR="5838825">
              <a:lnSpc>
                <a:spcPct val="103899"/>
              </a:lnSpc>
              <a:spcBef>
                <a:spcPts val="265"/>
              </a:spcBef>
            </a:pPr>
            <a:r>
              <a:rPr sz="1350" spc="10" dirty="0">
                <a:latin typeface="Consolas"/>
                <a:cs typeface="Consolas"/>
              </a:rPr>
              <a:t>f = </a:t>
            </a:r>
            <a:r>
              <a:rPr sz="1350" spc="15" dirty="0">
                <a:latin typeface="Consolas"/>
                <a:cs typeface="Consolas"/>
              </a:rPr>
              <a:t>open('foo.txt', </a:t>
            </a:r>
            <a:r>
              <a:rPr sz="1350" spc="25" dirty="0">
                <a:latin typeface="Consolas"/>
                <a:cs typeface="Consolas"/>
              </a:rPr>
              <a:t>'w')  try: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sz="1350" spc="10" dirty="0">
                <a:latin typeface="Consolas"/>
                <a:cs typeface="Consolas"/>
              </a:rPr>
              <a:t># </a:t>
            </a:r>
            <a:r>
              <a:rPr sz="1350" spc="25" dirty="0">
                <a:latin typeface="Malgun Gothic"/>
                <a:cs typeface="Malgun Gothic"/>
              </a:rPr>
              <a:t>무언가를</a:t>
            </a:r>
            <a:r>
              <a:rPr sz="1350" spc="390" dirty="0">
                <a:latin typeface="Malgun Gothic"/>
                <a:cs typeface="Malgun Gothic"/>
              </a:rPr>
              <a:t> </a:t>
            </a:r>
            <a:r>
              <a:rPr sz="1350" spc="25" dirty="0">
                <a:latin typeface="Malgun Gothic"/>
                <a:cs typeface="Malgun Gothic"/>
              </a:rPr>
              <a:t>수행한다</a:t>
            </a:r>
            <a:r>
              <a:rPr sz="1350" spc="25" dirty="0">
                <a:latin typeface="Consolas"/>
                <a:cs typeface="Consolas"/>
              </a:rPr>
              <a:t>.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finally: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f.close()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351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예외</a:t>
            </a:r>
            <a:r>
              <a:rPr spc="-85" dirty="0"/>
              <a:t> </a:t>
            </a:r>
            <a:r>
              <a:rPr spc="-5" dirty="0"/>
              <a:t>처리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67200"/>
            <a:ext cx="2542540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오류 처리 구문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형식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다중 예외 처리</a:t>
            </a:r>
            <a:r>
              <a:rPr sz="1800" spc="-7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구문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4055342"/>
            <a:ext cx="7247890" cy="78930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오류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회피</a:t>
            </a:r>
            <a:endParaRPr sz="1800">
              <a:latin typeface="Malgun Gothic"/>
              <a:cs typeface="Malgun Gothic"/>
            </a:endParaRPr>
          </a:p>
          <a:p>
            <a:pPr marL="554355" indent="-27495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553720" algn="l"/>
                <a:tab pos="554355" algn="l"/>
              </a:tabLst>
            </a:pPr>
            <a:r>
              <a:rPr sz="1800" dirty="0">
                <a:latin typeface="Malgun Gothic"/>
                <a:cs typeface="Malgun Gothic"/>
              </a:rPr>
              <a:t>발생한 오류에 대해 특별한 처리 없이 정상 흐름으로 돌리는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방법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969" y="1924050"/>
            <a:ext cx="8305800" cy="18135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20"/>
              </a:spcBef>
            </a:pPr>
            <a:r>
              <a:rPr sz="1350" spc="25" dirty="0">
                <a:latin typeface="Consolas"/>
                <a:cs typeface="Consolas"/>
              </a:rPr>
              <a:t>try: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55"/>
              </a:spcBef>
            </a:pPr>
            <a:r>
              <a:rPr sz="1350" spc="10" dirty="0">
                <a:latin typeface="Consolas"/>
                <a:cs typeface="Consolas"/>
              </a:rPr>
              <a:t>a =</a:t>
            </a:r>
            <a:r>
              <a:rPr sz="1350" spc="8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[1,2]</a:t>
            </a:r>
            <a:endParaRPr sz="1350">
              <a:latin typeface="Consolas"/>
              <a:cs typeface="Consolas"/>
            </a:endParaRPr>
          </a:p>
          <a:p>
            <a:pPr marL="485140" marR="6723380">
              <a:lnSpc>
                <a:spcPts val="1680"/>
              </a:lnSpc>
              <a:spcBef>
                <a:spcPts val="65"/>
              </a:spcBef>
            </a:pPr>
            <a:r>
              <a:rPr sz="1350" spc="30" dirty="0">
                <a:latin typeface="Consolas"/>
                <a:cs typeface="Consolas"/>
              </a:rPr>
              <a:t>print(a[3])  </a:t>
            </a:r>
            <a:r>
              <a:rPr sz="1350" spc="25" dirty="0">
                <a:latin typeface="Consolas"/>
                <a:cs typeface="Consolas"/>
              </a:rPr>
              <a:t>4/0</a:t>
            </a:r>
            <a:endParaRPr sz="1350">
              <a:latin typeface="Consolas"/>
              <a:cs typeface="Consolas"/>
            </a:endParaRPr>
          </a:p>
          <a:p>
            <a:pPr marL="485140" marR="5253990" indent="-396875">
              <a:lnSpc>
                <a:spcPts val="1680"/>
              </a:lnSpc>
            </a:pPr>
            <a:r>
              <a:rPr sz="1350" spc="25" dirty="0">
                <a:latin typeface="Consolas"/>
                <a:cs typeface="Consolas"/>
              </a:rPr>
              <a:t>except ZeroDivisionError as </a:t>
            </a:r>
            <a:r>
              <a:rPr sz="1350" spc="-5" dirty="0">
                <a:latin typeface="Consolas"/>
                <a:cs typeface="Consolas"/>
              </a:rPr>
              <a:t>e:  </a:t>
            </a:r>
            <a:r>
              <a:rPr sz="1350" spc="25" dirty="0">
                <a:latin typeface="Consolas"/>
                <a:cs typeface="Consolas"/>
              </a:rPr>
              <a:t>print(e)</a:t>
            </a:r>
            <a:endParaRPr sz="1350">
              <a:latin typeface="Consolas"/>
              <a:cs typeface="Consolas"/>
            </a:endParaRPr>
          </a:p>
          <a:p>
            <a:pPr marL="485140" marR="5937250" indent="-396875">
              <a:lnSpc>
                <a:spcPts val="1680"/>
              </a:lnSpc>
            </a:pPr>
            <a:r>
              <a:rPr sz="1350" spc="25" dirty="0">
                <a:latin typeface="Consolas"/>
                <a:cs typeface="Consolas"/>
              </a:rPr>
              <a:t>except IndexError </a:t>
            </a:r>
            <a:r>
              <a:rPr sz="1350" spc="15" dirty="0">
                <a:latin typeface="Consolas"/>
                <a:cs typeface="Consolas"/>
              </a:rPr>
              <a:t>as </a:t>
            </a:r>
            <a:r>
              <a:rPr sz="1350" spc="25" dirty="0">
                <a:latin typeface="Consolas"/>
                <a:cs typeface="Consolas"/>
              </a:rPr>
              <a:t>e:  print(e)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969" y="5025390"/>
            <a:ext cx="8305800" cy="960119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65"/>
              </a:spcBef>
            </a:pPr>
            <a:r>
              <a:rPr sz="1350" spc="25" dirty="0">
                <a:latin typeface="Consolas"/>
                <a:cs typeface="Consolas"/>
              </a:rPr>
              <a:t>try:</a:t>
            </a:r>
            <a:endParaRPr sz="1350">
              <a:latin typeface="Consolas"/>
              <a:cs typeface="Consolas"/>
            </a:endParaRPr>
          </a:p>
          <a:p>
            <a:pPr marL="88900" marR="5248910" indent="396240">
              <a:lnSpc>
                <a:spcPts val="1680"/>
              </a:lnSpc>
              <a:spcBef>
                <a:spcPts val="65"/>
              </a:spcBef>
            </a:pPr>
            <a:r>
              <a:rPr sz="1350" spc="10" dirty="0">
                <a:latin typeface="Consolas"/>
                <a:cs typeface="Consolas"/>
              </a:rPr>
              <a:t>f = </a:t>
            </a:r>
            <a:r>
              <a:rPr sz="1350" spc="25" dirty="0">
                <a:latin typeface="Consolas"/>
                <a:cs typeface="Consolas"/>
              </a:rPr>
              <a:t>open("</a:t>
            </a:r>
            <a:r>
              <a:rPr sz="1350" spc="25" dirty="0">
                <a:latin typeface="Malgun Gothic"/>
                <a:cs typeface="Malgun Gothic"/>
              </a:rPr>
              <a:t>나없는파일</a:t>
            </a:r>
            <a:r>
              <a:rPr sz="1350" spc="25" dirty="0">
                <a:latin typeface="Consolas"/>
                <a:cs typeface="Consolas"/>
              </a:rPr>
              <a:t>", 'r')  except</a:t>
            </a:r>
            <a:r>
              <a:rPr sz="1350" spc="6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FileNotFoundError: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ts val="1614"/>
              </a:lnSpc>
            </a:pPr>
            <a:r>
              <a:rPr sz="1350" spc="25" dirty="0">
                <a:latin typeface="Consolas"/>
                <a:cs typeface="Consolas"/>
              </a:rPr>
              <a:t>pass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0694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강제 </a:t>
            </a:r>
            <a:r>
              <a:rPr spc="-5" dirty="0"/>
              <a:t>예외</a:t>
            </a:r>
            <a:r>
              <a:rPr spc="-90" dirty="0"/>
              <a:t> </a:t>
            </a:r>
            <a:r>
              <a:rPr dirty="0"/>
              <a:t>발생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081405"/>
            <a:ext cx="7278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파이썬은 raise 명령을 사용해서 예외를 상위 예외처리 영역으로</a:t>
            </a:r>
            <a:r>
              <a:rPr sz="1800" spc="-1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전달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969" y="1459230"/>
            <a:ext cx="8374380" cy="7391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15"/>
              </a:spcBef>
            </a:pPr>
            <a:r>
              <a:rPr sz="1350" spc="25" dirty="0">
                <a:latin typeface="Consolas"/>
                <a:cs typeface="Consolas"/>
              </a:rPr>
              <a:t>class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Bird: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def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fly(self):</a:t>
            </a:r>
            <a:endParaRPr sz="1350">
              <a:latin typeface="Consolas"/>
              <a:cs typeface="Consolas"/>
            </a:endParaRPr>
          </a:p>
          <a:p>
            <a:pPr marL="88201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raise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NotImplementedError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969" y="2320289"/>
            <a:ext cx="8374380" cy="11734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45"/>
              </a:spcBef>
            </a:pPr>
            <a:r>
              <a:rPr sz="1350" spc="25" dirty="0">
                <a:latin typeface="Consolas"/>
                <a:cs typeface="Consolas"/>
              </a:rPr>
              <a:t>class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Eagle(Bird):</a:t>
            </a:r>
            <a:endParaRPr sz="1350">
              <a:latin typeface="Consolas"/>
              <a:cs typeface="Consolas"/>
            </a:endParaRPr>
          </a:p>
          <a:p>
            <a:pPr marR="6998970" algn="ctr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pass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350" spc="25" dirty="0">
                <a:latin typeface="Consolas"/>
                <a:cs typeface="Consolas"/>
              </a:rPr>
              <a:t>eagle </a:t>
            </a:r>
            <a:r>
              <a:rPr sz="1350" spc="10" dirty="0">
                <a:latin typeface="Consolas"/>
                <a:cs typeface="Consolas"/>
              </a:rPr>
              <a:t>=</a:t>
            </a:r>
            <a:r>
              <a:rPr sz="1350" spc="8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Eagle()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eagle.fly()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969" y="3615690"/>
            <a:ext cx="8374380" cy="13868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87020" marR="4923790" indent="-198120">
              <a:lnSpc>
                <a:spcPct val="103800"/>
              </a:lnSpc>
              <a:spcBef>
                <a:spcPts val="290"/>
              </a:spcBef>
            </a:pPr>
            <a:r>
              <a:rPr sz="1350" spc="25" dirty="0">
                <a:latin typeface="Consolas"/>
                <a:cs typeface="Consolas"/>
              </a:rPr>
              <a:t>Traceback (most </a:t>
            </a:r>
            <a:r>
              <a:rPr sz="1350" spc="15" dirty="0">
                <a:latin typeface="Consolas"/>
                <a:cs typeface="Consolas"/>
              </a:rPr>
              <a:t>recent </a:t>
            </a:r>
            <a:r>
              <a:rPr sz="1350" spc="25" dirty="0">
                <a:latin typeface="Consolas"/>
                <a:cs typeface="Consolas"/>
              </a:rPr>
              <a:t>call </a:t>
            </a:r>
            <a:r>
              <a:rPr sz="1350" spc="10" dirty="0">
                <a:latin typeface="Consolas"/>
                <a:cs typeface="Consolas"/>
              </a:rPr>
              <a:t>last):  </a:t>
            </a:r>
            <a:r>
              <a:rPr sz="1350" spc="25" dirty="0">
                <a:latin typeface="Consolas"/>
                <a:cs typeface="Consolas"/>
              </a:rPr>
              <a:t>File "...", </a:t>
            </a:r>
            <a:r>
              <a:rPr sz="1350" spc="5" dirty="0">
                <a:latin typeface="Consolas"/>
                <a:cs typeface="Consolas"/>
              </a:rPr>
              <a:t>line </a:t>
            </a:r>
            <a:r>
              <a:rPr sz="1350" spc="25" dirty="0">
                <a:latin typeface="Consolas"/>
                <a:cs typeface="Consolas"/>
              </a:rPr>
              <a:t>33, in</a:t>
            </a:r>
            <a:r>
              <a:rPr sz="1350" spc="229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&lt;module&gt;</a:t>
            </a:r>
            <a:endParaRPr sz="1350">
              <a:latin typeface="Consolas"/>
              <a:cs typeface="Consolas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eagle.fly()</a:t>
            </a:r>
            <a:endParaRPr sz="1350">
              <a:latin typeface="Consolas"/>
              <a:cs typeface="Consolas"/>
            </a:endParaRPr>
          </a:p>
          <a:p>
            <a:pPr marL="485140" marR="5411470" indent="-198755">
              <a:lnSpc>
                <a:spcPts val="1680"/>
              </a:lnSpc>
              <a:spcBef>
                <a:spcPts val="65"/>
              </a:spcBef>
            </a:pPr>
            <a:r>
              <a:rPr sz="1350" spc="25" dirty="0">
                <a:latin typeface="Consolas"/>
                <a:cs typeface="Consolas"/>
              </a:rPr>
              <a:t>File "...", </a:t>
            </a:r>
            <a:r>
              <a:rPr sz="1350" spc="5" dirty="0">
                <a:latin typeface="Consolas"/>
                <a:cs typeface="Consolas"/>
              </a:rPr>
              <a:t>line </a:t>
            </a:r>
            <a:r>
              <a:rPr sz="1350" spc="25" dirty="0">
                <a:latin typeface="Consolas"/>
                <a:cs typeface="Consolas"/>
              </a:rPr>
              <a:t>26, in fly  raise</a:t>
            </a:r>
            <a:r>
              <a:rPr sz="1350" spc="8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NotImplementedError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ts val="1614"/>
              </a:lnSpc>
            </a:pPr>
            <a:r>
              <a:rPr sz="1350" spc="25" dirty="0">
                <a:latin typeface="Consolas"/>
                <a:cs typeface="Consolas"/>
              </a:rPr>
              <a:t>NotImplementedError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984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객체 </a:t>
            </a:r>
            <a:r>
              <a:rPr spc="-5" dirty="0"/>
              <a:t>지향</a:t>
            </a:r>
            <a:r>
              <a:rPr spc="-80" dirty="0"/>
              <a:t> </a:t>
            </a:r>
            <a:r>
              <a:rPr dirty="0"/>
              <a:t>프로그래밍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용어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정리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1487" y="1514475"/>
          <a:ext cx="8342630" cy="5007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8285"/>
                <a:gridCol w="6824345"/>
              </a:tblGrid>
              <a:tr h="492759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b="1" dirty="0">
                          <a:latin typeface="Malgun Gothic"/>
                          <a:cs typeface="Malgun Gothic"/>
                        </a:rPr>
                        <a:t>용어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800" b="1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클래스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객체를 만들기 위한 사용자 정의</a:t>
                      </a:r>
                      <a:r>
                        <a:rPr sz="1600" spc="-2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자료형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15" dirty="0">
                          <a:latin typeface="Malgun Gothic"/>
                          <a:cs typeface="Malgun Gothic"/>
                        </a:rPr>
                        <a:t>클래스</a:t>
                      </a:r>
                      <a:r>
                        <a:rPr sz="1600" spc="-1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변수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모든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인스턴스에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의해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공유되는</a:t>
                      </a:r>
                      <a:r>
                        <a:rPr sz="1600" spc="-3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멤버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15" dirty="0">
                          <a:latin typeface="Malgun Gothic"/>
                          <a:cs typeface="Malgun Gothic"/>
                        </a:rPr>
                        <a:t>데이터</a:t>
                      </a:r>
                      <a:r>
                        <a:rPr sz="1600" spc="-1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멤버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객체의</a:t>
                      </a:r>
                      <a:r>
                        <a:rPr sz="1600" spc="-8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특성을</a:t>
                      </a:r>
                      <a:r>
                        <a:rPr sz="1600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반영하는</a:t>
                      </a:r>
                      <a:r>
                        <a:rPr sz="1600" spc="-9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클래스</a:t>
                      </a:r>
                      <a:r>
                        <a:rPr sz="16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내부에</a:t>
                      </a:r>
                      <a:r>
                        <a:rPr sz="1600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선언된</a:t>
                      </a:r>
                      <a:r>
                        <a:rPr sz="16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변수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함수</a:t>
                      </a:r>
                      <a:r>
                        <a:rPr sz="1600" spc="-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오버로딩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같은 함수에 여러 기능을 부여하는 구현</a:t>
                      </a:r>
                      <a:r>
                        <a:rPr sz="1600" spc="-4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기법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15" dirty="0">
                          <a:latin typeface="Malgun Gothic"/>
                          <a:cs typeface="Malgun Gothic"/>
                        </a:rPr>
                        <a:t>인스턴스</a:t>
                      </a:r>
                      <a:r>
                        <a:rPr sz="16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변수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메서드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내부에</a:t>
                      </a:r>
                      <a:r>
                        <a:rPr sz="16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선언되고</a:t>
                      </a:r>
                      <a:r>
                        <a:rPr sz="16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현재</a:t>
                      </a:r>
                      <a:r>
                        <a:rPr sz="1600" spc="-8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인스턴스를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통해서만</a:t>
                      </a:r>
                      <a:r>
                        <a:rPr sz="1600" spc="-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사용할</a:t>
                      </a:r>
                      <a:r>
                        <a:rPr sz="1600" spc="-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sz="16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있는</a:t>
                      </a:r>
                      <a:r>
                        <a:rPr sz="1600" spc="-8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변수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15" dirty="0">
                          <a:latin typeface="Malgun Gothic"/>
                          <a:cs typeface="Malgun Gothic"/>
                        </a:rPr>
                        <a:t>상속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600" spc="15" dirty="0">
                          <a:latin typeface="Malgun Gothic"/>
                          <a:cs typeface="Malgun Gothic"/>
                        </a:rPr>
                        <a:t>어떤</a:t>
                      </a:r>
                      <a:r>
                        <a:rPr sz="1600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클래스의</a:t>
                      </a:r>
                      <a:r>
                        <a:rPr sz="1600" spc="-9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특성을</a:t>
                      </a:r>
                      <a:r>
                        <a:rPr sz="1600" spc="-9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다른</a:t>
                      </a:r>
                      <a:r>
                        <a:rPr sz="1600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클래스에</a:t>
                      </a:r>
                      <a:r>
                        <a:rPr sz="16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전달하는</a:t>
                      </a:r>
                      <a:r>
                        <a:rPr sz="1600" spc="-8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기법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인스턴스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클래스를 기반으로 만들어진 구체적인</a:t>
                      </a:r>
                      <a:r>
                        <a:rPr sz="1600" spc="-3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객체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spc="15" dirty="0">
                          <a:latin typeface="Malgun Gothic"/>
                          <a:cs typeface="Malgun Gothic"/>
                        </a:rPr>
                        <a:t>메서드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객체의</a:t>
                      </a:r>
                      <a:r>
                        <a:rPr sz="1600" spc="-8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기능을</a:t>
                      </a:r>
                      <a:r>
                        <a:rPr sz="1600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반영하는</a:t>
                      </a:r>
                      <a:r>
                        <a:rPr sz="1600" spc="-9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클래스</a:t>
                      </a:r>
                      <a:r>
                        <a:rPr sz="16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내부에</a:t>
                      </a:r>
                      <a:r>
                        <a:rPr sz="1600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선언된</a:t>
                      </a:r>
                      <a:r>
                        <a:rPr sz="16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함수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spc="15" dirty="0">
                          <a:latin typeface="Malgun Gothic"/>
                          <a:cs typeface="Malgun Gothic"/>
                        </a:rPr>
                        <a:t>객체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클래스에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의해 정의된 데이터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구조의</a:t>
                      </a:r>
                      <a:r>
                        <a:rPr sz="1600" spc="-3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인스턴스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spc="15" dirty="0">
                          <a:latin typeface="Malgun Gothic"/>
                          <a:cs typeface="Malgun Gothic"/>
                        </a:rPr>
                        <a:t>연산자</a:t>
                      </a:r>
                      <a:r>
                        <a:rPr sz="1600" spc="-12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재정의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spc="15" dirty="0">
                          <a:latin typeface="Malgun Gothic"/>
                          <a:cs typeface="Malgun Gothic"/>
                        </a:rPr>
                        <a:t>연산자에 하나 이상의 기능을 부여하는</a:t>
                      </a:r>
                      <a:r>
                        <a:rPr sz="1600" spc="-3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구현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클래스</a:t>
            </a:r>
            <a:r>
              <a:rPr spc="-90" dirty="0"/>
              <a:t> </a:t>
            </a:r>
            <a:r>
              <a:rPr dirty="0"/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23886"/>
            <a:ext cx="4402455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02260" algn="l"/>
                <a:tab pos="302895" algn="l"/>
              </a:tabLst>
            </a:pPr>
            <a:r>
              <a:rPr sz="1800" spc="-5" dirty="0">
                <a:latin typeface="Malgun Gothic"/>
                <a:cs typeface="Malgun Gothic"/>
              </a:rPr>
              <a:t>클래스를 </a:t>
            </a:r>
            <a:r>
              <a:rPr sz="1800" dirty="0">
                <a:latin typeface="Malgun Gothic"/>
                <a:cs typeface="Malgun Gothic"/>
              </a:rPr>
              <a:t>정의하기 위해 </a:t>
            </a:r>
            <a:r>
              <a:rPr sz="1800" spc="-5" dirty="0">
                <a:latin typeface="Malgun Gothic"/>
                <a:cs typeface="Malgun Gothic"/>
              </a:rPr>
              <a:t>class </a:t>
            </a:r>
            <a:r>
              <a:rPr sz="1800" dirty="0">
                <a:latin typeface="Malgun Gothic"/>
                <a:cs typeface="Malgun Gothic"/>
              </a:rPr>
              <a:t>구문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400">
              <a:latin typeface="Times New Roman"/>
              <a:cs typeface="Times New Roman"/>
            </a:endParaRPr>
          </a:p>
          <a:p>
            <a:pPr marL="302260" indent="-289560">
              <a:lnSpc>
                <a:spcPct val="100000"/>
              </a:lnSpc>
              <a:buFont typeface="Wingdings"/>
              <a:buChar char=""/>
              <a:tabLst>
                <a:tab pos="302260" algn="l"/>
                <a:tab pos="302895" algn="l"/>
              </a:tabLst>
            </a:pPr>
            <a:r>
              <a:rPr sz="1800" spc="-5" dirty="0">
                <a:latin typeface="Malgun Gothic"/>
                <a:cs typeface="Malgun Gothic"/>
              </a:rPr>
              <a:t>형식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212" y="3458273"/>
            <a:ext cx="7423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26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10" dirty="0">
                <a:latin typeface="Malgun Gothic"/>
                <a:cs typeface="Malgun Gothic"/>
              </a:rPr>
              <a:t>class_suite는 </a:t>
            </a:r>
            <a:r>
              <a:rPr sz="1800" dirty="0">
                <a:latin typeface="Malgun Gothic"/>
                <a:cs typeface="Malgun Gothic"/>
              </a:rPr>
              <a:t>멤버 변수, </a:t>
            </a:r>
            <a:r>
              <a:rPr sz="1800" spc="-5" dirty="0">
                <a:latin typeface="Malgun Gothic"/>
                <a:cs typeface="Malgun Gothic"/>
              </a:rPr>
              <a:t>메서드 </a:t>
            </a:r>
            <a:r>
              <a:rPr sz="1800" dirty="0">
                <a:latin typeface="Malgun Gothic"/>
                <a:cs typeface="Malgun Gothic"/>
              </a:rPr>
              <a:t>등 클래스 내부에 포함되는 모든</a:t>
            </a:r>
            <a:r>
              <a:rPr sz="1800" spc="5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요소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590" y="2312670"/>
            <a:ext cx="8298180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R="6329680" algn="ctr">
              <a:lnSpc>
                <a:spcPct val="100000"/>
              </a:lnSpc>
              <a:spcBef>
                <a:spcPts val="245"/>
              </a:spcBef>
            </a:pPr>
            <a:r>
              <a:rPr sz="1600" dirty="0">
                <a:latin typeface="Consolas"/>
                <a:cs typeface="Consolas"/>
              </a:rPr>
              <a:t>class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ClassName:</a:t>
            </a:r>
            <a:endParaRPr sz="1600">
              <a:latin typeface="Consolas"/>
              <a:cs typeface="Consolas"/>
            </a:endParaRPr>
          </a:p>
          <a:p>
            <a:pPr marL="42481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'Optional </a:t>
            </a:r>
            <a:r>
              <a:rPr sz="1600" spc="-10" dirty="0">
                <a:latin typeface="Consolas"/>
                <a:cs typeface="Consolas"/>
              </a:rPr>
              <a:t>class documentation string'</a:t>
            </a:r>
            <a:endParaRPr sz="1600">
              <a:latin typeface="Consolas"/>
              <a:cs typeface="Consolas"/>
            </a:endParaRPr>
          </a:p>
          <a:p>
            <a:pPr marL="42481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class_suite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클래스</a:t>
            </a:r>
            <a:r>
              <a:rPr spc="-90" dirty="0"/>
              <a:t> </a:t>
            </a:r>
            <a:r>
              <a:rPr dirty="0"/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23886"/>
            <a:ext cx="2305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02260" algn="l"/>
                <a:tab pos="302895" algn="l"/>
              </a:tabLst>
            </a:pPr>
            <a:r>
              <a:rPr sz="1800" spc="-5" dirty="0">
                <a:latin typeface="Malgun Gothic"/>
                <a:cs typeface="Malgun Gothic"/>
              </a:rPr>
              <a:t>클래스 </a:t>
            </a:r>
            <a:r>
              <a:rPr sz="1800" dirty="0">
                <a:latin typeface="Malgun Gothic"/>
                <a:cs typeface="Malgun Gothic"/>
              </a:rPr>
              <a:t>만들기</a:t>
            </a:r>
            <a:r>
              <a:rPr sz="1800" spc="-8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예제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212" y="4900040"/>
            <a:ext cx="7774940" cy="146748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0226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15" dirty="0">
                <a:latin typeface="Malgun Gothic"/>
                <a:cs typeface="Malgun Gothic"/>
              </a:rPr>
              <a:t>empCount는 </a:t>
            </a:r>
            <a:r>
              <a:rPr sz="1800" dirty="0">
                <a:latin typeface="Malgun Gothic"/>
                <a:cs typeface="Malgun Gothic"/>
              </a:rPr>
              <a:t>모든 인스턴스에 의해 </a:t>
            </a:r>
            <a:r>
              <a:rPr sz="1800" spc="-5" dirty="0">
                <a:latin typeface="Malgun Gothic"/>
                <a:cs typeface="Malgun Gothic"/>
              </a:rPr>
              <a:t>공유되는 </a:t>
            </a:r>
            <a:r>
              <a:rPr sz="1800" dirty="0">
                <a:latin typeface="Malgun Gothic"/>
                <a:cs typeface="Malgun Gothic"/>
              </a:rPr>
              <a:t>클래스</a:t>
            </a:r>
            <a:r>
              <a:rPr sz="1800" spc="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멤버</a:t>
            </a:r>
            <a:endParaRPr sz="1800">
              <a:latin typeface="Malgun Gothic"/>
              <a:cs typeface="Malgun Gothic"/>
            </a:endParaRPr>
          </a:p>
          <a:p>
            <a:pPr marL="302260" marR="5080" indent="-290195">
              <a:lnSpc>
                <a:spcPct val="100000"/>
              </a:lnSpc>
              <a:spcBef>
                <a:spcPts val="900"/>
              </a:spcBef>
              <a:tabLst>
                <a:tab pos="30226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10" dirty="0">
                <a:latin typeface="Malgun Gothic"/>
                <a:cs typeface="Malgun Gothic"/>
              </a:rPr>
              <a:t>__init__ </a:t>
            </a:r>
            <a:r>
              <a:rPr sz="1800" dirty="0">
                <a:latin typeface="Malgun Gothic"/>
                <a:cs typeface="Malgun Gothic"/>
              </a:rPr>
              <a:t>함수는 생성자 또는 </a:t>
            </a:r>
            <a:r>
              <a:rPr sz="1800" spc="-5" dirty="0">
                <a:latin typeface="Malgun Gothic"/>
                <a:cs typeface="Malgun Gothic"/>
              </a:rPr>
              <a:t>초기화 함수로 </a:t>
            </a:r>
            <a:r>
              <a:rPr sz="1800" dirty="0">
                <a:latin typeface="Malgun Gothic"/>
                <a:cs typeface="Malgun Gothic"/>
              </a:rPr>
              <a:t>불리는 특별한 함수 (인스턴스  생성시 자동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호출)</a:t>
            </a:r>
            <a:endParaRPr sz="18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  <a:tabLst>
                <a:tab pos="302260" algn="l"/>
              </a:tabLst>
            </a:pPr>
            <a:r>
              <a:rPr sz="1800" dirty="0">
                <a:latin typeface="Malgun Gothic"/>
                <a:cs typeface="Malgun Gothic"/>
              </a:rPr>
              <a:t>»	메서드의 첫 번째 전달인자인 </a:t>
            </a:r>
            <a:r>
              <a:rPr sz="1800" spc="-15" dirty="0">
                <a:latin typeface="Malgun Gothic"/>
                <a:cs typeface="Malgun Gothic"/>
              </a:rPr>
              <a:t>self는 </a:t>
            </a:r>
            <a:r>
              <a:rPr sz="1800" dirty="0">
                <a:latin typeface="Malgun Gothic"/>
                <a:cs typeface="Malgun Gothic"/>
              </a:rPr>
              <a:t>객체 자신을 참조하는 </a:t>
            </a:r>
            <a:r>
              <a:rPr sz="1800" spc="-5" dirty="0">
                <a:latin typeface="Malgun Gothic"/>
                <a:cs typeface="Malgun Gothic"/>
              </a:rPr>
              <a:t>특별한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변수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409" y="1535430"/>
            <a:ext cx="8214359" cy="31089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350" spc="25" dirty="0">
                <a:latin typeface="Consolas"/>
                <a:cs typeface="Consolas"/>
              </a:rPr>
              <a:t>class</a:t>
            </a:r>
            <a:r>
              <a:rPr sz="1350" spc="6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Employee:</a:t>
            </a:r>
            <a:endParaRPr sz="1350">
              <a:latin typeface="Consolas"/>
              <a:cs typeface="Consolas"/>
            </a:endParaRPr>
          </a:p>
          <a:p>
            <a:pPr marL="382270" marR="4173220">
              <a:lnSpc>
                <a:spcPts val="1680"/>
              </a:lnSpc>
              <a:spcBef>
                <a:spcPts val="65"/>
              </a:spcBef>
            </a:pPr>
            <a:r>
              <a:rPr sz="1350" spc="25" dirty="0">
                <a:latin typeface="Consolas"/>
                <a:cs typeface="Consolas"/>
              </a:rPr>
              <a:t>'Common base </a:t>
            </a:r>
            <a:r>
              <a:rPr sz="1350" spc="10" dirty="0">
                <a:latin typeface="Consolas"/>
                <a:cs typeface="Consolas"/>
              </a:rPr>
              <a:t>class </a:t>
            </a:r>
            <a:r>
              <a:rPr sz="1350" spc="25" dirty="0">
                <a:latin typeface="Consolas"/>
                <a:cs typeface="Consolas"/>
              </a:rPr>
              <a:t>for all employees'  empCount </a:t>
            </a:r>
            <a:r>
              <a:rPr sz="1350" spc="10" dirty="0">
                <a:latin typeface="Consolas"/>
                <a:cs typeface="Consolas"/>
              </a:rPr>
              <a:t>=</a:t>
            </a:r>
            <a:r>
              <a:rPr sz="1350" spc="80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0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1350" spc="15" dirty="0">
                <a:latin typeface="Consolas"/>
                <a:cs typeface="Consolas"/>
              </a:rPr>
              <a:t>def __init__(self, </a:t>
            </a:r>
            <a:r>
              <a:rPr sz="1350" spc="25" dirty="0">
                <a:latin typeface="Consolas"/>
                <a:cs typeface="Consolas"/>
              </a:rPr>
              <a:t>name,</a:t>
            </a:r>
            <a:r>
              <a:rPr sz="1350" spc="125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salary):</a:t>
            </a:r>
            <a:endParaRPr sz="1350">
              <a:latin typeface="Consolas"/>
              <a:cs typeface="Consolas"/>
            </a:endParaRPr>
          </a:p>
          <a:p>
            <a:pPr marL="679450" marR="5355590">
              <a:lnSpc>
                <a:spcPct val="103800"/>
              </a:lnSpc>
            </a:pPr>
            <a:r>
              <a:rPr sz="1350" spc="25" dirty="0">
                <a:latin typeface="Consolas"/>
                <a:cs typeface="Consolas"/>
              </a:rPr>
              <a:t>self.name </a:t>
            </a:r>
            <a:r>
              <a:rPr sz="1350" spc="10" dirty="0">
                <a:latin typeface="Consolas"/>
                <a:cs typeface="Consolas"/>
              </a:rPr>
              <a:t>= </a:t>
            </a:r>
            <a:r>
              <a:rPr sz="1350" spc="25" dirty="0">
                <a:latin typeface="Consolas"/>
                <a:cs typeface="Consolas"/>
              </a:rPr>
              <a:t>name  self.salary </a:t>
            </a:r>
            <a:r>
              <a:rPr sz="1350" spc="10" dirty="0">
                <a:latin typeface="Consolas"/>
                <a:cs typeface="Consolas"/>
              </a:rPr>
              <a:t>= </a:t>
            </a:r>
            <a:r>
              <a:rPr sz="1350" spc="25" dirty="0">
                <a:latin typeface="Consolas"/>
                <a:cs typeface="Consolas"/>
              </a:rPr>
              <a:t>salary  Employee.empCount +=</a:t>
            </a:r>
            <a:r>
              <a:rPr sz="1350" spc="100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1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</a:pPr>
            <a:r>
              <a:rPr sz="1350" spc="25" dirty="0">
                <a:latin typeface="Consolas"/>
                <a:cs typeface="Consolas"/>
              </a:rPr>
              <a:t>def</a:t>
            </a:r>
            <a:r>
              <a:rPr sz="1350" spc="5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displayCount(self):</a:t>
            </a:r>
            <a:endParaRPr sz="1350">
              <a:latin typeface="Consolas"/>
              <a:cs typeface="Consolas"/>
            </a:endParaRPr>
          </a:p>
          <a:p>
            <a:pPr marL="580390">
              <a:lnSpc>
                <a:spcPct val="100000"/>
              </a:lnSpc>
              <a:spcBef>
                <a:spcPts val="55"/>
              </a:spcBef>
            </a:pPr>
            <a:r>
              <a:rPr sz="1350" spc="25" dirty="0">
                <a:latin typeface="Consolas"/>
                <a:cs typeface="Consolas"/>
              </a:rPr>
              <a:t>print </a:t>
            </a:r>
            <a:r>
              <a:rPr sz="1350" spc="10" dirty="0">
                <a:latin typeface="Consolas"/>
                <a:cs typeface="Consolas"/>
              </a:rPr>
              <a:t>("Total </a:t>
            </a:r>
            <a:r>
              <a:rPr sz="1350" spc="25" dirty="0">
                <a:latin typeface="Consolas"/>
                <a:cs typeface="Consolas"/>
              </a:rPr>
              <a:t>Employee </a:t>
            </a:r>
            <a:r>
              <a:rPr sz="1350" spc="0" dirty="0">
                <a:latin typeface="Consolas"/>
                <a:cs typeface="Consolas"/>
              </a:rPr>
              <a:t>%d" </a:t>
            </a:r>
            <a:r>
              <a:rPr sz="1350" spc="10" dirty="0">
                <a:latin typeface="Consolas"/>
                <a:cs typeface="Consolas"/>
              </a:rPr>
              <a:t>%</a:t>
            </a:r>
            <a:r>
              <a:rPr sz="1350" spc="254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Employee.empCount)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382270">
              <a:lnSpc>
                <a:spcPct val="100000"/>
              </a:lnSpc>
              <a:spcBef>
                <a:spcPts val="5"/>
              </a:spcBef>
            </a:pPr>
            <a:r>
              <a:rPr sz="1350" spc="25" dirty="0">
                <a:latin typeface="Consolas"/>
                <a:cs typeface="Consolas"/>
              </a:rPr>
              <a:t>def</a:t>
            </a:r>
            <a:r>
              <a:rPr sz="1350" spc="5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displayEmployee(self):</a:t>
            </a:r>
            <a:endParaRPr sz="1350">
              <a:latin typeface="Consolas"/>
              <a:cs typeface="Consolas"/>
            </a:endParaRPr>
          </a:p>
          <a:p>
            <a:pPr marL="679450">
              <a:lnSpc>
                <a:spcPct val="100000"/>
              </a:lnSpc>
              <a:spcBef>
                <a:spcPts val="60"/>
              </a:spcBef>
              <a:tabLst>
                <a:tab pos="3639820" algn="l"/>
              </a:tabLst>
            </a:pPr>
            <a:r>
              <a:rPr sz="1350" spc="25" dirty="0">
                <a:latin typeface="Consolas"/>
                <a:cs typeface="Consolas"/>
              </a:rPr>
              <a:t>print </a:t>
            </a:r>
            <a:r>
              <a:rPr sz="1350" spc="10" dirty="0">
                <a:latin typeface="Consolas"/>
                <a:cs typeface="Consolas"/>
              </a:rPr>
              <a:t>("Name :</a:t>
            </a:r>
            <a:r>
              <a:rPr sz="1350" spc="235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",</a:t>
            </a:r>
            <a:r>
              <a:rPr sz="1350" spc="90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self.name,	", Salary: ",</a:t>
            </a:r>
            <a:r>
              <a:rPr sz="1350" spc="11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self.salary)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7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클래스</a:t>
            </a:r>
            <a:r>
              <a:rPr spc="-90" dirty="0"/>
              <a:t> </a:t>
            </a:r>
            <a:r>
              <a:rPr dirty="0"/>
              <a:t>사용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544766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인스턴스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만들기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정의된 클래스를 </a:t>
            </a:r>
            <a:r>
              <a:rPr sz="1800" dirty="0">
                <a:latin typeface="Malgun Gothic"/>
                <a:cs typeface="Malgun Gothic"/>
              </a:rPr>
              <a:t>기반으로 메모리에 </a:t>
            </a:r>
            <a:r>
              <a:rPr sz="1800" spc="-5" dirty="0">
                <a:latin typeface="Malgun Gothic"/>
                <a:cs typeface="Malgun Gothic"/>
              </a:rPr>
              <a:t>공간을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할당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313133"/>
            <a:ext cx="5081905" cy="7880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4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멤버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접근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객체의 멤버는 .(dot) </a:t>
            </a:r>
            <a:r>
              <a:rPr sz="1800" dirty="0">
                <a:latin typeface="Malgun Gothic"/>
                <a:cs typeface="Malgun Gothic"/>
              </a:rPr>
              <a:t>연산자를 사용해서</a:t>
            </a:r>
            <a:r>
              <a:rPr sz="1800" spc="2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접근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409" y="1946910"/>
            <a:ext cx="8214359" cy="7391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5"/>
              </a:spcBef>
            </a:pPr>
            <a:r>
              <a:rPr sz="1350" spc="25" dirty="0">
                <a:latin typeface="Consolas"/>
                <a:cs typeface="Consolas"/>
              </a:rPr>
              <a:t>emp1 </a:t>
            </a:r>
            <a:r>
              <a:rPr sz="1350" spc="10" dirty="0">
                <a:latin typeface="Consolas"/>
                <a:cs typeface="Consolas"/>
              </a:rPr>
              <a:t>= </a:t>
            </a:r>
            <a:r>
              <a:rPr sz="1350" spc="25" dirty="0">
                <a:latin typeface="Consolas"/>
                <a:cs typeface="Consolas"/>
              </a:rPr>
              <a:t>Employee("Zara",</a:t>
            </a:r>
            <a:r>
              <a:rPr sz="1350" spc="12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2000)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1350" spc="25" dirty="0">
                <a:latin typeface="Consolas"/>
                <a:cs typeface="Consolas"/>
              </a:rPr>
              <a:t>emp2 </a:t>
            </a:r>
            <a:r>
              <a:rPr sz="1350" spc="10" dirty="0">
                <a:latin typeface="Consolas"/>
                <a:cs typeface="Consolas"/>
              </a:rPr>
              <a:t>= </a:t>
            </a:r>
            <a:r>
              <a:rPr sz="1350" spc="25" dirty="0">
                <a:latin typeface="Consolas"/>
                <a:cs typeface="Consolas"/>
              </a:rPr>
              <a:t>Employee("Manni",</a:t>
            </a:r>
            <a:r>
              <a:rPr sz="1350" spc="125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5000)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409" y="4240529"/>
            <a:ext cx="8214359" cy="7391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5090" marR="5950585">
              <a:lnSpc>
                <a:spcPct val="103800"/>
              </a:lnSpc>
              <a:spcBef>
                <a:spcPts val="265"/>
              </a:spcBef>
            </a:pPr>
            <a:r>
              <a:rPr sz="1350" spc="25" dirty="0">
                <a:latin typeface="Consolas"/>
                <a:cs typeface="Consolas"/>
              </a:rPr>
              <a:t>emp1.displayEmployee()  emp2.displayEmployee()</a:t>
            </a:r>
            <a:endParaRPr sz="135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print ("Total </a:t>
            </a:r>
            <a:r>
              <a:rPr sz="1350" spc="15" dirty="0">
                <a:latin typeface="Consolas"/>
                <a:cs typeface="Consolas"/>
              </a:rPr>
              <a:t>Employee </a:t>
            </a:r>
            <a:r>
              <a:rPr sz="1350" spc="25" dirty="0">
                <a:latin typeface="Consolas"/>
                <a:cs typeface="Consolas"/>
              </a:rPr>
              <a:t>%d" </a:t>
            </a:r>
            <a:r>
              <a:rPr sz="1350" spc="10" dirty="0">
                <a:latin typeface="Consolas"/>
                <a:cs typeface="Consolas"/>
              </a:rPr>
              <a:t>%</a:t>
            </a:r>
            <a:r>
              <a:rPr sz="1350" spc="1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Employee.empCount)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3409" y="5109209"/>
            <a:ext cx="8214359" cy="739140"/>
          </a:xfrm>
          <a:custGeom>
            <a:avLst/>
            <a:gdLst/>
            <a:ahLst/>
            <a:cxnLst/>
            <a:rect l="l" t="t" r="r" b="b"/>
            <a:pathLst>
              <a:path w="8214359" h="739139">
                <a:moveTo>
                  <a:pt x="0" y="739139"/>
                </a:moveTo>
                <a:lnTo>
                  <a:pt x="8214359" y="739139"/>
                </a:lnTo>
                <a:lnTo>
                  <a:pt x="8214359" y="0"/>
                </a:lnTo>
                <a:lnTo>
                  <a:pt x="0" y="0"/>
                </a:lnTo>
                <a:lnTo>
                  <a:pt x="0" y="73913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8500" y="5137848"/>
            <a:ext cx="2779395" cy="6635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R="5080">
              <a:lnSpc>
                <a:spcPct val="103800"/>
              </a:lnSpc>
              <a:spcBef>
                <a:spcPts val="70"/>
              </a:spcBef>
              <a:tabLst>
                <a:tab pos="792480" algn="l"/>
                <a:tab pos="2270760" algn="l"/>
                <a:tab pos="2369820" algn="l"/>
              </a:tabLst>
            </a:pPr>
            <a:r>
              <a:rPr sz="1350" spc="25" dirty="0">
                <a:latin typeface="Consolas"/>
                <a:cs typeface="Consolas"/>
              </a:rPr>
              <a:t>Name</a:t>
            </a:r>
            <a:r>
              <a:rPr sz="1350" spc="65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:	</a:t>
            </a:r>
            <a:r>
              <a:rPr sz="1350" spc="25" dirty="0">
                <a:latin typeface="Consolas"/>
                <a:cs typeface="Consolas"/>
              </a:rPr>
              <a:t>Zara</a:t>
            </a:r>
            <a:r>
              <a:rPr sz="1350" spc="85" dirty="0">
                <a:latin typeface="Consolas"/>
                <a:cs typeface="Consolas"/>
              </a:rPr>
              <a:t> </a:t>
            </a:r>
            <a:r>
              <a:rPr sz="1350" spc="15" dirty="0">
                <a:latin typeface="Consolas"/>
                <a:cs typeface="Consolas"/>
              </a:rPr>
              <a:t>,Salary:	</a:t>
            </a:r>
            <a:r>
              <a:rPr sz="1350" spc="25" dirty="0">
                <a:latin typeface="Consolas"/>
                <a:cs typeface="Consolas"/>
              </a:rPr>
              <a:t>2000  </a:t>
            </a:r>
            <a:r>
              <a:rPr sz="1350" spc="30" dirty="0">
                <a:latin typeface="Consolas"/>
                <a:cs typeface="Consolas"/>
              </a:rPr>
              <a:t>Nam</a:t>
            </a:r>
            <a:r>
              <a:rPr sz="1350" spc="10" dirty="0">
                <a:latin typeface="Consolas"/>
                <a:cs typeface="Consolas"/>
              </a:rPr>
              <a:t>e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:</a:t>
            </a:r>
            <a:r>
              <a:rPr sz="1350" dirty="0">
                <a:latin typeface="Consolas"/>
                <a:cs typeface="Consolas"/>
              </a:rPr>
              <a:t>	</a:t>
            </a:r>
            <a:r>
              <a:rPr sz="1350" spc="30" dirty="0">
                <a:latin typeface="Consolas"/>
                <a:cs typeface="Consolas"/>
              </a:rPr>
              <a:t>Mann</a:t>
            </a:r>
            <a:r>
              <a:rPr sz="1350" spc="10" dirty="0">
                <a:latin typeface="Consolas"/>
                <a:cs typeface="Consolas"/>
              </a:rPr>
              <a:t>i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,S</a:t>
            </a:r>
            <a:r>
              <a:rPr sz="1350" spc="-25" dirty="0">
                <a:latin typeface="Consolas"/>
                <a:cs typeface="Consolas"/>
              </a:rPr>
              <a:t>a</a:t>
            </a:r>
            <a:r>
              <a:rPr sz="1350" spc="30" dirty="0">
                <a:latin typeface="Consolas"/>
                <a:cs typeface="Consolas"/>
              </a:rPr>
              <a:t>lary</a:t>
            </a:r>
            <a:r>
              <a:rPr sz="1350" spc="10" dirty="0">
                <a:latin typeface="Consolas"/>
                <a:cs typeface="Consolas"/>
              </a:rPr>
              <a:t>:</a:t>
            </a:r>
            <a:r>
              <a:rPr sz="1350" dirty="0">
                <a:latin typeface="Consolas"/>
                <a:cs typeface="Consolas"/>
              </a:rPr>
              <a:t>		</a:t>
            </a:r>
            <a:r>
              <a:rPr sz="1350" spc="25" dirty="0">
                <a:latin typeface="Consolas"/>
                <a:cs typeface="Consolas"/>
              </a:rPr>
              <a:t>5000  Total Employee</a:t>
            </a:r>
            <a:r>
              <a:rPr sz="1350" spc="80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2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7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클래스</a:t>
            </a:r>
            <a:r>
              <a:rPr spc="-90" dirty="0"/>
              <a:t> </a:t>
            </a:r>
            <a:r>
              <a:rPr dirty="0"/>
              <a:t>사용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4692650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객체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변경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객체 생성 </a:t>
            </a:r>
            <a:r>
              <a:rPr sz="1800" spc="-5" dirty="0">
                <a:latin typeface="Malgun Gothic"/>
                <a:cs typeface="Malgun Gothic"/>
              </a:rPr>
              <a:t>후에도 </a:t>
            </a:r>
            <a:r>
              <a:rPr sz="1800" dirty="0">
                <a:latin typeface="Malgun Gothic"/>
                <a:cs typeface="Malgun Gothic"/>
              </a:rPr>
              <a:t>멤버 추가 및 삭제</a:t>
            </a:r>
            <a:r>
              <a:rPr sz="1800" spc="-6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2915125"/>
            <a:ext cx="7682865" cy="118618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속성 접근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메서드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별도의 메서드를 만들지 않고 속성에 접근할 수 있는 내장 메서드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지원</a:t>
            </a:r>
            <a:endParaRPr sz="1800">
              <a:latin typeface="Malgun Gothic"/>
              <a:cs typeface="Malgun Gothic"/>
            </a:endParaRPr>
          </a:p>
          <a:p>
            <a:pPr marL="737235" lvl="1" indent="-27495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spc="-5" dirty="0">
                <a:latin typeface="Malgun Gothic"/>
                <a:cs typeface="Malgun Gothic"/>
              </a:rPr>
              <a:t>hasattr, </a:t>
            </a:r>
            <a:r>
              <a:rPr sz="1800" spc="-10" dirty="0">
                <a:latin typeface="Malgun Gothic"/>
                <a:cs typeface="Malgun Gothic"/>
              </a:rPr>
              <a:t>getattr, setattr, delattr</a:t>
            </a:r>
            <a:r>
              <a:rPr sz="1800" spc="17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메서드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3409" y="1901189"/>
            <a:ext cx="8214359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5090" marR="2555875">
              <a:lnSpc>
                <a:spcPct val="100000"/>
              </a:lnSpc>
              <a:spcBef>
                <a:spcPts val="270"/>
              </a:spcBef>
              <a:tabLst>
                <a:tab pos="2090420" algn="l"/>
                <a:tab pos="2310130" algn="l"/>
                <a:tab pos="2425065" algn="l"/>
              </a:tabLst>
            </a:pPr>
            <a:r>
              <a:rPr sz="1600" spc="-10" dirty="0">
                <a:latin typeface="Consolas"/>
                <a:cs typeface="Consolas"/>
              </a:rPr>
              <a:t>emp1.salary1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7000		</a:t>
            </a:r>
            <a:r>
              <a:rPr sz="1600" spc="5" dirty="0">
                <a:latin typeface="Consolas"/>
                <a:cs typeface="Consolas"/>
              </a:rPr>
              <a:t># </a:t>
            </a:r>
            <a:r>
              <a:rPr sz="1600" spc="-10" dirty="0">
                <a:latin typeface="Consolas"/>
                <a:cs typeface="Consolas"/>
              </a:rPr>
              <a:t>Add </a:t>
            </a:r>
            <a:r>
              <a:rPr sz="1600" spc="5" dirty="0">
                <a:latin typeface="Consolas"/>
                <a:cs typeface="Consolas"/>
              </a:rPr>
              <a:t>an </a:t>
            </a:r>
            <a:r>
              <a:rPr sz="1600" spc="-5" dirty="0">
                <a:latin typeface="Consolas"/>
                <a:cs typeface="Consolas"/>
              </a:rPr>
              <a:t>'salary1'</a:t>
            </a:r>
            <a:r>
              <a:rPr sz="1600" spc="-14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attribute.  </a:t>
            </a:r>
            <a:r>
              <a:rPr sz="1600" spc="-5" dirty="0">
                <a:latin typeface="Consolas"/>
                <a:cs typeface="Consolas"/>
              </a:rPr>
              <a:t>emp1.name1</a:t>
            </a:r>
            <a:r>
              <a:rPr sz="1600" spc="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10" dirty="0">
                <a:latin typeface="Consolas"/>
                <a:cs typeface="Consolas"/>
              </a:rPr>
              <a:t> 'xyz'		</a:t>
            </a:r>
            <a:r>
              <a:rPr sz="1600" spc="5" dirty="0">
                <a:latin typeface="Consolas"/>
                <a:cs typeface="Consolas"/>
              </a:rPr>
              <a:t># </a:t>
            </a:r>
            <a:r>
              <a:rPr sz="1600" spc="-10" dirty="0">
                <a:latin typeface="Consolas"/>
                <a:cs typeface="Consolas"/>
              </a:rPr>
              <a:t>Modify </a:t>
            </a:r>
            <a:r>
              <a:rPr sz="1600" spc="-5" dirty="0">
                <a:latin typeface="Consolas"/>
                <a:cs typeface="Consolas"/>
              </a:rPr>
              <a:t>'name1' </a:t>
            </a:r>
            <a:r>
              <a:rPr sz="1600" spc="-10" dirty="0">
                <a:latin typeface="Consolas"/>
                <a:cs typeface="Consolas"/>
              </a:rPr>
              <a:t>attribute.  </a:t>
            </a:r>
            <a:r>
              <a:rPr sz="1600" spc="5" dirty="0">
                <a:latin typeface="Consolas"/>
                <a:cs typeface="Consolas"/>
              </a:rPr>
              <a:t>del</a:t>
            </a:r>
            <a:r>
              <a:rPr sz="1600" spc="1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emp1.salary1	</a:t>
            </a:r>
            <a:r>
              <a:rPr sz="1600" spc="5" dirty="0">
                <a:latin typeface="Consolas"/>
                <a:cs typeface="Consolas"/>
              </a:rPr>
              <a:t># </a:t>
            </a:r>
            <a:r>
              <a:rPr sz="1600" spc="-10" dirty="0">
                <a:latin typeface="Consolas"/>
                <a:cs typeface="Consolas"/>
              </a:rPr>
              <a:t>Delete </a:t>
            </a:r>
            <a:r>
              <a:rPr sz="1600" spc="-5" dirty="0">
                <a:latin typeface="Consolas"/>
                <a:cs typeface="Consolas"/>
              </a:rPr>
              <a:t>'salary1'</a:t>
            </a:r>
            <a:r>
              <a:rPr sz="1600" spc="-8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attribute.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9596" y="4240529"/>
          <a:ext cx="8213725" cy="107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850"/>
                <a:gridCol w="1219835"/>
                <a:gridCol w="5400040"/>
              </a:tblGrid>
              <a:tr h="307340"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ha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600" spc="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p1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5" dirty="0">
                          <a:latin typeface="Consolas"/>
                          <a:cs typeface="Consolas"/>
                        </a:rPr>
                        <a:t>'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'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2384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#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Returns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true if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'salary1' attribute</a:t>
                      </a:r>
                      <a:r>
                        <a:rPr sz="1600" spc="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exists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2384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42545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ge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600" spc="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p1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675"/>
                        </a:lnSpc>
                      </a:pPr>
                      <a:r>
                        <a:rPr sz="1600" spc="-55" dirty="0">
                          <a:latin typeface="Consolas"/>
                          <a:cs typeface="Consolas"/>
                        </a:rPr>
                        <a:t>'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'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#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Returns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value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of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'salary1'</a:t>
                      </a:r>
                      <a:r>
                        <a:rPr sz="1600" spc="-1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attribute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42545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se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600" spc="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p1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675"/>
                        </a:lnSpc>
                      </a:pPr>
                      <a:r>
                        <a:rPr sz="1600" spc="-55" dirty="0">
                          <a:latin typeface="Consolas"/>
                          <a:cs typeface="Consolas"/>
                        </a:rPr>
                        <a:t>'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'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675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7000)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#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Set attribute 'salary1'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at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7000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R="42545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de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l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600" spc="10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m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p1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675"/>
                        </a:lnSpc>
                      </a:pPr>
                      <a:r>
                        <a:rPr sz="1600" spc="-55" dirty="0">
                          <a:latin typeface="Consolas"/>
                          <a:cs typeface="Consolas"/>
                        </a:rPr>
                        <a:t>'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s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la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r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y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1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'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#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Delete attribute</a:t>
                      </a:r>
                      <a:r>
                        <a:rPr sz="16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'salary1'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7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클래스</a:t>
            </a:r>
            <a:r>
              <a:rPr spc="-90" dirty="0"/>
              <a:t> </a:t>
            </a:r>
            <a:r>
              <a:rPr dirty="0"/>
              <a:t>사용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1970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내장 클래스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멤버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3800792"/>
            <a:ext cx="1283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예제</a:t>
            </a:r>
            <a:r>
              <a:rPr sz="1800" spc="-6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코드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1487" y="1514475"/>
          <a:ext cx="8342630" cy="2073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8285"/>
                <a:gridCol w="6824345"/>
              </a:tblGrid>
              <a:tr h="37147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Malgun Gothic"/>
                          <a:cs typeface="Malgun Gothic"/>
                        </a:rPr>
                        <a:t>멤버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359"/>
                        </a:spcBef>
                        <a:tabLst>
                          <a:tab pos="1172210" algn="l"/>
                        </a:tabLst>
                      </a:pPr>
                      <a:r>
                        <a:rPr sz="1600" u="sng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u="sng" spc="1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dict</a:t>
                      </a:r>
                      <a:r>
                        <a:rPr sz="1600" u="sng" dirty="0">
                          <a:latin typeface="Malgun Gothic"/>
                          <a:cs typeface="Malgun Gothic"/>
                        </a:rPr>
                        <a:t> 	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클래스의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네임스페이스를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포함하는</a:t>
                      </a:r>
                      <a:r>
                        <a:rPr sz="1600" spc="-3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딕셔너리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1176020" algn="l"/>
                        </a:tabLst>
                      </a:pPr>
                      <a:r>
                        <a:rPr sz="1600" u="sng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u="sng" spc="1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doc</a:t>
                      </a:r>
                      <a:r>
                        <a:rPr sz="1600" u="sng" dirty="0">
                          <a:latin typeface="Malgun Gothic"/>
                          <a:cs typeface="Malgun Gothic"/>
                        </a:rPr>
                        <a:t> 	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클래스의</a:t>
                      </a:r>
                      <a:r>
                        <a:rPr sz="1600" spc="-8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문서화</a:t>
                      </a:r>
                      <a:r>
                        <a:rPr sz="16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문자열</a:t>
                      </a:r>
                      <a:r>
                        <a:rPr sz="16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또는</a:t>
                      </a:r>
                      <a:r>
                        <a:rPr sz="1600" spc="-9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None</a:t>
                      </a:r>
                      <a:r>
                        <a:rPr sz="1600" spc="-6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(정의되지</a:t>
                      </a:r>
                      <a:r>
                        <a:rPr sz="1600" spc="-9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않은</a:t>
                      </a:r>
                      <a:r>
                        <a:rPr sz="1600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경우)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360"/>
                        </a:spcBef>
                        <a:tabLst>
                          <a:tab pos="1261110" algn="l"/>
                        </a:tabLst>
                      </a:pPr>
                      <a:r>
                        <a:rPr sz="1600" u="sng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u="sng" spc="18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name</a:t>
                      </a:r>
                      <a:r>
                        <a:rPr sz="1600" u="sng" dirty="0">
                          <a:latin typeface="Malgun Gothic"/>
                          <a:cs typeface="Malgun Gothic"/>
                        </a:rPr>
                        <a:t> 	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클래스</a:t>
                      </a:r>
                      <a:r>
                        <a:rPr sz="1600" spc="-8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이름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L="243204"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1358900" algn="l"/>
                        </a:tabLst>
                      </a:pPr>
                      <a:r>
                        <a:rPr sz="1600" u="sng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u="sng" spc="18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0" dirty="0">
                          <a:latin typeface="Malgun Gothic"/>
                          <a:cs typeface="Malgun Gothic"/>
                        </a:rPr>
                        <a:t>module</a:t>
                      </a:r>
                      <a:r>
                        <a:rPr sz="1600" u="sng" dirty="0">
                          <a:latin typeface="Malgun Gothic"/>
                          <a:cs typeface="Malgun Gothic"/>
                        </a:rPr>
                        <a:t> 	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5309235" algn="l"/>
                        </a:tabLst>
                      </a:pPr>
                      <a:r>
                        <a:rPr sz="1600" spc="15" dirty="0">
                          <a:latin typeface="Malgun Gothic"/>
                          <a:cs typeface="Malgun Gothic"/>
                        </a:rPr>
                        <a:t>클래스가 포함된 모듈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이름.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대화형</a:t>
                      </a:r>
                      <a:r>
                        <a:rPr sz="1600" spc="-35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모드에서는</a:t>
                      </a:r>
                      <a:r>
                        <a:rPr sz="1600" u="sng" spc="15" dirty="0">
                          <a:latin typeface="Malgun Gothic"/>
                          <a:cs typeface="Malgun Gothic"/>
                        </a:rPr>
                        <a:t>  </a:t>
                      </a:r>
                      <a:r>
                        <a:rPr sz="1600" u="sng" spc="6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main</a:t>
                      </a:r>
                      <a:r>
                        <a:rPr sz="1600" u="sng" spc="10" dirty="0">
                          <a:latin typeface="Malgun Gothic"/>
                          <a:cs typeface="Malgun Gothic"/>
                        </a:rPr>
                        <a:t> 	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으로</a:t>
                      </a:r>
                      <a:r>
                        <a:rPr sz="1600" spc="-9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접근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0360"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1261745" algn="l"/>
                        </a:tabLst>
                      </a:pPr>
                      <a:r>
                        <a:rPr sz="1600" u="sng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u="sng" spc="18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0" dirty="0">
                          <a:latin typeface="Malgun Gothic"/>
                          <a:cs typeface="Malgun Gothic"/>
                        </a:rPr>
                        <a:t>bases</a:t>
                      </a:r>
                      <a:r>
                        <a:rPr sz="1600" u="sng" dirty="0">
                          <a:latin typeface="Malgun Gothic"/>
                          <a:cs typeface="Malgun Gothic"/>
                        </a:rPr>
                        <a:t> 	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기초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클래스(부모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클래스)</a:t>
                      </a:r>
                      <a:r>
                        <a:rPr sz="1600" spc="-4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목록을 포함하는 튜플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3869" y="4232909"/>
            <a:ext cx="8275320" cy="20574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40"/>
              </a:spcBef>
            </a:pPr>
            <a:r>
              <a:rPr sz="1600" dirty="0">
                <a:latin typeface="Consolas"/>
                <a:cs typeface="Consolas"/>
              </a:rPr>
              <a:t>class</a:t>
            </a:r>
            <a:r>
              <a:rPr sz="1600" spc="-7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Employee:</a:t>
            </a:r>
            <a:endParaRPr sz="1600">
              <a:latin typeface="Consolas"/>
              <a:cs typeface="Consolas"/>
            </a:endParaRPr>
          </a:p>
          <a:p>
            <a:pPr marL="421005" marR="327787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'''Common </a:t>
            </a:r>
            <a:r>
              <a:rPr sz="1600" spc="-5" dirty="0">
                <a:latin typeface="Consolas"/>
                <a:cs typeface="Consolas"/>
              </a:rPr>
              <a:t>base </a:t>
            </a:r>
            <a:r>
              <a:rPr sz="1600" spc="-10" dirty="0">
                <a:latin typeface="Consolas"/>
                <a:cs typeface="Consolas"/>
              </a:rPr>
              <a:t>class for all </a:t>
            </a:r>
            <a:r>
              <a:rPr sz="1600" spc="-5" dirty="0">
                <a:latin typeface="Consolas"/>
                <a:cs typeface="Consolas"/>
              </a:rPr>
              <a:t>employees'''  </a:t>
            </a:r>
            <a:r>
              <a:rPr sz="1600" spc="-10" dirty="0">
                <a:latin typeface="Consolas"/>
                <a:cs typeface="Consolas"/>
              </a:rPr>
              <a:t>empCount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0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756920" marR="4171315" indent="-33591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def</a:t>
            </a:r>
            <a:r>
              <a:rPr sz="1600" u="heavy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init__(self, </a:t>
            </a:r>
            <a:r>
              <a:rPr sz="1600" dirty="0">
                <a:latin typeface="Consolas"/>
                <a:cs typeface="Consolas"/>
              </a:rPr>
              <a:t>name, </a:t>
            </a:r>
            <a:r>
              <a:rPr sz="1600" spc="-10" dirty="0">
                <a:latin typeface="Consolas"/>
                <a:cs typeface="Consolas"/>
              </a:rPr>
              <a:t>salary):  </a:t>
            </a:r>
            <a:r>
              <a:rPr sz="1600" spc="-5" dirty="0">
                <a:latin typeface="Consolas"/>
                <a:cs typeface="Consolas"/>
              </a:rPr>
              <a:t>self.name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6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name</a:t>
            </a:r>
            <a:endParaRPr sz="1600">
              <a:latin typeface="Consolas"/>
              <a:cs typeface="Consolas"/>
            </a:endParaRPr>
          </a:p>
          <a:p>
            <a:pPr marL="756920" marR="506349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self.salary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salary  </a:t>
            </a:r>
            <a:r>
              <a:rPr sz="1600" spc="-15" dirty="0">
                <a:latin typeface="Consolas"/>
                <a:cs typeface="Consolas"/>
              </a:rPr>
              <a:t>Employee.empCount +=</a:t>
            </a:r>
            <a:r>
              <a:rPr sz="1600" spc="4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1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</a:t>
            </a:r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6-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1478</Words>
  <Application>Microsoft Office PowerPoint</Application>
  <PresentationFormat>화면 슬라이드 쇼(4:3)</PresentationFormat>
  <Paragraphs>458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Theme</vt:lpstr>
      <vt:lpstr>객체 지향 프로그래밍</vt:lpstr>
      <vt:lpstr>객체 지향 프로그래밍</vt:lpstr>
      <vt:lpstr>객체 지향 프로그래밍</vt:lpstr>
      <vt:lpstr>객체 지향 프로그래밍</vt:lpstr>
      <vt:lpstr>클래스 만들기</vt:lpstr>
      <vt:lpstr>클래스 만들기</vt:lpstr>
      <vt:lpstr>클래스 사용</vt:lpstr>
      <vt:lpstr>클래스 사용</vt:lpstr>
      <vt:lpstr>클래스 사용</vt:lpstr>
      <vt:lpstr>클래스 사용</vt:lpstr>
      <vt:lpstr>클래스 사용</vt:lpstr>
      <vt:lpstr>객체 제거 (가비지 컬렉션)</vt:lpstr>
      <vt:lpstr>PowerPoint 프레젠테이션</vt:lpstr>
      <vt:lpstr>PowerPoint 프레젠테이션</vt:lpstr>
      <vt:lpstr>PowerPoint 프레젠테이션</vt:lpstr>
      <vt:lpstr>PowerPoint 프레젠테이션</vt:lpstr>
      <vt:lpstr>메서드 재정의</vt:lpstr>
      <vt:lpstr>PowerPoint 프레젠테이션</vt:lpstr>
      <vt:lpstr>모듈 정의와 사용</vt:lpstr>
      <vt:lpstr>모듈 정의와 사용</vt:lpstr>
      <vt:lpstr>선택적 import</vt:lpstr>
      <vt:lpstr>클래스나 변수를 포함한 모듈</vt:lpstr>
      <vt:lpstr>클래스나 변수를 포함한 모듈</vt:lpstr>
      <vt:lpstr>PowerPoint 프레젠테이션</vt:lpstr>
      <vt:lpstr>PowerPoint 프레젠테이션</vt:lpstr>
      <vt:lpstr>패키지 사용</vt:lpstr>
      <vt:lpstr>  init .py 파일</vt:lpstr>
      <vt:lpstr>다른 디렉터리에 있는 모듈 사용</vt:lpstr>
      <vt:lpstr>예외 처리</vt:lpstr>
      <vt:lpstr>예외 처리</vt:lpstr>
      <vt:lpstr>예외 처리</vt:lpstr>
      <vt:lpstr>예외 처리</vt:lpstr>
      <vt:lpstr>예외 처리</vt:lpstr>
      <vt:lpstr>강제 예외 발생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jespia</dc:creator>
  <cp:lastModifiedBy>Windows 사용자</cp:lastModifiedBy>
  <cp:revision>6</cp:revision>
  <dcterms:created xsi:type="dcterms:W3CDTF">2017-11-25T07:03:05Z</dcterms:created>
  <dcterms:modified xsi:type="dcterms:W3CDTF">2019-03-29T04:03:06Z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2017-11-25T00:00:00Z</vt:filetime>
  </property>
</Properties>
</file>