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1" r:id="rId4"/>
    <p:sldId id="272" r:id="rId5"/>
    <p:sldId id="273" r:id="rId6"/>
    <p:sldId id="269" r:id="rId7"/>
    <p:sldId id="270" r:id="rId8"/>
    <p:sldId id="275" r:id="rId9"/>
    <p:sldId id="274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5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228600"/>
            <a:ext cx="8229600" cy="563562"/>
          </a:xfrm>
          <a:prstGeom prst="rect">
            <a:avLst/>
          </a:prstGeom>
        </p:spPr>
        <p:txBody>
          <a:bodyPr anchor="ctr"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705600" y="632460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-requests.org/en/latest/index.html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aum.net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181100" y="2565400"/>
            <a:ext cx="26924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/>
            </a:pPr>
            <a:r>
              <a:rPr lang="en-US" altLang="zh-CN" sz="3182" b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BeautifulSoup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8-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1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181100" y="2565400"/>
            <a:ext cx="12700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/>
            </a:pPr>
            <a:r>
              <a:rPr lang="en-US" altLang="zh-CN" sz="3182" b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Scrapy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8-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10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515619" y="3289300"/>
            <a:ext cx="8318500" cy="599440"/>
          </a:xfrm>
          <a:custGeom>
            <a:avLst/>
            <a:gdLst>
              <a:gd name="connsiteX0" fmla="*/ 6350 w 8318500"/>
              <a:gd name="connsiteY0" fmla="*/ 593090 h 599440"/>
              <a:gd name="connsiteX1" fmla="*/ 8312150 w 8318500"/>
              <a:gd name="connsiteY1" fmla="*/ 593090 h 599440"/>
              <a:gd name="connsiteX2" fmla="*/ 8312150 w 8318500"/>
              <a:gd name="connsiteY2" fmla="*/ 6350 h 599440"/>
              <a:gd name="connsiteX3" fmla="*/ 6350 w 8318500"/>
              <a:gd name="connsiteY3" fmla="*/ 6350 h 599440"/>
              <a:gd name="connsiteX4" fmla="*/ 6350 w 8318500"/>
              <a:gd name="connsiteY4" fmla="*/ 593090 h 5994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318500" h="599440">
                <a:moveTo>
                  <a:pt x="6350" y="593090"/>
                </a:moveTo>
                <a:lnTo>
                  <a:pt x="8312150" y="593090"/>
                </a:lnTo>
                <a:lnTo>
                  <a:pt x="8312150" y="6350"/>
                </a:lnTo>
                <a:lnTo>
                  <a:pt x="6350" y="6350"/>
                </a:lnTo>
                <a:lnTo>
                  <a:pt x="6350" y="59309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92100" y="279400"/>
            <a:ext cx="9525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402" b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Scrapy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292100" y="1104900"/>
            <a:ext cx="49276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대규모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웹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스크래핑을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위한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파이썬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프레임워크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292100" y="1879600"/>
            <a:ext cx="82423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웹사이트로부터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효과적으로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데이터를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추출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,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처리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,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저장하는데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필요한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모든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도구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69900" y="2146300"/>
            <a:ext cx="4572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제공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292100" y="2921000"/>
            <a:ext cx="6350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설치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292100" y="4457700"/>
            <a:ext cx="14097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도움말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링크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469900" y="4838700"/>
            <a:ext cx="36830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»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https://docs.scrapy.org/en/latest/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609600" y="3378200"/>
            <a:ext cx="1892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&gt;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activate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pyenv3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609600" y="3619500"/>
            <a:ext cx="41148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&gt;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conda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install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-c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conda-forge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scrapy</a:t>
            </a:r>
          </a:p>
        </p:txBody>
      </p:sp>
      <p:sp>
        <p:nvSpPr>
          <p:cNvPr id="13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8-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11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515619" y="2672080"/>
            <a:ext cx="8318500" cy="355600"/>
          </a:xfrm>
          <a:custGeom>
            <a:avLst/>
            <a:gdLst>
              <a:gd name="connsiteX0" fmla="*/ 6350 w 8318500"/>
              <a:gd name="connsiteY0" fmla="*/ 349250 h 355600"/>
              <a:gd name="connsiteX1" fmla="*/ 8312150 w 8318500"/>
              <a:gd name="connsiteY1" fmla="*/ 349250 h 355600"/>
              <a:gd name="connsiteX2" fmla="*/ 8312150 w 8318500"/>
              <a:gd name="connsiteY2" fmla="*/ 6350 h 355600"/>
              <a:gd name="connsiteX3" fmla="*/ 6350 w 8318500"/>
              <a:gd name="connsiteY3" fmla="*/ 6350 h 355600"/>
              <a:gd name="connsiteX4" fmla="*/ 6350 w 8318500"/>
              <a:gd name="connsiteY4" fmla="*/ 349250 h 355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318500" h="355600">
                <a:moveTo>
                  <a:pt x="6350" y="349250"/>
                </a:moveTo>
                <a:lnTo>
                  <a:pt x="8312150" y="349250"/>
                </a:lnTo>
                <a:lnTo>
                  <a:pt x="8312150" y="6350"/>
                </a:lnTo>
                <a:lnTo>
                  <a:pt x="6350" y="6350"/>
                </a:lnTo>
                <a:lnTo>
                  <a:pt x="6350" y="3492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08000" y="3822700"/>
            <a:ext cx="8326119" cy="2222500"/>
          </a:xfrm>
          <a:custGeom>
            <a:avLst/>
            <a:gdLst>
              <a:gd name="connsiteX0" fmla="*/ 6350 w 8326119"/>
              <a:gd name="connsiteY0" fmla="*/ 2216150 h 2222500"/>
              <a:gd name="connsiteX1" fmla="*/ 8319769 w 8326119"/>
              <a:gd name="connsiteY1" fmla="*/ 2216150 h 2222500"/>
              <a:gd name="connsiteX2" fmla="*/ 8319769 w 8326119"/>
              <a:gd name="connsiteY2" fmla="*/ 6350 h 2222500"/>
              <a:gd name="connsiteX3" fmla="*/ 6350 w 8326119"/>
              <a:gd name="connsiteY3" fmla="*/ 6350 h 2222500"/>
              <a:gd name="connsiteX4" fmla="*/ 6350 w 8326119"/>
              <a:gd name="connsiteY4" fmla="*/ 2216150 h 2222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326119" h="2222500">
                <a:moveTo>
                  <a:pt x="6350" y="2216150"/>
                </a:moveTo>
                <a:lnTo>
                  <a:pt x="8319769" y="2216150"/>
                </a:lnTo>
                <a:lnTo>
                  <a:pt x="8319769" y="6350"/>
                </a:lnTo>
                <a:lnTo>
                  <a:pt x="6350" y="6350"/>
                </a:lnTo>
                <a:lnTo>
                  <a:pt x="6350" y="2216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502919" y="6179819"/>
            <a:ext cx="8336280" cy="365760"/>
          </a:xfrm>
          <a:custGeom>
            <a:avLst/>
            <a:gdLst>
              <a:gd name="connsiteX0" fmla="*/ 15240 w 8336280"/>
              <a:gd name="connsiteY0" fmla="*/ 350520 h 365760"/>
              <a:gd name="connsiteX1" fmla="*/ 8321040 w 8336280"/>
              <a:gd name="connsiteY1" fmla="*/ 350520 h 365760"/>
              <a:gd name="connsiteX2" fmla="*/ 8321040 w 8336280"/>
              <a:gd name="connsiteY2" fmla="*/ 15240 h 365760"/>
              <a:gd name="connsiteX3" fmla="*/ 15240 w 8336280"/>
              <a:gd name="connsiteY3" fmla="*/ 15240 h 365760"/>
              <a:gd name="connsiteX4" fmla="*/ 15240 w 8336280"/>
              <a:gd name="connsiteY4" fmla="*/ 350520 h 3657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336280" h="365760">
                <a:moveTo>
                  <a:pt x="15240" y="350520"/>
                </a:moveTo>
                <a:lnTo>
                  <a:pt x="8321040" y="350520"/>
                </a:lnTo>
                <a:lnTo>
                  <a:pt x="8321040" y="15240"/>
                </a:lnTo>
                <a:lnTo>
                  <a:pt x="15240" y="15240"/>
                </a:lnTo>
                <a:lnTo>
                  <a:pt x="15240" y="35052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8000" y="3822700"/>
            <a:ext cx="8318500" cy="22225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92100" y="381000"/>
            <a:ext cx="7861300" cy="3429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>
                <a:tab pos="177800" algn="l"/>
                <a:tab pos="317500" algn="l"/>
              </a:tabLst>
            </a:pPr>
            <a:r>
              <a:rPr lang="en-US" altLang="zh-CN" sz="2402" b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Scrapy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Shell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177800" algn="l"/>
                <a:tab pos="3175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대화형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실행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방식으로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Scrapy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의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기능을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사용할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수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있는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환경</a:t>
            </a:r>
          </a:p>
          <a:p>
            <a:pPr>
              <a:lnSpc>
                <a:spcPts val="3000"/>
              </a:lnSpc>
              <a:tabLst>
                <a:tab pos="177800" algn="l"/>
                <a:tab pos="317500" algn="l"/>
              </a:tabLst>
            </a:pPr>
            <a:r>
              <a:rPr lang="en-US" altLang="zh-CN" dirty="0" smtClean="0"/>
              <a:t>	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»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Scrapy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를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사용해서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응답으로부터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데이터를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추출하는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테스트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용도로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활용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177800" algn="l"/>
                <a:tab pos="3175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Scrapy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Shell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실행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177800" algn="l"/>
                <a:tab pos="317500" algn="l"/>
              </a:tabLst>
            </a:pPr>
            <a:r>
              <a:rPr lang="en-US" altLang="zh-CN" dirty="0" smtClean="0"/>
              <a:t>		</a:t>
            </a:r>
            <a:r>
              <a:rPr lang="en-US" altLang="zh-CN" sz="162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scrapy</a:t>
            </a:r>
            <a:r>
              <a:rPr lang="en-US" altLang="zh-CN" sz="162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shell</a:t>
            </a:r>
            <a:r>
              <a:rPr lang="en-US" altLang="zh-CN" sz="162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"http://quotes.toscrape.com/page/1"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177800" algn="l"/>
                <a:tab pos="3175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실행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결과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609600" y="6210300"/>
            <a:ext cx="60833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view(response)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2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명령으로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응답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결과를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브라우저에서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확인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가능</a:t>
            </a:r>
          </a:p>
        </p:txBody>
      </p:sp>
      <p:sp>
        <p:nvSpPr>
          <p:cNvPr id="9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8-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12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47040" y="1437640"/>
            <a:ext cx="8387080" cy="1018539"/>
          </a:xfrm>
          <a:custGeom>
            <a:avLst/>
            <a:gdLst>
              <a:gd name="connsiteX0" fmla="*/ 6350 w 8387080"/>
              <a:gd name="connsiteY0" fmla="*/ 1012189 h 1018539"/>
              <a:gd name="connsiteX1" fmla="*/ 8380730 w 8387080"/>
              <a:gd name="connsiteY1" fmla="*/ 1012189 h 1018539"/>
              <a:gd name="connsiteX2" fmla="*/ 8380730 w 8387080"/>
              <a:gd name="connsiteY2" fmla="*/ 6350 h 1018539"/>
              <a:gd name="connsiteX3" fmla="*/ 6350 w 8387080"/>
              <a:gd name="connsiteY3" fmla="*/ 6350 h 1018539"/>
              <a:gd name="connsiteX4" fmla="*/ 6350 w 8387080"/>
              <a:gd name="connsiteY4" fmla="*/ 1012189 h 10185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387080" h="1018539">
                <a:moveTo>
                  <a:pt x="6350" y="1012189"/>
                </a:moveTo>
                <a:lnTo>
                  <a:pt x="8380730" y="1012189"/>
                </a:lnTo>
                <a:lnTo>
                  <a:pt x="8380730" y="6350"/>
                </a:lnTo>
                <a:lnTo>
                  <a:pt x="6350" y="6350"/>
                </a:lnTo>
                <a:lnTo>
                  <a:pt x="6350" y="101218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47040" y="3045459"/>
            <a:ext cx="8387080" cy="1049020"/>
          </a:xfrm>
          <a:custGeom>
            <a:avLst/>
            <a:gdLst>
              <a:gd name="connsiteX0" fmla="*/ 6350 w 8387080"/>
              <a:gd name="connsiteY0" fmla="*/ 1042670 h 1049020"/>
              <a:gd name="connsiteX1" fmla="*/ 8380730 w 8387080"/>
              <a:gd name="connsiteY1" fmla="*/ 1042670 h 1049020"/>
              <a:gd name="connsiteX2" fmla="*/ 8380730 w 8387080"/>
              <a:gd name="connsiteY2" fmla="*/ 6350 h 1049020"/>
              <a:gd name="connsiteX3" fmla="*/ 6350 w 8387080"/>
              <a:gd name="connsiteY3" fmla="*/ 6350 h 1049020"/>
              <a:gd name="connsiteX4" fmla="*/ 6350 w 8387080"/>
              <a:gd name="connsiteY4" fmla="*/ 1042670 h 1049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387080" h="1049020">
                <a:moveTo>
                  <a:pt x="6350" y="1042670"/>
                </a:moveTo>
                <a:lnTo>
                  <a:pt x="8380730" y="1042670"/>
                </a:lnTo>
                <a:lnTo>
                  <a:pt x="8380730" y="6350"/>
                </a:lnTo>
                <a:lnTo>
                  <a:pt x="6350" y="6350"/>
                </a:lnTo>
                <a:lnTo>
                  <a:pt x="6350" y="104267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47040" y="4676140"/>
            <a:ext cx="8387080" cy="1620519"/>
          </a:xfrm>
          <a:custGeom>
            <a:avLst/>
            <a:gdLst>
              <a:gd name="connsiteX0" fmla="*/ 6350 w 8387080"/>
              <a:gd name="connsiteY0" fmla="*/ 1614169 h 1620519"/>
              <a:gd name="connsiteX1" fmla="*/ 8380730 w 8387080"/>
              <a:gd name="connsiteY1" fmla="*/ 1614169 h 1620519"/>
              <a:gd name="connsiteX2" fmla="*/ 8380730 w 8387080"/>
              <a:gd name="connsiteY2" fmla="*/ 6350 h 1620519"/>
              <a:gd name="connsiteX3" fmla="*/ 6350 w 8387080"/>
              <a:gd name="connsiteY3" fmla="*/ 6350 h 1620519"/>
              <a:gd name="connsiteX4" fmla="*/ 6350 w 8387080"/>
              <a:gd name="connsiteY4" fmla="*/ 1614169 h 16205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387080" h="1620519">
                <a:moveTo>
                  <a:pt x="6350" y="1614169"/>
                </a:moveTo>
                <a:lnTo>
                  <a:pt x="8380730" y="1614169"/>
                </a:lnTo>
                <a:lnTo>
                  <a:pt x="8380730" y="6350"/>
                </a:lnTo>
                <a:lnTo>
                  <a:pt x="6350" y="6350"/>
                </a:lnTo>
                <a:lnTo>
                  <a:pt x="6350" y="161416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47800"/>
            <a:ext cx="8369300" cy="10033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048000"/>
            <a:ext cx="8369300" cy="10414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4686300"/>
            <a:ext cx="8369300" cy="16002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92100" y="304800"/>
            <a:ext cx="7302500" cy="1117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402" b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Scrapy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Shell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css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함수와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선택자를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사용해서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응답으로부터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데이터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파싱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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목록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반환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92100" y="2641600"/>
            <a:ext cx="35560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응답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결과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목록에서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한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개만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추출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292100" y="4191000"/>
            <a:ext cx="31623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정규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표현식을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사용해서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파싱</a:t>
            </a:r>
          </a:p>
        </p:txBody>
      </p:sp>
      <p:sp>
        <p:nvSpPr>
          <p:cNvPr id="12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8-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13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515619" y="1590040"/>
            <a:ext cx="8318500" cy="355600"/>
          </a:xfrm>
          <a:custGeom>
            <a:avLst/>
            <a:gdLst>
              <a:gd name="connsiteX0" fmla="*/ 6350 w 8318500"/>
              <a:gd name="connsiteY0" fmla="*/ 349250 h 355600"/>
              <a:gd name="connsiteX1" fmla="*/ 8312150 w 8318500"/>
              <a:gd name="connsiteY1" fmla="*/ 349250 h 355600"/>
              <a:gd name="connsiteX2" fmla="*/ 8312150 w 8318500"/>
              <a:gd name="connsiteY2" fmla="*/ 6350 h 355600"/>
              <a:gd name="connsiteX3" fmla="*/ 6350 w 8318500"/>
              <a:gd name="connsiteY3" fmla="*/ 6350 h 355600"/>
              <a:gd name="connsiteX4" fmla="*/ 6350 w 8318500"/>
              <a:gd name="connsiteY4" fmla="*/ 349250 h 355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318500" h="355600">
                <a:moveTo>
                  <a:pt x="6350" y="349250"/>
                </a:moveTo>
                <a:lnTo>
                  <a:pt x="8312150" y="349250"/>
                </a:lnTo>
                <a:lnTo>
                  <a:pt x="8312150" y="6350"/>
                </a:lnTo>
                <a:lnTo>
                  <a:pt x="6350" y="6350"/>
                </a:lnTo>
                <a:lnTo>
                  <a:pt x="6350" y="3492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15619" y="2702559"/>
            <a:ext cx="8310880" cy="2321560"/>
          </a:xfrm>
          <a:custGeom>
            <a:avLst/>
            <a:gdLst>
              <a:gd name="connsiteX0" fmla="*/ 6350 w 8310880"/>
              <a:gd name="connsiteY0" fmla="*/ 2315210 h 2321560"/>
              <a:gd name="connsiteX1" fmla="*/ 8304530 w 8310880"/>
              <a:gd name="connsiteY1" fmla="*/ 2315210 h 2321560"/>
              <a:gd name="connsiteX2" fmla="*/ 8304530 w 8310880"/>
              <a:gd name="connsiteY2" fmla="*/ 6350 h 2321560"/>
              <a:gd name="connsiteX3" fmla="*/ 6350 w 8310880"/>
              <a:gd name="connsiteY3" fmla="*/ 6350 h 2321560"/>
              <a:gd name="connsiteX4" fmla="*/ 6350 w 8310880"/>
              <a:gd name="connsiteY4" fmla="*/ 2315210 h 2321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310880" h="2321560">
                <a:moveTo>
                  <a:pt x="6350" y="2315210"/>
                </a:moveTo>
                <a:lnTo>
                  <a:pt x="8304530" y="2315210"/>
                </a:lnTo>
                <a:lnTo>
                  <a:pt x="8304530" y="6350"/>
                </a:lnTo>
                <a:lnTo>
                  <a:pt x="6350" y="6350"/>
                </a:lnTo>
                <a:lnTo>
                  <a:pt x="6350" y="231521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92100" y="368300"/>
            <a:ext cx="4927600" cy="271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>
                <a:tab pos="317500" algn="l"/>
              </a:tabLst>
            </a:pPr>
            <a:r>
              <a:rPr lang="en-US" altLang="zh-CN" sz="2402" b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프로젝트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만들기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175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스크래핑을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시작하기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위해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프로젝트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생성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필요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317500" algn="l"/>
              </a:tabLst>
            </a:pPr>
            <a:r>
              <a:rPr lang="en-US" altLang="zh-CN" dirty="0" smtClean="0"/>
              <a:t>	</a:t>
            </a:r>
            <a:r>
              <a:rPr lang="en-US" altLang="zh-CN" sz="162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scrapy</a:t>
            </a:r>
            <a:r>
              <a:rPr lang="en-US" altLang="zh-CN" sz="162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startproject</a:t>
            </a:r>
            <a:r>
              <a:rPr lang="en-US" altLang="zh-CN" sz="162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tutorial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3175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생성된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프로젝트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구조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317500" algn="l"/>
              </a:tabLst>
            </a:pPr>
            <a:r>
              <a:rPr lang="en-US" altLang="zh-CN" dirty="0" smtClean="0"/>
              <a:t>	</a:t>
            </a:r>
            <a:r>
              <a:rPr lang="en-US" altLang="zh-CN" sz="162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tutorial/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505200" y="3048000"/>
            <a:ext cx="29972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#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deploy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configuration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file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#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project's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Python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module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054100" y="3060700"/>
            <a:ext cx="1663700" cy="685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444500" algn="l"/>
              </a:tabLst>
            </a:pP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scrapy.cfg</a:t>
            </a:r>
          </a:p>
          <a:p>
            <a:pPr>
              <a:lnSpc>
                <a:spcPts val="1900"/>
              </a:lnSpc>
              <a:tabLst>
                <a:tab pos="444500" algn="l"/>
              </a:tabLst>
            </a:pP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tutorial/</a:t>
            </a:r>
          </a:p>
          <a:p>
            <a:pPr>
              <a:lnSpc>
                <a:spcPts val="1900"/>
              </a:lnSpc>
              <a:tabLst>
                <a:tab pos="444500" algn="l"/>
              </a:tabLst>
            </a:pPr>
            <a:r>
              <a:rPr lang="en-US" altLang="zh-CN" dirty="0" smtClean="0"/>
              <a:t>	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__init__.py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492500" y="3797300"/>
            <a:ext cx="114300" cy="927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#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62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#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62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#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#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721100" y="3797300"/>
            <a:ext cx="3213100" cy="914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project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items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definition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file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62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project</a:t>
            </a:r>
            <a:r>
              <a:rPr lang="en-US" altLang="zh-CN" sz="162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pipelines</a:t>
            </a:r>
            <a:r>
              <a:rPr lang="en-US" altLang="zh-CN" sz="162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file</a:t>
            </a:r>
          </a:p>
          <a:p>
            <a:pPr>
              <a:lnSpc>
                <a:spcPts val="1800"/>
              </a:lnSpc>
              <a:tabLst/>
            </a:pPr>
            <a:r>
              <a:rPr lang="en-US" altLang="zh-CN" sz="162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프</a:t>
            </a:r>
            <a:r>
              <a:rPr lang="en-US" altLang="zh-CN" sz="16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2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로</a:t>
            </a:r>
            <a:r>
              <a:rPr lang="en-US" altLang="zh-CN" sz="16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2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젝</a:t>
            </a:r>
            <a:r>
              <a:rPr lang="en-US" altLang="zh-CN" sz="16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2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트</a:t>
            </a:r>
            <a:r>
              <a:rPr lang="en-US" altLang="zh-CN" sz="162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설정</a:t>
            </a:r>
            <a:r>
              <a:rPr lang="en-US" altLang="zh-CN" sz="162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파일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62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개별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스파이더를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저장하는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폴더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498600" y="3810000"/>
            <a:ext cx="1663700" cy="1181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444500" algn="l"/>
              </a:tabLst>
            </a:pP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items.py</a:t>
            </a:r>
          </a:p>
          <a:p>
            <a:pPr>
              <a:lnSpc>
                <a:spcPts val="1900"/>
              </a:lnSpc>
              <a:tabLst>
                <a:tab pos="444500" algn="l"/>
              </a:tabLst>
            </a:pPr>
            <a:r>
              <a:rPr lang="en-US" altLang="zh-CN" sz="162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pipelines.py</a:t>
            </a:r>
          </a:p>
          <a:p>
            <a:pPr>
              <a:lnSpc>
                <a:spcPts val="1900"/>
              </a:lnSpc>
              <a:tabLst>
                <a:tab pos="444500" algn="l"/>
              </a:tabLst>
            </a:pPr>
            <a:r>
              <a:rPr lang="en-US" altLang="zh-CN" sz="162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settings.py</a:t>
            </a:r>
          </a:p>
          <a:p>
            <a:pPr>
              <a:lnSpc>
                <a:spcPts val="1900"/>
              </a:lnSpc>
              <a:tabLst>
                <a:tab pos="444500" algn="l"/>
              </a:tabLst>
            </a:pP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spiders/</a:t>
            </a:r>
          </a:p>
          <a:p>
            <a:pPr>
              <a:lnSpc>
                <a:spcPts val="1900"/>
              </a:lnSpc>
              <a:tabLst>
                <a:tab pos="444500" algn="l"/>
              </a:tabLst>
            </a:pPr>
            <a:r>
              <a:rPr lang="en-US" altLang="zh-CN" dirty="0" smtClean="0"/>
              <a:t>	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__init__.py</a:t>
            </a:r>
          </a:p>
        </p:txBody>
      </p:sp>
      <p:sp>
        <p:nvSpPr>
          <p:cNvPr id="11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8-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14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515619" y="3106420"/>
            <a:ext cx="8310880" cy="599439"/>
          </a:xfrm>
          <a:custGeom>
            <a:avLst/>
            <a:gdLst>
              <a:gd name="connsiteX0" fmla="*/ 6350 w 8310880"/>
              <a:gd name="connsiteY0" fmla="*/ 593089 h 599439"/>
              <a:gd name="connsiteX1" fmla="*/ 8304530 w 8310880"/>
              <a:gd name="connsiteY1" fmla="*/ 593089 h 599439"/>
              <a:gd name="connsiteX2" fmla="*/ 8304530 w 8310880"/>
              <a:gd name="connsiteY2" fmla="*/ 6350 h 599439"/>
              <a:gd name="connsiteX3" fmla="*/ 6350 w 8310880"/>
              <a:gd name="connsiteY3" fmla="*/ 6350 h 599439"/>
              <a:gd name="connsiteX4" fmla="*/ 6350 w 8310880"/>
              <a:gd name="connsiteY4" fmla="*/ 593089 h 5994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310880" h="599439">
                <a:moveTo>
                  <a:pt x="6350" y="593089"/>
                </a:moveTo>
                <a:lnTo>
                  <a:pt x="8304530" y="593089"/>
                </a:lnTo>
                <a:lnTo>
                  <a:pt x="8304530" y="6350"/>
                </a:lnTo>
                <a:lnTo>
                  <a:pt x="6350" y="6350"/>
                </a:lnTo>
                <a:lnTo>
                  <a:pt x="6350" y="59308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92100" y="279400"/>
            <a:ext cx="22352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402" b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스파이더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만들기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292100" y="1104900"/>
            <a:ext cx="10922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스파이더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69900" y="1511300"/>
            <a:ext cx="7061200" cy="67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»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스크래피가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웹사이트로부터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정보를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스크랩하는데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사용하는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클래스</a:t>
            </a:r>
          </a:p>
          <a:p>
            <a:pPr>
              <a:lnSpc>
                <a:spcPts val="30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»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scrapy.Spider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클래스를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상속하는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클래스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92100" y="2641600"/>
            <a:ext cx="18669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스파이더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만들기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609600" y="3200400"/>
            <a:ext cx="13335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cd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tutorials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609600" y="3441700"/>
            <a:ext cx="6337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62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scrapy</a:t>
            </a:r>
            <a:r>
              <a:rPr lang="en-US" altLang="zh-CN" sz="162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genspider</a:t>
            </a:r>
            <a:r>
              <a:rPr lang="en-US" altLang="zh-CN" sz="162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quotes_spider</a:t>
            </a:r>
            <a:r>
              <a:rPr lang="en-US" altLang="zh-CN" sz="162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quotes.toscrape.com/page/1</a:t>
            </a:r>
          </a:p>
        </p:txBody>
      </p:sp>
      <p:sp>
        <p:nvSpPr>
          <p:cNvPr id="10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8-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15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515619" y="1498600"/>
            <a:ext cx="8318500" cy="4287520"/>
          </a:xfrm>
          <a:custGeom>
            <a:avLst/>
            <a:gdLst>
              <a:gd name="connsiteX0" fmla="*/ 6350 w 8318500"/>
              <a:gd name="connsiteY0" fmla="*/ 4281170 h 4287520"/>
              <a:gd name="connsiteX1" fmla="*/ 8312150 w 8318500"/>
              <a:gd name="connsiteY1" fmla="*/ 4281170 h 4287520"/>
              <a:gd name="connsiteX2" fmla="*/ 8312150 w 8318500"/>
              <a:gd name="connsiteY2" fmla="*/ 6350 h 4287520"/>
              <a:gd name="connsiteX3" fmla="*/ 6350 w 8318500"/>
              <a:gd name="connsiteY3" fmla="*/ 6350 h 4287520"/>
              <a:gd name="connsiteX4" fmla="*/ 6350 w 8318500"/>
              <a:gd name="connsiteY4" fmla="*/ 4281170 h 42875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318500" h="4287520">
                <a:moveTo>
                  <a:pt x="6350" y="4281170"/>
                </a:moveTo>
                <a:lnTo>
                  <a:pt x="8312150" y="4281170"/>
                </a:lnTo>
                <a:lnTo>
                  <a:pt x="8312150" y="6350"/>
                </a:lnTo>
                <a:lnTo>
                  <a:pt x="6350" y="6350"/>
                </a:lnTo>
                <a:lnTo>
                  <a:pt x="6350" y="428117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92100" y="279400"/>
            <a:ext cx="22352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402" b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스파이더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만들기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292100" y="1104900"/>
            <a:ext cx="21717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스파이더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구현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코드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09600" y="1587500"/>
            <a:ext cx="14478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import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scrapy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609600" y="2324100"/>
            <a:ext cx="4445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class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QuotesSpiderSpider(scrapy.Spider):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838200" y="2565400"/>
            <a:ext cx="2438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name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=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'quotes_spider'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838200" y="2819400"/>
            <a:ext cx="54483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62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allowed_domains</a:t>
            </a:r>
            <a:r>
              <a:rPr lang="en-US" altLang="zh-CN" sz="162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=</a:t>
            </a:r>
            <a:r>
              <a:rPr lang="en-US" altLang="zh-CN" sz="162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['quotes.toscrape.com/page/1/']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start_urls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=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[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054100" y="3302000"/>
            <a:ext cx="41021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'http://quotes.toscrape.com/page/1/',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'http://quotes.toscrape.com/page/2/'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838200" y="3784600"/>
            <a:ext cx="1016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]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838200" y="4267200"/>
            <a:ext cx="28829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62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def</a:t>
            </a:r>
            <a:r>
              <a:rPr lang="en-US" altLang="zh-CN" sz="162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parse(self,</a:t>
            </a:r>
            <a:r>
              <a:rPr lang="en-US" altLang="zh-CN" sz="162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response):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054100" y="4533900"/>
            <a:ext cx="3771900" cy="685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62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page</a:t>
            </a:r>
            <a:r>
              <a:rPr lang="en-US" altLang="zh-CN" sz="162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=</a:t>
            </a:r>
            <a:r>
              <a:rPr lang="en-US" altLang="zh-CN" sz="162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response.url.split("/")[-2]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filename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=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'quotes-%s.html'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%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page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with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open(filename,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'wb')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as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f: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270000" y="5245100"/>
            <a:ext cx="2438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f.write(response.body)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054100" y="5486400"/>
            <a:ext cx="39878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self.log('saved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file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%s'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%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filename)</a:t>
            </a:r>
          </a:p>
        </p:txBody>
      </p:sp>
      <p:sp>
        <p:nvSpPr>
          <p:cNvPr id="16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8-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16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515619" y="1498600"/>
            <a:ext cx="8318500" cy="347979"/>
          </a:xfrm>
          <a:custGeom>
            <a:avLst/>
            <a:gdLst>
              <a:gd name="connsiteX0" fmla="*/ 6350 w 8318500"/>
              <a:gd name="connsiteY0" fmla="*/ 341629 h 347979"/>
              <a:gd name="connsiteX1" fmla="*/ 8312150 w 8318500"/>
              <a:gd name="connsiteY1" fmla="*/ 341629 h 347979"/>
              <a:gd name="connsiteX2" fmla="*/ 8312150 w 8318500"/>
              <a:gd name="connsiteY2" fmla="*/ 6350 h 347979"/>
              <a:gd name="connsiteX3" fmla="*/ 6350 w 8318500"/>
              <a:gd name="connsiteY3" fmla="*/ 6350 h 347979"/>
              <a:gd name="connsiteX4" fmla="*/ 6350 w 8318500"/>
              <a:gd name="connsiteY4" fmla="*/ 341629 h 3479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318500" h="347979">
                <a:moveTo>
                  <a:pt x="6350" y="341629"/>
                </a:moveTo>
                <a:lnTo>
                  <a:pt x="8312150" y="341629"/>
                </a:lnTo>
                <a:lnTo>
                  <a:pt x="8312150" y="6350"/>
                </a:lnTo>
                <a:lnTo>
                  <a:pt x="6350" y="6350"/>
                </a:lnTo>
                <a:lnTo>
                  <a:pt x="6350" y="34162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08000" y="2649219"/>
            <a:ext cx="8326119" cy="751840"/>
          </a:xfrm>
          <a:custGeom>
            <a:avLst/>
            <a:gdLst>
              <a:gd name="connsiteX0" fmla="*/ 6350 w 8326119"/>
              <a:gd name="connsiteY0" fmla="*/ 745490 h 751840"/>
              <a:gd name="connsiteX1" fmla="*/ 8319769 w 8326119"/>
              <a:gd name="connsiteY1" fmla="*/ 745490 h 751840"/>
              <a:gd name="connsiteX2" fmla="*/ 8319769 w 8326119"/>
              <a:gd name="connsiteY2" fmla="*/ 6350 h 751840"/>
              <a:gd name="connsiteX3" fmla="*/ 6350 w 8326119"/>
              <a:gd name="connsiteY3" fmla="*/ 6350 h 751840"/>
              <a:gd name="connsiteX4" fmla="*/ 6350 w 8326119"/>
              <a:gd name="connsiteY4" fmla="*/ 745490 h 7518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326119" h="751840">
                <a:moveTo>
                  <a:pt x="6350" y="745490"/>
                </a:moveTo>
                <a:lnTo>
                  <a:pt x="8319769" y="745490"/>
                </a:lnTo>
                <a:lnTo>
                  <a:pt x="8319769" y="6350"/>
                </a:lnTo>
                <a:lnTo>
                  <a:pt x="6350" y="6350"/>
                </a:lnTo>
                <a:lnTo>
                  <a:pt x="6350" y="74549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8000" y="2654300"/>
            <a:ext cx="8318500" cy="7366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92100" y="279400"/>
            <a:ext cx="22352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402" b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스파이더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만들기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92100" y="1104900"/>
            <a:ext cx="16383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스파이더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실행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292100" y="2260600"/>
            <a:ext cx="11811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실행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결과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609600" y="1587500"/>
            <a:ext cx="28829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scrapy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crawl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quotes_spider</a:t>
            </a:r>
          </a:p>
        </p:txBody>
      </p:sp>
      <p:sp>
        <p:nvSpPr>
          <p:cNvPr id="10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8-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17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515619" y="1498600"/>
            <a:ext cx="8318500" cy="347979"/>
          </a:xfrm>
          <a:custGeom>
            <a:avLst/>
            <a:gdLst>
              <a:gd name="connsiteX0" fmla="*/ 6350 w 8318500"/>
              <a:gd name="connsiteY0" fmla="*/ 341629 h 347979"/>
              <a:gd name="connsiteX1" fmla="*/ 8312150 w 8318500"/>
              <a:gd name="connsiteY1" fmla="*/ 341629 h 347979"/>
              <a:gd name="connsiteX2" fmla="*/ 8312150 w 8318500"/>
              <a:gd name="connsiteY2" fmla="*/ 6350 h 347979"/>
              <a:gd name="connsiteX3" fmla="*/ 6350 w 8318500"/>
              <a:gd name="connsiteY3" fmla="*/ 6350 h 347979"/>
              <a:gd name="connsiteX4" fmla="*/ 6350 w 8318500"/>
              <a:gd name="connsiteY4" fmla="*/ 341629 h 3479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318500" h="347979">
                <a:moveTo>
                  <a:pt x="6350" y="341629"/>
                </a:moveTo>
                <a:lnTo>
                  <a:pt x="8312150" y="341629"/>
                </a:lnTo>
                <a:lnTo>
                  <a:pt x="8312150" y="6350"/>
                </a:lnTo>
                <a:lnTo>
                  <a:pt x="6350" y="6350"/>
                </a:lnTo>
                <a:lnTo>
                  <a:pt x="6350" y="34162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15619" y="2748280"/>
            <a:ext cx="8310880" cy="355600"/>
          </a:xfrm>
          <a:custGeom>
            <a:avLst/>
            <a:gdLst>
              <a:gd name="connsiteX0" fmla="*/ 6350 w 8310880"/>
              <a:gd name="connsiteY0" fmla="*/ 349250 h 355600"/>
              <a:gd name="connsiteX1" fmla="*/ 8304530 w 8310880"/>
              <a:gd name="connsiteY1" fmla="*/ 349250 h 355600"/>
              <a:gd name="connsiteX2" fmla="*/ 8304530 w 8310880"/>
              <a:gd name="connsiteY2" fmla="*/ 6350 h 355600"/>
              <a:gd name="connsiteX3" fmla="*/ 6350 w 8310880"/>
              <a:gd name="connsiteY3" fmla="*/ 6350 h 355600"/>
              <a:gd name="connsiteX4" fmla="*/ 6350 w 8310880"/>
              <a:gd name="connsiteY4" fmla="*/ 349250 h 355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310880" h="355600">
                <a:moveTo>
                  <a:pt x="6350" y="349250"/>
                </a:moveTo>
                <a:lnTo>
                  <a:pt x="8304530" y="349250"/>
                </a:lnTo>
                <a:lnTo>
                  <a:pt x="8304530" y="6350"/>
                </a:lnTo>
                <a:lnTo>
                  <a:pt x="6350" y="6350"/>
                </a:lnTo>
                <a:lnTo>
                  <a:pt x="6350" y="3492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92100" y="279400"/>
            <a:ext cx="32639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402" b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스파이더로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데이터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추출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292100" y="1104900"/>
            <a:ext cx="31623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스크래핑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결과를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파일로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저장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92100" y="2260600"/>
            <a:ext cx="50546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탐색기에서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quotes.json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파일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확인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및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내용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확인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609600" y="1587500"/>
            <a:ext cx="46609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scrapy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crawl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quotes_spider2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-o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quotes.json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609600" y="2768600"/>
            <a:ext cx="9271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62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결과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생략</a:t>
            </a:r>
          </a:p>
        </p:txBody>
      </p:sp>
      <p:sp>
        <p:nvSpPr>
          <p:cNvPr id="10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8-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18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515619" y="1498600"/>
            <a:ext cx="8318500" cy="3548380"/>
          </a:xfrm>
          <a:custGeom>
            <a:avLst/>
            <a:gdLst>
              <a:gd name="connsiteX0" fmla="*/ 6350 w 8318500"/>
              <a:gd name="connsiteY0" fmla="*/ 3542030 h 3548380"/>
              <a:gd name="connsiteX1" fmla="*/ 8312150 w 8318500"/>
              <a:gd name="connsiteY1" fmla="*/ 3542030 h 3548380"/>
              <a:gd name="connsiteX2" fmla="*/ 8312150 w 8318500"/>
              <a:gd name="connsiteY2" fmla="*/ 6350 h 3548380"/>
              <a:gd name="connsiteX3" fmla="*/ 6350 w 8318500"/>
              <a:gd name="connsiteY3" fmla="*/ 6350 h 3548380"/>
              <a:gd name="connsiteX4" fmla="*/ 6350 w 8318500"/>
              <a:gd name="connsiteY4" fmla="*/ 3542030 h 35483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318500" h="3548380">
                <a:moveTo>
                  <a:pt x="6350" y="3542030"/>
                </a:moveTo>
                <a:lnTo>
                  <a:pt x="8312150" y="3542030"/>
                </a:lnTo>
                <a:lnTo>
                  <a:pt x="8312150" y="6350"/>
                </a:lnTo>
                <a:lnTo>
                  <a:pt x="6350" y="6350"/>
                </a:lnTo>
                <a:lnTo>
                  <a:pt x="6350" y="354203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15619" y="5750560"/>
            <a:ext cx="8310880" cy="355600"/>
          </a:xfrm>
          <a:custGeom>
            <a:avLst/>
            <a:gdLst>
              <a:gd name="connsiteX0" fmla="*/ 6350 w 8310880"/>
              <a:gd name="connsiteY0" fmla="*/ 349250 h 355600"/>
              <a:gd name="connsiteX1" fmla="*/ 8304530 w 8310880"/>
              <a:gd name="connsiteY1" fmla="*/ 349250 h 355600"/>
              <a:gd name="connsiteX2" fmla="*/ 8304530 w 8310880"/>
              <a:gd name="connsiteY2" fmla="*/ 6350 h 355600"/>
              <a:gd name="connsiteX3" fmla="*/ 6350 w 8310880"/>
              <a:gd name="connsiteY3" fmla="*/ 6350 h 355600"/>
              <a:gd name="connsiteX4" fmla="*/ 6350 w 8310880"/>
              <a:gd name="connsiteY4" fmla="*/ 349250 h 355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310880" h="355600">
                <a:moveTo>
                  <a:pt x="6350" y="349250"/>
                </a:moveTo>
                <a:lnTo>
                  <a:pt x="8304530" y="349250"/>
                </a:lnTo>
                <a:lnTo>
                  <a:pt x="8304530" y="6350"/>
                </a:lnTo>
                <a:lnTo>
                  <a:pt x="6350" y="6350"/>
                </a:lnTo>
                <a:lnTo>
                  <a:pt x="6350" y="3492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92100" y="279400"/>
            <a:ext cx="32639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402" b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스파이더로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데이터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추출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292100" y="1104900"/>
            <a:ext cx="42545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스파이더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구현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코드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(quotes_spider2.py)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92100" y="5334000"/>
            <a:ext cx="16383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스파이더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실행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609600" y="1587500"/>
            <a:ext cx="14478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import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scrapy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609600" y="2324100"/>
            <a:ext cx="4445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class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QuotesSpiderSpider(scrapy.Spider):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838200" y="2806700"/>
            <a:ext cx="1016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62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…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838200" y="3289300"/>
            <a:ext cx="28829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def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parse(self,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response):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054100" y="3543300"/>
            <a:ext cx="43307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for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quote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in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response.css('div.quote'):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270000" y="3784600"/>
            <a:ext cx="7747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yield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{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524000" y="4038600"/>
            <a:ext cx="6451600" cy="685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'text':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quote.css('span.text::text').extract_first(),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62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'author':</a:t>
            </a:r>
            <a:r>
              <a:rPr lang="en-US" altLang="zh-CN" sz="162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quote.css('small.author::text').extract_first(),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62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'tags':</a:t>
            </a:r>
            <a:r>
              <a:rPr lang="en-US" altLang="zh-CN" sz="162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quote.css('div.tags</a:t>
            </a:r>
            <a:r>
              <a:rPr lang="en-US" altLang="zh-CN" sz="162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0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a.tag::text').extract_first()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270000" y="4762500"/>
            <a:ext cx="1016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}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609600" y="5842000"/>
            <a:ext cx="30099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scrapy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crawl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quotes_spider2</a:t>
            </a:r>
          </a:p>
        </p:txBody>
      </p:sp>
      <p:sp>
        <p:nvSpPr>
          <p:cNvPr id="17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8-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19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92100" y="279400"/>
            <a:ext cx="4425186" cy="43088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402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1. </a:t>
            </a:r>
            <a:r>
              <a:rPr lang="ko-KR" altLang="en-US" sz="2402" b="1" dirty="0" err="1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파이썬</a:t>
            </a:r>
            <a:r>
              <a:rPr lang="ko-KR" altLang="en-US" sz="2402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 </a:t>
            </a:r>
            <a:r>
              <a:rPr lang="en-US" altLang="ko-KR" sz="2402" b="1" dirty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Web Scraping </a:t>
            </a:r>
            <a:r>
              <a:rPr lang="en-US" altLang="ko-KR" sz="2402" b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        </a:t>
            </a:r>
            <a:endParaRPr lang="en-US" altLang="zh-CN" sz="2402" b="1" dirty="0">
              <a:solidFill>
                <a:srgbClr val="000000"/>
              </a:solidFill>
              <a:latin typeface="맑은 고딕" pitchFamily="18" charset="0"/>
              <a:cs typeface="맑은 고딕" pitchFamily="18" charset="0"/>
            </a:endParaRP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8-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2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292099" y="1104900"/>
            <a:ext cx="8534399" cy="329064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285750" indent="-285750">
              <a:lnSpc>
                <a:spcPts val="2300"/>
              </a:lnSpc>
              <a:buFont typeface="Wingdings"/>
              <a:buChar char="§"/>
              <a:tabLst/>
            </a:pPr>
            <a:r>
              <a:rPr lang="ko-KR" altLang="en-US" sz="1800" dirty="0" smtClean="0">
                <a:solidFill>
                  <a:srgbClr val="000000"/>
                </a:solidFill>
                <a:latin typeface="+mn-ea"/>
                <a:cs typeface="Wingdings" pitchFamily="18" charset="0"/>
              </a:rPr>
              <a:t>웹사이트에서 </a:t>
            </a:r>
            <a:r>
              <a:rPr lang="en-US" altLang="ko-KR" dirty="0">
                <a:latin typeface="+mn-ea"/>
              </a:rPr>
              <a:t>HTML</a:t>
            </a:r>
            <a:r>
              <a:rPr lang="ko-KR" altLang="en-US" dirty="0">
                <a:latin typeface="+mn-ea"/>
              </a:rPr>
              <a:t>을 읽어와 필요한 </a:t>
            </a:r>
            <a:r>
              <a:rPr lang="ko-KR" altLang="en-US" dirty="0" err="1">
                <a:latin typeface="+mn-ea"/>
              </a:rPr>
              <a:t>데이타를</a:t>
            </a:r>
            <a:r>
              <a:rPr lang="ko-KR" altLang="en-US" dirty="0">
                <a:latin typeface="+mn-ea"/>
              </a:rPr>
              <a:t> 긁어오는 </a:t>
            </a:r>
            <a:r>
              <a:rPr lang="ko-KR" altLang="en-US" dirty="0" smtClean="0">
                <a:latin typeface="+mn-ea"/>
              </a:rPr>
              <a:t>것  </a:t>
            </a:r>
            <a:endParaRPr lang="en-US" altLang="ko-KR" dirty="0" smtClean="0">
              <a:latin typeface="+mn-ea"/>
            </a:endParaRPr>
          </a:p>
          <a:p>
            <a:pPr>
              <a:lnSpc>
                <a:spcPts val="2300"/>
              </a:lnSpc>
              <a:tabLst/>
            </a:pPr>
            <a:r>
              <a:rPr lang="en-US" altLang="ko-KR" sz="1800" dirty="0">
                <a:solidFill>
                  <a:srgbClr val="000000"/>
                </a:solidFill>
                <a:latin typeface="+mn-ea"/>
                <a:cs typeface="Wingdings" pitchFamily="18" charset="0"/>
              </a:rPr>
              <a:t> </a:t>
            </a:r>
            <a:r>
              <a:rPr lang="en-US" altLang="ko-KR" sz="1800" dirty="0" smtClean="0">
                <a:solidFill>
                  <a:srgbClr val="000000"/>
                </a:solidFill>
                <a:latin typeface="+mn-ea"/>
                <a:cs typeface="Wingdings" pitchFamily="18" charset="0"/>
              </a:rPr>
              <a:t>  〮 </a:t>
            </a:r>
            <a:r>
              <a:rPr lang="ko-KR" altLang="en-US" dirty="0" err="1">
                <a:latin typeface="+mn-ea"/>
              </a:rPr>
              <a:t>웹페이지를</a:t>
            </a:r>
            <a:r>
              <a:rPr lang="ko-KR" altLang="en-US" dirty="0">
                <a:latin typeface="+mn-ea"/>
              </a:rPr>
              <a:t> 읽어오는 </a:t>
            </a:r>
            <a:r>
              <a:rPr lang="ko-KR" altLang="en-US" dirty="0" smtClean="0">
                <a:latin typeface="+mn-ea"/>
              </a:rPr>
              <a:t>과정  </a:t>
            </a:r>
            <a:r>
              <a:rPr lang="en-US" altLang="ko-KR" dirty="0" smtClean="0">
                <a:latin typeface="+mn-ea"/>
              </a:rPr>
              <a:t/>
            </a:r>
            <a:br>
              <a:rPr lang="en-US" altLang="ko-KR" dirty="0" smtClean="0">
                <a:latin typeface="+mn-ea"/>
              </a:rPr>
            </a:br>
            <a:r>
              <a:rPr lang="en-US" altLang="ko-KR" dirty="0" smtClean="0">
                <a:latin typeface="+mn-ea"/>
              </a:rPr>
              <a:t>   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cs typeface="Wingdings" pitchFamily="18" charset="0"/>
              </a:rPr>
              <a:t>〮 </a:t>
            </a:r>
            <a:r>
              <a:rPr lang="en-US" altLang="ko-KR" dirty="0">
                <a:latin typeface="+mn-ea"/>
              </a:rPr>
              <a:t>HTML </a:t>
            </a:r>
            <a:r>
              <a:rPr lang="ko-KR" altLang="en-US" dirty="0">
                <a:latin typeface="+mn-ea"/>
              </a:rPr>
              <a:t>문서에서 필요한 </a:t>
            </a:r>
            <a:r>
              <a:rPr lang="ko-KR" altLang="en-US" dirty="0" err="1">
                <a:latin typeface="+mn-ea"/>
              </a:rPr>
              <a:t>데이타를</a:t>
            </a:r>
            <a:r>
              <a:rPr lang="ko-KR" altLang="en-US" dirty="0">
                <a:latin typeface="+mn-ea"/>
              </a:rPr>
              <a:t> 뽑아내는 과정으로 나뉠 수 </a:t>
            </a:r>
            <a:r>
              <a:rPr lang="ko-KR" altLang="en-US" dirty="0" smtClean="0">
                <a:latin typeface="+mn-ea"/>
              </a:rPr>
              <a:t>있다   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sz="1800" dirty="0" smtClean="0">
                <a:solidFill>
                  <a:srgbClr val="000000"/>
                </a:solidFill>
                <a:latin typeface="+mn-ea"/>
                <a:cs typeface="Wingdings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+mn-ea"/>
                <a:cs typeface="Wingdings" pitchFamily="18" charset="0"/>
              </a:rPr>
              <a:t> </a:t>
            </a:r>
          </a:p>
          <a:p>
            <a:pPr>
              <a:lnSpc>
                <a:spcPts val="2300"/>
              </a:lnSpc>
              <a:tabLst/>
            </a:pPr>
            <a:endParaRPr lang="en-US" altLang="zh-CN" dirty="0">
              <a:solidFill>
                <a:srgbClr val="000000"/>
              </a:solidFill>
              <a:latin typeface="+mn-ea"/>
              <a:cs typeface="맑은 고딕" pitchFamily="18" charset="0"/>
            </a:endParaRPr>
          </a:p>
          <a:p>
            <a:pPr marL="285750" indent="-285750">
              <a:lnSpc>
                <a:spcPts val="2300"/>
              </a:lnSpc>
              <a:buFont typeface="Wingdings" panose="05000000000000000000" pitchFamily="2" charset="2"/>
              <a:buChar char="§"/>
              <a:tabLst/>
            </a:pPr>
            <a:r>
              <a:rPr lang="ko-KR" altLang="en-US" dirty="0" err="1"/>
              <a:t>웹페이지를</a:t>
            </a:r>
            <a:r>
              <a:rPr lang="ko-KR" altLang="en-US" dirty="0"/>
              <a:t> 읽어오는 일은 여러 모듈을 사용할 수 있는데</a:t>
            </a:r>
            <a:r>
              <a:rPr lang="en-US" altLang="ko-KR" dirty="0"/>
              <a:t>,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파이썬에서</a:t>
            </a:r>
            <a:r>
              <a:rPr lang="ko-KR" altLang="en-US" dirty="0" smtClean="0"/>
              <a:t> </a:t>
            </a:r>
            <a:r>
              <a:rPr lang="ko-KR" altLang="en-US" dirty="0"/>
              <a:t>기본적으로 제공하는 </a:t>
            </a:r>
            <a:r>
              <a:rPr lang="en-US" altLang="ko-KR" dirty="0" err="1"/>
              <a:t>urllib</a:t>
            </a:r>
            <a:r>
              <a:rPr lang="en-US" altLang="ko-KR" dirty="0"/>
              <a:t>, urllib2 </a:t>
            </a:r>
            <a:r>
              <a:rPr lang="ko-KR" altLang="en-US" dirty="0"/>
              <a:t>을 사용하거나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편리한 </a:t>
            </a:r>
            <a:r>
              <a:rPr lang="en-US" altLang="ko-KR" dirty="0"/>
              <a:t>HTTP </a:t>
            </a:r>
            <a:r>
              <a:rPr lang="ko-KR" altLang="en-US" dirty="0"/>
              <a:t>라이브러리로 많이 쓰이고 있는 </a:t>
            </a:r>
            <a:r>
              <a:rPr lang="en-US" altLang="ko-KR" dirty="0">
                <a:hlinkClick r:id="rId3"/>
              </a:rPr>
              <a:t>requests</a:t>
            </a:r>
            <a:r>
              <a:rPr lang="ko-KR" altLang="en-US" dirty="0"/>
              <a:t> 를 설치해 사용할 수 있다</a:t>
            </a:r>
            <a:r>
              <a:rPr lang="en-US" altLang="ko-KR" dirty="0"/>
              <a:t>.</a:t>
            </a:r>
            <a:r>
              <a:rPr lang="en-US" altLang="zh-CN" sz="1800" dirty="0" smtClean="0">
                <a:solidFill>
                  <a:srgbClr val="000000"/>
                </a:solidFill>
                <a:latin typeface="+mn-ea"/>
                <a:cs typeface="맑은 고딕" pitchFamily="18" charset="0"/>
              </a:rPr>
              <a:t>  </a:t>
            </a:r>
          </a:p>
          <a:p>
            <a:pPr marL="285750" indent="-285750">
              <a:lnSpc>
                <a:spcPts val="2300"/>
              </a:lnSpc>
              <a:buFont typeface="Wingdings" panose="05000000000000000000" pitchFamily="2" charset="2"/>
              <a:buChar char="§"/>
              <a:tabLst/>
            </a:pPr>
            <a:endParaRPr lang="en-US" altLang="zh-CN" dirty="0">
              <a:solidFill>
                <a:srgbClr val="000000"/>
              </a:solidFill>
              <a:latin typeface="+mn-ea"/>
              <a:cs typeface="맑은 고딕" pitchFamily="18" charset="0"/>
            </a:endParaRPr>
          </a:p>
          <a:p>
            <a:pPr marL="285750" indent="-285750">
              <a:lnSpc>
                <a:spcPts val="2300"/>
              </a:lnSpc>
              <a:buFont typeface="Wingdings" panose="05000000000000000000" pitchFamily="2" charset="2"/>
              <a:buChar char="§"/>
              <a:tabLst/>
            </a:pPr>
            <a:r>
              <a:rPr lang="ko-KR" altLang="en-US" dirty="0"/>
              <a:t>만약 기존 코드를 </a:t>
            </a:r>
            <a:r>
              <a:rPr lang="ko-KR" altLang="en-US" dirty="0" err="1"/>
              <a:t>유지보수하는</a:t>
            </a:r>
            <a:r>
              <a:rPr lang="ko-KR" altLang="en-US" dirty="0"/>
              <a:t> 일이 아니라면 </a:t>
            </a:r>
            <a:r>
              <a:rPr lang="en-US" altLang="ko-KR" dirty="0"/>
              <a:t>requests </a:t>
            </a:r>
            <a:r>
              <a:rPr lang="ko-KR" altLang="en-US" dirty="0"/>
              <a:t>를 사용할 것을 권장한다</a:t>
            </a:r>
            <a:r>
              <a:rPr lang="en-US" altLang="ko-KR" dirty="0" smtClean="0"/>
              <a:t>. </a:t>
            </a:r>
          </a:p>
          <a:p>
            <a:pPr marL="285750" indent="-285750">
              <a:lnSpc>
                <a:spcPts val="2300"/>
              </a:lnSpc>
              <a:buFont typeface="Wingdings" panose="05000000000000000000" pitchFamily="2" charset="2"/>
              <a:buChar char="§"/>
              <a:tabLst/>
            </a:pPr>
            <a:endParaRPr lang="en-US" altLang="zh-CN" sz="1800" dirty="0">
              <a:solidFill>
                <a:srgbClr val="000000"/>
              </a:solidFill>
              <a:latin typeface="+mn-ea"/>
              <a:cs typeface="맑은 고딕" pitchFamily="18" charset="0"/>
            </a:endParaRPr>
          </a:p>
          <a:p>
            <a:pPr marL="285750" indent="-285750">
              <a:lnSpc>
                <a:spcPts val="2300"/>
              </a:lnSpc>
              <a:buFont typeface="Wingdings" panose="05000000000000000000" pitchFamily="2" charset="2"/>
              <a:buChar char="§"/>
              <a:tabLst/>
            </a:pPr>
            <a:endParaRPr lang="en-US" altLang="zh-CN" sz="1800" dirty="0" smtClean="0">
              <a:solidFill>
                <a:srgbClr val="000000"/>
              </a:solidFill>
              <a:latin typeface="+mn-ea"/>
              <a:cs typeface="맑은 고딕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92100" y="279400"/>
            <a:ext cx="8470900" cy="415498"/>
          </a:xfrm>
          <a:prstGeom prst="rect">
            <a:avLst/>
          </a:prstGeom>
          <a:noFill/>
        </p:spPr>
        <p:txBody>
          <a:bodyPr wrap="square" lIns="0" tIns="0" rIns="0" rtlCol="0" anchor="ctr">
            <a:spAutoFit/>
          </a:bodyPr>
          <a:lstStyle/>
          <a:p>
            <a:r>
              <a:rPr lang="en-US" altLang="ko-KR" sz="2400" b="1" dirty="0">
                <a:latin typeface="+mn-ea"/>
              </a:rPr>
              <a:t>2. requests - </a:t>
            </a:r>
            <a:r>
              <a:rPr lang="ko-KR" altLang="en-US" sz="2400" b="1" dirty="0" err="1">
                <a:latin typeface="+mn-ea"/>
              </a:rPr>
              <a:t>웹페이지</a:t>
            </a:r>
            <a:r>
              <a:rPr lang="ko-KR" altLang="en-US" sz="2400" b="1" dirty="0">
                <a:latin typeface="+mn-ea"/>
              </a:rPr>
              <a:t> 읽어오기</a:t>
            </a: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8-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3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292099" y="1104900"/>
            <a:ext cx="8534399" cy="342914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285750" indent="-285750">
              <a:lnSpc>
                <a:spcPts val="2300"/>
              </a:lnSpc>
              <a:buFont typeface="Wingdings"/>
              <a:buChar char="§"/>
              <a:tabLst/>
            </a:pPr>
            <a:r>
              <a:rPr lang="ko-KR" altLang="en-US" dirty="0" smtClean="0"/>
              <a:t>먼저 </a:t>
            </a:r>
            <a:r>
              <a:rPr lang="ko-KR" altLang="en-US" dirty="0"/>
              <a:t>아래와 같이 </a:t>
            </a:r>
            <a:r>
              <a:rPr lang="en-US" altLang="ko-KR" dirty="0"/>
              <a:t>pip</a:t>
            </a:r>
            <a:r>
              <a:rPr lang="ko-KR" altLang="en-US" dirty="0"/>
              <a:t>을 이용하여 </a:t>
            </a:r>
            <a:r>
              <a:rPr lang="en-US" altLang="ko-KR" dirty="0"/>
              <a:t>requests </a:t>
            </a:r>
            <a:r>
              <a:rPr lang="ko-KR" altLang="en-US" dirty="0"/>
              <a:t>패키지를 설치한다</a:t>
            </a:r>
            <a:r>
              <a:rPr lang="en-US" altLang="ko-KR" dirty="0" smtClean="0"/>
              <a:t>.  </a:t>
            </a:r>
            <a:br>
              <a:rPr lang="en-US" altLang="ko-KR" dirty="0" smtClean="0"/>
            </a:br>
            <a:endParaRPr lang="en-US" altLang="ko-KR" dirty="0" smtClean="0"/>
          </a:p>
          <a:p>
            <a:pPr>
              <a:lnSpc>
                <a:spcPts val="2300"/>
              </a:lnSpc>
              <a:tabLst/>
            </a:pPr>
            <a:endParaRPr lang="en-US" altLang="zh-CN" dirty="0">
              <a:solidFill>
                <a:srgbClr val="000000"/>
              </a:solidFill>
              <a:latin typeface="+mn-ea"/>
              <a:cs typeface="맑은 고딕" pitchFamily="18" charset="0"/>
            </a:endParaRPr>
          </a:p>
          <a:p>
            <a:pPr marL="285750" indent="-285750">
              <a:buFont typeface="Wingdings"/>
              <a:buChar char="§"/>
              <a:tabLst/>
            </a:pPr>
            <a:endParaRPr lang="en-US" altLang="zh-CN" sz="900" dirty="0" smtClean="0">
              <a:solidFill>
                <a:srgbClr val="000000"/>
              </a:solidFill>
              <a:latin typeface="+mn-ea"/>
              <a:cs typeface="맑은 고딕" pitchFamily="18" charset="0"/>
            </a:endParaRPr>
          </a:p>
          <a:p>
            <a:pPr marL="285750" indent="-285750">
              <a:lnSpc>
                <a:spcPts val="2300"/>
              </a:lnSpc>
              <a:buFont typeface="Wingdings"/>
              <a:buChar char="§"/>
              <a:tabLst/>
            </a:pPr>
            <a:r>
              <a:rPr lang="ko-KR" altLang="en-US" dirty="0" smtClean="0"/>
              <a:t>기본적인 </a:t>
            </a:r>
            <a:r>
              <a:rPr lang="en-US" altLang="ko-KR" dirty="0"/>
              <a:t>requests </a:t>
            </a:r>
            <a:r>
              <a:rPr lang="ko-KR" altLang="en-US" dirty="0"/>
              <a:t>기능을 먼저 살펴보면</a:t>
            </a:r>
            <a:r>
              <a:rPr lang="en-US" altLang="ko-KR" dirty="0"/>
              <a:t>,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requests</a:t>
            </a:r>
            <a:r>
              <a:rPr lang="ko-KR" altLang="en-US" dirty="0"/>
              <a:t>는 </a:t>
            </a:r>
            <a:r>
              <a:rPr lang="en-US" altLang="ko-KR" dirty="0"/>
              <a:t>HTTP GET, POST, PUT, DELETE </a:t>
            </a:r>
            <a:r>
              <a:rPr lang="ko-KR" altLang="en-US" dirty="0"/>
              <a:t>등을 사용할 수 있으며</a:t>
            </a:r>
            <a:r>
              <a:rPr lang="en-US" altLang="ko-KR" dirty="0"/>
              <a:t>,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편리한 </a:t>
            </a:r>
            <a:r>
              <a:rPr lang="ko-KR" altLang="en-US" dirty="0" err="1"/>
              <a:t>데이타</a:t>
            </a:r>
            <a:r>
              <a:rPr lang="ko-KR" altLang="en-US" dirty="0"/>
              <a:t> </a:t>
            </a:r>
            <a:r>
              <a:rPr lang="ko-KR" altLang="en-US" dirty="0" err="1"/>
              <a:t>인코딩</a:t>
            </a:r>
            <a:r>
              <a:rPr lang="ko-KR" altLang="en-US" dirty="0"/>
              <a:t> 기능을 제공하고 있다</a:t>
            </a:r>
            <a:r>
              <a:rPr lang="en-US" altLang="ko-KR" dirty="0"/>
              <a:t>.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zh-CN" dirty="0">
              <a:solidFill>
                <a:srgbClr val="000000"/>
              </a:solidFill>
              <a:latin typeface="+mn-ea"/>
              <a:cs typeface="맑은 고딕" pitchFamily="18" charset="0"/>
            </a:endParaRPr>
          </a:p>
          <a:p>
            <a:pPr marL="285750" indent="-285750">
              <a:lnSpc>
                <a:spcPts val="2300"/>
              </a:lnSpc>
              <a:buFont typeface="Wingdings" panose="05000000000000000000" pitchFamily="2" charset="2"/>
              <a:buChar char="§"/>
              <a:tabLst/>
            </a:pP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 err="1"/>
              <a:t>데이타를</a:t>
            </a:r>
            <a:r>
              <a:rPr lang="ko-KR" altLang="en-US" dirty="0"/>
              <a:t> </a:t>
            </a:r>
            <a:r>
              <a:rPr lang="en-US" altLang="ko-KR" dirty="0"/>
              <a:t>Dictionary</a:t>
            </a:r>
            <a:r>
              <a:rPr lang="ko-KR" altLang="en-US" dirty="0"/>
              <a:t>로 만들어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GET</a:t>
            </a:r>
            <a:r>
              <a:rPr lang="en-US" altLang="ko-KR" dirty="0"/>
              <a:t>, POST </a:t>
            </a:r>
            <a:r>
              <a:rPr lang="ko-KR" altLang="en-US" dirty="0"/>
              <a:t>등에서 사용하면 필요한 </a:t>
            </a:r>
            <a:r>
              <a:rPr lang="en-US" altLang="ko-KR" dirty="0"/>
              <a:t>Request </a:t>
            </a:r>
            <a:r>
              <a:rPr lang="ko-KR" altLang="en-US" dirty="0" err="1"/>
              <a:t>인코딩을</a:t>
            </a:r>
            <a:r>
              <a:rPr lang="ko-KR" altLang="en-US" dirty="0"/>
              <a:t> 자동으로 처리해 준다</a:t>
            </a:r>
            <a:r>
              <a:rPr lang="en-US" altLang="ko-KR" dirty="0" smtClean="0"/>
              <a:t>. </a:t>
            </a:r>
          </a:p>
          <a:p>
            <a:pPr marL="285750" indent="-285750">
              <a:lnSpc>
                <a:spcPts val="2300"/>
              </a:lnSpc>
              <a:buFont typeface="Wingdings" panose="05000000000000000000" pitchFamily="2" charset="2"/>
              <a:buChar char="§"/>
              <a:tabLst/>
            </a:pPr>
            <a:endParaRPr lang="en-US" altLang="zh-CN" dirty="0">
              <a:solidFill>
                <a:srgbClr val="000000"/>
              </a:solidFill>
              <a:latin typeface="+mn-ea"/>
              <a:cs typeface="맑은 고딕" pitchFamily="18" charset="0"/>
            </a:endParaRPr>
          </a:p>
          <a:p>
            <a:pPr marL="285750" indent="-285750">
              <a:lnSpc>
                <a:spcPts val="2300"/>
              </a:lnSpc>
              <a:buFont typeface="Wingdings" panose="05000000000000000000" pitchFamily="2" charset="2"/>
              <a:buChar char="§"/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itchFamily="18" charset="0"/>
              </a:rPr>
              <a:t>Requests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itchFamily="18" charset="0"/>
              </a:rPr>
              <a:t>샘플 </a:t>
            </a:r>
            <a:endParaRPr lang="en-US" altLang="zh-CN" sz="1800" dirty="0" smtClean="0">
              <a:solidFill>
                <a:srgbClr val="000000"/>
              </a:solidFill>
              <a:latin typeface="+mn-ea"/>
              <a:cs typeface="맑은 고딕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81000" y="1447800"/>
            <a:ext cx="8382000" cy="533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2">
                    <a:lumMod val="10000"/>
                  </a:schemeClr>
                </a:solidFill>
                <a:latin typeface="+mn-ea"/>
              </a:rPr>
              <a:t> pip install requests  </a:t>
            </a:r>
            <a:r>
              <a:rPr lang="ko-KR" altLang="en-US" dirty="0" smtClean="0">
                <a:solidFill>
                  <a:schemeClr val="bg2">
                    <a:lumMod val="10000"/>
                  </a:schemeClr>
                </a:solidFill>
                <a:latin typeface="+mn-ea"/>
              </a:rPr>
              <a:t> </a:t>
            </a:r>
            <a:endParaRPr lang="ko-KR" altLang="en-US" dirty="0">
              <a:solidFill>
                <a:schemeClr val="bg2">
                  <a:lumMod val="10000"/>
                </a:schemeClr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62894" y="4517682"/>
            <a:ext cx="3751906" cy="195931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smtClean="0">
                <a:solidFill>
                  <a:schemeClr val="bg2">
                    <a:lumMod val="10000"/>
                  </a:schemeClr>
                </a:solidFill>
                <a:latin typeface="+mn-ea"/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10000"/>
                  </a:schemeClr>
                </a:solidFill>
                <a:latin typeface="+mn-ea"/>
              </a:rPr>
              <a:t>import requests  </a:t>
            </a:r>
            <a:r>
              <a:rPr lang="ko-KR" altLang="en-US" sz="1400" dirty="0" smtClean="0">
                <a:solidFill>
                  <a:schemeClr val="bg2">
                    <a:lumMod val="10000"/>
                  </a:schemeClr>
                </a:solidFill>
                <a:latin typeface="+mn-ea"/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10000"/>
                  </a:schemeClr>
                </a:solidFill>
                <a:latin typeface="+mn-ea"/>
              </a:rPr>
              <a:t/>
            </a:r>
            <a:br>
              <a:rPr lang="en-US" altLang="ko-KR" sz="1400" dirty="0" smtClean="0">
                <a:solidFill>
                  <a:schemeClr val="bg2">
                    <a:lumMod val="10000"/>
                  </a:schemeClr>
                </a:solidFill>
                <a:latin typeface="+mn-ea"/>
              </a:rPr>
            </a:br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 </a:t>
            </a:r>
            <a:br>
              <a:rPr lang="en-US" altLang="ko-KR" sz="1400" dirty="0">
                <a:solidFill>
                  <a:schemeClr val="bg2">
                    <a:lumMod val="10000"/>
                  </a:schemeClr>
                </a:solidFill>
                <a:latin typeface="+mn-ea"/>
              </a:rPr>
            </a:br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 # GET</a:t>
            </a:r>
          </a:p>
          <a:p>
            <a:r>
              <a:rPr lang="en-US" altLang="ko-KR" sz="1400" dirty="0" smtClean="0">
                <a:solidFill>
                  <a:schemeClr val="bg2">
                    <a:lumMod val="10000"/>
                  </a:schemeClr>
                </a:solidFill>
                <a:latin typeface="+mn-ea"/>
              </a:rPr>
              <a:t> </a:t>
            </a:r>
            <a:r>
              <a:rPr lang="en-US" altLang="ko-KR" sz="1400" dirty="0" err="1" smtClean="0">
                <a:solidFill>
                  <a:schemeClr val="bg2">
                    <a:lumMod val="10000"/>
                  </a:schemeClr>
                </a:solidFill>
                <a:latin typeface="+mn-ea"/>
              </a:rPr>
              <a:t>resp</a:t>
            </a:r>
            <a:r>
              <a:rPr lang="en-US" altLang="ko-KR" sz="1400" dirty="0" smtClean="0">
                <a:solidFill>
                  <a:schemeClr val="bg2">
                    <a:lumMod val="10000"/>
                  </a:schemeClr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= </a:t>
            </a:r>
            <a:r>
              <a:rPr lang="en-US" altLang="ko-KR" sz="1400" dirty="0" err="1">
                <a:solidFill>
                  <a:schemeClr val="bg2">
                    <a:lumMod val="10000"/>
                  </a:schemeClr>
                </a:solidFill>
                <a:latin typeface="+mn-ea"/>
              </a:rPr>
              <a:t>requests.get</a:t>
            </a:r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('http://httpbin.org/get')</a:t>
            </a:r>
          </a:p>
          <a:p>
            <a:r>
              <a:rPr lang="en-US" altLang="ko-KR" sz="1400" dirty="0" smtClean="0">
                <a:solidFill>
                  <a:schemeClr val="bg2">
                    <a:lumMod val="10000"/>
                  </a:schemeClr>
                </a:solidFill>
                <a:latin typeface="+mn-ea"/>
              </a:rPr>
              <a:t> print(</a:t>
            </a:r>
            <a:r>
              <a:rPr lang="en-US" altLang="ko-KR" sz="1400" dirty="0" err="1" smtClean="0">
                <a:solidFill>
                  <a:schemeClr val="bg2">
                    <a:lumMod val="10000"/>
                  </a:schemeClr>
                </a:solidFill>
                <a:latin typeface="+mn-ea"/>
              </a:rPr>
              <a:t>resp.text</a:t>
            </a:r>
            <a:r>
              <a:rPr lang="en-US" altLang="ko-KR" sz="1400" dirty="0" smtClean="0">
                <a:solidFill>
                  <a:schemeClr val="bg2">
                    <a:lumMod val="10000"/>
                  </a:schemeClr>
                </a:solidFill>
                <a:latin typeface="+mn-ea"/>
              </a:rPr>
              <a:t>)  </a:t>
            </a:r>
          </a:p>
          <a:p>
            <a:endParaRPr lang="en-US" altLang="ko-KR" sz="1400" dirty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r>
              <a:rPr lang="en-US" altLang="ko-KR" sz="1400" dirty="0" smtClean="0">
                <a:solidFill>
                  <a:schemeClr val="bg2">
                    <a:lumMod val="10000"/>
                  </a:schemeClr>
                </a:solidFill>
                <a:latin typeface="+mn-ea"/>
              </a:rPr>
              <a:t> # POST </a:t>
            </a:r>
          </a:p>
          <a:p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 </a:t>
            </a:r>
            <a:r>
              <a:rPr lang="en-US" altLang="ko-KR" sz="1400" dirty="0" err="1">
                <a:solidFill>
                  <a:schemeClr val="bg2">
                    <a:lumMod val="10000"/>
                  </a:schemeClr>
                </a:solidFill>
                <a:latin typeface="+mn-ea"/>
              </a:rPr>
              <a:t>dic</a:t>
            </a:r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 = {"id": 1, "name": "Kim", "age": 10</a:t>
            </a:r>
            <a:r>
              <a:rPr lang="en-US" altLang="ko-KR" sz="1400" dirty="0" smtClean="0">
                <a:solidFill>
                  <a:schemeClr val="bg2">
                    <a:lumMod val="10000"/>
                  </a:schemeClr>
                </a:solidFill>
                <a:latin typeface="+mn-ea"/>
              </a:rPr>
              <a:t>} </a:t>
            </a:r>
            <a:endParaRPr lang="en-US" altLang="ko-KR" sz="1400" dirty="0">
              <a:solidFill>
                <a:schemeClr val="bg2">
                  <a:lumMod val="10000"/>
                </a:schemeClr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191000" y="4495800"/>
            <a:ext cx="4724400" cy="195931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smtClean="0">
                <a:solidFill>
                  <a:schemeClr val="bg2">
                    <a:lumMod val="10000"/>
                  </a:schemeClr>
                </a:solidFill>
                <a:latin typeface="+mn-ea"/>
              </a:rPr>
              <a:t> </a:t>
            </a:r>
            <a:r>
              <a:rPr lang="en-US" altLang="ko-KR" sz="1400" dirty="0" err="1">
                <a:solidFill>
                  <a:schemeClr val="bg2">
                    <a:lumMod val="10000"/>
                  </a:schemeClr>
                </a:solidFill>
                <a:latin typeface="+mn-ea"/>
              </a:rPr>
              <a:t>resp</a:t>
            </a:r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 = </a:t>
            </a:r>
            <a:r>
              <a:rPr lang="en-US" altLang="ko-KR" sz="1400" dirty="0" err="1">
                <a:solidFill>
                  <a:schemeClr val="bg2">
                    <a:lumMod val="10000"/>
                  </a:schemeClr>
                </a:solidFill>
                <a:latin typeface="+mn-ea"/>
              </a:rPr>
              <a:t>requests.post</a:t>
            </a:r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('http://httpbin.org/</a:t>
            </a:r>
            <a:r>
              <a:rPr lang="en-US" altLang="ko-KR" sz="1400" dirty="0" err="1">
                <a:solidFill>
                  <a:schemeClr val="bg2">
                    <a:lumMod val="10000"/>
                  </a:schemeClr>
                </a:solidFill>
                <a:latin typeface="+mn-ea"/>
              </a:rPr>
              <a:t>post</a:t>
            </a:r>
            <a:r>
              <a:rPr lang="en-US" altLang="ko-KR" sz="1400" dirty="0" err="1" smtClean="0">
                <a:solidFill>
                  <a:schemeClr val="bg2">
                    <a:lumMod val="10000"/>
                  </a:schemeClr>
                </a:solidFill>
                <a:latin typeface="+mn-ea"/>
              </a:rPr>
              <a:t>',data</a:t>
            </a:r>
            <a:r>
              <a:rPr lang="en-US" altLang="ko-KR" sz="1400" dirty="0" smtClean="0">
                <a:solidFill>
                  <a:schemeClr val="bg2">
                    <a:lumMod val="10000"/>
                  </a:schemeClr>
                </a:solidFill>
                <a:latin typeface="+mn-ea"/>
              </a:rPr>
              <a:t>=</a:t>
            </a:r>
            <a:r>
              <a:rPr lang="en-US" altLang="ko-KR" sz="1400" dirty="0" err="1" smtClean="0">
                <a:solidFill>
                  <a:schemeClr val="bg2">
                    <a:lumMod val="10000"/>
                  </a:schemeClr>
                </a:solidFill>
                <a:latin typeface="+mn-ea"/>
              </a:rPr>
              <a:t>dic</a:t>
            </a:r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)</a:t>
            </a:r>
            <a:endParaRPr lang="ko-KR" altLang="en-US" sz="1400" dirty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r>
              <a:rPr lang="en-US" altLang="ko-KR" sz="1400" dirty="0" smtClean="0">
                <a:solidFill>
                  <a:schemeClr val="bg2">
                    <a:lumMod val="10000"/>
                  </a:schemeClr>
                </a:solidFill>
                <a:latin typeface="+mn-ea"/>
              </a:rPr>
              <a:t> print(</a:t>
            </a:r>
            <a:r>
              <a:rPr lang="en-US" altLang="ko-KR" sz="1400" dirty="0" err="1" smtClean="0">
                <a:solidFill>
                  <a:schemeClr val="bg2">
                    <a:lumMod val="10000"/>
                  </a:schemeClr>
                </a:solidFill>
                <a:latin typeface="+mn-ea"/>
              </a:rPr>
              <a:t>resp.text</a:t>
            </a:r>
            <a:r>
              <a:rPr lang="en-US" altLang="ko-KR" sz="1400" dirty="0" smtClean="0">
                <a:solidFill>
                  <a:schemeClr val="bg2">
                    <a:lumMod val="10000"/>
                  </a:schemeClr>
                </a:solidFill>
                <a:latin typeface="+mn-ea"/>
              </a:rPr>
              <a:t>) </a:t>
            </a:r>
            <a:endParaRPr lang="en-US" altLang="ko-KR" sz="1400" dirty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r>
              <a:rPr lang="en-US" altLang="ko-KR" sz="1400" dirty="0" smtClean="0">
                <a:solidFill>
                  <a:schemeClr val="bg2">
                    <a:lumMod val="10000"/>
                  </a:schemeClr>
                </a:solidFill>
                <a:latin typeface="+mn-ea"/>
              </a:rPr>
              <a:t> </a:t>
            </a:r>
          </a:p>
          <a:p>
            <a:r>
              <a:rPr lang="en-US" altLang="ko-KR" sz="1400" dirty="0" smtClean="0">
                <a:solidFill>
                  <a:schemeClr val="bg2">
                    <a:lumMod val="10000"/>
                  </a:schemeClr>
                </a:solidFill>
                <a:latin typeface="+mn-ea"/>
              </a:rPr>
              <a:t> </a:t>
            </a:r>
            <a:r>
              <a:rPr lang="en-US" altLang="ko-KR" sz="1400" dirty="0" err="1" smtClean="0">
                <a:solidFill>
                  <a:schemeClr val="bg2">
                    <a:lumMod val="10000"/>
                  </a:schemeClr>
                </a:solidFill>
                <a:latin typeface="+mn-ea"/>
              </a:rPr>
              <a:t>resp</a:t>
            </a:r>
            <a:r>
              <a:rPr lang="en-US" altLang="ko-KR" sz="1400" dirty="0" smtClean="0">
                <a:solidFill>
                  <a:schemeClr val="bg2">
                    <a:lumMod val="10000"/>
                  </a:schemeClr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= </a:t>
            </a:r>
            <a:r>
              <a:rPr lang="en-US" altLang="ko-KR" sz="1400" dirty="0" err="1">
                <a:solidFill>
                  <a:schemeClr val="bg2">
                    <a:lumMod val="10000"/>
                  </a:schemeClr>
                </a:solidFill>
                <a:latin typeface="+mn-ea"/>
              </a:rPr>
              <a:t>requests.put</a:t>
            </a:r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('http://httpbin.org/put')</a:t>
            </a:r>
          </a:p>
          <a:p>
            <a:r>
              <a:rPr lang="en-US" altLang="ko-KR" sz="1400" dirty="0" smtClean="0">
                <a:solidFill>
                  <a:schemeClr val="bg2">
                    <a:lumMod val="10000"/>
                  </a:schemeClr>
                </a:solidFill>
                <a:latin typeface="+mn-ea"/>
              </a:rPr>
              <a:t> </a:t>
            </a:r>
            <a:r>
              <a:rPr lang="en-US" altLang="ko-KR" sz="1400" dirty="0" err="1" smtClean="0">
                <a:solidFill>
                  <a:schemeClr val="bg2">
                    <a:lumMod val="10000"/>
                  </a:schemeClr>
                </a:solidFill>
                <a:latin typeface="+mn-ea"/>
              </a:rPr>
              <a:t>resp</a:t>
            </a:r>
            <a:r>
              <a:rPr lang="en-US" altLang="ko-KR" sz="1400" dirty="0" smtClean="0">
                <a:solidFill>
                  <a:schemeClr val="bg2">
                    <a:lumMod val="10000"/>
                  </a:schemeClr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= </a:t>
            </a:r>
            <a:r>
              <a:rPr lang="en-US" altLang="ko-KR" sz="1400" dirty="0" err="1">
                <a:solidFill>
                  <a:schemeClr val="bg2">
                    <a:lumMod val="10000"/>
                  </a:schemeClr>
                </a:solidFill>
                <a:latin typeface="+mn-ea"/>
              </a:rPr>
              <a:t>requests.delete</a:t>
            </a:r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('http://httpbin.org/delete') </a:t>
            </a:r>
            <a:endParaRPr lang="ko-KR" altLang="en-US" sz="1400" dirty="0">
              <a:solidFill>
                <a:schemeClr val="bg2">
                  <a:lumMod val="1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3921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8-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4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292099" y="1104900"/>
            <a:ext cx="8534399" cy="447045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285750" indent="-285750">
              <a:lnSpc>
                <a:spcPts val="2300"/>
              </a:lnSpc>
              <a:buFont typeface="Wingdings"/>
              <a:buChar char="§"/>
              <a:tabLst/>
            </a:pPr>
            <a:r>
              <a:rPr lang="en-US" altLang="ko-KR" dirty="0" err="1"/>
              <a:t>requests.get</a:t>
            </a:r>
            <a:r>
              <a:rPr lang="en-US" altLang="ko-KR" dirty="0"/>
              <a:t>(</a:t>
            </a:r>
            <a:r>
              <a:rPr lang="en-US" altLang="ko-KR" dirty="0" err="1"/>
              <a:t>url</a:t>
            </a:r>
            <a:r>
              <a:rPr lang="en-US" altLang="ko-KR" dirty="0"/>
              <a:t>) </a:t>
            </a:r>
            <a:r>
              <a:rPr lang="ko-KR" altLang="en-US" dirty="0"/>
              <a:t>함수를 사용하면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해당 </a:t>
            </a:r>
            <a:r>
              <a:rPr lang="ko-KR" altLang="en-US" dirty="0" err="1"/>
              <a:t>웹페이지</a:t>
            </a:r>
            <a:r>
              <a:rPr lang="ko-KR" altLang="en-US" dirty="0"/>
              <a:t> 호출 결과를 가진 </a:t>
            </a:r>
            <a:r>
              <a:rPr lang="en-US" altLang="ko-KR" dirty="0"/>
              <a:t>Response </a:t>
            </a:r>
            <a:r>
              <a:rPr lang="ko-KR" altLang="en-US" dirty="0"/>
              <a:t>객체를 </a:t>
            </a:r>
            <a:r>
              <a:rPr lang="ko-KR" altLang="en-US" dirty="0" err="1"/>
              <a:t>리턴한다</a:t>
            </a:r>
            <a:r>
              <a:rPr lang="en-US" altLang="ko-KR" dirty="0"/>
              <a:t>. </a:t>
            </a:r>
            <a:endParaRPr lang="en-US" altLang="ko-KR" dirty="0" smtClean="0"/>
          </a:p>
          <a:p>
            <a:pPr marL="285750" indent="-285750">
              <a:lnSpc>
                <a:spcPts val="2300"/>
              </a:lnSpc>
              <a:buFont typeface="Wingdings"/>
              <a:buChar char="§"/>
              <a:tabLst/>
            </a:pPr>
            <a:r>
              <a:rPr lang="en-US" altLang="ko-KR" dirty="0"/>
              <a:t>Response </a:t>
            </a:r>
            <a:r>
              <a:rPr lang="ko-KR" altLang="en-US" dirty="0"/>
              <a:t>객체는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HTML </a:t>
            </a:r>
            <a:r>
              <a:rPr lang="en-US" altLang="ko-KR" dirty="0"/>
              <a:t>Response</a:t>
            </a:r>
            <a:r>
              <a:rPr lang="ko-KR" altLang="en-US" dirty="0"/>
              <a:t>와 관련된 여러 </a:t>
            </a:r>
            <a:r>
              <a:rPr lang="en-US" altLang="ko-KR" dirty="0"/>
              <a:t>attribute</a:t>
            </a:r>
            <a:r>
              <a:rPr lang="ko-KR" altLang="en-US" dirty="0"/>
              <a:t>들을 가지고 있는데</a:t>
            </a:r>
            <a:r>
              <a:rPr lang="en-US" altLang="ko-KR" dirty="0"/>
              <a:t>,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ko-KR" altLang="en-US" dirty="0" smtClean="0"/>
              <a:t>예를 </a:t>
            </a:r>
            <a:r>
              <a:rPr lang="ko-KR" altLang="en-US" dirty="0"/>
              <a:t>들어</a:t>
            </a:r>
            <a:r>
              <a:rPr lang="en-US" altLang="ko-KR" dirty="0"/>
              <a:t>, Response</a:t>
            </a:r>
            <a:r>
              <a:rPr lang="ko-KR" altLang="en-US" dirty="0"/>
              <a:t>의 </a:t>
            </a:r>
            <a:r>
              <a:rPr lang="en-US" altLang="ko-KR" dirty="0" err="1"/>
              <a:t>status_code</a:t>
            </a:r>
            <a:r>
              <a:rPr lang="en-US" altLang="ko-KR" dirty="0"/>
              <a:t> </a:t>
            </a:r>
            <a:r>
              <a:rPr lang="ko-KR" altLang="en-US" dirty="0"/>
              <a:t>속성을 체크하여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HTTP </a:t>
            </a:r>
            <a:r>
              <a:rPr lang="en-US" altLang="ko-KR" dirty="0"/>
              <a:t>Status </a:t>
            </a:r>
            <a:r>
              <a:rPr lang="ko-KR" altLang="en-US" dirty="0"/>
              <a:t>결과를 체크할 수 있고</a:t>
            </a:r>
            <a:r>
              <a:rPr lang="en-US" altLang="ko-KR" dirty="0"/>
              <a:t>,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Response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에서 </a:t>
            </a:r>
            <a:r>
              <a:rPr lang="ko-KR" altLang="en-US" dirty="0" err="1">
                <a:solidFill>
                  <a:schemeClr val="accent5">
                    <a:lumMod val="75000"/>
                  </a:schemeClr>
                </a:solidFill>
              </a:rPr>
              <a:t>리턴된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accent5">
                    <a:lumMod val="75000"/>
                  </a:schemeClr>
                </a:solidFill>
              </a:rPr>
              <a:t>데이타를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 문자열로 </a:t>
            </a:r>
            <a:r>
              <a:rPr lang="ko-KR" altLang="en-US" dirty="0" err="1">
                <a:solidFill>
                  <a:schemeClr val="accent5">
                    <a:lumMod val="75000"/>
                  </a:schemeClr>
                </a:solidFill>
              </a:rPr>
              <a:t>리턴하는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text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속성</a:t>
            </a:r>
            <a:r>
              <a:rPr lang="ko-KR" altLang="en-US" dirty="0"/>
              <a:t>이 있으며</a:t>
            </a:r>
            <a:r>
              <a:rPr lang="en-US" altLang="ko-KR" dirty="0"/>
              <a:t>,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Response </a:t>
            </a:r>
            <a:r>
              <a:rPr lang="ko-KR" altLang="en-US" dirty="0" err="1">
                <a:solidFill>
                  <a:schemeClr val="accent5">
                    <a:lumMod val="75000"/>
                  </a:schemeClr>
                </a:solidFill>
              </a:rPr>
              <a:t>데이타를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 바이트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(bytes)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로 </a:t>
            </a:r>
            <a:r>
              <a:rPr lang="ko-KR" altLang="en-US" dirty="0" err="1">
                <a:solidFill>
                  <a:schemeClr val="accent5">
                    <a:lumMod val="75000"/>
                  </a:schemeClr>
                </a:solidFill>
              </a:rPr>
              <a:t>리턴하는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content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속성</a:t>
            </a:r>
            <a:r>
              <a:rPr lang="ko-KR" altLang="en-US" dirty="0"/>
              <a:t> 등이 있다</a:t>
            </a:r>
            <a:r>
              <a:rPr lang="en-US" altLang="ko-KR" dirty="0"/>
              <a:t>.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/>
          </a:p>
          <a:p>
            <a:pPr marL="285750" indent="-285750">
              <a:lnSpc>
                <a:spcPts val="2300"/>
              </a:lnSpc>
              <a:buFont typeface="Wingdings" panose="05000000000000000000" pitchFamily="2" charset="2"/>
              <a:buChar char="§"/>
              <a:tabLst/>
            </a:pP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만약 </a:t>
            </a:r>
            <a:r>
              <a:rPr lang="en-US" altLang="ko-KR" dirty="0"/>
              <a:t>Response</a:t>
            </a:r>
            <a:r>
              <a:rPr lang="ko-KR" altLang="en-US" dirty="0"/>
              <a:t>에서 에러가 있을 경우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프로그램을 </a:t>
            </a:r>
            <a:r>
              <a:rPr lang="ko-KR" altLang="en-US" dirty="0"/>
              <a:t>중단하도록 할 때는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Response </a:t>
            </a:r>
            <a:r>
              <a:rPr lang="ko-KR" altLang="en-US" dirty="0"/>
              <a:t>객체의 </a:t>
            </a:r>
            <a:r>
              <a:rPr lang="en-US" altLang="ko-KR" dirty="0" err="1"/>
              <a:t>raise_for_status</a:t>
            </a:r>
            <a:r>
              <a:rPr lang="en-US" altLang="ko-KR" dirty="0"/>
              <a:t>() </a:t>
            </a:r>
            <a:r>
              <a:rPr lang="ko-KR" altLang="en-US" dirty="0" err="1"/>
              <a:t>메서드를</a:t>
            </a:r>
            <a:r>
              <a:rPr lang="ko-KR" altLang="en-US" dirty="0"/>
              <a:t> 호출할 수 있다</a:t>
            </a:r>
            <a:r>
              <a:rPr lang="en-US" altLang="ko-KR" dirty="0"/>
              <a:t>.</a:t>
            </a:r>
            <a:endParaRPr lang="en-US" altLang="zh-CN" dirty="0" smtClean="0">
              <a:solidFill>
                <a:srgbClr val="000000"/>
              </a:solidFill>
              <a:latin typeface="+mn-ea"/>
              <a:cs typeface="맑은 고딕" pitchFamily="18" charset="0"/>
            </a:endParaRPr>
          </a:p>
          <a:p>
            <a:pPr marL="285750" indent="-285750">
              <a:lnSpc>
                <a:spcPts val="2300"/>
              </a:lnSpc>
              <a:buFont typeface="Wingdings" panose="05000000000000000000" pitchFamily="2" charset="2"/>
              <a:buChar char="§"/>
              <a:tabLst/>
            </a:pPr>
            <a:endParaRPr lang="en-US" altLang="zh-CN" dirty="0">
              <a:solidFill>
                <a:srgbClr val="000000"/>
              </a:solidFill>
              <a:latin typeface="+mn-ea"/>
              <a:cs typeface="맑은 고딕" pitchFamily="18" charset="0"/>
            </a:endParaRPr>
          </a:p>
          <a:p>
            <a:pPr marL="285750" indent="-285750">
              <a:lnSpc>
                <a:spcPts val="2300"/>
              </a:lnSpc>
              <a:buFont typeface="Wingdings" panose="05000000000000000000" pitchFamily="2" charset="2"/>
              <a:buChar char="§"/>
              <a:tabLst/>
            </a:pPr>
            <a:endParaRPr lang="en-US" altLang="zh-CN" sz="1800" dirty="0">
              <a:solidFill>
                <a:srgbClr val="000000"/>
              </a:solidFill>
              <a:latin typeface="+mn-ea"/>
              <a:cs typeface="맑은 고딕" pitchFamily="18" charset="0"/>
            </a:endParaRPr>
          </a:p>
          <a:p>
            <a:pPr marL="285750" indent="-285750">
              <a:lnSpc>
                <a:spcPts val="2300"/>
              </a:lnSpc>
              <a:buFont typeface="Wingdings" panose="05000000000000000000" pitchFamily="2" charset="2"/>
              <a:buChar char="§"/>
              <a:tabLst/>
            </a:pPr>
            <a:endParaRPr lang="en-US" altLang="zh-CN" sz="1800" dirty="0" smtClean="0">
              <a:solidFill>
                <a:srgbClr val="000000"/>
              </a:solidFill>
              <a:latin typeface="+mn-ea"/>
              <a:cs typeface="맑은 고딕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2100" y="279400"/>
            <a:ext cx="8470900" cy="415498"/>
          </a:xfrm>
          <a:prstGeom prst="rect">
            <a:avLst/>
          </a:prstGeom>
          <a:noFill/>
        </p:spPr>
        <p:txBody>
          <a:bodyPr wrap="square" lIns="0" tIns="0" rIns="0" rtlCol="0" anchor="ctr">
            <a:spAutoFit/>
          </a:bodyPr>
          <a:lstStyle/>
          <a:p>
            <a:r>
              <a:rPr lang="en-US" altLang="ko-KR" sz="2400" b="1" dirty="0">
                <a:latin typeface="+mn-ea"/>
              </a:rPr>
              <a:t>2. requests - </a:t>
            </a:r>
            <a:r>
              <a:rPr lang="ko-KR" altLang="en-US" sz="2400" b="1" dirty="0" err="1">
                <a:latin typeface="+mn-ea"/>
              </a:rPr>
              <a:t>웹페이지</a:t>
            </a:r>
            <a:r>
              <a:rPr lang="ko-KR" altLang="en-US" sz="2400" b="1" dirty="0">
                <a:latin typeface="+mn-ea"/>
              </a:rPr>
              <a:t> </a:t>
            </a:r>
            <a:r>
              <a:rPr lang="ko-KR" altLang="en-US" sz="2400" b="1" dirty="0" smtClean="0">
                <a:latin typeface="+mn-ea"/>
              </a:rPr>
              <a:t>읽어오기 </a:t>
            </a:r>
            <a:r>
              <a:rPr lang="en-US" altLang="ko-KR" sz="2400" b="1" dirty="0" smtClean="0">
                <a:latin typeface="+mn-ea"/>
              </a:rPr>
              <a:t>- </a:t>
            </a:r>
            <a:r>
              <a:rPr lang="ko-KR" altLang="en-US" sz="2400" b="1" dirty="0" smtClean="0">
                <a:latin typeface="+mn-ea"/>
              </a:rPr>
              <a:t>계속</a:t>
            </a:r>
            <a:endParaRPr lang="ko-KR" altLang="en-US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9642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8-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5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292099" y="1104900"/>
            <a:ext cx="8534399" cy="32380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285750" indent="-285750">
              <a:lnSpc>
                <a:spcPts val="2300"/>
              </a:lnSpc>
              <a:buFont typeface="Wingdings" panose="05000000000000000000" pitchFamily="2" charset="2"/>
              <a:buChar char="§"/>
              <a:tabLst/>
            </a:pPr>
            <a:r>
              <a:rPr lang="ko-KR" altLang="en-US" dirty="0"/>
              <a:t>아래 예제는 다음 홈페이지에 접속해서 </a:t>
            </a:r>
            <a:r>
              <a:rPr lang="en-US" altLang="ko-KR" dirty="0"/>
              <a:t>HTML </a:t>
            </a:r>
            <a:r>
              <a:rPr lang="ko-KR" altLang="en-US" dirty="0"/>
              <a:t>문서를 가져와 화면에 출력하는 </a:t>
            </a:r>
            <a:r>
              <a:rPr lang="ko-KR" altLang="en-US" dirty="0" smtClean="0"/>
              <a:t>예 </a:t>
            </a:r>
            <a:endParaRPr lang="en-US" altLang="zh-CN" sz="1800" dirty="0" smtClean="0">
              <a:solidFill>
                <a:srgbClr val="000000"/>
              </a:solidFill>
              <a:latin typeface="+mn-ea"/>
              <a:cs typeface="맑은 고딕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2100" y="279400"/>
            <a:ext cx="8470900" cy="415498"/>
          </a:xfrm>
          <a:prstGeom prst="rect">
            <a:avLst/>
          </a:prstGeom>
          <a:noFill/>
        </p:spPr>
        <p:txBody>
          <a:bodyPr wrap="square" lIns="0" tIns="0" rIns="0" rtlCol="0" anchor="ctr">
            <a:spAutoFit/>
          </a:bodyPr>
          <a:lstStyle/>
          <a:p>
            <a:r>
              <a:rPr lang="en-US" altLang="ko-KR" sz="2400" b="1" dirty="0">
                <a:latin typeface="+mn-ea"/>
              </a:rPr>
              <a:t>2. requests - </a:t>
            </a:r>
            <a:r>
              <a:rPr lang="ko-KR" altLang="en-US" sz="2400" b="1" dirty="0" err="1">
                <a:latin typeface="+mn-ea"/>
              </a:rPr>
              <a:t>웹페이지</a:t>
            </a:r>
            <a:r>
              <a:rPr lang="ko-KR" altLang="en-US" sz="2400" b="1" dirty="0">
                <a:latin typeface="+mn-ea"/>
              </a:rPr>
              <a:t> </a:t>
            </a:r>
            <a:r>
              <a:rPr lang="ko-KR" altLang="en-US" sz="2400" b="1" dirty="0" smtClean="0">
                <a:latin typeface="+mn-ea"/>
              </a:rPr>
              <a:t>읽어오기 </a:t>
            </a:r>
            <a:r>
              <a:rPr lang="en-US" altLang="ko-KR" sz="2400" b="1" dirty="0" smtClean="0">
                <a:latin typeface="+mn-ea"/>
              </a:rPr>
              <a:t>- </a:t>
            </a:r>
            <a:r>
              <a:rPr lang="ko-KR" altLang="en-US" sz="2400" b="1" dirty="0" smtClean="0">
                <a:latin typeface="+mn-ea"/>
              </a:rPr>
              <a:t>계속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1000" y="1447800"/>
            <a:ext cx="4724400" cy="2057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/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import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requests</a:t>
            </a:r>
          </a:p>
          <a:p>
            <a:pPr fontAlgn="base"/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en-US" altLang="ko-KR" dirty="0" err="1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resp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= 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requests.get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 '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  <a:hlinkClick r:id="rId3"/>
              </a:rPr>
              <a:t>http://daum.net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' )</a:t>
            </a:r>
          </a:p>
          <a:p>
            <a:pPr fontAlgn="base"/>
            <a:r>
              <a:rPr lang="en-US" altLang="ko-KR" sz="10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/>
            </a:r>
            <a:br>
              <a:rPr lang="en-US" altLang="ko-KR" sz="10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</a:b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# 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resp.raise_for_status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()</a:t>
            </a:r>
          </a:p>
          <a:p>
            <a:pPr fontAlgn="base"/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if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resp.status_code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== 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requests.codes.ok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):</a:t>
            </a:r>
          </a:p>
          <a:p>
            <a:pPr fontAlgn="base"/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 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   html = 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resp.text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fontAlgn="base"/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  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  print(html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) 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81000" y="3657600"/>
            <a:ext cx="8382000" cy="2667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/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84" y="3713016"/>
            <a:ext cx="8305800" cy="256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80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515619" y="2367280"/>
            <a:ext cx="8318500" cy="591820"/>
          </a:xfrm>
          <a:custGeom>
            <a:avLst/>
            <a:gdLst>
              <a:gd name="connsiteX0" fmla="*/ 6350 w 8318500"/>
              <a:gd name="connsiteY0" fmla="*/ 585470 h 591820"/>
              <a:gd name="connsiteX1" fmla="*/ 8312150 w 8318500"/>
              <a:gd name="connsiteY1" fmla="*/ 585470 h 591820"/>
              <a:gd name="connsiteX2" fmla="*/ 8312150 w 8318500"/>
              <a:gd name="connsiteY2" fmla="*/ 6350 h 591820"/>
              <a:gd name="connsiteX3" fmla="*/ 6350 w 8318500"/>
              <a:gd name="connsiteY3" fmla="*/ 6350 h 591820"/>
              <a:gd name="connsiteX4" fmla="*/ 6350 w 8318500"/>
              <a:gd name="connsiteY4" fmla="*/ 585470 h 5918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318500" h="591820">
                <a:moveTo>
                  <a:pt x="6350" y="585470"/>
                </a:moveTo>
                <a:lnTo>
                  <a:pt x="8312150" y="585470"/>
                </a:lnTo>
                <a:lnTo>
                  <a:pt x="8312150" y="6350"/>
                </a:lnTo>
                <a:lnTo>
                  <a:pt x="6350" y="6350"/>
                </a:lnTo>
                <a:lnTo>
                  <a:pt x="6350" y="58547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15619" y="4554220"/>
            <a:ext cx="8318500" cy="599439"/>
          </a:xfrm>
          <a:custGeom>
            <a:avLst/>
            <a:gdLst>
              <a:gd name="connsiteX0" fmla="*/ 6350 w 8318500"/>
              <a:gd name="connsiteY0" fmla="*/ 593089 h 599439"/>
              <a:gd name="connsiteX1" fmla="*/ 8312150 w 8318500"/>
              <a:gd name="connsiteY1" fmla="*/ 593089 h 599439"/>
              <a:gd name="connsiteX2" fmla="*/ 8312150 w 8318500"/>
              <a:gd name="connsiteY2" fmla="*/ 6350 h 599439"/>
              <a:gd name="connsiteX3" fmla="*/ 6350 w 8318500"/>
              <a:gd name="connsiteY3" fmla="*/ 6350 h 599439"/>
              <a:gd name="connsiteX4" fmla="*/ 6350 w 8318500"/>
              <a:gd name="connsiteY4" fmla="*/ 593089 h 5994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318500" h="599439">
                <a:moveTo>
                  <a:pt x="6350" y="593089"/>
                </a:moveTo>
                <a:lnTo>
                  <a:pt x="8312150" y="593089"/>
                </a:lnTo>
                <a:lnTo>
                  <a:pt x="8312150" y="6350"/>
                </a:lnTo>
                <a:lnTo>
                  <a:pt x="6350" y="6350"/>
                </a:lnTo>
                <a:lnTo>
                  <a:pt x="6350" y="59308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515619" y="6093460"/>
            <a:ext cx="8310880" cy="347980"/>
          </a:xfrm>
          <a:custGeom>
            <a:avLst/>
            <a:gdLst>
              <a:gd name="connsiteX0" fmla="*/ 6350 w 8310880"/>
              <a:gd name="connsiteY0" fmla="*/ 341630 h 347980"/>
              <a:gd name="connsiteX1" fmla="*/ 8304530 w 8310880"/>
              <a:gd name="connsiteY1" fmla="*/ 341630 h 347980"/>
              <a:gd name="connsiteX2" fmla="*/ 8304530 w 8310880"/>
              <a:gd name="connsiteY2" fmla="*/ 6350 h 347980"/>
              <a:gd name="connsiteX3" fmla="*/ 6350 w 8310880"/>
              <a:gd name="connsiteY3" fmla="*/ 6350 h 347980"/>
              <a:gd name="connsiteX4" fmla="*/ 6350 w 8310880"/>
              <a:gd name="connsiteY4" fmla="*/ 341630 h 3479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310880" h="347980">
                <a:moveTo>
                  <a:pt x="6350" y="341630"/>
                </a:moveTo>
                <a:lnTo>
                  <a:pt x="8304530" y="341630"/>
                </a:lnTo>
                <a:lnTo>
                  <a:pt x="8304530" y="6350"/>
                </a:lnTo>
                <a:lnTo>
                  <a:pt x="6350" y="6350"/>
                </a:lnTo>
                <a:lnTo>
                  <a:pt x="6350" y="34163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92100" y="279400"/>
            <a:ext cx="20193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402" b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BeautifulSoup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92100" y="1104900"/>
            <a:ext cx="73787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HTML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또는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XML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파일에서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데이터를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추출하기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위한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파이썬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라이브러리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292100" y="1879600"/>
            <a:ext cx="6350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설치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292100" y="3416300"/>
            <a:ext cx="17272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html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파서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설치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469900" y="3810000"/>
            <a:ext cx="7404100" cy="67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»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beautifulsoup4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기본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설치에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내장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파서인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html.parser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가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포함되어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있음</a:t>
            </a:r>
          </a:p>
          <a:p>
            <a:pPr>
              <a:lnSpc>
                <a:spcPts val="30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»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추가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설치를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통해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다른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파서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사용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가능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292100" y="5715000"/>
            <a:ext cx="6350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사용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609600" y="2451100"/>
            <a:ext cx="1892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&gt;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activate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pyenv3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609600" y="2692400"/>
            <a:ext cx="33401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&gt;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conda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install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beautifulsoup4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609600" y="4648200"/>
            <a:ext cx="22225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&gt;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conda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install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lxml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609600" y="4889500"/>
            <a:ext cx="266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&gt;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conda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install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html5lib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609600" y="6184900"/>
            <a:ext cx="32258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from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bs4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import</a:t>
            </a:r>
            <a:r>
              <a:rPr lang="en-US" altLang="zh-CN" sz="162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2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BeautifulSoup</a:t>
            </a:r>
          </a:p>
        </p:txBody>
      </p:sp>
      <p:sp>
        <p:nvSpPr>
          <p:cNvPr id="17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8-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6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2258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92100" y="279400"/>
            <a:ext cx="20193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402" b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BeautifulSoup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292100" y="1104900"/>
            <a:ext cx="8547100" cy="535531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 </a:t>
            </a:r>
            <a:r>
              <a:rPr lang="en-US" altLang="ko-KR" dirty="0" err="1"/>
              <a:t>BeautifulSoup</a:t>
            </a:r>
            <a:r>
              <a:rPr lang="ko-KR" altLang="en-US" dirty="0"/>
              <a:t>를 사용하기 위해서는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</a:t>
            </a:r>
            <a:r>
              <a:rPr lang="ko-KR" altLang="en-US" dirty="0" smtClean="0"/>
              <a:t>먼저 </a:t>
            </a:r>
            <a:r>
              <a:rPr lang="en-US" altLang="ko-KR" dirty="0" err="1"/>
              <a:t>BeautifulSoup</a:t>
            </a:r>
            <a:r>
              <a:rPr lang="en-US" altLang="ko-KR" dirty="0"/>
              <a:t> </a:t>
            </a:r>
            <a:r>
              <a:rPr lang="ko-KR" altLang="en-US" dirty="0"/>
              <a:t>모듈을 </a:t>
            </a:r>
            <a:r>
              <a:rPr lang="en-US" altLang="ko-KR" dirty="0"/>
              <a:t>import</a:t>
            </a:r>
            <a:r>
              <a:rPr lang="ko-KR" altLang="en-US" dirty="0"/>
              <a:t>하여야 하는데 </a:t>
            </a:r>
            <a:r>
              <a:rPr lang="ko-KR" altLang="en-US" dirty="0" err="1"/>
              <a:t>모듈명은</a:t>
            </a:r>
            <a:r>
              <a:rPr lang="ko-KR" altLang="en-US" dirty="0"/>
              <a:t> </a:t>
            </a:r>
            <a:r>
              <a:rPr lang="en-US" altLang="ko-KR" dirty="0"/>
              <a:t>bs4 </a:t>
            </a:r>
            <a:r>
              <a:rPr lang="ko-KR" altLang="en-US" dirty="0"/>
              <a:t>이다</a:t>
            </a:r>
            <a:r>
              <a:rPr lang="en-US" altLang="ko-KR" dirty="0" smtClean="0"/>
              <a:t>.   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itchFamily="18" charset="0"/>
              </a:rPr>
              <a:t/>
            </a:r>
            <a:br>
              <a:rPr lang="en-US" altLang="zh-CN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itchFamily="18" charset="0"/>
              </a:rPr>
            </a:br>
            <a:r>
              <a:rPr lang="en-US" altLang="zh-CN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 </a:t>
            </a:r>
            <a:r>
              <a:rPr lang="en-US" altLang="ko-KR" dirty="0"/>
              <a:t>bs4 </a:t>
            </a:r>
            <a:r>
              <a:rPr lang="ko-KR" altLang="en-US" dirty="0"/>
              <a:t>모듈이 </a:t>
            </a:r>
            <a:r>
              <a:rPr lang="en-US" altLang="ko-KR" dirty="0"/>
              <a:t>import </a:t>
            </a:r>
            <a:r>
              <a:rPr lang="ko-KR" altLang="en-US" dirty="0"/>
              <a:t>된 후</a:t>
            </a:r>
            <a:r>
              <a:rPr lang="en-US" altLang="ko-KR" dirty="0"/>
              <a:t>,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bs4.BeautifulSoup(HTML</a:t>
            </a:r>
            <a:r>
              <a:rPr lang="ko-KR" altLang="en-US" dirty="0"/>
              <a:t>문서</a:t>
            </a:r>
            <a:r>
              <a:rPr lang="en-US" altLang="ko-KR" dirty="0"/>
              <a:t>) </a:t>
            </a:r>
            <a:r>
              <a:rPr lang="ko-KR" altLang="en-US" dirty="0" err="1"/>
              <a:t>생성자를</a:t>
            </a:r>
            <a:r>
              <a:rPr lang="ko-KR" altLang="en-US" dirty="0"/>
              <a:t> 호출하여 </a:t>
            </a:r>
            <a:r>
              <a:rPr lang="en-US" altLang="ko-KR" dirty="0" err="1"/>
              <a:t>BeautifulSoup</a:t>
            </a:r>
            <a:r>
              <a:rPr lang="en-US" altLang="ko-KR" dirty="0"/>
              <a:t> </a:t>
            </a:r>
            <a:r>
              <a:rPr lang="ko-KR" altLang="en-US" dirty="0"/>
              <a:t>객체를 생성한다</a:t>
            </a:r>
            <a:r>
              <a:rPr lang="en-US" altLang="ko-KR" dirty="0" smtClean="0"/>
              <a:t>.</a:t>
            </a:r>
          </a:p>
          <a:p>
            <a:pPr>
              <a:lnSpc>
                <a:spcPts val="2300"/>
              </a:lnSpc>
              <a:tabLst/>
            </a:pPr>
            <a:endParaRPr lang="en-US" altLang="ko-KR" dirty="0"/>
          </a:p>
          <a:p>
            <a:pPr>
              <a:lnSpc>
                <a:spcPts val="2300"/>
              </a:lnSpc>
              <a:tabLst/>
            </a:pPr>
            <a:endParaRPr lang="en-US" altLang="ko-KR" dirty="0" smtClean="0"/>
          </a:p>
          <a:p>
            <a:pPr>
              <a:lnSpc>
                <a:spcPts val="2300"/>
              </a:lnSpc>
              <a:tabLst/>
            </a:pPr>
            <a:endParaRPr lang="en-US" altLang="ko-KR" dirty="0"/>
          </a:p>
          <a:p>
            <a:pPr>
              <a:lnSpc>
                <a:spcPts val="2300"/>
              </a:lnSpc>
              <a:tabLst/>
            </a:pPr>
            <a:endParaRPr lang="en-US" altLang="ko-KR" dirty="0" smtClean="0"/>
          </a:p>
          <a:p>
            <a:pPr>
              <a:lnSpc>
                <a:spcPts val="2300"/>
              </a:lnSpc>
              <a:tabLst/>
            </a:pP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zh-CN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 </a:t>
            </a:r>
            <a:r>
              <a:rPr lang="en-US" altLang="ko-KR" dirty="0" err="1"/>
              <a:t>BeautifulSoup</a:t>
            </a:r>
            <a:r>
              <a:rPr lang="en-US" altLang="ko-KR" dirty="0"/>
              <a:t> </a:t>
            </a:r>
            <a:r>
              <a:rPr lang="ko-KR" altLang="en-US" dirty="0"/>
              <a:t>객체에서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</a:t>
            </a:r>
            <a:r>
              <a:rPr lang="ko-KR" altLang="en-US" dirty="0" smtClean="0"/>
              <a:t>특정 </a:t>
            </a:r>
            <a:r>
              <a:rPr lang="en-US" altLang="ko-KR" dirty="0"/>
              <a:t>HTML </a:t>
            </a:r>
            <a:r>
              <a:rPr lang="ko-KR" altLang="en-US" dirty="0"/>
              <a:t>태그</a:t>
            </a:r>
            <a:r>
              <a:rPr lang="en-US" altLang="ko-KR" dirty="0"/>
              <a:t>(</a:t>
            </a:r>
            <a:r>
              <a:rPr lang="ko-KR" altLang="en-US" dirty="0"/>
              <a:t>들</a:t>
            </a:r>
            <a:r>
              <a:rPr lang="en-US" altLang="ko-KR" dirty="0"/>
              <a:t>)</a:t>
            </a:r>
            <a:r>
              <a:rPr lang="ko-KR" altLang="en-US" dirty="0"/>
              <a:t>을 찾기 위해 </a:t>
            </a:r>
            <a:r>
              <a:rPr lang="en-US" altLang="ko-KR" dirty="0"/>
              <a:t>select() </a:t>
            </a:r>
            <a:r>
              <a:rPr lang="ko-KR" altLang="en-US" dirty="0" err="1"/>
              <a:t>메서드를</a:t>
            </a:r>
            <a:r>
              <a:rPr lang="ko-KR" altLang="en-US" dirty="0"/>
              <a:t> 사용하는데</a:t>
            </a:r>
            <a:r>
              <a:rPr lang="en-US" altLang="ko-KR" dirty="0"/>
              <a:t>,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</a:t>
            </a:r>
            <a:r>
              <a:rPr lang="ko-KR" altLang="en-US" dirty="0" smtClean="0"/>
              <a:t>이 </a:t>
            </a:r>
            <a:r>
              <a:rPr lang="ko-KR" altLang="en-US" dirty="0" err="1"/>
              <a:t>메서드의</a:t>
            </a:r>
            <a:r>
              <a:rPr lang="ko-KR" altLang="en-US" dirty="0"/>
              <a:t> </a:t>
            </a:r>
            <a:r>
              <a:rPr lang="ko-KR" altLang="en-US" dirty="0" err="1"/>
              <a:t>파라미터로</a:t>
            </a:r>
            <a:r>
              <a:rPr lang="ko-KR" altLang="en-US" dirty="0"/>
              <a:t> 어떤 </a:t>
            </a:r>
            <a:r>
              <a:rPr lang="ko-KR" altLang="en-US" dirty="0" err="1"/>
              <a:t>태크</a:t>
            </a:r>
            <a:r>
              <a:rPr lang="en-US" altLang="ko-KR" dirty="0"/>
              <a:t>(</a:t>
            </a:r>
            <a:r>
              <a:rPr lang="ko-KR" altLang="en-US" dirty="0"/>
              <a:t>들</a:t>
            </a:r>
            <a:r>
              <a:rPr lang="en-US" altLang="ko-KR" dirty="0"/>
              <a:t>)</a:t>
            </a:r>
            <a:r>
              <a:rPr lang="ko-KR" altLang="en-US" dirty="0"/>
              <a:t>을 찾을 지를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CSS </a:t>
            </a:r>
            <a:r>
              <a:rPr lang="ko-KR" altLang="en-US" dirty="0"/>
              <a:t>스타일의 </a:t>
            </a:r>
            <a:r>
              <a:rPr lang="en-US" altLang="ko-KR" dirty="0"/>
              <a:t>Selector</a:t>
            </a:r>
            <a:r>
              <a:rPr lang="ko-KR" altLang="en-US" dirty="0"/>
              <a:t>로 지정하면 된다</a:t>
            </a:r>
            <a:r>
              <a:rPr lang="en-US" altLang="ko-KR" dirty="0"/>
              <a:t>.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</a:t>
            </a:r>
            <a:r>
              <a:rPr lang="ko-KR" altLang="en-US" dirty="0" smtClean="0"/>
              <a:t>예를 </a:t>
            </a:r>
            <a:r>
              <a:rPr lang="ko-KR" altLang="en-US" dirty="0"/>
              <a:t>들어</a:t>
            </a:r>
            <a:r>
              <a:rPr lang="en-US" altLang="ko-KR" dirty="0"/>
              <a:t>,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   select</a:t>
            </a:r>
            <a:r>
              <a:rPr lang="en-US" altLang="ko-KR" dirty="0"/>
              <a:t>('.news li') </a:t>
            </a:r>
            <a:r>
              <a:rPr lang="ko-KR" altLang="en-US" dirty="0"/>
              <a:t>는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   news </a:t>
            </a:r>
            <a:r>
              <a:rPr lang="ko-KR" altLang="en-US" dirty="0"/>
              <a:t>라는 </a:t>
            </a:r>
            <a:r>
              <a:rPr lang="en-US" altLang="ko-KR" dirty="0"/>
              <a:t>CSS </a:t>
            </a:r>
            <a:r>
              <a:rPr lang="ko-KR" altLang="en-US" dirty="0"/>
              <a:t>클래스 안이 모든 </a:t>
            </a:r>
            <a:r>
              <a:rPr lang="en-US" altLang="ko-KR" dirty="0"/>
              <a:t>li </a:t>
            </a:r>
            <a:r>
              <a:rPr lang="ko-KR" altLang="en-US" dirty="0"/>
              <a:t>태그들을 </a:t>
            </a:r>
            <a:r>
              <a:rPr lang="ko-KR" altLang="en-US" dirty="0" err="1"/>
              <a:t>리턴하게</a:t>
            </a:r>
            <a:r>
              <a:rPr lang="ko-KR" altLang="en-US" dirty="0"/>
              <a:t> 된다</a:t>
            </a:r>
            <a:r>
              <a:rPr lang="en-US" altLang="ko-KR" dirty="0" smtClean="0"/>
              <a:t>. </a:t>
            </a:r>
            <a:endParaRPr lang="en-US" altLang="zh-CN" sz="18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" pitchFamily="18" charset="0"/>
            </a:endParaRP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8-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7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68171" y="2667000"/>
            <a:ext cx="8382000" cy="1295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/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import bs4</a:t>
            </a:r>
          </a:p>
          <a:p>
            <a:pPr fontAlgn="base"/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 </a:t>
            </a:r>
          </a:p>
          <a:p>
            <a:pPr fontAlgn="base"/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html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= "&lt;html&gt;&lt;body&gt;...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생략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...&lt;/body&gt;&lt;/html&gt;"</a:t>
            </a:r>
          </a:p>
          <a:p>
            <a:pPr fontAlgn="base"/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en-US" altLang="ko-KR" dirty="0" err="1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bs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= bs4.BeautifulSoup(html, '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html.parser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')  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endParaRPr lang="ko-KR" altLang="en-US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04675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92100" y="279400"/>
            <a:ext cx="20193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402" b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BeautifulSoup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292100" y="1104900"/>
            <a:ext cx="8547100" cy="181588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285750" indent="-285750">
              <a:lnSpc>
                <a:spcPts val="2300"/>
              </a:lnSpc>
              <a:buFont typeface="Wingdings"/>
              <a:buChar char="§"/>
              <a:tabLst/>
            </a:pPr>
            <a:r>
              <a:rPr lang="ko-KR" altLang="en-US" dirty="0" err="1" smtClean="0"/>
              <a:t>리턴된</a:t>
            </a:r>
            <a:r>
              <a:rPr lang="ko-KR" altLang="en-US" dirty="0" smtClean="0"/>
              <a:t> </a:t>
            </a:r>
            <a:r>
              <a:rPr lang="ko-KR" altLang="en-US" dirty="0"/>
              <a:t>결과는 태그</a:t>
            </a:r>
            <a:r>
              <a:rPr lang="en-US" altLang="ko-KR" dirty="0"/>
              <a:t>(s4.element.Tag)</a:t>
            </a:r>
            <a:r>
              <a:rPr lang="ko-KR" altLang="en-US" dirty="0"/>
              <a:t>들의 리스트</a:t>
            </a:r>
            <a:r>
              <a:rPr lang="en-US" altLang="ko-KR" dirty="0"/>
              <a:t>(list) </a:t>
            </a:r>
            <a:r>
              <a:rPr lang="ko-KR" altLang="en-US" dirty="0"/>
              <a:t>인데</a:t>
            </a:r>
            <a:r>
              <a:rPr lang="en-US" altLang="ko-KR" dirty="0"/>
              <a:t>,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각 </a:t>
            </a:r>
            <a:r>
              <a:rPr lang="ko-KR" altLang="en-US" dirty="0"/>
              <a:t>태그 요소</a:t>
            </a:r>
            <a:r>
              <a:rPr lang="en-US" altLang="ko-KR" dirty="0"/>
              <a:t>(bs4.element.Tag)</a:t>
            </a:r>
            <a:r>
              <a:rPr lang="ko-KR" altLang="en-US" dirty="0"/>
              <a:t>로부터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</a:t>
            </a:r>
            <a:r>
              <a:rPr lang="ko-KR" altLang="en-US" dirty="0" err="1" smtClean="0"/>
              <a:t>태그내</a:t>
            </a:r>
            <a:r>
              <a:rPr lang="ko-KR" altLang="en-US" dirty="0" smtClean="0"/>
              <a:t> </a:t>
            </a:r>
            <a:r>
              <a:rPr lang="ko-KR" altLang="en-US" dirty="0"/>
              <a:t>문자열을 </a:t>
            </a:r>
            <a:r>
              <a:rPr lang="ko-KR" altLang="en-US" dirty="0" err="1"/>
              <a:t>리턴하기</a:t>
            </a:r>
            <a:r>
              <a:rPr lang="ko-KR" altLang="en-US" dirty="0"/>
              <a:t> 위해서는 </a:t>
            </a:r>
            <a:r>
              <a:rPr lang="en-US" altLang="ko-KR" dirty="0" err="1"/>
              <a:t>getText</a:t>
            </a:r>
            <a:r>
              <a:rPr lang="en-US" altLang="ko-KR" dirty="0"/>
              <a:t>()</a:t>
            </a:r>
            <a:r>
              <a:rPr lang="ko-KR" altLang="en-US" dirty="0"/>
              <a:t>를</a:t>
            </a:r>
            <a:r>
              <a:rPr lang="en-US" altLang="ko-KR" dirty="0"/>
              <a:t>,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  <a:r>
              <a:rPr lang="ko-KR" altLang="en-US" dirty="0" smtClean="0"/>
              <a:t>특정 </a:t>
            </a:r>
            <a:r>
              <a:rPr lang="ko-KR" altLang="en-US" dirty="0"/>
              <a:t>태그 </a:t>
            </a:r>
            <a:r>
              <a:rPr lang="en-US" altLang="ko-KR" dirty="0"/>
              <a:t>attribute</a:t>
            </a:r>
            <a:r>
              <a:rPr lang="ko-KR" altLang="en-US" dirty="0"/>
              <a:t>를 얻기 위해서는 </a:t>
            </a:r>
            <a:r>
              <a:rPr lang="en-US" altLang="ko-KR" dirty="0"/>
              <a:t>get('attribute</a:t>
            </a:r>
            <a:r>
              <a:rPr lang="ko-KR" altLang="en-US" dirty="0"/>
              <a:t>명</a:t>
            </a:r>
            <a:r>
              <a:rPr lang="en-US" altLang="ko-KR" dirty="0"/>
              <a:t>') </a:t>
            </a:r>
            <a:r>
              <a:rPr lang="ko-KR" altLang="en-US" dirty="0" err="1"/>
              <a:t>메서드</a:t>
            </a:r>
            <a:r>
              <a:rPr lang="ko-KR" altLang="en-US" dirty="0"/>
              <a:t> 등을 사용할 수 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en-US" altLang="ko-KR" dirty="0" smtClean="0"/>
          </a:p>
          <a:p>
            <a:pPr marL="285750" indent="-285750">
              <a:lnSpc>
                <a:spcPts val="2300"/>
              </a:lnSpc>
              <a:buFont typeface="Wingdings"/>
              <a:buChar char="§"/>
              <a:tabLst/>
            </a:pPr>
            <a:r>
              <a:rPr lang="ko-KR" altLang="en-US" dirty="0"/>
              <a:t>아래 예제는 </a:t>
            </a:r>
            <a:r>
              <a:rPr lang="en-US" altLang="ko-KR" dirty="0" err="1" smtClean="0"/>
              <a:t>wikidocs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사이트에서 </a:t>
            </a:r>
            <a:r>
              <a:rPr lang="ko-KR" altLang="en-US" dirty="0"/>
              <a:t>주요 </a:t>
            </a:r>
            <a:r>
              <a:rPr lang="ko-KR" altLang="en-US" dirty="0" smtClean="0"/>
              <a:t>책 제목을 </a:t>
            </a:r>
            <a:r>
              <a:rPr lang="ko-KR" altLang="en-US" dirty="0"/>
              <a:t>발췌하는 </a:t>
            </a:r>
            <a:r>
              <a:rPr lang="ko-KR" altLang="en-US" dirty="0" smtClean="0"/>
              <a:t>코드</a:t>
            </a:r>
            <a:endParaRPr lang="en-US" altLang="zh-CN" sz="18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" pitchFamily="18" charset="0"/>
            </a:endParaRP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8-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8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68171" y="2895600"/>
            <a:ext cx="4432429" cy="3505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/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import requests</a:t>
            </a:r>
          </a:p>
          <a:p>
            <a:pPr fontAlgn="base"/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from bs4 import 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BeautifulSoup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fontAlgn="base"/>
            <a:endParaRPr lang="en-US" altLang="ko-KR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fontAlgn="base"/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r = 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requests.get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('https://wikidocs.net')</a:t>
            </a:r>
          </a:p>
          <a:p>
            <a:pPr fontAlgn="base"/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html = 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r.text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fontAlgn="base"/>
            <a:endParaRPr lang="en-US" altLang="ko-KR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fontAlgn="base"/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soup = 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BeautifulSoup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(html, '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html.parser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')</a:t>
            </a:r>
          </a:p>
          <a:p>
            <a:pPr fontAlgn="base"/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titles = 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soup.select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('.book-subject')</a:t>
            </a:r>
          </a:p>
          <a:p>
            <a:pPr fontAlgn="base"/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for title in titles:</a:t>
            </a:r>
          </a:p>
          <a:p>
            <a:pPr fontAlgn="base"/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 print(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title.text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)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76800" y="2895600"/>
            <a:ext cx="4114800" cy="3505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/>
            <a:r>
              <a:rPr lang="ko-KR" altLang="en-US" sz="120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점프 투 </a:t>
            </a:r>
            <a:r>
              <a:rPr lang="ko-KR" altLang="en-US" sz="1200" dirty="0" err="1">
                <a:solidFill>
                  <a:schemeClr val="bg2">
                    <a:lumMod val="10000"/>
                  </a:schemeClr>
                </a:solidFill>
                <a:latin typeface="+mn-ea"/>
              </a:rPr>
              <a:t>파이썬</a:t>
            </a:r>
            <a:r>
              <a:rPr lang="ko-KR" altLang="en-US" sz="120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 </a:t>
            </a:r>
            <a:endParaRPr lang="en-US" altLang="ko-KR" sz="1200" dirty="0" smtClean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pPr fontAlgn="base"/>
            <a:r>
              <a:rPr lang="ko-KR" altLang="en-US" sz="1200" dirty="0" err="1" smtClean="0">
                <a:solidFill>
                  <a:schemeClr val="bg2">
                    <a:lumMod val="10000"/>
                  </a:schemeClr>
                </a:solidFill>
                <a:latin typeface="+mn-ea"/>
              </a:rPr>
              <a:t>파이썬으로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배우는 알고리즘 </a:t>
            </a:r>
            <a:r>
              <a:rPr lang="ko-KR" altLang="en-US" sz="1200" dirty="0" err="1">
                <a:solidFill>
                  <a:schemeClr val="bg2">
                    <a:lumMod val="10000"/>
                  </a:schemeClr>
                </a:solidFill>
                <a:latin typeface="+mn-ea"/>
              </a:rPr>
              <a:t>트레이딩</a:t>
            </a:r>
            <a:r>
              <a:rPr lang="ko-KR" altLang="en-US" sz="120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(4</a:t>
            </a:r>
            <a:r>
              <a:rPr lang="ko-KR" altLang="en-US" sz="120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쇄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) </a:t>
            </a:r>
            <a:endParaRPr lang="en-US" altLang="ko-KR" sz="1200" dirty="0" smtClean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pPr fontAlgn="base"/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  <a:latin typeface="+mn-ea"/>
              </a:rPr>
              <a:t>점프 </a:t>
            </a:r>
            <a:r>
              <a:rPr lang="ko-KR" altLang="en-US" sz="120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투 자바 </a:t>
            </a:r>
            <a:endParaRPr lang="en-US" altLang="ko-KR" sz="1200" dirty="0" smtClean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pPr fontAlgn="base"/>
            <a:r>
              <a:rPr lang="ko-KR" altLang="en-US" sz="1200" dirty="0" err="1" smtClean="0">
                <a:solidFill>
                  <a:schemeClr val="bg2">
                    <a:lumMod val="10000"/>
                  </a:schemeClr>
                </a:solidFill>
                <a:latin typeface="+mn-ea"/>
              </a:rPr>
              <a:t>왕초보를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위한 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Python 2.7 </a:t>
            </a:r>
            <a:endParaRPr lang="en-US" altLang="ko-KR" sz="1200" dirty="0" smtClean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pPr fontAlgn="base"/>
            <a:r>
              <a:rPr lang="ko-KR" altLang="en-US" sz="1200" dirty="0" err="1" smtClean="0">
                <a:solidFill>
                  <a:schemeClr val="bg2">
                    <a:lumMod val="10000"/>
                  </a:schemeClr>
                </a:solidFill>
                <a:latin typeface="+mn-ea"/>
              </a:rPr>
              <a:t>딥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러닝을 이용한 자연어 처리 입문 </a:t>
            </a:r>
            <a:endParaRPr lang="en-US" altLang="ko-KR" sz="1200" dirty="0" smtClean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pPr fontAlgn="base"/>
            <a:r>
              <a:rPr lang="ko-KR" altLang="en-US" sz="1200" dirty="0" err="1" smtClean="0">
                <a:solidFill>
                  <a:schemeClr val="bg2">
                    <a:lumMod val="10000"/>
                  </a:schemeClr>
                </a:solidFill>
                <a:latin typeface="+mn-ea"/>
              </a:rPr>
              <a:t>라즈베리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파이 문서 </a:t>
            </a:r>
            <a:endParaRPr lang="en-US" altLang="ko-KR" sz="1200" dirty="0" smtClean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pPr fontAlgn="base"/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  <a:latin typeface="+mn-ea"/>
              </a:rPr>
              <a:t>Ext 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JS 6 </a:t>
            </a:r>
            <a:r>
              <a:rPr lang="ko-KR" altLang="en-US" sz="120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가이드 </a:t>
            </a:r>
            <a:endParaRPr lang="en-US" altLang="ko-KR" sz="1200" dirty="0" smtClean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pPr fontAlgn="base"/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  <a:latin typeface="+mn-ea"/>
              </a:rPr>
              <a:t>Ext 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JS 5 </a:t>
            </a:r>
            <a:r>
              <a:rPr lang="ko-KR" altLang="en-US" sz="120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가이드 </a:t>
            </a:r>
            <a:endParaRPr lang="en-US" altLang="ko-KR" sz="1200" dirty="0" smtClean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pPr fontAlgn="base"/>
            <a:r>
              <a:rPr lang="en-US" altLang="ko-KR" sz="1200" dirty="0" err="1" smtClean="0">
                <a:solidFill>
                  <a:schemeClr val="bg2">
                    <a:lumMod val="10000"/>
                  </a:schemeClr>
                </a:solidFill>
                <a:latin typeface="+mn-ea"/>
              </a:rPr>
              <a:t>WikibooksHaskell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  <a:latin typeface="+mn-ea"/>
              </a:rPr>
              <a:t> </a:t>
            </a:r>
          </a:p>
          <a:p>
            <a:pPr fontAlgn="base"/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  <a:latin typeface="+mn-ea"/>
              </a:rPr>
              <a:t>PyQt5 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Tutorial : </a:t>
            </a:r>
            <a:r>
              <a:rPr lang="ko-KR" altLang="en-US" sz="1200" dirty="0" err="1">
                <a:solidFill>
                  <a:schemeClr val="bg2">
                    <a:lumMod val="10000"/>
                  </a:schemeClr>
                </a:solidFill>
                <a:latin typeface="+mn-ea"/>
              </a:rPr>
              <a:t>파이썬으로</a:t>
            </a:r>
            <a:r>
              <a:rPr lang="ko-KR" altLang="en-US" sz="120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 만드는 나만의 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GUI </a:t>
            </a:r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  <a:latin typeface="+mn-ea"/>
              </a:rPr>
              <a:t>프로그램 </a:t>
            </a:r>
            <a:endParaRPr lang="en-US" altLang="ko-KR" sz="1200" dirty="0" smtClean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pPr fontAlgn="base"/>
            <a:endParaRPr lang="en-US" altLang="ko-KR" sz="1200" dirty="0" smtClean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pPr fontAlgn="base"/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  <a:latin typeface="+mn-ea"/>
              </a:rPr>
              <a:t>………   </a:t>
            </a:r>
          </a:p>
          <a:p>
            <a:pPr fontAlgn="base"/>
            <a:endParaRPr lang="en-US" altLang="ko-KR" sz="1200" dirty="0">
              <a:solidFill>
                <a:schemeClr val="bg2">
                  <a:lumMod val="10000"/>
                </a:schemeClr>
              </a:solidFill>
              <a:latin typeface="+mn-ea"/>
            </a:endParaRPr>
          </a:p>
          <a:p>
            <a:pPr fontAlgn="base"/>
            <a:r>
              <a:rPr lang="ko-KR" altLang="en-US" sz="1200" dirty="0" smtClean="0">
                <a:solidFill>
                  <a:schemeClr val="bg2">
                    <a:lumMod val="10000"/>
                  </a:schemeClr>
                </a:solidFill>
                <a:latin typeface="+mn-ea"/>
              </a:rPr>
              <a:t>이렇게 결과가 나온다</a:t>
            </a:r>
            <a:r>
              <a:rPr lang="en-US" altLang="ko-KR" sz="1200" dirty="0" smtClean="0">
                <a:solidFill>
                  <a:schemeClr val="bg2">
                    <a:lumMod val="10000"/>
                  </a:schemeClr>
                </a:solidFill>
                <a:latin typeface="+mn-ea"/>
              </a:rPr>
              <a:t>.   </a:t>
            </a:r>
            <a:endParaRPr lang="ko-KR" altLang="en-US" sz="1200" dirty="0">
              <a:solidFill>
                <a:schemeClr val="bg2">
                  <a:lumMod val="1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79278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92100" y="279400"/>
            <a:ext cx="20193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402" b="1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BeautifulSoup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292100" y="1104900"/>
            <a:ext cx="14097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도움말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맑은 고딕" pitchFamily="18" charset="0"/>
                <a:cs typeface="맑은 고딕" pitchFamily="18" charset="0"/>
              </a:rPr>
              <a:t>링크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584200" y="1651000"/>
            <a:ext cx="75311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982" dirty="0" smtClean="0">
                <a:solidFill>
                  <a:srgbClr val="000000"/>
                </a:solidFill>
                <a:latin typeface="Consolas" pitchFamily="18" charset="0"/>
                <a:cs typeface="Consolas" pitchFamily="18" charset="0"/>
              </a:rPr>
              <a:t>https://www.crummy.com/software/BeautifulSoup/bs4/doc/</a:t>
            </a: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8-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9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1731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702</Words>
  <Application>Microsoft Office PowerPoint</Application>
  <PresentationFormat>화면 슬라이드 쇼(4:3)</PresentationFormat>
  <Paragraphs>226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jespia</dc:creator>
  <cp:lastModifiedBy>SS</cp:lastModifiedBy>
  <cp:revision>15</cp:revision>
  <dcterms:created xsi:type="dcterms:W3CDTF">2006-08-16T00:00:00Z</dcterms:created>
  <dcterms:modified xsi:type="dcterms:W3CDTF">2019-04-12T06:35:54Z</dcterms:modified>
</cp:coreProperties>
</file>