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677" r:id="rId2"/>
    <p:sldId id="675" r:id="rId3"/>
    <p:sldId id="678" r:id="rId4"/>
    <p:sldId id="530" r:id="rId5"/>
    <p:sldId id="531" r:id="rId6"/>
    <p:sldId id="666" r:id="rId7"/>
    <p:sldId id="569" r:id="rId8"/>
    <p:sldId id="532" r:id="rId9"/>
    <p:sldId id="679" r:id="rId10"/>
    <p:sldId id="533" r:id="rId11"/>
    <p:sldId id="676" r:id="rId12"/>
    <p:sldId id="535" r:id="rId13"/>
    <p:sldId id="536" r:id="rId14"/>
    <p:sldId id="537" r:id="rId15"/>
    <p:sldId id="538" r:id="rId16"/>
    <p:sldId id="539" r:id="rId17"/>
    <p:sldId id="540" r:id="rId18"/>
    <p:sldId id="574" r:id="rId19"/>
    <p:sldId id="578" r:id="rId20"/>
    <p:sldId id="542" r:id="rId21"/>
    <p:sldId id="543" r:id="rId22"/>
    <p:sldId id="576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672" r:id="rId42"/>
    <p:sldId id="670" r:id="rId43"/>
    <p:sldId id="562" r:id="rId44"/>
    <p:sldId id="671" r:id="rId45"/>
    <p:sldId id="563" r:id="rId46"/>
    <p:sldId id="564" r:id="rId4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F05"/>
    <a:srgbClr val="D4350D"/>
    <a:srgbClr val="E46C0A"/>
    <a:srgbClr val="A4C9D7"/>
    <a:srgbClr val="E3360C"/>
    <a:srgbClr val="86A3AF"/>
    <a:srgbClr val="2F7F96"/>
    <a:srgbClr val="215968"/>
    <a:srgbClr val="B1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2"/>
    <p:restoredTop sz="91753" autoAdjust="0"/>
  </p:normalViewPr>
  <p:slideViewPr>
    <p:cSldViewPr snapToGrid="0" snapToObjects="1">
      <p:cViewPr varScale="1">
        <p:scale>
          <a:sx n="120" d="100"/>
          <a:sy n="120" d="100"/>
        </p:scale>
        <p:origin x="-8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47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80597-EB97-5047-89F6-7FDF4FD08184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386C-AEE8-7941-8C4A-101430EA12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997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4094B-D2B5-764E-8A29-6C611632244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5B9E-9344-8340-A814-66FB3144C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8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://musket.sourceforge.net/homepage.htm%23latest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://musket.sourceforge.net/homepage.htm%23latest" TargetMode="Externa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264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3578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4533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>
                <a:latin typeface="Cambria"/>
                <a:cs typeface="Cambria"/>
              </a:rPr>
              <a:t>Believe</a:t>
            </a:r>
            <a:r>
              <a:rPr lang="fr-FR" dirty="0" smtClean="0">
                <a:latin typeface="Cambria"/>
                <a:cs typeface="Cambria"/>
              </a:rPr>
              <a:t> </a:t>
            </a:r>
            <a:r>
              <a:rPr lang="fr-FR" dirty="0" err="1" smtClean="0">
                <a:latin typeface="Cambria"/>
                <a:cs typeface="Cambria"/>
              </a:rPr>
              <a:t>it</a:t>
            </a:r>
            <a:r>
              <a:rPr lang="fr-FR" dirty="0" smtClean="0">
                <a:latin typeface="Cambria"/>
                <a:cs typeface="Cambria"/>
              </a:rPr>
              <a:t> or not, </a:t>
            </a:r>
            <a:r>
              <a:rPr lang="fr-FR" dirty="0" err="1" smtClean="0">
                <a:latin typeface="Cambria"/>
                <a:cs typeface="Cambria"/>
              </a:rPr>
              <a:t>your</a:t>
            </a:r>
            <a:r>
              <a:rPr lang="fr-FR" dirty="0" smtClean="0">
                <a:latin typeface="Cambria"/>
                <a:cs typeface="Cambria"/>
              </a:rPr>
              <a:t> </a:t>
            </a:r>
            <a:r>
              <a:rPr lang="fr-FR" dirty="0" err="1" smtClean="0">
                <a:latin typeface="Cambria"/>
                <a:cs typeface="Cambria"/>
              </a:rPr>
              <a:t>microbiome</a:t>
            </a:r>
            <a:r>
              <a:rPr lang="fr-FR" dirty="0" smtClean="0">
                <a:latin typeface="Cambria"/>
                <a:cs typeface="Cambria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C3D27-AAE0-1144-A905-BE87DEBF84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6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Cambria"/>
                <a:cs typeface="Cambria"/>
              </a:rPr>
              <a:t> </a:t>
            </a:r>
            <a:r>
              <a:rPr lang="fr-FR" dirty="0" smtClean="0"/>
              <a:t>I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suggest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to </a:t>
            </a:r>
            <a:r>
              <a:rPr lang="fr-FR" dirty="0" err="1" smtClean="0"/>
              <a:t>remove</a:t>
            </a:r>
            <a:r>
              <a:rPr lang="fr-FR" dirty="0" smtClean="0"/>
              <a:t> the </a:t>
            </a:r>
            <a:r>
              <a:rPr lang="fr-FR" dirty="0" err="1" smtClean="0"/>
              <a:t>highly</a:t>
            </a:r>
            <a:r>
              <a:rPr lang="fr-FR" dirty="0" smtClean="0"/>
              <a:t> </a:t>
            </a:r>
            <a:r>
              <a:rPr lang="fr-FR" dirty="0" err="1" smtClean="0"/>
              <a:t>ambiguous</a:t>
            </a:r>
            <a:r>
              <a:rPr lang="fr-FR" dirty="0" smtClean="0"/>
              <a:t> </a:t>
            </a:r>
            <a:r>
              <a:rPr lang="fr-FR" dirty="0" err="1" smtClean="0"/>
              <a:t>reads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the N's% (&gt;=50)in </a:t>
            </a:r>
            <a:r>
              <a:rPr lang="fr-FR" dirty="0" err="1" smtClean="0"/>
              <a:t>them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go for </a:t>
            </a:r>
            <a:r>
              <a:rPr lang="fr-FR" dirty="0" err="1" smtClean="0"/>
              <a:t>error</a:t>
            </a:r>
            <a:r>
              <a:rPr lang="fr-FR" dirty="0" smtClean="0"/>
              <a:t> correction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Musket</a:t>
            </a:r>
            <a:r>
              <a:rPr lang="fr-FR" dirty="0" smtClean="0"/>
              <a:t> (the </a:t>
            </a:r>
            <a:r>
              <a:rPr lang="fr-FR" dirty="0" err="1" smtClean="0"/>
              <a:t>only</a:t>
            </a:r>
            <a:r>
              <a:rPr lang="fr-FR" dirty="0" smtClean="0"/>
              <a:t> one I have </a:t>
            </a:r>
            <a:r>
              <a:rPr lang="fr-FR" dirty="0" err="1" smtClean="0"/>
              <a:t>used</a:t>
            </a:r>
            <a:r>
              <a:rPr lang="fr-FR" dirty="0" smtClean="0"/>
              <a:t>). </a:t>
            </a:r>
            <a:r>
              <a:rPr lang="fr-FR" dirty="0" smtClean="0">
                <a:hlinkClick r:id="rId3"/>
              </a:rPr>
              <a:t>http://musket.sourceforge.net/homepage.htm#latest</a:t>
            </a:r>
          </a:p>
          <a:p>
            <a:r>
              <a:rPr lang="fr-FR" dirty="0" err="1" smtClean="0"/>
              <a:t>Keep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quality</a:t>
            </a:r>
            <a:r>
              <a:rPr lang="fr-FR" dirty="0" smtClean="0"/>
              <a:t> values do not change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musket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the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nor</a:t>
            </a:r>
            <a:r>
              <a:rPr lang="fr-FR" dirty="0" smtClean="0"/>
              <a:t> more </a:t>
            </a:r>
            <a:r>
              <a:rPr lang="fr-FR" dirty="0" err="1" smtClean="0"/>
              <a:t>necessary</a:t>
            </a:r>
            <a:r>
              <a:rPr lang="fr-FR" dirty="0" smtClean="0"/>
              <a:t>.</a:t>
            </a:r>
          </a:p>
          <a:p>
            <a:r>
              <a:rPr lang="fr-FR" dirty="0" smtClean="0"/>
              <a:t>So,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ambiguity</a:t>
            </a:r>
            <a:r>
              <a:rPr lang="fr-FR" dirty="0" smtClean="0"/>
              <a:t> and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-correction.</a:t>
            </a:r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all </a:t>
            </a:r>
            <a:r>
              <a:rPr lang="fr-FR" dirty="0" err="1" smtClean="0"/>
              <a:t>this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not have to </a:t>
            </a:r>
            <a:r>
              <a:rPr lang="fr-FR" dirty="0" err="1" smtClean="0"/>
              <a:t>worry</a:t>
            </a:r>
            <a:r>
              <a:rPr lang="fr-FR" dirty="0" smtClean="0"/>
              <a:t> about </a:t>
            </a:r>
            <a:r>
              <a:rPr lang="fr-FR" dirty="0" err="1" smtClean="0"/>
              <a:t>trimming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ends or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C3D27-AAE0-1144-A905-BE87DEBF84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3460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Cambria"/>
                <a:cs typeface="Cambria"/>
              </a:rPr>
              <a:t> </a:t>
            </a:r>
            <a:r>
              <a:rPr lang="fr-FR" dirty="0" smtClean="0"/>
              <a:t>I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suggest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to </a:t>
            </a:r>
            <a:r>
              <a:rPr lang="fr-FR" dirty="0" err="1" smtClean="0"/>
              <a:t>remove</a:t>
            </a:r>
            <a:r>
              <a:rPr lang="fr-FR" dirty="0" smtClean="0"/>
              <a:t> the </a:t>
            </a:r>
            <a:r>
              <a:rPr lang="fr-FR" dirty="0" err="1" smtClean="0"/>
              <a:t>highly</a:t>
            </a:r>
            <a:r>
              <a:rPr lang="fr-FR" dirty="0" smtClean="0"/>
              <a:t> </a:t>
            </a:r>
            <a:r>
              <a:rPr lang="fr-FR" dirty="0" err="1" smtClean="0"/>
              <a:t>ambiguous</a:t>
            </a:r>
            <a:r>
              <a:rPr lang="fr-FR" dirty="0" smtClean="0"/>
              <a:t> </a:t>
            </a:r>
            <a:r>
              <a:rPr lang="fr-FR" dirty="0" err="1" smtClean="0"/>
              <a:t>reads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the N's% (&gt;=50)in </a:t>
            </a:r>
            <a:r>
              <a:rPr lang="fr-FR" dirty="0" err="1" smtClean="0"/>
              <a:t>them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go for </a:t>
            </a:r>
            <a:r>
              <a:rPr lang="fr-FR" dirty="0" err="1" smtClean="0"/>
              <a:t>error</a:t>
            </a:r>
            <a:r>
              <a:rPr lang="fr-FR" dirty="0" smtClean="0"/>
              <a:t> correction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Musket</a:t>
            </a:r>
            <a:r>
              <a:rPr lang="fr-FR" dirty="0" smtClean="0"/>
              <a:t> (the </a:t>
            </a:r>
            <a:r>
              <a:rPr lang="fr-FR" dirty="0" err="1" smtClean="0"/>
              <a:t>only</a:t>
            </a:r>
            <a:r>
              <a:rPr lang="fr-FR" dirty="0" smtClean="0"/>
              <a:t> one I have </a:t>
            </a:r>
            <a:r>
              <a:rPr lang="fr-FR" dirty="0" err="1" smtClean="0"/>
              <a:t>used</a:t>
            </a:r>
            <a:r>
              <a:rPr lang="fr-FR" dirty="0" smtClean="0"/>
              <a:t>). </a:t>
            </a:r>
            <a:r>
              <a:rPr lang="fr-FR" dirty="0" smtClean="0">
                <a:hlinkClick r:id="rId3"/>
              </a:rPr>
              <a:t>http://musket.sourceforge.net/homepage.htm#latest</a:t>
            </a:r>
          </a:p>
          <a:p>
            <a:r>
              <a:rPr lang="fr-FR" dirty="0" err="1" smtClean="0"/>
              <a:t>Keep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quality</a:t>
            </a:r>
            <a:r>
              <a:rPr lang="fr-FR" dirty="0" smtClean="0"/>
              <a:t> values do not change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musket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the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nor</a:t>
            </a:r>
            <a:r>
              <a:rPr lang="fr-FR" dirty="0" smtClean="0"/>
              <a:t> more </a:t>
            </a:r>
            <a:r>
              <a:rPr lang="fr-FR" dirty="0" err="1" smtClean="0"/>
              <a:t>necessary</a:t>
            </a:r>
            <a:r>
              <a:rPr lang="fr-FR" dirty="0" smtClean="0"/>
              <a:t>.</a:t>
            </a:r>
          </a:p>
          <a:p>
            <a:r>
              <a:rPr lang="fr-FR" dirty="0" smtClean="0"/>
              <a:t>So,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ambiguity</a:t>
            </a:r>
            <a:r>
              <a:rPr lang="fr-FR" dirty="0" smtClean="0"/>
              <a:t> and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-correction.</a:t>
            </a:r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all </a:t>
            </a:r>
            <a:r>
              <a:rPr lang="fr-FR" dirty="0" err="1" smtClean="0"/>
              <a:t>this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not have to </a:t>
            </a:r>
            <a:r>
              <a:rPr lang="fr-FR" dirty="0" err="1" smtClean="0"/>
              <a:t>worry</a:t>
            </a:r>
            <a:r>
              <a:rPr lang="fr-FR" dirty="0" smtClean="0"/>
              <a:t> about </a:t>
            </a:r>
            <a:r>
              <a:rPr lang="fr-FR" dirty="0" err="1" smtClean="0"/>
              <a:t>trimming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ends or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C3D27-AAE0-1144-A905-BE87DEBF84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399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0297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9628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056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358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9284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1804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916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1470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0305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8210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4875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3606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1030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80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>
                <a:latin typeface="Cambria"/>
                <a:cs typeface="Cambria"/>
              </a:rPr>
              <a:t>Believe</a:t>
            </a:r>
            <a:r>
              <a:rPr lang="fr-FR" dirty="0" smtClean="0">
                <a:latin typeface="Cambria"/>
                <a:cs typeface="Cambria"/>
              </a:rPr>
              <a:t> </a:t>
            </a:r>
            <a:r>
              <a:rPr lang="fr-FR" dirty="0" err="1" smtClean="0">
                <a:latin typeface="Cambria"/>
                <a:cs typeface="Cambria"/>
              </a:rPr>
              <a:t>it</a:t>
            </a:r>
            <a:r>
              <a:rPr lang="fr-FR" dirty="0" smtClean="0">
                <a:latin typeface="Cambria"/>
                <a:cs typeface="Cambria"/>
              </a:rPr>
              <a:t> or not, </a:t>
            </a:r>
            <a:r>
              <a:rPr lang="fr-FR" dirty="0" err="1" smtClean="0">
                <a:latin typeface="Cambria"/>
                <a:cs typeface="Cambria"/>
              </a:rPr>
              <a:t>your</a:t>
            </a:r>
            <a:r>
              <a:rPr lang="fr-FR" dirty="0" smtClean="0">
                <a:latin typeface="Cambria"/>
                <a:cs typeface="Cambria"/>
              </a:rPr>
              <a:t> </a:t>
            </a:r>
            <a:r>
              <a:rPr lang="fr-FR" dirty="0" err="1" smtClean="0">
                <a:latin typeface="Cambria"/>
                <a:cs typeface="Cambria"/>
              </a:rPr>
              <a:t>microbiome</a:t>
            </a:r>
            <a:r>
              <a:rPr lang="fr-FR" dirty="0" smtClean="0">
                <a:latin typeface="Cambria"/>
                <a:cs typeface="Cambria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C3D27-AAE0-1144-A905-BE87DEBF8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9909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7430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39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6275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40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5464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41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111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>
                <a:latin typeface="Cambria"/>
                <a:cs typeface="Cambria"/>
              </a:rPr>
              <a:t>Believe</a:t>
            </a:r>
            <a:r>
              <a:rPr lang="fr-FR" dirty="0" smtClean="0">
                <a:latin typeface="Cambria"/>
                <a:cs typeface="Cambria"/>
              </a:rPr>
              <a:t> </a:t>
            </a:r>
            <a:r>
              <a:rPr lang="fr-FR" dirty="0" err="1" smtClean="0">
                <a:latin typeface="Cambria"/>
                <a:cs typeface="Cambria"/>
              </a:rPr>
              <a:t>it</a:t>
            </a:r>
            <a:r>
              <a:rPr lang="fr-FR" dirty="0" smtClean="0">
                <a:latin typeface="Cambria"/>
                <a:cs typeface="Cambria"/>
              </a:rPr>
              <a:t> or not, </a:t>
            </a:r>
            <a:r>
              <a:rPr lang="fr-FR" dirty="0" err="1" smtClean="0">
                <a:latin typeface="Cambria"/>
                <a:cs typeface="Cambria"/>
              </a:rPr>
              <a:t>your</a:t>
            </a:r>
            <a:r>
              <a:rPr lang="fr-FR" dirty="0" smtClean="0">
                <a:latin typeface="Cambria"/>
                <a:cs typeface="Cambria"/>
              </a:rPr>
              <a:t> </a:t>
            </a:r>
            <a:r>
              <a:rPr lang="fr-FR" dirty="0" err="1" smtClean="0">
                <a:latin typeface="Cambria"/>
                <a:cs typeface="Cambria"/>
              </a:rPr>
              <a:t>microbiome</a:t>
            </a:r>
            <a:r>
              <a:rPr lang="fr-FR" dirty="0" smtClean="0">
                <a:latin typeface="Cambria"/>
                <a:cs typeface="Cambria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C3D27-AAE0-1144-A905-BE87DEBF849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7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43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72470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>
                <a:latin typeface="Cambria"/>
                <a:cs typeface="Cambria"/>
              </a:rPr>
              <a:t>Believe</a:t>
            </a:r>
            <a:r>
              <a:rPr lang="fr-FR" dirty="0" smtClean="0">
                <a:latin typeface="Cambria"/>
                <a:cs typeface="Cambria"/>
              </a:rPr>
              <a:t> </a:t>
            </a:r>
            <a:r>
              <a:rPr lang="fr-FR" dirty="0" err="1" smtClean="0">
                <a:latin typeface="Cambria"/>
                <a:cs typeface="Cambria"/>
              </a:rPr>
              <a:t>it</a:t>
            </a:r>
            <a:r>
              <a:rPr lang="fr-FR" dirty="0" smtClean="0">
                <a:latin typeface="Cambria"/>
                <a:cs typeface="Cambria"/>
              </a:rPr>
              <a:t> or not, </a:t>
            </a:r>
            <a:r>
              <a:rPr lang="fr-FR" dirty="0" err="1" smtClean="0">
                <a:latin typeface="Cambria"/>
                <a:cs typeface="Cambria"/>
              </a:rPr>
              <a:t>your</a:t>
            </a:r>
            <a:r>
              <a:rPr lang="fr-FR" dirty="0" smtClean="0">
                <a:latin typeface="Cambria"/>
                <a:cs typeface="Cambria"/>
              </a:rPr>
              <a:t> </a:t>
            </a:r>
            <a:r>
              <a:rPr lang="fr-FR" dirty="0" err="1" smtClean="0">
                <a:latin typeface="Cambria"/>
                <a:cs typeface="Cambria"/>
              </a:rPr>
              <a:t>microbiome</a:t>
            </a:r>
            <a:r>
              <a:rPr lang="fr-FR" dirty="0" smtClean="0">
                <a:latin typeface="Cambria"/>
                <a:cs typeface="Cambria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C3D27-AAE0-1144-A905-BE87DEBF849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4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45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85971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46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417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556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012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79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353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957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22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95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45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98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0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52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9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02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6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28/05/18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56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1114832" y="6387069"/>
            <a:ext cx="23014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cap="all" dirty="0" smtClean="0">
                <a:solidFill>
                  <a:srgbClr val="12343E"/>
                </a:solidFill>
                <a:latin typeface="Avenir Black"/>
                <a:cs typeface="Avenir Black"/>
              </a:rPr>
              <a:t>May 31, 2018</a:t>
            </a:r>
            <a:endParaRPr lang="fr-FR" sz="1200" cap="all" dirty="0" smtClean="0">
              <a:solidFill>
                <a:srgbClr val="12343E"/>
              </a:solidFill>
              <a:latin typeface="Avenir Black"/>
              <a:cs typeface="Avenir Black"/>
            </a:endParaRPr>
          </a:p>
          <a:p>
            <a:r>
              <a:rPr lang="fr-FR" sz="1000" cap="all" dirty="0" err="1" smtClean="0">
                <a:solidFill>
                  <a:srgbClr val="12343E"/>
                </a:solidFill>
                <a:latin typeface="Avenir Book"/>
                <a:cs typeface="Avenir Book"/>
              </a:rPr>
              <a:t>Beca</a:t>
            </a:r>
            <a:r>
              <a:rPr lang="fr-FR" sz="1000" cap="all" dirty="0" smtClean="0">
                <a:solidFill>
                  <a:srgbClr val="12343E"/>
                </a:solidFill>
                <a:latin typeface="Avenir Book"/>
                <a:cs typeface="Avenir Book"/>
              </a:rPr>
              <a:t>-ILRI,</a:t>
            </a:r>
            <a:r>
              <a:rPr lang="fr-FR" sz="1000" cap="all" baseline="0" dirty="0" smtClean="0">
                <a:solidFill>
                  <a:srgbClr val="12343E"/>
                </a:solidFill>
                <a:latin typeface="Avenir Book"/>
                <a:cs typeface="Avenir Book"/>
              </a:rPr>
              <a:t> Nairobi</a:t>
            </a:r>
            <a:endParaRPr lang="fr-FR" sz="1000" cap="all" dirty="0" smtClean="0">
              <a:solidFill>
                <a:srgbClr val="12343E"/>
              </a:solidFill>
              <a:latin typeface="Avenir Book"/>
              <a:cs typeface="Avenir Book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917577" y="6725866"/>
            <a:ext cx="2980132" cy="0"/>
          </a:xfrm>
          <a:prstGeom prst="line">
            <a:avLst/>
          </a:prstGeom>
          <a:ln w="9525" cap="flat" cmpd="sng">
            <a:solidFill>
              <a:srgbClr val="86A3A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781365" y="6376173"/>
            <a:ext cx="33631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cap="all" dirty="0" smtClean="0">
                <a:solidFill>
                  <a:srgbClr val="12343E"/>
                </a:solidFill>
                <a:latin typeface="Avenir Black"/>
                <a:cs typeface="Avenir Black"/>
              </a:rPr>
              <a:t>Module 3: Intro NGS</a:t>
            </a:r>
            <a:endParaRPr lang="fr-FR" sz="1200" cap="all" dirty="0" smtClean="0">
              <a:solidFill>
                <a:srgbClr val="12343E"/>
              </a:solidFill>
              <a:latin typeface="Avenir Black"/>
              <a:cs typeface="Avenir Black"/>
            </a:endParaRPr>
          </a:p>
          <a:p>
            <a:pPr algn="r"/>
            <a:r>
              <a:rPr lang="fr-FR" sz="1000" cap="all" dirty="0" smtClean="0">
                <a:solidFill>
                  <a:srgbClr val="12343E"/>
                </a:solidFill>
                <a:latin typeface="Avenir Book"/>
                <a:cs typeface="Avenir Book"/>
              </a:rPr>
              <a:t>AMEL </a:t>
            </a:r>
            <a:r>
              <a:rPr lang="fr-FR" sz="1000" cap="all" dirty="0" smtClean="0">
                <a:solidFill>
                  <a:srgbClr val="12343E"/>
                </a:solidFill>
                <a:latin typeface="Avenir Book"/>
                <a:cs typeface="Avenir Book"/>
              </a:rPr>
              <a:t>GHOUILA</a:t>
            </a:r>
          </a:p>
        </p:txBody>
      </p:sp>
    </p:spTree>
    <p:extLst>
      <p:ext uri="{BB962C8B-B14F-4D97-AF65-F5344CB8AC3E}">
        <p14:creationId xmlns:p14="http://schemas.microsoft.com/office/powerpoint/2010/main" val="190860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www.illumina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informatics.babraham.ac.uk/projects/fastqc/" TargetMode="External"/><Relationship Id="rId4" Type="http://schemas.openxmlformats.org/officeDocument/2006/relationships/hyperlink" Target="http://dnacore.missouri.edu/PDF/FastQC_Manual.pdf" TargetMode="External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hyperlink" Target="http://www.ecseq.com/" TargetMode="External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harecdn.com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%23Quality" TargetMode="External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43391" y="0"/>
            <a:ext cx="975213" cy="6858000"/>
          </a:xfrm>
          <a:prstGeom prst="rect">
            <a:avLst/>
          </a:prstGeom>
          <a:solidFill>
            <a:srgbClr val="174A4C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52106" y="2072789"/>
            <a:ext cx="7191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Introduction to NGS data </a:t>
            </a:r>
            <a:r>
              <a:rPr lang="en-US" sz="3600" b="1" dirty="0" smtClean="0">
                <a:latin typeface="Century Gothic"/>
                <a:cs typeface="Century Gothic"/>
              </a:rPr>
              <a:t>analysis </a:t>
            </a:r>
            <a:r>
              <a:rPr lang="en-US" sz="3600" b="1" dirty="0" smtClean="0">
                <a:latin typeface="Century Gothic"/>
                <a:cs typeface="Century Gothic"/>
              </a:rPr>
              <a:t>pipelines </a:t>
            </a:r>
            <a:r>
              <a:rPr lang="en-US" sz="3600" b="1" dirty="0" smtClean="0">
                <a:latin typeface="Century Gothic"/>
                <a:cs typeface="Century Gothic"/>
              </a:rPr>
              <a:t>and file formats</a:t>
            </a:r>
            <a:endParaRPr lang="en-US" sz="3600" b="1" dirty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973383" y="1184943"/>
            <a:ext cx="314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Introduction to NGS</a:t>
            </a:r>
            <a:endParaRPr lang="en-US" sz="16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r"/>
            <a:r>
              <a:rPr lang="en-US" sz="16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BecA</a:t>
            </a:r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-ILRI, Nairobi</a:t>
            </a:r>
            <a:endParaRPr lang="en-US" sz="1600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May 2018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3392" y="3565438"/>
            <a:ext cx="3282056" cy="2920507"/>
            <a:chOff x="363392" y="3703498"/>
            <a:chExt cx="3282056" cy="2920507"/>
          </a:xfrm>
        </p:grpSpPr>
        <p:sp>
          <p:nvSpPr>
            <p:cNvPr id="15" name="Oval 14"/>
            <p:cNvSpPr/>
            <p:nvPr/>
          </p:nvSpPr>
          <p:spPr>
            <a:xfrm>
              <a:off x="2853449" y="5720594"/>
              <a:ext cx="791999" cy="791999"/>
            </a:xfrm>
            <a:prstGeom prst="ellipse">
              <a:avLst/>
            </a:prstGeom>
            <a:solidFill>
              <a:srgbClr val="D4350D">
                <a:alpha val="68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9904" y="5754148"/>
              <a:ext cx="719999" cy="707287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43389" y="5100635"/>
              <a:ext cx="668405" cy="657641"/>
            </a:xfrm>
            <a:prstGeom prst="ellipse">
              <a:avLst/>
            </a:prstGeom>
            <a:solidFill>
              <a:schemeClr val="accent5">
                <a:lumMod val="50000"/>
                <a:alpha val="50000"/>
              </a:schemeClr>
            </a:solidFill>
            <a:ln w="57150" cmpd="dbl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75681" y="4247577"/>
              <a:ext cx="1080000" cy="1080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54508" y="3774720"/>
              <a:ext cx="791999" cy="791999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28799" y="3871934"/>
              <a:ext cx="179996" cy="179996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4761" y="4594436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650" y="3703498"/>
              <a:ext cx="935999" cy="93599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694" y="4542723"/>
              <a:ext cx="793070" cy="613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Oval 10"/>
            <p:cNvSpPr/>
            <p:nvPr/>
          </p:nvSpPr>
          <p:spPr>
            <a:xfrm>
              <a:off x="654508" y="5883094"/>
              <a:ext cx="323997" cy="323996"/>
            </a:xfrm>
            <a:prstGeom prst="ellipse">
              <a:avLst/>
            </a:prstGeom>
            <a:solidFill>
              <a:srgbClr val="0F3234">
                <a:alpha val="92000"/>
              </a:srgbClr>
            </a:solidFill>
            <a:ln w="57150" cmpd="dbl">
              <a:solidFill>
                <a:srgbClr val="287B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80887" y="4785897"/>
              <a:ext cx="179997" cy="179997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57150" cmpd="dbl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3392" y="6372008"/>
              <a:ext cx="251997" cy="251997"/>
            </a:xfrm>
            <a:prstGeom prst="ellipse">
              <a:avLst/>
            </a:prstGeom>
            <a:solidFill>
              <a:srgbClr val="C7BF38">
                <a:alpha val="51000"/>
              </a:srgbClr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87099" y="5316959"/>
              <a:ext cx="107996" cy="107996"/>
            </a:xfrm>
            <a:prstGeom prst="ellipse">
              <a:avLst/>
            </a:prstGeom>
            <a:solidFill>
              <a:srgbClr val="979D2B"/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00130" y="5613904"/>
              <a:ext cx="933468" cy="911919"/>
              <a:chOff x="2094306" y="5600674"/>
              <a:chExt cx="933468" cy="91191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094306" y="5600674"/>
                <a:ext cx="932428" cy="911919"/>
              </a:xfrm>
              <a:prstGeom prst="ellipse">
                <a:avLst/>
              </a:prstGeom>
              <a:solidFill>
                <a:srgbClr val="0F3234">
                  <a:alpha val="56000"/>
                </a:srgbClr>
              </a:solidFill>
              <a:ln w="57150" cmpd="dbl">
                <a:solidFill>
                  <a:srgbClr val="287B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25567" y="5627856"/>
                <a:ext cx="902207" cy="865465"/>
              </a:xfrm>
              <a:prstGeom prst="rect">
                <a:avLst/>
              </a:prstGeom>
            </p:spPr>
          </p:pic>
        </p:grpSp>
        <p:sp>
          <p:nvSpPr>
            <p:cNvPr id="3" name="Oval 2"/>
            <p:cNvSpPr/>
            <p:nvPr/>
          </p:nvSpPr>
          <p:spPr>
            <a:xfrm>
              <a:off x="1007418" y="5048856"/>
              <a:ext cx="1439997" cy="1439997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 w="57150" cmpd="thinThick">
              <a:solidFill>
                <a:schemeClr val="bg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899" y="5086629"/>
              <a:ext cx="1658568" cy="14259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1</a:t>
            </a:fld>
            <a:endParaRPr lang="en-US"/>
          </a:p>
        </p:txBody>
      </p:sp>
      <p:pic>
        <p:nvPicPr>
          <p:cNvPr id="17" name="Image 16" descr="H3ABio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35" y="26328"/>
            <a:ext cx="4017264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0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 txBox="1">
            <a:spLocks/>
          </p:cNvSpPr>
          <p:nvPr/>
        </p:nvSpPr>
        <p:spPr>
          <a:xfrm>
            <a:off x="360741" y="1287027"/>
            <a:ext cx="8624514" cy="12570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600" dirty="0">
              <a:solidFill>
                <a:schemeClr val="bg2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2" name="Shape 527"/>
          <p:cNvSpPr/>
          <p:nvPr/>
        </p:nvSpPr>
        <p:spPr>
          <a:xfrm>
            <a:off x="1775882" y="1468945"/>
            <a:ext cx="7395900" cy="1278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6000" tIns="130026" rIns="36000" bIns="130026" numCol="1" anchor="t">
            <a:spAutoFit/>
          </a:bodyPr>
          <a:lstStyle/>
          <a:p>
            <a:pPr defTabSz="650240">
              <a:lnSpc>
                <a:spcPct val="150000"/>
              </a:lnSpc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 smtClean="0"/>
              <a:t>  </a:t>
            </a:r>
            <a:r>
              <a:rPr sz="1100" dirty="0" smtClean="0">
                <a:solidFill>
                  <a:srgbClr val="FF0000"/>
                </a:solidFill>
              </a:rPr>
              <a:t>LLLLLLLLLLLLLLLLLLLLLLLLLLLLLLLLLLLLLLLLL</a:t>
            </a:r>
            <a:r>
              <a:rPr lang="fr-FR" sz="1100" dirty="0" smtClean="0">
                <a:solidFill>
                  <a:srgbClr val="FF0000"/>
                </a:solidFill>
              </a:rPr>
              <a:t>.</a:t>
            </a:r>
            <a:r>
              <a:rPr sz="1100" dirty="0" smtClean="0">
                <a:solidFill>
                  <a:srgbClr val="FF0000"/>
                </a:solidFill>
              </a:rPr>
              <a:t>....................................................</a:t>
            </a:r>
            <a:r>
              <a:rPr sz="1100" dirty="0">
                <a:solidFill>
                  <a:srgbClr val="FF0000"/>
                </a:solidFill>
              </a:rPr>
              <a:t/>
            </a:r>
            <a:br>
              <a:rPr sz="1100" dirty="0">
                <a:solidFill>
                  <a:srgbClr val="FF0000"/>
                </a:solidFill>
              </a:rPr>
            </a:br>
            <a:r>
              <a:rPr sz="1100" dirty="0"/>
              <a:t>  !"#$%&amp;'()*+,-./0123456789:;&lt;=&gt;?@ABCDEFGHIJKLMNOPQRSTUVWXYZ[\]^_`abcdefghijklmnopqrstuvwxyz{|}~</a:t>
            </a:r>
            <a:br>
              <a:rPr sz="1100" dirty="0"/>
            </a:br>
            <a:r>
              <a:rPr sz="1100" dirty="0"/>
              <a:t>  |                         |    |        |                              |                     |</a:t>
            </a:r>
            <a:br>
              <a:rPr sz="1100" dirty="0"/>
            </a:br>
            <a:r>
              <a:rPr lang="fr-FR" sz="1100" dirty="0" smtClean="0"/>
              <a:t>  </a:t>
            </a:r>
            <a:r>
              <a:rPr lang="hr-HR" sz="1100" b="1" dirty="0" smtClean="0">
                <a:solidFill>
                  <a:srgbClr val="C00000"/>
                </a:solidFill>
                <a:sym typeface="Consolas"/>
              </a:rPr>
              <a:t>0.........................26</a:t>
            </a:r>
            <a:r>
              <a:rPr lang="hr-HR" sz="1100" b="1" dirty="0">
                <a:solidFill>
                  <a:srgbClr val="C00000"/>
                </a:solidFill>
                <a:sym typeface="Consolas"/>
              </a:rPr>
              <a:t>...31</a:t>
            </a:r>
            <a:r>
              <a:rPr lang="hr-HR" sz="1100" b="1" dirty="0" smtClean="0">
                <a:solidFill>
                  <a:srgbClr val="C00000"/>
                </a:solidFill>
                <a:sym typeface="Consolas"/>
              </a:rPr>
              <a:t>.......41</a:t>
            </a:r>
            <a:endParaRPr lang="hr-HR" sz="900" b="1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 529"/>
          <p:cNvGraphicFramePr/>
          <p:nvPr>
            <p:extLst>
              <p:ext uri="{D42A27DB-BD31-4B8C-83A1-F6EECF244321}">
                <p14:modId xmlns:p14="http://schemas.microsoft.com/office/powerpoint/2010/main" val="1527950875"/>
              </p:ext>
            </p:extLst>
          </p:nvPr>
        </p:nvGraphicFramePr>
        <p:xfrm>
          <a:off x="671076" y="1941627"/>
          <a:ext cx="1081525" cy="254880"/>
        </p:xfrm>
        <a:graphic>
          <a:graphicData uri="http://schemas.openxmlformats.org/drawingml/2006/table">
            <a:tbl>
              <a:tblPr/>
              <a:tblGrid>
                <a:gridCol w="1081525"/>
              </a:tblGrid>
              <a:tr h="243840">
                <a:tc>
                  <a:txBody>
                    <a:bodyPr/>
                    <a:lstStyle/>
                    <a:p>
                      <a:pPr algn="ctr" defTabSz="650240"/>
                      <a:r>
                        <a:rPr sz="12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Illumina 1.8+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684465" y="2645711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>
                <a:solidFill>
                  <a:srgbClr val="C00000"/>
                </a:solidFill>
              </a:rPr>
              <a:t>Phred</a:t>
            </a:r>
            <a:r>
              <a:rPr lang="en-GB" sz="1400" b="1" dirty="0" smtClean="0">
                <a:solidFill>
                  <a:srgbClr val="C00000"/>
                </a:solidFill>
              </a:rPr>
              <a:t> score</a:t>
            </a:r>
            <a:endParaRPr lang="en-GB" sz="1400" b="1" dirty="0">
              <a:solidFill>
                <a:srgbClr val="C00000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880" y="3502828"/>
            <a:ext cx="5451893" cy="2858410"/>
          </a:xfrm>
          <a:prstGeom prst="rect">
            <a:avLst/>
          </a:prstGeom>
        </p:spPr>
      </p:pic>
      <p:sp>
        <p:nvSpPr>
          <p:cNvPr id="17" name="Carré corné 16"/>
          <p:cNvSpPr/>
          <p:nvPr/>
        </p:nvSpPr>
        <p:spPr>
          <a:xfrm>
            <a:off x="6354703" y="4289180"/>
            <a:ext cx="2533651" cy="1330551"/>
          </a:xfrm>
          <a:prstGeom prst="foldedCorner">
            <a:avLst/>
          </a:prstGeom>
          <a:solidFill>
            <a:srgbClr val="FFE32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bIns="36000" numCol="1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9E1D6B"/>
              </a:buClr>
              <a:buSzPct val="150000"/>
              <a:defRPr/>
            </a:pPr>
            <a:r>
              <a:rPr lang="en-GB" sz="1400" u="sng" dirty="0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Position Quality Score:   </a:t>
            </a:r>
          </a:p>
          <a:p>
            <a:pPr algn="ctr">
              <a:lnSpc>
                <a:spcPct val="150000"/>
              </a:lnSpc>
              <a:buClr>
                <a:srgbClr val="9E1D6B"/>
              </a:buClr>
              <a:buSzPct val="150000"/>
              <a:defRPr/>
            </a:pPr>
            <a:r>
              <a:rPr lang="en-GB" sz="1400" dirty="0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30–40: ✔️ Good</a:t>
            </a:r>
          </a:p>
          <a:p>
            <a:pPr algn="ctr">
              <a:lnSpc>
                <a:spcPct val="150000"/>
              </a:lnSpc>
              <a:buClr>
                <a:srgbClr val="9E1D6B"/>
              </a:buClr>
              <a:buSzPct val="150000"/>
              <a:defRPr/>
            </a:pPr>
            <a:r>
              <a:rPr lang="en-GB" sz="1400" dirty="0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	&lt;20: </a:t>
            </a:r>
            <a:r>
              <a:rPr lang="en-GB" sz="1400" dirty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🗑 </a:t>
            </a:r>
            <a:r>
              <a:rPr lang="en-GB" sz="1400" dirty="0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Discard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95133" y="644469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hlinkClick r:id="rId4"/>
              </a:rPr>
              <a:t>http://</a:t>
            </a:r>
            <a:r>
              <a:rPr lang="en-GB" sz="1100" dirty="0" smtClean="0">
                <a:hlinkClick r:id="rId4"/>
              </a:rPr>
              <a:t>www.illumina.com</a:t>
            </a:r>
            <a:endParaRPr lang="en-GB" sz="11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354704" y="5683398"/>
            <a:ext cx="2533650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GB" sz="1200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GB" sz="1200" dirty="0" smtClean="0">
                <a:latin typeface="Chalkboard SE" charset="0"/>
                <a:ea typeface="Chalkboard SE" charset="0"/>
                <a:cs typeface="Chalkboard SE" charset="0"/>
              </a:rPr>
              <a:t>20 – 30: depends on overall quality</a:t>
            </a:r>
            <a:endParaRPr lang="en-GB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FASTQ FILE FORMAT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Phred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score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4" name="Signalisation droite 23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6" name="Grouper 25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8" name="Grouper 27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30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ZoneTexte 28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B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96266" y="1287027"/>
            <a:ext cx="7591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Note: </a:t>
            </a:r>
            <a:r>
              <a:rPr lang="en-GB" dirty="0" err="1"/>
              <a:t>Phred</a:t>
            </a:r>
            <a:r>
              <a:rPr lang="en-GB" dirty="0"/>
              <a:t> version is independent from the sequencing technology version</a:t>
            </a:r>
          </a:p>
        </p:txBody>
      </p:sp>
    </p:spTree>
    <p:extLst>
      <p:ext uri="{BB962C8B-B14F-4D97-AF65-F5344CB8AC3E}">
        <p14:creationId xmlns:p14="http://schemas.microsoft.com/office/powerpoint/2010/main" val="147146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7828"/>
          <a:stretch/>
        </p:blipFill>
        <p:spPr>
          <a:xfrm>
            <a:off x="272035" y="125231"/>
            <a:ext cx="8686800" cy="5981700"/>
          </a:xfrm>
          <a:prstGeom prst="rect">
            <a:avLst/>
          </a:prstGeom>
        </p:spPr>
      </p:pic>
      <p:grpSp>
        <p:nvGrpSpPr>
          <p:cNvPr id="4" name="Grouper 3"/>
          <p:cNvGrpSpPr/>
          <p:nvPr/>
        </p:nvGrpSpPr>
        <p:grpSpPr>
          <a:xfrm>
            <a:off x="457671" y="477808"/>
            <a:ext cx="1061607" cy="1108224"/>
            <a:chOff x="678386" y="1329509"/>
            <a:chExt cx="1061607" cy="1108224"/>
          </a:xfrm>
        </p:grpSpPr>
        <p:grpSp>
          <p:nvGrpSpPr>
            <p:cNvPr id="5" name="Grouper 4"/>
            <p:cNvGrpSpPr/>
            <p:nvPr/>
          </p:nvGrpSpPr>
          <p:grpSpPr>
            <a:xfrm>
              <a:off x="678386" y="1369299"/>
              <a:ext cx="1054100" cy="1068434"/>
              <a:chOff x="1079426" y="1863915"/>
              <a:chExt cx="1054100" cy="106843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079426" y="1863915"/>
                <a:ext cx="1054100" cy="1068434"/>
              </a:xfrm>
              <a:prstGeom prst="ellipse">
                <a:avLst/>
              </a:prstGeom>
              <a:gradFill flip="none" rotWithShape="1">
                <a:gsLst>
                  <a:gs pos="62000">
                    <a:srgbClr val="951C0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428625" dist="165100" dir="5400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1492176" y="2282198"/>
                <a:ext cx="224209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51C01"/>
                </a:solidFill>
              </a:ln>
              <a:effectLst>
                <a:glow rad="139700">
                  <a:schemeClr val="bg1"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1481434" y="2244098"/>
                <a:ext cx="2349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51C01"/>
                    </a:solidFill>
                  </a:rPr>
                  <a:t>1</a:t>
                </a:r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685893" y="1329509"/>
              <a:ext cx="105410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err="1" smtClean="0">
                  <a:solidFill>
                    <a:schemeClr val="bg1"/>
                  </a:solidFill>
                </a:rPr>
                <a:t>Fastq</a:t>
              </a:r>
              <a:r>
                <a:rPr lang="fr-FR" sz="1400" b="1" cap="small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b="1" cap="small" dirty="0" smtClean="0">
                  <a:solidFill>
                    <a:schemeClr val="bg1"/>
                  </a:solidFill>
                </a:rPr>
                <a:t>files</a:t>
              </a:r>
              <a:endParaRPr lang="fr-FR" sz="1400" b="1" cap="smal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618577" y="134162"/>
            <a:ext cx="3233434" cy="738664"/>
            <a:chOff x="1834651" y="975812"/>
            <a:chExt cx="3233434" cy="738664"/>
          </a:xfrm>
        </p:grpSpPr>
        <p:sp>
          <p:nvSpPr>
            <p:cNvPr id="11" name="ZoneTexte 10"/>
            <p:cNvSpPr txBox="1"/>
            <p:nvPr/>
          </p:nvSpPr>
          <p:spPr>
            <a:xfrm>
              <a:off x="2135659" y="975812"/>
              <a:ext cx="1661928" cy="738664"/>
            </a:xfrm>
            <a:prstGeom prst="rect">
              <a:avLst/>
            </a:prstGeom>
            <a:solidFill>
              <a:srgbClr val="951C01">
                <a:alpha val="19000"/>
              </a:srgb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FASTQC</a:t>
              </a:r>
            </a:p>
            <a:p>
              <a:pPr algn="ctr"/>
              <a:r>
                <a:rPr lang="fr-FR" sz="1400" cap="small" dirty="0" smtClean="0"/>
                <a:t>QUALITY CONTROL OF READS</a:t>
              </a:r>
            </a:p>
          </p:txBody>
        </p:sp>
        <p:sp>
          <p:nvSpPr>
            <p:cNvPr id="12" name="Flèche vers le bas 11"/>
            <p:cNvSpPr/>
            <p:nvPr/>
          </p:nvSpPr>
          <p:spPr>
            <a:xfrm rot="2700000" flipH="1" flipV="1">
              <a:off x="1830496" y="1363972"/>
              <a:ext cx="275009" cy="266700"/>
            </a:xfrm>
            <a:prstGeom prst="downArrow">
              <a:avLst/>
            </a:prstGeom>
            <a:solidFill>
              <a:srgbClr val="951C0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730747" y="997833"/>
              <a:ext cx="1337338" cy="690512"/>
              <a:chOff x="4198627" y="1492449"/>
              <a:chExt cx="1337338" cy="690512"/>
            </a:xfrm>
          </p:grpSpPr>
          <p:pic>
            <p:nvPicPr>
              <p:cNvPr id="14" name="Image 228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8019" t="72836" r="71104" b="15043"/>
              <a:stretch/>
            </p:blipFill>
            <p:spPr bwMode="auto">
              <a:xfrm>
                <a:off x="4198627" y="1492449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Image 228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8019" t="72836" r="71104" b="15043"/>
              <a:stretch/>
            </p:blipFill>
            <p:spPr bwMode="auto">
              <a:xfrm>
                <a:off x="4673313" y="1552227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Image 228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8019" t="72836" r="71104" b="15043"/>
              <a:stretch/>
            </p:blipFill>
            <p:spPr bwMode="auto">
              <a:xfrm>
                <a:off x="4332307" y="1773678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Image 228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8019" t="72836" r="71104" b="15043"/>
              <a:stretch/>
            </p:blipFill>
            <p:spPr bwMode="auto">
              <a:xfrm>
                <a:off x="4812807" y="1831169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7331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81312" y="2787443"/>
            <a:ext cx="8229600" cy="290543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mtClean="0">
                <a:solidFill>
                  <a:srgbClr val="C0504D"/>
                </a:solidFill>
              </a:rPr>
              <a:t>FastQC</a:t>
            </a:r>
            <a:r>
              <a:rPr lang="en-US" dirty="0" smtClean="0">
                <a:solidFill>
                  <a:srgbClr val="C0504D"/>
                </a:solidFill>
              </a:rPr>
              <a:t>: Quality Control for </a:t>
            </a:r>
            <a:r>
              <a:rPr lang="en-US" dirty="0" err="1" smtClean="0">
                <a:solidFill>
                  <a:srgbClr val="C0504D"/>
                </a:solidFill>
              </a:rPr>
              <a:t>FastQ</a:t>
            </a:r>
            <a:r>
              <a:rPr lang="en-US" dirty="0" smtClean="0">
                <a:solidFill>
                  <a:srgbClr val="C0504D"/>
                </a:solidFill>
              </a:rPr>
              <a:t> files </a:t>
            </a:r>
          </a:p>
          <a:p>
            <a:pPr marL="0" indent="0" algn="ctr">
              <a:buFont typeface="Arial"/>
              <a:buNone/>
            </a:pPr>
            <a:endParaRPr lang="en-US" dirty="0" smtClean="0"/>
          </a:p>
          <a:p>
            <a:pPr marL="0" indent="0" algn="ctr">
              <a:buFont typeface="Arial"/>
              <a:buNone/>
            </a:pPr>
            <a:r>
              <a:rPr lang="en-US" dirty="0" smtClean="0"/>
              <a:t>GUI, Command line, Available on Galaxy</a:t>
            </a:r>
          </a:p>
          <a:p>
            <a:pPr marL="0" indent="0" algn="ctr">
              <a:buFont typeface="Arial"/>
              <a:buNone/>
            </a:pPr>
            <a:r>
              <a:rPr lang="en-US" u="sng" dirty="0" smtClean="0"/>
              <a:t>Graphic reports </a:t>
            </a:r>
          </a:p>
          <a:p>
            <a:pPr marL="0" indent="0" algn="just">
              <a:buFont typeface="Arial"/>
              <a:buNone/>
            </a:pPr>
            <a:endParaRPr lang="en-US" dirty="0" smtClean="0"/>
          </a:p>
          <a:p>
            <a:pPr marL="0" indent="0" algn="just">
              <a:buFont typeface="Arial"/>
              <a:buNone/>
            </a:pPr>
            <a:endParaRPr lang="en-US" dirty="0" smtClean="0"/>
          </a:p>
          <a:p>
            <a:pPr marL="0" indent="0" algn="just">
              <a:buFont typeface="Arial"/>
              <a:buNone/>
            </a:pPr>
            <a:r>
              <a:rPr lang="en-US" dirty="0" smtClean="0">
                <a:hlinkClick r:id="rId3"/>
              </a:rPr>
              <a:t>http://www.bioinformatics.babraham.ac.uk/projects/fastqc/</a:t>
            </a:r>
            <a:endParaRPr lang="en-US" dirty="0" smtClean="0"/>
          </a:p>
          <a:p>
            <a:pPr marL="0" indent="0" algn="just">
              <a:buFont typeface="Arial"/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GB" dirty="0">
                <a:hlinkClick r:id="rId4"/>
              </a:rPr>
              <a:t>http://dnacore.missouri.edu/PDF/FastQC_Manual.pdf</a:t>
            </a:r>
            <a:endParaRPr lang="en-GB" dirty="0"/>
          </a:p>
          <a:p>
            <a:pPr marL="0" indent="0" algn="just">
              <a:buFont typeface="Arial"/>
              <a:buNone/>
            </a:pPr>
            <a:endParaRPr lang="en-US" dirty="0"/>
          </a:p>
        </p:txBody>
      </p:sp>
      <p:pic>
        <p:nvPicPr>
          <p:cNvPr id="8" name="Picture 7" descr="QC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500" y="1204133"/>
            <a:ext cx="6985000" cy="11557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READS QUALITY CHECK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FastQC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6" name="Signalisation droite 5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10" name="Grouper 9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12" name="Grouper 11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ZoneTexte 12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77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"/>
          <p:cNvSpPr txBox="1"/>
          <p:nvPr/>
        </p:nvSpPr>
        <p:spPr>
          <a:xfrm>
            <a:off x="630760" y="1390124"/>
            <a:ext cx="846694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50000"/>
              <a:defRPr/>
            </a:pPr>
            <a:r>
              <a:rPr lang="en-GB" sz="2400" dirty="0" smtClean="0"/>
              <a:t>- Quality </a:t>
            </a:r>
            <a:r>
              <a:rPr lang="en-GB" sz="2400" dirty="0"/>
              <a:t>control checks on raw sequence data </a:t>
            </a:r>
            <a:endParaRPr lang="en-GB" sz="2400" b="1" dirty="0" smtClean="0"/>
          </a:p>
          <a:p>
            <a:pPr lvl="1">
              <a:buClr>
                <a:schemeClr val="tx1"/>
              </a:buClr>
              <a:buSzPct val="150000"/>
              <a:defRPr/>
            </a:pPr>
            <a:endParaRPr lang="en-GB" b="1" dirty="0" smtClean="0">
              <a:solidFill>
                <a:srgbClr val="93156B"/>
              </a:solidFill>
            </a:endParaRPr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b="1" dirty="0" smtClean="0">
                <a:solidFill>
                  <a:srgbClr val="0070C0"/>
                </a:solidFill>
              </a:rPr>
              <a:t>Input</a:t>
            </a:r>
            <a:r>
              <a:rPr lang="en-GB" b="1" dirty="0">
                <a:solidFill>
                  <a:srgbClr val="0070C0"/>
                </a:solidFill>
              </a:rPr>
              <a:t>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FastQ</a:t>
            </a:r>
            <a:r>
              <a:rPr lang="en-GB" dirty="0"/>
              <a:t> files </a:t>
            </a:r>
            <a:r>
              <a:rPr lang="en-GB" sz="1400" dirty="0"/>
              <a:t>(or BAM/SAM)</a:t>
            </a:r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b="1" dirty="0" smtClean="0">
                <a:solidFill>
                  <a:srgbClr val="0070C0"/>
                </a:solidFill>
              </a:rPr>
              <a:t>Output: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Summary </a:t>
            </a:r>
            <a:r>
              <a:rPr lang="en-GB" dirty="0"/>
              <a:t>graphs allowing quick data </a:t>
            </a:r>
            <a:r>
              <a:rPr lang="en-GB" dirty="0" smtClean="0"/>
              <a:t>assessment</a:t>
            </a:r>
          </a:p>
          <a:p>
            <a:pPr>
              <a:buClr>
                <a:schemeClr val="tx1"/>
              </a:buClr>
              <a:buSzPct val="150000"/>
              <a:defRPr/>
            </a:pPr>
            <a:endParaRPr lang="en-GB" sz="2400" dirty="0" smtClean="0"/>
          </a:p>
          <a:p>
            <a:pPr>
              <a:buClr>
                <a:schemeClr val="tx1"/>
              </a:buClr>
              <a:buSzPct val="150000"/>
              <a:defRPr/>
            </a:pPr>
            <a:r>
              <a:rPr lang="en-GB" sz="2400" dirty="0" smtClean="0"/>
              <a:t>- </a:t>
            </a:r>
            <a:r>
              <a:rPr lang="en-GB" sz="2400" dirty="0" err="1" smtClean="0"/>
              <a:t>FastQC</a:t>
            </a:r>
            <a:r>
              <a:rPr lang="en-GB" sz="2400" dirty="0" smtClean="0"/>
              <a:t> can be run in </a:t>
            </a:r>
            <a:r>
              <a:rPr lang="en-GB" sz="2400" dirty="0" smtClean="0">
                <a:solidFill>
                  <a:srgbClr val="0070C0"/>
                </a:solidFill>
              </a:rPr>
              <a:t>2 modes</a:t>
            </a:r>
            <a:r>
              <a:rPr lang="en-GB" sz="2400" dirty="0" smtClean="0"/>
              <a:t>:</a:t>
            </a:r>
            <a:endParaRPr lang="en-GB" sz="2400" dirty="0"/>
          </a:p>
          <a:p>
            <a:pPr lvl="1">
              <a:buClr>
                <a:schemeClr val="tx1"/>
              </a:buClr>
              <a:buSzPct val="150000"/>
              <a:defRPr/>
            </a:pPr>
            <a:endParaRPr lang="en-GB" dirty="0" smtClean="0"/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sz="2000" dirty="0" smtClean="0"/>
              <a:t>Stand </a:t>
            </a:r>
            <a:r>
              <a:rPr lang="en-GB" sz="2000" dirty="0"/>
              <a:t>alone interactive </a:t>
            </a:r>
            <a:r>
              <a:rPr lang="en-GB" sz="2000" dirty="0" smtClean="0"/>
              <a:t>application		</a:t>
            </a:r>
            <a:r>
              <a:rPr lang="en-GB" sz="1400" dirty="0" smtClean="0">
                <a:sym typeface="Wingdings"/>
              </a:rPr>
              <a:t> </a:t>
            </a:r>
            <a:r>
              <a:rPr lang="en-GB" sz="1600" dirty="0" smtClean="0"/>
              <a:t>small </a:t>
            </a:r>
            <a:r>
              <a:rPr lang="en-GB" sz="1600" dirty="0"/>
              <a:t>number of </a:t>
            </a:r>
            <a:r>
              <a:rPr lang="en-GB" sz="1600" dirty="0" smtClean="0"/>
              <a:t>samples</a:t>
            </a:r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sz="2000" dirty="0" smtClean="0"/>
              <a:t>Non-interactive mode			</a:t>
            </a:r>
            <a:r>
              <a:rPr lang="en-GB" sz="2000" dirty="0"/>
              <a:t>	</a:t>
            </a:r>
            <a:r>
              <a:rPr lang="en-GB" sz="2000" dirty="0" smtClean="0"/>
              <a:t>	</a:t>
            </a:r>
            <a:r>
              <a:rPr lang="en-GB" sz="1400" dirty="0" smtClean="0">
                <a:sym typeface="Wingdings"/>
              </a:rPr>
              <a:t></a:t>
            </a:r>
            <a:r>
              <a:rPr lang="en-GB" sz="1600" dirty="0" smtClean="0">
                <a:sym typeface="Wingdings"/>
              </a:rPr>
              <a:t> </a:t>
            </a:r>
            <a:r>
              <a:rPr lang="en-GB" sz="1600" dirty="0" smtClean="0"/>
              <a:t>large number</a:t>
            </a:r>
            <a:endParaRPr lang="en-GB" sz="1600" dirty="0"/>
          </a:p>
          <a:p>
            <a:pPr lvl="1">
              <a:buClr>
                <a:srgbClr val="9E1D6B"/>
              </a:buClr>
              <a:buSzPct val="150000"/>
              <a:defRPr/>
            </a:pPr>
            <a:endParaRPr lang="en-GB" sz="1200" dirty="0"/>
          </a:p>
          <a:p>
            <a:pPr>
              <a:buClr>
                <a:srgbClr val="9E1D6B"/>
              </a:buClr>
              <a:buSzPct val="150000"/>
              <a:defRPr/>
            </a:pPr>
            <a:endParaRPr lang="en-GB" sz="1400" dirty="0" smtClean="0"/>
          </a:p>
        </p:txBody>
      </p:sp>
      <p:sp>
        <p:nvSpPr>
          <p:cNvPr id="19" name="Carré corné 18"/>
          <p:cNvSpPr/>
          <p:nvPr/>
        </p:nvSpPr>
        <p:spPr>
          <a:xfrm>
            <a:off x="3460880" y="4808349"/>
            <a:ext cx="2806699" cy="1152699"/>
          </a:xfrm>
          <a:prstGeom prst="foldedCorner">
            <a:avLst/>
          </a:prstGeom>
          <a:solidFill>
            <a:srgbClr val="FFE32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44000" rIns="180000" bIns="36000" rtlCol="0" anchor="ctr">
            <a:noAutofit/>
          </a:bodyPr>
          <a:lstStyle/>
          <a:p>
            <a:pPr algn="ctr">
              <a:lnSpc>
                <a:spcPct val="150000"/>
              </a:lnSpc>
              <a:buClr>
                <a:srgbClr val="9E1D6B"/>
              </a:buClr>
              <a:buSzPct val="150000"/>
              <a:defRPr/>
            </a:pPr>
            <a:r>
              <a:rPr lang="en-GB" sz="1600" dirty="0" err="1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FastQC</a:t>
            </a:r>
            <a:r>
              <a:rPr lang="en-GB" sz="1600" dirty="0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 can be integrated in </a:t>
            </a:r>
            <a:r>
              <a:rPr lang="en-GB" sz="1600" u="sng" dirty="0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ANALYSIS PIPELINES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READS QUALITY CHECK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FastQC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8" name="Signalisation droite 7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10" name="Grouper 9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12" name="Grouper 11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ZoneTexte 12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61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81491" y="1210160"/>
            <a:ext cx="8217228" cy="608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/>
              <a:t>A</a:t>
            </a:r>
            <a:r>
              <a:rPr lang="en-US" sz="2800" baseline="30000" dirty="0" smtClean="0"/>
              <a:t> </a:t>
            </a:r>
            <a:r>
              <a:rPr lang="en-US" sz="2800" baseline="30000" dirty="0"/>
              <a:t>summary of the modules which were run, and a quick evaluation of </a:t>
            </a:r>
            <a:r>
              <a:rPr lang="en-US" sz="2800" baseline="30000"/>
              <a:t>whether </a:t>
            </a:r>
            <a:r>
              <a:rPr lang="en-US" sz="2800" baseline="30000" smtClean="0"/>
              <a:t>the results </a:t>
            </a:r>
            <a:r>
              <a:rPr lang="en-US" sz="2800" baseline="30000" dirty="0" smtClean="0"/>
              <a:t>seem </a:t>
            </a:r>
            <a:r>
              <a:rPr lang="en-US" sz="2800" b="1" baseline="30000" dirty="0">
                <a:solidFill>
                  <a:srgbClr val="00B050"/>
                </a:solidFill>
              </a:rPr>
              <a:t>entirely 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normal</a:t>
            </a:r>
            <a:r>
              <a:rPr lang="en-US" sz="2800" baseline="30000" dirty="0" smtClean="0"/>
              <a:t>,</a:t>
            </a:r>
            <a:r>
              <a:rPr lang="en-US" sz="2800" dirty="0" smtClean="0"/>
              <a:t> </a:t>
            </a:r>
            <a:r>
              <a:rPr lang="en-US" sz="2800" b="1" baseline="30000" dirty="0" smtClean="0">
                <a:solidFill>
                  <a:schemeClr val="accent2"/>
                </a:solidFill>
              </a:rPr>
              <a:t>slightly </a:t>
            </a:r>
            <a:r>
              <a:rPr lang="en-US" sz="2800" b="1" baseline="30000" dirty="0">
                <a:solidFill>
                  <a:schemeClr val="accent2"/>
                </a:solidFill>
              </a:rPr>
              <a:t>abnormal </a:t>
            </a:r>
            <a:r>
              <a:rPr lang="en-US" sz="2800" baseline="30000" dirty="0" smtClean="0"/>
              <a:t>or </a:t>
            </a:r>
            <a:r>
              <a:rPr lang="en-US" sz="2800" b="1" baseline="30000" dirty="0">
                <a:solidFill>
                  <a:srgbClr val="FF0000"/>
                </a:solidFill>
              </a:rPr>
              <a:t>very 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unusual</a:t>
            </a:r>
            <a:r>
              <a:rPr lang="en-US" sz="2800" baseline="30000" dirty="0" smtClean="0"/>
              <a:t>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786842" y="2406624"/>
            <a:ext cx="1395381" cy="4524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90531" y="3631830"/>
            <a:ext cx="1395381" cy="452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86842" y="3019227"/>
            <a:ext cx="1395381" cy="4524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Reasonable</a:t>
            </a:r>
            <a:endParaRPr lang="en-US" dirty="0"/>
          </a:p>
        </p:txBody>
      </p:sp>
      <p:grpSp>
        <p:nvGrpSpPr>
          <p:cNvPr id="2" name="Grouper 1"/>
          <p:cNvGrpSpPr/>
          <p:nvPr/>
        </p:nvGrpSpPr>
        <p:grpSpPr>
          <a:xfrm>
            <a:off x="3335067" y="1855928"/>
            <a:ext cx="5008085" cy="4672249"/>
            <a:chOff x="3084217" y="760660"/>
            <a:chExt cx="6059783" cy="5653421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4217" y="760660"/>
              <a:ext cx="6059783" cy="5653421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3799454" y="3511242"/>
              <a:ext cx="968121" cy="6330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accent3">
                      <a:lumMod val="75000"/>
                    </a:schemeClr>
                  </a:solidFill>
                </a:rPr>
                <a:t>Good </a:t>
              </a:r>
              <a:r>
                <a:rPr lang="fr-FR" sz="1400" dirty="0" err="1" smtClean="0">
                  <a:solidFill>
                    <a:schemeClr val="accent3">
                      <a:lumMod val="75000"/>
                    </a:schemeClr>
                  </a:solidFill>
                </a:rPr>
                <a:t>Quality</a:t>
              </a:r>
              <a:endParaRPr lang="fr-FR" sz="1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799454" y="5086041"/>
              <a:ext cx="968121" cy="6330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P</a:t>
              </a:r>
              <a:r>
                <a:rPr lang="fr-FR" sz="1400" dirty="0" smtClean="0">
                  <a:solidFill>
                    <a:schemeClr val="accent2">
                      <a:lumMod val="75000"/>
                    </a:schemeClr>
                  </a:solidFill>
                </a:rPr>
                <a:t>oor </a:t>
              </a:r>
              <a:r>
                <a:rPr lang="fr-FR" sz="1400" dirty="0" err="1" smtClean="0">
                  <a:solidFill>
                    <a:schemeClr val="accent2">
                      <a:lumMod val="75000"/>
                    </a:schemeClr>
                  </a:solidFill>
                </a:rPr>
                <a:t>Quality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READS QUALITY CHECK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FastQC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1" name="Signalisation droite 20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3" name="Grouper 22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5" name="Grouper 24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27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ZoneTexte 25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52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3494" y="3212211"/>
            <a:ext cx="6077069" cy="305411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30760" y="1203881"/>
            <a:ext cx="84669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50000"/>
              <a:defRPr/>
            </a:pPr>
            <a:r>
              <a:rPr lang="en-GB" sz="2800" b="1" dirty="0" smtClean="0"/>
              <a:t>Basic Statistics</a:t>
            </a:r>
          </a:p>
          <a:p>
            <a:pPr marL="914400" lvl="1" indent="-457200">
              <a:buClr>
                <a:schemeClr val="tx1"/>
              </a:buClr>
              <a:buSzPct val="150000"/>
              <a:buFont typeface="Arial"/>
              <a:buChar char="•"/>
              <a:defRPr/>
            </a:pPr>
            <a:endParaRPr lang="en-GB" sz="2000" dirty="0" smtClean="0"/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sz="2000" dirty="0" smtClean="0"/>
              <a:t>ASCII quality encoding format (</a:t>
            </a:r>
            <a:r>
              <a:rPr lang="en-GB" sz="2000" i="1" dirty="0" err="1" smtClean="0"/>
              <a:t>Phred</a:t>
            </a:r>
            <a:r>
              <a:rPr lang="en-GB" sz="2000" dirty="0" smtClean="0"/>
              <a:t> format)</a:t>
            </a:r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sz="2000" dirty="0" smtClean="0"/>
              <a:t>Number of reads, Read length, </a:t>
            </a:r>
            <a:r>
              <a:rPr lang="is-IS" sz="2000" dirty="0" smtClean="0"/>
              <a:t>…</a:t>
            </a:r>
            <a:endParaRPr lang="en-GB" sz="20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READS QUALITY CHECK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FastQC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9" name="Signalisation droite 8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t="11705" r="77334" b="51229"/>
          <a:stretch/>
        </p:blipFill>
        <p:spPr>
          <a:xfrm>
            <a:off x="7446989" y="412865"/>
            <a:ext cx="1373483" cy="2095500"/>
          </a:xfrm>
          <a:prstGeom prst="rect">
            <a:avLst/>
          </a:prstGeom>
        </p:spPr>
      </p:pic>
      <p:sp>
        <p:nvSpPr>
          <p:cNvPr id="12" name="Flèche vers la droite 11"/>
          <p:cNvSpPr/>
          <p:nvPr/>
        </p:nvSpPr>
        <p:spPr>
          <a:xfrm>
            <a:off x="6959600" y="405952"/>
            <a:ext cx="423889" cy="190500"/>
          </a:xfrm>
          <a:prstGeom prst="rightArrow">
            <a:avLst/>
          </a:prstGeom>
          <a:solidFill>
            <a:srgbClr val="D4350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14" name="Grouper 13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17" name="Grouper 16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9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ZoneTexte 17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5" name="ZoneTexte 14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97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343" y="2096323"/>
            <a:ext cx="4092202" cy="3127947"/>
          </a:xfrm>
          <a:prstGeom prst="rect">
            <a:avLst/>
          </a:prstGeom>
        </p:spPr>
      </p:pic>
      <p:sp>
        <p:nvSpPr>
          <p:cNvPr id="15" name="TextBox 8"/>
          <p:cNvSpPr txBox="1"/>
          <p:nvPr/>
        </p:nvSpPr>
        <p:spPr>
          <a:xfrm>
            <a:off x="630760" y="1068651"/>
            <a:ext cx="8466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50000"/>
              <a:defRPr/>
            </a:pPr>
            <a:r>
              <a:rPr lang="en-GB" sz="2800" b="1" dirty="0" smtClean="0"/>
              <a:t>Per base sequence quality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07416" y="5421126"/>
            <a:ext cx="1864228" cy="246221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GB" sz="1600" dirty="0" smtClean="0">
                <a:solidFill>
                  <a:srgbClr val="93156B"/>
                </a:solidFill>
              </a:rPr>
              <a:t>Position in read (</a:t>
            </a:r>
            <a:r>
              <a:rPr lang="en-GB" sz="1600" dirty="0" err="1" smtClean="0">
                <a:solidFill>
                  <a:srgbClr val="93156B"/>
                </a:solidFill>
              </a:rPr>
              <a:t>bp</a:t>
            </a:r>
            <a:r>
              <a:rPr lang="en-GB" sz="1600" dirty="0" smtClean="0">
                <a:solidFill>
                  <a:srgbClr val="93156B"/>
                </a:solidFill>
              </a:rPr>
              <a:t>)</a:t>
            </a:r>
            <a:endParaRPr lang="en-GB" sz="1600" dirty="0">
              <a:solidFill>
                <a:srgbClr val="93156B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408539" y="5445786"/>
            <a:ext cx="3617582" cy="0"/>
          </a:xfrm>
          <a:prstGeom prst="straightConnector1">
            <a:avLst/>
          </a:prstGeom>
          <a:ln>
            <a:solidFill>
              <a:srgbClr val="93156B"/>
            </a:solidFill>
            <a:tailEnd type="triangle"/>
          </a:ln>
          <a:effectLst>
            <a:outerShdw blurRad="40000" dist="20000" dir="5400000" rotWithShape="0">
              <a:srgbClr val="93156B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30761" y="1493810"/>
            <a:ext cx="5990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Overview of the </a:t>
            </a:r>
            <a:r>
              <a:rPr lang="en-GB" sz="1600" dirty="0" smtClean="0">
                <a:solidFill>
                  <a:srgbClr val="0070C0"/>
                </a:solidFill>
              </a:rPr>
              <a:t>range of quality values </a:t>
            </a:r>
            <a:r>
              <a:rPr lang="en-GB" sz="1600" dirty="0" smtClean="0"/>
              <a:t>(</a:t>
            </a:r>
            <a:r>
              <a:rPr lang="en-GB" sz="1600" i="1" dirty="0" err="1" smtClean="0"/>
              <a:t>Phred</a:t>
            </a:r>
            <a:r>
              <a:rPr lang="en-GB" sz="1600" dirty="0"/>
              <a:t> </a:t>
            </a:r>
            <a:r>
              <a:rPr lang="en-GB" sz="1600" dirty="0" smtClean="0"/>
              <a:t>scores) across </a:t>
            </a:r>
            <a:r>
              <a:rPr lang="en-GB" sz="1600" dirty="0" smtClean="0">
                <a:solidFill>
                  <a:srgbClr val="0070C0"/>
                </a:solidFill>
              </a:rPr>
              <a:t>all bases from all reads</a:t>
            </a:r>
            <a:endParaRPr lang="en-GB" sz="1600" dirty="0">
              <a:solidFill>
                <a:srgbClr val="0070C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2469964" y="2644284"/>
            <a:ext cx="3258483" cy="7202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728447" y="3140328"/>
            <a:ext cx="2069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Red line: </a:t>
            </a:r>
            <a:r>
              <a:rPr lang="en-GB" sz="1600" b="1" dirty="0" smtClean="0">
                <a:solidFill>
                  <a:srgbClr val="0070C0"/>
                </a:solidFill>
              </a:rPr>
              <a:t>median</a:t>
            </a:r>
            <a:r>
              <a:rPr lang="en-GB" sz="1600" dirty="0" smtClean="0">
                <a:solidFill>
                  <a:srgbClr val="0070C0"/>
                </a:solidFill>
              </a:rPr>
              <a:t> </a:t>
            </a:r>
            <a:r>
              <a:rPr lang="en-GB" sz="1600" dirty="0" smtClean="0"/>
              <a:t>value</a:t>
            </a:r>
            <a:endParaRPr lang="en-GB" sz="1600" dirty="0"/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185782" y="3483302"/>
            <a:ext cx="13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93156B"/>
                </a:solidFill>
              </a:rPr>
              <a:t>Phred</a:t>
            </a:r>
            <a:r>
              <a:rPr lang="en-GB" sz="1600" dirty="0" smtClean="0">
                <a:solidFill>
                  <a:srgbClr val="93156B"/>
                </a:solidFill>
              </a:rPr>
              <a:t> Q Score</a:t>
            </a:r>
            <a:endParaRPr lang="en-GB" sz="1600" dirty="0">
              <a:solidFill>
                <a:srgbClr val="93156B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rot="16200000">
            <a:off x="-256084" y="3742846"/>
            <a:ext cx="2470857" cy="0"/>
          </a:xfrm>
          <a:prstGeom prst="straightConnector1">
            <a:avLst/>
          </a:prstGeom>
          <a:ln>
            <a:solidFill>
              <a:srgbClr val="93156B"/>
            </a:solidFill>
            <a:tailEnd type="triangle"/>
          </a:ln>
          <a:effectLst>
            <a:outerShdw blurRad="40000" dist="20000" dir="5400000" rotWithShape="0">
              <a:srgbClr val="93156B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892107" y="3115171"/>
            <a:ext cx="836340" cy="21321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579452" y="3472194"/>
            <a:ext cx="1148995" cy="3988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892107" y="4424267"/>
            <a:ext cx="836340" cy="2388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2469964" y="2716310"/>
            <a:ext cx="3258483" cy="351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728447" y="37082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Blue line: </a:t>
            </a:r>
            <a:r>
              <a:rPr lang="en-GB" sz="1600" b="1" dirty="0" smtClean="0">
                <a:solidFill>
                  <a:srgbClr val="0070C0"/>
                </a:solidFill>
              </a:rPr>
              <a:t>mean</a:t>
            </a:r>
            <a:r>
              <a:rPr lang="en-GB" sz="1600" dirty="0" smtClean="0">
                <a:solidFill>
                  <a:srgbClr val="0070C0"/>
                </a:solidFill>
              </a:rPr>
              <a:t> </a:t>
            </a:r>
            <a:r>
              <a:rPr lang="en-GB" sz="1600" dirty="0" smtClean="0"/>
              <a:t>quality</a:t>
            </a:r>
            <a:endParaRPr lang="en-GB" sz="16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728447" y="4478414"/>
            <a:ext cx="2815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Yellow box: </a:t>
            </a:r>
            <a:r>
              <a:rPr lang="en-GB" sz="1600" b="1" dirty="0" smtClean="0">
                <a:solidFill>
                  <a:srgbClr val="0070C0"/>
                </a:solidFill>
              </a:rPr>
              <a:t>inter-quartile</a:t>
            </a:r>
            <a:r>
              <a:rPr lang="en-GB" sz="1600" dirty="0" smtClean="0"/>
              <a:t> range</a:t>
            </a:r>
          </a:p>
          <a:p>
            <a:r>
              <a:rPr lang="en-GB" sz="1600" dirty="0" smtClean="0"/>
              <a:t>(25-75%)</a:t>
            </a:r>
            <a:endParaRPr lang="en-GB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700826" y="5692099"/>
            <a:ext cx="8396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In most platforms, the quality is lower at the beginning/</a:t>
            </a:r>
            <a:r>
              <a:rPr lang="en-GB" sz="2000" b="1" dirty="0" smtClean="0"/>
              <a:t>end</a:t>
            </a:r>
            <a:r>
              <a:rPr lang="en-GB" sz="2000" dirty="0" smtClean="0"/>
              <a:t> of </a:t>
            </a:r>
            <a:r>
              <a:rPr lang="en-GB" sz="2000" dirty="0" smtClean="0"/>
              <a:t>reads  </a:t>
            </a:r>
            <a:endParaRPr lang="en-GB" sz="2000" dirty="0" smtClean="0"/>
          </a:p>
          <a:p>
            <a:pPr algn="ctr"/>
            <a:r>
              <a:rPr lang="en-GB" sz="2000" dirty="0" smtClean="0">
                <a:solidFill>
                  <a:srgbClr val="0070C0"/>
                </a:solidFill>
              </a:rPr>
              <a:t>-&gt; This is common </a:t>
            </a:r>
            <a:r>
              <a:rPr lang="en-GB" sz="2000" dirty="0" smtClean="0">
                <a:solidFill>
                  <a:srgbClr val="0070C0"/>
                </a:solidFill>
              </a:rPr>
              <a:t>!  Short loss of quality early in the run and </a:t>
            </a:r>
            <a:r>
              <a:rPr lang="en-GB" sz="2000" dirty="0">
                <a:solidFill>
                  <a:srgbClr val="0070C0"/>
                </a:solidFill>
              </a:rPr>
              <a:t>q</a:t>
            </a:r>
            <a:r>
              <a:rPr lang="en-GB" sz="2000" dirty="0" smtClean="0">
                <a:solidFill>
                  <a:srgbClr val="0070C0"/>
                </a:solidFill>
              </a:rPr>
              <a:t>uality degrades as the run progresses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READS QUALITY CHECK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FastQC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3" name="Signalisation droite 22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4"/>
          <a:srcRect t="11705" r="77334" b="51229"/>
          <a:stretch/>
        </p:blipFill>
        <p:spPr>
          <a:xfrm>
            <a:off x="7446989" y="412865"/>
            <a:ext cx="1373483" cy="2095500"/>
          </a:xfrm>
          <a:prstGeom prst="rect">
            <a:avLst/>
          </a:prstGeom>
        </p:spPr>
      </p:pic>
      <p:sp>
        <p:nvSpPr>
          <p:cNvPr id="27" name="Flèche vers la droite 26"/>
          <p:cNvSpPr/>
          <p:nvPr/>
        </p:nvSpPr>
        <p:spPr>
          <a:xfrm>
            <a:off x="6959600" y="595142"/>
            <a:ext cx="423889" cy="190500"/>
          </a:xfrm>
          <a:prstGeom prst="rightArrow">
            <a:avLst/>
          </a:prstGeom>
          <a:solidFill>
            <a:srgbClr val="D4350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728447" y="2351896"/>
            <a:ext cx="2447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Upper and Lower whiskers:</a:t>
            </a:r>
          </a:p>
          <a:p>
            <a:r>
              <a:rPr lang="en-GB" sz="1600" dirty="0" smtClean="0"/>
              <a:t>10% and 90% points</a:t>
            </a:r>
            <a:endParaRPr lang="en-GB" sz="1600" dirty="0"/>
          </a:p>
        </p:txBody>
      </p:sp>
      <p:grpSp>
        <p:nvGrpSpPr>
          <p:cNvPr id="29" name="Grouper 28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31" name="Grouper 30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36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ZoneTexte 34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32" name="ZoneTexte 31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10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09" y="2372723"/>
            <a:ext cx="4372691" cy="29285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250" y="2274694"/>
            <a:ext cx="3979340" cy="304167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 rot="16200000">
            <a:off x="-159325" y="3664356"/>
            <a:ext cx="136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rgbClr val="93156B"/>
                </a:solidFill>
              </a:rPr>
              <a:t>Phred</a:t>
            </a:r>
            <a:r>
              <a:rPr lang="en-GB" sz="1600" dirty="0" smtClean="0">
                <a:solidFill>
                  <a:srgbClr val="93156B"/>
                </a:solidFill>
              </a:rPr>
              <a:t> Q Score</a:t>
            </a:r>
            <a:endParaRPr lang="en-GB" sz="1600" dirty="0">
              <a:solidFill>
                <a:srgbClr val="93156B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44806" y="5542149"/>
            <a:ext cx="1864228" cy="246221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GB" sz="1600" dirty="0" smtClean="0">
                <a:solidFill>
                  <a:srgbClr val="93156B"/>
                </a:solidFill>
              </a:rPr>
              <a:t>Position in read (</a:t>
            </a:r>
            <a:r>
              <a:rPr lang="en-GB" sz="1600" dirty="0" err="1" smtClean="0">
                <a:solidFill>
                  <a:srgbClr val="93156B"/>
                </a:solidFill>
              </a:rPr>
              <a:t>bp</a:t>
            </a:r>
            <a:r>
              <a:rPr lang="en-GB" sz="1600" dirty="0" smtClean="0">
                <a:solidFill>
                  <a:srgbClr val="93156B"/>
                </a:solidFill>
              </a:rPr>
              <a:t>)</a:t>
            </a:r>
            <a:endParaRPr lang="en-GB" sz="1600" dirty="0">
              <a:solidFill>
                <a:srgbClr val="93156B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045929" y="5499574"/>
            <a:ext cx="3617582" cy="0"/>
          </a:xfrm>
          <a:prstGeom prst="straightConnector1">
            <a:avLst/>
          </a:prstGeom>
          <a:ln>
            <a:solidFill>
              <a:srgbClr val="93156B"/>
            </a:solidFill>
            <a:tailEnd type="triangle"/>
          </a:ln>
          <a:effectLst>
            <a:outerShdw blurRad="40000" dist="20000" dir="5400000" rotWithShape="0">
              <a:srgbClr val="93156B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6200000">
            <a:off x="-533956" y="3923900"/>
            <a:ext cx="2470857" cy="0"/>
          </a:xfrm>
          <a:prstGeom prst="straightConnector1">
            <a:avLst/>
          </a:prstGeom>
          <a:ln>
            <a:solidFill>
              <a:srgbClr val="93156B"/>
            </a:solidFill>
            <a:tailEnd type="triangle"/>
          </a:ln>
          <a:effectLst>
            <a:outerShdw blurRad="40000" dist="20000" dir="5400000" rotWithShape="0">
              <a:srgbClr val="93156B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 rot="20188850">
            <a:off x="2261529" y="3597796"/>
            <a:ext cx="1157348" cy="546735"/>
          </a:xfrm>
          <a:prstGeom prst="roundRect">
            <a:avLst/>
          </a:prstGeom>
          <a:solidFill>
            <a:schemeClr val="bg1">
              <a:alpha val="70000"/>
            </a:schemeClr>
          </a:solidFill>
          <a:ln w="412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smtClean="0">
                <a:solidFill>
                  <a:srgbClr val="00B050"/>
                </a:solidFill>
                <a:latin typeface="Chalkboard SE" charset="0"/>
                <a:ea typeface="Chalkboard SE" charset="0"/>
                <a:cs typeface="Chalkboard SE" charset="0"/>
              </a:rPr>
              <a:t>GOOD</a:t>
            </a:r>
            <a:endParaRPr lang="en-GB" sz="2400" b="1">
              <a:solidFill>
                <a:srgbClr val="00B050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 rot="20188850">
            <a:off x="6700840" y="3597797"/>
            <a:ext cx="1157348" cy="546735"/>
          </a:xfrm>
          <a:prstGeom prst="roundRect">
            <a:avLst/>
          </a:prstGeom>
          <a:solidFill>
            <a:schemeClr val="bg1">
              <a:alpha val="70000"/>
            </a:schemeClr>
          </a:solidFill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  <a:latin typeface="Chalkboard SE" charset="0"/>
                <a:ea typeface="Chalkboard SE" charset="0"/>
                <a:cs typeface="Chalkboard SE" charset="0"/>
              </a:rPr>
              <a:t>B A D</a:t>
            </a:r>
            <a:endParaRPr lang="en-GB" sz="2400" b="1" dirty="0">
              <a:solidFill>
                <a:srgbClr val="FF0000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630760" y="1068651"/>
            <a:ext cx="8466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9E1D6B"/>
              </a:buClr>
              <a:buSzPct val="150000"/>
              <a:defRPr/>
            </a:pPr>
            <a:r>
              <a:rPr lang="en-GB" sz="2800" b="1" dirty="0" smtClean="0"/>
              <a:t>Per base sequence quality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READS QUALITY CHECK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FastQC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6" name="Signalisation droite 15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/>
          <a:srcRect t="11705" r="77334" b="51229"/>
          <a:stretch/>
        </p:blipFill>
        <p:spPr>
          <a:xfrm>
            <a:off x="7446989" y="412865"/>
            <a:ext cx="1373483" cy="2095500"/>
          </a:xfrm>
          <a:prstGeom prst="rect">
            <a:avLst/>
          </a:prstGeom>
        </p:spPr>
      </p:pic>
      <p:sp>
        <p:nvSpPr>
          <p:cNvPr id="21" name="Flèche vers la droite 20"/>
          <p:cNvSpPr/>
          <p:nvPr/>
        </p:nvSpPr>
        <p:spPr>
          <a:xfrm>
            <a:off x="6959600" y="595142"/>
            <a:ext cx="423889" cy="190500"/>
          </a:xfrm>
          <a:prstGeom prst="rightArrow">
            <a:avLst/>
          </a:prstGeom>
          <a:solidFill>
            <a:srgbClr val="D4350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4" name="Grouper 23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8" name="Grouper 27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30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ZoneTexte 28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65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10067" y="650974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1000" dirty="0" err="1">
                <a:solidFill>
                  <a:srgbClr val="215968"/>
                </a:solidFill>
                <a:latin typeface="Avenir Book"/>
                <a:cs typeface="Avenir Book"/>
              </a:rPr>
              <a:t>https</a:t>
            </a:r>
            <a:r>
              <a:rPr lang="fr-FR" sz="1000" dirty="0">
                <a:solidFill>
                  <a:srgbClr val="215968"/>
                </a:solidFill>
                <a:latin typeface="Avenir Book"/>
                <a:cs typeface="Avenir Book"/>
              </a:rPr>
              <a:t>://</a:t>
            </a:r>
            <a:r>
              <a:rPr lang="fr-FR" sz="1000" dirty="0" err="1">
                <a:solidFill>
                  <a:srgbClr val="215968"/>
                </a:solidFill>
                <a:latin typeface="Avenir Book"/>
                <a:cs typeface="Avenir Book"/>
              </a:rPr>
              <a:t>insidedna.me</a:t>
            </a:r>
            <a:r>
              <a:rPr lang="fr-FR" sz="1000" dirty="0">
                <a:solidFill>
                  <a:srgbClr val="215968"/>
                </a:solidFill>
                <a:latin typeface="Avenir Book"/>
                <a:cs typeface="Avenir Book"/>
              </a:rPr>
              <a:t>/</a:t>
            </a:r>
            <a:r>
              <a:rPr lang="fr-FR" sz="1000" dirty="0" err="1">
                <a:solidFill>
                  <a:srgbClr val="215968"/>
                </a:solidFill>
                <a:latin typeface="Avenir Book"/>
                <a:cs typeface="Avenir Book"/>
              </a:rPr>
              <a:t>tool_page_assets</a:t>
            </a:r>
            <a:r>
              <a:rPr lang="fr-FR" sz="1000" dirty="0">
                <a:solidFill>
                  <a:srgbClr val="215968"/>
                </a:solidFill>
                <a:latin typeface="Avenir Book"/>
                <a:cs typeface="Avenir Book"/>
              </a:rPr>
              <a:t>/</a:t>
            </a:r>
            <a:r>
              <a:rPr lang="fr-FR" sz="1000" dirty="0" err="1">
                <a:solidFill>
                  <a:srgbClr val="215968"/>
                </a:solidFill>
                <a:latin typeface="Avenir Book"/>
                <a:cs typeface="Avenir Book"/>
              </a:rPr>
              <a:t>tutorials</a:t>
            </a:r>
            <a:r>
              <a:rPr lang="fr-FR" sz="1000" dirty="0">
                <a:solidFill>
                  <a:srgbClr val="215968"/>
                </a:solidFill>
                <a:latin typeface="Avenir Book"/>
                <a:cs typeface="Avenir Book"/>
              </a:rPr>
              <a:t>/tutorial17/10.png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72269" y="2514600"/>
            <a:ext cx="4599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215968"/>
                </a:solidFill>
                <a:latin typeface="Avenir Book"/>
                <a:ea typeface="Wingdings"/>
                <a:cs typeface="Avenir Book"/>
                <a:sym typeface="Wingdings"/>
              </a:rPr>
              <a:t>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  <a:sym typeface="Wingdings"/>
              </a:rPr>
              <a:t> High proportion of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  <a:sym typeface="Wingdings"/>
              </a:rPr>
              <a:t>b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ad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quality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 bases</a:t>
            </a:r>
          </a:p>
          <a:p>
            <a:pPr algn="just"/>
            <a:endParaRPr lang="fr-FR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pPr algn="just"/>
            <a:r>
              <a:rPr lang="fr-FR" dirty="0" smtClean="0">
                <a:solidFill>
                  <a:srgbClr val="215968"/>
                </a:solidFill>
                <a:latin typeface="Avenir Book"/>
                <a:ea typeface="Wingdings"/>
                <a:cs typeface="Avenir Book"/>
                <a:sym typeface="Wingdings"/>
              </a:rPr>
              <a:t>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  <a:sym typeface="Wingdings"/>
              </a:rPr>
              <a:t> 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High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variability</a:t>
            </a:r>
            <a:endParaRPr lang="fr-FR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pPr algn="just"/>
            <a:endParaRPr lang="fr-FR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pPr algn="just"/>
            <a:r>
              <a:rPr lang="fr-FR" dirty="0" smtClean="0">
                <a:solidFill>
                  <a:srgbClr val="215968"/>
                </a:solidFill>
                <a:latin typeface="Avenir Book"/>
                <a:ea typeface="Wingdings"/>
                <a:cs typeface="Avenir Book"/>
                <a:sym typeface="Wingdings"/>
              </a:rPr>
              <a:t>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  <a:sym typeface="Wingdings"/>
              </a:rPr>
              <a:t> 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High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decrease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 in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terms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 of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quality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towards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 the end of the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read</a:t>
            </a:r>
            <a:endParaRPr lang="fr-FR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pPr algn="just"/>
            <a:endParaRPr lang="fr-FR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pPr algn="just"/>
            <a:r>
              <a:rPr lang="fr-FR" b="1" dirty="0" smtClean="0">
                <a:solidFill>
                  <a:srgbClr val="D4350D"/>
                </a:solidFill>
                <a:latin typeface="Avenir Book"/>
                <a:cs typeface="Avenir Book"/>
                <a:sym typeface="Wingdings"/>
              </a:rPr>
              <a:t> Important to </a:t>
            </a:r>
            <a:r>
              <a:rPr lang="fr-FR" b="1" dirty="0" err="1" smtClean="0">
                <a:solidFill>
                  <a:srgbClr val="D4350D"/>
                </a:solidFill>
                <a:latin typeface="Avenir Book"/>
                <a:cs typeface="Avenir Book"/>
                <a:sym typeface="Wingdings"/>
              </a:rPr>
              <a:t>remove</a:t>
            </a:r>
            <a:r>
              <a:rPr lang="fr-FR" b="1" dirty="0" smtClean="0">
                <a:solidFill>
                  <a:srgbClr val="D4350D"/>
                </a:solidFill>
                <a:latin typeface="Avenir Book"/>
                <a:cs typeface="Avenir Book"/>
                <a:sym typeface="Wingdings"/>
              </a:rPr>
              <a:t> </a:t>
            </a:r>
            <a:r>
              <a:rPr lang="fr-FR" b="1" dirty="0" err="1" smtClean="0">
                <a:solidFill>
                  <a:srgbClr val="D4350D"/>
                </a:solidFill>
                <a:latin typeface="Avenir Book"/>
                <a:cs typeface="Avenir Book"/>
                <a:sym typeface="Wingdings"/>
              </a:rPr>
              <a:t>bad</a:t>
            </a:r>
            <a:r>
              <a:rPr lang="fr-FR" b="1" dirty="0" smtClean="0">
                <a:solidFill>
                  <a:srgbClr val="D4350D"/>
                </a:solidFill>
                <a:latin typeface="Avenir Book"/>
                <a:cs typeface="Avenir Book"/>
                <a:sym typeface="Wingdings"/>
              </a:rPr>
              <a:t> </a:t>
            </a:r>
            <a:r>
              <a:rPr lang="fr-FR" b="1" dirty="0" err="1" smtClean="0">
                <a:solidFill>
                  <a:srgbClr val="D4350D"/>
                </a:solidFill>
                <a:latin typeface="Avenir Book"/>
                <a:cs typeface="Avenir Book"/>
                <a:sym typeface="Wingdings"/>
              </a:rPr>
              <a:t>quality</a:t>
            </a:r>
            <a:r>
              <a:rPr lang="fr-FR" b="1" dirty="0" smtClean="0">
                <a:solidFill>
                  <a:srgbClr val="D4350D"/>
                </a:solidFill>
                <a:latin typeface="Avenir Book"/>
                <a:cs typeface="Avenir Book"/>
                <a:sym typeface="Wingdings"/>
              </a:rPr>
              <a:t> data</a:t>
            </a:r>
            <a:endParaRPr lang="fr-FR" b="1" dirty="0" smtClean="0">
              <a:solidFill>
                <a:srgbClr val="D4350D"/>
              </a:solidFill>
              <a:latin typeface="Avenir Book"/>
              <a:cs typeface="Avenir Book"/>
            </a:endParaRPr>
          </a:p>
          <a:p>
            <a:pPr algn="just"/>
            <a:endParaRPr lang="fr-FR" dirty="0">
              <a:solidFill>
                <a:srgbClr val="215968"/>
              </a:solidFill>
              <a:latin typeface="Avenir Book"/>
              <a:cs typeface="Avenir Book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09" y="2372723"/>
            <a:ext cx="4372691" cy="29285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READS QUALITY CHECK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FastQC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9" name="Signalisation droite 18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8"/>
          <p:cNvSpPr txBox="1"/>
          <p:nvPr/>
        </p:nvSpPr>
        <p:spPr>
          <a:xfrm>
            <a:off x="630760" y="1068651"/>
            <a:ext cx="8466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9E1D6B"/>
              </a:buClr>
              <a:buSzPct val="150000"/>
              <a:defRPr/>
            </a:pPr>
            <a:r>
              <a:rPr lang="en-GB" sz="2800" b="1" dirty="0" smtClean="0"/>
              <a:t>Per base sequence quality</a:t>
            </a: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/>
          <a:srcRect t="11705" r="77334" b="51229"/>
          <a:stretch/>
        </p:blipFill>
        <p:spPr>
          <a:xfrm>
            <a:off x="7446989" y="412865"/>
            <a:ext cx="1373483" cy="2095500"/>
          </a:xfrm>
          <a:prstGeom prst="rect">
            <a:avLst/>
          </a:prstGeom>
        </p:spPr>
      </p:pic>
      <p:sp>
        <p:nvSpPr>
          <p:cNvPr id="22" name="Flèche vers la droite 21"/>
          <p:cNvSpPr/>
          <p:nvPr/>
        </p:nvSpPr>
        <p:spPr>
          <a:xfrm>
            <a:off x="6959600" y="595142"/>
            <a:ext cx="423889" cy="190500"/>
          </a:xfrm>
          <a:prstGeom prst="rightArrow">
            <a:avLst/>
          </a:prstGeom>
          <a:solidFill>
            <a:srgbClr val="D4350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4" name="Grouper 23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6" name="Grouper 25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28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ZoneTexte 26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5" name="ZoneTexte 24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48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1600"/>
            <a:ext cx="9144000" cy="336764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457700" y="6440935"/>
            <a:ext cx="231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215968"/>
                </a:solidFill>
              </a:rPr>
              <a:t>(</a:t>
            </a:r>
            <a:r>
              <a:rPr lang="fr-FR" sz="1000" dirty="0">
                <a:solidFill>
                  <a:srgbClr val="215968"/>
                </a:solidFill>
              </a:rPr>
              <a:t>http://slideplayer.com/slide/5422676</a:t>
            </a:r>
            <a:r>
              <a:rPr lang="fr-FR" sz="1000" dirty="0" smtClean="0">
                <a:solidFill>
                  <a:srgbClr val="215968"/>
                </a:solidFill>
              </a:rPr>
              <a:t>/</a:t>
            </a:r>
            <a:r>
              <a:rPr lang="fr-FR" sz="1000" dirty="0" smtClean="0">
                <a:solidFill>
                  <a:srgbClr val="215968"/>
                </a:solidFill>
                <a:latin typeface="Avenir Book"/>
                <a:cs typeface="Avenir Book"/>
              </a:rPr>
              <a:t>)</a:t>
            </a:r>
            <a:endParaRPr lang="fr-FR" sz="1000" dirty="0">
              <a:solidFill>
                <a:srgbClr val="215968"/>
              </a:solidFill>
              <a:latin typeface="Avenir Book"/>
              <a:cs typeface="Avenir Book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4"/>
          <a:srcRect t="11705" r="77334" b="51229"/>
          <a:stretch/>
        </p:blipFill>
        <p:spPr>
          <a:xfrm>
            <a:off x="7446989" y="412865"/>
            <a:ext cx="1373483" cy="2095500"/>
          </a:xfrm>
          <a:prstGeom prst="rect">
            <a:avLst/>
          </a:prstGeom>
        </p:spPr>
      </p:pic>
      <p:sp>
        <p:nvSpPr>
          <p:cNvPr id="19" name="Flèche vers la droite 18"/>
          <p:cNvSpPr/>
          <p:nvPr/>
        </p:nvSpPr>
        <p:spPr>
          <a:xfrm>
            <a:off x="6959600" y="800100"/>
            <a:ext cx="423889" cy="190500"/>
          </a:xfrm>
          <a:prstGeom prst="rightArrow">
            <a:avLst/>
          </a:prstGeom>
          <a:solidFill>
            <a:srgbClr val="D4350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8"/>
          <p:cNvSpPr txBox="1"/>
          <p:nvPr/>
        </p:nvSpPr>
        <p:spPr>
          <a:xfrm>
            <a:off x="606718" y="1576623"/>
            <a:ext cx="4136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50000"/>
              <a:defRPr/>
            </a:pPr>
            <a:r>
              <a:rPr lang="en-GB" sz="2400" b="1" dirty="0" smtClean="0"/>
              <a:t>Per Sequence Quality</a:t>
            </a: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385" y="2877059"/>
            <a:ext cx="2095500" cy="31750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READS QUALITY CHECK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FastQC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3" name="Signalisation droite 22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5" name="Grouper 24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7" name="Grouper 26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29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ZoneTexte 27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6" name="ZoneTexte 25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28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7828"/>
          <a:stretch/>
        </p:blipFill>
        <p:spPr>
          <a:xfrm>
            <a:off x="272035" y="125231"/>
            <a:ext cx="8686800" cy="5981700"/>
          </a:xfrm>
          <a:prstGeom prst="rect">
            <a:avLst/>
          </a:prstGeom>
        </p:spPr>
      </p:pic>
      <p:grpSp>
        <p:nvGrpSpPr>
          <p:cNvPr id="4" name="Grouper 3"/>
          <p:cNvGrpSpPr/>
          <p:nvPr/>
        </p:nvGrpSpPr>
        <p:grpSpPr>
          <a:xfrm>
            <a:off x="457671" y="477808"/>
            <a:ext cx="1061607" cy="1108224"/>
            <a:chOff x="678386" y="1329509"/>
            <a:chExt cx="1061607" cy="1108224"/>
          </a:xfrm>
        </p:grpSpPr>
        <p:grpSp>
          <p:nvGrpSpPr>
            <p:cNvPr id="5" name="Grouper 4"/>
            <p:cNvGrpSpPr/>
            <p:nvPr/>
          </p:nvGrpSpPr>
          <p:grpSpPr>
            <a:xfrm>
              <a:off x="678386" y="1369299"/>
              <a:ext cx="1054100" cy="1068434"/>
              <a:chOff x="1079426" y="1863915"/>
              <a:chExt cx="1054100" cy="106843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079426" y="1863915"/>
                <a:ext cx="1054100" cy="1068434"/>
              </a:xfrm>
              <a:prstGeom prst="ellipse">
                <a:avLst/>
              </a:prstGeom>
              <a:gradFill flip="none" rotWithShape="1">
                <a:gsLst>
                  <a:gs pos="62000">
                    <a:srgbClr val="951C0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428625" dist="165100" dir="5400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1492176" y="2282198"/>
                <a:ext cx="224209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51C01"/>
                </a:solidFill>
              </a:ln>
              <a:effectLst>
                <a:glow rad="139700">
                  <a:schemeClr val="bg1"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1481434" y="2244098"/>
                <a:ext cx="2349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51C01"/>
                    </a:solidFill>
                  </a:rPr>
                  <a:t>1</a:t>
                </a:r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685893" y="1329509"/>
              <a:ext cx="105410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err="1" smtClean="0">
                  <a:solidFill>
                    <a:schemeClr val="bg1"/>
                  </a:solidFill>
                </a:rPr>
                <a:t>Fastq</a:t>
              </a:r>
              <a:r>
                <a:rPr lang="fr-FR" sz="1400" b="1" cap="small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b="1" cap="small" dirty="0" smtClean="0">
                  <a:solidFill>
                    <a:schemeClr val="bg1"/>
                  </a:solidFill>
                </a:rPr>
                <a:t>files</a:t>
              </a:r>
              <a:endParaRPr lang="fr-FR" sz="1400" b="1" cap="smal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97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/>
          <p:cNvSpPr txBox="1"/>
          <p:nvPr/>
        </p:nvSpPr>
        <p:spPr>
          <a:xfrm>
            <a:off x="4732957" y="3203392"/>
            <a:ext cx="4072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50000"/>
              <a:defRPr/>
            </a:pPr>
            <a:r>
              <a:rPr lang="en-GB" sz="2400" b="1" dirty="0" smtClean="0"/>
              <a:t>Sequence </a:t>
            </a:r>
            <a:r>
              <a:rPr lang="en-GB" sz="2400" b="1" smtClean="0"/>
              <a:t>Length Distribution</a:t>
            </a:r>
            <a:endParaRPr lang="en-GB" sz="2400" b="1" dirty="0" smtClean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2957" y="3766855"/>
            <a:ext cx="3627000" cy="2640330"/>
          </a:xfrm>
          <a:prstGeom prst="rect">
            <a:avLst/>
          </a:prstGeom>
        </p:spPr>
      </p:pic>
      <p:sp>
        <p:nvSpPr>
          <p:cNvPr id="15" name="TextBox 8"/>
          <p:cNvSpPr txBox="1"/>
          <p:nvPr/>
        </p:nvSpPr>
        <p:spPr>
          <a:xfrm>
            <a:off x="593451" y="1377232"/>
            <a:ext cx="4635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50000"/>
              <a:defRPr/>
            </a:pPr>
            <a:r>
              <a:rPr lang="en-GB" sz="2400" b="1" dirty="0" smtClean="0"/>
              <a:t>Per Sequence </a:t>
            </a:r>
            <a:r>
              <a:rPr lang="en-GB" sz="2400" b="1" smtClean="0"/>
              <a:t>GC Content</a:t>
            </a:r>
            <a:endParaRPr lang="en-GB" sz="2000" dirty="0" smtClean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451" y="1992218"/>
            <a:ext cx="3625310" cy="265640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5051" y="2269591"/>
            <a:ext cx="1743528" cy="50310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t="11705" r="77334" b="51229"/>
          <a:stretch/>
        </p:blipFill>
        <p:spPr>
          <a:xfrm>
            <a:off x="7446989" y="412865"/>
            <a:ext cx="1373483" cy="2095500"/>
          </a:xfrm>
          <a:prstGeom prst="rect">
            <a:avLst/>
          </a:prstGeom>
        </p:spPr>
      </p:pic>
      <p:sp>
        <p:nvSpPr>
          <p:cNvPr id="12" name="Flèche vers la droite 11"/>
          <p:cNvSpPr/>
          <p:nvPr/>
        </p:nvSpPr>
        <p:spPr>
          <a:xfrm>
            <a:off x="6959600" y="1357963"/>
            <a:ext cx="423889" cy="190500"/>
          </a:xfrm>
          <a:prstGeom prst="rightArrow">
            <a:avLst/>
          </a:prstGeom>
          <a:solidFill>
            <a:srgbClr val="D4350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a droite 18"/>
          <p:cNvSpPr/>
          <p:nvPr/>
        </p:nvSpPr>
        <p:spPr>
          <a:xfrm>
            <a:off x="6959600" y="1708674"/>
            <a:ext cx="423889" cy="190500"/>
          </a:xfrm>
          <a:prstGeom prst="rightArrow">
            <a:avLst/>
          </a:prstGeom>
          <a:solidFill>
            <a:srgbClr val="D4350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READS QUALITY CHECK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FastQC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1" name="Signalisation droite 20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3" name="Grouper 22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5" name="Grouper 24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27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ZoneTexte 25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59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58"/>
          <a:stretch/>
        </p:blipFill>
        <p:spPr>
          <a:xfrm>
            <a:off x="243432" y="570757"/>
            <a:ext cx="8746521" cy="5720605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1661225" y="423649"/>
            <a:ext cx="3233434" cy="738664"/>
            <a:chOff x="1834651" y="975812"/>
            <a:chExt cx="3233434" cy="738664"/>
          </a:xfrm>
        </p:grpSpPr>
        <p:sp>
          <p:nvSpPr>
            <p:cNvPr id="8" name="ZoneTexte 7"/>
            <p:cNvSpPr txBox="1"/>
            <p:nvPr/>
          </p:nvSpPr>
          <p:spPr>
            <a:xfrm>
              <a:off x="2135659" y="975812"/>
              <a:ext cx="1661928" cy="738664"/>
            </a:xfrm>
            <a:prstGeom prst="rect">
              <a:avLst/>
            </a:prstGeom>
            <a:solidFill>
              <a:srgbClr val="951C01">
                <a:alpha val="19000"/>
              </a:srgb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FASTQC</a:t>
              </a:r>
            </a:p>
            <a:p>
              <a:pPr algn="ctr"/>
              <a:r>
                <a:rPr lang="fr-FR" sz="1400" cap="small" dirty="0" smtClean="0"/>
                <a:t>QUALITY CONTROL OF READS</a:t>
              </a:r>
            </a:p>
          </p:txBody>
        </p:sp>
        <p:sp>
          <p:nvSpPr>
            <p:cNvPr id="9" name="Flèche vers le bas 8"/>
            <p:cNvSpPr/>
            <p:nvPr/>
          </p:nvSpPr>
          <p:spPr>
            <a:xfrm rot="2700000" flipH="1" flipV="1">
              <a:off x="1830496" y="1363972"/>
              <a:ext cx="275009" cy="266700"/>
            </a:xfrm>
            <a:prstGeom prst="downArrow">
              <a:avLst/>
            </a:prstGeom>
            <a:solidFill>
              <a:srgbClr val="951C0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3730747" y="997833"/>
              <a:ext cx="1337338" cy="690512"/>
              <a:chOff x="4198627" y="1492449"/>
              <a:chExt cx="1337338" cy="690512"/>
            </a:xfrm>
          </p:grpSpPr>
          <p:pic>
            <p:nvPicPr>
              <p:cNvPr id="11" name="Image 228"/>
              <p:cNvPicPr>
                <a:picLocks noChangeAspect="1"/>
              </p:cNvPicPr>
              <p:nvPr/>
            </p:nvPicPr>
            <p:blipFill rotWithShape="1"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198627" y="1492449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Image 228"/>
              <p:cNvPicPr>
                <a:picLocks noChangeAspect="1"/>
              </p:cNvPicPr>
              <p:nvPr/>
            </p:nvPicPr>
            <p:blipFill rotWithShape="1"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73313" y="1552227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Image 228"/>
              <p:cNvPicPr>
                <a:picLocks noChangeAspect="1"/>
              </p:cNvPicPr>
              <p:nvPr/>
            </p:nvPicPr>
            <p:blipFill rotWithShape="1"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332307" y="1773678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Image 228"/>
              <p:cNvPicPr>
                <a:picLocks noChangeAspect="1"/>
              </p:cNvPicPr>
              <p:nvPr/>
            </p:nvPicPr>
            <p:blipFill rotWithShape="1"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812807" y="1831169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5" name="Grouper 14"/>
          <p:cNvGrpSpPr/>
          <p:nvPr/>
        </p:nvGrpSpPr>
        <p:grpSpPr>
          <a:xfrm>
            <a:off x="1647322" y="1448400"/>
            <a:ext cx="3120862" cy="738664"/>
            <a:chOff x="1820748" y="2000563"/>
            <a:chExt cx="3120862" cy="738664"/>
          </a:xfrm>
        </p:grpSpPr>
        <p:sp>
          <p:nvSpPr>
            <p:cNvPr id="16" name="Flèche vers le bas 15"/>
            <p:cNvSpPr/>
            <p:nvPr/>
          </p:nvSpPr>
          <p:spPr>
            <a:xfrm rot="18900000" flipH="1">
              <a:off x="1820748" y="2107486"/>
              <a:ext cx="275009" cy="266700"/>
            </a:xfrm>
            <a:prstGeom prst="downArrow">
              <a:avLst/>
            </a:prstGeom>
            <a:solidFill>
              <a:srgbClr val="951C0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120648" y="2000563"/>
              <a:ext cx="1661928" cy="738664"/>
            </a:xfrm>
            <a:prstGeom prst="rect">
              <a:avLst/>
            </a:prstGeom>
            <a:solidFill>
              <a:srgbClr val="951C01">
                <a:alpha val="19000"/>
              </a:srgb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TRIMMING</a:t>
              </a:r>
            </a:p>
            <a:p>
              <a:pPr algn="ctr"/>
              <a:r>
                <a:rPr lang="fr-FR" sz="1400" cap="small" dirty="0" smtClean="0"/>
                <a:t>FILTERING BAD QUALITY READS</a:t>
              </a:r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3737952" y="2026481"/>
              <a:ext cx="1203658" cy="630734"/>
              <a:chOff x="4352880" y="2521097"/>
              <a:chExt cx="1203658" cy="630734"/>
            </a:xfrm>
          </p:grpSpPr>
          <p:pic>
            <p:nvPicPr>
              <p:cNvPr id="19" name="Image 228"/>
              <p:cNvPicPr>
                <a:picLocks noChangeAspect="1"/>
              </p:cNvPicPr>
              <p:nvPr/>
            </p:nvPicPr>
            <p:blipFill rotWithShape="1"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93886" y="2521097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Image 228"/>
              <p:cNvPicPr>
                <a:picLocks noChangeAspect="1"/>
              </p:cNvPicPr>
              <p:nvPr/>
            </p:nvPicPr>
            <p:blipFill rotWithShape="1"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352880" y="2742548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Image 228"/>
              <p:cNvPicPr>
                <a:picLocks noChangeAspect="1"/>
              </p:cNvPicPr>
              <p:nvPr/>
            </p:nvPicPr>
            <p:blipFill rotWithShape="1"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833380" y="2800039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4318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17" name="Signalisation droite 16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6" name="Grouper 5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9" name="Grouper 8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1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ZoneTexte 9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7" name="ZoneTexte 6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633390" y="1513342"/>
            <a:ext cx="81870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err="1" smtClean="0">
                <a:solidFill>
                  <a:srgbClr val="215968"/>
                </a:solidFill>
              </a:rPr>
              <a:t>Trimming</a:t>
            </a:r>
            <a:r>
              <a:rPr lang="fr-FR" sz="2000" b="1" dirty="0" smtClean="0">
                <a:solidFill>
                  <a:srgbClr val="215968"/>
                </a:solidFill>
              </a:rPr>
              <a:t> </a:t>
            </a:r>
            <a:r>
              <a:rPr lang="fr-FR" sz="2000" b="1" dirty="0" err="1" smtClean="0">
                <a:solidFill>
                  <a:srgbClr val="215968"/>
                </a:solidFill>
              </a:rPr>
              <a:t>low</a:t>
            </a:r>
            <a:r>
              <a:rPr lang="fr-FR" sz="2000" b="1" dirty="0" smtClean="0">
                <a:solidFill>
                  <a:srgbClr val="215968"/>
                </a:solidFill>
              </a:rPr>
              <a:t> </a:t>
            </a:r>
            <a:r>
              <a:rPr lang="fr-FR" sz="2000" b="1" dirty="0" err="1" smtClean="0">
                <a:solidFill>
                  <a:srgbClr val="215968"/>
                </a:solidFill>
              </a:rPr>
              <a:t>Quality</a:t>
            </a:r>
            <a:r>
              <a:rPr lang="fr-FR" sz="2000" b="1" dirty="0" smtClean="0">
                <a:solidFill>
                  <a:srgbClr val="215968"/>
                </a:solidFill>
              </a:rPr>
              <a:t> Bases:</a:t>
            </a:r>
          </a:p>
          <a:p>
            <a:pPr algn="just"/>
            <a:r>
              <a:rPr lang="fr-FR" sz="2000" dirty="0" smtClean="0"/>
              <a:t>	</a:t>
            </a:r>
          </a:p>
          <a:p>
            <a:pPr lvl="1" algn="just"/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-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Remove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low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quality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bases,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identified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by the 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probability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that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they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are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called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incorrectly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.</a:t>
            </a:r>
          </a:p>
          <a:p>
            <a:pPr algn="just"/>
            <a:endParaRPr lang="fr-FR" sz="2000" dirty="0">
              <a:solidFill>
                <a:srgbClr val="215968"/>
              </a:solidFill>
              <a:latin typeface="Avenir Book"/>
              <a:cs typeface="Avenir Book"/>
            </a:endParaRPr>
          </a:p>
          <a:p>
            <a:pPr algn="just"/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	- </a:t>
            </a:r>
            <a:r>
              <a:rPr lang="fr-FR" sz="2000" dirty="0" err="1">
                <a:solidFill>
                  <a:srgbClr val="215968"/>
                </a:solidFill>
                <a:latin typeface="Avenir Book"/>
                <a:cs typeface="Avenir Book"/>
              </a:rPr>
              <a:t>W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idely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dirty="0">
                <a:solidFill>
                  <a:srgbClr val="215968"/>
                </a:solidFill>
                <a:latin typeface="Avenir Book"/>
                <a:cs typeface="Avenir Book"/>
              </a:rPr>
              <a:t>but </a:t>
            </a:r>
            <a:r>
              <a:rPr lang="fr-FR" sz="2000" dirty="0" err="1">
                <a:solidFill>
                  <a:srgbClr val="215968"/>
                </a:solidFill>
                <a:latin typeface="Avenir Book"/>
                <a:cs typeface="Avenir Book"/>
              </a:rPr>
              <a:t>heterogeneously</a:t>
            </a:r>
            <a:r>
              <a:rPr lang="fr-FR" sz="2000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applied</a:t>
            </a:r>
            <a:endParaRPr lang="fr-FR" sz="2000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pPr algn="just"/>
            <a:endParaRPr lang="fr-FR" sz="2000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pPr algn="just"/>
            <a:r>
              <a:rPr lang="fr-FR" sz="2000" dirty="0">
                <a:solidFill>
                  <a:srgbClr val="215968"/>
                </a:solidFill>
                <a:latin typeface="Avenir Book"/>
                <a:cs typeface="Avenir Book"/>
              </a:rPr>
              <a:t>	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-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Keep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in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mind</a:t>
            </a:r>
            <a:r>
              <a:rPr lang="fr-FR" sz="2000" dirty="0">
                <a:solidFill>
                  <a:srgbClr val="215968"/>
                </a:solidFill>
                <a:latin typeface="Avenir Book"/>
                <a:cs typeface="Avenir Book"/>
              </a:rPr>
              <a:t>!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Trimming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might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impact </a:t>
            </a:r>
            <a:r>
              <a:rPr lang="fr-FR" sz="2000" dirty="0" err="1" smtClean="0">
                <a:solidFill>
                  <a:srgbClr val="215968"/>
                </a:solidFill>
                <a:latin typeface="Avenir Book"/>
                <a:cs typeface="Avenir Book"/>
              </a:rPr>
              <a:t>downstream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dirty="0" smtClean="0">
                <a:solidFill>
                  <a:srgbClr val="215968"/>
                </a:solidFill>
                <a:latin typeface="Avenir Book"/>
                <a:cs typeface="Avenir Book"/>
              </a:rPr>
              <a:t>analyses</a:t>
            </a:r>
          </a:p>
          <a:p>
            <a:pPr algn="just"/>
            <a:endParaRPr lang="fr-FR" sz="2000" b="1" dirty="0">
              <a:solidFill>
                <a:srgbClr val="215968"/>
              </a:solidFill>
              <a:latin typeface="Avenir Book"/>
              <a:cs typeface="Avenir Book"/>
            </a:endParaRPr>
          </a:p>
          <a:p>
            <a:pPr algn="just"/>
            <a:r>
              <a:rPr lang="fr-FR" sz="2000" b="1" dirty="0" err="1" smtClean="0">
                <a:solidFill>
                  <a:srgbClr val="215968"/>
                </a:solidFill>
              </a:rPr>
              <a:t>Trimming</a:t>
            </a:r>
            <a:r>
              <a:rPr lang="fr-FR" sz="2000" b="1" dirty="0" smtClean="0">
                <a:solidFill>
                  <a:srgbClr val="215968"/>
                </a:solidFill>
              </a:rPr>
              <a:t> </a:t>
            </a:r>
            <a:r>
              <a:rPr lang="fr-FR" sz="2000" b="1" dirty="0" err="1" smtClean="0">
                <a:solidFill>
                  <a:srgbClr val="215968"/>
                </a:solidFill>
              </a:rPr>
              <a:t>is</a:t>
            </a:r>
            <a:r>
              <a:rPr lang="fr-FR" sz="2000" b="1" dirty="0" smtClean="0">
                <a:solidFill>
                  <a:srgbClr val="215968"/>
                </a:solidFill>
              </a:rPr>
              <a:t> more important for </a:t>
            </a:r>
            <a:r>
              <a:rPr lang="fr-FR" sz="2000" b="1" dirty="0" err="1" smtClean="0">
                <a:solidFill>
                  <a:srgbClr val="215968"/>
                </a:solidFill>
              </a:rPr>
              <a:t>denovo</a:t>
            </a:r>
            <a:r>
              <a:rPr lang="fr-FR" sz="2000" b="1" dirty="0" smtClean="0">
                <a:solidFill>
                  <a:srgbClr val="215968"/>
                </a:solidFill>
              </a:rPr>
              <a:t> </a:t>
            </a:r>
            <a:r>
              <a:rPr lang="fr-FR" sz="2000" b="1" dirty="0" err="1" smtClean="0">
                <a:solidFill>
                  <a:srgbClr val="215968"/>
                </a:solidFill>
              </a:rPr>
              <a:t>assembly</a:t>
            </a:r>
            <a:r>
              <a:rPr lang="fr-FR" sz="2000" b="1" dirty="0" smtClean="0">
                <a:solidFill>
                  <a:srgbClr val="215968"/>
                </a:solidFill>
              </a:rPr>
              <a:t>, check </a:t>
            </a:r>
            <a:r>
              <a:rPr lang="fr-FR" sz="2000" b="1" dirty="0" err="1" smtClean="0">
                <a:solidFill>
                  <a:srgbClr val="215968"/>
                </a:solidFill>
              </a:rPr>
              <a:t>this</a:t>
            </a:r>
            <a:r>
              <a:rPr lang="fr-FR" sz="2000" b="1" dirty="0" smtClean="0">
                <a:solidFill>
                  <a:srgbClr val="215968"/>
                </a:solidFill>
              </a:rPr>
              <a:t> </a:t>
            </a:r>
            <a:r>
              <a:rPr lang="fr-FR" sz="2000" b="1" dirty="0" err="1" smtClean="0">
                <a:solidFill>
                  <a:srgbClr val="215968"/>
                </a:solidFill>
              </a:rPr>
              <a:t>study</a:t>
            </a:r>
            <a:endParaRPr lang="fr-FR" sz="2000" b="1" dirty="0" smtClean="0">
              <a:solidFill>
                <a:srgbClr val="215968"/>
              </a:solidFill>
            </a:endParaRPr>
          </a:p>
          <a:p>
            <a:pPr algn="just"/>
            <a:endParaRPr lang="fr-FR" sz="2000" b="1" dirty="0" smtClean="0">
              <a:solidFill>
                <a:srgbClr val="215968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457700" y="6440935"/>
            <a:ext cx="231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215968"/>
                </a:solidFill>
                <a:latin typeface="Avenir Book"/>
                <a:cs typeface="Avenir Book"/>
              </a:rPr>
              <a:t>(Williams et al., 2016)</a:t>
            </a:r>
            <a:endParaRPr lang="fr-FR" sz="1000" dirty="0">
              <a:solidFill>
                <a:srgbClr val="215968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12947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1714627" y="1856997"/>
            <a:ext cx="526206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1867027" y="2164127"/>
            <a:ext cx="526206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2019427" y="2471257"/>
            <a:ext cx="526206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171827" y="2778386"/>
            <a:ext cx="526206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2324227" y="3085516"/>
            <a:ext cx="526206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476627" y="3392646"/>
            <a:ext cx="526206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2629027" y="3699776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2781427" y="4006906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2933827" y="4314036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086227" y="4621166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3238627" y="4928296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107504" y="56398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Raw Data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9387" y="1314597"/>
            <a:ext cx="8474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smtClean="0"/>
              <a:t>Raw reads sequences</a:t>
            </a:r>
            <a:endParaRPr lang="en-US" sz="2000" dirty="0" smtClean="0"/>
          </a:p>
        </p:txBody>
      </p:sp>
      <p:sp>
        <p:nvSpPr>
          <p:cNvPr id="26" name="ZoneTexte 25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27" name="Signalisation droite 26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r 28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30" name="Grouper 29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32" name="Grouper 31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34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ZoneTexte 32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31" name="ZoneTexte 30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14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1714627" y="185699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1867027" y="216412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2019427" y="247125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171827" y="277838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2324227" y="308551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476627" y="339264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2629027" y="3699776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2781427" y="4006906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2933827" y="4314036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086227" y="4621166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3238627" y="4928296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720986" y="2299808"/>
            <a:ext cx="143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Good Reads</a:t>
            </a:r>
            <a:endParaRPr lang="en-GB" sz="2000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7280260" y="1757049"/>
            <a:ext cx="737952" cy="1563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 txBox="1">
            <a:spLocks/>
          </p:cNvSpPr>
          <p:nvPr/>
        </p:nvSpPr>
        <p:spPr>
          <a:xfrm>
            <a:off x="107504" y="56398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Raw Data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07504" y="56398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Raw Data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9387" y="1314597"/>
            <a:ext cx="8474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smtClean="0"/>
              <a:t>Raw reads sequences</a:t>
            </a:r>
            <a:endParaRPr lang="en-US" sz="20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31" name="Signalisation droite 30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r 33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35" name="Grouper 34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37" name="Grouper 36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39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36" name="ZoneTexte 35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21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4" y="56398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Raw Data</a:t>
            </a:r>
            <a:endParaRPr lang="en-ZA" sz="3200" b="1" dirty="0">
              <a:solidFill>
                <a:srgbClr val="FFFFFF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1714627" y="185699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1867027" y="216412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2019427" y="247125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171827" y="277838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2324227" y="308551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476627" y="339264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2629027" y="369977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2781427" y="400690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2933827" y="431403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086227" y="462116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3238627" y="492829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6562269" y="3713734"/>
            <a:ext cx="15242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6714669" y="4020864"/>
            <a:ext cx="15242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6540769" y="4327994"/>
            <a:ext cx="184432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7019469" y="4635124"/>
            <a:ext cx="15242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6402533" y="4942254"/>
            <a:ext cx="223163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720986" y="2299808"/>
            <a:ext cx="143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Good Reads</a:t>
            </a:r>
            <a:endParaRPr lang="en-GB" sz="2000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7280260" y="1757049"/>
            <a:ext cx="737952" cy="1563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331202" y="3671973"/>
            <a:ext cx="670865" cy="142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48405" y="4126969"/>
            <a:ext cx="1505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Not So Good</a:t>
            </a:r>
          </a:p>
          <a:p>
            <a:pPr algn="ctr"/>
            <a:r>
              <a:rPr lang="en-GB" sz="2000" dirty="0" smtClean="0"/>
              <a:t>Reads</a:t>
            </a:r>
            <a:endParaRPr lang="en-GB" sz="20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07504" y="56398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Raw Data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9387" y="1314597"/>
            <a:ext cx="8474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smtClean="0"/>
              <a:t>Raw reads sequences</a:t>
            </a:r>
            <a:endParaRPr lang="en-US" sz="2000" dirty="0" smtClean="0"/>
          </a:p>
        </p:txBody>
      </p:sp>
      <p:sp>
        <p:nvSpPr>
          <p:cNvPr id="35" name="ZoneTexte 34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39" name="Signalisation droite 38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r 39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41" name="Grouper 40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43" name="Grouper 42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45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ZoneTexte 43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42" name="ZoneTexte 41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87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trimming.tiff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553"/>
          <a:stretch/>
        </p:blipFill>
        <p:spPr>
          <a:xfrm>
            <a:off x="3667448" y="1574584"/>
            <a:ext cx="5153024" cy="35607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5501" y="5205727"/>
            <a:ext cx="83584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800" dirty="0" smtClean="0">
                <a:sym typeface="Wingdings"/>
              </a:rPr>
              <a:t>=&gt;</a:t>
            </a:r>
            <a:r>
              <a:rPr lang="en-US" sz="2800" dirty="0">
                <a:sym typeface="Wingdings"/>
              </a:rPr>
              <a:t>	</a:t>
            </a:r>
            <a:r>
              <a:rPr lang="en-US" sz="2800" dirty="0" smtClean="0"/>
              <a:t>Poor </a:t>
            </a:r>
            <a:r>
              <a:rPr lang="en-US" sz="2800" dirty="0"/>
              <a:t>quality in the </a:t>
            </a:r>
            <a:r>
              <a:rPr lang="en-US" sz="2800" dirty="0" smtClean="0"/>
              <a:t>ends of reads </a:t>
            </a:r>
            <a:r>
              <a:rPr lang="en-US" sz="2800" dirty="0"/>
              <a:t>can be </a:t>
            </a:r>
            <a:r>
              <a:rPr lang="en-US" sz="2800" dirty="0" smtClean="0"/>
              <a:t>removed 	using reads </a:t>
            </a:r>
            <a:r>
              <a:rPr lang="en-US" sz="2800" b="1" dirty="0" smtClean="0">
                <a:solidFill>
                  <a:srgbClr val="0070C0"/>
                </a:solidFill>
              </a:rPr>
              <a:t>filtering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or reads </a:t>
            </a:r>
            <a:r>
              <a:rPr lang="en-US" sz="2800" b="1" dirty="0" smtClean="0">
                <a:solidFill>
                  <a:srgbClr val="0070C0"/>
                </a:solidFill>
              </a:rPr>
              <a:t>trimming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tools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71815" y="1066230"/>
            <a:ext cx="5433150" cy="123110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Our example sample analysed using </a:t>
            </a:r>
            <a:r>
              <a:rPr lang="en-GB" sz="2000" dirty="0" err="1" smtClean="0"/>
              <a:t>FastQC</a:t>
            </a:r>
            <a:r>
              <a:rPr lang="en-GB" sz="2000" dirty="0" smtClean="0"/>
              <a:t>:</a:t>
            </a:r>
          </a:p>
          <a:p>
            <a:endParaRPr lang="en-GB" dirty="0" smtClean="0"/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reads of 51bp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average quality = 26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7504" y="56398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Raw Data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11" name="Signalisation droite 10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13" name="Grouper 12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7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10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3718" y="51741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Reads pre-processing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80527" y="1721223"/>
            <a:ext cx="79502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/>
              <a:t>READS FILTERING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READS TRIMMING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ADAPTIVE TRIMMING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ADAPTIVE TRIMMING </a:t>
            </a: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FOLLOWED BY </a:t>
            </a:r>
            <a:r>
              <a:rPr lang="en-GB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FILTERING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56398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Raw Data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7" name="Signalisation droite 6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9" name="Grouper 8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11" name="Grouper 10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3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ZoneTexte 11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47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87" y="1170102"/>
            <a:ext cx="847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/>
              <a:t>Reads with poor </a:t>
            </a:r>
            <a:r>
              <a:rPr lang="en-US" sz="2000" dirty="0"/>
              <a:t>quality </a:t>
            </a:r>
            <a:r>
              <a:rPr lang="en-US" sz="2000" dirty="0" smtClean="0"/>
              <a:t>ends can </a:t>
            </a:r>
            <a:r>
              <a:rPr lang="en-US" sz="2000" dirty="0"/>
              <a:t>be </a:t>
            </a:r>
            <a:r>
              <a:rPr lang="en-US" sz="2000" dirty="0" smtClean="0"/>
              <a:t>discarded </a:t>
            </a:r>
            <a:r>
              <a:rPr lang="en-US" sz="2000" dirty="0"/>
              <a:t>using </a:t>
            </a:r>
            <a:r>
              <a:rPr lang="en-US" sz="2400" b="1" dirty="0" smtClean="0">
                <a:solidFill>
                  <a:srgbClr val="0070C0"/>
                </a:solidFill>
              </a:rPr>
              <a:t>FILTERING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tools</a:t>
            </a: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1714627" y="185699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1867027" y="216412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2019427" y="247125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171827" y="277838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2324227" y="308551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476627" y="339264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2629027" y="369977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2781427" y="400690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2933827" y="431403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086227" y="462116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3238627" y="492829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6562269" y="3713734"/>
            <a:ext cx="15242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6714669" y="4020864"/>
            <a:ext cx="15242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6540769" y="4327994"/>
            <a:ext cx="184432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7019469" y="4635124"/>
            <a:ext cx="15242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6402533" y="4942254"/>
            <a:ext cx="223163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720986" y="2299808"/>
            <a:ext cx="143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Good Reads</a:t>
            </a:r>
            <a:endParaRPr lang="en-GB" sz="2000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7280260" y="1757049"/>
            <a:ext cx="737952" cy="1563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351984" y="3671973"/>
            <a:ext cx="670865" cy="142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48405" y="4126969"/>
            <a:ext cx="1505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Not So Good</a:t>
            </a:r>
          </a:p>
          <a:p>
            <a:pPr algn="ctr"/>
            <a:r>
              <a:rPr lang="en-GB" sz="2000" dirty="0" smtClean="0"/>
              <a:t>Reads</a:t>
            </a:r>
            <a:endParaRPr lang="en-GB" sz="2000" dirty="0"/>
          </a:p>
        </p:txBody>
      </p:sp>
      <p:sp>
        <p:nvSpPr>
          <p:cNvPr id="39" name="Rectangle 38"/>
          <p:cNvSpPr/>
          <p:nvPr/>
        </p:nvSpPr>
        <p:spPr>
          <a:xfrm>
            <a:off x="669387" y="3568134"/>
            <a:ext cx="8170211" cy="163436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3718" y="51741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Method 1: Reads Filtering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07504" y="56398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Raw Data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40" name="Signalisation droite 39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r 40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42" name="Grouper 41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44" name="Grouper 43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46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ZoneTexte 44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43" name="ZoneTexte 42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8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718" y="51741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ZA" sz="3200" b="1" dirty="0">
                <a:solidFill>
                  <a:srgbClr val="FFFFFF"/>
                </a:solidFill>
              </a:rPr>
              <a:t>Method 1: Reads Filtering</a:t>
            </a: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1714627" y="185699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1867027" y="216412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2019427" y="247125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171827" y="277838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2324227" y="308551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476627" y="339264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720986" y="2299808"/>
            <a:ext cx="143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Good Reads</a:t>
            </a:r>
            <a:endParaRPr lang="en-GB" sz="2000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7280260" y="1757049"/>
            <a:ext cx="737952" cy="1563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rré corné 40"/>
          <p:cNvSpPr/>
          <p:nvPr/>
        </p:nvSpPr>
        <p:spPr>
          <a:xfrm>
            <a:off x="3344727" y="4413984"/>
            <a:ext cx="3123931" cy="1209592"/>
          </a:xfrm>
          <a:prstGeom prst="foldedCorner">
            <a:avLst/>
          </a:prstGeom>
          <a:solidFill>
            <a:srgbClr val="FFE32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bIns="36000" numCol="1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9E1D6B"/>
              </a:buClr>
              <a:buSzPct val="150000"/>
              <a:defRPr/>
            </a:pPr>
            <a:r>
              <a:rPr lang="en-GB" dirty="0" smtClean="0">
                <a:solidFill>
                  <a:schemeClr val="tx1"/>
                </a:solidFill>
                <a:ea typeface="Chalkboard SE" charset="0"/>
                <a:cs typeface="Chalkboard SE" charset="0"/>
              </a:rPr>
              <a:t>AFTER FILTERING: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Sample Overall Quality </a:t>
            </a:r>
            <a:r>
              <a:rPr lang="en-GB" b="1" dirty="0" smtClean="0">
                <a:solidFill>
                  <a:schemeClr val="tx1"/>
                </a:solidFill>
              </a:rPr>
              <a:t>↑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Number of Reads </a:t>
            </a:r>
            <a:r>
              <a:rPr lang="en-GB" b="1" dirty="0" smtClean="0">
                <a:solidFill>
                  <a:schemeClr val="tx1"/>
                </a:solidFill>
              </a:rPr>
              <a:t>↓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9387" y="1170102"/>
            <a:ext cx="847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/>
              <a:t>Reads with poor </a:t>
            </a:r>
            <a:r>
              <a:rPr lang="en-US" sz="2000" dirty="0"/>
              <a:t>quality </a:t>
            </a:r>
            <a:r>
              <a:rPr lang="en-US" sz="2000" dirty="0" smtClean="0"/>
              <a:t>ends can </a:t>
            </a:r>
            <a:r>
              <a:rPr lang="en-US" sz="2000" dirty="0"/>
              <a:t>be </a:t>
            </a:r>
            <a:r>
              <a:rPr lang="en-US" sz="2000" dirty="0" smtClean="0"/>
              <a:t>discarded </a:t>
            </a:r>
            <a:r>
              <a:rPr lang="en-US" sz="2000" dirty="0"/>
              <a:t>using </a:t>
            </a:r>
            <a:r>
              <a:rPr lang="en-US" sz="2400" b="1" dirty="0" smtClean="0">
                <a:solidFill>
                  <a:srgbClr val="0070C0"/>
                </a:solidFill>
              </a:rPr>
              <a:t>FILTERING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tools</a:t>
            </a:r>
          </a:p>
        </p:txBody>
      </p:sp>
      <p:cxnSp>
        <p:nvCxnSpPr>
          <p:cNvPr id="21" name="Connecteur droit 20"/>
          <p:cNvCxnSpPr/>
          <p:nvPr/>
        </p:nvCxnSpPr>
        <p:spPr>
          <a:xfrm flipH="1">
            <a:off x="1714627" y="185699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63718" y="51741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Method 1: Reads Filtering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7504" y="56398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Raw Data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25" name="Signalisation droite 24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7" name="Grouper 26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9" name="Grouper 28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32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ZoneTexte 29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14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43391" y="0"/>
            <a:ext cx="975213" cy="6858000"/>
          </a:xfrm>
          <a:prstGeom prst="rect">
            <a:avLst/>
          </a:prstGeom>
          <a:solidFill>
            <a:srgbClr val="174A4C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52106" y="2072789"/>
            <a:ext cx="7191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Part I: Quality Control</a:t>
            </a:r>
            <a:endParaRPr lang="en-US" sz="3600" b="1" dirty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973383" y="1184943"/>
            <a:ext cx="314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Introduction to NGS</a:t>
            </a:r>
            <a:endParaRPr lang="en-US" sz="16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ILRI, Nairobi</a:t>
            </a:r>
            <a:endParaRPr lang="en-US" sz="1600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May 2018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3392" y="3565438"/>
            <a:ext cx="3282056" cy="2920507"/>
            <a:chOff x="363392" y="3703498"/>
            <a:chExt cx="3282056" cy="2920507"/>
          </a:xfrm>
        </p:grpSpPr>
        <p:sp>
          <p:nvSpPr>
            <p:cNvPr id="15" name="Oval 14"/>
            <p:cNvSpPr/>
            <p:nvPr/>
          </p:nvSpPr>
          <p:spPr>
            <a:xfrm>
              <a:off x="2853449" y="5720594"/>
              <a:ext cx="791999" cy="791999"/>
            </a:xfrm>
            <a:prstGeom prst="ellipse">
              <a:avLst/>
            </a:prstGeom>
            <a:solidFill>
              <a:srgbClr val="D4350D">
                <a:alpha val="68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9904" y="5754148"/>
              <a:ext cx="719999" cy="707287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43389" y="5100635"/>
              <a:ext cx="668405" cy="657641"/>
            </a:xfrm>
            <a:prstGeom prst="ellipse">
              <a:avLst/>
            </a:prstGeom>
            <a:solidFill>
              <a:schemeClr val="accent5">
                <a:lumMod val="50000"/>
                <a:alpha val="50000"/>
              </a:schemeClr>
            </a:solidFill>
            <a:ln w="57150" cmpd="dbl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75681" y="4247577"/>
              <a:ext cx="1080000" cy="1080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54508" y="3774720"/>
              <a:ext cx="791999" cy="791999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28799" y="3871934"/>
              <a:ext cx="179996" cy="179996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4761" y="4594436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650" y="3703498"/>
              <a:ext cx="935999" cy="93599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694" y="4542723"/>
              <a:ext cx="793070" cy="613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Oval 10"/>
            <p:cNvSpPr/>
            <p:nvPr/>
          </p:nvSpPr>
          <p:spPr>
            <a:xfrm>
              <a:off x="654508" y="5883094"/>
              <a:ext cx="323997" cy="323996"/>
            </a:xfrm>
            <a:prstGeom prst="ellipse">
              <a:avLst/>
            </a:prstGeom>
            <a:solidFill>
              <a:srgbClr val="0F3234">
                <a:alpha val="92000"/>
              </a:srgbClr>
            </a:solidFill>
            <a:ln w="57150" cmpd="dbl">
              <a:solidFill>
                <a:srgbClr val="287B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80887" y="4785897"/>
              <a:ext cx="179997" cy="179997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57150" cmpd="dbl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3392" y="6372008"/>
              <a:ext cx="251997" cy="251997"/>
            </a:xfrm>
            <a:prstGeom prst="ellipse">
              <a:avLst/>
            </a:prstGeom>
            <a:solidFill>
              <a:srgbClr val="C7BF38">
                <a:alpha val="51000"/>
              </a:srgbClr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87099" y="5316959"/>
              <a:ext cx="107996" cy="107996"/>
            </a:xfrm>
            <a:prstGeom prst="ellipse">
              <a:avLst/>
            </a:prstGeom>
            <a:solidFill>
              <a:srgbClr val="979D2B"/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00130" y="5613904"/>
              <a:ext cx="933468" cy="911919"/>
              <a:chOff x="2094306" y="5600674"/>
              <a:chExt cx="933468" cy="91191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094306" y="5600674"/>
                <a:ext cx="932428" cy="911919"/>
              </a:xfrm>
              <a:prstGeom prst="ellipse">
                <a:avLst/>
              </a:prstGeom>
              <a:solidFill>
                <a:srgbClr val="0F3234">
                  <a:alpha val="56000"/>
                </a:srgbClr>
              </a:solidFill>
              <a:ln w="57150" cmpd="dbl">
                <a:solidFill>
                  <a:srgbClr val="287B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25567" y="5627856"/>
                <a:ext cx="902207" cy="865465"/>
              </a:xfrm>
              <a:prstGeom prst="rect">
                <a:avLst/>
              </a:prstGeom>
            </p:spPr>
          </p:pic>
        </p:grpSp>
        <p:sp>
          <p:nvSpPr>
            <p:cNvPr id="3" name="Oval 2"/>
            <p:cNvSpPr/>
            <p:nvPr/>
          </p:nvSpPr>
          <p:spPr>
            <a:xfrm>
              <a:off x="1007418" y="5048856"/>
              <a:ext cx="1439997" cy="1439997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 w="57150" cmpd="thinThick">
              <a:solidFill>
                <a:schemeClr val="bg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899" y="5086629"/>
              <a:ext cx="1658568" cy="14259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87" y="1092327"/>
            <a:ext cx="8474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i="1" dirty="0" smtClean="0"/>
              <a:t>FastQC</a:t>
            </a:r>
            <a:r>
              <a:rPr lang="en-US" sz="2800" dirty="0" smtClean="0"/>
              <a:t> graph</a:t>
            </a:r>
            <a:endParaRPr lang="en-US" sz="2800" i="1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718" y="51741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Method 1: Reads Filtering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1054596" y="1542425"/>
            <a:ext cx="7704194" cy="4645446"/>
            <a:chOff x="669387" y="1436281"/>
            <a:chExt cx="8474613" cy="5109991"/>
          </a:xfrm>
        </p:grpSpPr>
        <p:pic>
          <p:nvPicPr>
            <p:cNvPr id="7" name="Picture 6" descr="trimming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387" y="1436281"/>
              <a:ext cx="8313537" cy="51099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03273" y="2826327"/>
              <a:ext cx="3120795" cy="2270853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4455" y="1849582"/>
              <a:ext cx="4398818" cy="3247598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5501" y="5719982"/>
              <a:ext cx="835849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2000" dirty="0" smtClean="0"/>
                <a:t>Reads with poor </a:t>
              </a:r>
              <a:r>
                <a:rPr lang="en-US" sz="2000" dirty="0"/>
                <a:t>quality </a:t>
              </a:r>
              <a:r>
                <a:rPr lang="en-US" sz="2000" dirty="0" smtClean="0"/>
                <a:t>ends are removed from the dataset ( 1 ) </a:t>
              </a:r>
            </a:p>
            <a:p>
              <a:pPr>
                <a:buClr>
                  <a:schemeClr val="tx1"/>
                </a:buClr>
              </a:pPr>
              <a:r>
                <a:rPr lang="en-US" sz="2000" dirty="0" smtClean="0"/>
                <a:t>But some good quality positions are lost ( 2 )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068320" y="3305747"/>
              <a:ext cx="6637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 smtClean="0">
                  <a:solidFill>
                    <a:schemeClr val="bg1"/>
                  </a:solidFill>
                </a:rPr>
                <a:t>1</a:t>
              </a:r>
              <a:endParaRPr lang="en-GB" sz="7200" dirty="0">
                <a:solidFill>
                  <a:schemeClr val="bg1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406356" y="1678104"/>
              <a:ext cx="6637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63718" y="51741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Method 1: Reads Filtering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07504" y="56398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Raw Data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20" name="Signalisation droite 19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2" name="Grouper 21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4" name="Grouper 23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26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23" name="ZoneTexte 22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75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3718" y="51741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Reads pre-processing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80527" y="1721223"/>
            <a:ext cx="79502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READS FILTERING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/>
              <a:t>READS TRIMMING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ADAPTIVE TRIMMING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ADAPTIVE TRIMMING </a:t>
            </a: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FOLLOWED BY </a:t>
            </a:r>
            <a:r>
              <a:rPr lang="en-GB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FILTERING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5" name="Signalisation droite 4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r 5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7" name="Grouper 6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9" name="Grouper 8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1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ZoneTexte 9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8" name="ZoneTexte 7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68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87" y="1200822"/>
            <a:ext cx="847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/>
              <a:t>Poor quality </a:t>
            </a:r>
            <a:r>
              <a:rPr lang="en-US" sz="2000" dirty="0" smtClean="0"/>
              <a:t>ends of reads can </a:t>
            </a:r>
            <a:r>
              <a:rPr lang="en-US" sz="2000" dirty="0"/>
              <a:t>be cut </a:t>
            </a:r>
            <a:r>
              <a:rPr lang="en-US" sz="2000" dirty="0" smtClean="0"/>
              <a:t>using </a:t>
            </a:r>
            <a:r>
              <a:rPr lang="en-US" sz="2400" b="1" dirty="0" smtClean="0">
                <a:solidFill>
                  <a:srgbClr val="0070C0"/>
                </a:solidFill>
              </a:rPr>
              <a:t>TRIMMING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tools</a:t>
            </a:r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1714627" y="185699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1867027" y="216412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019427" y="247125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171827" y="277838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324227" y="308551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476627" y="339264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629027" y="369977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2781427" y="400690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933827" y="431403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86227" y="462116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238627" y="492829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720986" y="2299808"/>
            <a:ext cx="143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Good Reads</a:t>
            </a:r>
            <a:endParaRPr lang="en-GB" sz="20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7280260" y="1757049"/>
            <a:ext cx="737952" cy="1563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1202" y="3671973"/>
            <a:ext cx="670865" cy="142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47156" y="4126969"/>
            <a:ext cx="1508041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smtClean="0"/>
              <a:t>Rather Good</a:t>
            </a:r>
          </a:p>
          <a:p>
            <a:pPr algn="ctr"/>
            <a:r>
              <a:rPr lang="en-GB" sz="2000" dirty="0" smtClean="0"/>
              <a:t>Reads</a:t>
            </a:r>
            <a:endParaRPr lang="en-GB" sz="2000" dirty="0"/>
          </a:p>
        </p:txBody>
      </p:sp>
      <p:cxnSp>
        <p:nvCxnSpPr>
          <p:cNvPr id="36" name="Connecteur droit 35"/>
          <p:cNvCxnSpPr/>
          <p:nvPr/>
        </p:nvCxnSpPr>
        <p:spPr>
          <a:xfrm flipH="1">
            <a:off x="6562269" y="3713734"/>
            <a:ext cx="15242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6714669" y="4020864"/>
            <a:ext cx="15242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6540769" y="4327994"/>
            <a:ext cx="184432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7019469" y="4635124"/>
            <a:ext cx="15242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6402533" y="4942254"/>
            <a:ext cx="223163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5548953" y="3490625"/>
            <a:ext cx="1047436" cy="222384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5953066" y="6007642"/>
            <a:ext cx="319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Length cut-off threshold</a:t>
            </a:r>
            <a:endParaRPr lang="en-GB" sz="2400" dirty="0">
              <a:solidFill>
                <a:srgbClr val="C00000"/>
              </a:solidFill>
            </a:endParaRPr>
          </a:p>
        </p:txBody>
      </p:sp>
      <p:cxnSp>
        <p:nvCxnSpPr>
          <p:cNvPr id="51" name="Connecteur droit avec flèche 50"/>
          <p:cNvCxnSpPr>
            <a:stCxn id="49" idx="0"/>
            <a:endCxn id="48" idx="2"/>
          </p:cNvCxnSpPr>
          <p:nvPr/>
        </p:nvCxnSpPr>
        <p:spPr>
          <a:xfrm flipH="1" flipV="1">
            <a:off x="6577344" y="5395030"/>
            <a:ext cx="975006" cy="612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 rot="19114844">
            <a:off x="6036598" y="4941627"/>
            <a:ext cx="738664" cy="518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3600" smtClean="0"/>
              <a:t>✄</a:t>
            </a:r>
            <a:endParaRPr lang="en-GB" sz="360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50325"/>
            <a:ext cx="9144000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Method 2</a:t>
            </a:r>
            <a:r>
              <a:rPr lang="en-ZA" sz="3200" b="1" smtClean="0">
                <a:solidFill>
                  <a:srgbClr val="FFFFFF"/>
                </a:solidFill>
              </a:rPr>
              <a:t>: Reads </a:t>
            </a:r>
            <a:r>
              <a:rPr lang="en-ZA" sz="3200" b="1" dirty="0" smtClean="0">
                <a:solidFill>
                  <a:srgbClr val="FFFFFF"/>
                </a:solidFill>
              </a:rPr>
              <a:t>Trimming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31" name="Signalisation droite 30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r 32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34" name="Grouper 33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41" name="Grouper 40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44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ZoneTexte 42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35" name="ZoneTexte 34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68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/>
          <p:cNvCxnSpPr/>
          <p:nvPr/>
        </p:nvCxnSpPr>
        <p:spPr>
          <a:xfrm flipH="1">
            <a:off x="1714627" y="185699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1867027" y="216412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019427" y="247125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171827" y="277838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324227" y="308551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476627" y="339264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658810" y="3699776"/>
            <a:ext cx="29703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2811210" y="4006906"/>
            <a:ext cx="29703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963610" y="4314036"/>
            <a:ext cx="29703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16010" y="4621166"/>
            <a:ext cx="29703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268410" y="4928296"/>
            <a:ext cx="29703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720986" y="2299808"/>
            <a:ext cx="143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Good Reads</a:t>
            </a:r>
            <a:endParaRPr lang="en-GB" sz="20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7280260" y="1757049"/>
            <a:ext cx="737952" cy="1563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1202" y="3671973"/>
            <a:ext cx="670865" cy="142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47156" y="4126969"/>
            <a:ext cx="1508041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smtClean="0"/>
              <a:t>Rather Good</a:t>
            </a:r>
          </a:p>
          <a:p>
            <a:pPr algn="ctr"/>
            <a:r>
              <a:rPr lang="en-GB" sz="2000" dirty="0" smtClean="0"/>
              <a:t>Reads</a:t>
            </a:r>
            <a:endParaRPr lang="en-GB" sz="20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50325"/>
            <a:ext cx="9144000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Method 2</a:t>
            </a:r>
            <a:r>
              <a:rPr lang="en-ZA" sz="3200" b="1" smtClean="0">
                <a:solidFill>
                  <a:srgbClr val="FFFFFF"/>
                </a:solidFill>
              </a:rPr>
              <a:t>: Reads </a:t>
            </a:r>
            <a:r>
              <a:rPr lang="en-ZA" sz="3200" b="1" dirty="0" smtClean="0">
                <a:solidFill>
                  <a:srgbClr val="FFFFFF"/>
                </a:solidFill>
              </a:rPr>
              <a:t>Trimming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35" name="Carré corné 34"/>
          <p:cNvSpPr/>
          <p:nvPr/>
        </p:nvSpPr>
        <p:spPr>
          <a:xfrm>
            <a:off x="3968510" y="5542556"/>
            <a:ext cx="4235600" cy="834685"/>
          </a:xfrm>
          <a:prstGeom prst="foldedCorner">
            <a:avLst/>
          </a:prstGeom>
          <a:solidFill>
            <a:srgbClr val="FFE32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0" tIns="108000" rIns="360000" bIns="36000" numCol="1" rtlCol="0" anchor="ctr">
            <a:sp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Trimmed reads are of better quality than raw reads but they are shorter!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387" y="1200822"/>
            <a:ext cx="847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/>
              <a:t>Poor quality </a:t>
            </a:r>
            <a:r>
              <a:rPr lang="en-US" sz="2000" dirty="0" smtClean="0"/>
              <a:t>ends of reads can </a:t>
            </a:r>
            <a:r>
              <a:rPr lang="en-US" sz="2000" dirty="0"/>
              <a:t>be cut </a:t>
            </a:r>
            <a:r>
              <a:rPr lang="en-US" sz="2000" dirty="0" smtClean="0"/>
              <a:t>using </a:t>
            </a:r>
            <a:r>
              <a:rPr lang="en-US" sz="2400" b="1" dirty="0" smtClean="0">
                <a:solidFill>
                  <a:srgbClr val="0070C0"/>
                </a:solidFill>
              </a:rPr>
              <a:t>TRIMMING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tools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50325"/>
            <a:ext cx="9144000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Method 2</a:t>
            </a:r>
            <a:r>
              <a:rPr lang="en-ZA" sz="3200" b="1" smtClean="0">
                <a:solidFill>
                  <a:srgbClr val="FFFFFF"/>
                </a:solidFill>
              </a:rPr>
              <a:t>: Reads </a:t>
            </a:r>
            <a:r>
              <a:rPr lang="en-ZA" sz="3200" b="1" dirty="0" smtClean="0">
                <a:solidFill>
                  <a:srgbClr val="FFFFFF"/>
                </a:solidFill>
              </a:rPr>
              <a:t>Trimming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24" name="Signalisation droite 23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30" name="Grouper 29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36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ZoneTexte 33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31" name="ZoneTexte 30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0" y="50325"/>
            <a:ext cx="9144000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Method 2</a:t>
            </a:r>
            <a:r>
              <a:rPr lang="en-ZA" sz="3200" b="1" smtClean="0">
                <a:solidFill>
                  <a:srgbClr val="FFFFFF"/>
                </a:solidFill>
              </a:rPr>
              <a:t>: Reads </a:t>
            </a:r>
            <a:r>
              <a:rPr lang="en-ZA" sz="3200" b="1" dirty="0" smtClean="0">
                <a:solidFill>
                  <a:srgbClr val="FFFFFF"/>
                </a:solidFill>
              </a:rPr>
              <a:t>Trimming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1047275" y="1360525"/>
            <a:ext cx="7557761" cy="4855538"/>
            <a:chOff x="669387" y="1436281"/>
            <a:chExt cx="8313537" cy="5341091"/>
          </a:xfrm>
        </p:grpSpPr>
        <p:sp>
          <p:nvSpPr>
            <p:cNvPr id="9" name="Slide Number Placeholder 2"/>
            <p:cNvSpPr txBox="1">
              <a:spLocks/>
            </p:cNvSpPr>
            <p:nvPr/>
          </p:nvSpPr>
          <p:spPr>
            <a:xfrm>
              <a:off x="6553200" y="6044622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D2F157BC-87B4-1A4E-B75D-91D44A960220}" type="slidenum">
                <a:rPr lang="fr-FR" smtClean="0"/>
                <a:pPr/>
                <a:t>34</a:t>
              </a:fld>
              <a:endParaRPr lang="fr-FR"/>
            </a:p>
          </p:txBody>
        </p:sp>
        <p:pic>
          <p:nvPicPr>
            <p:cNvPr id="10" name="Picture 6" descr="trimming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387" y="1436281"/>
              <a:ext cx="8313537" cy="5109991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403273" y="2793287"/>
              <a:ext cx="3120795" cy="2303893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317812" y="5519958"/>
              <a:ext cx="5509507" cy="8389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GB" sz="1600" u="sng" dirty="0" smtClean="0">
                  <a:solidFill>
                    <a:srgbClr val="C00000"/>
                  </a:solidFill>
                </a:rPr>
                <a:t>Cut-off threshold </a:t>
              </a:r>
              <a:r>
                <a:rPr lang="en-GB" sz="1600" dirty="0" smtClean="0">
                  <a:solidFill>
                    <a:srgbClr val="C00000"/>
                  </a:solidFill>
                </a:rPr>
                <a:t>Length = 30 </a:t>
              </a:r>
              <a:r>
                <a:rPr lang="en-GB" sz="1600" dirty="0" err="1" smtClean="0">
                  <a:solidFill>
                    <a:srgbClr val="C00000"/>
                  </a:solidFill>
                </a:rPr>
                <a:t>bp</a:t>
              </a:r>
              <a:endParaRPr lang="en-GB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5405034" y="2637072"/>
              <a:ext cx="0" cy="266679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6" idx="0"/>
            </p:cNvCxnSpPr>
            <p:nvPr/>
          </p:nvCxnSpPr>
          <p:spPr>
            <a:xfrm flipV="1">
              <a:off x="4072566" y="3254190"/>
              <a:ext cx="1330707" cy="226576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4998" y="5998697"/>
              <a:ext cx="7759069" cy="778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2000" dirty="0" smtClean="0"/>
                <a:t>Reads are now of different lengths</a:t>
              </a:r>
            </a:p>
            <a:p>
              <a:pPr>
                <a:buClr>
                  <a:schemeClr val="tx1"/>
                </a:buClr>
              </a:pPr>
              <a:r>
                <a:rPr lang="en-US" sz="2000" dirty="0" smtClean="0"/>
                <a:t>Number of raw reads = number of raw reads</a:t>
              </a: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50325"/>
            <a:ext cx="9144000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Method 2</a:t>
            </a:r>
            <a:r>
              <a:rPr lang="en-ZA" sz="3200" b="1" smtClean="0">
                <a:solidFill>
                  <a:srgbClr val="FFFFFF"/>
                </a:solidFill>
              </a:rPr>
              <a:t>: Reads </a:t>
            </a:r>
            <a:r>
              <a:rPr lang="en-ZA" sz="3200" b="1" dirty="0" smtClean="0">
                <a:solidFill>
                  <a:srgbClr val="FFFFFF"/>
                </a:solidFill>
              </a:rPr>
              <a:t>Trimming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16" name="Signalisation droite 15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69387" y="1092327"/>
            <a:ext cx="8474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i="1" dirty="0" smtClean="0"/>
              <a:t>FastQC</a:t>
            </a:r>
            <a:r>
              <a:rPr lang="en-US" sz="2800" dirty="0" smtClean="0"/>
              <a:t> graph</a:t>
            </a:r>
            <a:endParaRPr lang="en-US" sz="2800" i="1" dirty="0" smtClean="0"/>
          </a:p>
        </p:txBody>
      </p:sp>
      <p:grpSp>
        <p:nvGrpSpPr>
          <p:cNvPr id="21" name="Grouper 20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2" name="Grouper 21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4" name="Grouper 23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26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23" name="ZoneTexte 22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3718" y="51741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Reads pre-processing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80527" y="1721223"/>
            <a:ext cx="79502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READS FILTERING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READS TRIMMING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/>
              <a:t>ADAPTIVE TRIMMING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ADAPTIVE TRIMMING </a:t>
            </a: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FOLLOWED BY </a:t>
            </a:r>
            <a:r>
              <a:rPr lang="en-GB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FILTERING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5" name="Signalisation droite 4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r 5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7" name="Grouper 6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9" name="Grouper 8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1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ZoneTexte 9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8" name="ZoneTexte 7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8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87" y="1201629"/>
            <a:ext cx="847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/>
              <a:t>A more precise </a:t>
            </a:r>
            <a:r>
              <a:rPr lang="en-US" sz="2400" b="1" dirty="0" smtClean="0">
                <a:solidFill>
                  <a:schemeClr val="accent1"/>
                </a:solidFill>
              </a:rPr>
              <a:t>TRIMMING</a:t>
            </a:r>
            <a:r>
              <a:rPr lang="en-US" sz="2400" b="1" dirty="0" smtClean="0">
                <a:solidFill>
                  <a:srgbClr val="93156B"/>
                </a:solidFill>
              </a:rPr>
              <a:t> </a:t>
            </a:r>
            <a:r>
              <a:rPr lang="en-US" sz="2000" dirty="0" smtClean="0"/>
              <a:t>approach</a:t>
            </a:r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1714627" y="185699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1867027" y="216412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019427" y="247125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171827" y="277838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324227" y="308551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476627" y="339264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629027" y="369977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2781427" y="400690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933827" y="431403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86227" y="462116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238627" y="492829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6562269" y="3713734"/>
            <a:ext cx="1524234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6714669" y="4020864"/>
            <a:ext cx="1524234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540769" y="4327994"/>
            <a:ext cx="1844323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019469" y="4635124"/>
            <a:ext cx="1524234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6402533" y="4942254"/>
            <a:ext cx="2231631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720986" y="2299808"/>
            <a:ext cx="143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Good Reads</a:t>
            </a:r>
            <a:endParaRPr lang="en-GB" sz="20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7280260" y="1757049"/>
            <a:ext cx="737952" cy="1563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1202" y="3671973"/>
            <a:ext cx="670865" cy="142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47155" y="4126969"/>
            <a:ext cx="1508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Rather Good</a:t>
            </a:r>
          </a:p>
          <a:p>
            <a:pPr algn="ctr"/>
            <a:r>
              <a:rPr lang="en-GB" sz="2000" dirty="0" smtClean="0"/>
              <a:t>Reads</a:t>
            </a:r>
            <a:endParaRPr lang="en-GB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6215498" y="3342315"/>
            <a:ext cx="6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rgbClr val="C00000"/>
                </a:solidFill>
              </a:rPr>
              <a:t>✁</a:t>
            </a:r>
            <a:endParaRPr lang="en-GB" sz="3200">
              <a:solidFill>
                <a:srgbClr val="C0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367898" y="3660971"/>
            <a:ext cx="6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rgbClr val="C00000"/>
                </a:solidFill>
              </a:rPr>
              <a:t>✁</a:t>
            </a:r>
            <a:endParaRPr lang="en-GB" sz="3200">
              <a:solidFill>
                <a:srgbClr val="C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208568" y="3958845"/>
            <a:ext cx="6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rgbClr val="C00000"/>
                </a:solidFill>
              </a:rPr>
              <a:t>✁</a:t>
            </a:r>
            <a:endParaRPr lang="en-GB" sz="3200">
              <a:solidFill>
                <a:srgbClr val="C0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672698" y="4256719"/>
            <a:ext cx="6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rgbClr val="C00000"/>
                </a:solidFill>
              </a:rPr>
              <a:t>✁</a:t>
            </a:r>
            <a:endParaRPr lang="en-GB" sz="3200">
              <a:solidFill>
                <a:srgbClr val="C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983829" y="3429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25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157011" y="37278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2</a:t>
            </a:r>
            <a:r>
              <a:rPr lang="en-GB" dirty="0" smtClean="0">
                <a:solidFill>
                  <a:srgbClr val="C00000"/>
                </a:solidFill>
              </a:rPr>
              <a:t>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997683" y="4046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2</a:t>
            </a:r>
            <a:r>
              <a:rPr lang="en-GB" dirty="0" smtClean="0">
                <a:solidFill>
                  <a:srgbClr val="C00000"/>
                </a:solidFill>
              </a:rPr>
              <a:t>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441030" y="43236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2</a:t>
            </a:r>
            <a:r>
              <a:rPr lang="en-GB" dirty="0" smtClean="0">
                <a:solidFill>
                  <a:srgbClr val="C00000"/>
                </a:solidFill>
              </a:rPr>
              <a:t>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035390" y="4554593"/>
            <a:ext cx="6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rgbClr val="C00000"/>
                </a:solidFill>
              </a:rPr>
              <a:t>✁</a:t>
            </a:r>
            <a:endParaRPr lang="en-GB" sz="3200">
              <a:solidFill>
                <a:srgbClr val="C0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803722" y="46214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2</a:t>
            </a:r>
            <a:r>
              <a:rPr lang="en-GB" dirty="0" smtClean="0">
                <a:solidFill>
                  <a:srgbClr val="C00000"/>
                </a:solidFill>
              </a:rPr>
              <a:t>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0" y="50325"/>
            <a:ext cx="9144000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Method 3: ADAPTIVE Trimming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39" name="Signalisation droite 38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r 40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42" name="Grouper 41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44" name="Grouper 43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46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ZoneTexte 44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43" name="ZoneTexte 42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/>
          <p:cNvCxnSpPr/>
          <p:nvPr/>
        </p:nvCxnSpPr>
        <p:spPr>
          <a:xfrm flipH="1">
            <a:off x="1714627" y="185699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1867027" y="216412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019427" y="247125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171827" y="277838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324227" y="308551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476627" y="339264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629027" y="369977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2781427" y="400690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933827" y="431403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86227" y="462116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238627" y="492829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6562269" y="3713732"/>
            <a:ext cx="1524234" cy="0"/>
          </a:xfrm>
          <a:prstGeom prst="line">
            <a:avLst/>
          </a:prstGeom>
          <a:ln w="1016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6714669" y="4020862"/>
            <a:ext cx="1524234" cy="0"/>
          </a:xfrm>
          <a:prstGeom prst="line">
            <a:avLst/>
          </a:prstGeom>
          <a:ln w="1016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540769" y="4342740"/>
            <a:ext cx="1844323" cy="0"/>
          </a:xfrm>
          <a:prstGeom prst="line">
            <a:avLst/>
          </a:prstGeom>
          <a:ln w="1016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019469" y="4635122"/>
            <a:ext cx="1524234" cy="0"/>
          </a:xfrm>
          <a:prstGeom prst="line">
            <a:avLst/>
          </a:prstGeom>
          <a:ln w="1016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6402533" y="4942252"/>
            <a:ext cx="2231631" cy="0"/>
          </a:xfrm>
          <a:prstGeom prst="line">
            <a:avLst/>
          </a:prstGeom>
          <a:ln w="1016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720986" y="2299808"/>
            <a:ext cx="143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Good Reads</a:t>
            </a:r>
            <a:endParaRPr lang="en-GB" sz="20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7280260" y="1757049"/>
            <a:ext cx="737952" cy="1563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1202" y="3671973"/>
            <a:ext cx="670865" cy="142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47155" y="4126969"/>
            <a:ext cx="1508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Rather Good</a:t>
            </a:r>
          </a:p>
          <a:p>
            <a:pPr algn="ctr"/>
            <a:r>
              <a:rPr lang="en-GB" sz="2000" dirty="0" smtClean="0"/>
              <a:t>Reads</a:t>
            </a:r>
            <a:endParaRPr lang="en-GB" sz="2000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0" y="50325"/>
            <a:ext cx="9144000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Method 3: ADAPTIVE Trimming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41" name="Carré corné 40"/>
          <p:cNvSpPr/>
          <p:nvPr/>
        </p:nvSpPr>
        <p:spPr>
          <a:xfrm>
            <a:off x="3968510" y="5288768"/>
            <a:ext cx="4379785" cy="1342264"/>
          </a:xfrm>
          <a:prstGeom prst="foldedCorner">
            <a:avLst/>
          </a:prstGeom>
          <a:solidFill>
            <a:srgbClr val="FFE32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0" tIns="108000" rIns="360000" bIns="0" numCol="1" rtlCol="0" anchor="ctr">
            <a:spAutoFit/>
          </a:bodyPr>
          <a:lstStyle/>
          <a:p>
            <a:pPr algn="just"/>
            <a:r>
              <a:rPr lang="en-GB" sz="1600" dirty="0" smtClean="0">
                <a:solidFill>
                  <a:schemeClr val="tx1"/>
                </a:solidFill>
              </a:rPr>
              <a:t>Trimmed reads are of better quality than raw reads but they are of </a:t>
            </a:r>
            <a:r>
              <a:rPr lang="en-GB" b="1" dirty="0" smtClean="0">
                <a:solidFill>
                  <a:schemeClr val="tx1"/>
                </a:solidFill>
              </a:rPr>
              <a:t>variable</a:t>
            </a:r>
            <a:r>
              <a:rPr lang="en-GB" sz="1600" dirty="0" smtClean="0">
                <a:solidFill>
                  <a:schemeClr val="tx1"/>
                </a:solidFill>
              </a:rPr>
              <a:t> lengths.</a:t>
            </a:r>
          </a:p>
          <a:p>
            <a:pPr algn="just"/>
            <a:endParaRPr lang="en-GB" sz="1600" dirty="0" smtClean="0">
              <a:solidFill>
                <a:schemeClr val="tx1"/>
              </a:solidFill>
            </a:endParaRPr>
          </a:p>
          <a:p>
            <a:pPr algn="just"/>
            <a:r>
              <a:rPr lang="en-GB" sz="1600" dirty="0" smtClean="0">
                <a:solidFill>
                  <a:schemeClr val="tx1"/>
                </a:solidFill>
              </a:rPr>
              <a:t>Some reads can be extremely short!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9387" y="1201629"/>
            <a:ext cx="847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/>
              <a:t>A more precise </a:t>
            </a:r>
            <a:r>
              <a:rPr lang="en-US" sz="2400" b="1" dirty="0" smtClean="0">
                <a:solidFill>
                  <a:schemeClr val="accent1"/>
                </a:solidFill>
              </a:rPr>
              <a:t>TRIMMING</a:t>
            </a:r>
            <a:r>
              <a:rPr lang="en-US" sz="2400" b="1" dirty="0" smtClean="0">
                <a:solidFill>
                  <a:srgbClr val="93156B"/>
                </a:solidFill>
              </a:rPr>
              <a:t> </a:t>
            </a:r>
            <a:r>
              <a:rPr lang="en-US" sz="2000" dirty="0" smtClean="0"/>
              <a:t>approach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0" y="50325"/>
            <a:ext cx="9144000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smtClean="0">
                <a:solidFill>
                  <a:srgbClr val="FFFFFF"/>
                </a:solidFill>
              </a:rPr>
              <a:t>Method 3: ADAPTIVE Trimming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33" name="Signalisation droite 32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r 33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35" name="Grouper 34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37" name="Grouper 36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39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36" name="ZoneTexte 35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27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325"/>
            <a:ext cx="9144000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Method 3: ADAPTIVE Trimming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1054596" y="1552483"/>
            <a:ext cx="7704194" cy="4645446"/>
            <a:chOff x="669387" y="1436281"/>
            <a:chExt cx="8474613" cy="5109991"/>
          </a:xfrm>
        </p:grpSpPr>
        <p:pic>
          <p:nvPicPr>
            <p:cNvPr id="7" name="Picture 6" descr="trimming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387" y="1436281"/>
              <a:ext cx="8313537" cy="51099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03273" y="2826327"/>
              <a:ext cx="3120795" cy="2270853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5501" y="5719982"/>
              <a:ext cx="835849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2000" dirty="0" smtClean="0"/>
                <a:t>Poor quality ends are removed from the dataset </a:t>
              </a:r>
            </a:p>
            <a:p>
              <a:pPr>
                <a:buClr>
                  <a:schemeClr val="tx1"/>
                </a:buClr>
              </a:pPr>
              <a:r>
                <a:rPr lang="en-US" sz="2000" dirty="0" smtClean="0"/>
                <a:t>But the good quality positions are kept (yeah!)</a:t>
              </a: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9" name="Signalisation droite 8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69387" y="1092327"/>
            <a:ext cx="8474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i="1" dirty="0" smtClean="0"/>
              <a:t>FastQC</a:t>
            </a:r>
            <a:r>
              <a:rPr lang="en-US" sz="2800" dirty="0" smtClean="0"/>
              <a:t> graph</a:t>
            </a:r>
            <a:endParaRPr lang="en-US" sz="2800" i="1" dirty="0" smtClean="0"/>
          </a:p>
        </p:txBody>
      </p:sp>
      <p:grpSp>
        <p:nvGrpSpPr>
          <p:cNvPr id="12" name="Grouper 11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13" name="Grouper 12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7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28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3718" y="51741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Reads pre-processing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80527" y="1721223"/>
            <a:ext cx="79502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READS FILTERING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READS TRIMMING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ADAPTIVE TRIMMING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GB" sz="2800" b="1" dirty="0" smtClean="0"/>
              <a:t>ADAPTIVE TRIMMING </a:t>
            </a:r>
            <a:r>
              <a:rPr lang="en-GB" sz="2400" dirty="0" smtClean="0"/>
              <a:t>FOLLOWED BY </a:t>
            </a:r>
            <a:r>
              <a:rPr lang="en-GB" sz="2400" b="1" dirty="0" smtClean="0"/>
              <a:t>READ FILTERING</a:t>
            </a:r>
            <a:endParaRPr lang="en-GB" sz="2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5" name="Signalisation droite 4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r 6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8" name="Grouper 7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10" name="Grouper 9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2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ZoneTexte 10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66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204" y="61914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FastQ files</a:t>
            </a:r>
            <a:endParaRPr lang="en-ZA" sz="3200" b="1" dirty="0">
              <a:solidFill>
                <a:srgbClr val="FFFFFF"/>
              </a:solidFill>
            </a:endParaRPr>
          </a:p>
        </p:txBody>
      </p:sp>
      <p:pic>
        <p:nvPicPr>
          <p:cNvPr id="14" name="Content Placeholder 9" descr="Sequencer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59404" y="955166"/>
            <a:ext cx="2458724" cy="141763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259404" y="2372803"/>
            <a:ext cx="2458723" cy="1837254"/>
            <a:chOff x="159173" y="1371599"/>
            <a:chExt cx="2458723" cy="1837254"/>
          </a:xfrm>
        </p:grpSpPr>
        <p:sp>
          <p:nvSpPr>
            <p:cNvPr id="21" name="Rounded Rectangle 20"/>
            <p:cNvSpPr/>
            <p:nvPr/>
          </p:nvSpPr>
          <p:spPr>
            <a:xfrm>
              <a:off x="159173" y="2192853"/>
              <a:ext cx="2458723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Raw sequence data: </a:t>
              </a:r>
              <a:r>
                <a:rPr lang="en-US" sz="2400" b="1" dirty="0" err="1" smtClean="0"/>
                <a:t>FastQ</a:t>
              </a:r>
              <a:r>
                <a:rPr lang="en-US" sz="2400" b="1" dirty="0" smtClean="0"/>
                <a:t> files</a:t>
              </a:r>
              <a:endParaRPr lang="en-US" sz="2400" b="1" dirty="0"/>
            </a:p>
          </p:txBody>
        </p:sp>
        <p:cxnSp>
          <p:nvCxnSpPr>
            <p:cNvPr id="22" name="Straight Arrow Connector 21"/>
            <p:cNvCxnSpPr>
              <a:stCxn id="14" idx="2"/>
              <a:endCxn id="21" idx="0"/>
            </p:cNvCxnSpPr>
            <p:nvPr/>
          </p:nvCxnSpPr>
          <p:spPr>
            <a:xfrm>
              <a:off x="1388535" y="1371599"/>
              <a:ext cx="0" cy="82125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06477" y="1549942"/>
            <a:ext cx="5627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What is a </a:t>
            </a:r>
            <a:r>
              <a:rPr lang="en-US" sz="2400" b="1" dirty="0" err="1" smtClean="0"/>
              <a:t>FastQ</a:t>
            </a:r>
            <a:r>
              <a:rPr lang="en-US" sz="2400" b="1" dirty="0" smtClean="0"/>
              <a:t> file?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>
                <a:solidFill>
                  <a:srgbClr val="E34F05"/>
                </a:solidFill>
              </a:rPr>
              <a:t>FASTQ= FASTA + Quality</a:t>
            </a:r>
          </a:p>
          <a:p>
            <a:pPr algn="just"/>
            <a:endParaRPr lang="en-US" sz="2400" b="1" dirty="0" smtClean="0">
              <a:solidFill>
                <a:srgbClr val="C0504D"/>
              </a:solidFill>
            </a:endParaRPr>
          </a:p>
          <a:p>
            <a:pPr algn="just"/>
            <a:r>
              <a:rPr lang="en-US" sz="2400" b="1" dirty="0" err="1" smtClean="0">
                <a:solidFill>
                  <a:srgbClr val="E34F05"/>
                </a:solidFill>
              </a:rPr>
              <a:t>FastQ</a:t>
            </a:r>
            <a:r>
              <a:rPr lang="en-US" sz="2400" b="1" dirty="0" smtClean="0">
                <a:solidFill>
                  <a:srgbClr val="E34F05"/>
                </a:solidFill>
              </a:rPr>
              <a:t> format</a:t>
            </a:r>
            <a:r>
              <a:rPr lang="en-US" sz="2400" dirty="0" smtClean="0">
                <a:solidFill>
                  <a:srgbClr val="E34F05"/>
                </a:solidFill>
              </a:rPr>
              <a:t> </a:t>
            </a:r>
            <a:r>
              <a:rPr lang="en-US" sz="2400" dirty="0" smtClean="0"/>
              <a:t>is a text-based format for storing both a </a:t>
            </a:r>
            <a:r>
              <a:rPr lang="en-US" sz="2400" dirty="0" smtClean="0">
                <a:solidFill>
                  <a:srgbClr val="E34F05"/>
                </a:solidFill>
              </a:rPr>
              <a:t>biological sequence </a:t>
            </a:r>
            <a:r>
              <a:rPr lang="en-US" sz="2400" dirty="0" smtClean="0"/>
              <a:t>and the corresponding per base </a:t>
            </a:r>
            <a:r>
              <a:rPr lang="en-US" sz="2400" dirty="0" smtClean="0">
                <a:solidFill>
                  <a:srgbClr val="E34F05"/>
                </a:solidFill>
              </a:rPr>
              <a:t>quality scores</a:t>
            </a:r>
          </a:p>
          <a:p>
            <a:pPr algn="just"/>
            <a:endParaRPr lang="en-US" sz="2400" dirty="0">
              <a:solidFill>
                <a:srgbClr val="E34F05"/>
              </a:solidFill>
            </a:endParaRPr>
          </a:p>
          <a:p>
            <a:pPr algn="just"/>
            <a:r>
              <a:rPr lang="fr-FR" sz="2400" b="1" dirty="0">
                <a:solidFill>
                  <a:srgbClr val="215968"/>
                </a:solidFill>
                <a:latin typeface="Avenir Book"/>
                <a:cs typeface="Avenir Book"/>
              </a:rPr>
              <a:t>-&gt; Most </a:t>
            </a:r>
            <a:r>
              <a:rPr lang="fr-FR" sz="2400" b="1" dirty="0" err="1">
                <a:solidFill>
                  <a:srgbClr val="215968"/>
                </a:solidFill>
                <a:latin typeface="Avenir Book"/>
                <a:cs typeface="Avenir Book"/>
              </a:rPr>
              <a:t>common</a:t>
            </a:r>
            <a:r>
              <a:rPr lang="fr-FR" sz="2400" b="1" dirty="0">
                <a:solidFill>
                  <a:srgbClr val="215968"/>
                </a:solidFill>
                <a:latin typeface="Avenir Book"/>
                <a:cs typeface="Avenir Book"/>
              </a:rPr>
              <a:t> output </a:t>
            </a:r>
            <a:r>
              <a:rPr lang="fr-FR" sz="2400" b="1" dirty="0" err="1">
                <a:solidFill>
                  <a:srgbClr val="215968"/>
                </a:solidFill>
                <a:latin typeface="Avenir Book"/>
                <a:cs typeface="Avenir Book"/>
              </a:rPr>
              <a:t>provided</a:t>
            </a:r>
            <a:r>
              <a:rPr lang="fr-FR" sz="2400" b="1" dirty="0">
                <a:solidFill>
                  <a:srgbClr val="215968"/>
                </a:solidFill>
                <a:latin typeface="Avenir Book"/>
                <a:cs typeface="Avenir Book"/>
              </a:rPr>
              <a:t> by </a:t>
            </a:r>
            <a:r>
              <a:rPr lang="fr-FR" sz="2400" b="1" dirty="0" err="1">
                <a:solidFill>
                  <a:srgbClr val="215968"/>
                </a:solidFill>
                <a:latin typeface="Avenir Book"/>
                <a:cs typeface="Avenir Book"/>
              </a:rPr>
              <a:t>sequencing</a:t>
            </a:r>
            <a:r>
              <a:rPr lang="fr-FR" sz="2400" b="1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400" b="1" dirty="0" err="1" smtClean="0">
                <a:solidFill>
                  <a:srgbClr val="215968"/>
                </a:solidFill>
                <a:latin typeface="Avenir Book"/>
                <a:cs typeface="Avenir Book"/>
              </a:rPr>
              <a:t>platforms</a:t>
            </a:r>
            <a:endParaRPr lang="fr-FR" sz="2400" b="1" dirty="0">
              <a:solidFill>
                <a:srgbClr val="215968"/>
              </a:solidFill>
              <a:latin typeface="Avenir Book"/>
              <a:cs typeface="Avenir Book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9404" y="4430662"/>
            <a:ext cx="2458723" cy="1118335"/>
            <a:chOff x="1049883" y="4804833"/>
            <a:chExt cx="5249287" cy="1981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44133" y="4804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49883" y="49572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48933" y="51096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25303" y="52620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53733" y="54144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06133" y="5566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571956" y="6019799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013200" y="5816599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185368" y="60240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608666" y="6356350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92103" y="6328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0533" y="64812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096903" y="66336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25333" y="67860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58533" y="57192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883" y="55287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124199" y="6328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FASTQ FILE FORMAT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read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file format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44" name="Signalisation droite 43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r 44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46" name="Grouper 45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48" name="Grouper 47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50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ZoneTexte 48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47" name="ZoneTexte 46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81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02659" y="56398"/>
            <a:ext cx="7982010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ZA" sz="3200" b="1" dirty="0">
                <a:solidFill>
                  <a:srgbClr val="FFFFFF"/>
                </a:solidFill>
              </a:rPr>
              <a:t>Method </a:t>
            </a:r>
            <a:r>
              <a:rPr lang="en-ZA" sz="3200" b="1" dirty="0" smtClean="0">
                <a:solidFill>
                  <a:srgbClr val="FFFFFF"/>
                </a:solidFill>
              </a:rPr>
              <a:t>4: </a:t>
            </a:r>
            <a:r>
              <a:rPr lang="en-ZA" sz="3200" b="1" dirty="0">
                <a:solidFill>
                  <a:srgbClr val="FFFFFF"/>
                </a:solidFill>
              </a:rPr>
              <a:t>ADAPTIVE </a:t>
            </a:r>
            <a:r>
              <a:rPr lang="en-ZA" sz="3200" b="1" dirty="0" smtClean="0">
                <a:solidFill>
                  <a:srgbClr val="FFFFFF"/>
                </a:solidFill>
              </a:rPr>
              <a:t>Trimming </a:t>
            </a:r>
            <a:r>
              <a:rPr lang="en-ZA" sz="3200" b="1" smtClean="0">
                <a:solidFill>
                  <a:srgbClr val="FFFFFF"/>
                </a:solidFill>
              </a:rPr>
              <a:t>+ filtering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9387" y="1233161"/>
            <a:ext cx="847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/>
              <a:t>Poor quality in the </a:t>
            </a:r>
            <a:r>
              <a:rPr lang="en-US" sz="2000" dirty="0" smtClean="0"/>
              <a:t>end </a:t>
            </a:r>
            <a:r>
              <a:rPr lang="en-US" sz="2000" dirty="0"/>
              <a:t>can be cut </a:t>
            </a:r>
            <a:r>
              <a:rPr lang="en-US" sz="2000" dirty="0" smtClean="0"/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TRIMMING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AND</a:t>
            </a:r>
            <a:r>
              <a:rPr lang="en-US" sz="2000" b="1" dirty="0" smtClean="0">
                <a:solidFill>
                  <a:srgbClr val="0070C0"/>
                </a:solidFill>
              </a:rPr>
              <a:t> FILTERING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tools</a:t>
            </a:r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1714627" y="185699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1867027" y="216412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019427" y="2471257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171827" y="277838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324227" y="308551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476627" y="3392646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629027" y="369977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2781427" y="400690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933827" y="431403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86227" y="462116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238627" y="4928296"/>
            <a:ext cx="526206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6562269" y="3713734"/>
            <a:ext cx="1524234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6714669" y="4020864"/>
            <a:ext cx="1524234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540769" y="4327994"/>
            <a:ext cx="1844323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019469" y="4635124"/>
            <a:ext cx="1524234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6402533" y="4942254"/>
            <a:ext cx="2231631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720986" y="2299808"/>
            <a:ext cx="143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Good Reads</a:t>
            </a:r>
            <a:endParaRPr lang="en-GB" sz="20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7280260" y="1757049"/>
            <a:ext cx="737952" cy="1563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1202" y="3671973"/>
            <a:ext cx="670865" cy="142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215498" y="3342315"/>
            <a:ext cx="6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rgbClr val="C00000"/>
                </a:solidFill>
              </a:rPr>
              <a:t>✁</a:t>
            </a:r>
            <a:endParaRPr lang="en-GB" sz="3200">
              <a:solidFill>
                <a:srgbClr val="C0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367898" y="3660971"/>
            <a:ext cx="6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rgbClr val="C00000"/>
                </a:solidFill>
              </a:rPr>
              <a:t>✁</a:t>
            </a:r>
            <a:endParaRPr lang="en-GB" sz="3200">
              <a:solidFill>
                <a:srgbClr val="C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208568" y="3958845"/>
            <a:ext cx="6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rgbClr val="C00000"/>
                </a:solidFill>
              </a:rPr>
              <a:t>✁</a:t>
            </a:r>
            <a:endParaRPr lang="en-GB" sz="3200">
              <a:solidFill>
                <a:srgbClr val="C0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672698" y="4256719"/>
            <a:ext cx="6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rgbClr val="C00000"/>
                </a:solidFill>
              </a:rPr>
              <a:t>✁</a:t>
            </a:r>
            <a:endParaRPr lang="en-GB" sz="3200">
              <a:solidFill>
                <a:srgbClr val="C0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435190" y="5011797"/>
            <a:ext cx="6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rgbClr val="C00000"/>
                </a:solidFill>
              </a:rPr>
              <a:t>✁</a:t>
            </a:r>
            <a:endParaRPr lang="en-GB" sz="3200">
              <a:solidFill>
                <a:srgbClr val="C00000"/>
              </a:solidFill>
            </a:endParaRPr>
          </a:p>
        </p:txBody>
      </p:sp>
      <p:cxnSp>
        <p:nvCxnSpPr>
          <p:cNvPr id="39" name="Connecteur droit 38"/>
          <p:cNvCxnSpPr/>
          <p:nvPr/>
        </p:nvCxnSpPr>
        <p:spPr>
          <a:xfrm flipH="1">
            <a:off x="3460300" y="5373849"/>
            <a:ext cx="52620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4802861" y="5373849"/>
            <a:ext cx="3983704" cy="11753"/>
          </a:xfrm>
          <a:prstGeom prst="line">
            <a:avLst/>
          </a:prstGeom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78237" y="5110796"/>
            <a:ext cx="5790855" cy="5384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/>
          <p:cNvSpPr txBox="1"/>
          <p:nvPr/>
        </p:nvSpPr>
        <p:spPr>
          <a:xfrm>
            <a:off x="6035390" y="4554593"/>
            <a:ext cx="6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rgbClr val="C00000"/>
                </a:solidFill>
              </a:rPr>
              <a:t>✁</a:t>
            </a:r>
            <a:endParaRPr lang="en-GB" sz="3200">
              <a:solidFill>
                <a:srgbClr val="C00000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 flipH="1" flipV="1">
            <a:off x="5361912" y="3490625"/>
            <a:ext cx="1047436" cy="222384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000277" y="6033397"/>
            <a:ext cx="319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Length cut-off threshold</a:t>
            </a:r>
            <a:endParaRPr lang="en-GB" sz="2400" dirty="0">
              <a:solidFill>
                <a:srgbClr val="C00000"/>
              </a:solidFill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5599561" y="5525019"/>
            <a:ext cx="684236" cy="508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 rot="19114844">
            <a:off x="5849557" y="4941627"/>
            <a:ext cx="738664" cy="518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3600" smtClean="0"/>
              <a:t>✄</a:t>
            </a:r>
            <a:endParaRPr lang="en-GB" sz="3600"/>
          </a:p>
        </p:txBody>
      </p:sp>
      <p:sp>
        <p:nvSpPr>
          <p:cNvPr id="53" name="ZoneTexte 52"/>
          <p:cNvSpPr txBox="1"/>
          <p:nvPr/>
        </p:nvSpPr>
        <p:spPr>
          <a:xfrm>
            <a:off x="947155" y="4126969"/>
            <a:ext cx="1508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Rather Good</a:t>
            </a:r>
          </a:p>
          <a:p>
            <a:pPr algn="ctr"/>
            <a:r>
              <a:rPr lang="en-GB" sz="2000" dirty="0" smtClean="0"/>
              <a:t>Reads</a:t>
            </a:r>
            <a:endParaRPr lang="en-GB" sz="2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38" name="Signalisation droite 37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r 40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42" name="Grouper 41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45" name="Grouper 44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48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ZoneTexte 45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43" name="ZoneTexte 42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9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325"/>
            <a:ext cx="9144000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Method 3: ADAPTIVE Trimming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1054596" y="1552483"/>
            <a:ext cx="7704194" cy="4645446"/>
            <a:chOff x="669387" y="1436281"/>
            <a:chExt cx="8474613" cy="5109991"/>
          </a:xfrm>
        </p:grpSpPr>
        <p:pic>
          <p:nvPicPr>
            <p:cNvPr id="7" name="Picture 6" descr="trimming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387" y="1436281"/>
              <a:ext cx="8313537" cy="51099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03273" y="2826327"/>
              <a:ext cx="3120795" cy="2270853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5501" y="5719982"/>
              <a:ext cx="835849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2000" dirty="0" smtClean="0"/>
                <a:t>Poor quality ends are removed from the dataset </a:t>
              </a:r>
            </a:p>
            <a:p>
              <a:pPr>
                <a:buClr>
                  <a:schemeClr val="tx1"/>
                </a:buClr>
              </a:pPr>
              <a:r>
                <a:rPr lang="en-US" sz="2000" dirty="0" smtClean="0"/>
                <a:t>But the good quality positions are kept (yeah!)</a:t>
              </a: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9" name="Signalisation droite 8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69387" y="1092327"/>
            <a:ext cx="8474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i="1" dirty="0" smtClean="0"/>
              <a:t>FastQC</a:t>
            </a:r>
            <a:r>
              <a:rPr lang="en-US" sz="2800" dirty="0" smtClean="0"/>
              <a:t> graph</a:t>
            </a:r>
            <a:endParaRPr lang="en-US" sz="2800" i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395729" y="2075703"/>
            <a:ext cx="2782133" cy="35932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er 12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14" name="Grouper 13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16" name="Grouper 15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8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ZoneTexte 16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5" name="ZoneTexte 14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03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633390" y="1315132"/>
            <a:ext cx="8187082" cy="320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b="1" dirty="0" err="1" smtClean="0">
                <a:solidFill>
                  <a:srgbClr val="215968"/>
                </a:solidFill>
                <a:latin typeface="Avenir Book"/>
                <a:cs typeface="Avenir Book"/>
              </a:rPr>
              <a:t>Trimming</a:t>
            </a:r>
            <a:r>
              <a:rPr lang="fr-FR" sz="2000" b="1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b="1" dirty="0" err="1" smtClean="0">
                <a:solidFill>
                  <a:srgbClr val="215968"/>
                </a:solidFill>
                <a:latin typeface="Avenir Book"/>
                <a:cs typeface="Avenir Book"/>
              </a:rPr>
              <a:t>low</a:t>
            </a:r>
            <a:r>
              <a:rPr lang="fr-FR" sz="2000" b="1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b="1" dirty="0" err="1" smtClean="0">
                <a:solidFill>
                  <a:srgbClr val="215968"/>
                </a:solidFill>
                <a:latin typeface="Avenir Book"/>
                <a:cs typeface="Avenir Book"/>
              </a:rPr>
              <a:t>Quality</a:t>
            </a:r>
            <a:r>
              <a:rPr lang="fr-FR" sz="2000" b="1" dirty="0" smtClean="0">
                <a:solidFill>
                  <a:srgbClr val="215968"/>
                </a:solidFill>
                <a:latin typeface="Avenir Book"/>
                <a:cs typeface="Avenir Book"/>
              </a:rPr>
              <a:t> Bases</a:t>
            </a:r>
          </a:p>
          <a:p>
            <a:pPr marL="285750" indent="-285750">
              <a:buFontTx/>
              <a:buChar char="-"/>
            </a:pPr>
            <a:endParaRPr lang="fr-FR" sz="2000" b="1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Low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quality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base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reads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from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the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sequencer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can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cause an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otherwise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mappable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sequence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not to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align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. There are a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number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of open source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tools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that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can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trim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off 3' bases and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produce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a FASTQ file of the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trimmed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reads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to use as input to the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alignment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program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.</a:t>
            </a:r>
          </a:p>
          <a:p>
            <a:endParaRPr lang="fr-FR" dirty="0">
              <a:solidFill>
                <a:srgbClr val="215968"/>
              </a:solidFill>
              <a:latin typeface="Avenir Book"/>
              <a:cs typeface="Avenir Book"/>
            </a:endParaRPr>
          </a:p>
          <a:p>
            <a:r>
              <a:rPr lang="fr-FR" b="1" dirty="0" err="1" smtClean="0">
                <a:solidFill>
                  <a:srgbClr val="215968"/>
                </a:solidFill>
                <a:latin typeface="Avenir Book"/>
                <a:cs typeface="Avenir Book"/>
              </a:rPr>
              <a:t>Manipulating</a:t>
            </a:r>
            <a:r>
              <a:rPr lang="fr-FR" b="1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b="1" dirty="0" err="1" smtClean="0">
                <a:solidFill>
                  <a:srgbClr val="215968"/>
                </a:solidFill>
                <a:latin typeface="Avenir Book"/>
                <a:cs typeface="Avenir Book"/>
              </a:rPr>
              <a:t>tools</a:t>
            </a:r>
            <a:endParaRPr lang="fr-FR" b="1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r>
              <a:rPr lang="fr-FR" b="1" dirty="0">
                <a:solidFill>
                  <a:srgbClr val="E34F05"/>
                </a:solidFill>
                <a:latin typeface="Avenir Book"/>
                <a:cs typeface="Avenir Book"/>
              </a:rPr>
              <a:t>FASTX-</a:t>
            </a:r>
            <a:r>
              <a:rPr lang="fr-FR" b="1" dirty="0" err="1">
                <a:solidFill>
                  <a:srgbClr val="E34F05"/>
                </a:solidFill>
                <a:latin typeface="Avenir Book"/>
                <a:cs typeface="Avenir Book"/>
              </a:rPr>
              <a:t>Toolkit</a:t>
            </a:r>
            <a:r>
              <a:rPr lang="fr-FR" b="1" dirty="0">
                <a:solidFill>
                  <a:srgbClr val="E34F05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provides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a set of command line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tools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for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manipulating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fasta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and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fastq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files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. The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available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 modules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include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a </a:t>
            </a:r>
            <a:r>
              <a:rPr lang="fr-FR" dirty="0" err="1" smtClean="0">
                <a:solidFill>
                  <a:srgbClr val="E34F05"/>
                </a:solidFill>
                <a:latin typeface="Avenir Book"/>
                <a:cs typeface="Avenir Book"/>
              </a:rPr>
              <a:t>fastx_trimmer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utility for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trimming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fastq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sequences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(and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quality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score strings)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before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alignment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.</a:t>
            </a:r>
            <a:endParaRPr lang="fr-FR" dirty="0" smtClean="0">
              <a:solidFill>
                <a:srgbClr val="215968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6984" y="6188286"/>
            <a:ext cx="46011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err="1">
                <a:solidFill>
                  <a:srgbClr val="215968"/>
                </a:solidFill>
                <a:latin typeface="Avenir Book"/>
                <a:cs typeface="Avenir Book"/>
              </a:rPr>
              <a:t>https</a:t>
            </a:r>
            <a:r>
              <a:rPr lang="fr-FR" sz="1000" dirty="0">
                <a:solidFill>
                  <a:srgbClr val="215968"/>
                </a:solidFill>
                <a:latin typeface="Avenir Book"/>
                <a:cs typeface="Avenir Book"/>
              </a:rPr>
              <a:t>://</a:t>
            </a:r>
            <a:r>
              <a:rPr lang="fr-FR" sz="1000" dirty="0" err="1">
                <a:solidFill>
                  <a:srgbClr val="215968"/>
                </a:solidFill>
                <a:latin typeface="Avenir Book"/>
                <a:cs typeface="Avenir Book"/>
              </a:rPr>
              <a:t>wikis.utexas.edu</a:t>
            </a:r>
            <a:r>
              <a:rPr lang="fr-FR" sz="1000" dirty="0">
                <a:solidFill>
                  <a:srgbClr val="215968"/>
                </a:solidFill>
                <a:latin typeface="Avenir Book"/>
                <a:cs typeface="Avenir Book"/>
              </a:rPr>
              <a:t>/display/</a:t>
            </a:r>
            <a:r>
              <a:rPr lang="fr-FR" sz="1000" dirty="0" err="1">
                <a:solidFill>
                  <a:srgbClr val="215968"/>
                </a:solidFill>
                <a:latin typeface="Avenir Book"/>
                <a:cs typeface="Avenir Book"/>
              </a:rPr>
              <a:t>bioiteam</a:t>
            </a:r>
            <a:r>
              <a:rPr lang="fr-FR" sz="1000" dirty="0">
                <a:solidFill>
                  <a:srgbClr val="215968"/>
                </a:solidFill>
                <a:latin typeface="Avenir Book"/>
                <a:cs typeface="Avenir Book"/>
              </a:rPr>
              <a:t>/Evaluating+your+raw+sequencing+data#Evaluatingyourrawsequencingdata-Trimminglowqualitybases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low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bases</a:t>
            </a:r>
          </a:p>
        </p:txBody>
      </p:sp>
      <p:sp>
        <p:nvSpPr>
          <p:cNvPr id="22" name="Signalisation droite 21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5" name="Grouper 24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7" name="Grouper 26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29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ZoneTexte 27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26" name="ZoneTexte 25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53742" y="4604657"/>
            <a:ext cx="8079142" cy="338554"/>
          </a:xfrm>
          <a:prstGeom prst="rect">
            <a:avLst/>
          </a:prstGeom>
          <a:solidFill>
            <a:srgbClr val="86A3AF">
              <a:alpha val="52000"/>
            </a:srgb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E34F05"/>
                </a:solidFill>
              </a:rPr>
              <a:t>gunzip</a:t>
            </a:r>
            <a:r>
              <a:rPr lang="fr-FR" sz="1600" dirty="0">
                <a:solidFill>
                  <a:srgbClr val="E34F05"/>
                </a:solidFill>
              </a:rPr>
              <a:t> -c </a:t>
            </a:r>
            <a:r>
              <a:rPr lang="fr-FR" sz="1600" dirty="0" err="1" smtClean="0">
                <a:solidFill>
                  <a:srgbClr val="E34F05"/>
                </a:solidFill>
              </a:rPr>
              <a:t>Sample.fastq.gz</a:t>
            </a:r>
            <a:r>
              <a:rPr lang="fr-FR" sz="1600" dirty="0" smtClean="0">
                <a:solidFill>
                  <a:srgbClr val="E34F05"/>
                </a:solidFill>
              </a:rPr>
              <a:t> </a:t>
            </a:r>
            <a:r>
              <a:rPr lang="fr-FR" sz="1600" dirty="0">
                <a:solidFill>
                  <a:srgbClr val="E34F05"/>
                </a:solidFill>
              </a:rPr>
              <a:t>| </a:t>
            </a:r>
            <a:r>
              <a:rPr lang="fr-FR" sz="1600" dirty="0" err="1">
                <a:solidFill>
                  <a:srgbClr val="E34F05"/>
                </a:solidFill>
              </a:rPr>
              <a:t>fastx_trimmer</a:t>
            </a:r>
            <a:r>
              <a:rPr lang="fr-FR" sz="1600" dirty="0">
                <a:solidFill>
                  <a:srgbClr val="E34F05"/>
                </a:solidFill>
              </a:rPr>
              <a:t> -l 50 -Q 33 &gt; </a:t>
            </a:r>
            <a:r>
              <a:rPr lang="fr-FR" sz="1600" dirty="0" err="1" smtClean="0">
                <a:solidFill>
                  <a:srgbClr val="E34F05"/>
                </a:solidFill>
              </a:rPr>
              <a:t>Sample_trimmed.fq</a:t>
            </a:r>
            <a:endParaRPr lang="fr-FR" sz="1600" dirty="0">
              <a:solidFill>
                <a:srgbClr val="E34F05"/>
              </a:solidFill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3693967" y="4985430"/>
            <a:ext cx="729914" cy="381968"/>
          </a:xfrm>
          <a:prstGeom prst="straightConnector1">
            <a:avLst/>
          </a:prstGeom>
          <a:ln>
            <a:solidFill>
              <a:srgbClr val="B10A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431226" y="5289632"/>
            <a:ext cx="246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B10A07"/>
                </a:solidFill>
              </a:rPr>
              <a:t>Trim</a:t>
            </a:r>
            <a:r>
              <a:rPr lang="fr-FR" dirty="0" smtClean="0">
                <a:solidFill>
                  <a:srgbClr val="B10A07"/>
                </a:solidFill>
              </a:rPr>
              <a:t> down to 50 bases (last base </a:t>
            </a:r>
            <a:r>
              <a:rPr lang="fr-FR" dirty="0" err="1" smtClean="0">
                <a:solidFill>
                  <a:srgbClr val="B10A07"/>
                </a:solidFill>
              </a:rPr>
              <a:t>is</a:t>
            </a:r>
            <a:r>
              <a:rPr lang="fr-FR" dirty="0" smtClean="0">
                <a:solidFill>
                  <a:srgbClr val="B10A07"/>
                </a:solidFill>
              </a:rPr>
              <a:t> 50) </a:t>
            </a:r>
            <a:endParaRPr lang="fr-FR" dirty="0">
              <a:solidFill>
                <a:srgbClr val="B10A0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88670" y="52773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B10A07"/>
                </a:solidFill>
              </a:rPr>
              <a:t>option </a:t>
            </a:r>
            <a:r>
              <a:rPr lang="fr-FR" dirty="0" err="1" smtClean="0">
                <a:solidFill>
                  <a:srgbClr val="B10A07"/>
                </a:solidFill>
              </a:rPr>
              <a:t>that</a:t>
            </a:r>
            <a:r>
              <a:rPr lang="fr-FR" dirty="0" smtClean="0">
                <a:solidFill>
                  <a:srgbClr val="B10A07"/>
                </a:solidFill>
              </a:rPr>
              <a:t> </a:t>
            </a:r>
            <a:r>
              <a:rPr lang="fr-FR" dirty="0" err="1" smtClean="0">
                <a:solidFill>
                  <a:srgbClr val="B10A07"/>
                </a:solidFill>
              </a:rPr>
              <a:t>specifies</a:t>
            </a:r>
            <a:r>
              <a:rPr lang="fr-FR" dirty="0" smtClean="0">
                <a:solidFill>
                  <a:srgbClr val="B10A07"/>
                </a:solidFill>
              </a:rPr>
              <a:t> </a:t>
            </a:r>
            <a:r>
              <a:rPr lang="fr-FR" dirty="0">
                <a:solidFill>
                  <a:srgbClr val="B10A07"/>
                </a:solidFill>
              </a:rPr>
              <a:t>how base </a:t>
            </a:r>
            <a:r>
              <a:rPr lang="fr-FR" dirty="0" err="1">
                <a:solidFill>
                  <a:srgbClr val="B10A07"/>
                </a:solidFill>
              </a:rPr>
              <a:t>qualities</a:t>
            </a:r>
            <a:r>
              <a:rPr lang="fr-FR" dirty="0">
                <a:solidFill>
                  <a:srgbClr val="B10A07"/>
                </a:solidFill>
              </a:rPr>
              <a:t> on the 4th line of </a:t>
            </a:r>
            <a:r>
              <a:rPr lang="fr-FR" dirty="0" err="1">
                <a:solidFill>
                  <a:srgbClr val="B10A07"/>
                </a:solidFill>
              </a:rPr>
              <a:t>each</a:t>
            </a:r>
            <a:r>
              <a:rPr lang="fr-FR" dirty="0">
                <a:solidFill>
                  <a:srgbClr val="B10A07"/>
                </a:solidFill>
              </a:rPr>
              <a:t> </a:t>
            </a:r>
            <a:r>
              <a:rPr lang="fr-FR" dirty="0" err="1">
                <a:solidFill>
                  <a:srgbClr val="B10A07"/>
                </a:solidFill>
              </a:rPr>
              <a:t>fastq</a:t>
            </a:r>
            <a:r>
              <a:rPr lang="fr-FR" dirty="0">
                <a:solidFill>
                  <a:srgbClr val="B10A07"/>
                </a:solidFill>
              </a:rPr>
              <a:t> entry are </a:t>
            </a:r>
            <a:r>
              <a:rPr lang="fr-FR" dirty="0" err="1">
                <a:solidFill>
                  <a:srgbClr val="B10A07"/>
                </a:solidFill>
              </a:rPr>
              <a:t>encoded</a:t>
            </a:r>
            <a:endParaRPr lang="fr-FR" dirty="0">
              <a:solidFill>
                <a:srgbClr val="B10A07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4964018" y="4968422"/>
            <a:ext cx="183361" cy="381968"/>
          </a:xfrm>
          <a:prstGeom prst="straightConnector1">
            <a:avLst/>
          </a:prstGeom>
          <a:ln>
            <a:solidFill>
              <a:srgbClr val="B10A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9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ubtitle 2"/>
          <p:cNvSpPr txBox="1">
            <a:spLocks/>
          </p:cNvSpPr>
          <p:nvPr/>
        </p:nvSpPr>
        <p:spPr>
          <a:xfrm>
            <a:off x="6153150" y="1934339"/>
            <a:ext cx="2990850" cy="2761486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txBody>
          <a:bodyPr vert="horz" wrap="square" lIns="251999" tIns="180000" rIns="251999" bIns="18000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204" y="61914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Clipping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pic>
        <p:nvPicPr>
          <p:cNvPr id="7170" name="Picture 2" descr="https://www.ecseq.com/support/ngs/img/fragment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798" y="2889652"/>
            <a:ext cx="4643489" cy="313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29336" y="205950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Adapter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880471" y="2059509"/>
            <a:ext cx="131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70C0"/>
                </a:solidFill>
              </a:rPr>
              <a:t>Sequencing primer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8951" y="6160934"/>
            <a:ext cx="11320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smtClean="0">
                <a:hlinkClick r:id="rId4"/>
              </a:rPr>
              <a:t>www.ecseq.com</a:t>
            </a:r>
            <a:endParaRPr lang="en-GB" sz="1100" dirty="0"/>
          </a:p>
        </p:txBody>
      </p:sp>
      <p:cxnSp>
        <p:nvCxnSpPr>
          <p:cNvPr id="13" name="Connecteur droit avec flèche 12"/>
          <p:cNvCxnSpPr>
            <a:stCxn id="3" idx="2"/>
          </p:cNvCxnSpPr>
          <p:nvPr/>
        </p:nvCxnSpPr>
        <p:spPr>
          <a:xfrm>
            <a:off x="1199978" y="2428841"/>
            <a:ext cx="276397" cy="10858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6" idx="2"/>
          </p:cNvCxnSpPr>
          <p:nvPr/>
        </p:nvCxnSpPr>
        <p:spPr>
          <a:xfrm flipH="1">
            <a:off x="1947018" y="2705840"/>
            <a:ext cx="593418" cy="6660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rré corné 35"/>
          <p:cNvSpPr/>
          <p:nvPr/>
        </p:nvSpPr>
        <p:spPr>
          <a:xfrm>
            <a:off x="5046809" y="5269845"/>
            <a:ext cx="3017773" cy="1152699"/>
          </a:xfrm>
          <a:prstGeom prst="foldedCorner">
            <a:avLst/>
          </a:prstGeom>
          <a:solidFill>
            <a:srgbClr val="FFE32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44000" rIns="180000" bIns="36000" rtlCol="0" anchor="ctr">
            <a:noAutofit/>
          </a:bodyPr>
          <a:lstStyle/>
          <a:p>
            <a:pPr algn="ctr">
              <a:lnSpc>
                <a:spcPct val="150000"/>
              </a:lnSpc>
              <a:buClr>
                <a:srgbClr val="9E1D6B"/>
              </a:buClr>
              <a:buSzPct val="150000"/>
              <a:defRPr/>
            </a:pPr>
            <a:r>
              <a:rPr lang="en-GB" sz="1600" dirty="0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Clipping is necessary when</a:t>
            </a:r>
          </a:p>
          <a:p>
            <a:pPr algn="ctr">
              <a:lnSpc>
                <a:spcPct val="150000"/>
              </a:lnSpc>
              <a:buClr>
                <a:srgbClr val="9E1D6B"/>
              </a:buClr>
              <a:buSzPct val="150000"/>
              <a:defRPr/>
            </a:pPr>
            <a:r>
              <a:rPr lang="en-GB" sz="1600" dirty="0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Read Length &gt; Insert Size</a:t>
            </a:r>
            <a:endParaRPr lang="en-GB" sz="1600" u="sng" dirty="0" smtClean="0">
              <a:solidFill>
                <a:schemeClr val="tx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653020" y="1183605"/>
            <a:ext cx="8444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50000"/>
              <a:defRPr/>
            </a:pPr>
            <a:r>
              <a:rPr lang="en-GB" sz="2400" b="1" dirty="0" smtClean="0"/>
              <a:t>Trimming sequencing </a:t>
            </a:r>
            <a:r>
              <a:rPr lang="en-GB" sz="2400" b="1" dirty="0" smtClean="0">
                <a:solidFill>
                  <a:srgbClr val="0070C0"/>
                </a:solidFill>
              </a:rPr>
              <a:t>adapters/primers</a:t>
            </a:r>
            <a:r>
              <a:rPr lang="en-GB" sz="2400" b="1" dirty="0" smtClean="0">
                <a:solidFill>
                  <a:srgbClr val="93156B"/>
                </a:solidFill>
              </a:rPr>
              <a:t> </a:t>
            </a:r>
            <a:r>
              <a:rPr lang="en-GB" sz="2400" dirty="0" smtClean="0"/>
              <a:t>(clipping)</a:t>
            </a:r>
          </a:p>
        </p:txBody>
      </p:sp>
      <p:pic>
        <p:nvPicPr>
          <p:cNvPr id="7172" name="Picture 4" descr="http://web.uri.edu/gsc/files/SampleLibraryimage4-300x238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981" y="2428841"/>
            <a:ext cx="2688145" cy="201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ZoneTexte 42"/>
          <p:cNvSpPr txBox="1"/>
          <p:nvPr/>
        </p:nvSpPr>
        <p:spPr>
          <a:xfrm>
            <a:off x="6353174" y="2121064"/>
            <a:ext cx="268852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200" dirty="0" smtClean="0"/>
              <a:t>Library size distribution</a:t>
            </a:r>
            <a:r>
              <a:rPr lang="en-GB" sz="1100" dirty="0" smtClean="0"/>
              <a:t> (Agilent </a:t>
            </a:r>
            <a:r>
              <a:rPr lang="en-GB" sz="1100" dirty="0" err="1" smtClean="0"/>
              <a:t>Bioanalyzer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adapters</a:t>
            </a:r>
            <a:endParaRPr lang="fr-FR" sz="1400" dirty="0" smtClean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5" name="Signalisation droite 14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17" name="Grouper 16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19" name="Grouper 18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22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ZoneTexte 20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8" name="ZoneTexte 17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24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6" name="Grouper 5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9" name="Grouper 8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1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ZoneTexte 9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7" name="ZoneTexte 6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B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633390" y="1346664"/>
            <a:ext cx="818708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b="1" dirty="0" err="1" smtClean="0">
                <a:solidFill>
                  <a:srgbClr val="215968"/>
                </a:solidFill>
                <a:latin typeface="Avenir Book"/>
                <a:cs typeface="Avenir Book"/>
              </a:rPr>
              <a:t>Adapters</a:t>
            </a:r>
            <a:r>
              <a:rPr lang="fr-FR" sz="2000" b="1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000" b="1" dirty="0" err="1">
                <a:solidFill>
                  <a:srgbClr val="215968"/>
                </a:solidFill>
                <a:latin typeface="Avenir Book"/>
                <a:cs typeface="Avenir Book"/>
              </a:rPr>
              <a:t>Trimming</a:t>
            </a:r>
            <a:r>
              <a:rPr lang="fr-FR" sz="2000" b="1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endParaRPr lang="fr-FR" sz="2000" b="1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endParaRPr lang="fr-FR" sz="2000" b="1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A 3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' adapter contamination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can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cause the 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insert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sequence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not to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align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(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adapter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sequence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≠ bases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at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the 3' end of the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reference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genome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sequence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).</a:t>
            </a:r>
            <a:endParaRPr lang="fr-FR" dirty="0">
              <a:solidFill>
                <a:srgbClr val="215968"/>
              </a:solidFill>
              <a:latin typeface="Avenir Book"/>
              <a:cs typeface="Avenir Book"/>
            </a:endParaRPr>
          </a:p>
          <a:p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Unlike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general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fixed-length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trimming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, adapter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trimming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removes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differing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numbers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of 3' bases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depending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on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where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the adapter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sequence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is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found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.</a:t>
            </a:r>
          </a:p>
          <a:p>
            <a:endParaRPr lang="fr-FR" dirty="0">
              <a:solidFill>
                <a:srgbClr val="215968"/>
              </a:solidFill>
              <a:latin typeface="Avenir Book"/>
              <a:cs typeface="Avenir Book"/>
            </a:endParaRPr>
          </a:p>
          <a:p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Manipulating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tools</a:t>
            </a:r>
            <a:endParaRPr lang="fr-FR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r>
              <a:rPr lang="fr-FR" dirty="0" err="1" smtClean="0">
                <a:solidFill>
                  <a:srgbClr val="E34F05"/>
                </a:solidFill>
                <a:latin typeface="Avenir Book"/>
                <a:cs typeface="Avenir Book"/>
              </a:rPr>
              <a:t>Cutadapt</a:t>
            </a:r>
            <a:r>
              <a:rPr lang="fr-FR" dirty="0">
                <a:solidFill>
                  <a:srgbClr val="E34F05"/>
                </a:solidFill>
                <a:latin typeface="Avenir Book"/>
                <a:cs typeface="Avenir Book"/>
              </a:rPr>
              <a:t> 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program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is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an excellent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tool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for </a:t>
            </a:r>
            <a:r>
              <a:rPr lang="fr-FR" dirty="0" err="1">
                <a:solidFill>
                  <a:srgbClr val="215968"/>
                </a:solidFill>
                <a:latin typeface="Avenir Book"/>
                <a:cs typeface="Avenir Book"/>
              </a:rPr>
              <a:t>removing</a:t>
            </a:r>
            <a:r>
              <a:rPr lang="fr-FR" dirty="0">
                <a:solidFill>
                  <a:srgbClr val="215968"/>
                </a:solidFill>
                <a:latin typeface="Avenir Book"/>
                <a:cs typeface="Avenir Book"/>
              </a:rPr>
              <a:t> adapter contamination. </a:t>
            </a:r>
            <a:endParaRPr lang="fr-FR" dirty="0" smtClean="0">
              <a:solidFill>
                <a:srgbClr val="215968"/>
              </a:solidFill>
              <a:latin typeface="Avenir Book"/>
              <a:cs typeface="Avenir Book"/>
            </a:endParaRPr>
          </a:p>
          <a:p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Ex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cutadapt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 on on a single-end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read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dirty="0" err="1" smtClean="0">
                <a:solidFill>
                  <a:srgbClr val="215968"/>
                </a:solidFill>
                <a:latin typeface="Avenir Book"/>
                <a:cs typeface="Avenir Book"/>
              </a:rPr>
              <a:t>sample</a:t>
            </a:r>
            <a:r>
              <a:rPr lang="fr-FR" dirty="0" smtClean="0">
                <a:solidFill>
                  <a:srgbClr val="215968"/>
                </a:solidFill>
                <a:latin typeface="Avenir Book"/>
                <a:cs typeface="Avenir Book"/>
              </a:rPr>
              <a:t>:</a:t>
            </a:r>
            <a:endParaRPr lang="fr-FR" dirty="0">
              <a:solidFill>
                <a:srgbClr val="215968"/>
              </a:solidFill>
              <a:latin typeface="Avenir Book"/>
              <a:cs typeface="Avenir Book"/>
            </a:endParaRPr>
          </a:p>
          <a:p>
            <a:endParaRPr lang="fr-FR" dirty="0" smtClean="0">
              <a:solidFill>
                <a:srgbClr val="21596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3742" y="4501289"/>
            <a:ext cx="8079142" cy="338554"/>
          </a:xfrm>
          <a:prstGeom prst="rect">
            <a:avLst/>
          </a:prstGeom>
          <a:solidFill>
            <a:srgbClr val="86A3AF">
              <a:alpha val="52000"/>
            </a:srgb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E34F05"/>
                </a:solidFill>
              </a:rPr>
              <a:t>cutadapt</a:t>
            </a:r>
            <a:r>
              <a:rPr lang="fr-FR" sz="1600" dirty="0">
                <a:solidFill>
                  <a:srgbClr val="E34F05"/>
                </a:solidFill>
              </a:rPr>
              <a:t> -m 22 -O </a:t>
            </a:r>
            <a:r>
              <a:rPr lang="fr-FR" sz="1600" dirty="0" smtClean="0">
                <a:solidFill>
                  <a:srgbClr val="E34F05"/>
                </a:solidFill>
              </a:rPr>
              <a:t>33 </a:t>
            </a:r>
            <a:r>
              <a:rPr lang="fr-FR" sz="1600" dirty="0">
                <a:solidFill>
                  <a:srgbClr val="E34F05"/>
                </a:solidFill>
              </a:rPr>
              <a:t>-a AGATCGGAAGAGCACACGTCTGAACTCCAGTCAC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88676" y="5103607"/>
            <a:ext cx="4933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solidFill>
                  <a:srgbClr val="B10A07"/>
                </a:solidFill>
              </a:rPr>
              <a:t>No </a:t>
            </a:r>
            <a:r>
              <a:rPr lang="fr-FR" dirty="0" err="1" smtClean="0">
                <a:solidFill>
                  <a:srgbClr val="B10A07"/>
                </a:solidFill>
              </a:rPr>
              <a:t>trimming</a:t>
            </a:r>
            <a:r>
              <a:rPr lang="fr-FR" dirty="0" smtClean="0">
                <a:solidFill>
                  <a:srgbClr val="B10A07"/>
                </a:solidFill>
              </a:rPr>
              <a:t> of 3</a:t>
            </a:r>
            <a:r>
              <a:rPr lang="fr-FR" dirty="0">
                <a:solidFill>
                  <a:srgbClr val="B10A07"/>
                </a:solidFill>
              </a:rPr>
              <a:t>' adapter </a:t>
            </a:r>
            <a:r>
              <a:rPr lang="fr-FR" dirty="0" err="1">
                <a:solidFill>
                  <a:srgbClr val="B10A07"/>
                </a:solidFill>
              </a:rPr>
              <a:t>sequences</a:t>
            </a:r>
            <a:r>
              <a:rPr lang="fr-FR" dirty="0">
                <a:solidFill>
                  <a:srgbClr val="B10A07"/>
                </a:solidFill>
              </a:rPr>
              <a:t> </a:t>
            </a:r>
            <a:r>
              <a:rPr lang="fr-FR" dirty="0" err="1">
                <a:solidFill>
                  <a:srgbClr val="B10A07"/>
                </a:solidFill>
              </a:rPr>
              <a:t>unless</a:t>
            </a:r>
            <a:r>
              <a:rPr lang="fr-FR" dirty="0">
                <a:solidFill>
                  <a:srgbClr val="B10A07"/>
                </a:solidFill>
              </a:rPr>
              <a:t> at least the first 10 bases of the adapter are </a:t>
            </a:r>
            <a:r>
              <a:rPr lang="fr-FR" dirty="0" err="1" smtClean="0">
                <a:solidFill>
                  <a:srgbClr val="B10A07"/>
                </a:solidFill>
              </a:rPr>
              <a:t>seen</a:t>
            </a:r>
            <a:r>
              <a:rPr lang="fr-FR" dirty="0" smtClean="0">
                <a:solidFill>
                  <a:srgbClr val="B10A07"/>
                </a:solidFill>
              </a:rPr>
              <a:t> </a:t>
            </a:r>
            <a:r>
              <a:rPr lang="fr-FR" dirty="0">
                <a:solidFill>
                  <a:srgbClr val="B10A07"/>
                </a:solidFill>
              </a:rPr>
              <a:t>at the 3' end of the </a:t>
            </a:r>
            <a:r>
              <a:rPr lang="fr-FR" dirty="0" err="1">
                <a:solidFill>
                  <a:srgbClr val="B10A07"/>
                </a:solidFill>
              </a:rPr>
              <a:t>read</a:t>
            </a:r>
            <a:endParaRPr lang="fr-FR" dirty="0">
              <a:solidFill>
                <a:srgbClr val="B10A07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Trimming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adapters</a:t>
            </a:r>
            <a:endParaRPr lang="fr-FR" sz="1400" dirty="0" smtClean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1" name="Signalisation droite 20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576984" y="6188286"/>
            <a:ext cx="46011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err="1">
                <a:solidFill>
                  <a:srgbClr val="215968"/>
                </a:solidFill>
                <a:latin typeface="Avenir Book"/>
                <a:cs typeface="Avenir Book"/>
              </a:rPr>
              <a:t>https</a:t>
            </a:r>
            <a:r>
              <a:rPr lang="fr-FR" sz="1000" dirty="0">
                <a:solidFill>
                  <a:srgbClr val="215968"/>
                </a:solidFill>
                <a:latin typeface="Avenir Book"/>
                <a:cs typeface="Avenir Book"/>
              </a:rPr>
              <a:t>://</a:t>
            </a:r>
            <a:r>
              <a:rPr lang="fr-FR" sz="1000" dirty="0" err="1">
                <a:solidFill>
                  <a:srgbClr val="215968"/>
                </a:solidFill>
                <a:latin typeface="Avenir Book"/>
                <a:cs typeface="Avenir Book"/>
              </a:rPr>
              <a:t>wikis.utexas.edu</a:t>
            </a:r>
            <a:r>
              <a:rPr lang="fr-FR" sz="1000" dirty="0">
                <a:solidFill>
                  <a:srgbClr val="215968"/>
                </a:solidFill>
                <a:latin typeface="Avenir Book"/>
                <a:cs typeface="Avenir Book"/>
              </a:rPr>
              <a:t>/display/</a:t>
            </a:r>
            <a:r>
              <a:rPr lang="fr-FR" sz="1000" dirty="0" err="1">
                <a:solidFill>
                  <a:srgbClr val="215968"/>
                </a:solidFill>
                <a:latin typeface="Avenir Book"/>
                <a:cs typeface="Avenir Book"/>
              </a:rPr>
              <a:t>bioiteam</a:t>
            </a:r>
            <a:r>
              <a:rPr lang="fr-FR" sz="1000" dirty="0">
                <a:solidFill>
                  <a:srgbClr val="215968"/>
                </a:solidFill>
                <a:latin typeface="Avenir Book"/>
                <a:cs typeface="Avenir Book"/>
              </a:rPr>
              <a:t>/Evaluating+your+raw+sequencing+data#Evaluatingyourrawsequencingdata-Trimminglowqualitybases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2269" y="5156692"/>
            <a:ext cx="3689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err="1">
                <a:solidFill>
                  <a:srgbClr val="B10A07"/>
                </a:solidFill>
              </a:rPr>
              <a:t>discard</a:t>
            </a:r>
            <a:r>
              <a:rPr lang="fr-FR" dirty="0">
                <a:solidFill>
                  <a:srgbClr val="B10A07"/>
                </a:solidFill>
              </a:rPr>
              <a:t> </a:t>
            </a:r>
            <a:r>
              <a:rPr lang="fr-FR" dirty="0" err="1">
                <a:solidFill>
                  <a:srgbClr val="B10A07"/>
                </a:solidFill>
              </a:rPr>
              <a:t>any</a:t>
            </a:r>
            <a:r>
              <a:rPr lang="fr-FR" dirty="0">
                <a:solidFill>
                  <a:srgbClr val="B10A07"/>
                </a:solidFill>
              </a:rPr>
              <a:t> </a:t>
            </a:r>
            <a:r>
              <a:rPr lang="fr-FR" dirty="0" err="1">
                <a:solidFill>
                  <a:srgbClr val="B10A07"/>
                </a:solidFill>
              </a:rPr>
              <a:t>sequence</a:t>
            </a:r>
            <a:r>
              <a:rPr lang="fr-FR" dirty="0">
                <a:solidFill>
                  <a:srgbClr val="B10A07"/>
                </a:solidFill>
              </a:rPr>
              <a:t> </a:t>
            </a:r>
            <a:r>
              <a:rPr lang="fr-FR" dirty="0" err="1">
                <a:solidFill>
                  <a:srgbClr val="B10A07"/>
                </a:solidFill>
              </a:rPr>
              <a:t>that</a:t>
            </a:r>
            <a:r>
              <a:rPr lang="fr-FR" dirty="0">
                <a:solidFill>
                  <a:srgbClr val="B10A07"/>
                </a:solidFill>
              </a:rPr>
              <a:t> </a:t>
            </a:r>
            <a:r>
              <a:rPr lang="fr-FR" dirty="0" err="1">
                <a:solidFill>
                  <a:srgbClr val="B10A07"/>
                </a:solidFill>
              </a:rPr>
              <a:t>is</a:t>
            </a:r>
            <a:r>
              <a:rPr lang="fr-FR" dirty="0">
                <a:solidFill>
                  <a:srgbClr val="B10A07"/>
                </a:solidFill>
              </a:rPr>
              <a:t> </a:t>
            </a:r>
            <a:r>
              <a:rPr lang="fr-FR" dirty="0" err="1">
                <a:solidFill>
                  <a:srgbClr val="B10A07"/>
                </a:solidFill>
              </a:rPr>
              <a:t>smaller</a:t>
            </a:r>
            <a:r>
              <a:rPr lang="fr-FR" dirty="0">
                <a:solidFill>
                  <a:srgbClr val="B10A07"/>
                </a:solidFill>
              </a:rPr>
              <a:t> </a:t>
            </a:r>
            <a:r>
              <a:rPr lang="fr-FR" dirty="0" err="1">
                <a:solidFill>
                  <a:srgbClr val="B10A07"/>
                </a:solidFill>
              </a:rPr>
              <a:t>than</a:t>
            </a:r>
            <a:r>
              <a:rPr lang="fr-FR" dirty="0">
                <a:solidFill>
                  <a:srgbClr val="B10A07"/>
                </a:solidFill>
              </a:rPr>
              <a:t> 22 bases </a:t>
            </a:r>
            <a:r>
              <a:rPr lang="fr-FR" dirty="0" err="1">
                <a:solidFill>
                  <a:srgbClr val="B10A07"/>
                </a:solidFill>
              </a:rPr>
              <a:t>after</a:t>
            </a:r>
            <a:r>
              <a:rPr lang="fr-FR" dirty="0">
                <a:solidFill>
                  <a:srgbClr val="B10A07"/>
                </a:solidFill>
              </a:rPr>
              <a:t> </a:t>
            </a:r>
            <a:r>
              <a:rPr lang="fr-FR" dirty="0" err="1">
                <a:solidFill>
                  <a:srgbClr val="B10A07"/>
                </a:solidFill>
              </a:rPr>
              <a:t>trimming</a:t>
            </a:r>
            <a:endParaRPr lang="fr-FR" dirty="0">
              <a:solidFill>
                <a:srgbClr val="B10A07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1087220" y="4817156"/>
            <a:ext cx="729914" cy="381968"/>
          </a:xfrm>
          <a:prstGeom prst="straightConnector1">
            <a:avLst/>
          </a:prstGeom>
          <a:ln>
            <a:solidFill>
              <a:srgbClr val="B10A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2357272" y="4800148"/>
            <a:ext cx="1937606" cy="356544"/>
          </a:xfrm>
          <a:prstGeom prst="straightConnector1">
            <a:avLst/>
          </a:prstGeom>
          <a:ln>
            <a:solidFill>
              <a:srgbClr val="B10A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204" y="61914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Reads Pre-Processing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653019" y="1235772"/>
            <a:ext cx="8444681" cy="2085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50000"/>
              <a:defRPr/>
            </a:pPr>
            <a:r>
              <a:rPr lang="en-GB" sz="2400" b="1" dirty="0" smtClean="0">
                <a:solidFill>
                  <a:srgbClr val="0070C0"/>
                </a:solidFill>
              </a:rPr>
              <a:t>Trimming </a:t>
            </a:r>
            <a:r>
              <a:rPr lang="en-GB" sz="2400" b="1" dirty="0" smtClean="0"/>
              <a:t>sequencing adapters/primers </a:t>
            </a:r>
            <a:r>
              <a:rPr lang="en-GB" sz="2400" dirty="0" smtClean="0"/>
              <a:t>(clipping) </a:t>
            </a:r>
            <a:r>
              <a:rPr lang="en-GB" sz="2400" b="1" dirty="0" smtClean="0"/>
              <a:t>and poor quality ends </a:t>
            </a:r>
            <a:r>
              <a:rPr lang="en-GB" sz="2400" dirty="0" smtClean="0"/>
              <a:t>and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rgbClr val="0070C0"/>
                </a:solidFill>
              </a:rPr>
              <a:t>filter short reads</a:t>
            </a:r>
            <a:endParaRPr lang="en-GB" sz="2000" dirty="0" smtClean="0"/>
          </a:p>
          <a:p>
            <a:pPr lvl="1">
              <a:buClr>
                <a:schemeClr val="tx1"/>
              </a:buClr>
              <a:buSzPct val="150000"/>
              <a:defRPr/>
            </a:pPr>
            <a:endParaRPr lang="en-GB" sz="1600" dirty="0"/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sz="2000" dirty="0" smtClean="0"/>
              <a:t>Dozens of tools available!</a:t>
            </a:r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sz="1600" i="1" dirty="0" err="1" smtClean="0"/>
              <a:t>AlienTrimmer</a:t>
            </a:r>
            <a:r>
              <a:rPr lang="is-IS" sz="1600" i="1" dirty="0"/>
              <a:t>, </a:t>
            </a:r>
            <a:r>
              <a:rPr lang="en-GB" sz="1600" i="1" dirty="0" err="1"/>
              <a:t>Cutadapt</a:t>
            </a:r>
            <a:r>
              <a:rPr lang="en-GB" sz="1600" i="1" dirty="0"/>
              <a:t>, </a:t>
            </a:r>
            <a:r>
              <a:rPr lang="en-GB" sz="1600" i="1" dirty="0" err="1"/>
              <a:t>ConDeTri</a:t>
            </a:r>
            <a:r>
              <a:rPr lang="en-GB" sz="1600" i="1" dirty="0"/>
              <a:t>, </a:t>
            </a:r>
            <a:r>
              <a:rPr lang="en-GB" sz="1600" i="1" dirty="0" err="1"/>
              <a:t>FastX</a:t>
            </a:r>
            <a:r>
              <a:rPr lang="en-GB" sz="1600" i="1" dirty="0"/>
              <a:t>, </a:t>
            </a:r>
            <a:r>
              <a:rPr lang="en-GB" sz="1600" i="1" dirty="0" smtClean="0"/>
              <a:t>Sickle, SolexaQA, </a:t>
            </a:r>
            <a:r>
              <a:rPr lang="en-GB" sz="1600" i="1" dirty="0" err="1" smtClean="0"/>
              <a:t>Trimmomatic</a:t>
            </a:r>
            <a:r>
              <a:rPr lang="is-IS" sz="1600" i="1" dirty="0" smtClean="0"/>
              <a:t>…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150000"/>
              <a:defRPr/>
            </a:pPr>
            <a:r>
              <a:rPr lang="en-GB" sz="1700" dirty="0" smtClean="0"/>
              <a:t>They </a:t>
            </a:r>
            <a:r>
              <a:rPr lang="en-GB" sz="1700" dirty="0"/>
              <a:t>use different methods and algorithms and offer at lot of </a:t>
            </a:r>
            <a:r>
              <a:rPr lang="en-GB" sz="1700" dirty="0" smtClean="0"/>
              <a:t>options</a:t>
            </a:r>
            <a:endParaRPr lang="en-GB" sz="1700" dirty="0"/>
          </a:p>
        </p:txBody>
      </p:sp>
      <p:sp>
        <p:nvSpPr>
          <p:cNvPr id="20" name="TextBox 8"/>
          <p:cNvSpPr txBox="1"/>
          <p:nvPr/>
        </p:nvSpPr>
        <p:spPr>
          <a:xfrm>
            <a:off x="653017" y="5187117"/>
            <a:ext cx="8444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50000"/>
              <a:defRPr/>
            </a:pPr>
            <a:r>
              <a:rPr lang="en-GB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PE reads: </a:t>
            </a:r>
            <a:r>
              <a:rPr lang="en-GB" sz="2400" b="1" dirty="0" smtClean="0">
                <a:solidFill>
                  <a:srgbClr val="0070C0"/>
                </a:solidFill>
              </a:rPr>
              <a:t>Filter unpaired reads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3428" y="3284268"/>
            <a:ext cx="5709360" cy="151665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0" name="Connecteur droit 9"/>
          <p:cNvCxnSpPr/>
          <p:nvPr/>
        </p:nvCxnSpPr>
        <p:spPr>
          <a:xfrm flipH="1">
            <a:off x="2171826" y="5831698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324226" y="5984098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476626" y="6136498"/>
            <a:ext cx="52620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17451" y="5838624"/>
            <a:ext cx="114517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269851" y="5991024"/>
            <a:ext cx="114517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422251" y="6143424"/>
            <a:ext cx="114517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6426217" y="5824768"/>
            <a:ext cx="114517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6578617" y="5977168"/>
            <a:ext cx="114517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6731017" y="6129568"/>
            <a:ext cx="1145179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Tools</a:t>
            </a:r>
          </a:p>
        </p:txBody>
      </p:sp>
      <p:sp>
        <p:nvSpPr>
          <p:cNvPr id="23" name="Signalisation droite 22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6" name="Grouper 25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8" name="Grouper 27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30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ZoneTexte 28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C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5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204" y="61914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Reads Pre-Processing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050" y="952332"/>
            <a:ext cx="4011350" cy="10655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2" name="Carré corné 21"/>
          <p:cNvSpPr/>
          <p:nvPr/>
        </p:nvSpPr>
        <p:spPr>
          <a:xfrm>
            <a:off x="5327220" y="5598769"/>
            <a:ext cx="3301009" cy="901495"/>
          </a:xfrm>
          <a:prstGeom prst="foldedCorner">
            <a:avLst/>
          </a:prstGeom>
          <a:solidFill>
            <a:srgbClr val="FFE32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72000" rIns="108000" bIns="36000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9E1D6B"/>
              </a:buClr>
              <a:buSzPct val="150000"/>
              <a:defRPr/>
            </a:pPr>
            <a:r>
              <a:rPr lang="en-GB" sz="1400" dirty="0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</a:rPr>
              <a:t>There is no golden method / tool</a:t>
            </a:r>
          </a:p>
          <a:p>
            <a:pPr algn="ctr">
              <a:lnSpc>
                <a:spcPct val="150000"/>
              </a:lnSpc>
              <a:buClr>
                <a:srgbClr val="9E1D6B"/>
              </a:buClr>
              <a:buSzPct val="150000"/>
              <a:defRPr/>
            </a:pPr>
            <a:r>
              <a:rPr lang="en-GB" sz="1100" dirty="0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  <a:sym typeface="Wingdings"/>
              </a:rPr>
              <a:t></a:t>
            </a:r>
            <a:r>
              <a:rPr lang="en-GB" sz="1400" dirty="0" smtClean="0">
                <a:solidFill>
                  <a:schemeClr val="tx1"/>
                </a:solidFill>
                <a:latin typeface="Chalkboard SE" charset="0"/>
                <a:ea typeface="Chalkboard SE" charset="0"/>
                <a:cs typeface="Chalkboard SE" charset="0"/>
                <a:sym typeface="Wingdings"/>
              </a:rPr>
              <a:t> DEPENDS ON THE APPLICATION</a:t>
            </a:r>
            <a:endParaRPr lang="en-GB" sz="1400" dirty="0" smtClean="0">
              <a:solidFill>
                <a:schemeClr val="tx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653020" y="1183605"/>
            <a:ext cx="844468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50000"/>
              <a:defRPr/>
            </a:pPr>
            <a:r>
              <a:rPr lang="en-GB" sz="2400" b="1" dirty="0" smtClean="0"/>
              <a:t>Trimming Poor Quality Ends</a:t>
            </a:r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dirty="0" smtClean="0"/>
              <a:t>A few examples from Del </a:t>
            </a:r>
            <a:r>
              <a:rPr lang="en-GB" dirty="0" err="1" smtClean="0"/>
              <a:t>Fabbro</a:t>
            </a:r>
            <a:r>
              <a:rPr lang="en-GB" dirty="0" smtClean="0"/>
              <a:t> </a:t>
            </a:r>
            <a:r>
              <a:rPr lang="en-GB" i="1" dirty="0" smtClean="0"/>
              <a:t>et. Al.</a:t>
            </a:r>
          </a:p>
          <a:p>
            <a:pPr lvl="1">
              <a:buClr>
                <a:schemeClr val="tx1"/>
              </a:buClr>
              <a:buSzPct val="150000"/>
              <a:defRPr/>
            </a:pPr>
            <a:endParaRPr lang="en-GB" dirty="0" smtClean="0"/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sz="2000" dirty="0" smtClean="0"/>
              <a:t>- </a:t>
            </a:r>
            <a:r>
              <a:rPr lang="en-GB" sz="2000" u="sng" dirty="0" smtClean="0"/>
              <a:t>RNA-</a:t>
            </a:r>
            <a:r>
              <a:rPr lang="en-GB" sz="2000" u="sng" dirty="0" err="1" smtClean="0"/>
              <a:t>Seq</a:t>
            </a:r>
            <a:r>
              <a:rPr lang="en-GB" sz="1600" dirty="0" smtClean="0"/>
              <a:t> (</a:t>
            </a:r>
            <a:r>
              <a:rPr lang="en-GB" sz="1600" i="1" dirty="0" smtClean="0"/>
              <a:t>Homo sapiens</a:t>
            </a:r>
            <a:r>
              <a:rPr lang="en-GB" sz="1600" dirty="0" smtClean="0"/>
              <a:t>)</a:t>
            </a:r>
          </a:p>
          <a:p>
            <a:pPr lvl="2">
              <a:buClr>
                <a:schemeClr val="tx1"/>
              </a:buClr>
              <a:buSzPct val="150000"/>
              <a:defRPr/>
            </a:pPr>
            <a:r>
              <a:rPr lang="en-GB" dirty="0" smtClean="0"/>
              <a:t>“</a:t>
            </a:r>
            <a:r>
              <a:rPr lang="en-GB" i="1" dirty="0" smtClean="0">
                <a:solidFill>
                  <a:srgbClr val="0070C0"/>
                </a:solidFill>
              </a:rPr>
              <a:t>SolexaQA </a:t>
            </a:r>
            <a:r>
              <a:rPr lang="en-GB" dirty="0" smtClean="0"/>
              <a:t>achieves the </a:t>
            </a:r>
            <a:r>
              <a:rPr lang="en-GB" dirty="0" smtClean="0">
                <a:solidFill>
                  <a:srgbClr val="0070C0"/>
                </a:solidFill>
              </a:rPr>
              <a:t>highest quality </a:t>
            </a:r>
            <a:r>
              <a:rPr lang="en-GB" dirty="0" smtClean="0"/>
              <a:t>while keeping the highest amount of reads”</a:t>
            </a:r>
          </a:p>
          <a:p>
            <a:pPr lvl="2">
              <a:buClr>
                <a:schemeClr val="tx1"/>
              </a:buClr>
              <a:buSzPct val="150000"/>
              <a:defRPr/>
            </a:pPr>
            <a:endParaRPr lang="en-GB" dirty="0" smtClean="0"/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sz="2000" dirty="0" smtClean="0"/>
              <a:t>- </a:t>
            </a:r>
            <a:r>
              <a:rPr lang="en-GB" sz="2000" u="sng" dirty="0" smtClean="0"/>
              <a:t>Assembly</a:t>
            </a:r>
            <a:r>
              <a:rPr lang="en-GB" sz="1600" dirty="0" smtClean="0"/>
              <a:t> (</a:t>
            </a:r>
            <a:r>
              <a:rPr lang="en-GB" sz="1600" i="1" dirty="0" err="1" smtClean="0"/>
              <a:t>Prunus</a:t>
            </a:r>
            <a:r>
              <a:rPr lang="en-GB" sz="1600" i="1" dirty="0" smtClean="0"/>
              <a:t> </a:t>
            </a:r>
            <a:r>
              <a:rPr lang="en-GB" sz="1600" i="1" dirty="0" err="1" smtClean="0"/>
              <a:t>persica</a:t>
            </a:r>
            <a:r>
              <a:rPr lang="en-GB" sz="1600" dirty="0" smtClean="0"/>
              <a:t>)</a:t>
            </a:r>
          </a:p>
          <a:p>
            <a:pPr lvl="2">
              <a:buClr>
                <a:schemeClr val="tx1"/>
              </a:buClr>
              <a:buSzPct val="150000"/>
              <a:defRPr/>
            </a:pPr>
            <a:r>
              <a:rPr lang="en-GB" dirty="0"/>
              <a:t>“Read trimming affects only partially genome assembly results”</a:t>
            </a:r>
            <a:endParaRPr lang="en-GB" dirty="0">
              <a:solidFill>
                <a:srgbClr val="93156B"/>
              </a:solidFill>
            </a:endParaRPr>
          </a:p>
          <a:p>
            <a:pPr lvl="2">
              <a:buClr>
                <a:schemeClr val="tx1"/>
              </a:buClr>
              <a:buSzPct val="150000"/>
              <a:defRPr/>
            </a:pPr>
            <a:r>
              <a:rPr lang="en-GB" dirty="0"/>
              <a:t>“</a:t>
            </a:r>
            <a:r>
              <a:rPr lang="en-GB" dirty="0">
                <a:solidFill>
                  <a:srgbClr val="0070C0"/>
                </a:solidFill>
              </a:rPr>
              <a:t>Stringent trimming </a:t>
            </a:r>
            <a:r>
              <a:rPr lang="en-GB" dirty="0"/>
              <a:t>tends to heavily  remove data and </a:t>
            </a:r>
            <a:r>
              <a:rPr lang="en-GB" dirty="0">
                <a:solidFill>
                  <a:srgbClr val="0070C0"/>
                </a:solidFill>
              </a:rPr>
              <a:t>decrease </a:t>
            </a:r>
            <a:r>
              <a:rPr lang="en-GB" dirty="0"/>
              <a:t>overall assembly quality</a:t>
            </a:r>
            <a:r>
              <a:rPr lang="en-GB" dirty="0" smtClean="0"/>
              <a:t>”</a:t>
            </a:r>
          </a:p>
          <a:p>
            <a:pPr lvl="2">
              <a:buClr>
                <a:schemeClr val="tx1"/>
              </a:buClr>
              <a:buSzPct val="150000"/>
              <a:defRPr/>
            </a:pPr>
            <a:endParaRPr lang="en-GB" dirty="0" smtClean="0"/>
          </a:p>
          <a:p>
            <a:pPr lvl="1">
              <a:buClr>
                <a:schemeClr val="tx1"/>
              </a:buClr>
              <a:buSzPct val="150000"/>
              <a:defRPr/>
            </a:pPr>
            <a:r>
              <a:rPr lang="en-GB" sz="2000" dirty="0" smtClean="0"/>
              <a:t>- </a:t>
            </a:r>
            <a:r>
              <a:rPr lang="en-GB" sz="2000" u="sng" dirty="0" smtClean="0"/>
              <a:t>SNP Identification</a:t>
            </a:r>
            <a:r>
              <a:rPr lang="en-GB" sz="1600" dirty="0" smtClean="0"/>
              <a:t> (</a:t>
            </a:r>
            <a:r>
              <a:rPr lang="en-GB" sz="1600" i="1" dirty="0" err="1" smtClean="0"/>
              <a:t>Prunus</a:t>
            </a:r>
            <a:r>
              <a:rPr lang="en-GB" sz="1600" i="1" dirty="0" smtClean="0"/>
              <a:t> </a:t>
            </a:r>
            <a:r>
              <a:rPr lang="en-GB" sz="1600" i="1" dirty="0" err="1" smtClean="0"/>
              <a:t>persica</a:t>
            </a:r>
            <a:r>
              <a:rPr lang="en-GB" sz="1600" dirty="0" smtClean="0"/>
              <a:t> and </a:t>
            </a:r>
            <a:r>
              <a:rPr lang="en-GB" sz="1600" i="1" dirty="0" smtClean="0"/>
              <a:t>Saccharomyces cerevisiae</a:t>
            </a:r>
            <a:r>
              <a:rPr lang="en-GB" sz="1600" dirty="0" smtClean="0"/>
              <a:t>)</a:t>
            </a:r>
          </a:p>
          <a:p>
            <a:pPr lvl="2">
              <a:buClr>
                <a:schemeClr val="tx1"/>
              </a:buClr>
              <a:buSzPct val="150000"/>
              <a:defRPr/>
            </a:pPr>
            <a:r>
              <a:rPr lang="en-GB" dirty="0" smtClean="0"/>
              <a:t>“</a:t>
            </a:r>
            <a:r>
              <a:rPr lang="en-GB" dirty="0" smtClean="0">
                <a:solidFill>
                  <a:srgbClr val="0070C0"/>
                </a:solidFill>
              </a:rPr>
              <a:t>All </a:t>
            </a:r>
            <a:r>
              <a:rPr lang="en-GB" dirty="0">
                <a:solidFill>
                  <a:srgbClr val="0070C0"/>
                </a:solidFill>
              </a:rPr>
              <a:t>trimmers </a:t>
            </a:r>
            <a:r>
              <a:rPr lang="en-GB" dirty="0"/>
              <a:t>drastically </a:t>
            </a:r>
            <a:r>
              <a:rPr lang="en-GB" dirty="0">
                <a:solidFill>
                  <a:srgbClr val="0070C0"/>
                </a:solidFill>
              </a:rPr>
              <a:t>reduce the percentage </a:t>
            </a:r>
            <a:r>
              <a:rPr lang="en-GB" dirty="0" smtClean="0">
                <a:solidFill>
                  <a:srgbClr val="0070C0"/>
                </a:solidFill>
              </a:rPr>
              <a:t>of alternative </a:t>
            </a:r>
            <a:r>
              <a:rPr lang="en-GB" dirty="0">
                <a:solidFill>
                  <a:srgbClr val="0070C0"/>
                </a:solidFill>
              </a:rPr>
              <a:t>allele </a:t>
            </a:r>
            <a:r>
              <a:rPr lang="en-GB" dirty="0" smtClean="0"/>
              <a:t>nucleotides (</a:t>
            </a:r>
            <a:r>
              <a:rPr lang="is-IS" dirty="0" smtClean="0"/>
              <a:t>…) </a:t>
            </a:r>
            <a:r>
              <a:rPr lang="en-GB" dirty="0" smtClean="0"/>
              <a:t>bringing </a:t>
            </a:r>
            <a:r>
              <a:rPr lang="en-GB" dirty="0"/>
              <a:t>this false positive call indicator </a:t>
            </a:r>
            <a:r>
              <a:rPr lang="en-GB" dirty="0" smtClean="0"/>
              <a:t>from 30</a:t>
            </a:r>
            <a:r>
              <a:rPr lang="en-GB" dirty="0"/>
              <a:t>% to 10</a:t>
            </a:r>
            <a:r>
              <a:rPr lang="en-GB" dirty="0" smtClean="0"/>
              <a:t>%”</a:t>
            </a:r>
            <a:endParaRPr lang="en-GB" sz="5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204" y="61914"/>
            <a:ext cx="9036496" cy="6877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smtClean="0">
                <a:solidFill>
                  <a:srgbClr val="FFFFFF"/>
                </a:solidFill>
              </a:rPr>
              <a:t>Reads Pre-Processing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1560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READ PRE-PROCESSING</a:t>
            </a:r>
          </a:p>
          <a:p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Tools</a:t>
            </a:r>
          </a:p>
        </p:txBody>
      </p:sp>
      <p:sp>
        <p:nvSpPr>
          <p:cNvPr id="8" name="Signalisation droite 7"/>
          <p:cNvSpPr/>
          <p:nvPr/>
        </p:nvSpPr>
        <p:spPr>
          <a:xfrm>
            <a:off x="23740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10" name="Grouper 9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12" name="Grouper 11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ZoneTexte 12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C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19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16" y="3713759"/>
            <a:ext cx="4796872" cy="2697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204" y="61914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FASTQ File Format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812" y="1151529"/>
            <a:ext cx="846694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50000"/>
              <a:defRPr/>
            </a:pPr>
            <a:r>
              <a:rPr lang="en-GB" sz="2000" dirty="0" smtClean="0"/>
              <a:t>- A </a:t>
            </a:r>
            <a:r>
              <a:rPr lang="en-GB" sz="2000" b="1" dirty="0"/>
              <a:t>FASTA</a:t>
            </a:r>
            <a:r>
              <a:rPr lang="en-GB" sz="2000" dirty="0"/>
              <a:t> file uses at least 2 lines per </a:t>
            </a:r>
            <a:r>
              <a:rPr lang="en-GB" sz="2000" dirty="0" smtClean="0"/>
              <a:t>sequence:</a:t>
            </a:r>
          </a:p>
          <a:p>
            <a:pPr lvl="2">
              <a:buClr>
                <a:schemeClr val="tx1"/>
              </a:buClr>
              <a:buSzPct val="150000"/>
              <a:defRPr/>
            </a:pPr>
            <a:r>
              <a:rPr lang="en-GB" sz="1600" i="1" dirty="0" smtClean="0">
                <a:solidFill>
                  <a:srgbClr val="0070C0"/>
                </a:solidFill>
              </a:rPr>
              <a:t>Line </a:t>
            </a:r>
            <a:r>
              <a:rPr lang="en-GB" sz="1600" i="1" dirty="0">
                <a:solidFill>
                  <a:srgbClr val="0070C0"/>
                </a:solidFill>
              </a:rPr>
              <a:t>1</a:t>
            </a:r>
            <a:r>
              <a:rPr lang="en-GB" sz="1600" i="1" dirty="0">
                <a:solidFill>
                  <a:srgbClr val="93156B"/>
                </a:solidFill>
              </a:rPr>
              <a:t> </a:t>
            </a:r>
            <a:r>
              <a:rPr lang="en-GB" sz="1600" dirty="0"/>
              <a:t>begins </a:t>
            </a:r>
            <a:r>
              <a:rPr lang="en-GB" sz="1600" dirty="0" smtClean="0"/>
              <a:t>with a </a:t>
            </a:r>
            <a:r>
              <a:rPr lang="en-GB" sz="1600" dirty="0" smtClean="0">
                <a:solidFill>
                  <a:srgbClr val="0070C0"/>
                </a:solidFill>
              </a:rPr>
              <a:t>‘</a:t>
            </a:r>
            <a:r>
              <a:rPr lang="en-GB" sz="1600" b="1" dirty="0" smtClean="0">
                <a:solidFill>
                  <a:srgbClr val="0070C0"/>
                </a:solidFill>
              </a:rPr>
              <a:t>&gt;</a:t>
            </a:r>
            <a:r>
              <a:rPr lang="en-GB" sz="1600" dirty="0" smtClean="0">
                <a:solidFill>
                  <a:srgbClr val="0070C0"/>
                </a:solidFill>
              </a:rPr>
              <a:t>’</a:t>
            </a:r>
            <a:r>
              <a:rPr lang="en-GB" sz="1600" dirty="0" smtClean="0">
                <a:solidFill>
                  <a:srgbClr val="93156B"/>
                </a:solidFill>
              </a:rPr>
              <a:t> </a:t>
            </a:r>
            <a:r>
              <a:rPr lang="en-GB" sz="1600" dirty="0" smtClean="0"/>
              <a:t>and is followed </a:t>
            </a:r>
            <a:r>
              <a:rPr lang="en-GB" sz="1600" dirty="0"/>
              <a:t>by a sequence </a:t>
            </a:r>
            <a:r>
              <a:rPr lang="en-GB" sz="1600" dirty="0" smtClean="0"/>
              <a:t>identifier</a:t>
            </a:r>
            <a:endParaRPr lang="fr-FR" sz="1600" dirty="0"/>
          </a:p>
          <a:p>
            <a:pPr lvl="2">
              <a:buClr>
                <a:schemeClr val="tx1"/>
              </a:buClr>
              <a:buSzPct val="150000"/>
              <a:defRPr/>
            </a:pPr>
            <a:r>
              <a:rPr lang="en-GB" sz="1600" i="1" dirty="0" smtClean="0">
                <a:solidFill>
                  <a:srgbClr val="0070C0"/>
                </a:solidFill>
              </a:rPr>
              <a:t>Line 2</a:t>
            </a:r>
            <a:r>
              <a:rPr lang="en-GB" sz="1600" dirty="0" smtClean="0"/>
              <a:t> </a:t>
            </a:r>
            <a:r>
              <a:rPr lang="en-GB" sz="1600" dirty="0"/>
              <a:t>is the </a:t>
            </a:r>
            <a:r>
              <a:rPr lang="en-GB" sz="1600" dirty="0">
                <a:solidFill>
                  <a:srgbClr val="0070C0"/>
                </a:solidFill>
              </a:rPr>
              <a:t>sequence </a:t>
            </a:r>
            <a:r>
              <a:rPr lang="en-GB" sz="1600" dirty="0" smtClean="0">
                <a:solidFill>
                  <a:srgbClr val="0070C0"/>
                </a:solidFill>
              </a:rPr>
              <a:t>letters</a:t>
            </a:r>
          </a:p>
          <a:p>
            <a:pPr marL="457200" indent="-457200">
              <a:buClr>
                <a:schemeClr val="tx1"/>
              </a:buClr>
              <a:buSzPct val="150000"/>
              <a:buFontTx/>
              <a:buChar char="-"/>
              <a:defRPr/>
            </a:pPr>
            <a:endParaRPr lang="en-GB" sz="2000" dirty="0"/>
          </a:p>
          <a:p>
            <a:pPr>
              <a:buClr>
                <a:schemeClr val="tx1"/>
              </a:buClr>
              <a:buSzPct val="150000"/>
              <a:defRPr/>
            </a:pPr>
            <a:r>
              <a:rPr lang="en-GB" sz="2000" dirty="0" smtClean="0"/>
              <a:t>- A </a:t>
            </a:r>
            <a:r>
              <a:rPr lang="en-GB" sz="2000" b="1" dirty="0"/>
              <a:t>FASTQ</a:t>
            </a:r>
            <a:r>
              <a:rPr lang="en-GB" sz="2000" dirty="0"/>
              <a:t> file uses four lines per </a:t>
            </a:r>
            <a:r>
              <a:rPr lang="en-GB" sz="2000" dirty="0" smtClean="0"/>
              <a:t>sequence:</a:t>
            </a:r>
          </a:p>
          <a:p>
            <a:pPr lvl="2">
              <a:buClr>
                <a:schemeClr val="tx1"/>
              </a:buClr>
              <a:buSzPct val="150000"/>
              <a:defRPr/>
            </a:pPr>
            <a:r>
              <a:rPr lang="en-GB" sz="1600" i="1" dirty="0" smtClean="0">
                <a:solidFill>
                  <a:srgbClr val="0070C0"/>
                </a:solidFill>
              </a:rPr>
              <a:t>Line </a:t>
            </a:r>
            <a:r>
              <a:rPr lang="en-GB" sz="1600" i="1" dirty="0">
                <a:solidFill>
                  <a:srgbClr val="0070C0"/>
                </a:solidFill>
              </a:rPr>
              <a:t>1</a:t>
            </a:r>
            <a:r>
              <a:rPr lang="en-GB" sz="1600" dirty="0"/>
              <a:t> begins </a:t>
            </a:r>
            <a:r>
              <a:rPr lang="en-GB" sz="1600" dirty="0" smtClean="0"/>
              <a:t>with a </a:t>
            </a:r>
            <a:r>
              <a:rPr lang="en-GB" sz="1600" dirty="0" smtClean="0">
                <a:solidFill>
                  <a:srgbClr val="0070C0"/>
                </a:solidFill>
              </a:rPr>
              <a:t>'</a:t>
            </a:r>
            <a:r>
              <a:rPr lang="en-GB" sz="1600" b="1" dirty="0" smtClean="0">
                <a:solidFill>
                  <a:srgbClr val="0070C0"/>
                </a:solidFill>
              </a:rPr>
              <a:t>@</a:t>
            </a:r>
            <a:r>
              <a:rPr lang="en-GB" sz="1600" dirty="0" smtClean="0">
                <a:solidFill>
                  <a:srgbClr val="0070C0"/>
                </a:solidFill>
              </a:rPr>
              <a:t>'</a:t>
            </a:r>
            <a:r>
              <a:rPr lang="en-GB" sz="1600" dirty="0" smtClean="0"/>
              <a:t> and </a:t>
            </a:r>
            <a:r>
              <a:rPr lang="en-GB" sz="1600" dirty="0"/>
              <a:t>is followed by a sequence </a:t>
            </a:r>
            <a:r>
              <a:rPr lang="en-GB" sz="1600" dirty="0" smtClean="0"/>
              <a:t>identifier</a:t>
            </a:r>
          </a:p>
          <a:p>
            <a:pPr lvl="2">
              <a:buClr>
                <a:schemeClr val="tx1"/>
              </a:buClr>
              <a:buSzPct val="150000"/>
              <a:defRPr/>
            </a:pPr>
            <a:r>
              <a:rPr lang="en-GB" sz="1600" i="1" dirty="0" smtClean="0">
                <a:solidFill>
                  <a:srgbClr val="0070C0"/>
                </a:solidFill>
              </a:rPr>
              <a:t>Line </a:t>
            </a:r>
            <a:r>
              <a:rPr lang="en-GB" sz="1600" i="1" dirty="0">
                <a:solidFill>
                  <a:srgbClr val="0070C0"/>
                </a:solidFill>
              </a:rPr>
              <a:t>2</a:t>
            </a:r>
            <a:r>
              <a:rPr lang="en-GB" sz="1600" dirty="0"/>
              <a:t> is the </a:t>
            </a:r>
            <a:r>
              <a:rPr lang="en-GB" sz="1600" b="1" dirty="0" smtClean="0">
                <a:solidFill>
                  <a:srgbClr val="0070C0"/>
                </a:solidFill>
              </a:rPr>
              <a:t>sequence letters</a:t>
            </a:r>
          </a:p>
          <a:p>
            <a:pPr lvl="2">
              <a:buClr>
                <a:schemeClr val="tx1"/>
              </a:buClr>
              <a:buSzPct val="150000"/>
              <a:defRPr/>
            </a:pPr>
            <a:r>
              <a:rPr lang="en-GB" sz="1600" i="1" dirty="0" smtClean="0">
                <a:solidFill>
                  <a:srgbClr val="0070C0"/>
                </a:solidFill>
              </a:rPr>
              <a:t>Line </a:t>
            </a:r>
            <a:r>
              <a:rPr lang="en-GB" sz="1600" i="1" dirty="0">
                <a:solidFill>
                  <a:srgbClr val="0070C0"/>
                </a:solidFill>
              </a:rPr>
              <a:t>3</a:t>
            </a:r>
            <a:r>
              <a:rPr lang="en-GB" sz="1600" dirty="0"/>
              <a:t> begins with a 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b="1" dirty="0">
                <a:solidFill>
                  <a:srgbClr val="0070C0"/>
                </a:solidFill>
              </a:rPr>
              <a:t>+</a:t>
            </a:r>
            <a:r>
              <a:rPr lang="en-GB" sz="1600" dirty="0">
                <a:solidFill>
                  <a:srgbClr val="0070C0"/>
                </a:solidFill>
              </a:rPr>
              <a:t>'</a:t>
            </a:r>
            <a:r>
              <a:rPr lang="en-GB" sz="1600" dirty="0"/>
              <a:t> </a:t>
            </a:r>
            <a:r>
              <a:rPr lang="en-GB" sz="1600" dirty="0" smtClean="0"/>
              <a:t>and is </a:t>
            </a:r>
            <a:r>
              <a:rPr lang="en-GB" sz="1600" i="1" dirty="0" smtClean="0"/>
              <a:t>rarely</a:t>
            </a:r>
            <a:r>
              <a:rPr lang="en-GB" sz="1600" dirty="0" smtClean="0"/>
              <a:t> followed by the sequence identifier</a:t>
            </a:r>
          </a:p>
          <a:p>
            <a:pPr lvl="2">
              <a:buClr>
                <a:schemeClr val="tx1"/>
              </a:buClr>
              <a:buSzPct val="150000"/>
              <a:defRPr/>
            </a:pPr>
            <a:r>
              <a:rPr lang="en-GB" sz="1600" i="1" dirty="0" smtClean="0">
                <a:solidFill>
                  <a:srgbClr val="0070C0"/>
                </a:solidFill>
              </a:rPr>
              <a:t>Line </a:t>
            </a:r>
            <a:r>
              <a:rPr lang="en-GB" sz="1600" i="1" dirty="0">
                <a:solidFill>
                  <a:srgbClr val="0070C0"/>
                </a:solidFill>
              </a:rPr>
              <a:t>4</a:t>
            </a:r>
            <a:r>
              <a:rPr lang="en-GB" sz="1600" dirty="0"/>
              <a:t> encodes the </a:t>
            </a:r>
            <a:r>
              <a:rPr lang="en-GB" sz="1600" b="1" dirty="0">
                <a:solidFill>
                  <a:srgbClr val="0070C0"/>
                </a:solidFill>
              </a:rPr>
              <a:t>quality values </a:t>
            </a:r>
            <a:r>
              <a:rPr lang="en-GB" sz="1600" dirty="0"/>
              <a:t>for the sequence in </a:t>
            </a:r>
            <a:r>
              <a:rPr lang="en-GB" sz="1600" i="1" dirty="0"/>
              <a:t>Line 2</a:t>
            </a:r>
            <a:r>
              <a:rPr lang="en-GB" sz="1600" dirty="0"/>
              <a:t>, and must contain the same number of symbols as letters in the </a:t>
            </a:r>
            <a:r>
              <a:rPr lang="en-GB" sz="1600" dirty="0" smtClean="0"/>
              <a:t>sequence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FASTQ FILE FORMAT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read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file format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3" name="Signalisation droite 12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15" name="Grouper 14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17" name="Grouper 16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19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ZoneTexte 17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37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741330" y="2592544"/>
            <a:ext cx="8262970" cy="3560808"/>
            <a:chOff x="741330" y="2001792"/>
            <a:chExt cx="8262970" cy="3560808"/>
          </a:xfrm>
        </p:grpSpPr>
        <p:grpSp>
          <p:nvGrpSpPr>
            <p:cNvPr id="3" name="Grouper 2"/>
            <p:cNvGrpSpPr/>
            <p:nvPr/>
          </p:nvGrpSpPr>
          <p:grpSpPr>
            <a:xfrm>
              <a:off x="741330" y="2001792"/>
              <a:ext cx="5646770" cy="3560808"/>
              <a:chOff x="5488955" y="412865"/>
              <a:chExt cx="3655045" cy="194008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488955" y="412865"/>
                <a:ext cx="3655045" cy="1940089"/>
              </a:xfrm>
              <a:prstGeom prst="rect">
                <a:avLst/>
              </a:prstGeom>
              <a:solidFill>
                <a:srgbClr val="86A3A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" name="Image 8"/>
              <p:cNvPicPr>
                <a:picLocks noChangeAspect="1"/>
              </p:cNvPicPr>
              <p:nvPr/>
            </p:nvPicPr>
            <p:blipFill rotWithShape="1">
              <a:blip r:embed="rId2"/>
              <a:srcRect l="11335" b="50929"/>
              <a:stretch/>
            </p:blipFill>
            <p:spPr>
              <a:xfrm>
                <a:off x="5647525" y="937588"/>
                <a:ext cx="3394288" cy="1183268"/>
              </a:xfrm>
              <a:prstGeom prst="rect">
                <a:avLst/>
              </a:prstGeom>
            </p:spPr>
          </p:pic>
          <p:sp>
            <p:nvSpPr>
              <p:cNvPr id="10" name="ZoneTexte 9"/>
              <p:cNvSpPr txBox="1"/>
              <p:nvPr/>
            </p:nvSpPr>
            <p:spPr>
              <a:xfrm>
                <a:off x="5632927" y="540173"/>
                <a:ext cx="3394288" cy="318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dirty="0" err="1" smtClean="0">
                    <a:solidFill>
                      <a:srgbClr val="215968"/>
                    </a:solidFill>
                  </a:rPr>
                  <a:t>Reminder</a:t>
                </a:r>
                <a:r>
                  <a:rPr lang="fr-FR" sz="3200" dirty="0" smtClean="0">
                    <a:solidFill>
                      <a:srgbClr val="215968"/>
                    </a:solidFill>
                  </a:rPr>
                  <a:t>: Sanger </a:t>
                </a:r>
                <a:r>
                  <a:rPr lang="fr-FR" sz="3200" dirty="0" err="1" smtClean="0">
                    <a:solidFill>
                      <a:srgbClr val="215968"/>
                    </a:solidFill>
                  </a:rPr>
                  <a:t>Sequencing</a:t>
                </a:r>
                <a:endParaRPr lang="fr-FR" sz="3200" dirty="0">
                  <a:solidFill>
                    <a:srgbClr val="215968"/>
                  </a:solidFill>
                </a:endParaRPr>
              </a:p>
            </p:txBody>
          </p:sp>
        </p:grpSp>
        <p:sp>
          <p:nvSpPr>
            <p:cNvPr id="4" name="ZoneTexte 3"/>
            <p:cNvSpPr txBox="1"/>
            <p:nvPr/>
          </p:nvSpPr>
          <p:spPr>
            <a:xfrm>
              <a:off x="7442200" y="3028434"/>
              <a:ext cx="154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rgbClr val="215968"/>
                  </a:solidFill>
                  <a:latin typeface="Avenir Book"/>
                  <a:cs typeface="Avenir Book"/>
                </a:rPr>
                <a:t>Sequence</a:t>
              </a:r>
              <a:endParaRPr lang="fr-FR" dirty="0">
                <a:solidFill>
                  <a:srgbClr val="215968"/>
                </a:solidFill>
                <a:latin typeface="Avenir Book"/>
                <a:cs typeface="Avenir Book"/>
              </a:endParaRPr>
            </a:p>
          </p:txBody>
        </p:sp>
        <p:cxnSp>
          <p:nvCxnSpPr>
            <p:cNvPr id="5" name="Connecteur droit avec flèche 4"/>
            <p:cNvCxnSpPr>
              <a:stCxn id="8" idx="1"/>
            </p:cNvCxnSpPr>
            <p:nvPr/>
          </p:nvCxnSpPr>
          <p:spPr>
            <a:xfrm flipH="1">
              <a:off x="6489700" y="3213100"/>
              <a:ext cx="952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/>
            <p:cNvSpPr txBox="1"/>
            <p:nvPr/>
          </p:nvSpPr>
          <p:spPr>
            <a:xfrm>
              <a:off x="7454900" y="4361934"/>
              <a:ext cx="154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rgbClr val="215968"/>
                  </a:solidFill>
                  <a:latin typeface="Avenir Book"/>
                  <a:cs typeface="Avenir Book"/>
                </a:rPr>
                <a:t>Quality</a:t>
              </a:r>
              <a:endParaRPr lang="fr-FR" dirty="0">
                <a:solidFill>
                  <a:srgbClr val="215968"/>
                </a:solidFill>
                <a:latin typeface="Avenir Book"/>
                <a:cs typeface="Avenir Book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H="1">
              <a:off x="6502400" y="4546600"/>
              <a:ext cx="952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/>
          <p:nvPr/>
        </p:nvSpPr>
        <p:spPr>
          <a:xfrm>
            <a:off x="560399" y="1109823"/>
            <a:ext cx="5102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15968"/>
                </a:solidFill>
              </a:rPr>
              <a:t>a FASTQ file </a:t>
            </a:r>
            <a:r>
              <a:rPr lang="fr-FR" dirty="0" err="1" smtClean="0">
                <a:solidFill>
                  <a:srgbClr val="215968"/>
                </a:solidFill>
              </a:rPr>
              <a:t>is</a:t>
            </a:r>
            <a:r>
              <a:rPr lang="fr-FR" dirty="0" smtClean="0">
                <a:solidFill>
                  <a:srgbClr val="215968"/>
                </a:solidFill>
              </a:rPr>
              <a:t> a file </a:t>
            </a:r>
            <a:r>
              <a:rPr lang="fr-FR" dirty="0" err="1" smtClean="0">
                <a:solidFill>
                  <a:srgbClr val="215968"/>
                </a:solidFill>
              </a:rPr>
              <a:t>containing</a:t>
            </a:r>
            <a:r>
              <a:rPr lang="fr-FR" dirty="0" smtClean="0">
                <a:solidFill>
                  <a:srgbClr val="215968"/>
                </a:solidFill>
              </a:rPr>
              <a:t> :</a:t>
            </a:r>
          </a:p>
          <a:p>
            <a:endParaRPr lang="fr-FR" dirty="0" smtClean="0">
              <a:solidFill>
                <a:srgbClr val="215968"/>
              </a:solidFill>
            </a:endParaRPr>
          </a:p>
          <a:p>
            <a:pPr marL="285750" indent="-285750">
              <a:buFont typeface="Wingdings" charset="0"/>
              <a:buChar char=""/>
            </a:pPr>
            <a:r>
              <a:rPr lang="fr-FR" dirty="0" err="1">
                <a:solidFill>
                  <a:srgbClr val="215968"/>
                </a:solidFill>
              </a:rPr>
              <a:t>r</a:t>
            </a:r>
            <a:r>
              <a:rPr lang="fr-FR" dirty="0" err="1" smtClean="0">
                <a:solidFill>
                  <a:srgbClr val="215968"/>
                </a:solidFill>
              </a:rPr>
              <a:t>eads</a:t>
            </a:r>
            <a:r>
              <a:rPr lang="fr-FR" dirty="0" smtClean="0">
                <a:solidFill>
                  <a:srgbClr val="215968"/>
                </a:solidFill>
              </a:rPr>
              <a:t> </a:t>
            </a:r>
            <a:r>
              <a:rPr lang="fr-FR" dirty="0" err="1">
                <a:solidFill>
                  <a:srgbClr val="E34F05"/>
                </a:solidFill>
              </a:rPr>
              <a:t>s</a:t>
            </a:r>
            <a:r>
              <a:rPr lang="fr-FR" dirty="0" err="1" smtClean="0">
                <a:solidFill>
                  <a:srgbClr val="E34F05"/>
                </a:solidFill>
              </a:rPr>
              <a:t>equences</a:t>
            </a:r>
            <a:r>
              <a:rPr lang="fr-FR" dirty="0" smtClean="0">
                <a:solidFill>
                  <a:srgbClr val="E34F05"/>
                </a:solidFill>
              </a:rPr>
              <a:t> </a:t>
            </a:r>
          </a:p>
          <a:p>
            <a:pPr marL="285750" indent="-285750">
              <a:buFont typeface="Wingdings" charset="0"/>
              <a:buChar char=""/>
            </a:pPr>
            <a:r>
              <a:rPr lang="fr-FR" dirty="0">
                <a:solidFill>
                  <a:srgbClr val="215968"/>
                </a:solidFill>
              </a:rPr>
              <a:t>a </a:t>
            </a:r>
            <a:r>
              <a:rPr lang="fr-FR" dirty="0" err="1">
                <a:solidFill>
                  <a:srgbClr val="E34F05"/>
                </a:solidFill>
              </a:rPr>
              <a:t>q</a:t>
            </a:r>
            <a:r>
              <a:rPr lang="fr-FR" dirty="0" err="1" smtClean="0">
                <a:solidFill>
                  <a:srgbClr val="E34F05"/>
                </a:solidFill>
              </a:rPr>
              <a:t>uality</a:t>
            </a:r>
            <a:r>
              <a:rPr lang="fr-FR" dirty="0" smtClean="0">
                <a:solidFill>
                  <a:srgbClr val="E34F05"/>
                </a:solidFill>
              </a:rPr>
              <a:t> score </a:t>
            </a:r>
            <a:r>
              <a:rPr lang="fr-FR" dirty="0" err="1">
                <a:solidFill>
                  <a:srgbClr val="215968"/>
                </a:solidFill>
              </a:rPr>
              <a:t>associated</a:t>
            </a:r>
            <a:r>
              <a:rPr lang="fr-FR" dirty="0">
                <a:solidFill>
                  <a:srgbClr val="215968"/>
                </a:solidFill>
              </a:rPr>
              <a:t> </a:t>
            </a:r>
            <a:r>
              <a:rPr lang="fr-FR" dirty="0" smtClean="0">
                <a:solidFill>
                  <a:srgbClr val="215968"/>
                </a:solidFill>
              </a:rPr>
              <a:t>to </a:t>
            </a:r>
            <a:r>
              <a:rPr lang="fr-FR" dirty="0" err="1" smtClean="0">
                <a:solidFill>
                  <a:srgbClr val="215968"/>
                </a:solidFill>
              </a:rPr>
              <a:t>each</a:t>
            </a:r>
            <a:r>
              <a:rPr lang="fr-FR" dirty="0" smtClean="0">
                <a:solidFill>
                  <a:srgbClr val="215968"/>
                </a:solidFill>
              </a:rPr>
              <a:t> </a:t>
            </a:r>
            <a:r>
              <a:rPr lang="fr-FR" dirty="0" err="1" smtClean="0">
                <a:solidFill>
                  <a:srgbClr val="215968"/>
                </a:solidFill>
              </a:rPr>
              <a:t>read</a:t>
            </a:r>
            <a:r>
              <a:rPr lang="fr-FR" dirty="0" smtClean="0">
                <a:solidFill>
                  <a:srgbClr val="215968"/>
                </a:solidFill>
              </a:rPr>
              <a:t> position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830451" y="1735937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E34F05"/>
                </a:solidFill>
                <a:latin typeface="Avenir Book" charset="0"/>
                <a:ea typeface="Avenir Book" charset="0"/>
                <a:cs typeface="Avenir Book" charset="0"/>
              </a:rPr>
              <a:t>-&gt; Just as Sanger!</a:t>
            </a:r>
            <a:endParaRPr lang="en-GB" sz="2400" b="1" dirty="0">
              <a:solidFill>
                <a:srgbClr val="E34F0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FASTQ FILE FORMAT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read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file format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8" name="Signalisation droite 17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0" name="Grouper 19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2" name="Grouper 21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24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ZoneTexte 22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3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60399" y="1109823"/>
            <a:ext cx="5102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15968"/>
                </a:solidFill>
              </a:rPr>
              <a:t>a FASTQ file </a:t>
            </a:r>
            <a:r>
              <a:rPr lang="fr-FR" dirty="0" err="1" smtClean="0">
                <a:solidFill>
                  <a:srgbClr val="215968"/>
                </a:solidFill>
              </a:rPr>
              <a:t>is</a:t>
            </a:r>
            <a:r>
              <a:rPr lang="fr-FR" dirty="0" smtClean="0">
                <a:solidFill>
                  <a:srgbClr val="215968"/>
                </a:solidFill>
              </a:rPr>
              <a:t> a file </a:t>
            </a:r>
            <a:r>
              <a:rPr lang="fr-FR" dirty="0" err="1" smtClean="0">
                <a:solidFill>
                  <a:srgbClr val="215968"/>
                </a:solidFill>
              </a:rPr>
              <a:t>containing</a:t>
            </a:r>
            <a:r>
              <a:rPr lang="fr-FR" dirty="0" smtClean="0">
                <a:solidFill>
                  <a:srgbClr val="215968"/>
                </a:solidFill>
              </a:rPr>
              <a:t> :</a:t>
            </a:r>
          </a:p>
          <a:p>
            <a:endParaRPr lang="fr-FR" dirty="0" smtClean="0">
              <a:solidFill>
                <a:srgbClr val="215968"/>
              </a:solidFill>
            </a:endParaRPr>
          </a:p>
          <a:p>
            <a:pPr marL="285750" indent="-285750">
              <a:buFont typeface="Wingdings" charset="0"/>
              <a:buChar char=""/>
            </a:pPr>
            <a:r>
              <a:rPr lang="fr-FR" dirty="0" err="1">
                <a:solidFill>
                  <a:srgbClr val="215968"/>
                </a:solidFill>
              </a:rPr>
              <a:t>r</a:t>
            </a:r>
            <a:r>
              <a:rPr lang="fr-FR" dirty="0" err="1" smtClean="0">
                <a:solidFill>
                  <a:srgbClr val="215968"/>
                </a:solidFill>
              </a:rPr>
              <a:t>eads</a:t>
            </a:r>
            <a:r>
              <a:rPr lang="fr-FR" dirty="0" smtClean="0">
                <a:solidFill>
                  <a:srgbClr val="215968"/>
                </a:solidFill>
              </a:rPr>
              <a:t> </a:t>
            </a:r>
            <a:r>
              <a:rPr lang="fr-FR" dirty="0" err="1">
                <a:solidFill>
                  <a:srgbClr val="E34F05"/>
                </a:solidFill>
              </a:rPr>
              <a:t>s</a:t>
            </a:r>
            <a:r>
              <a:rPr lang="fr-FR" dirty="0" err="1" smtClean="0">
                <a:solidFill>
                  <a:srgbClr val="E34F05"/>
                </a:solidFill>
              </a:rPr>
              <a:t>equences</a:t>
            </a:r>
            <a:r>
              <a:rPr lang="fr-FR" dirty="0" smtClean="0">
                <a:solidFill>
                  <a:srgbClr val="E34F05"/>
                </a:solidFill>
              </a:rPr>
              <a:t> </a:t>
            </a:r>
          </a:p>
          <a:p>
            <a:pPr marL="285750" indent="-285750">
              <a:buFont typeface="Wingdings" charset="0"/>
              <a:buChar char=""/>
            </a:pPr>
            <a:r>
              <a:rPr lang="fr-FR" dirty="0">
                <a:solidFill>
                  <a:srgbClr val="215968"/>
                </a:solidFill>
              </a:rPr>
              <a:t>a </a:t>
            </a:r>
            <a:r>
              <a:rPr lang="fr-FR" dirty="0" err="1">
                <a:solidFill>
                  <a:srgbClr val="E34F05"/>
                </a:solidFill>
              </a:rPr>
              <a:t>q</a:t>
            </a:r>
            <a:r>
              <a:rPr lang="fr-FR" dirty="0" err="1" smtClean="0">
                <a:solidFill>
                  <a:srgbClr val="E34F05"/>
                </a:solidFill>
              </a:rPr>
              <a:t>uality</a:t>
            </a:r>
            <a:r>
              <a:rPr lang="fr-FR" dirty="0" smtClean="0">
                <a:solidFill>
                  <a:srgbClr val="E34F05"/>
                </a:solidFill>
              </a:rPr>
              <a:t> score </a:t>
            </a:r>
            <a:r>
              <a:rPr lang="fr-FR" dirty="0" err="1">
                <a:solidFill>
                  <a:srgbClr val="215968"/>
                </a:solidFill>
              </a:rPr>
              <a:t>associated</a:t>
            </a:r>
            <a:r>
              <a:rPr lang="fr-FR" dirty="0">
                <a:solidFill>
                  <a:srgbClr val="215968"/>
                </a:solidFill>
              </a:rPr>
              <a:t> </a:t>
            </a:r>
            <a:r>
              <a:rPr lang="fr-FR" dirty="0" smtClean="0">
                <a:solidFill>
                  <a:srgbClr val="215968"/>
                </a:solidFill>
              </a:rPr>
              <a:t>to </a:t>
            </a:r>
            <a:r>
              <a:rPr lang="fr-FR" dirty="0" err="1" smtClean="0">
                <a:solidFill>
                  <a:srgbClr val="215968"/>
                </a:solidFill>
              </a:rPr>
              <a:t>each</a:t>
            </a:r>
            <a:r>
              <a:rPr lang="fr-FR" dirty="0" smtClean="0">
                <a:solidFill>
                  <a:srgbClr val="215968"/>
                </a:solidFill>
              </a:rPr>
              <a:t> </a:t>
            </a:r>
            <a:r>
              <a:rPr lang="fr-FR" dirty="0" err="1" smtClean="0">
                <a:solidFill>
                  <a:srgbClr val="215968"/>
                </a:solidFill>
              </a:rPr>
              <a:t>read</a:t>
            </a:r>
            <a:r>
              <a:rPr lang="fr-FR" dirty="0" smtClean="0">
                <a:solidFill>
                  <a:srgbClr val="215968"/>
                </a:solidFill>
              </a:rPr>
              <a:t> position</a:t>
            </a:r>
          </a:p>
          <a:p>
            <a:pPr marL="285750" indent="-285750">
              <a:buFont typeface="Wingdings" charset="0"/>
              <a:buChar char=""/>
            </a:pPr>
            <a:r>
              <a:rPr lang="fr-FR" b="1" dirty="0" smtClean="0">
                <a:solidFill>
                  <a:srgbClr val="215968"/>
                </a:solidFill>
              </a:rPr>
              <a:t>standard </a:t>
            </a:r>
            <a:r>
              <a:rPr lang="fr-FR" b="1" dirty="0" err="1" smtClean="0">
                <a:solidFill>
                  <a:srgbClr val="E34F05"/>
                </a:solidFill>
              </a:rPr>
              <a:t>read</a:t>
            </a:r>
            <a:r>
              <a:rPr lang="fr-FR" b="1" dirty="0" smtClean="0">
                <a:solidFill>
                  <a:srgbClr val="E34F05"/>
                </a:solidFill>
              </a:rPr>
              <a:t> headers </a:t>
            </a:r>
            <a:r>
              <a:rPr lang="fr-FR" b="1" dirty="0">
                <a:solidFill>
                  <a:srgbClr val="215968"/>
                </a:solidFill>
              </a:rPr>
              <a:t>(</a:t>
            </a:r>
            <a:r>
              <a:rPr lang="fr-FR" b="1" dirty="0" err="1">
                <a:solidFill>
                  <a:srgbClr val="215968"/>
                </a:solidFill>
              </a:rPr>
              <a:t>very</a:t>
            </a:r>
            <a:r>
              <a:rPr lang="fr-FR" b="1" dirty="0">
                <a:solidFill>
                  <a:srgbClr val="215968"/>
                </a:solidFill>
              </a:rPr>
              <a:t> </a:t>
            </a:r>
            <a:r>
              <a:rPr lang="fr-FR" b="1" dirty="0" err="1">
                <a:solidFill>
                  <a:srgbClr val="215968"/>
                </a:solidFill>
              </a:rPr>
              <a:t>often</a:t>
            </a:r>
            <a:r>
              <a:rPr lang="fr-FR" b="1" dirty="0">
                <a:solidFill>
                  <a:srgbClr val="215968"/>
                </a:solidFill>
              </a:rPr>
              <a:t>)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6211" y="6197170"/>
            <a:ext cx="4229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>
                <a:solidFill>
                  <a:srgbClr val="215968"/>
                </a:solidFill>
                <a:latin typeface="Avenir Book"/>
                <a:cs typeface="Avenir Book"/>
                <a:hlinkClick r:id="rId3"/>
              </a:rPr>
              <a:t>https://</a:t>
            </a:r>
            <a:r>
              <a:rPr lang="fr-FR" sz="800" dirty="0" smtClean="0">
                <a:solidFill>
                  <a:srgbClr val="215968"/>
                </a:solidFill>
                <a:latin typeface="Avenir Book"/>
                <a:cs typeface="Avenir Book"/>
                <a:hlinkClick r:id="rId3"/>
              </a:rPr>
              <a:t>image.slidesharecdn.com/</a:t>
            </a:r>
            <a:r>
              <a:rPr lang="fr-FR" sz="800" dirty="0" smtClean="0">
                <a:solidFill>
                  <a:srgbClr val="215968"/>
                </a:solidFill>
                <a:latin typeface="Avenir Book"/>
                <a:cs typeface="Avenir Book"/>
              </a:rPr>
              <a:t>,data-management-for-quantitative-biology-data-sources-next-generation-technologies-apr-30-2015-dr-stefan-czemmel-27-638.jpg</a:t>
            </a:r>
            <a:endParaRPr lang="fr-FR" sz="800" dirty="0">
              <a:solidFill>
                <a:srgbClr val="215968"/>
              </a:solidFill>
              <a:latin typeface="Avenir Book"/>
              <a:cs typeface="Avenir Book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/>
          <a:srcRect l="8249" t="40295" r="5073" b="11948"/>
          <a:stretch/>
        </p:blipFill>
        <p:spPr>
          <a:xfrm>
            <a:off x="1189096" y="2758514"/>
            <a:ext cx="7023100" cy="2905253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FASTQ FILE FORMAT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read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file format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5" name="Signalisation droite 24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27" name="Grouper 26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9" name="Grouper 28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31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ZoneTexte 29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61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1330" y="1693135"/>
            <a:ext cx="829217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- The quality score of a base is called the </a:t>
            </a:r>
            <a:r>
              <a:rPr lang="en-GB" sz="2000" b="1" dirty="0" err="1" smtClean="0">
                <a:solidFill>
                  <a:srgbClr val="E34F05"/>
                </a:solidFill>
              </a:rPr>
              <a:t>Phred</a:t>
            </a:r>
            <a:r>
              <a:rPr lang="en-GB" sz="2000" b="1" dirty="0" smtClean="0">
                <a:solidFill>
                  <a:srgbClr val="E34F05"/>
                </a:solidFill>
              </a:rPr>
              <a:t> score</a:t>
            </a:r>
            <a:r>
              <a:rPr lang="en-GB" b="1" dirty="0" smtClean="0">
                <a:solidFill>
                  <a:srgbClr val="E34F05"/>
                </a:solidFill>
              </a:rPr>
              <a:t> </a:t>
            </a:r>
            <a:r>
              <a:rPr lang="en-GB" dirty="0" smtClean="0"/>
              <a:t>(or </a:t>
            </a:r>
            <a:r>
              <a:rPr lang="en-GB" b="1" dirty="0" smtClean="0">
                <a:solidFill>
                  <a:srgbClr val="E34F05"/>
                </a:solidFill>
              </a:rPr>
              <a:t>Q score</a:t>
            </a:r>
            <a:r>
              <a:rPr lang="en-GB" dirty="0" smtClean="0"/>
              <a:t>)</a:t>
            </a:r>
          </a:p>
          <a:p>
            <a:r>
              <a:rPr lang="en-GB" dirty="0" smtClean="0"/>
              <a:t>It is an </a:t>
            </a:r>
            <a:r>
              <a:rPr lang="en-GB" dirty="0" smtClean="0">
                <a:solidFill>
                  <a:srgbClr val="E34F05"/>
                </a:solidFill>
              </a:rPr>
              <a:t>integer value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/>
              <a:t>as a </a:t>
            </a:r>
            <a:r>
              <a:rPr lang="fr-FR" dirty="0" err="1"/>
              <a:t>property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0070C0"/>
                </a:solidFill>
              </a:rPr>
              <a:t>logarithmically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related</a:t>
            </a:r>
            <a:r>
              <a:rPr lang="fr-FR" dirty="0">
                <a:solidFill>
                  <a:srgbClr val="0070C0"/>
                </a:solidFill>
              </a:rPr>
              <a:t> to the base </a:t>
            </a:r>
            <a:r>
              <a:rPr lang="fr-FR" dirty="0" err="1">
                <a:solidFill>
                  <a:srgbClr val="0070C0"/>
                </a:solidFill>
              </a:rPr>
              <a:t>calling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error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probabilities</a:t>
            </a:r>
            <a:r>
              <a:rPr lang="fr-FR" dirty="0">
                <a:solidFill>
                  <a:srgbClr val="0070C0"/>
                </a:solidFill>
              </a:rPr>
              <a:t> (P</a:t>
            </a:r>
            <a:r>
              <a:rPr lang="fr-FR" dirty="0" smtClean="0">
                <a:solidFill>
                  <a:srgbClr val="0070C0"/>
                </a:solidFill>
              </a:rPr>
              <a:t>)</a:t>
            </a:r>
            <a:endParaRPr lang="en-GB" sz="1600" dirty="0" smtClean="0">
              <a:solidFill>
                <a:srgbClr val="0070C0"/>
              </a:solidFill>
              <a:effectLst/>
            </a:endParaRPr>
          </a:p>
          <a:p>
            <a:endParaRPr lang="en-GB" sz="1600" dirty="0" smtClean="0">
              <a:solidFill>
                <a:srgbClr val="0070C0"/>
              </a:solidFill>
              <a:effectLst/>
            </a:endParaRPr>
          </a:p>
          <a:p>
            <a:endParaRPr lang="en-GB" sz="1600" dirty="0">
              <a:solidFill>
                <a:srgbClr val="0070C0"/>
              </a:solidFill>
            </a:endParaRPr>
          </a:p>
          <a:p>
            <a:endParaRPr lang="en-GB" sz="1600" dirty="0" smtClean="0">
              <a:solidFill>
                <a:srgbClr val="0070C0"/>
              </a:solidFill>
              <a:effectLst/>
            </a:endParaRPr>
          </a:p>
          <a:p>
            <a:r>
              <a:rPr lang="en-GB" dirty="0" smtClean="0"/>
              <a:t>- </a:t>
            </a:r>
            <a:r>
              <a:rPr lang="en-GB" dirty="0" err="1" smtClean="0"/>
              <a:t>Phred</a:t>
            </a:r>
            <a:r>
              <a:rPr lang="en-GB" dirty="0" smtClean="0"/>
              <a:t> </a:t>
            </a:r>
            <a:r>
              <a:rPr lang="en-GB" dirty="0" smtClean="0"/>
              <a:t>or Q scores are often represented as ASCII characters </a:t>
            </a:r>
          </a:p>
          <a:p>
            <a:r>
              <a:rPr lang="en-GB" dirty="0"/>
              <a:t>Starting in Illumina 1.8, the quality scores have basically returned to the use of the Sanger format (</a:t>
            </a:r>
            <a:r>
              <a:rPr lang="en-GB" dirty="0" smtClean="0"/>
              <a:t>Phred+33)</a:t>
            </a:r>
          </a:p>
        </p:txBody>
      </p:sp>
      <p:sp>
        <p:nvSpPr>
          <p:cNvPr id="8" name="Rectangle 7"/>
          <p:cNvSpPr/>
          <p:nvPr/>
        </p:nvSpPr>
        <p:spPr>
          <a:xfrm>
            <a:off x="5082989" y="6029738"/>
            <a:ext cx="40610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hlinkClick r:id="rId3"/>
              </a:rPr>
              <a:t>https://</a:t>
            </a:r>
            <a:r>
              <a:rPr lang="en-GB" sz="1100" dirty="0" smtClean="0">
                <a:hlinkClick r:id="rId3"/>
              </a:rPr>
              <a:t>en.wikipedia.org/wiki/FASTQ_format#Quality</a:t>
            </a:r>
            <a:endParaRPr lang="en-GB" sz="1100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617978" y="-97766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FASTQ FILE FORMAT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Phred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score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1" name="Signalisation droite 20"/>
          <p:cNvSpPr/>
          <p:nvPr/>
        </p:nvSpPr>
        <p:spPr>
          <a:xfrm>
            <a:off x="30158" y="150483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29157" y="5802781"/>
            <a:ext cx="1069846" cy="898087"/>
            <a:chOff x="29157" y="5919194"/>
            <a:chExt cx="1069846" cy="898087"/>
          </a:xfrm>
        </p:grpSpPr>
        <p:grpSp>
          <p:nvGrpSpPr>
            <p:cNvPr id="23" name="Grouper 22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25" name="Grouper 24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27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ZoneTexte 25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B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" name="Image 2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4693" y="2356614"/>
            <a:ext cx="2917709" cy="4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6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297243" y="1172118"/>
            <a:ext cx="8629015" cy="2739612"/>
            <a:chOff x="519486" y="3752914"/>
            <a:chExt cx="8629015" cy="2739612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519486" y="3922247"/>
              <a:ext cx="8624514" cy="2456730"/>
            </a:xfrm>
            <a:prstGeom prst="rect">
              <a:avLst/>
            </a:prstGeom>
            <a:solidFill>
              <a:schemeClr val="bg2">
                <a:lumMod val="90000"/>
                <a:alpha val="6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600" dirty="0">
                <a:solidFill>
                  <a:schemeClr val="bg2">
                    <a:lumMod val="50000"/>
                  </a:scheme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5" name="Shape 527"/>
            <p:cNvSpPr/>
            <p:nvPr/>
          </p:nvSpPr>
          <p:spPr>
            <a:xfrm>
              <a:off x="1752601" y="3752914"/>
              <a:ext cx="7395900" cy="2547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130026" rIns="36000" bIns="130026" numCol="1" anchor="t">
              <a:spAutoFit/>
            </a:bodyPr>
            <a:lstStyle/>
            <a:p>
              <a:pPr algn="l" defTabSz="650240">
                <a:lnSpc>
                  <a:spcPct val="150000"/>
                </a:lnSpc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rPr sz="1100" dirty="0"/>
                <a:t>  </a:t>
              </a:r>
              <a:r>
                <a:rPr sz="1100" dirty="0">
                  <a:solidFill>
                    <a:srgbClr val="FF40FF"/>
                  </a:solidFill>
                </a:rPr>
                <a:t>SSSSSSSSSSSSSSSSSSSSSSSSSSSSSSSSSSSSSSSSS</a:t>
              </a:r>
              <a:r>
                <a:rPr sz="1100" dirty="0">
                  <a:solidFill>
                    <a:srgbClr val="9900FF"/>
                  </a:solidFill>
                </a:rPr>
                <a:t>.....................................................</a:t>
              </a:r>
              <a:br>
                <a:rPr sz="1100" dirty="0">
                  <a:solidFill>
                    <a:srgbClr val="9900FF"/>
                  </a:solidFill>
                </a:rPr>
              </a:br>
              <a:r>
                <a:rPr sz="1100" dirty="0"/>
                <a:t>  </a:t>
              </a:r>
              <a:r>
                <a:rPr sz="1100" dirty="0">
                  <a:solidFill>
                    <a:srgbClr val="00FF00"/>
                  </a:solidFill>
                </a:rPr>
                <a:t>..........................XXXXXXXXXXXXXXXXXXXXXXXXXXXXXXXXXXXXXXXXXXXXXX......................</a:t>
              </a:r>
              <a:br>
                <a:rPr sz="1100" dirty="0">
                  <a:solidFill>
                    <a:srgbClr val="00FF00"/>
                  </a:solidFill>
                </a:rPr>
              </a:br>
              <a:r>
                <a:rPr sz="1100" dirty="0"/>
                <a:t>  </a:t>
              </a:r>
              <a:r>
                <a:rPr sz="1100" dirty="0">
                  <a:solidFill>
                    <a:srgbClr val="0000FF"/>
                  </a:solidFill>
                </a:rPr>
                <a:t>...............................IIIIIIIIIIIIIIIIIIIIIIIIIIIIIIIIIIIIIIIII......................</a:t>
              </a:r>
              <a:br>
                <a:rPr sz="1100" dirty="0">
                  <a:solidFill>
                    <a:srgbClr val="0000FF"/>
                  </a:solidFill>
                </a:rPr>
              </a:br>
              <a:r>
                <a:rPr sz="1100" dirty="0"/>
                <a:t>  </a:t>
              </a:r>
              <a:r>
                <a:rPr sz="1100" dirty="0">
                  <a:solidFill>
                    <a:srgbClr val="FF9900"/>
                  </a:solidFill>
                </a:rPr>
                <a:t>.................................</a:t>
              </a:r>
              <a:r>
                <a:rPr sz="1100" b="1" dirty="0">
                  <a:solidFill>
                    <a:srgbClr val="FF9900"/>
                  </a:solidFill>
                </a:rPr>
                <a:t>J</a:t>
              </a:r>
              <a:r>
                <a:rPr sz="1100" dirty="0">
                  <a:solidFill>
                    <a:srgbClr val="FF9900"/>
                  </a:solidFill>
                </a:rPr>
                <a:t>JJJJJJJJJJJJJJJJJJJJJJJJJJJJJJJJJJJJJJ......................</a:t>
              </a:r>
              <a:br>
                <a:rPr sz="1100" dirty="0">
                  <a:solidFill>
                    <a:srgbClr val="FF9900"/>
                  </a:solidFill>
                </a:rPr>
              </a:br>
              <a:r>
                <a:rPr sz="1100" dirty="0"/>
                <a:t>  </a:t>
              </a:r>
              <a:r>
                <a:rPr sz="1100" dirty="0" smtClean="0">
                  <a:solidFill>
                    <a:srgbClr val="FF0000"/>
                  </a:solidFill>
                </a:rPr>
                <a:t>LLLLLLLLLLLLLLLLLLLLLLLLLLLLLLLLLLLLLLLLL</a:t>
              </a:r>
              <a:r>
                <a:rPr lang="fr-FR" sz="1100" dirty="0" smtClean="0">
                  <a:solidFill>
                    <a:srgbClr val="FF0000"/>
                  </a:solidFill>
                </a:rPr>
                <a:t>.</a:t>
              </a:r>
              <a:r>
                <a:rPr sz="1100" dirty="0" smtClean="0">
                  <a:solidFill>
                    <a:srgbClr val="FF0000"/>
                  </a:solidFill>
                </a:rPr>
                <a:t>....................................................</a:t>
              </a:r>
              <a:r>
                <a:rPr sz="1100" dirty="0">
                  <a:solidFill>
                    <a:srgbClr val="FF0000"/>
                  </a:solidFill>
                </a:rPr>
                <a:t/>
              </a:r>
              <a:br>
                <a:rPr sz="1100" dirty="0">
                  <a:solidFill>
                    <a:srgbClr val="FF0000"/>
                  </a:solidFill>
                </a:rPr>
              </a:br>
              <a:r>
                <a:rPr sz="1100" dirty="0"/>
                <a:t>  !"#$%&amp;'()*+,-./0123456789:;&lt;=&gt;?@ABCDEFGHIJKLMNOPQRSTUVWXYZ[\]^_`abcdefghijklmnopqrstuvwxyz{|}~</a:t>
              </a:r>
              <a:br>
                <a:rPr sz="1100" dirty="0"/>
              </a:br>
              <a:r>
                <a:rPr sz="1100" dirty="0"/>
                <a:t>  |                         |    |        |                              |                     |</a:t>
              </a:r>
              <a:br>
                <a:rPr sz="1100" dirty="0"/>
              </a:br>
              <a:r>
                <a:rPr sz="1100" dirty="0" smtClean="0"/>
                <a:t> 33                        </a:t>
              </a:r>
              <a:r>
                <a:rPr sz="1100" dirty="0"/>
                <a:t>59   64       73                            104                   </a:t>
              </a:r>
              <a:r>
                <a:rPr sz="1100" dirty="0" smtClean="0"/>
                <a:t>126</a:t>
              </a:r>
              <a:endParaRPr lang="fr-FR" sz="1100" dirty="0" smtClean="0"/>
            </a:p>
            <a:p>
              <a:pPr defTabSz="650240">
                <a:lnSpc>
                  <a:spcPct val="150000"/>
                </a:lnSpc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rPr lang="hr-HR" sz="1100" b="1" dirty="0" smtClean="0">
                  <a:sym typeface="Consolas"/>
                </a:rPr>
                <a:t>  </a:t>
              </a:r>
              <a:r>
                <a:rPr lang="hr-HR" sz="1100" b="1" dirty="0" smtClean="0">
                  <a:solidFill>
                    <a:srgbClr val="C00000"/>
                  </a:solidFill>
                  <a:sym typeface="Consolas"/>
                </a:rPr>
                <a:t>0.2</a:t>
              </a:r>
              <a:r>
                <a:rPr lang="hr-HR" sz="1100" b="1" dirty="0">
                  <a:solidFill>
                    <a:srgbClr val="C00000"/>
                  </a:solidFill>
                  <a:sym typeface="Consolas"/>
                </a:rPr>
                <a:t>......................26...31........41</a:t>
              </a:r>
              <a:endParaRPr sz="900" b="1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6" name="Table 529"/>
            <p:cNvGraphicFramePr/>
            <p:nvPr>
              <p:extLst/>
            </p:nvPr>
          </p:nvGraphicFramePr>
          <p:xfrm>
            <a:off x="671076" y="4188939"/>
            <a:ext cx="1081525" cy="1274400"/>
          </p:xfrm>
          <a:graphic>
            <a:graphicData uri="http://schemas.openxmlformats.org/drawingml/2006/table">
              <a:tbl>
                <a:tblPr/>
                <a:tblGrid>
                  <a:gridCol w="1081525"/>
                </a:tblGrid>
                <a:tr h="243840">
                  <a:tc>
                    <a:txBody>
                      <a:bodyPr/>
                      <a:lstStyle/>
                      <a:p>
                        <a:pPr algn="ctr" defTabSz="650240"/>
                        <a:r>
                          <a:rPr sz="1200" b="1" dirty="0">
                            <a:solidFill>
                              <a:srgbClr val="FF00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Sanger</a:t>
                        </a:r>
                      </a:p>
                    </a:txBody>
                    <a:tcPr marL="36000" marR="36000" marT="36000" marB="36000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43840">
                  <a:tc>
                    <a:txBody>
                      <a:bodyPr/>
                      <a:lstStyle/>
                      <a:p>
                        <a:pPr algn="ctr" defTabSz="650240"/>
                        <a:r>
                          <a:rPr sz="1200" b="1">
                            <a:solidFill>
                              <a:srgbClr val="00FF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Solexa</a:t>
                        </a:r>
                      </a:p>
                    </a:txBody>
                    <a:tcPr marL="36000" marR="36000" marT="36000" marB="36000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43840">
                  <a:tc>
                    <a:txBody>
                      <a:bodyPr/>
                      <a:lstStyle/>
                      <a:p>
                        <a:pPr algn="ctr" defTabSz="650240"/>
                        <a:r>
                          <a:rPr sz="1200" b="1">
                            <a:solidFill>
                              <a:srgbClr val="0000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Illumina 1.3+</a:t>
                        </a:r>
                      </a:p>
                    </a:txBody>
                    <a:tcPr marL="36000" marR="36000" marT="36000" marB="36000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43840">
                  <a:tc>
                    <a:txBody>
                      <a:bodyPr/>
                      <a:lstStyle/>
                      <a:p>
                        <a:pPr algn="ctr" defTabSz="650240"/>
                        <a:r>
                          <a:rPr sz="1200" b="1">
                            <a:solidFill>
                              <a:srgbClr val="FF99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Illumina 1.5+</a:t>
                        </a:r>
                      </a:p>
                    </a:txBody>
                    <a:tcPr marL="36000" marR="36000" marT="36000" marB="36000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43840">
                  <a:tc>
                    <a:txBody>
                      <a:bodyPr/>
                      <a:lstStyle/>
                      <a:p>
                        <a:pPr algn="ctr" defTabSz="650240"/>
                        <a:r>
                          <a:rPr sz="1200" b="1" dirty="0">
                            <a:solidFill>
                              <a:srgbClr val="FF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Illumina 1.8+</a:t>
                        </a:r>
                      </a:p>
                    </a:txBody>
                    <a:tcPr marL="36000" marR="36000" marT="36000" marB="36000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sp>
          <p:nvSpPr>
            <p:cNvPr id="7" name="ZoneTexte 6"/>
            <p:cNvSpPr txBox="1"/>
            <p:nvPr/>
          </p:nvSpPr>
          <p:spPr>
            <a:xfrm>
              <a:off x="671076" y="6184749"/>
              <a:ext cx="1060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 smtClean="0">
                  <a:solidFill>
                    <a:srgbClr val="C00000"/>
                  </a:solidFill>
                </a:rPr>
                <a:t>Phred</a:t>
              </a:r>
              <a:r>
                <a:rPr lang="en-GB" sz="1400" b="1" dirty="0" smtClean="0">
                  <a:solidFill>
                    <a:srgbClr val="C00000"/>
                  </a:solidFill>
                </a:rPr>
                <a:t> score</a:t>
              </a:r>
              <a:endParaRPr lang="en-GB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26347" y="5729462"/>
              <a:ext cx="949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smtClean="0"/>
                <a:t>ASCII code</a:t>
              </a:r>
              <a:endParaRPr lang="en-GB" sz="1400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617978" y="-97766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FASTQ FILE FORMAT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Phred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quality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score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0" name="Signalisation droite 9"/>
          <p:cNvSpPr/>
          <p:nvPr/>
        </p:nvSpPr>
        <p:spPr>
          <a:xfrm>
            <a:off x="30158" y="150483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647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29821</TotalTime>
  <Words>2539</Words>
  <Application>Microsoft Macintosh PowerPoint</Application>
  <PresentationFormat>Présentation à l'écran (4:3)</PresentationFormat>
  <Paragraphs>576</Paragraphs>
  <Slides>46</Slides>
  <Notes>39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Thème Office</vt:lpstr>
      <vt:lpstr>Présentation PowerPoint</vt:lpstr>
      <vt:lpstr>Présentation PowerPoint</vt:lpstr>
      <vt:lpstr>Présentation PowerPoint</vt:lpstr>
      <vt:lpstr>FastQ files</vt:lpstr>
      <vt:lpstr>FASTQ File Format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Raw Data</vt:lpstr>
      <vt:lpstr>Présentation PowerPoint</vt:lpstr>
      <vt:lpstr>Présentation PowerPoint</vt:lpstr>
      <vt:lpstr>Présentation PowerPoint</vt:lpstr>
      <vt:lpstr>Method 1: Reads Filtering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Method 3: ADAPTIVE Trimming</vt:lpstr>
      <vt:lpstr>Présentation PowerPoint</vt:lpstr>
      <vt:lpstr>Method 4: ADAPTIVE Trimming + filtering</vt:lpstr>
      <vt:lpstr>Method 3: ADAPTIVE Trimming</vt:lpstr>
      <vt:lpstr>Présentation PowerPoint</vt:lpstr>
      <vt:lpstr>Clipping</vt:lpstr>
      <vt:lpstr>Présentation PowerPoint</vt:lpstr>
      <vt:lpstr>Reads Pre-Processing</vt:lpstr>
      <vt:lpstr>Reads Pre-Processing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MacBookPro</dc:creator>
  <cp:lastModifiedBy>MacBookAir</cp:lastModifiedBy>
  <cp:revision>520</cp:revision>
  <dcterms:created xsi:type="dcterms:W3CDTF">2017-04-10T19:04:40Z</dcterms:created>
  <dcterms:modified xsi:type="dcterms:W3CDTF">2018-05-30T08:35:26Z</dcterms:modified>
</cp:coreProperties>
</file>