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77" r:id="rId2"/>
    <p:sldId id="675" r:id="rId3"/>
    <p:sldId id="678" r:id="rId4"/>
    <p:sldId id="680" r:id="rId5"/>
    <p:sldId id="53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5" r:id="rId21"/>
    <p:sldId id="696" r:id="rId22"/>
    <p:sldId id="697" r:id="rId23"/>
    <p:sldId id="724" r:id="rId24"/>
    <p:sldId id="698" r:id="rId25"/>
    <p:sldId id="699" r:id="rId26"/>
    <p:sldId id="725" r:id="rId27"/>
    <p:sldId id="701" r:id="rId28"/>
    <p:sldId id="702" r:id="rId29"/>
    <p:sldId id="703" r:id="rId30"/>
    <p:sldId id="704" r:id="rId31"/>
    <p:sldId id="705" r:id="rId32"/>
    <p:sldId id="706" r:id="rId33"/>
    <p:sldId id="707" r:id="rId34"/>
    <p:sldId id="708" r:id="rId35"/>
    <p:sldId id="709" r:id="rId36"/>
    <p:sldId id="710" r:id="rId37"/>
    <p:sldId id="711" r:id="rId38"/>
    <p:sldId id="726" r:id="rId39"/>
    <p:sldId id="712" r:id="rId40"/>
    <p:sldId id="713" r:id="rId41"/>
    <p:sldId id="714" r:id="rId42"/>
    <p:sldId id="715" r:id="rId43"/>
    <p:sldId id="716" r:id="rId44"/>
    <p:sldId id="717" r:id="rId45"/>
    <p:sldId id="718" r:id="rId46"/>
    <p:sldId id="719" r:id="rId47"/>
    <p:sldId id="720" r:id="rId48"/>
    <p:sldId id="721" r:id="rId49"/>
    <p:sldId id="722" r:id="rId50"/>
    <p:sldId id="723" r:id="rId5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F05"/>
    <a:srgbClr val="D4350D"/>
    <a:srgbClr val="E46C0A"/>
    <a:srgbClr val="A4C9D7"/>
    <a:srgbClr val="E3360C"/>
    <a:srgbClr val="86A3AF"/>
    <a:srgbClr val="2F7F96"/>
    <a:srgbClr val="215968"/>
    <a:srgbClr val="B1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2"/>
    <p:restoredTop sz="91753" autoAdjust="0"/>
  </p:normalViewPr>
  <p:slideViewPr>
    <p:cSldViewPr snapToGrid="0" snapToObjects="1">
      <p:cViewPr varScale="1">
        <p:scale>
          <a:sx n="100" d="100"/>
          <a:sy n="100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47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80597-EB97-5047-89F6-7FDF4FD08184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386C-AEE8-7941-8C4A-101430EA12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997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4094B-D2B5-764E-8A29-6C611632244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5B9E-9344-8340-A814-66FB3144C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8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264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sample-level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VCF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genotype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look a bit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complicated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first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glance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they're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hard to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once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they're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sets of tags and values.</a:t>
            </a: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://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software.broadinstitute.org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gatk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/documentation/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tooldocs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/org_broadinstitute_gatk_tools_walkers_variantutils_VariantsToTable.php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9F18D-3EA7-7E44-89F2-97B4BFBF2DC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3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sample-level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VCF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genotype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look a bit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complicated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first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glance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they're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hard to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once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they're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sets of tags and values.</a:t>
            </a: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9F18D-3EA7-7E44-89F2-97B4BFBF2DC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BAM file is just a SAM file but stored in binary; you should always convert your SAM files into BAM to save storage space and BAM files are faster to manipulate.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9F18D-3EA7-7E44-89F2-97B4BFBF2D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6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header line begins with the character `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followed by one of the two-letter header record type codes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this section.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9F18D-3EA7-7E44-89F2-97B4BFBF2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SAM format, each alignment line typically represents the linear alignment of a segment. Each line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11 mandatory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always appear in the same order and must be present, but their values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`0' or `*' (depending on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if the corresponding information is unavailable. The following 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gives an overview of the mandatory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SAM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9F18D-3EA7-7E44-89F2-97B4BFBF2D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9F18D-3EA7-7E44-89F2-97B4BFBF2D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8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defRPr/>
            </a:pPr>
            <a:r>
              <a:rPr lang="fr-FR" dirty="0" smtClean="0"/>
              <a:t>IGV </a:t>
            </a:r>
            <a:r>
              <a:rPr lang="fr-FR" dirty="0" err="1" smtClean="0"/>
              <a:t>requires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</a:p>
          <a:p>
            <a:pPr marL="285750" indent="-285750" defTabSz="914400">
              <a:buFontTx/>
              <a:buChar char="-"/>
              <a:defRPr/>
            </a:pPr>
            <a:r>
              <a:rPr lang="fr-FR" dirty="0" err="1" smtClean="0"/>
              <a:t>both</a:t>
            </a:r>
            <a:r>
              <a:rPr lang="fr-FR" dirty="0" smtClean="0"/>
              <a:t> SAM and BAM files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sorted</a:t>
            </a:r>
            <a:r>
              <a:rPr lang="fr-FR" dirty="0" smtClean="0"/>
              <a:t> by position and </a:t>
            </a:r>
            <a:r>
              <a:rPr lang="fr-FR" dirty="0" err="1" smtClean="0"/>
              <a:t>indexed</a:t>
            </a:r>
            <a:endParaRPr lang="fr-FR" dirty="0" smtClean="0"/>
          </a:p>
          <a:p>
            <a:pPr marL="285750" indent="-285750" defTabSz="914400">
              <a:buFontTx/>
              <a:buChar char="-"/>
              <a:defRPr/>
            </a:pPr>
            <a:r>
              <a:rPr lang="fr-FR" dirty="0" smtClean="0"/>
              <a:t>the index files </a:t>
            </a:r>
            <a:r>
              <a:rPr lang="fr-FR" dirty="0" err="1" smtClean="0"/>
              <a:t>follow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naming</a:t>
            </a:r>
            <a:r>
              <a:rPr lang="fr-FR" dirty="0" smtClean="0"/>
              <a:t> convention by </a:t>
            </a:r>
            <a:r>
              <a:rPr lang="fr-FR" dirty="0" err="1" smtClean="0"/>
              <a:t>adding</a:t>
            </a:r>
            <a:r>
              <a:rPr lang="fr-FR" dirty="0" smtClean="0"/>
              <a:t> a .</a:t>
            </a:r>
            <a:r>
              <a:rPr lang="fr-FR" dirty="0" err="1" smtClean="0"/>
              <a:t>sai</a:t>
            </a:r>
            <a:r>
              <a:rPr lang="fr-FR" dirty="0" smtClean="0"/>
              <a:t> or .bai to the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9F18D-3EA7-7E44-89F2-97B4BFBF2D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 Ignored for compatibility with previous </a:t>
            </a:r>
            <a:r>
              <a:rPr lang="en-US" dirty="0" err="1" smtClean="0"/>
              <a:t>samtools</a:t>
            </a:r>
            <a:r>
              <a:rPr lang="en-US" dirty="0" smtClean="0"/>
              <a:t> versions. Previously this option was required if input was in SAM format, but now the correct format is automatically detected by examining the first few characters of input.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9F18D-3EA7-7E44-89F2-97B4BFBF2D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9F18D-3EA7-7E44-89F2-97B4BFBF2DC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index for a book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index for a computer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quick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"record"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short "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 In the case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programs,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index for a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more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rapidly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place a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location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least a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matches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perfectly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few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mismatches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By jumping right to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spots in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place in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ton of time.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9F18D-3EA7-7E44-89F2-97B4BFBF2D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22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95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45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98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0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52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9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02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6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566FEC2-D0CF-2D4B-8C77-9F26D71B2CB1}" type="datetimeFigureOut">
              <a:rPr lang="fr-FR" smtClean="0"/>
              <a:t>30/05/18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6DDAFDD-6A36-3641-984F-4B85FA696F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56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1114832" y="6387069"/>
            <a:ext cx="23014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cap="all" dirty="0" smtClean="0">
                <a:solidFill>
                  <a:srgbClr val="12343E"/>
                </a:solidFill>
                <a:latin typeface="Avenir Black"/>
                <a:cs typeface="Avenir Black"/>
              </a:rPr>
              <a:t>May 31, 2018</a:t>
            </a:r>
          </a:p>
          <a:p>
            <a:r>
              <a:rPr lang="fr-FR" sz="1000" cap="all" dirty="0" err="1" smtClean="0">
                <a:solidFill>
                  <a:srgbClr val="12343E"/>
                </a:solidFill>
                <a:latin typeface="Avenir Book"/>
                <a:cs typeface="Avenir Book"/>
              </a:rPr>
              <a:t>Beca</a:t>
            </a:r>
            <a:r>
              <a:rPr lang="fr-FR" sz="1000" cap="all" dirty="0" smtClean="0">
                <a:solidFill>
                  <a:srgbClr val="12343E"/>
                </a:solidFill>
                <a:latin typeface="Avenir Book"/>
                <a:cs typeface="Avenir Book"/>
              </a:rPr>
              <a:t>-ILRI,</a:t>
            </a:r>
            <a:r>
              <a:rPr lang="fr-FR" sz="1000" cap="all" baseline="0" dirty="0" smtClean="0">
                <a:solidFill>
                  <a:srgbClr val="12343E"/>
                </a:solidFill>
                <a:latin typeface="Avenir Book"/>
                <a:cs typeface="Avenir Book"/>
              </a:rPr>
              <a:t> Nairobi</a:t>
            </a:r>
            <a:endParaRPr lang="fr-FR" sz="1000" cap="all" dirty="0" smtClean="0">
              <a:solidFill>
                <a:srgbClr val="12343E"/>
              </a:solidFill>
              <a:latin typeface="Avenir Book"/>
              <a:cs typeface="Avenir Book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917577" y="6725866"/>
            <a:ext cx="2980132" cy="0"/>
          </a:xfrm>
          <a:prstGeom prst="line">
            <a:avLst/>
          </a:prstGeom>
          <a:ln w="9525" cap="flat" cmpd="sng">
            <a:solidFill>
              <a:srgbClr val="86A3A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781365" y="6376173"/>
            <a:ext cx="33631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cap="all" dirty="0" smtClean="0">
                <a:solidFill>
                  <a:srgbClr val="12343E"/>
                </a:solidFill>
                <a:latin typeface="Avenir Black"/>
                <a:cs typeface="Avenir Black"/>
              </a:rPr>
              <a:t>Module 3: Intro NGS</a:t>
            </a:r>
          </a:p>
          <a:p>
            <a:pPr algn="r"/>
            <a:r>
              <a:rPr lang="fr-FR" sz="1000" cap="all" dirty="0" smtClean="0">
                <a:solidFill>
                  <a:srgbClr val="12343E"/>
                </a:solidFill>
                <a:latin typeface="Avenir Book"/>
                <a:cs typeface="Avenir Book"/>
              </a:rPr>
              <a:t>AMEL GHOUILA</a:t>
            </a:r>
          </a:p>
        </p:txBody>
      </p:sp>
    </p:spTree>
    <p:extLst>
      <p:ext uri="{BB962C8B-B14F-4D97-AF65-F5344CB8AC3E}">
        <p14:creationId xmlns:p14="http://schemas.microsoft.com/office/powerpoint/2010/main" val="190860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5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roadinstitute.github.io/picard/explain-flags.html" TargetMode="External"/><Relationship Id="rId3" Type="http://schemas.openxmlformats.org/officeDocument/2006/relationships/image" Target="../media/image1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mtools.sourceforge.net" TargetMode="External"/><Relationship Id="rId3" Type="http://schemas.openxmlformats.org/officeDocument/2006/relationships/hyperlink" Target="https://samtools.github.io/hts-specs/SAMv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enome.ucsc.edu/FAQ/FAQformat" TargetMode="External"/><Relationship Id="rId3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tif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43391" y="0"/>
            <a:ext cx="975213" cy="6858000"/>
          </a:xfrm>
          <a:prstGeom prst="rect">
            <a:avLst/>
          </a:prstGeom>
          <a:solidFill>
            <a:srgbClr val="174A4C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52106" y="2072789"/>
            <a:ext cx="719189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/>
                <a:cs typeface="Century Gothic"/>
              </a:rPr>
              <a:t>F</a:t>
            </a:r>
            <a:r>
              <a:rPr lang="en-US" sz="3600" b="1" dirty="0" smtClean="0">
                <a:latin typeface="Century Gothic"/>
                <a:cs typeface="Century Gothic"/>
              </a:rPr>
              <a:t>ile formats</a:t>
            </a:r>
          </a:p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Understanding your mapping </a:t>
            </a:r>
            <a:endParaRPr lang="en-US" sz="3600" b="1" dirty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973383" y="1184943"/>
            <a:ext cx="314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Introduction to NGS</a:t>
            </a:r>
            <a:endParaRPr lang="en-US" sz="16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r"/>
            <a:r>
              <a:rPr lang="en-US" sz="16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BecA</a:t>
            </a:r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-ILRI, Nairobi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May 2018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3392" y="3565438"/>
            <a:ext cx="3282056" cy="2920507"/>
            <a:chOff x="363392" y="3703498"/>
            <a:chExt cx="3282056" cy="2920507"/>
          </a:xfrm>
        </p:grpSpPr>
        <p:sp>
          <p:nvSpPr>
            <p:cNvPr id="15" name="Oval 14"/>
            <p:cNvSpPr/>
            <p:nvPr/>
          </p:nvSpPr>
          <p:spPr>
            <a:xfrm>
              <a:off x="2853449" y="5720594"/>
              <a:ext cx="791999" cy="791999"/>
            </a:xfrm>
            <a:prstGeom prst="ellipse">
              <a:avLst/>
            </a:prstGeom>
            <a:solidFill>
              <a:srgbClr val="D4350D">
                <a:alpha val="68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9904" y="5754148"/>
              <a:ext cx="719999" cy="707287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43389" y="5100635"/>
              <a:ext cx="668405" cy="657641"/>
            </a:xfrm>
            <a:prstGeom prst="ellipse">
              <a:avLst/>
            </a:prstGeom>
            <a:solidFill>
              <a:schemeClr val="accent5">
                <a:lumMod val="50000"/>
                <a:alpha val="50000"/>
              </a:schemeClr>
            </a:solidFill>
            <a:ln w="57150" cmpd="dbl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75681" y="4247577"/>
              <a:ext cx="1080000" cy="1080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54508" y="3774720"/>
              <a:ext cx="791999" cy="791999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28799" y="3871934"/>
              <a:ext cx="179996" cy="179996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4761" y="4594436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650" y="3703498"/>
              <a:ext cx="935999" cy="93599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694" y="4542723"/>
              <a:ext cx="793070" cy="613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Oval 10"/>
            <p:cNvSpPr/>
            <p:nvPr/>
          </p:nvSpPr>
          <p:spPr>
            <a:xfrm>
              <a:off x="654508" y="5883094"/>
              <a:ext cx="323997" cy="323996"/>
            </a:xfrm>
            <a:prstGeom prst="ellipse">
              <a:avLst/>
            </a:prstGeom>
            <a:solidFill>
              <a:srgbClr val="0F3234">
                <a:alpha val="92000"/>
              </a:srgbClr>
            </a:solidFill>
            <a:ln w="57150" cmpd="dbl">
              <a:solidFill>
                <a:srgbClr val="287B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80887" y="4785897"/>
              <a:ext cx="179997" cy="179997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57150" cmpd="dbl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3392" y="6372008"/>
              <a:ext cx="251997" cy="251997"/>
            </a:xfrm>
            <a:prstGeom prst="ellipse">
              <a:avLst/>
            </a:prstGeom>
            <a:solidFill>
              <a:srgbClr val="C7BF38">
                <a:alpha val="51000"/>
              </a:srgbClr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87099" y="5316959"/>
              <a:ext cx="107996" cy="107996"/>
            </a:xfrm>
            <a:prstGeom prst="ellipse">
              <a:avLst/>
            </a:prstGeom>
            <a:solidFill>
              <a:srgbClr val="979D2B"/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00130" y="5613904"/>
              <a:ext cx="933468" cy="911919"/>
              <a:chOff x="2094306" y="5600674"/>
              <a:chExt cx="933468" cy="91191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094306" y="5600674"/>
                <a:ext cx="932428" cy="911919"/>
              </a:xfrm>
              <a:prstGeom prst="ellipse">
                <a:avLst/>
              </a:prstGeom>
              <a:solidFill>
                <a:srgbClr val="0F3234">
                  <a:alpha val="56000"/>
                </a:srgbClr>
              </a:solidFill>
              <a:ln w="57150" cmpd="dbl">
                <a:solidFill>
                  <a:srgbClr val="287B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25567" y="5627856"/>
                <a:ext cx="902207" cy="865465"/>
              </a:xfrm>
              <a:prstGeom prst="rect">
                <a:avLst/>
              </a:prstGeom>
            </p:spPr>
          </p:pic>
        </p:grpSp>
        <p:sp>
          <p:nvSpPr>
            <p:cNvPr id="3" name="Oval 2"/>
            <p:cNvSpPr/>
            <p:nvPr/>
          </p:nvSpPr>
          <p:spPr>
            <a:xfrm>
              <a:off x="1007418" y="5048856"/>
              <a:ext cx="1439997" cy="1439997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 w="57150" cmpd="thinThick">
              <a:solidFill>
                <a:schemeClr val="bg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899" y="5086629"/>
              <a:ext cx="1658568" cy="14259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1</a:t>
            </a:fld>
            <a:endParaRPr lang="en-US"/>
          </a:p>
        </p:txBody>
      </p:sp>
      <p:pic>
        <p:nvPicPr>
          <p:cNvPr id="17" name="Image 16" descr="H3ABio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35" y="26328"/>
            <a:ext cx="4017264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0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589512" y="1917713"/>
            <a:ext cx="2404533" cy="4301067"/>
            <a:chOff x="101603" y="321733"/>
            <a:chExt cx="2404533" cy="4301067"/>
          </a:xfrm>
        </p:grpSpPr>
        <p:sp>
          <p:nvSpPr>
            <p:cNvPr id="5" name="Rounded Rectangle 4"/>
            <p:cNvSpPr/>
            <p:nvPr/>
          </p:nvSpPr>
          <p:spPr>
            <a:xfrm>
              <a:off x="270933" y="321733"/>
              <a:ext cx="2167467" cy="10498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sequence data: </a:t>
              </a:r>
              <a:r>
                <a:rPr lang="en-US" dirty="0" err="1" smtClean="0"/>
                <a:t>Fastq</a:t>
              </a:r>
              <a:r>
                <a:rPr lang="en-US" dirty="0" smtClean="0"/>
                <a:t> files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01603" y="2015067"/>
              <a:ext cx="2404533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Mapping (Bowtie, BWA or others)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3867" y="1371599"/>
              <a:ext cx="0" cy="6434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70933" y="3606800"/>
              <a:ext cx="2235203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BAM/SAM files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303867" y="2963332"/>
              <a:ext cx="0" cy="6434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46847" y="2033599"/>
            <a:ext cx="64256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45000"/>
            </a:pPr>
            <a:endParaRPr lang="en-US" sz="2400" dirty="0">
              <a:solidFill>
                <a:schemeClr val="accent2"/>
              </a:solidFill>
            </a:endParaRPr>
          </a:p>
          <a:p>
            <a:pPr marL="342900" lvl="0" indent="-342900">
              <a:buSzPct val="45000"/>
              <a:buFont typeface="Arial"/>
              <a:buChar char="•"/>
            </a:pPr>
            <a:r>
              <a:rPr lang="en-US" sz="2400" dirty="0" smtClean="0"/>
              <a:t>SAM is </a:t>
            </a:r>
            <a:r>
              <a:rPr lang="en-US" sz="2400" dirty="0"/>
              <a:t>rarely helpful and really takes up too much </a:t>
            </a:r>
            <a:r>
              <a:rPr lang="en-US" sz="2400" dirty="0" smtClean="0"/>
              <a:t>space</a:t>
            </a:r>
            <a:r>
              <a:rPr lang="en-US" sz="2400" dirty="0"/>
              <a:t> </a:t>
            </a:r>
            <a:r>
              <a:rPr lang="en-US" sz="2400" dirty="0" smtClean="0"/>
              <a:t>which </a:t>
            </a:r>
            <a:r>
              <a:rPr lang="en-US" sz="2400" dirty="0"/>
              <a:t>is why we use only the BAM in </a:t>
            </a:r>
            <a:r>
              <a:rPr lang="en-US" sz="2400" dirty="0" smtClean="0"/>
              <a:t>principle</a:t>
            </a:r>
            <a:endParaRPr lang="en-US" sz="2400" dirty="0"/>
          </a:p>
          <a:p>
            <a:pPr marL="342900" lvl="0" indent="-342900">
              <a:buSzPct val="45000"/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A BAM file (.bam) is the </a:t>
            </a:r>
            <a:r>
              <a:rPr lang="en-US" sz="2400" dirty="0" smtClean="0">
                <a:solidFill>
                  <a:schemeClr val="accent2"/>
                </a:solidFill>
              </a:rPr>
              <a:t>binary version </a:t>
            </a:r>
            <a:r>
              <a:rPr lang="en-US" sz="2400" dirty="0" smtClean="0"/>
              <a:t>of a SAM file (saving storage and faster manipulation)</a:t>
            </a:r>
          </a:p>
          <a:p>
            <a:pPr marL="342900" indent="-342900">
              <a:buSzPct val="45000"/>
              <a:buFont typeface="Arial"/>
              <a:buChar char="•"/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34838" y="148709"/>
            <a:ext cx="345338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SAM, BAM formats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10</a:t>
            </a:fld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SAM/BAM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4" name="Signalisation droite 13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158" y="1186967"/>
            <a:ext cx="5889761" cy="655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45000"/>
              <a:buFont typeface="Wingdings" charset="2"/>
              <a:buChar char="§"/>
            </a:pPr>
            <a:r>
              <a:rPr lang="en-US" sz="2400" dirty="0" smtClean="0"/>
              <a:t>A SAM file (.</a:t>
            </a:r>
            <a:r>
              <a:rPr lang="en-US" sz="2400" dirty="0" err="1" smtClean="0"/>
              <a:t>sam</a:t>
            </a:r>
            <a:r>
              <a:rPr lang="en-US" sz="2400" dirty="0" smtClean="0"/>
              <a:t>) is a tab-delimited text file that contains  sequence alignment data </a:t>
            </a:r>
          </a:p>
          <a:p>
            <a:pPr marL="285750" indent="-285750">
              <a:buSzPct val="45000"/>
              <a:buFont typeface="Wingdings" charset="2"/>
              <a:buChar char="§"/>
            </a:pPr>
            <a:r>
              <a:rPr lang="en-US" sz="2400" dirty="0" smtClean="0"/>
              <a:t>SAM files can be opened using a text editor or viewed using the UNIX "more" command</a:t>
            </a:r>
          </a:p>
          <a:p>
            <a:pPr marL="285750" indent="-285750">
              <a:buSzPct val="45000"/>
              <a:buFont typeface="Wingdings" charset="2"/>
              <a:buChar char="§"/>
            </a:pPr>
            <a:endParaRPr lang="en-US" sz="2400" dirty="0" smtClean="0"/>
          </a:p>
          <a:p>
            <a:pPr marL="285750" indent="-285750">
              <a:buSzPct val="45000"/>
              <a:buFont typeface="Wingdings" charset="2"/>
              <a:buChar char="§"/>
            </a:pPr>
            <a:r>
              <a:rPr lang="en-US" sz="2400" dirty="0" smtClean="0"/>
              <a:t>Most alignment programs will supply:</a:t>
            </a:r>
          </a:p>
          <a:p>
            <a:pPr marL="285750" indent="-285750">
              <a:buSzPct val="45000"/>
              <a:buFont typeface="Wingdings" charset="2"/>
              <a:buChar char="§"/>
            </a:pPr>
            <a:endParaRPr lang="en-US" sz="2400" dirty="0" smtClean="0"/>
          </a:p>
          <a:p>
            <a:r>
              <a:rPr lang="en-US" sz="2400" dirty="0" smtClean="0"/>
              <a:t>	- </a:t>
            </a:r>
            <a:r>
              <a:rPr lang="en-US" sz="2400" dirty="0" smtClean="0">
                <a:solidFill>
                  <a:srgbClr val="C0504D"/>
                </a:solidFill>
              </a:rPr>
              <a:t>a header: </a:t>
            </a:r>
            <a:r>
              <a:rPr lang="en-US" sz="2400" dirty="0" smtClean="0"/>
              <a:t>describing the format version, sorting order of the reads, genomic sequences to which the reads were mapped</a:t>
            </a:r>
          </a:p>
          <a:p>
            <a:r>
              <a:rPr lang="en-US" sz="2400" dirty="0" smtClean="0"/>
              <a:t>	- </a:t>
            </a:r>
            <a:r>
              <a:rPr lang="en-US" sz="2400" dirty="0" smtClean="0">
                <a:solidFill>
                  <a:srgbClr val="C0504D"/>
                </a:solidFill>
              </a:rPr>
              <a:t>an alignment section: </a:t>
            </a:r>
            <a:r>
              <a:rPr lang="en-US" sz="2400" dirty="0" smtClean="0"/>
              <a:t>contains the information for each sequence about where/how it aligns to the reference genome</a:t>
            </a:r>
          </a:p>
          <a:p>
            <a:pPr>
              <a:buSzPct val="45000"/>
            </a:pPr>
            <a:endParaRPr lang="en-US" sz="2400" dirty="0" smtClean="0"/>
          </a:p>
          <a:p>
            <a:pPr>
              <a:buSzPct val="45000"/>
            </a:pPr>
            <a:endParaRPr lang="en-US" sz="2400" dirty="0" smtClean="0"/>
          </a:p>
          <a:p>
            <a:pPr>
              <a:buSzPct val="45000"/>
            </a:pPr>
            <a:r>
              <a:rPr lang="en-US" sz="2400" dirty="0" smtClean="0"/>
              <a:t> </a:t>
            </a:r>
          </a:p>
          <a:p>
            <a:pPr>
              <a:buSzPct val="45000"/>
              <a:buFont typeface="StarSymbol"/>
              <a:buChar char="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89512" y="1298093"/>
            <a:ext cx="2404533" cy="4920688"/>
            <a:chOff x="101603" y="321733"/>
            <a:chExt cx="2404533" cy="4301067"/>
          </a:xfrm>
        </p:grpSpPr>
        <p:sp>
          <p:nvSpPr>
            <p:cNvPr id="6" name="Rounded Rectangle 5"/>
            <p:cNvSpPr/>
            <p:nvPr/>
          </p:nvSpPr>
          <p:spPr>
            <a:xfrm>
              <a:off x="270933" y="321733"/>
              <a:ext cx="2167467" cy="10498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sequence data: </a:t>
              </a:r>
              <a:r>
                <a:rPr lang="en-US" dirty="0" err="1" smtClean="0"/>
                <a:t>Fastq</a:t>
              </a:r>
              <a:r>
                <a:rPr lang="en-US" dirty="0" smtClean="0"/>
                <a:t> files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1603" y="2015067"/>
              <a:ext cx="2404533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Mapping (Bowtie, BWA or others)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303867" y="1371599"/>
              <a:ext cx="0" cy="6434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70933" y="3606800"/>
              <a:ext cx="2235203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BAM/SAM files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03867" y="2963332"/>
              <a:ext cx="0" cy="6434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2655463" y="132834"/>
            <a:ext cx="345338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rgbClr val="FFFFFF"/>
                </a:solidFill>
                <a:ea typeface="+mj-ea"/>
                <a:cs typeface="+mj-cs"/>
              </a:rPr>
              <a:t>SAM, BAM formats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11</a:t>
            </a:fld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SAM/BAM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4" name="Signalisation droite 13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26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4838" y="132834"/>
            <a:ext cx="345338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SAM, BAM formats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87374" y="1035701"/>
            <a:ext cx="8814122" cy="5616308"/>
            <a:chOff x="587374" y="1035701"/>
            <a:chExt cx="8814122" cy="5616308"/>
          </a:xfrm>
        </p:grpSpPr>
        <p:grpSp>
          <p:nvGrpSpPr>
            <p:cNvPr id="40" name="Group 39"/>
            <p:cNvGrpSpPr/>
            <p:nvPr/>
          </p:nvGrpSpPr>
          <p:grpSpPr>
            <a:xfrm>
              <a:off x="587374" y="1035701"/>
              <a:ext cx="8814122" cy="5616308"/>
              <a:chOff x="587374" y="1035701"/>
              <a:chExt cx="8814122" cy="5616308"/>
            </a:xfrm>
          </p:grpSpPr>
          <p:pic>
            <p:nvPicPr>
              <p:cNvPr id="6" name="Picture 5" descr="chipseq-data-analysis-35-638.jpg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87376" y="1111634"/>
                <a:ext cx="8556624" cy="5540375"/>
              </a:xfrm>
              <a:prstGeom prst="rect">
                <a:avLst/>
              </a:prstGeom>
            </p:spPr>
          </p:pic>
          <p:sp>
            <p:nvSpPr>
              <p:cNvPr id="7" name="Right Brace 6"/>
              <p:cNvSpPr/>
              <p:nvPr/>
            </p:nvSpPr>
            <p:spPr>
              <a:xfrm>
                <a:off x="2734838" y="1127124"/>
                <a:ext cx="285412" cy="917497"/>
              </a:xfrm>
              <a:prstGeom prst="rightBrac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190623" y="1357956"/>
                <a:ext cx="276527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</a:rPr>
                  <a:t>Header: </a:t>
                </a:r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55263" y="1035701"/>
                <a:ext cx="394623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</a:rPr>
                  <a:t>Alignment section</a:t>
                </a:r>
              </a:p>
              <a:p>
                <a:r>
                  <a:rPr lang="en-US" sz="2400" b="1" dirty="0" smtClean="0">
                    <a:solidFill>
                      <a:schemeClr val="accent2"/>
                    </a:solidFill>
                  </a:rPr>
                  <a:t> 11 columns (tab-separated)</a:t>
                </a:r>
              </a:p>
            </p:txBody>
          </p:sp>
          <p:sp>
            <p:nvSpPr>
              <p:cNvPr id="10" name="Right Brace 9"/>
              <p:cNvSpPr/>
              <p:nvPr/>
            </p:nvSpPr>
            <p:spPr>
              <a:xfrm rot="16200000">
                <a:off x="4537860" y="-2233692"/>
                <a:ext cx="655654" cy="8556625"/>
              </a:xfrm>
              <a:prstGeom prst="rightBrac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4878865" y="1342466"/>
              <a:ext cx="607374" cy="374328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12</a:t>
            </a:fld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5" name="Signalisation droite 14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69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56026" y="84465"/>
            <a:ext cx="231345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SAM Format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23452" y="5280886"/>
            <a:ext cx="4293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/>
              <a:t>http://</a:t>
            </a:r>
            <a:r>
              <a:rPr lang="fr-FR" sz="1200" dirty="0" err="1"/>
              <a:t>samtools.sourceforge.net</a:t>
            </a:r>
            <a:r>
              <a:rPr lang="fr-FR" sz="1200" dirty="0"/>
              <a:t>/SAM1.pdf </a:t>
            </a:r>
          </a:p>
          <a:p>
            <a:pPr algn="r"/>
            <a:r>
              <a:rPr lang="fr-FR" sz="1200" dirty="0" smtClean="0"/>
              <a:t>http</a:t>
            </a:r>
            <a:r>
              <a:rPr lang="fr-FR" sz="1200" dirty="0"/>
              <a:t>://</a:t>
            </a:r>
            <a:r>
              <a:rPr lang="fr-FR" sz="1200" dirty="0" err="1"/>
              <a:t>genome.sph.umich.edu</a:t>
            </a:r>
            <a:r>
              <a:rPr lang="fr-FR" sz="1200" dirty="0"/>
              <a:t>/wiki/</a:t>
            </a:r>
            <a:r>
              <a:rPr lang="fr-FR" sz="1200" dirty="0" smtClean="0"/>
              <a:t>SAM</a:t>
            </a:r>
            <a:endParaRPr lang="fr-FR" sz="1200" dirty="0"/>
          </a:p>
        </p:txBody>
      </p:sp>
      <p:grpSp>
        <p:nvGrpSpPr>
          <p:cNvPr id="8" name="Grouper 4"/>
          <p:cNvGrpSpPr/>
          <p:nvPr/>
        </p:nvGrpSpPr>
        <p:grpSpPr>
          <a:xfrm>
            <a:off x="-1816" y="1496389"/>
            <a:ext cx="9144000" cy="2410091"/>
            <a:chOff x="0" y="3611197"/>
            <a:chExt cx="9144000" cy="2410091"/>
          </a:xfrm>
        </p:grpSpPr>
        <p:grpSp>
          <p:nvGrpSpPr>
            <p:cNvPr id="9" name="Grouper 6"/>
            <p:cNvGrpSpPr/>
            <p:nvPr/>
          </p:nvGrpSpPr>
          <p:grpSpPr>
            <a:xfrm>
              <a:off x="395536" y="3661719"/>
              <a:ext cx="6624736" cy="1512168"/>
              <a:chOff x="539552" y="3212976"/>
              <a:chExt cx="6624736" cy="1512168"/>
            </a:xfrm>
          </p:grpSpPr>
          <p:cxnSp>
            <p:nvCxnSpPr>
              <p:cNvPr id="17" name="Connecteur droit avec flèche 14"/>
              <p:cNvCxnSpPr/>
              <p:nvPr/>
            </p:nvCxnSpPr>
            <p:spPr>
              <a:xfrm>
                <a:off x="1763688" y="4365104"/>
                <a:ext cx="288032" cy="360040"/>
              </a:xfrm>
              <a:prstGeom prst="straightConnector1">
                <a:avLst/>
              </a:prstGeom>
              <a:ln>
                <a:solidFill>
                  <a:srgbClr val="9E1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5"/>
              <p:cNvCxnSpPr/>
              <p:nvPr/>
            </p:nvCxnSpPr>
            <p:spPr>
              <a:xfrm>
                <a:off x="971600" y="4365104"/>
                <a:ext cx="0" cy="360040"/>
              </a:xfrm>
              <a:prstGeom prst="straightConnector1">
                <a:avLst/>
              </a:prstGeom>
              <a:ln>
                <a:solidFill>
                  <a:srgbClr val="9E1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6"/>
              <p:cNvCxnSpPr/>
              <p:nvPr/>
            </p:nvCxnSpPr>
            <p:spPr>
              <a:xfrm>
                <a:off x="3491880" y="4365104"/>
                <a:ext cx="0" cy="360040"/>
              </a:xfrm>
              <a:prstGeom prst="straightConnector1">
                <a:avLst/>
              </a:prstGeom>
              <a:ln>
                <a:solidFill>
                  <a:srgbClr val="9E1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7"/>
              <p:cNvCxnSpPr/>
              <p:nvPr/>
            </p:nvCxnSpPr>
            <p:spPr>
              <a:xfrm>
                <a:off x="4139952" y="3501008"/>
                <a:ext cx="0" cy="1224032"/>
              </a:xfrm>
              <a:prstGeom prst="straightConnector1">
                <a:avLst/>
              </a:prstGeom>
              <a:ln>
                <a:solidFill>
                  <a:srgbClr val="9E1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18"/>
              <p:cNvCxnSpPr/>
              <p:nvPr/>
            </p:nvCxnSpPr>
            <p:spPr>
              <a:xfrm>
                <a:off x="4427984" y="4365104"/>
                <a:ext cx="0" cy="360040"/>
              </a:xfrm>
              <a:prstGeom prst="straightConnector1">
                <a:avLst/>
              </a:prstGeom>
              <a:ln>
                <a:solidFill>
                  <a:srgbClr val="9E1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19"/>
              <p:cNvCxnSpPr/>
              <p:nvPr/>
            </p:nvCxnSpPr>
            <p:spPr>
              <a:xfrm>
                <a:off x="5148064" y="4365104"/>
                <a:ext cx="0" cy="360040"/>
              </a:xfrm>
              <a:prstGeom prst="straightConnector1">
                <a:avLst/>
              </a:prstGeom>
              <a:ln>
                <a:solidFill>
                  <a:srgbClr val="9E1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20"/>
              <p:cNvCxnSpPr/>
              <p:nvPr/>
            </p:nvCxnSpPr>
            <p:spPr>
              <a:xfrm>
                <a:off x="5784100" y="4365104"/>
                <a:ext cx="0" cy="360040"/>
              </a:xfrm>
              <a:prstGeom prst="straightConnector1">
                <a:avLst/>
              </a:prstGeom>
              <a:ln>
                <a:solidFill>
                  <a:srgbClr val="9E1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1"/>
              <p:cNvCxnSpPr/>
              <p:nvPr/>
            </p:nvCxnSpPr>
            <p:spPr>
              <a:xfrm>
                <a:off x="6444208" y="4365104"/>
                <a:ext cx="0" cy="360040"/>
              </a:xfrm>
              <a:prstGeom prst="straightConnector1">
                <a:avLst/>
              </a:prstGeom>
              <a:ln>
                <a:solidFill>
                  <a:srgbClr val="9E1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ZoneTexte 22"/>
              <p:cNvSpPr txBox="1"/>
              <p:nvPr/>
            </p:nvSpPr>
            <p:spPr>
              <a:xfrm>
                <a:off x="539552" y="3995772"/>
                <a:ext cx="864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QNAME</a:t>
                </a:r>
                <a:endParaRPr lang="fr-FR" sz="1600" b="1" dirty="0"/>
              </a:p>
            </p:txBody>
          </p:sp>
          <p:sp>
            <p:nvSpPr>
              <p:cNvPr id="26" name="ZoneTexte 23"/>
              <p:cNvSpPr txBox="1"/>
              <p:nvPr/>
            </p:nvSpPr>
            <p:spPr>
              <a:xfrm>
                <a:off x="1331640" y="3995772"/>
                <a:ext cx="864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FLAG</a:t>
                </a:r>
                <a:endParaRPr lang="fr-FR" sz="1600" b="1" dirty="0"/>
              </a:p>
            </p:txBody>
          </p:sp>
          <p:sp>
            <p:nvSpPr>
              <p:cNvPr id="27" name="ZoneTexte 24"/>
              <p:cNvSpPr txBox="1"/>
              <p:nvPr/>
            </p:nvSpPr>
            <p:spPr>
              <a:xfrm>
                <a:off x="2123728" y="3992236"/>
                <a:ext cx="864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RNAME</a:t>
                </a:r>
                <a:endParaRPr lang="fr-FR" sz="1600" b="1" dirty="0"/>
              </a:p>
            </p:txBody>
          </p:sp>
          <p:sp>
            <p:nvSpPr>
              <p:cNvPr id="28" name="ZoneTexte 25"/>
              <p:cNvSpPr txBox="1"/>
              <p:nvPr/>
            </p:nvSpPr>
            <p:spPr>
              <a:xfrm>
                <a:off x="3275856" y="3992236"/>
                <a:ext cx="792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MAPQ</a:t>
                </a:r>
                <a:endParaRPr lang="fr-FR" sz="1600" b="1" dirty="0"/>
              </a:p>
            </p:txBody>
          </p:sp>
          <p:sp>
            <p:nvSpPr>
              <p:cNvPr id="29" name="ZoneTexte 26"/>
              <p:cNvSpPr txBox="1"/>
              <p:nvPr/>
            </p:nvSpPr>
            <p:spPr>
              <a:xfrm rot="16200000">
                <a:off x="3949189" y="3810131"/>
                <a:ext cx="864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RNEXT</a:t>
                </a:r>
                <a:endParaRPr lang="fr-FR" sz="1600" b="1" dirty="0"/>
              </a:p>
            </p:txBody>
          </p:sp>
          <p:sp>
            <p:nvSpPr>
              <p:cNvPr id="30" name="ZoneTexte 27"/>
              <p:cNvSpPr txBox="1"/>
              <p:nvPr/>
            </p:nvSpPr>
            <p:spPr>
              <a:xfrm rot="16200000">
                <a:off x="4559566" y="3606936"/>
                <a:ext cx="1126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/>
                  <a:t>PNEXT</a:t>
                </a:r>
                <a:endParaRPr lang="fr-FR" sz="1600" b="1" dirty="0"/>
              </a:p>
            </p:txBody>
          </p:sp>
          <p:sp>
            <p:nvSpPr>
              <p:cNvPr id="31" name="ZoneTexte 28"/>
              <p:cNvSpPr txBox="1"/>
              <p:nvPr/>
            </p:nvSpPr>
            <p:spPr>
              <a:xfrm rot="16200000">
                <a:off x="5207638" y="3606936"/>
                <a:ext cx="1126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/>
                  <a:t>TLEN  </a:t>
                </a:r>
                <a:endParaRPr lang="fr-FR" sz="1600" b="1" dirty="0"/>
              </a:p>
            </p:txBody>
          </p:sp>
          <p:sp>
            <p:nvSpPr>
              <p:cNvPr id="32" name="ZoneTexte 29"/>
              <p:cNvSpPr txBox="1"/>
              <p:nvPr/>
            </p:nvSpPr>
            <p:spPr>
              <a:xfrm>
                <a:off x="5724128" y="3992236"/>
                <a:ext cx="1440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SEQ</a:t>
                </a:r>
                <a:endParaRPr lang="fr-FR" sz="1600" b="1" dirty="0"/>
              </a:p>
            </p:txBody>
          </p:sp>
        </p:grpSp>
        <p:pic>
          <p:nvPicPr>
            <p:cNvPr id="10" name="Imag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245895"/>
              <a:ext cx="9144000" cy="775393"/>
            </a:xfrm>
            <a:prstGeom prst="rect">
              <a:avLst/>
            </a:prstGeom>
          </p:spPr>
        </p:pic>
        <p:cxnSp>
          <p:nvCxnSpPr>
            <p:cNvPr id="11" name="Connecteur droit avec flèche 8"/>
            <p:cNvCxnSpPr/>
            <p:nvPr/>
          </p:nvCxnSpPr>
          <p:spPr>
            <a:xfrm>
              <a:off x="2987824" y="4813847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9"/>
            <p:cNvCxnSpPr/>
            <p:nvPr/>
          </p:nvCxnSpPr>
          <p:spPr>
            <a:xfrm>
              <a:off x="2398931" y="4813847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0"/>
            <p:cNvSpPr txBox="1"/>
            <p:nvPr/>
          </p:nvSpPr>
          <p:spPr>
            <a:xfrm>
              <a:off x="2699792" y="4440979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POS</a:t>
              </a:r>
              <a:endParaRPr lang="fr-FR" sz="1600" b="1" dirty="0"/>
            </a:p>
          </p:txBody>
        </p:sp>
        <p:sp>
          <p:nvSpPr>
            <p:cNvPr id="14" name="ZoneTexte 11"/>
            <p:cNvSpPr txBox="1"/>
            <p:nvPr/>
          </p:nvSpPr>
          <p:spPr>
            <a:xfrm>
              <a:off x="3563888" y="3611197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CIGAR</a:t>
              </a:r>
              <a:endParaRPr lang="fr-FR" sz="1600" b="1" dirty="0"/>
            </a:p>
          </p:txBody>
        </p:sp>
        <p:cxnSp>
          <p:nvCxnSpPr>
            <p:cNvPr id="15" name="Connecteur droit avec flèche 12"/>
            <p:cNvCxnSpPr/>
            <p:nvPr/>
          </p:nvCxnSpPr>
          <p:spPr>
            <a:xfrm>
              <a:off x="8748464" y="4813847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3"/>
            <p:cNvSpPr txBox="1"/>
            <p:nvPr/>
          </p:nvSpPr>
          <p:spPr>
            <a:xfrm>
              <a:off x="8316416" y="4440979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QUAL</a:t>
              </a:r>
              <a:endParaRPr lang="fr-FR" sz="1600" b="1" dirty="0"/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34" name="Signalisation droite 33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1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774692" y="133876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pPr>
              <a:buSzPct val="45000"/>
            </a:pPr>
            <a:endParaRPr lang="en-US" dirty="0" smtClean="0"/>
          </a:p>
        </p:txBody>
      </p:sp>
      <p:grpSp>
        <p:nvGrpSpPr>
          <p:cNvPr id="8" name="Grouper 5"/>
          <p:cNvGrpSpPr/>
          <p:nvPr/>
        </p:nvGrpSpPr>
        <p:grpSpPr>
          <a:xfrm>
            <a:off x="416872" y="1506665"/>
            <a:ext cx="8551333" cy="3012415"/>
            <a:chOff x="756649" y="3832535"/>
            <a:chExt cx="7188200" cy="2769747"/>
          </a:xfrm>
        </p:grpSpPr>
        <p:pic>
          <p:nvPicPr>
            <p:cNvPr id="9" name="Image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649" y="3832535"/>
              <a:ext cx="7188200" cy="249745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9062" y="6294505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alibri"/>
                  <a:cs typeface="Calibri"/>
                </a:rPr>
                <a:t>(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http://</a:t>
              </a:r>
              <a:r>
                <a:rPr lang="en-US" sz="1400" dirty="0" err="1">
                  <a:solidFill>
                    <a:prstClr val="black"/>
                  </a:solidFill>
                  <a:latin typeface="Calibri"/>
                </a:rPr>
                <a:t>samtools.github.io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/</a:t>
              </a:r>
              <a:r>
                <a:rPr lang="en-US" sz="1400" dirty="0" err="1">
                  <a:solidFill>
                    <a:prstClr val="black"/>
                  </a:solidFill>
                  <a:latin typeface="Calibri"/>
                </a:rPr>
                <a:t>hts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-specs/SAMv1.pdf)</a:t>
              </a:r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900" y="4566467"/>
            <a:ext cx="85899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rgbClr val="C0504D"/>
                </a:solidFill>
                <a:cs typeface="Calibri"/>
              </a:rPr>
              <a:t>QNAME</a:t>
            </a:r>
            <a:r>
              <a:rPr lang="en-US" dirty="0">
                <a:cs typeface="Calibri"/>
              </a:rPr>
              <a:t>: Query template NAME. Reads/segments having identical QNAME are regarded to come from the same template. A QNAME ‘*’ indicates the information is unavailable</a:t>
            </a:r>
            <a:r>
              <a:rPr lang="en-US" dirty="0" smtClean="0">
                <a:cs typeface="Calibri"/>
              </a:rPr>
              <a:t>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cs typeface="Calibri"/>
              </a:rPr>
              <a:t>Used</a:t>
            </a:r>
            <a:r>
              <a:rPr lang="en-US" dirty="0">
                <a:cs typeface="Calibri"/>
              </a:rPr>
              <a:t> </a:t>
            </a:r>
            <a:r>
              <a:rPr lang="fr-FR" dirty="0" smtClean="0"/>
              <a:t>to </a:t>
            </a:r>
            <a:r>
              <a:rPr lang="fr-FR" dirty="0"/>
              <a:t>group/</a:t>
            </a:r>
            <a:r>
              <a:rPr lang="fr-FR" dirty="0" err="1"/>
              <a:t>identify</a:t>
            </a:r>
            <a:r>
              <a:rPr lang="fr-FR" dirty="0"/>
              <a:t> </a:t>
            </a:r>
            <a:r>
              <a:rPr lang="fr-FR" dirty="0" err="1"/>
              <a:t>alignments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together</a:t>
            </a:r>
            <a:r>
              <a:rPr lang="fr-FR" dirty="0"/>
              <a:t>,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paired</a:t>
            </a:r>
            <a:r>
              <a:rPr lang="fr-FR" dirty="0"/>
              <a:t> </a:t>
            </a:r>
            <a:r>
              <a:rPr lang="fr-FR" dirty="0" err="1"/>
              <a:t>alignments</a:t>
            </a:r>
            <a:r>
              <a:rPr lang="fr-FR" dirty="0"/>
              <a:t> or a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appears</a:t>
            </a:r>
            <a:r>
              <a:rPr lang="fr-FR" dirty="0"/>
              <a:t> in multiple </a:t>
            </a:r>
            <a:r>
              <a:rPr lang="fr-FR" dirty="0" err="1"/>
              <a:t>alignments</a:t>
            </a:r>
            <a:r>
              <a:rPr lang="fr-FR" dirty="0"/>
              <a:t>.</a:t>
            </a:r>
            <a:r>
              <a:rPr lang="en-US" dirty="0" smtClean="0">
                <a:cs typeface="Calibri"/>
              </a:rPr>
              <a:t> 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8472" y="2169487"/>
            <a:ext cx="64346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2F157BC-87B4-1A4E-B75D-91D44A960220}" type="slidenum">
              <a:rPr lang="fr-FR" smtClean="0"/>
              <a:t>14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208516" y="133150"/>
            <a:ext cx="210826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rgbClr val="FFFFFF"/>
                </a:solidFill>
                <a:ea typeface="+mj-ea"/>
                <a:cs typeface="+mj-cs"/>
              </a:rPr>
              <a:t>SAM fomat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6" name="Signalisation droite 15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64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61452" y="1581526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pPr>
              <a:buSzPct val="45000"/>
            </a:pPr>
            <a:endParaRPr lang="en-US" dirty="0" smtClean="0"/>
          </a:p>
        </p:txBody>
      </p:sp>
      <p:grpSp>
        <p:nvGrpSpPr>
          <p:cNvPr id="8" name="Grouper 5"/>
          <p:cNvGrpSpPr/>
          <p:nvPr/>
        </p:nvGrpSpPr>
        <p:grpSpPr>
          <a:xfrm>
            <a:off x="655901" y="931080"/>
            <a:ext cx="8551333" cy="3012415"/>
            <a:chOff x="756649" y="3832535"/>
            <a:chExt cx="7188200" cy="2769747"/>
          </a:xfrm>
        </p:grpSpPr>
        <p:pic>
          <p:nvPicPr>
            <p:cNvPr id="9" name="Image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649" y="3832535"/>
              <a:ext cx="7188200" cy="249745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9062" y="6294505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alibri"/>
                  <a:cs typeface="Calibri"/>
                </a:rPr>
                <a:t>(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http://</a:t>
              </a:r>
              <a:r>
                <a:rPr lang="en-US" sz="1400" dirty="0" err="1">
                  <a:solidFill>
                    <a:prstClr val="black"/>
                  </a:solidFill>
                  <a:latin typeface="Calibri"/>
                </a:rPr>
                <a:t>samtools.github.io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/</a:t>
              </a:r>
              <a:r>
                <a:rPr lang="en-US" sz="1400" dirty="0" err="1">
                  <a:solidFill>
                    <a:prstClr val="black"/>
                  </a:solidFill>
                  <a:latin typeface="Calibri"/>
                </a:rPr>
                <a:t>hts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-specs/SAMv1.pdf)</a:t>
              </a:r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6942" y="4033532"/>
            <a:ext cx="49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cs typeface="Calibri"/>
              </a:rPr>
              <a:t>FLAG</a:t>
            </a:r>
            <a:r>
              <a:rPr lang="en-US" dirty="0" smtClean="0">
                <a:cs typeface="Calibri"/>
              </a:rPr>
              <a:t>: </a:t>
            </a:r>
            <a:r>
              <a:rPr lang="en-US" dirty="0">
                <a:cs typeface="Calibri"/>
              </a:rPr>
              <a:t>FLAG: bitwise </a:t>
            </a:r>
            <a:r>
              <a:rPr lang="en-US" dirty="0" smtClean="0">
                <a:cs typeface="Calibri"/>
              </a:rPr>
              <a:t>FLAG (ideal for compression).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0517" y="1754727"/>
            <a:ext cx="64346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2F157BC-87B4-1A4E-B75D-91D44A960220}" type="slidenum">
              <a:rPr lang="fr-FR" smtClean="0"/>
              <a:t>15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208516" y="133150"/>
            <a:ext cx="266431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rgbClr val="FFFFFF"/>
                </a:solidFill>
                <a:ea typeface="+mj-ea"/>
                <a:cs typeface="+mj-cs"/>
              </a:rPr>
              <a:t>SAM </a:t>
            </a:r>
            <a:r>
              <a:rPr lang="en-ZA" sz="3200" b="1" dirty="0" smtClean="0">
                <a:solidFill>
                  <a:srgbClr val="FFFFFF"/>
                </a:solidFill>
                <a:ea typeface="+mj-ea"/>
                <a:cs typeface="+mj-cs"/>
              </a:rPr>
              <a:t>fomat (2)</a:t>
            </a:r>
            <a:endParaRPr lang="en-US" dirty="0"/>
          </a:p>
        </p:txBody>
      </p:sp>
      <p:pic>
        <p:nvPicPr>
          <p:cNvPr id="25" name="Picture 24" descr="FlagSAM.tif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6062" y="4553926"/>
            <a:ext cx="4713338" cy="193486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60354" y="3923086"/>
            <a:ext cx="343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11 </a:t>
            </a:r>
            <a:r>
              <a:rPr lang="en-US" dirty="0" err="1" smtClean="0">
                <a:solidFill>
                  <a:srgbClr val="4F81BD"/>
                </a:solidFill>
              </a:rPr>
              <a:t>boolean</a:t>
            </a:r>
            <a:r>
              <a:rPr lang="en-US" dirty="0" smtClean="0">
                <a:solidFill>
                  <a:srgbClr val="4F81BD"/>
                </a:solidFill>
              </a:rPr>
              <a:t> flags all </a:t>
            </a:r>
            <a:r>
              <a:rPr lang="en-US" dirty="0" err="1" smtClean="0">
                <a:solidFill>
                  <a:srgbClr val="4F81BD"/>
                </a:solidFill>
              </a:rPr>
              <a:t>stotred</a:t>
            </a:r>
            <a:r>
              <a:rPr lang="en-US" dirty="0" smtClean="0">
                <a:solidFill>
                  <a:srgbClr val="4F81BD"/>
                </a:solidFill>
              </a:rPr>
              <a:t> in a singe column 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6" name="Signalisation droite 15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51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16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78362" y="3541520"/>
            <a:ext cx="7963104" cy="2642588"/>
            <a:chOff x="1141658" y="3324660"/>
            <a:chExt cx="7963104" cy="2642588"/>
          </a:xfrm>
        </p:grpSpPr>
        <p:pic>
          <p:nvPicPr>
            <p:cNvPr id="5" name="Image 1"/>
            <p:cNvPicPr>
              <a:picLocks noChangeAspect="1"/>
            </p:cNvPicPr>
            <p:nvPr/>
          </p:nvPicPr>
          <p:blipFill rotWithShape="1"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97688" y="3324660"/>
              <a:ext cx="6607074" cy="477016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1141658" y="3432343"/>
              <a:ext cx="1270099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SAM file</a:t>
              </a:r>
              <a:endParaRPr lang="fr-FR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1658" y="4489920"/>
              <a:ext cx="592237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 err="1"/>
                <a:t>read</a:t>
              </a:r>
              <a:r>
                <a:rPr lang="fr-FR" b="1" dirty="0"/>
                <a:t> </a:t>
              </a:r>
              <a:r>
                <a:rPr lang="fr-FR" b="1" dirty="0" err="1"/>
                <a:t>mapped</a:t>
              </a:r>
              <a:r>
                <a:rPr lang="fr-FR" b="1" dirty="0"/>
                <a:t> to position </a:t>
              </a:r>
              <a:r>
                <a:rPr lang="fr-FR" b="1" dirty="0" smtClean="0"/>
                <a:t>7:</a:t>
              </a:r>
            </a:p>
            <a:p>
              <a:r>
                <a:rPr lang="fr-FR" b="1" dirty="0" smtClean="0"/>
                <a:t>FLAG </a:t>
              </a:r>
              <a:r>
                <a:rPr lang="fr-FR" b="1" dirty="0"/>
                <a:t>163 (=1 + 2 + 32 + 128</a:t>
              </a:r>
              <a:r>
                <a:rPr lang="fr-FR" b="1" dirty="0" smtClean="0"/>
                <a:t>):</a:t>
              </a:r>
            </a:p>
            <a:p>
              <a:pPr marL="285750" indent="-285750">
                <a:buFontTx/>
                <a:buChar char="-"/>
              </a:pPr>
              <a:r>
                <a:rPr lang="fr-FR" b="1" dirty="0" smtClean="0"/>
                <a:t>Read </a:t>
              </a:r>
              <a:r>
                <a:rPr lang="fr-FR" b="1" dirty="0" err="1" smtClean="0"/>
                <a:t>is</a:t>
              </a:r>
              <a:r>
                <a:rPr lang="fr-FR" b="1" dirty="0" smtClean="0"/>
                <a:t> </a:t>
              </a:r>
              <a:r>
                <a:rPr lang="fr-FR" b="1" dirty="0"/>
                <a:t>the second </a:t>
              </a:r>
              <a:r>
                <a:rPr lang="fr-FR" b="1" dirty="0" err="1"/>
                <a:t>read</a:t>
              </a:r>
              <a:r>
                <a:rPr lang="fr-FR" b="1" dirty="0"/>
                <a:t> in the pair (128) </a:t>
              </a:r>
              <a:endParaRPr lang="fr-FR" b="1" dirty="0" smtClean="0"/>
            </a:p>
            <a:p>
              <a:pPr marL="285750" indent="-285750">
                <a:buFontTx/>
                <a:buChar char="-"/>
              </a:pPr>
              <a:r>
                <a:rPr lang="fr-FR" b="1" dirty="0" smtClean="0"/>
                <a:t>Read </a:t>
              </a:r>
              <a:r>
                <a:rPr lang="fr-FR" b="1" dirty="0" err="1" smtClean="0"/>
                <a:t>is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properly</a:t>
              </a:r>
              <a:r>
                <a:rPr lang="fr-FR" b="1" dirty="0" smtClean="0"/>
                <a:t> </a:t>
              </a:r>
              <a:r>
                <a:rPr lang="fr-FR" b="1" dirty="0" err="1"/>
                <a:t>paired</a:t>
              </a:r>
              <a:r>
                <a:rPr lang="fr-FR" b="1" dirty="0"/>
                <a:t> (1 + 2</a:t>
              </a:r>
              <a:r>
                <a:rPr lang="fr-FR" b="1" dirty="0" smtClean="0"/>
                <a:t>) </a:t>
              </a:r>
            </a:p>
            <a:p>
              <a:pPr marL="285750" indent="-285750">
                <a:buFontTx/>
                <a:buChar char="-"/>
              </a:pPr>
              <a:r>
                <a:rPr lang="fr-FR" b="1" dirty="0" err="1" smtClean="0"/>
                <a:t>its</a:t>
              </a:r>
              <a:r>
                <a:rPr lang="fr-FR" b="1" dirty="0" smtClean="0"/>
                <a:t> </a:t>
              </a:r>
              <a:r>
                <a:rPr lang="fr-FR" b="1" dirty="0"/>
                <a:t>mate </a:t>
              </a:r>
              <a:r>
                <a:rPr lang="fr-FR" b="1" dirty="0" err="1"/>
                <a:t>is</a:t>
              </a:r>
              <a:r>
                <a:rPr lang="fr-FR" b="1" dirty="0"/>
                <a:t> </a:t>
              </a:r>
              <a:r>
                <a:rPr lang="fr-FR" b="1" dirty="0" err="1"/>
                <a:t>mapped</a:t>
              </a:r>
              <a:r>
                <a:rPr lang="fr-FR" b="1" dirty="0"/>
                <a:t> to 37 on the reverse </a:t>
              </a:r>
              <a:r>
                <a:rPr lang="fr-FR" b="1" dirty="0" err="1"/>
                <a:t>strand</a:t>
              </a:r>
              <a:r>
                <a:rPr lang="fr-FR" b="1" dirty="0"/>
                <a:t> (32)</a:t>
              </a:r>
            </a:p>
          </p:txBody>
        </p:sp>
        <p:cxnSp>
          <p:nvCxnSpPr>
            <p:cNvPr id="8" name="Connecteur droit 23"/>
            <p:cNvCxnSpPr/>
            <p:nvPr/>
          </p:nvCxnSpPr>
          <p:spPr>
            <a:xfrm>
              <a:off x="4994772" y="3844483"/>
              <a:ext cx="2159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25"/>
            <p:cNvCxnSpPr/>
            <p:nvPr/>
          </p:nvCxnSpPr>
          <p:spPr>
            <a:xfrm>
              <a:off x="5218527" y="3839924"/>
              <a:ext cx="215996" cy="0"/>
            </a:xfrm>
            <a:prstGeom prst="line">
              <a:avLst/>
            </a:prstGeom>
            <a:ln>
              <a:solidFill>
                <a:srgbClr val="31859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27"/>
            <p:cNvCxnSpPr/>
            <p:nvPr/>
          </p:nvCxnSpPr>
          <p:spPr>
            <a:xfrm>
              <a:off x="5420252" y="3841509"/>
              <a:ext cx="2159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29"/>
            <p:cNvCxnSpPr/>
            <p:nvPr/>
          </p:nvCxnSpPr>
          <p:spPr>
            <a:xfrm>
              <a:off x="5636248" y="3844483"/>
              <a:ext cx="215996" cy="0"/>
            </a:xfrm>
            <a:prstGeom prst="line">
              <a:avLst/>
            </a:prstGeom>
            <a:ln>
              <a:solidFill>
                <a:srgbClr val="31859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31"/>
            <p:cNvCxnSpPr/>
            <p:nvPr/>
          </p:nvCxnSpPr>
          <p:spPr>
            <a:xfrm>
              <a:off x="5840152" y="3838535"/>
              <a:ext cx="2159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36"/>
            <p:cNvCxnSpPr/>
            <p:nvPr/>
          </p:nvCxnSpPr>
          <p:spPr>
            <a:xfrm flipV="1">
              <a:off x="3282279" y="3844483"/>
              <a:ext cx="413852" cy="6454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FlagS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7496" y="896637"/>
            <a:ext cx="5781984" cy="237355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208516" y="133150"/>
            <a:ext cx="33684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rgbClr val="FFFFFF"/>
                </a:solidFill>
                <a:ea typeface="+mj-ea"/>
                <a:cs typeface="+mj-cs"/>
              </a:rPr>
              <a:t>SAM </a:t>
            </a:r>
            <a:r>
              <a:rPr lang="en-ZA" sz="3200" b="1" dirty="0" smtClean="0">
                <a:solidFill>
                  <a:srgbClr val="FFFFFF"/>
                </a:solidFill>
                <a:ea typeface="+mj-ea"/>
                <a:cs typeface="+mj-cs"/>
              </a:rPr>
              <a:t>flag: example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8" name="Signalisation droite 17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88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2896" y="1025246"/>
            <a:ext cx="8544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Explain flag tool: 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broadinstitute.github.io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picard</a:t>
            </a:r>
            <a:r>
              <a:rPr lang="en-US" sz="2400" dirty="0">
                <a:hlinkClick r:id="rId2"/>
              </a:rPr>
              <a:t>/explain-</a:t>
            </a:r>
            <a:r>
              <a:rPr lang="en-US" sz="2400" dirty="0" err="1">
                <a:hlinkClick r:id="rId2"/>
              </a:rPr>
              <a:t>flags.html</a:t>
            </a:r>
            <a:endParaRPr lang="en-US" sz="2400" dirty="0"/>
          </a:p>
        </p:txBody>
      </p:sp>
      <p:pic>
        <p:nvPicPr>
          <p:cNvPr id="8" name="Picture 7" descr="DecodingSAMflags.tif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696" y="2021719"/>
            <a:ext cx="8086500" cy="4319558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2F157BC-87B4-1A4E-B75D-91D44A960220}" type="slidenum">
              <a:rPr lang="fr-FR" smtClean="0"/>
              <a:t>17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601381" y="53486"/>
            <a:ext cx="355317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Decoding SAM flags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1" name="Signalisation droite 10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56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er 5"/>
          <p:cNvGrpSpPr/>
          <p:nvPr/>
        </p:nvGrpSpPr>
        <p:grpSpPr>
          <a:xfrm>
            <a:off x="565014" y="1179666"/>
            <a:ext cx="8551333" cy="3012415"/>
            <a:chOff x="756649" y="3832535"/>
            <a:chExt cx="7188200" cy="2769747"/>
          </a:xfrm>
        </p:grpSpPr>
        <p:pic>
          <p:nvPicPr>
            <p:cNvPr id="8" name="Imag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649" y="3832535"/>
              <a:ext cx="7188200" cy="249745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9062" y="6294505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alibri"/>
                  <a:cs typeface="Calibri"/>
                </a:rPr>
                <a:t>(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http://</a:t>
              </a:r>
              <a:r>
                <a:rPr lang="en-US" sz="1400" dirty="0" err="1">
                  <a:solidFill>
                    <a:prstClr val="black"/>
                  </a:solidFill>
                  <a:latin typeface="Calibri"/>
                </a:rPr>
                <a:t>samtools.github.io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/</a:t>
              </a:r>
              <a:r>
                <a:rPr lang="en-US" sz="1400" dirty="0" err="1">
                  <a:solidFill>
                    <a:prstClr val="black"/>
                  </a:solidFill>
                  <a:latin typeface="Calibri"/>
                </a:rPr>
                <a:t>hts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-specs/SAMv1.pdf)</a:t>
              </a:r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8226" y="4974959"/>
            <a:ext cx="7699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  <a:r>
              <a:rPr lang="en-US" dirty="0">
                <a:solidFill>
                  <a:srgbClr val="C0504D"/>
                </a:solidFill>
              </a:rPr>
              <a:t> MAPQ </a:t>
            </a:r>
            <a:r>
              <a:rPr lang="en-US" dirty="0"/>
              <a:t>value can be used to figure out how unique an alignment is in the </a:t>
            </a:r>
            <a:r>
              <a:rPr lang="en-US" dirty="0" smtClean="0"/>
              <a:t>genome. 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arge </a:t>
            </a:r>
            <a:r>
              <a:rPr lang="en-US" dirty="0">
                <a:solidFill>
                  <a:schemeClr val="accent1"/>
                </a:solidFill>
              </a:rPr>
              <a:t>number, &gt;10</a:t>
            </a:r>
            <a:r>
              <a:rPr lang="en-US" dirty="0"/>
              <a:t> </a:t>
            </a:r>
            <a:r>
              <a:rPr lang="en-US" dirty="0" smtClean="0"/>
              <a:t>indicates </a:t>
            </a:r>
            <a:r>
              <a:rPr lang="en-US" dirty="0"/>
              <a:t>it's likely the alignment is </a:t>
            </a:r>
            <a:r>
              <a:rPr lang="en-US" dirty="0" smtClean="0"/>
              <a:t>unique. 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srgbClr val="4F81BD"/>
                </a:solidFill>
              </a:rPr>
              <a:t>255 </a:t>
            </a:r>
            <a:r>
              <a:rPr lang="en-US" dirty="0" smtClean="0"/>
              <a:t>indicates that the mapping quality is not available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8461" y="2791786"/>
            <a:ext cx="64346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0797" y="2605520"/>
            <a:ext cx="64346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2F157BC-87B4-1A4E-B75D-91D44A960220}" type="slidenum">
              <a:rPr lang="fr-FR" smtClean="0"/>
              <a:t>18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686892" y="148709"/>
            <a:ext cx="266431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SAM fomat </a:t>
            </a:r>
            <a:r>
              <a:rPr lang="en-ZA" sz="3200" b="1" dirty="0" smtClean="0">
                <a:solidFill>
                  <a:srgbClr val="FFFFFF"/>
                </a:solidFill>
              </a:rPr>
              <a:t>(3)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787" y="4263943"/>
            <a:ext cx="8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equals </a:t>
            </a:r>
            <a:r>
              <a:rPr lang="en-US" b="1" dirty="0">
                <a:solidFill>
                  <a:schemeClr val="accent2"/>
                </a:solidFill>
              </a:rPr>
              <a:t>−10 log10 </a:t>
            </a:r>
            <a:r>
              <a:rPr lang="en-US" b="1" dirty="0" err="1">
                <a:solidFill>
                  <a:schemeClr val="accent2"/>
                </a:solidFill>
              </a:rPr>
              <a:t>Pr</a:t>
            </a:r>
            <a:r>
              <a:rPr lang="en-US" b="1" dirty="0">
                <a:solidFill>
                  <a:schemeClr val="accent2"/>
                </a:solidFill>
              </a:rPr>
              <a:t>{mapping position is wrong}</a:t>
            </a:r>
            <a:r>
              <a:rPr lang="en-US" b="1" dirty="0"/>
              <a:t>, rounded to the nearest integer.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8" name="Signalisation droite 17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6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08392"/>
            <a:ext cx="8640500" cy="23155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0504D"/>
                </a:solidFill>
              </a:rPr>
              <a:t>CIGAR</a:t>
            </a:r>
            <a:r>
              <a:rPr lang="en-US" sz="2400" dirty="0" smtClean="0"/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string </a:t>
            </a:r>
            <a:r>
              <a:rPr lang="fr-FR" sz="2400" dirty="0" err="1" smtClean="0">
                <a:solidFill>
                  <a:prstClr val="black"/>
                </a:solidFill>
              </a:rPr>
              <a:t>is</a:t>
            </a:r>
            <a:r>
              <a:rPr lang="fr-FR" sz="2400" dirty="0" smtClean="0">
                <a:solidFill>
                  <a:prstClr val="black"/>
                </a:solidFill>
              </a:rPr>
              <a:t> a </a:t>
            </a:r>
            <a:r>
              <a:rPr lang="fr-FR" sz="2400" b="1" dirty="0" err="1" smtClean="0">
                <a:solidFill>
                  <a:srgbClr val="C0504D"/>
                </a:solidFill>
              </a:rPr>
              <a:t>sequence</a:t>
            </a:r>
            <a:r>
              <a:rPr lang="fr-FR" sz="2400" b="1" dirty="0" smtClean="0">
                <a:solidFill>
                  <a:srgbClr val="C0504D"/>
                </a:solidFill>
              </a:rPr>
              <a:t> of </a:t>
            </a:r>
            <a:r>
              <a:rPr lang="fr-FR" sz="2400" b="1" dirty="0" err="1" smtClean="0">
                <a:solidFill>
                  <a:srgbClr val="C0504D"/>
                </a:solidFill>
              </a:rPr>
              <a:t>numbers</a:t>
            </a:r>
            <a:r>
              <a:rPr lang="fr-FR" sz="2400" b="1" dirty="0" smtClean="0">
                <a:solidFill>
                  <a:srgbClr val="C0504D"/>
                </a:solidFill>
              </a:rPr>
              <a:t> and </a:t>
            </a:r>
            <a:r>
              <a:rPr lang="fr-FR" sz="2400" b="1" dirty="0" err="1" smtClean="0">
                <a:solidFill>
                  <a:srgbClr val="C0504D"/>
                </a:solidFill>
              </a:rPr>
              <a:t>letters</a:t>
            </a:r>
            <a:r>
              <a:rPr lang="fr-FR" sz="2400" b="1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representing</a:t>
            </a:r>
            <a:r>
              <a:rPr lang="fr-FR" sz="2400" dirty="0" smtClean="0">
                <a:solidFill>
                  <a:prstClr val="black"/>
                </a:solidFill>
              </a:rPr>
              <a:t> the </a:t>
            </a:r>
            <a:r>
              <a:rPr lang="fr-FR" sz="2400" dirty="0" err="1" smtClean="0">
                <a:solidFill>
                  <a:prstClr val="black"/>
                </a:solidFill>
              </a:rPr>
              <a:t>associated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b="1" dirty="0" smtClean="0">
                <a:solidFill>
                  <a:srgbClr val="C0504D"/>
                </a:solidFill>
              </a:rPr>
              <a:t>information on bases </a:t>
            </a:r>
            <a:r>
              <a:rPr lang="fr-FR" sz="2400" b="1" dirty="0" err="1" smtClean="0">
                <a:solidFill>
                  <a:srgbClr val="C0504D"/>
                </a:solidFill>
              </a:rPr>
              <a:t>alignment</a:t>
            </a:r>
            <a:r>
              <a:rPr lang="fr-FR" sz="2400" b="1" dirty="0" smtClean="0">
                <a:solidFill>
                  <a:srgbClr val="C0504D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used</a:t>
            </a:r>
            <a:r>
              <a:rPr lang="fr-FR" sz="2400" dirty="0" smtClean="0">
                <a:solidFill>
                  <a:prstClr val="black"/>
                </a:solidFill>
              </a:rPr>
              <a:t> to </a:t>
            </a:r>
            <a:r>
              <a:rPr lang="fr-FR" sz="2400" dirty="0" err="1" smtClean="0">
                <a:solidFill>
                  <a:prstClr val="black"/>
                </a:solidFill>
              </a:rPr>
              <a:t>indicate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things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like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which</a:t>
            </a:r>
            <a:r>
              <a:rPr lang="fr-FR" sz="2400" dirty="0" smtClean="0">
                <a:solidFill>
                  <a:prstClr val="black"/>
                </a:solidFill>
              </a:rPr>
              <a:t> bases </a:t>
            </a:r>
            <a:r>
              <a:rPr lang="fr-FR" sz="2400" dirty="0" err="1" smtClean="0">
                <a:solidFill>
                  <a:prstClr val="black"/>
                </a:solidFill>
              </a:rPr>
              <a:t>align</a:t>
            </a:r>
            <a:r>
              <a:rPr lang="fr-FR" sz="2400" dirty="0" smtClean="0">
                <a:solidFill>
                  <a:prstClr val="black"/>
                </a:solidFill>
              </a:rPr>
              <a:t> (</a:t>
            </a:r>
            <a:r>
              <a:rPr lang="fr-FR" sz="2400" dirty="0" err="1" smtClean="0">
                <a:solidFill>
                  <a:prstClr val="black"/>
                </a:solidFill>
              </a:rPr>
              <a:t>either</a:t>
            </a:r>
            <a:r>
              <a:rPr lang="fr-FR" sz="2400" dirty="0" smtClean="0">
                <a:solidFill>
                  <a:prstClr val="black"/>
                </a:solidFill>
              </a:rPr>
              <a:t> a match/</a:t>
            </a:r>
            <a:r>
              <a:rPr lang="fr-FR" sz="2400" dirty="0" err="1" smtClean="0">
                <a:solidFill>
                  <a:prstClr val="black"/>
                </a:solidFill>
              </a:rPr>
              <a:t>mismatch</a:t>
            </a:r>
            <a:r>
              <a:rPr lang="fr-FR" sz="2400" dirty="0" smtClean="0">
                <a:solidFill>
                  <a:prstClr val="black"/>
                </a:solidFill>
              </a:rPr>
              <a:t>) </a:t>
            </a:r>
            <a:r>
              <a:rPr lang="fr-FR" sz="2400" dirty="0" err="1" smtClean="0">
                <a:solidFill>
                  <a:prstClr val="black"/>
                </a:solidFill>
              </a:rPr>
              <a:t>with</a:t>
            </a:r>
            <a:r>
              <a:rPr lang="fr-FR" sz="2400" dirty="0" smtClean="0">
                <a:solidFill>
                  <a:prstClr val="black"/>
                </a:solidFill>
              </a:rPr>
              <a:t> the </a:t>
            </a:r>
            <a:r>
              <a:rPr lang="fr-FR" sz="2400" dirty="0" err="1" smtClean="0">
                <a:solidFill>
                  <a:prstClr val="black"/>
                </a:solidFill>
              </a:rPr>
              <a:t>reference</a:t>
            </a:r>
            <a:r>
              <a:rPr lang="fr-FR" sz="2400" dirty="0" smtClean="0">
                <a:solidFill>
                  <a:prstClr val="black"/>
                </a:solidFill>
              </a:rPr>
              <a:t>, are </a:t>
            </a:r>
            <a:r>
              <a:rPr lang="fr-FR" sz="2400" dirty="0" err="1" smtClean="0">
                <a:solidFill>
                  <a:prstClr val="black"/>
                </a:solidFill>
              </a:rPr>
              <a:t>deleted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from</a:t>
            </a:r>
            <a:r>
              <a:rPr lang="fr-FR" sz="2400" dirty="0" smtClean="0">
                <a:solidFill>
                  <a:prstClr val="black"/>
                </a:solidFill>
              </a:rPr>
              <a:t> the </a:t>
            </a:r>
            <a:r>
              <a:rPr lang="fr-FR" sz="2400" dirty="0" err="1" smtClean="0">
                <a:solidFill>
                  <a:prstClr val="black"/>
                </a:solidFill>
              </a:rPr>
              <a:t>reference</a:t>
            </a:r>
            <a:r>
              <a:rPr lang="fr-FR" sz="2400" dirty="0" smtClean="0">
                <a:solidFill>
                  <a:prstClr val="black"/>
                </a:solidFill>
              </a:rPr>
              <a:t>, and if </a:t>
            </a:r>
            <a:r>
              <a:rPr lang="fr-FR" sz="2400" dirty="0" err="1" smtClean="0">
                <a:solidFill>
                  <a:prstClr val="black"/>
                </a:solidFill>
              </a:rPr>
              <a:t>there</a:t>
            </a:r>
            <a:r>
              <a:rPr lang="fr-FR" sz="2400" dirty="0" smtClean="0">
                <a:solidFill>
                  <a:prstClr val="black"/>
                </a:solidFill>
              </a:rPr>
              <a:t> are insertions </a:t>
            </a:r>
            <a:r>
              <a:rPr lang="fr-FR" sz="2400" dirty="0" err="1" smtClean="0">
                <a:solidFill>
                  <a:prstClr val="black"/>
                </a:solidFill>
              </a:rPr>
              <a:t>that</a:t>
            </a:r>
            <a:r>
              <a:rPr lang="fr-FR" sz="2400" dirty="0" smtClean="0">
                <a:solidFill>
                  <a:prstClr val="black"/>
                </a:solidFill>
              </a:rPr>
              <a:t> are not in the </a:t>
            </a:r>
            <a:r>
              <a:rPr lang="fr-FR" sz="2400" dirty="0" err="1" smtClean="0">
                <a:solidFill>
                  <a:prstClr val="black"/>
                </a:solidFill>
              </a:rPr>
              <a:t>reference</a:t>
            </a:r>
            <a:endParaRPr lang="fr-FR" sz="2400" dirty="0" smtClean="0">
              <a:solidFill>
                <a:prstClr val="black"/>
              </a:solidFill>
            </a:endParaRPr>
          </a:p>
          <a:p>
            <a:pPr algn="just"/>
            <a:endParaRPr lang="fr-FR" sz="2400" dirty="0" smtClean="0">
              <a:solidFill>
                <a:prstClr val="black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50111" y="53459"/>
            <a:ext cx="444224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SAM </a:t>
            </a:r>
            <a:r>
              <a:rPr lang="en-ZA" sz="3200" b="1" dirty="0" smtClean="0">
                <a:solidFill>
                  <a:srgbClr val="FFFFFF"/>
                </a:solidFill>
              </a:rPr>
              <a:t>fomat: </a:t>
            </a:r>
            <a:r>
              <a:rPr lang="en-ZA" sz="3200" b="1" dirty="0">
                <a:solidFill>
                  <a:srgbClr val="FFFFFF"/>
                </a:solidFill>
              </a:rPr>
              <a:t>CIGAR string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750" y="5135086"/>
            <a:ext cx="5714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45000"/>
            </a:pPr>
            <a:r>
              <a:rPr lang="en-US" dirty="0" smtClean="0"/>
              <a:t>More information about these formats available here: </a:t>
            </a:r>
            <a:r>
              <a:rPr lang="en-US" dirty="0" smtClean="0">
                <a:hlinkClick r:id="rId2"/>
              </a:rPr>
              <a:t>http://samtools.sourceforge.net</a:t>
            </a:r>
            <a:endParaRPr lang="en-US" dirty="0" smtClean="0"/>
          </a:p>
          <a:p>
            <a:pPr>
              <a:buSzPct val="45000"/>
            </a:pPr>
            <a:r>
              <a:rPr lang="en-US" dirty="0" smtClean="0">
                <a:hlinkClick r:id="rId3"/>
              </a:rPr>
              <a:t>https://samtools.github.io/hts-specs/SAMv1.pdf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19</a:t>
            </a:fld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9" name="Signalisation droite 8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67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7828"/>
          <a:stretch/>
        </p:blipFill>
        <p:spPr>
          <a:xfrm>
            <a:off x="272035" y="125231"/>
            <a:ext cx="8686800" cy="5981700"/>
          </a:xfrm>
          <a:prstGeom prst="rect">
            <a:avLst/>
          </a:prstGeom>
        </p:spPr>
      </p:pic>
      <p:grpSp>
        <p:nvGrpSpPr>
          <p:cNvPr id="4" name="Grouper 3"/>
          <p:cNvGrpSpPr/>
          <p:nvPr/>
        </p:nvGrpSpPr>
        <p:grpSpPr>
          <a:xfrm>
            <a:off x="457671" y="477808"/>
            <a:ext cx="1061607" cy="1108224"/>
            <a:chOff x="678386" y="1329509"/>
            <a:chExt cx="1061607" cy="1108224"/>
          </a:xfrm>
        </p:grpSpPr>
        <p:grpSp>
          <p:nvGrpSpPr>
            <p:cNvPr id="5" name="Grouper 4"/>
            <p:cNvGrpSpPr/>
            <p:nvPr/>
          </p:nvGrpSpPr>
          <p:grpSpPr>
            <a:xfrm>
              <a:off x="678386" y="1369299"/>
              <a:ext cx="1054100" cy="1068434"/>
              <a:chOff x="1079426" y="1863915"/>
              <a:chExt cx="1054100" cy="106843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079426" y="1863915"/>
                <a:ext cx="1054100" cy="1068434"/>
              </a:xfrm>
              <a:prstGeom prst="ellipse">
                <a:avLst/>
              </a:prstGeom>
              <a:gradFill flip="none" rotWithShape="1">
                <a:gsLst>
                  <a:gs pos="62000">
                    <a:srgbClr val="951C0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428625" dist="165100" dir="5400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1492176" y="2282198"/>
                <a:ext cx="224209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51C01"/>
                </a:solidFill>
              </a:ln>
              <a:effectLst>
                <a:glow rad="139700">
                  <a:schemeClr val="bg1"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1481434" y="2244098"/>
                <a:ext cx="2349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51C01"/>
                    </a:solidFill>
                  </a:rPr>
                  <a:t>1</a:t>
                </a:r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685893" y="1329509"/>
              <a:ext cx="105410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err="1" smtClean="0">
                  <a:solidFill>
                    <a:schemeClr val="bg1"/>
                  </a:solidFill>
                </a:rPr>
                <a:t>Fastq</a:t>
              </a:r>
              <a:r>
                <a:rPr lang="fr-FR" sz="1400" b="1" cap="small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b="1" cap="small" dirty="0" smtClean="0">
                  <a:solidFill>
                    <a:schemeClr val="bg1"/>
                  </a:solidFill>
                </a:rPr>
                <a:t>files</a:t>
              </a:r>
              <a:endParaRPr lang="fr-FR" sz="1400" b="1" cap="smal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97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148" y="836469"/>
            <a:ext cx="8221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Mapped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and </a:t>
            </a:r>
            <a:r>
              <a:rPr kumimoji="0" lang="fr-FR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unmapped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fr-FR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reads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are </a:t>
            </a:r>
            <a:r>
              <a:rPr kumimoji="0" lang="fr-FR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imported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fr-FR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into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SAM/BAM format</a:t>
            </a:r>
            <a:endParaRPr lang="fr-FR" b="1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5290621"/>
            <a:ext cx="5422900" cy="68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859" y="1743324"/>
            <a:ext cx="922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The standard CIGAR description of </a:t>
            </a:r>
            <a:r>
              <a:rPr lang="fr-FR" sz="1600" dirty="0" err="1"/>
              <a:t>pairwise</a:t>
            </a:r>
            <a:r>
              <a:rPr lang="fr-FR" sz="1600" dirty="0"/>
              <a:t> </a:t>
            </a:r>
            <a:r>
              <a:rPr lang="fr-FR" sz="1600" dirty="0" err="1"/>
              <a:t>alignment</a:t>
            </a:r>
            <a:r>
              <a:rPr lang="fr-FR" sz="1600" dirty="0"/>
              <a:t> </a:t>
            </a:r>
            <a:r>
              <a:rPr lang="fr-FR" sz="1600" dirty="0" err="1"/>
              <a:t>defines</a:t>
            </a:r>
            <a:r>
              <a:rPr lang="fr-FR" sz="1600" dirty="0"/>
              <a:t> </a:t>
            </a:r>
            <a:r>
              <a:rPr lang="fr-FR" sz="1600" dirty="0" err="1"/>
              <a:t>three</a:t>
            </a:r>
            <a:r>
              <a:rPr lang="fr-FR" sz="1600" dirty="0"/>
              <a:t> </a:t>
            </a:r>
            <a:r>
              <a:rPr lang="fr-FR" sz="1600" dirty="0" err="1"/>
              <a:t>operations</a:t>
            </a:r>
            <a:r>
              <a:rPr lang="fr-FR" sz="1600" dirty="0"/>
              <a:t>: </a:t>
            </a:r>
            <a:endParaRPr lang="fr-FR" sz="1600" dirty="0" smtClean="0"/>
          </a:p>
          <a:p>
            <a:r>
              <a:rPr lang="fr-FR" sz="1600" dirty="0" smtClean="0"/>
              <a:t>‘</a:t>
            </a:r>
            <a:r>
              <a:rPr lang="fr-FR" sz="1600" b="1" dirty="0">
                <a:solidFill>
                  <a:srgbClr val="FF0000"/>
                </a:solidFill>
              </a:rPr>
              <a:t>M</a:t>
            </a:r>
            <a:r>
              <a:rPr lang="fr-FR" sz="1600" dirty="0"/>
              <a:t>’ </a:t>
            </a:r>
            <a:r>
              <a:rPr lang="fr-FR" sz="1600" dirty="0" smtClean="0"/>
              <a:t>for </a:t>
            </a:r>
            <a:r>
              <a:rPr lang="fr-FR" sz="1600" b="1" dirty="0" err="1" smtClean="0"/>
              <a:t>alignment</a:t>
            </a:r>
            <a:r>
              <a:rPr lang="fr-FR" sz="1600" dirty="0" smtClean="0"/>
              <a:t> </a:t>
            </a:r>
            <a:r>
              <a:rPr lang="fr-FR" sz="1600" b="1" dirty="0" smtClean="0"/>
              <a:t>match</a:t>
            </a:r>
            <a:r>
              <a:rPr lang="fr-FR" sz="1600" dirty="0" smtClean="0"/>
              <a:t>, </a:t>
            </a:r>
            <a:r>
              <a:rPr lang="fr-FR" sz="1600" dirty="0"/>
              <a:t>‘</a:t>
            </a:r>
            <a:r>
              <a:rPr lang="fr-FR" sz="1600" b="1" dirty="0">
                <a:solidFill>
                  <a:srgbClr val="FF0000"/>
                </a:solidFill>
              </a:rPr>
              <a:t>I</a:t>
            </a:r>
            <a:r>
              <a:rPr lang="fr-FR" sz="1600" dirty="0"/>
              <a:t>’ for insertion </a:t>
            </a:r>
            <a:r>
              <a:rPr lang="fr-FR" sz="1600" dirty="0" err="1"/>
              <a:t>compared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the </a:t>
            </a:r>
            <a:r>
              <a:rPr lang="fr-FR" sz="1600" dirty="0" err="1"/>
              <a:t>reference</a:t>
            </a:r>
            <a:r>
              <a:rPr lang="fr-FR" sz="1600" dirty="0"/>
              <a:t> and ‘</a:t>
            </a:r>
            <a:r>
              <a:rPr lang="fr-FR" sz="1600" b="1" dirty="0">
                <a:solidFill>
                  <a:srgbClr val="FF0000"/>
                </a:solidFill>
              </a:rPr>
              <a:t>D</a:t>
            </a:r>
            <a:r>
              <a:rPr lang="fr-FR" sz="1600" dirty="0"/>
              <a:t>’ for </a:t>
            </a:r>
            <a:r>
              <a:rPr lang="fr-FR" sz="1600" dirty="0" err="1"/>
              <a:t>deletion</a:t>
            </a:r>
            <a:r>
              <a:rPr lang="fr-FR" sz="1600" dirty="0"/>
              <a:t>. </a:t>
            </a:r>
            <a:endParaRPr lang="fr-FR" sz="1600" dirty="0" smtClean="0"/>
          </a:p>
          <a:p>
            <a:endParaRPr lang="fr-FR" sz="1600" dirty="0" smtClean="0">
              <a:latin typeface="Calibri"/>
              <a:cs typeface="Calibri"/>
            </a:endParaRPr>
          </a:p>
          <a:p>
            <a:r>
              <a:rPr lang="fr-FR" sz="1600" dirty="0" smtClean="0">
                <a:latin typeface="Calibri"/>
                <a:cs typeface="Calibri"/>
              </a:rPr>
              <a:t>(NB: The POS </a:t>
            </a:r>
            <a:r>
              <a:rPr lang="fr-FR" sz="1600" dirty="0" err="1">
                <a:latin typeface="Calibri"/>
                <a:cs typeface="Calibri"/>
              </a:rPr>
              <a:t>indicates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lang="fr-FR" sz="1600" dirty="0" err="1">
                <a:latin typeface="Calibri"/>
                <a:cs typeface="Calibri"/>
              </a:rPr>
              <a:t>that</a:t>
            </a:r>
            <a:r>
              <a:rPr lang="fr-FR" sz="1600" dirty="0">
                <a:latin typeface="Calibri"/>
                <a:cs typeface="Calibri"/>
              </a:rPr>
              <a:t> the </a:t>
            </a:r>
            <a:r>
              <a:rPr lang="fr-FR" sz="1600" dirty="0" err="1">
                <a:latin typeface="Calibri"/>
                <a:cs typeface="Calibri"/>
              </a:rPr>
              <a:t>read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lang="fr-FR" sz="1600" dirty="0" err="1">
                <a:latin typeface="Calibri"/>
                <a:cs typeface="Calibri"/>
              </a:rPr>
              <a:t>aligns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lang="fr-FR" sz="1600" dirty="0" err="1">
                <a:latin typeface="Calibri"/>
                <a:cs typeface="Calibri"/>
              </a:rPr>
              <a:t>starting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lang="fr-FR" sz="1600" dirty="0" err="1">
                <a:latin typeface="Calibri"/>
                <a:cs typeface="Calibri"/>
              </a:rPr>
              <a:t>at</a:t>
            </a:r>
            <a:r>
              <a:rPr lang="fr-FR" sz="1600" dirty="0">
                <a:latin typeface="Calibri"/>
                <a:cs typeface="Calibri"/>
              </a:rPr>
              <a:t> position 5 on the </a:t>
            </a:r>
            <a:r>
              <a:rPr lang="fr-FR" sz="1600" dirty="0" err="1" smtClean="0">
                <a:latin typeface="Calibri"/>
                <a:cs typeface="Calibri"/>
              </a:rPr>
              <a:t>reference</a:t>
            </a:r>
            <a:r>
              <a:rPr lang="fr-FR" sz="1600" dirty="0" smtClean="0">
                <a:latin typeface="Calibri"/>
                <a:cs typeface="Calibri"/>
              </a:rPr>
              <a:t>)</a:t>
            </a:r>
          </a:p>
          <a:p>
            <a:endParaRPr lang="fr-FR" sz="1600" dirty="0" smtClean="0">
              <a:latin typeface="Calibri"/>
              <a:cs typeface="Calibri"/>
            </a:endParaRPr>
          </a:p>
          <a:p>
            <a:r>
              <a:rPr lang="fr-FR" sz="1600" dirty="0" smtClean="0">
                <a:latin typeface="Calibri"/>
                <a:cs typeface="Calibri"/>
              </a:rPr>
              <a:t>The </a:t>
            </a:r>
            <a:r>
              <a:rPr lang="fr-FR" sz="1600" dirty="0">
                <a:latin typeface="Calibri"/>
                <a:cs typeface="Calibri"/>
              </a:rPr>
              <a:t>CIGAR </a:t>
            </a:r>
            <a:r>
              <a:rPr lang="fr-FR" sz="1600" dirty="0" smtClean="0">
                <a:latin typeface="Calibri"/>
                <a:cs typeface="Calibri"/>
              </a:rPr>
              <a:t>:</a:t>
            </a:r>
          </a:p>
          <a:p>
            <a:r>
              <a:rPr lang="fr-FR" sz="1600" dirty="0" smtClean="0">
                <a:latin typeface="Calibri"/>
                <a:cs typeface="Calibri"/>
              </a:rPr>
              <a:t>3M = 3 </a:t>
            </a:r>
            <a:r>
              <a:rPr lang="fr-FR" sz="1600" dirty="0">
                <a:latin typeface="Calibri"/>
                <a:cs typeface="Calibri"/>
              </a:rPr>
              <a:t>bases in the </a:t>
            </a:r>
            <a:r>
              <a:rPr lang="fr-FR" sz="1600" dirty="0" err="1">
                <a:latin typeface="Calibri"/>
                <a:cs typeface="Calibri"/>
              </a:rPr>
              <a:t>read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lang="fr-FR" sz="1600" dirty="0" err="1">
                <a:latin typeface="Calibri"/>
                <a:cs typeface="Calibri"/>
              </a:rPr>
              <a:t>sequence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lang="fr-FR" sz="1600" dirty="0" err="1">
                <a:latin typeface="Calibri"/>
                <a:cs typeface="Calibri"/>
              </a:rPr>
              <a:t>align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lang="fr-FR" sz="1600" dirty="0" err="1">
                <a:latin typeface="Calibri"/>
                <a:cs typeface="Calibri"/>
              </a:rPr>
              <a:t>with</a:t>
            </a:r>
            <a:r>
              <a:rPr lang="fr-FR" sz="1600" dirty="0">
                <a:latin typeface="Calibri"/>
                <a:cs typeface="Calibri"/>
              </a:rPr>
              <a:t> the </a:t>
            </a:r>
            <a:r>
              <a:rPr lang="fr-FR" sz="1600" dirty="0" err="1">
                <a:latin typeface="Calibri"/>
                <a:cs typeface="Calibri"/>
              </a:rPr>
              <a:t>reference</a:t>
            </a:r>
            <a:r>
              <a:rPr lang="fr-FR" sz="1600" dirty="0">
                <a:latin typeface="Calibri"/>
                <a:cs typeface="Calibri"/>
              </a:rPr>
              <a:t>. </a:t>
            </a:r>
            <a:endParaRPr lang="fr-FR" sz="1600" dirty="0" smtClean="0">
              <a:latin typeface="Calibri"/>
              <a:cs typeface="Calibri"/>
            </a:endParaRPr>
          </a:p>
          <a:p>
            <a:r>
              <a:rPr lang="fr-FR" sz="1600" dirty="0" smtClean="0">
                <a:latin typeface="Calibri"/>
                <a:cs typeface="Calibri"/>
              </a:rPr>
              <a:t>1I = The </a:t>
            </a:r>
            <a:r>
              <a:rPr lang="fr-FR" sz="1600" dirty="0" err="1">
                <a:latin typeface="Calibri"/>
                <a:cs typeface="Calibri"/>
              </a:rPr>
              <a:t>next</a:t>
            </a:r>
            <a:r>
              <a:rPr lang="fr-FR" sz="1600" dirty="0">
                <a:latin typeface="Calibri"/>
                <a:cs typeface="Calibri"/>
              </a:rPr>
              <a:t> base in the </a:t>
            </a:r>
            <a:r>
              <a:rPr lang="fr-FR" sz="1600" dirty="0" err="1">
                <a:latin typeface="Calibri"/>
                <a:cs typeface="Calibri"/>
              </a:rPr>
              <a:t>read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lang="fr-FR" sz="1600" dirty="0" err="1">
                <a:latin typeface="Calibri"/>
                <a:cs typeface="Calibri"/>
              </a:rPr>
              <a:t>does</a:t>
            </a:r>
            <a:r>
              <a:rPr lang="fr-FR" sz="1600" dirty="0">
                <a:latin typeface="Calibri"/>
                <a:cs typeface="Calibri"/>
              </a:rPr>
              <a:t> not </a:t>
            </a:r>
            <a:r>
              <a:rPr lang="fr-FR" sz="1600" dirty="0" err="1">
                <a:latin typeface="Calibri"/>
                <a:cs typeface="Calibri"/>
              </a:rPr>
              <a:t>exist</a:t>
            </a:r>
            <a:r>
              <a:rPr lang="fr-FR" sz="1600" dirty="0">
                <a:latin typeface="Calibri"/>
                <a:cs typeface="Calibri"/>
              </a:rPr>
              <a:t> in the </a:t>
            </a:r>
            <a:r>
              <a:rPr lang="fr-FR" sz="1600" dirty="0" err="1">
                <a:latin typeface="Calibri"/>
                <a:cs typeface="Calibri"/>
              </a:rPr>
              <a:t>reference</a:t>
            </a:r>
            <a:r>
              <a:rPr lang="fr-FR" sz="1600" dirty="0">
                <a:latin typeface="Calibri"/>
                <a:cs typeface="Calibri"/>
              </a:rPr>
              <a:t>. </a:t>
            </a:r>
            <a:endParaRPr lang="fr-FR" sz="1600" dirty="0" smtClean="0">
              <a:latin typeface="Calibri"/>
              <a:cs typeface="Calibri"/>
            </a:endParaRPr>
          </a:p>
          <a:p>
            <a:r>
              <a:rPr lang="fr-FR" sz="1600" dirty="0" smtClean="0">
                <a:latin typeface="Calibri"/>
                <a:cs typeface="Calibri"/>
              </a:rPr>
              <a:t>1D = The </a:t>
            </a:r>
            <a:r>
              <a:rPr lang="fr-FR" sz="1600" dirty="0" err="1" smtClean="0">
                <a:latin typeface="Calibri"/>
                <a:cs typeface="Calibri"/>
              </a:rPr>
              <a:t>reference</a:t>
            </a:r>
            <a:r>
              <a:rPr lang="fr-FR" sz="1600" dirty="0" smtClean="0">
                <a:latin typeface="Calibri"/>
                <a:cs typeface="Calibri"/>
              </a:rPr>
              <a:t> </a:t>
            </a:r>
            <a:r>
              <a:rPr lang="fr-FR" sz="1600" dirty="0">
                <a:latin typeface="Calibri"/>
                <a:cs typeface="Calibri"/>
              </a:rPr>
              <a:t>base </a:t>
            </a:r>
            <a:r>
              <a:rPr lang="fr-FR" sz="1600" dirty="0" err="1">
                <a:latin typeface="Calibri"/>
                <a:cs typeface="Calibri"/>
              </a:rPr>
              <a:t>does</a:t>
            </a:r>
            <a:r>
              <a:rPr lang="fr-FR" sz="1600" dirty="0">
                <a:latin typeface="Calibri"/>
                <a:cs typeface="Calibri"/>
              </a:rPr>
              <a:t> not </a:t>
            </a:r>
            <a:r>
              <a:rPr lang="fr-FR" sz="1600" dirty="0" err="1">
                <a:latin typeface="Calibri"/>
                <a:cs typeface="Calibri"/>
              </a:rPr>
              <a:t>exist</a:t>
            </a:r>
            <a:r>
              <a:rPr lang="fr-FR" sz="1600" dirty="0">
                <a:latin typeface="Calibri"/>
                <a:cs typeface="Calibri"/>
              </a:rPr>
              <a:t> in the </a:t>
            </a:r>
            <a:r>
              <a:rPr lang="fr-FR" sz="1600" dirty="0" err="1">
                <a:latin typeface="Calibri"/>
                <a:cs typeface="Calibri"/>
              </a:rPr>
              <a:t>read</a:t>
            </a:r>
            <a:r>
              <a:rPr lang="fr-FR" sz="1600" dirty="0">
                <a:latin typeface="Calibri"/>
                <a:cs typeface="Calibri"/>
              </a:rPr>
              <a:t> </a:t>
            </a:r>
            <a:r>
              <a:rPr lang="fr-FR" sz="1600" dirty="0" err="1" smtClean="0">
                <a:latin typeface="Calibri"/>
                <a:cs typeface="Calibri"/>
              </a:rPr>
              <a:t>sequence</a:t>
            </a:r>
            <a:endParaRPr lang="fr-FR" sz="1600" dirty="0">
              <a:latin typeface="Calibri"/>
              <a:cs typeface="Calibri"/>
            </a:endParaRPr>
          </a:p>
        </p:txBody>
      </p:sp>
      <p:grpSp>
        <p:nvGrpSpPr>
          <p:cNvPr id="7" name="Grouper 2"/>
          <p:cNvGrpSpPr/>
          <p:nvPr/>
        </p:nvGrpSpPr>
        <p:grpSpPr>
          <a:xfrm>
            <a:off x="914400" y="4630221"/>
            <a:ext cx="5422900" cy="635001"/>
            <a:chOff x="914400" y="4630221"/>
            <a:chExt cx="5156200" cy="635001"/>
          </a:xfrm>
        </p:grpSpPr>
        <p:pic>
          <p:nvPicPr>
            <p:cNvPr id="8" name="Image 2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4400" y="4630221"/>
              <a:ext cx="5156200" cy="449779"/>
            </a:xfrm>
            <a:prstGeom prst="rect">
              <a:avLst/>
            </a:prstGeom>
          </p:spPr>
        </p:pic>
        <p:pic>
          <p:nvPicPr>
            <p:cNvPr id="9" name="Image 32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4400" y="5080000"/>
              <a:ext cx="1587500" cy="185222"/>
            </a:xfrm>
            <a:prstGeom prst="rect">
              <a:avLst/>
            </a:prstGeom>
          </p:spPr>
        </p:pic>
      </p:grpSp>
      <p:sp>
        <p:nvSpPr>
          <p:cNvPr id="10" name="ZoneTexte 1"/>
          <p:cNvSpPr txBox="1"/>
          <p:nvPr/>
        </p:nvSpPr>
        <p:spPr>
          <a:xfrm>
            <a:off x="914400" y="6000690"/>
            <a:ext cx="2303362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alibri"/>
                <a:cs typeface="Calibri"/>
              </a:rPr>
              <a:t>POS: 5</a:t>
            </a:r>
          </a:p>
          <a:p>
            <a:r>
              <a:rPr lang="fr-FR" sz="1600" dirty="0" smtClean="0">
                <a:latin typeface="Calibri"/>
                <a:cs typeface="Calibri"/>
              </a:rPr>
              <a:t>CIGAR: 3M1I3M1D2M</a:t>
            </a:r>
            <a:endParaRPr lang="fr-FR" sz="1600" dirty="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5869885"/>
            <a:ext cx="25243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fr-FR" sz="1100" dirty="0">
                <a:solidFill>
                  <a:prstClr val="black"/>
                </a:solidFill>
              </a:rPr>
              <a:t>http://</a:t>
            </a:r>
            <a:r>
              <a:rPr lang="fr-FR" sz="1100" dirty="0" err="1">
                <a:solidFill>
                  <a:prstClr val="black"/>
                </a:solidFill>
              </a:rPr>
              <a:t>genome.sph.umich.edu</a:t>
            </a:r>
            <a:r>
              <a:rPr lang="fr-FR" sz="1100" dirty="0">
                <a:solidFill>
                  <a:prstClr val="black"/>
                </a:solidFill>
              </a:rPr>
              <a:t>/wiki/SAM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5606" y="60704"/>
            <a:ext cx="538835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SAM </a:t>
            </a:r>
            <a:r>
              <a:rPr lang="en-ZA" sz="3200" b="1" dirty="0" smtClean="0">
                <a:solidFill>
                  <a:srgbClr val="FFFFFF"/>
                </a:solidFill>
              </a:rPr>
              <a:t>fomat: CIGAR string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20</a:t>
            </a:fld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96812" y="2873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3" name="Signalisation droite 12"/>
          <p:cNvSpPr/>
          <p:nvPr/>
        </p:nvSpPr>
        <p:spPr>
          <a:xfrm>
            <a:off x="8992" y="3239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19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7688" y="1407021"/>
            <a:ext cx="6607074" cy="4089295"/>
          </a:xfrm>
          <a:prstGeom prst="rect">
            <a:avLst/>
          </a:prstGeom>
        </p:spPr>
      </p:pic>
      <p:sp>
        <p:nvSpPr>
          <p:cNvPr id="5" name="ZoneTexte 2"/>
          <p:cNvSpPr txBox="1"/>
          <p:nvPr/>
        </p:nvSpPr>
        <p:spPr>
          <a:xfrm>
            <a:off x="5720834" y="5967093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(Li et al., 2009)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6" name="ZoneTexte 4"/>
          <p:cNvSpPr txBox="1"/>
          <p:nvPr/>
        </p:nvSpPr>
        <p:spPr>
          <a:xfrm>
            <a:off x="1300426" y="1670330"/>
            <a:ext cx="12700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Alignments</a:t>
            </a:r>
            <a:r>
              <a:rPr lang="fr-FR" b="1" dirty="0"/>
              <a:t> </a:t>
            </a:r>
          </a:p>
        </p:txBody>
      </p:sp>
      <p:sp>
        <p:nvSpPr>
          <p:cNvPr id="7" name="ZoneTexte 5"/>
          <p:cNvSpPr txBox="1"/>
          <p:nvPr/>
        </p:nvSpPr>
        <p:spPr>
          <a:xfrm>
            <a:off x="1300426" y="3849025"/>
            <a:ext cx="12700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SAM file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5280" y="803878"/>
            <a:ext cx="632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Examples</a:t>
            </a:r>
            <a:r>
              <a:rPr lang="fr-FR" b="1" dirty="0" smtClean="0"/>
              <a:t> </a:t>
            </a:r>
            <a:r>
              <a:rPr lang="fr-FR" b="1" dirty="0"/>
              <a:t>of CIGAR strings for </a:t>
            </a:r>
            <a:r>
              <a:rPr lang="fr-FR" b="1" dirty="0" err="1"/>
              <a:t>different</a:t>
            </a:r>
            <a:r>
              <a:rPr lang="fr-FR" b="1" dirty="0"/>
              <a:t> types of </a:t>
            </a:r>
            <a:r>
              <a:rPr lang="fr-FR" b="1" dirty="0" err="1"/>
              <a:t>alignments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2450111" y="53459"/>
            <a:ext cx="444224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SAM </a:t>
            </a:r>
            <a:r>
              <a:rPr lang="en-ZA" sz="3200" b="1" dirty="0" smtClean="0">
                <a:solidFill>
                  <a:srgbClr val="FFFFFF"/>
                </a:solidFill>
              </a:rPr>
              <a:t>fomat: </a:t>
            </a:r>
            <a:r>
              <a:rPr lang="en-ZA" sz="3200" b="1" dirty="0">
                <a:solidFill>
                  <a:srgbClr val="FFFFFF"/>
                </a:solidFill>
              </a:rPr>
              <a:t>CIGAR string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21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0" name="Signalisation droite 9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6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5014" y="4378821"/>
            <a:ext cx="8551334" cy="169132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Wingdings" charset="2"/>
              <a:buChar char="ü"/>
            </a:pPr>
            <a:endParaRPr lang="en-US" dirty="0" smtClean="0"/>
          </a:p>
          <a:p>
            <a:pPr marL="0" indent="0">
              <a:buSzPct val="45000"/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Name of mate </a:t>
            </a:r>
            <a:r>
              <a:rPr lang="en-US" dirty="0" smtClean="0"/>
              <a:t>(mate pair information for paired-end sequencing)</a:t>
            </a:r>
          </a:p>
          <a:p>
            <a:pPr marL="0" indent="0">
              <a:buSzPct val="45000"/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Position of mate </a:t>
            </a:r>
            <a:r>
              <a:rPr lang="en-US" dirty="0" smtClean="0"/>
              <a:t>(mate pair information)</a:t>
            </a:r>
          </a:p>
          <a:p>
            <a:pPr marL="0" indent="0">
              <a:buSzPct val="45000"/>
              <a:buFont typeface="Arial"/>
              <a:buNone/>
            </a:pPr>
            <a:endParaRPr lang="en-US" dirty="0" smtClean="0"/>
          </a:p>
          <a:p>
            <a:pPr marL="0" indent="0">
              <a:buSzPct val="45000"/>
              <a:buFont typeface="Arial"/>
              <a:buNone/>
            </a:pPr>
            <a:r>
              <a:rPr lang="en-US" dirty="0" smtClean="0"/>
              <a:t>Obviously, the chromosome and position are important.  The CIGAR string is also important to know where insertions (i.e. introns) might exist in your read. </a:t>
            </a:r>
          </a:p>
          <a:p>
            <a:pPr marL="0" indent="0">
              <a:buSzPct val="45000"/>
              <a:buFont typeface="Arial"/>
              <a:buNone/>
            </a:pPr>
            <a:endParaRPr lang="en-US" dirty="0"/>
          </a:p>
        </p:txBody>
      </p:sp>
      <p:grpSp>
        <p:nvGrpSpPr>
          <p:cNvPr id="8" name="Grouper 5"/>
          <p:cNvGrpSpPr/>
          <p:nvPr/>
        </p:nvGrpSpPr>
        <p:grpSpPr>
          <a:xfrm>
            <a:off x="565014" y="1366406"/>
            <a:ext cx="8551333" cy="3012415"/>
            <a:chOff x="756649" y="3832535"/>
            <a:chExt cx="7188200" cy="2769747"/>
          </a:xfrm>
        </p:grpSpPr>
        <p:pic>
          <p:nvPicPr>
            <p:cNvPr id="9" name="Imag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649" y="3832535"/>
              <a:ext cx="7188200" cy="249745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9062" y="6294505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alibri"/>
                  <a:cs typeface="Calibri"/>
                </a:rPr>
                <a:t>(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http://</a:t>
              </a:r>
              <a:r>
                <a:rPr lang="en-US" sz="1400" dirty="0" err="1">
                  <a:solidFill>
                    <a:prstClr val="black"/>
                  </a:solidFill>
                  <a:latin typeface="Calibri"/>
                </a:rPr>
                <a:t>samtools.github.io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/</a:t>
              </a:r>
              <a:r>
                <a:rPr lang="en-US" sz="1400" dirty="0" err="1">
                  <a:solidFill>
                    <a:prstClr val="black"/>
                  </a:solidFill>
                  <a:latin typeface="Calibri"/>
                </a:rPr>
                <a:t>hts</a:t>
              </a: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-specs/SAMv1.pdf)</a:t>
              </a:r>
              <a:endParaRPr lang="fr-FR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608818" y="3386667"/>
            <a:ext cx="64346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8805" y="3149600"/>
            <a:ext cx="64346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2F157BC-87B4-1A4E-B75D-91D44A960220}" type="slidenum">
              <a:rPr lang="fr-FR" smtClean="0"/>
              <a:t>22</a:t>
            </a:fld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741240" y="3244334"/>
            <a:ext cx="281018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SAM format (5)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15517" y="164584"/>
            <a:ext cx="266431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SAM </a:t>
            </a:r>
            <a:r>
              <a:rPr lang="en-ZA" sz="3200" b="1" dirty="0" smtClean="0">
                <a:solidFill>
                  <a:srgbClr val="FFFFFF"/>
                </a:solidFill>
              </a:rPr>
              <a:t>fomat (5)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7" name="Signalisation droite 16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53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43391" y="0"/>
            <a:ext cx="975213" cy="6858000"/>
          </a:xfrm>
          <a:prstGeom prst="rect">
            <a:avLst/>
          </a:prstGeom>
          <a:solidFill>
            <a:srgbClr val="174A4C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52106" y="2072789"/>
            <a:ext cx="719189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Part </a:t>
            </a:r>
            <a:r>
              <a:rPr lang="en-US" sz="3600" b="1" dirty="0" smtClean="0">
                <a:latin typeface="Century Gothic"/>
                <a:cs typeface="Century Gothic"/>
              </a:rPr>
              <a:t>II: Visualizing mapping results</a:t>
            </a:r>
            <a:endParaRPr lang="en-US" sz="3600" b="1" dirty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973383" y="1184943"/>
            <a:ext cx="314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Introduction to NGS</a:t>
            </a:r>
            <a:endParaRPr lang="en-US" sz="16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ILRI, Nairobi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May 2018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3392" y="3565438"/>
            <a:ext cx="3282056" cy="2920507"/>
            <a:chOff x="363392" y="3703498"/>
            <a:chExt cx="3282056" cy="2920507"/>
          </a:xfrm>
        </p:grpSpPr>
        <p:sp>
          <p:nvSpPr>
            <p:cNvPr id="15" name="Oval 14"/>
            <p:cNvSpPr/>
            <p:nvPr/>
          </p:nvSpPr>
          <p:spPr>
            <a:xfrm>
              <a:off x="2853449" y="5720594"/>
              <a:ext cx="791999" cy="791999"/>
            </a:xfrm>
            <a:prstGeom prst="ellipse">
              <a:avLst/>
            </a:prstGeom>
            <a:solidFill>
              <a:srgbClr val="D4350D">
                <a:alpha val="68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9904" y="5754148"/>
              <a:ext cx="719999" cy="707287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43389" y="5100635"/>
              <a:ext cx="668405" cy="657641"/>
            </a:xfrm>
            <a:prstGeom prst="ellipse">
              <a:avLst/>
            </a:prstGeom>
            <a:solidFill>
              <a:schemeClr val="accent5">
                <a:lumMod val="50000"/>
                <a:alpha val="50000"/>
              </a:schemeClr>
            </a:solidFill>
            <a:ln w="57150" cmpd="dbl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75681" y="4247577"/>
              <a:ext cx="1080000" cy="1080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54508" y="3774720"/>
              <a:ext cx="791999" cy="791999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28799" y="3871934"/>
              <a:ext cx="179996" cy="179996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4761" y="4594436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650" y="3703498"/>
              <a:ext cx="935999" cy="93599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694" y="4542723"/>
              <a:ext cx="793070" cy="613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Oval 10"/>
            <p:cNvSpPr/>
            <p:nvPr/>
          </p:nvSpPr>
          <p:spPr>
            <a:xfrm>
              <a:off x="654508" y="5883094"/>
              <a:ext cx="323997" cy="323996"/>
            </a:xfrm>
            <a:prstGeom prst="ellipse">
              <a:avLst/>
            </a:prstGeom>
            <a:solidFill>
              <a:srgbClr val="0F3234">
                <a:alpha val="92000"/>
              </a:srgbClr>
            </a:solidFill>
            <a:ln w="57150" cmpd="dbl">
              <a:solidFill>
                <a:srgbClr val="287B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80887" y="4785897"/>
              <a:ext cx="179997" cy="179997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57150" cmpd="dbl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3392" y="6372008"/>
              <a:ext cx="251997" cy="251997"/>
            </a:xfrm>
            <a:prstGeom prst="ellipse">
              <a:avLst/>
            </a:prstGeom>
            <a:solidFill>
              <a:srgbClr val="C7BF38">
                <a:alpha val="51000"/>
              </a:srgbClr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87099" y="5316959"/>
              <a:ext cx="107996" cy="107996"/>
            </a:xfrm>
            <a:prstGeom prst="ellipse">
              <a:avLst/>
            </a:prstGeom>
            <a:solidFill>
              <a:srgbClr val="979D2B"/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00130" y="5613904"/>
              <a:ext cx="933468" cy="911919"/>
              <a:chOff x="2094306" y="5600674"/>
              <a:chExt cx="933468" cy="91191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094306" y="5600674"/>
                <a:ext cx="932428" cy="911919"/>
              </a:xfrm>
              <a:prstGeom prst="ellipse">
                <a:avLst/>
              </a:prstGeom>
              <a:solidFill>
                <a:srgbClr val="0F3234">
                  <a:alpha val="56000"/>
                </a:srgbClr>
              </a:solidFill>
              <a:ln w="57150" cmpd="dbl">
                <a:solidFill>
                  <a:srgbClr val="287B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25567" y="5627856"/>
                <a:ext cx="902207" cy="865465"/>
              </a:xfrm>
              <a:prstGeom prst="rect">
                <a:avLst/>
              </a:prstGeom>
            </p:spPr>
          </p:pic>
        </p:grpSp>
        <p:sp>
          <p:nvSpPr>
            <p:cNvPr id="3" name="Oval 2"/>
            <p:cNvSpPr/>
            <p:nvPr/>
          </p:nvSpPr>
          <p:spPr>
            <a:xfrm>
              <a:off x="1007418" y="5048856"/>
              <a:ext cx="1439997" cy="1439997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 w="57150" cmpd="thinThick">
              <a:solidFill>
                <a:schemeClr val="bg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899" y="5086629"/>
              <a:ext cx="1658568" cy="14259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7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24</a:t>
            </a:fld>
            <a:endParaRPr lang="en-US"/>
          </a:p>
        </p:txBody>
      </p:sp>
      <p:sp useBgFill="1">
        <p:nvSpPr>
          <p:cNvPr id="3" name="Content Placeholder 4"/>
          <p:cNvSpPr txBox="1">
            <a:spLocks/>
          </p:cNvSpPr>
          <p:nvPr/>
        </p:nvSpPr>
        <p:spPr>
          <a:xfrm>
            <a:off x="519486" y="2852738"/>
            <a:ext cx="8624514" cy="773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ZA" sz="4000" b="1" dirty="0" smtClean="0"/>
              <a:t>IGV: </a:t>
            </a:r>
            <a:r>
              <a:rPr lang="en-US" sz="4000" b="1" dirty="0" smtClean="0"/>
              <a:t>Integrated Genome Viewer </a:t>
            </a:r>
          </a:p>
          <a:p>
            <a:pPr marL="0" indent="0" algn="ctr">
              <a:buFont typeface="Arial"/>
              <a:buNone/>
            </a:pPr>
            <a:endParaRPr lang="en-ZA" sz="4000" b="1" dirty="0"/>
          </a:p>
        </p:txBody>
      </p:sp>
    </p:spTree>
    <p:extLst>
      <p:ext uri="{BB962C8B-B14F-4D97-AF65-F5344CB8AC3E}">
        <p14:creationId xmlns:p14="http://schemas.microsoft.com/office/powerpoint/2010/main" val="105339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 descr="IGVexample.tif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4" y="914400"/>
            <a:ext cx="9213528" cy="54419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25050" y="146424"/>
            <a:ext cx="14241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ea typeface="+mj-ea"/>
                <a:cs typeface="+mj-cs"/>
              </a:rPr>
              <a:t>IGV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3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43391" y="0"/>
            <a:ext cx="975213" cy="6858000"/>
          </a:xfrm>
          <a:prstGeom prst="rect">
            <a:avLst/>
          </a:prstGeom>
          <a:solidFill>
            <a:srgbClr val="174A4C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52106" y="2072789"/>
            <a:ext cx="719189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Part </a:t>
            </a:r>
            <a:r>
              <a:rPr lang="en-US" sz="3600" b="1" dirty="0" smtClean="0">
                <a:latin typeface="Century Gothic"/>
                <a:cs typeface="Century Gothic"/>
              </a:rPr>
              <a:t>III: Exploring SAM/BAM files with </a:t>
            </a:r>
            <a:r>
              <a:rPr lang="en-US" sz="3600" b="1" dirty="0" err="1" smtClean="0">
                <a:latin typeface="Century Gothic"/>
                <a:cs typeface="Century Gothic"/>
              </a:rPr>
              <a:t>Samtools</a:t>
            </a:r>
            <a:endParaRPr lang="en-US" sz="3600" b="1" dirty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973383" y="1184943"/>
            <a:ext cx="314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Introduction to NGS</a:t>
            </a:r>
            <a:endParaRPr lang="en-US" sz="16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ILRI, Nairobi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May 2018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3392" y="3565438"/>
            <a:ext cx="3282056" cy="2920507"/>
            <a:chOff x="363392" y="3703498"/>
            <a:chExt cx="3282056" cy="2920507"/>
          </a:xfrm>
        </p:grpSpPr>
        <p:sp>
          <p:nvSpPr>
            <p:cNvPr id="15" name="Oval 14"/>
            <p:cNvSpPr/>
            <p:nvPr/>
          </p:nvSpPr>
          <p:spPr>
            <a:xfrm>
              <a:off x="2853449" y="5720594"/>
              <a:ext cx="791999" cy="791999"/>
            </a:xfrm>
            <a:prstGeom prst="ellipse">
              <a:avLst/>
            </a:prstGeom>
            <a:solidFill>
              <a:srgbClr val="D4350D">
                <a:alpha val="68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9904" y="5754148"/>
              <a:ext cx="719999" cy="707287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43389" y="5100635"/>
              <a:ext cx="668405" cy="657641"/>
            </a:xfrm>
            <a:prstGeom prst="ellipse">
              <a:avLst/>
            </a:prstGeom>
            <a:solidFill>
              <a:schemeClr val="accent5">
                <a:lumMod val="50000"/>
                <a:alpha val="50000"/>
              </a:schemeClr>
            </a:solidFill>
            <a:ln w="57150" cmpd="dbl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75681" y="4247577"/>
              <a:ext cx="1080000" cy="1080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54508" y="3774720"/>
              <a:ext cx="791999" cy="791999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28799" y="3871934"/>
              <a:ext cx="179996" cy="179996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4761" y="4594436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650" y="3703498"/>
              <a:ext cx="935999" cy="93599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694" y="4542723"/>
              <a:ext cx="793070" cy="613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Oval 10"/>
            <p:cNvSpPr/>
            <p:nvPr/>
          </p:nvSpPr>
          <p:spPr>
            <a:xfrm>
              <a:off x="654508" y="5883094"/>
              <a:ext cx="323997" cy="323996"/>
            </a:xfrm>
            <a:prstGeom prst="ellipse">
              <a:avLst/>
            </a:prstGeom>
            <a:solidFill>
              <a:srgbClr val="0F3234">
                <a:alpha val="92000"/>
              </a:srgbClr>
            </a:solidFill>
            <a:ln w="57150" cmpd="dbl">
              <a:solidFill>
                <a:srgbClr val="287B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80887" y="4785897"/>
              <a:ext cx="179997" cy="179997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57150" cmpd="dbl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3392" y="6372008"/>
              <a:ext cx="251997" cy="251997"/>
            </a:xfrm>
            <a:prstGeom prst="ellipse">
              <a:avLst/>
            </a:prstGeom>
            <a:solidFill>
              <a:srgbClr val="C7BF38">
                <a:alpha val="51000"/>
              </a:srgbClr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87099" y="5316959"/>
              <a:ext cx="107996" cy="107996"/>
            </a:xfrm>
            <a:prstGeom prst="ellipse">
              <a:avLst/>
            </a:prstGeom>
            <a:solidFill>
              <a:srgbClr val="979D2B"/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00130" y="5613904"/>
              <a:ext cx="933468" cy="911919"/>
              <a:chOff x="2094306" y="5600674"/>
              <a:chExt cx="933468" cy="91191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094306" y="5600674"/>
                <a:ext cx="932428" cy="911919"/>
              </a:xfrm>
              <a:prstGeom prst="ellipse">
                <a:avLst/>
              </a:prstGeom>
              <a:solidFill>
                <a:srgbClr val="0F3234">
                  <a:alpha val="56000"/>
                </a:srgbClr>
              </a:solidFill>
              <a:ln w="57150" cmpd="dbl">
                <a:solidFill>
                  <a:srgbClr val="287B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25567" y="5627856"/>
                <a:ext cx="902207" cy="865465"/>
              </a:xfrm>
              <a:prstGeom prst="rect">
                <a:avLst/>
              </a:prstGeom>
            </p:spPr>
          </p:pic>
        </p:grpSp>
        <p:sp>
          <p:nvSpPr>
            <p:cNvPr id="3" name="Oval 2"/>
            <p:cNvSpPr/>
            <p:nvPr/>
          </p:nvSpPr>
          <p:spPr>
            <a:xfrm>
              <a:off x="1007418" y="5048856"/>
              <a:ext cx="1439997" cy="1439997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 w="57150" cmpd="thinThick">
              <a:solidFill>
                <a:schemeClr val="bg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899" y="5086629"/>
              <a:ext cx="1658568" cy="14259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27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9336" y="1301720"/>
            <a:ext cx="8229600" cy="4692746"/>
          </a:xfrm>
          <a:prstGeom prst="rect">
            <a:avLst/>
          </a:prstGeom>
          <a:ln>
            <a:noFill/>
          </a:ln>
        </p:spPr>
        <p:txBody>
          <a:bodyPr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</a:pPr>
            <a:endParaRPr lang="en-US" sz="3000" dirty="0" smtClean="0"/>
          </a:p>
          <a:p>
            <a:pPr>
              <a:buSzPct val="45000"/>
            </a:pPr>
            <a:r>
              <a:rPr lang="en-US" sz="4400" dirty="0" smtClean="0"/>
              <a:t>A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/>
              <a:t>free software package for manipulating SAM/BAM files</a:t>
            </a:r>
          </a:p>
          <a:p>
            <a:pPr marL="0" indent="0">
              <a:buSzPct val="45000"/>
              <a:buNone/>
            </a:pPr>
            <a:endParaRPr lang="en-US" sz="4400" dirty="0" smtClean="0"/>
          </a:p>
          <a:p>
            <a:pPr>
              <a:buSzPct val="45000"/>
            </a:pPr>
            <a:r>
              <a:rPr lang="en-US" sz="4400" dirty="0" err="1">
                <a:solidFill>
                  <a:schemeClr val="accent2"/>
                </a:solidFill>
              </a:rPr>
              <a:t>SAMtools</a:t>
            </a:r>
            <a:r>
              <a:rPr lang="en-US" sz="4400" dirty="0"/>
              <a:t> provides the utilities </a:t>
            </a:r>
            <a:r>
              <a:rPr lang="en-US" sz="4400" dirty="0" smtClean="0"/>
              <a:t>for:</a:t>
            </a:r>
          </a:p>
          <a:p>
            <a:pPr>
              <a:buSzPct val="45000"/>
              <a:buFont typeface="Wingdings" charset="2"/>
              <a:buChar char="ü"/>
            </a:pPr>
            <a:endParaRPr lang="en-US" sz="4400" dirty="0" smtClean="0"/>
          </a:p>
          <a:p>
            <a:pPr lvl="1">
              <a:buSzPct val="45000"/>
              <a:buFont typeface="Wingdings" charset="2"/>
              <a:buChar char="ü"/>
            </a:pPr>
            <a:r>
              <a:rPr lang="en-US" sz="4400" dirty="0"/>
              <a:t>Viewing </a:t>
            </a:r>
            <a:r>
              <a:rPr lang="en-US" sz="4400" dirty="0" smtClean="0"/>
              <a:t>and formatting</a:t>
            </a:r>
          </a:p>
          <a:p>
            <a:pPr lvl="1">
              <a:buSzPct val="45000"/>
              <a:buFont typeface="Wingdings" charset="2"/>
              <a:buChar char="ü"/>
            </a:pPr>
            <a:r>
              <a:rPr lang="en-US" sz="4400" dirty="0" smtClean="0"/>
              <a:t>Extracting statistics</a:t>
            </a:r>
          </a:p>
          <a:p>
            <a:pPr lvl="1">
              <a:buSzPct val="45000"/>
              <a:buFont typeface="Wingdings" charset="2"/>
              <a:buChar char="ü"/>
            </a:pPr>
            <a:r>
              <a:rPr lang="en-US" sz="4400" dirty="0" smtClean="0"/>
              <a:t>Indexing</a:t>
            </a:r>
          </a:p>
          <a:p>
            <a:pPr lvl="1">
              <a:buSzPct val="45000"/>
              <a:buFont typeface="Wingdings" charset="2"/>
              <a:buChar char="ü"/>
            </a:pPr>
            <a:r>
              <a:rPr lang="en-US" sz="4400" dirty="0" smtClean="0"/>
              <a:t>Manipulating </a:t>
            </a:r>
            <a:r>
              <a:rPr lang="en-US" sz="4400" dirty="0"/>
              <a:t>SAM/BAM </a:t>
            </a:r>
            <a:r>
              <a:rPr lang="en-US" sz="4400" dirty="0" smtClean="0"/>
              <a:t>files</a:t>
            </a:r>
          </a:p>
          <a:p>
            <a:pPr lvl="1">
              <a:buSzPct val="45000"/>
              <a:buFont typeface="Wingdings" charset="2"/>
              <a:buChar char="ü"/>
            </a:pPr>
            <a:r>
              <a:rPr lang="en-US" sz="4400" dirty="0"/>
              <a:t>Editing</a:t>
            </a:r>
          </a:p>
          <a:p>
            <a:pPr marL="457200" lvl="1" indent="0">
              <a:buSzPct val="45000"/>
              <a:buNone/>
            </a:pPr>
            <a:endParaRPr lang="en-US" sz="4400" dirty="0" smtClean="0"/>
          </a:p>
          <a:p>
            <a:pPr marL="0" indent="0">
              <a:buSzPct val="45000"/>
              <a:buNone/>
            </a:pPr>
            <a:r>
              <a:rPr lang="en-US" sz="4400" u="sng" dirty="0">
                <a:solidFill>
                  <a:schemeClr val="tx2"/>
                </a:solidFill>
              </a:rPr>
              <a:t>Usage: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</a:rPr>
              <a:t>samtools</a:t>
            </a:r>
            <a:r>
              <a:rPr lang="en-US" sz="4400" b="1" dirty="0" smtClean="0"/>
              <a:t> </a:t>
            </a:r>
            <a:r>
              <a:rPr lang="en-US" sz="4400" b="1" dirty="0">
                <a:solidFill>
                  <a:schemeClr val="accent6"/>
                </a:solidFill>
              </a:rPr>
              <a:t>&lt;command&gt; </a:t>
            </a:r>
            <a:r>
              <a:rPr lang="en-US" sz="4400" b="1" dirty="0">
                <a:solidFill>
                  <a:schemeClr val="accent1"/>
                </a:solidFill>
              </a:rPr>
              <a:t>[options</a:t>
            </a:r>
            <a:r>
              <a:rPr lang="en-US" sz="4400" b="1" dirty="0" smtClean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F157BC-87B4-1A4E-B75D-91D44A960220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210404" y="143814"/>
            <a:ext cx="18339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b="1" dirty="0" err="1">
                <a:solidFill>
                  <a:srgbClr val="FFFFFF"/>
                </a:solidFill>
                <a:ea typeface="+mj-ea"/>
                <a:cs typeface="+mj-cs"/>
              </a:rPr>
              <a:t>SAMtools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samtools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44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28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8360" y="837020"/>
            <a:ext cx="8229600" cy="30036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Different </a:t>
            </a:r>
            <a:r>
              <a:rPr lang="en-US" sz="2600" dirty="0" err="1" smtClean="0"/>
              <a:t>samtools</a:t>
            </a:r>
            <a:r>
              <a:rPr lang="en-US" sz="2600" dirty="0" smtClean="0"/>
              <a:t> options available: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	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nl-NL" sz="2600" dirty="0" smtClean="0">
                <a:solidFill>
                  <a:schemeClr val="tx2"/>
                </a:solidFill>
              </a:rPr>
              <a:t>http://</a:t>
            </a:r>
            <a:r>
              <a:rPr lang="nl-NL" sz="2600" dirty="0" err="1" smtClean="0">
                <a:solidFill>
                  <a:schemeClr val="tx2"/>
                </a:solidFill>
              </a:rPr>
              <a:t>www.htslib.org</a:t>
            </a:r>
            <a:r>
              <a:rPr lang="nl-NL" sz="2600" dirty="0" smtClean="0">
                <a:solidFill>
                  <a:schemeClr val="tx2"/>
                </a:solidFill>
              </a:rPr>
              <a:t>/</a:t>
            </a:r>
            <a:r>
              <a:rPr lang="nl-NL" sz="2600" dirty="0" err="1" smtClean="0">
                <a:solidFill>
                  <a:schemeClr val="tx2"/>
                </a:solidFill>
              </a:rPr>
              <a:t>doc</a:t>
            </a:r>
            <a:r>
              <a:rPr lang="nl-NL" sz="2600" dirty="0" smtClean="0">
                <a:solidFill>
                  <a:schemeClr val="tx2"/>
                </a:solidFill>
              </a:rPr>
              <a:t>/</a:t>
            </a:r>
            <a:r>
              <a:rPr lang="nl-NL" sz="2600" dirty="0" err="1" smtClean="0">
                <a:solidFill>
                  <a:schemeClr val="tx2"/>
                </a:solidFill>
              </a:rPr>
              <a:t>samtools.html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F157BC-87B4-1A4E-B75D-91D44A960220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10" name="Picture 9" descr="SAMtoolscommand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86" y="1874236"/>
            <a:ext cx="8578214" cy="48472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10404" y="143814"/>
            <a:ext cx="18339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b="1" dirty="0" err="1">
                <a:solidFill>
                  <a:srgbClr val="FFFFFF"/>
                </a:solidFill>
                <a:ea typeface="+mj-ea"/>
                <a:cs typeface="+mj-cs"/>
              </a:rPr>
              <a:t>SAMtools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samtools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2" name="Signalisation droite 11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0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31823" y="84465"/>
            <a:ext cx="462137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rgbClr val="FFFFFF"/>
                </a:solidFill>
                <a:ea typeface="+mj-ea"/>
                <a:cs typeface="+mj-cs"/>
              </a:rPr>
              <a:t>Converting SAM &lt;--&gt; BAM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4358" y="1134172"/>
            <a:ext cx="7902442" cy="4955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45000"/>
            </a:pPr>
            <a:r>
              <a:rPr lang="en-US" sz="2400" dirty="0"/>
              <a:t>One of the most used tools  since BAM files are often the input files needed for many different analysis programs</a:t>
            </a:r>
          </a:p>
          <a:p>
            <a:pPr>
              <a:buSzPct val="45000"/>
            </a:pPr>
            <a:endParaRPr lang="nl-NL" sz="2400" dirty="0" smtClean="0">
              <a:solidFill>
                <a:srgbClr val="4F81BD"/>
              </a:solidFill>
            </a:endParaRPr>
          </a:p>
          <a:p>
            <a:pPr>
              <a:buSzPct val="45000"/>
            </a:pPr>
            <a:r>
              <a:rPr lang="en-US" sz="2800" b="1" dirty="0">
                <a:solidFill>
                  <a:srgbClr val="4F81BD"/>
                </a:solidFill>
              </a:rPr>
              <a:t>s</a:t>
            </a:r>
            <a:r>
              <a:rPr lang="nl-NL" sz="2800" b="1" dirty="0" err="1" smtClean="0">
                <a:solidFill>
                  <a:srgbClr val="4F81BD"/>
                </a:solidFill>
              </a:rPr>
              <a:t>amtools</a:t>
            </a:r>
            <a:r>
              <a:rPr lang="nl-NL" sz="2800" b="1" dirty="0" smtClean="0">
                <a:solidFill>
                  <a:srgbClr val="4F81BD"/>
                </a:solidFill>
              </a:rPr>
              <a:t> view</a:t>
            </a:r>
          </a:p>
          <a:p>
            <a:pPr>
              <a:buSzPct val="45000"/>
            </a:pPr>
            <a:endParaRPr lang="nl-NL" sz="2400" dirty="0" smtClean="0">
              <a:solidFill>
                <a:srgbClr val="4F81BD"/>
              </a:solidFill>
            </a:endParaRPr>
          </a:p>
          <a:p>
            <a:pPr>
              <a:buSzPct val="45000"/>
            </a:pPr>
            <a:r>
              <a:rPr lang="en-US" sz="2400" dirty="0" smtClean="0"/>
              <a:t>#from SAM to BAM</a:t>
            </a:r>
            <a:endParaRPr lang="en-US" sz="2400" dirty="0"/>
          </a:p>
          <a:p>
            <a:pPr>
              <a:buSzPct val="45000"/>
            </a:pPr>
            <a:r>
              <a:rPr lang="nl-NL" sz="2400" dirty="0" err="1" smtClean="0">
                <a:solidFill>
                  <a:srgbClr val="C0504D"/>
                </a:solidFill>
              </a:rPr>
              <a:t>samtools</a:t>
            </a:r>
            <a:r>
              <a:rPr lang="nl-NL" sz="2400" dirty="0" smtClean="0">
                <a:solidFill>
                  <a:srgbClr val="C0504D"/>
                </a:solidFill>
              </a:rPr>
              <a:t> view </a:t>
            </a:r>
            <a:r>
              <a:rPr lang="nl-NL" sz="2400" dirty="0" smtClean="0">
                <a:solidFill>
                  <a:srgbClr val="4F81BD"/>
                </a:solidFill>
              </a:rPr>
              <a:t>-b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err="1"/>
              <a:t>test.sam</a:t>
            </a:r>
            <a:r>
              <a:rPr lang="nl-NL" sz="2400" dirty="0"/>
              <a:t> &gt; </a:t>
            </a:r>
            <a:r>
              <a:rPr lang="nl-NL" sz="2400" dirty="0" err="1" smtClean="0"/>
              <a:t>test.bam</a:t>
            </a:r>
            <a:endParaRPr lang="nl-NL" sz="2400" dirty="0" smtClean="0"/>
          </a:p>
          <a:p>
            <a:pPr>
              <a:buSzPct val="45000"/>
            </a:pPr>
            <a:endParaRPr lang="nl-NL" sz="2400" dirty="0"/>
          </a:p>
          <a:p>
            <a:pPr>
              <a:buSzPct val="45000"/>
            </a:pPr>
            <a:r>
              <a:rPr lang="en-US" sz="2400" dirty="0"/>
              <a:t>#from </a:t>
            </a:r>
            <a:r>
              <a:rPr lang="en-US" sz="2400" dirty="0" smtClean="0"/>
              <a:t>BAM to SAM</a:t>
            </a:r>
            <a:endParaRPr lang="nl-NL" sz="2400" dirty="0" smtClean="0"/>
          </a:p>
          <a:p>
            <a:pPr>
              <a:buSzPct val="45000"/>
            </a:pPr>
            <a:r>
              <a:rPr lang="nl-NL" sz="2400" dirty="0" err="1">
                <a:solidFill>
                  <a:srgbClr val="C0504D"/>
                </a:solidFill>
              </a:rPr>
              <a:t>samtools</a:t>
            </a:r>
            <a:r>
              <a:rPr lang="nl-NL" sz="2400" dirty="0">
                <a:solidFill>
                  <a:srgbClr val="C0504D"/>
                </a:solidFill>
              </a:rPr>
              <a:t> </a:t>
            </a:r>
            <a:r>
              <a:rPr lang="nl-NL" sz="2400" dirty="0" smtClean="0">
                <a:solidFill>
                  <a:srgbClr val="C0504D"/>
                </a:solidFill>
              </a:rPr>
              <a:t>view </a:t>
            </a:r>
            <a:r>
              <a:rPr lang="nl-NL" sz="2400" dirty="0" err="1" smtClean="0"/>
              <a:t>test.bam</a:t>
            </a:r>
            <a:r>
              <a:rPr lang="nl-NL" sz="2400" dirty="0" smtClean="0"/>
              <a:t> </a:t>
            </a:r>
            <a:r>
              <a:rPr lang="nl-NL" sz="2400" dirty="0"/>
              <a:t>&gt; </a:t>
            </a:r>
            <a:r>
              <a:rPr lang="nl-NL" sz="2400" dirty="0" err="1" smtClean="0"/>
              <a:t>test.sam</a:t>
            </a:r>
            <a:endParaRPr lang="nl-NL" sz="2400" dirty="0" smtClean="0"/>
          </a:p>
          <a:p>
            <a:pPr>
              <a:buSzPct val="45000"/>
            </a:pPr>
            <a:endParaRPr lang="nl-NL" sz="2400" dirty="0"/>
          </a:p>
          <a:p>
            <a:pPr>
              <a:buSzPct val="45000"/>
            </a:pPr>
            <a:r>
              <a:rPr lang="en-US" sz="2400" dirty="0" smtClean="0"/>
              <a:t>U</a:t>
            </a:r>
            <a:r>
              <a:rPr lang="nl-NL" sz="2400" dirty="0" smtClean="0"/>
              <a:t>se options </a:t>
            </a:r>
            <a:r>
              <a:rPr lang="en-US" sz="2400" dirty="0" smtClean="0"/>
              <a:t>–</a:t>
            </a:r>
            <a:r>
              <a:rPr lang="nl-NL" sz="2400" dirty="0" smtClean="0"/>
              <a:t>h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en-US" sz="2400" dirty="0" smtClean="0"/>
              <a:t>–</a:t>
            </a:r>
            <a:r>
              <a:rPr lang="nl-NL" sz="2400" dirty="0" smtClean="0"/>
              <a:t>H </a:t>
            </a:r>
            <a:r>
              <a:rPr lang="nl-NL" sz="2400" dirty="0" err="1" smtClean="0"/>
              <a:t>to</a:t>
            </a:r>
            <a:r>
              <a:rPr lang="nl-NL" sz="2400" dirty="0" smtClean="0"/>
              <a:t> deal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header</a:t>
            </a:r>
            <a:endParaRPr lang="nl-NL" sz="2400" dirty="0"/>
          </a:p>
          <a:p>
            <a:pPr>
              <a:buSzPct val="45000"/>
            </a:pPr>
            <a:endParaRPr lang="en-US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samtools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41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43391" y="0"/>
            <a:ext cx="975213" cy="6858000"/>
          </a:xfrm>
          <a:prstGeom prst="rect">
            <a:avLst/>
          </a:prstGeom>
          <a:solidFill>
            <a:srgbClr val="174A4C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52106" y="2072789"/>
            <a:ext cx="7191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Part I: </a:t>
            </a:r>
            <a:r>
              <a:rPr lang="en-US" sz="3600" b="1" dirty="0" smtClean="0">
                <a:latin typeface="Century Gothic"/>
                <a:cs typeface="Century Gothic"/>
              </a:rPr>
              <a:t>File formats</a:t>
            </a:r>
            <a:endParaRPr lang="en-US" sz="3600" b="1" dirty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973383" y="1184943"/>
            <a:ext cx="314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Introduction to NGS</a:t>
            </a:r>
            <a:endParaRPr lang="en-US" sz="16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ILRI, Nairobi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May 2018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3392" y="3565438"/>
            <a:ext cx="3282056" cy="2920507"/>
            <a:chOff x="363392" y="3703498"/>
            <a:chExt cx="3282056" cy="2920507"/>
          </a:xfrm>
        </p:grpSpPr>
        <p:sp>
          <p:nvSpPr>
            <p:cNvPr id="15" name="Oval 14"/>
            <p:cNvSpPr/>
            <p:nvPr/>
          </p:nvSpPr>
          <p:spPr>
            <a:xfrm>
              <a:off x="2853449" y="5720594"/>
              <a:ext cx="791999" cy="791999"/>
            </a:xfrm>
            <a:prstGeom prst="ellipse">
              <a:avLst/>
            </a:prstGeom>
            <a:solidFill>
              <a:srgbClr val="D4350D">
                <a:alpha val="68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9904" y="5754148"/>
              <a:ext cx="719999" cy="707287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43389" y="5100635"/>
              <a:ext cx="668405" cy="657641"/>
            </a:xfrm>
            <a:prstGeom prst="ellipse">
              <a:avLst/>
            </a:prstGeom>
            <a:solidFill>
              <a:schemeClr val="accent5">
                <a:lumMod val="50000"/>
                <a:alpha val="50000"/>
              </a:schemeClr>
            </a:solidFill>
            <a:ln w="57150" cmpd="dbl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75681" y="4247577"/>
              <a:ext cx="1080000" cy="1080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54508" y="3774720"/>
              <a:ext cx="791999" cy="791999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28799" y="3871934"/>
              <a:ext cx="179996" cy="179996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4761" y="4594436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650" y="3703498"/>
              <a:ext cx="935999" cy="93599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694" y="4542723"/>
              <a:ext cx="793070" cy="613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Oval 10"/>
            <p:cNvSpPr/>
            <p:nvPr/>
          </p:nvSpPr>
          <p:spPr>
            <a:xfrm>
              <a:off x="654508" y="5883094"/>
              <a:ext cx="323997" cy="323996"/>
            </a:xfrm>
            <a:prstGeom prst="ellipse">
              <a:avLst/>
            </a:prstGeom>
            <a:solidFill>
              <a:srgbClr val="0F3234">
                <a:alpha val="92000"/>
              </a:srgbClr>
            </a:solidFill>
            <a:ln w="57150" cmpd="dbl">
              <a:solidFill>
                <a:srgbClr val="287B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80887" y="4785897"/>
              <a:ext cx="179997" cy="179997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57150" cmpd="dbl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3392" y="6372008"/>
              <a:ext cx="251997" cy="251997"/>
            </a:xfrm>
            <a:prstGeom prst="ellipse">
              <a:avLst/>
            </a:prstGeom>
            <a:solidFill>
              <a:srgbClr val="C7BF38">
                <a:alpha val="51000"/>
              </a:srgbClr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87099" y="5316959"/>
              <a:ext cx="107996" cy="107996"/>
            </a:xfrm>
            <a:prstGeom prst="ellipse">
              <a:avLst/>
            </a:prstGeom>
            <a:solidFill>
              <a:srgbClr val="979D2B"/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00130" y="5613904"/>
              <a:ext cx="933468" cy="911919"/>
              <a:chOff x="2094306" y="5600674"/>
              <a:chExt cx="933468" cy="91191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094306" y="5600674"/>
                <a:ext cx="932428" cy="911919"/>
              </a:xfrm>
              <a:prstGeom prst="ellipse">
                <a:avLst/>
              </a:prstGeom>
              <a:solidFill>
                <a:srgbClr val="0F3234">
                  <a:alpha val="56000"/>
                </a:srgbClr>
              </a:solidFill>
              <a:ln w="57150" cmpd="dbl">
                <a:solidFill>
                  <a:srgbClr val="287B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25567" y="5627856"/>
                <a:ext cx="902207" cy="865465"/>
              </a:xfrm>
              <a:prstGeom prst="rect">
                <a:avLst/>
              </a:prstGeom>
            </p:spPr>
          </p:pic>
        </p:grpSp>
        <p:sp>
          <p:nvSpPr>
            <p:cNvPr id="3" name="Oval 2"/>
            <p:cNvSpPr/>
            <p:nvPr/>
          </p:nvSpPr>
          <p:spPr>
            <a:xfrm>
              <a:off x="1007418" y="5048856"/>
              <a:ext cx="1439997" cy="1439997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 w="57150" cmpd="thinThick">
              <a:solidFill>
                <a:schemeClr val="bg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899" y="5086629"/>
              <a:ext cx="1658568" cy="14259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31823" y="84465"/>
            <a:ext cx="469411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 smtClean="0">
                <a:solidFill>
                  <a:srgbClr val="FFFFFF"/>
                </a:solidFill>
                <a:ea typeface="+mj-ea"/>
                <a:cs typeface="+mj-cs"/>
              </a:rPr>
              <a:t>Sorting files with samtools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851" y="1134172"/>
            <a:ext cx="7902442" cy="4924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45000"/>
            </a:pPr>
            <a:r>
              <a:rPr lang="en-US" sz="2400" dirty="0" smtClean="0"/>
              <a:t>Always sort your BAM files; many downstream programs only take sorted BAM files.</a:t>
            </a:r>
          </a:p>
          <a:p>
            <a:pPr>
              <a:buSzPct val="45000"/>
            </a:pPr>
            <a:endParaRPr lang="nl-NL" sz="2400" dirty="0" smtClean="0">
              <a:solidFill>
                <a:srgbClr val="4F81BD"/>
              </a:solidFill>
            </a:endParaRPr>
          </a:p>
          <a:p>
            <a:pPr>
              <a:buSzPct val="45000"/>
            </a:pPr>
            <a:r>
              <a:rPr lang="en-US" sz="2800" b="1" dirty="0">
                <a:solidFill>
                  <a:srgbClr val="4F81BD"/>
                </a:solidFill>
              </a:rPr>
              <a:t>s</a:t>
            </a:r>
            <a:r>
              <a:rPr lang="nl-NL" sz="2800" b="1" dirty="0" err="1" smtClean="0">
                <a:solidFill>
                  <a:srgbClr val="4F81BD"/>
                </a:solidFill>
              </a:rPr>
              <a:t>amtools</a:t>
            </a:r>
            <a:r>
              <a:rPr lang="nl-NL" sz="2800" b="1" dirty="0" smtClean="0">
                <a:solidFill>
                  <a:srgbClr val="4F81BD"/>
                </a:solidFill>
              </a:rPr>
              <a:t> </a:t>
            </a:r>
            <a:r>
              <a:rPr lang="nl-NL" sz="2800" b="1" dirty="0" err="1" smtClean="0">
                <a:solidFill>
                  <a:srgbClr val="4F81BD"/>
                </a:solidFill>
              </a:rPr>
              <a:t>sort</a:t>
            </a:r>
            <a:endParaRPr lang="nl-NL" sz="2800" b="1" dirty="0" smtClean="0">
              <a:solidFill>
                <a:srgbClr val="4F81BD"/>
              </a:solidFill>
            </a:endParaRPr>
          </a:p>
          <a:p>
            <a:pPr>
              <a:buSzPct val="45000"/>
            </a:pPr>
            <a:endParaRPr lang="nl-NL" sz="2400" dirty="0">
              <a:solidFill>
                <a:srgbClr val="4F81BD"/>
              </a:solidFill>
            </a:endParaRPr>
          </a:p>
          <a:p>
            <a:pPr>
              <a:buSzPct val="45000"/>
            </a:pPr>
            <a:r>
              <a:rPr lang="nl-NL" sz="2300" dirty="0" smtClean="0">
                <a:solidFill>
                  <a:srgbClr val="000000"/>
                </a:solidFill>
              </a:rPr>
              <a:t>#</a:t>
            </a:r>
            <a:r>
              <a:rPr lang="nl-NL" sz="2300" dirty="0" err="1" smtClean="0">
                <a:solidFill>
                  <a:srgbClr val="000000"/>
                </a:solidFill>
              </a:rPr>
              <a:t>sorting</a:t>
            </a:r>
            <a:r>
              <a:rPr lang="nl-NL" sz="2300" dirty="0" smtClean="0">
                <a:solidFill>
                  <a:srgbClr val="000000"/>
                </a:solidFill>
              </a:rPr>
              <a:t> a bam file</a:t>
            </a:r>
          </a:p>
          <a:p>
            <a:pPr>
              <a:buSzPct val="45000"/>
            </a:pPr>
            <a:r>
              <a:rPr lang="nl-NL" sz="2400" dirty="0" err="1" smtClean="0">
                <a:solidFill>
                  <a:srgbClr val="C0504D"/>
                </a:solidFill>
              </a:rPr>
              <a:t>samtools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err="1" smtClean="0">
                <a:solidFill>
                  <a:srgbClr val="C0504D"/>
                </a:solidFill>
              </a:rPr>
              <a:t>sort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err="1" smtClean="0"/>
              <a:t>test.bam</a:t>
            </a:r>
            <a:r>
              <a:rPr lang="nl-NL" sz="2400" dirty="0" smtClean="0"/>
              <a:t> </a:t>
            </a:r>
            <a:r>
              <a:rPr lang="en-US" sz="2400" dirty="0" smtClean="0"/>
              <a:t>–</a:t>
            </a:r>
            <a:r>
              <a:rPr lang="nl-NL" sz="2400" dirty="0" smtClean="0"/>
              <a:t>o </a:t>
            </a:r>
            <a:r>
              <a:rPr lang="nl-NL" sz="2400" dirty="0" err="1" smtClean="0"/>
              <a:t>test.bam</a:t>
            </a:r>
            <a:endParaRPr lang="nl-NL" sz="2400" dirty="0" smtClean="0"/>
          </a:p>
          <a:p>
            <a:pPr>
              <a:buSzPct val="45000"/>
            </a:pPr>
            <a:endParaRPr lang="nl-NL" sz="2400" dirty="0" smtClean="0"/>
          </a:p>
          <a:p>
            <a:pPr>
              <a:buSzPct val="45000"/>
            </a:pPr>
            <a:endParaRPr lang="nl-NL" sz="2400" dirty="0"/>
          </a:p>
          <a:p>
            <a:pPr>
              <a:buSzPct val="45000"/>
            </a:pPr>
            <a:r>
              <a:rPr lang="nl-NL" sz="2300" dirty="0" smtClean="0">
                <a:solidFill>
                  <a:srgbClr val="000000"/>
                </a:solidFill>
              </a:rPr>
              <a:t>#</a:t>
            </a:r>
            <a:r>
              <a:rPr lang="en-US" sz="2300" dirty="0">
                <a:solidFill>
                  <a:srgbClr val="000000"/>
                </a:solidFill>
              </a:rPr>
              <a:t>c</a:t>
            </a:r>
            <a:r>
              <a:rPr lang="en-US" sz="2300" dirty="0" smtClean="0">
                <a:solidFill>
                  <a:srgbClr val="000000"/>
                </a:solidFill>
              </a:rPr>
              <a:t>onverting SAM directly to a sorted BAM file</a:t>
            </a:r>
          </a:p>
          <a:p>
            <a:pPr>
              <a:buSzPct val="45000"/>
            </a:pPr>
            <a:r>
              <a:rPr lang="nl-NL" sz="2400" dirty="0" err="1" smtClean="0">
                <a:solidFill>
                  <a:srgbClr val="C0504D"/>
                </a:solidFill>
              </a:rPr>
              <a:t>samtools</a:t>
            </a:r>
            <a:r>
              <a:rPr lang="nl-NL" sz="2400" dirty="0" smtClean="0">
                <a:solidFill>
                  <a:srgbClr val="C0504D"/>
                </a:solidFill>
              </a:rPr>
              <a:t> view </a:t>
            </a:r>
            <a:r>
              <a:rPr lang="nl-NL" sz="2400" dirty="0" err="1" smtClean="0">
                <a:solidFill>
                  <a:srgbClr val="000000"/>
                </a:solidFill>
              </a:rPr>
              <a:t>test.sam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|</a:t>
            </a:r>
            <a:r>
              <a:rPr lang="nl-NL" sz="2400" dirty="0" err="1" smtClean="0">
                <a:solidFill>
                  <a:srgbClr val="C0504D"/>
                </a:solidFill>
              </a:rPr>
              <a:t>samtools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err="1" smtClean="0">
                <a:solidFill>
                  <a:srgbClr val="C0504D"/>
                </a:solidFill>
              </a:rPr>
              <a:t>sort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/>
              <a:t>–</a:t>
            </a:r>
            <a:r>
              <a:rPr lang="nl-NL" sz="2400" dirty="0" smtClean="0"/>
              <a:t>o </a:t>
            </a:r>
            <a:r>
              <a:rPr lang="nl-NL" sz="2400" dirty="0" err="1" smtClean="0"/>
              <a:t>test.bam</a:t>
            </a:r>
            <a:endParaRPr lang="nl-NL" sz="2400" dirty="0"/>
          </a:p>
          <a:p>
            <a:pPr>
              <a:buSzPct val="45000"/>
            </a:pPr>
            <a:endParaRPr lang="nl-NL" sz="2400" dirty="0"/>
          </a:p>
          <a:p>
            <a:pPr>
              <a:buSzPct val="45000"/>
            </a:pPr>
            <a:endParaRPr lang="en-US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samtools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5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9538" y="1320090"/>
            <a:ext cx="8524462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45000"/>
              <a:buFont typeface="Arial"/>
              <a:buNone/>
            </a:pPr>
            <a:r>
              <a:rPr lang="en-US" sz="3000" dirty="0" smtClean="0"/>
              <a:t>Some programs require that for faster access we need a companion file (often called index) for the different formats</a:t>
            </a:r>
          </a:p>
          <a:p>
            <a:pPr>
              <a:buSzPct val="45000"/>
              <a:buFont typeface="StarSymbol"/>
              <a:buChar char=""/>
            </a:pPr>
            <a:endParaRPr lang="en-US" dirty="0" smtClean="0"/>
          </a:p>
          <a:p>
            <a:pPr>
              <a:buSzPct val="45000"/>
              <a:buFont typeface="Wingdings" charset="2"/>
              <a:buChar char="ü"/>
            </a:pPr>
            <a:r>
              <a:rPr lang="en-US" sz="2600" dirty="0" smtClean="0"/>
              <a:t>FASTA (</a:t>
            </a:r>
            <a:r>
              <a:rPr lang="en-US" sz="2600" dirty="0" smtClean="0">
                <a:solidFill>
                  <a:srgbClr val="C0504D"/>
                </a:solidFill>
              </a:rPr>
              <a:t>.</a:t>
            </a:r>
            <a:r>
              <a:rPr lang="en-US" sz="2600" dirty="0" err="1" smtClean="0">
                <a:solidFill>
                  <a:srgbClr val="C0504D"/>
                </a:solidFill>
              </a:rPr>
              <a:t>fa</a:t>
            </a:r>
            <a:r>
              <a:rPr lang="en-US" sz="2600" dirty="0" smtClean="0">
                <a:solidFill>
                  <a:srgbClr val="C0504D"/>
                </a:solidFill>
              </a:rPr>
              <a:t> &amp; .</a:t>
            </a:r>
            <a:r>
              <a:rPr lang="en-US" sz="2600" dirty="0" err="1" smtClean="0">
                <a:solidFill>
                  <a:srgbClr val="C0504D"/>
                </a:solidFill>
              </a:rPr>
              <a:t>fai</a:t>
            </a:r>
            <a:r>
              <a:rPr lang="en-US" sz="2600" dirty="0" smtClean="0"/>
              <a:t>) (</a:t>
            </a:r>
            <a:r>
              <a:rPr lang="en-US" sz="2600" dirty="0" err="1" smtClean="0">
                <a:solidFill>
                  <a:srgbClr val="4F81BD"/>
                </a:solidFill>
              </a:rPr>
              <a:t>samtools</a:t>
            </a:r>
            <a:r>
              <a:rPr lang="en-US" sz="2600" dirty="0" smtClean="0">
                <a:solidFill>
                  <a:srgbClr val="4F81BD"/>
                </a:solidFill>
              </a:rPr>
              <a:t> </a:t>
            </a:r>
            <a:r>
              <a:rPr lang="fr-FR" sz="2600" dirty="0" err="1" smtClean="0">
                <a:solidFill>
                  <a:srgbClr val="4F81BD"/>
                </a:solidFill>
              </a:rPr>
              <a:t>faidx</a:t>
            </a:r>
            <a:r>
              <a:rPr lang="fr-FR" sz="2600" dirty="0" smtClean="0">
                <a:solidFill>
                  <a:srgbClr val="4F81BD"/>
                </a:solidFill>
              </a:rPr>
              <a:t> </a:t>
            </a:r>
            <a:r>
              <a:rPr lang="en-US" sz="2600" dirty="0" smtClean="0"/>
              <a:t>)</a:t>
            </a:r>
          </a:p>
          <a:p>
            <a:pPr>
              <a:buSzPct val="45000"/>
              <a:buFont typeface="Wingdings" charset="2"/>
              <a:buChar char="ü"/>
            </a:pPr>
            <a:r>
              <a:rPr lang="en-US" sz="2600" dirty="0" smtClean="0"/>
              <a:t>BAM and BAI formats (suffixes </a:t>
            </a:r>
            <a:r>
              <a:rPr lang="en-US" sz="2600" dirty="0" smtClean="0">
                <a:solidFill>
                  <a:srgbClr val="C0504D"/>
                </a:solidFill>
              </a:rPr>
              <a:t>.bam &amp; .</a:t>
            </a:r>
            <a:r>
              <a:rPr lang="en-US" sz="2600" dirty="0" err="1" smtClean="0">
                <a:solidFill>
                  <a:srgbClr val="C0504D"/>
                </a:solidFill>
              </a:rPr>
              <a:t>bai</a:t>
            </a:r>
            <a:r>
              <a:rPr lang="en-US" sz="2600" dirty="0"/>
              <a:t>) (</a:t>
            </a:r>
            <a:r>
              <a:rPr lang="en-US" sz="2600" dirty="0" err="1">
                <a:solidFill>
                  <a:srgbClr val="4F81BD"/>
                </a:solidFill>
              </a:rPr>
              <a:t>samtools</a:t>
            </a:r>
            <a:r>
              <a:rPr lang="en-US" sz="2600" dirty="0">
                <a:solidFill>
                  <a:srgbClr val="4F81BD"/>
                </a:solidFill>
              </a:rPr>
              <a:t> </a:t>
            </a:r>
            <a:r>
              <a:rPr lang="fr-FR" sz="2600" dirty="0" smtClean="0">
                <a:solidFill>
                  <a:srgbClr val="4F81BD"/>
                </a:solidFill>
              </a:rPr>
              <a:t>index</a:t>
            </a:r>
            <a:r>
              <a:rPr lang="en-US" sz="2600" dirty="0" smtClean="0"/>
              <a:t>)</a:t>
            </a:r>
          </a:p>
          <a:p>
            <a:pPr>
              <a:buSzPct val="45000"/>
              <a:buFont typeface="Wingdings" charset="2"/>
              <a:buChar char="ü"/>
            </a:pPr>
            <a:r>
              <a:rPr lang="en-US" sz="2600" dirty="0" smtClean="0"/>
              <a:t>VCF (</a:t>
            </a:r>
            <a:r>
              <a:rPr lang="en-US" sz="2600" dirty="0" smtClean="0">
                <a:solidFill>
                  <a:srgbClr val="C0504D"/>
                </a:solidFill>
              </a:rPr>
              <a:t>.</a:t>
            </a:r>
            <a:r>
              <a:rPr lang="en-US" sz="2600" dirty="0" err="1" smtClean="0">
                <a:solidFill>
                  <a:srgbClr val="C0504D"/>
                </a:solidFill>
              </a:rPr>
              <a:t>vcf</a:t>
            </a:r>
            <a:r>
              <a:rPr lang="en-US" sz="2600" dirty="0" smtClean="0">
                <a:solidFill>
                  <a:srgbClr val="C0504D"/>
                </a:solidFill>
              </a:rPr>
              <a:t> &amp; .</a:t>
            </a:r>
            <a:r>
              <a:rPr lang="en-US" sz="2600" dirty="0" err="1" smtClean="0">
                <a:solidFill>
                  <a:srgbClr val="C0504D"/>
                </a:solidFill>
              </a:rPr>
              <a:t>vcf.idx</a:t>
            </a:r>
            <a:r>
              <a:rPr lang="en-US" sz="2600" dirty="0" smtClean="0"/>
              <a:t>)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7805" y="68976"/>
            <a:ext cx="14999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rgbClr val="FFFFFF"/>
                </a:solidFill>
                <a:ea typeface="+mj-ea"/>
                <a:cs typeface="+mj-cs"/>
              </a:rPr>
              <a:t>Indexes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samtools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6" name="Signalisation droite 5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03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3239" y="68975"/>
            <a:ext cx="699883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ea typeface="+mj-ea"/>
                <a:cs typeface="+mj-cs"/>
              </a:rPr>
              <a:t>Getting simple statistics using S</a:t>
            </a:r>
            <a:r>
              <a:rPr lang="en-ZA" sz="3200" b="1" dirty="0" smtClean="0">
                <a:solidFill>
                  <a:srgbClr val="FFFFFF"/>
                </a:solidFill>
                <a:ea typeface="+mj-ea"/>
                <a:cs typeface="+mj-cs"/>
              </a:rPr>
              <a:t>AMtools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71064" y="1495342"/>
            <a:ext cx="8229600" cy="47085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</a:pPr>
            <a:r>
              <a:rPr lang="en-US" sz="3000" dirty="0" err="1" smtClean="0">
                <a:solidFill>
                  <a:schemeClr val="accent2"/>
                </a:solidFill>
              </a:rPr>
              <a:t>samtools</a:t>
            </a:r>
            <a:r>
              <a:rPr lang="en-US" sz="3000" dirty="0" smtClean="0"/>
              <a:t> </a:t>
            </a:r>
            <a:r>
              <a:rPr lang="fr-FR" sz="3000" dirty="0" err="1" smtClean="0">
                <a:solidFill>
                  <a:srgbClr val="4F81BD"/>
                </a:solidFill>
              </a:rPr>
              <a:t>flagstat</a:t>
            </a:r>
            <a:r>
              <a:rPr lang="fr-FR" sz="3000" dirty="0" smtClean="0"/>
              <a:t> </a:t>
            </a:r>
            <a:r>
              <a:rPr lang="fr-FR" sz="3000" dirty="0" err="1" smtClean="0"/>
              <a:t>file.bam</a:t>
            </a:r>
            <a:r>
              <a:rPr lang="fr-FR" sz="3000" dirty="0" smtClean="0"/>
              <a:t> </a:t>
            </a:r>
          </a:p>
          <a:p>
            <a:pPr>
              <a:buSzPct val="45000"/>
            </a:pPr>
            <a:r>
              <a:rPr lang="en-US" sz="3000" dirty="0" smtClean="0"/>
              <a:t>Does a full pass through the input file to calculate and print statistics such as:</a:t>
            </a:r>
          </a:p>
          <a:p>
            <a:pPr lvl="1">
              <a:buSzPct val="45000"/>
              <a:buFont typeface="Wingdings" charset="2"/>
              <a:buChar char="ü"/>
            </a:pPr>
            <a:r>
              <a:rPr lang="en-US" dirty="0" smtClean="0"/>
              <a:t>% reads mapped </a:t>
            </a:r>
          </a:p>
          <a:p>
            <a:pPr lvl="1">
              <a:buSzPct val="45000"/>
              <a:buFont typeface="Wingdings" charset="2"/>
              <a:buChar char="ü"/>
            </a:pPr>
            <a:r>
              <a:rPr lang="en-US" dirty="0" smtClean="0"/>
              <a:t>% unmapped reads</a:t>
            </a:r>
          </a:p>
          <a:p>
            <a:pPr lvl="1">
              <a:buSzPct val="45000"/>
              <a:buFont typeface="Wingdings" charset="2"/>
              <a:buChar char="ü"/>
            </a:pPr>
            <a:r>
              <a:rPr lang="en-US" dirty="0" smtClean="0"/>
              <a:t>% reads properly paired</a:t>
            </a:r>
          </a:p>
          <a:p>
            <a:pPr lvl="1">
              <a:buSzPct val="45000"/>
              <a:buFont typeface="Wingdings" charset="2"/>
              <a:buChar char="ü"/>
            </a:pPr>
            <a:r>
              <a:rPr lang="en-US" dirty="0" smtClean="0"/>
              <a:t>Other information</a:t>
            </a:r>
          </a:p>
          <a:p>
            <a:pPr lvl="1">
              <a:buSzPct val="45000"/>
              <a:buFont typeface="Wingdings" charset="2"/>
              <a:buChar char="ü"/>
            </a:pPr>
            <a:endParaRPr lang="en-US" sz="3600" dirty="0" smtClean="0"/>
          </a:p>
          <a:p>
            <a:pPr lvl="1">
              <a:buSzPct val="45000"/>
              <a:buFont typeface="Wingdings" charset="2"/>
              <a:buChar char="ü"/>
            </a:pPr>
            <a:endParaRPr lang="en-US" sz="3600" dirty="0" smtClean="0"/>
          </a:p>
          <a:p>
            <a:pPr lvl="1">
              <a:buSzPct val="45000"/>
              <a:buFont typeface="Wingdings" charset="2"/>
              <a:buChar char="ü"/>
            </a:pPr>
            <a:endParaRPr lang="en-US" sz="3600" dirty="0" smtClean="0"/>
          </a:p>
          <a:p>
            <a:pPr>
              <a:buSzPct val="45000"/>
              <a:buFontTx/>
              <a:buChar char="-"/>
            </a:pPr>
            <a:endParaRPr lang="en-US" sz="3600" dirty="0" smtClean="0"/>
          </a:p>
          <a:p>
            <a:pPr>
              <a:buSzPct val="45000"/>
            </a:pPr>
            <a:endParaRPr lang="en-US" sz="3500" dirty="0" smtClean="0"/>
          </a:p>
          <a:p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3020627"/>
            <a:ext cx="3683000" cy="283732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samtools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73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37340" y="132009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45000"/>
              <a:buFont typeface="Arial"/>
              <a:buNone/>
            </a:pPr>
            <a:r>
              <a:rPr lang="en-US" dirty="0" smtClean="0"/>
              <a:t>Some programs require that for faster access we need a companion file (often called index) for the different formats</a:t>
            </a:r>
          </a:p>
          <a:p>
            <a:pPr>
              <a:buSzPct val="45000"/>
              <a:buFont typeface="StarSymbol"/>
              <a:buChar char=""/>
            </a:pPr>
            <a:endParaRPr lang="en-US" dirty="0" smtClean="0"/>
          </a:p>
          <a:p>
            <a:pPr marL="0" indent="0">
              <a:buSzPct val="45000"/>
              <a:buFont typeface="Arial"/>
              <a:buNone/>
            </a:pPr>
            <a:r>
              <a:rPr lang="en-US" dirty="0" smtClean="0"/>
              <a:t>FASTA (</a:t>
            </a:r>
            <a:r>
              <a:rPr lang="en-US" dirty="0" smtClean="0">
                <a:solidFill>
                  <a:srgbClr val="C0504D"/>
                </a:solidFill>
              </a:rPr>
              <a:t>.</a:t>
            </a:r>
            <a:r>
              <a:rPr lang="en-US" dirty="0" err="1" smtClean="0">
                <a:solidFill>
                  <a:srgbClr val="C0504D"/>
                </a:solidFill>
              </a:rPr>
              <a:t>fa</a:t>
            </a:r>
            <a:r>
              <a:rPr lang="en-US" dirty="0" smtClean="0">
                <a:solidFill>
                  <a:srgbClr val="C0504D"/>
                </a:solidFill>
              </a:rPr>
              <a:t> &amp; .</a:t>
            </a:r>
            <a:r>
              <a:rPr lang="en-US" dirty="0" err="1" smtClean="0">
                <a:solidFill>
                  <a:srgbClr val="C0504D"/>
                </a:solidFill>
              </a:rPr>
              <a:t>fai</a:t>
            </a:r>
            <a:r>
              <a:rPr lang="en-US" dirty="0" smtClean="0"/>
              <a:t>)</a:t>
            </a:r>
          </a:p>
          <a:p>
            <a:pPr marL="0" indent="0">
              <a:buSzPct val="45000"/>
              <a:buFont typeface="Arial"/>
              <a:buNone/>
            </a:pPr>
            <a:r>
              <a:rPr lang="en-US" dirty="0" smtClean="0"/>
              <a:t>BAM and BAI formats (suffixes </a:t>
            </a:r>
            <a:r>
              <a:rPr lang="en-US" dirty="0" smtClean="0">
                <a:solidFill>
                  <a:srgbClr val="C0504D"/>
                </a:solidFill>
              </a:rPr>
              <a:t>.bam &amp; .</a:t>
            </a:r>
            <a:r>
              <a:rPr lang="en-US" dirty="0" err="1" smtClean="0">
                <a:solidFill>
                  <a:srgbClr val="C0504D"/>
                </a:solidFill>
              </a:rPr>
              <a:t>bai</a:t>
            </a:r>
            <a:r>
              <a:rPr lang="en-US" dirty="0" smtClean="0"/>
              <a:t>)</a:t>
            </a:r>
          </a:p>
          <a:p>
            <a:pPr marL="0" indent="0">
              <a:buSzPct val="45000"/>
              <a:buFont typeface="Arial"/>
              <a:buNone/>
            </a:pPr>
            <a:r>
              <a:rPr lang="en-US" dirty="0" smtClean="0"/>
              <a:t>VCF (</a:t>
            </a:r>
            <a:r>
              <a:rPr lang="en-US" dirty="0" smtClean="0">
                <a:solidFill>
                  <a:srgbClr val="C0504D"/>
                </a:solidFill>
              </a:rPr>
              <a:t>.</a:t>
            </a:r>
            <a:r>
              <a:rPr lang="en-US" dirty="0" err="1" smtClean="0">
                <a:solidFill>
                  <a:srgbClr val="C0504D"/>
                </a:solidFill>
              </a:rPr>
              <a:t>vcf</a:t>
            </a:r>
            <a:r>
              <a:rPr lang="en-US" dirty="0" smtClean="0">
                <a:solidFill>
                  <a:srgbClr val="C0504D"/>
                </a:solidFill>
              </a:rPr>
              <a:t> &amp; .</a:t>
            </a:r>
            <a:r>
              <a:rPr lang="en-US" dirty="0" err="1" smtClean="0">
                <a:solidFill>
                  <a:srgbClr val="C0504D"/>
                </a:solidFill>
              </a:rPr>
              <a:t>vcf.idx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7805" y="68976"/>
            <a:ext cx="14999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rgbClr val="FFFFFF"/>
                </a:solidFill>
                <a:ea typeface="+mj-ea"/>
                <a:cs typeface="+mj-cs"/>
              </a:rPr>
              <a:t>Indexes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96812" y="3889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samtools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6" name="Signalisation droite 5"/>
          <p:cNvSpPr/>
          <p:nvPr/>
        </p:nvSpPr>
        <p:spPr>
          <a:xfrm>
            <a:off x="8992" y="4255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3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34</a:t>
            </a:fld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F157BC-87B4-1A4E-B75D-91D44A960220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4692" y="1320090"/>
            <a:ext cx="8229600" cy="520803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45000"/>
              <a:buFont typeface="Arial"/>
              <a:buNone/>
            </a:pPr>
            <a:r>
              <a:rPr lang="en-US" dirty="0" smtClean="0"/>
              <a:t>Many tools require a BAM Index file to more efficiently access reads in a BAM file.  </a:t>
            </a:r>
          </a:p>
          <a:p>
            <a:pPr marL="0" indent="0">
              <a:buSzPct val="45000"/>
              <a:buFont typeface="Arial"/>
              <a:buNone/>
            </a:pPr>
            <a:r>
              <a:rPr lang="en-US" dirty="0" smtClean="0"/>
              <a:t>To create a BAM index: </a:t>
            </a:r>
          </a:p>
          <a:p>
            <a:pPr>
              <a:buSzPct val="45000"/>
              <a:buFontTx/>
              <a:buChar char="-"/>
            </a:pPr>
            <a:r>
              <a:rPr lang="en-US" dirty="0" smtClean="0"/>
              <a:t>You  must </a:t>
            </a:r>
            <a:r>
              <a:rPr lang="en-US" dirty="0" smtClean="0">
                <a:solidFill>
                  <a:srgbClr val="C0504D"/>
                </a:solidFill>
              </a:rPr>
              <a:t>first sort </a:t>
            </a:r>
            <a:r>
              <a:rPr lang="en-US" dirty="0" smtClean="0"/>
              <a:t>the BAM file to create a </a:t>
            </a:r>
            <a:r>
              <a:rPr lang="en-US" dirty="0" err="1" smtClean="0"/>
              <a:t>sorted.bam</a:t>
            </a:r>
            <a:endParaRPr lang="en-US" dirty="0" smtClean="0"/>
          </a:p>
          <a:p>
            <a:pPr>
              <a:buSzPct val="45000"/>
              <a:buFontTx/>
              <a:buChar char="-"/>
            </a:pPr>
            <a:r>
              <a:rPr lang="en-US" dirty="0" smtClean="0"/>
              <a:t>Run </a:t>
            </a:r>
            <a:r>
              <a:rPr lang="en-US" dirty="0" err="1" smtClean="0">
                <a:solidFill>
                  <a:srgbClr val="C0504D"/>
                </a:solidFill>
              </a:rPr>
              <a:t>samtools</a:t>
            </a:r>
            <a:r>
              <a:rPr lang="en-US" dirty="0" smtClean="0">
                <a:solidFill>
                  <a:srgbClr val="C0504D"/>
                </a:solidFill>
              </a:rPr>
              <a:t> index</a:t>
            </a:r>
            <a:r>
              <a:rPr lang="en-US" dirty="0" smtClean="0"/>
              <a:t> with the </a:t>
            </a:r>
            <a:r>
              <a:rPr lang="en-US" dirty="0" err="1" smtClean="0">
                <a:solidFill>
                  <a:srgbClr val="C0504D"/>
                </a:solidFill>
              </a:rPr>
              <a:t>sorted.bam</a:t>
            </a:r>
            <a:r>
              <a:rPr lang="en-US" dirty="0" smtClean="0"/>
              <a:t> as input</a:t>
            </a:r>
          </a:p>
          <a:p>
            <a:pPr>
              <a:buSzPct val="45000"/>
              <a:buFontTx/>
              <a:buChar char="-"/>
            </a:pPr>
            <a:r>
              <a:rPr lang="en-US" dirty="0" smtClean="0"/>
              <a:t>This will create a file named </a:t>
            </a:r>
            <a:r>
              <a:rPr lang="en-US" dirty="0" err="1" smtClean="0">
                <a:solidFill>
                  <a:srgbClr val="C0504D"/>
                </a:solidFill>
              </a:rPr>
              <a:t>sorted.bam.bai</a:t>
            </a:r>
            <a:r>
              <a:rPr lang="en-US" dirty="0" smtClean="0"/>
              <a:t> which contains the index</a:t>
            </a:r>
          </a:p>
          <a:p>
            <a:pPr marL="0" indent="0">
              <a:buSzPct val="45000"/>
              <a:buNone/>
            </a:pPr>
            <a:r>
              <a:rPr lang="en-US" u="sng" dirty="0" smtClean="0">
                <a:solidFill>
                  <a:srgbClr val="4F81BD"/>
                </a:solidFill>
              </a:rPr>
              <a:t>Example: </a:t>
            </a:r>
          </a:p>
          <a:p>
            <a:pPr marL="0" indent="0">
              <a:buSzPct val="45000"/>
              <a:buNone/>
            </a:pPr>
            <a:r>
              <a:rPr lang="nl-NL" dirty="0" err="1" smtClean="0">
                <a:solidFill>
                  <a:schemeClr val="accent2"/>
                </a:solidFill>
              </a:rPr>
              <a:t>samtools</a:t>
            </a:r>
            <a:r>
              <a:rPr lang="nl-NL" dirty="0" smtClean="0"/>
              <a:t> </a:t>
            </a:r>
            <a:r>
              <a:rPr lang="nl-NL" dirty="0">
                <a:solidFill>
                  <a:schemeClr val="accent1"/>
                </a:solidFill>
              </a:rPr>
              <a:t>view</a:t>
            </a:r>
            <a:r>
              <a:rPr lang="nl-NL" dirty="0"/>
              <a:t> </a:t>
            </a:r>
            <a:r>
              <a:rPr lang="nl-NL" dirty="0" smtClean="0"/>
              <a:t> </a:t>
            </a:r>
            <a:r>
              <a:rPr lang="nl-NL" dirty="0" err="1"/>
              <a:t>file.sam</a:t>
            </a:r>
            <a:r>
              <a:rPr lang="nl-NL" dirty="0"/>
              <a:t> </a:t>
            </a:r>
            <a:r>
              <a:rPr lang="nl-NL" dirty="0" smtClean="0"/>
              <a:t>&gt;</a:t>
            </a:r>
            <a:r>
              <a:rPr lang="nl-NL" dirty="0" err="1" smtClean="0"/>
              <a:t>file.bam</a:t>
            </a:r>
            <a:endParaRPr lang="nl-NL" dirty="0" smtClean="0"/>
          </a:p>
          <a:p>
            <a:pPr marL="0" indent="0">
              <a:buSzPct val="45000"/>
              <a:buNone/>
            </a:pPr>
            <a:r>
              <a:rPr lang="nl-NL" dirty="0" err="1" smtClean="0">
                <a:solidFill>
                  <a:srgbClr val="C0504D"/>
                </a:solidFill>
              </a:rPr>
              <a:t>samtools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4F81BD"/>
                </a:solidFill>
              </a:rPr>
              <a:t>sort</a:t>
            </a:r>
            <a:r>
              <a:rPr lang="nl-NL" dirty="0" smtClean="0"/>
              <a:t> </a:t>
            </a:r>
            <a:r>
              <a:rPr lang="nl-NL" dirty="0" err="1" smtClean="0"/>
              <a:t>file.bam</a:t>
            </a:r>
            <a:r>
              <a:rPr lang="nl-NL" dirty="0" smtClean="0"/>
              <a:t> -o </a:t>
            </a:r>
            <a:r>
              <a:rPr lang="nl-NL" dirty="0" err="1" smtClean="0"/>
              <a:t>file_sorted.bam</a:t>
            </a:r>
            <a:endParaRPr lang="nl-NL" dirty="0" smtClean="0"/>
          </a:p>
          <a:p>
            <a:pPr marL="0" indent="0">
              <a:buSzPct val="45000"/>
              <a:buNone/>
            </a:pPr>
            <a:r>
              <a:rPr lang="en-US" dirty="0" err="1">
                <a:solidFill>
                  <a:srgbClr val="C0504D"/>
                </a:solidFill>
              </a:rPr>
              <a:t>samtools</a:t>
            </a:r>
            <a:r>
              <a:rPr lang="en-US" dirty="0"/>
              <a:t> </a:t>
            </a:r>
            <a:r>
              <a:rPr lang="en-US" dirty="0">
                <a:solidFill>
                  <a:srgbClr val="4F81BD"/>
                </a:solidFill>
              </a:rPr>
              <a:t>index</a:t>
            </a:r>
            <a:r>
              <a:rPr lang="en-US" dirty="0"/>
              <a:t> </a:t>
            </a:r>
            <a:r>
              <a:rPr lang="en-US" dirty="0" err="1" smtClean="0"/>
              <a:t>file_sorted.bam</a:t>
            </a:r>
            <a:r>
              <a:rPr lang="en-US" dirty="0" smtClean="0"/>
              <a:t> </a:t>
            </a:r>
            <a:r>
              <a:rPr lang="en-US" dirty="0" err="1" smtClean="0"/>
              <a:t>file_sorted.bai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86637" y="130934"/>
            <a:ext cx="38665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srgbClr val="FFFFFF"/>
                </a:solidFill>
              </a:rPr>
              <a:t>Creating a BAM index	</a:t>
            </a:r>
            <a:endParaRPr lang="en-ZA" sz="3200" b="1" dirty="0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samtools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9" name="Signalisation droite 8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6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35935" y="53486"/>
            <a:ext cx="755086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ea typeface="+mj-ea"/>
                <a:cs typeface="+mj-cs"/>
              </a:rPr>
              <a:t>Extracting some information from the BAM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896" y="1068779"/>
            <a:ext cx="8451396" cy="5459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45000"/>
              <a:buNone/>
            </a:pPr>
            <a:r>
              <a:rPr lang="en-US" sz="2800" b="1" dirty="0">
                <a:solidFill>
                  <a:schemeClr val="accent2"/>
                </a:solidFill>
              </a:rPr>
              <a:t>Filtering out unmapped reads </a:t>
            </a:r>
            <a:r>
              <a:rPr lang="en-US" sz="2800" b="1" dirty="0" smtClean="0">
                <a:solidFill>
                  <a:schemeClr val="accent2"/>
                </a:solidFill>
              </a:rPr>
              <a:t>from BAM files</a:t>
            </a:r>
          </a:p>
          <a:p>
            <a:pPr marL="0" indent="0">
              <a:buSzPct val="45000"/>
              <a:buNone/>
            </a:pPr>
            <a:endParaRPr lang="en-US" sz="2800" dirty="0" smtClean="0">
              <a:solidFill>
                <a:schemeClr val="accent2"/>
              </a:solidFill>
            </a:endParaRPr>
          </a:p>
          <a:p>
            <a:pPr marL="0" indent="0">
              <a:buSzPct val="45000"/>
              <a:buNone/>
            </a:pPr>
            <a:r>
              <a:rPr lang="en-US" sz="2600" dirty="0" err="1" smtClean="0">
                <a:solidFill>
                  <a:schemeClr val="accent2"/>
                </a:solidFill>
              </a:rPr>
              <a:t>samtools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1"/>
                </a:solidFill>
              </a:rPr>
              <a:t>view </a:t>
            </a:r>
            <a:r>
              <a:rPr lang="en-US" sz="2600" dirty="0" smtClean="0"/>
              <a:t>-</a:t>
            </a:r>
            <a:r>
              <a:rPr lang="en-US" sz="2600" dirty="0"/>
              <a:t>h -F 4 </a:t>
            </a:r>
            <a:r>
              <a:rPr lang="en-US" sz="2600" dirty="0" smtClean="0"/>
              <a:t> </a:t>
            </a:r>
            <a:r>
              <a:rPr lang="en-US" sz="2600" dirty="0" err="1" smtClean="0"/>
              <a:t>file.bam</a:t>
            </a:r>
            <a:r>
              <a:rPr lang="en-US" sz="2600" dirty="0" smtClean="0"/>
              <a:t> </a:t>
            </a:r>
            <a:r>
              <a:rPr lang="en-US" sz="2600" dirty="0"/>
              <a:t>&gt; </a:t>
            </a:r>
            <a:r>
              <a:rPr lang="en-US" sz="2600" dirty="0" err="1" smtClean="0"/>
              <a:t>file_only_mapped.sam</a:t>
            </a:r>
            <a:endParaRPr lang="en-US" sz="2600" dirty="0" smtClean="0"/>
          </a:p>
          <a:p>
            <a:pPr marL="0" indent="0">
              <a:buSzPct val="45000"/>
              <a:buNone/>
            </a:pPr>
            <a:r>
              <a:rPr lang="en-US" sz="2600" dirty="0"/>
              <a:t># output back to </a:t>
            </a:r>
            <a:r>
              <a:rPr lang="en-US" sz="2600" dirty="0" smtClean="0"/>
              <a:t>BAM</a:t>
            </a:r>
          </a:p>
          <a:p>
            <a:pPr marL="0" indent="0">
              <a:buSzPct val="45000"/>
              <a:buNone/>
            </a:pPr>
            <a:r>
              <a:rPr lang="en-US" sz="2600" dirty="0" err="1" smtClean="0"/>
              <a:t>samtools</a:t>
            </a:r>
            <a:r>
              <a:rPr lang="en-US" sz="2600" dirty="0" smtClean="0"/>
              <a:t> </a:t>
            </a:r>
            <a:r>
              <a:rPr lang="en-US" sz="2600" dirty="0"/>
              <a:t>view -h -F 4 </a:t>
            </a:r>
            <a:r>
              <a:rPr lang="en-US" sz="2600" dirty="0" smtClean="0"/>
              <a:t>–b </a:t>
            </a:r>
            <a:r>
              <a:rPr lang="en-US" sz="2600" dirty="0" err="1" smtClean="0"/>
              <a:t>file.bam</a:t>
            </a:r>
            <a:r>
              <a:rPr lang="en-US" sz="2600" dirty="0" smtClean="0"/>
              <a:t> </a:t>
            </a:r>
            <a:r>
              <a:rPr lang="en-US" sz="2600" dirty="0"/>
              <a:t>&gt; </a:t>
            </a:r>
            <a:r>
              <a:rPr lang="en-US" sz="2600" dirty="0" err="1" smtClean="0"/>
              <a:t>file_only_mapped.bam</a:t>
            </a:r>
            <a:endParaRPr lang="en-US" sz="2600" dirty="0" smtClean="0"/>
          </a:p>
          <a:p>
            <a:pPr marL="0" indent="0">
              <a:buSzPct val="45000"/>
              <a:buNone/>
            </a:pPr>
            <a:endParaRPr lang="en-US" sz="2600" dirty="0"/>
          </a:p>
          <a:p>
            <a:pPr marL="0" indent="0">
              <a:buSzPct val="45000"/>
              <a:buNone/>
            </a:pPr>
            <a:r>
              <a:rPr lang="en-US" sz="2800" b="1" dirty="0">
                <a:solidFill>
                  <a:srgbClr val="C0504D"/>
                </a:solidFill>
              </a:rPr>
              <a:t>Extracting SAM entries mapping to a specific </a:t>
            </a:r>
            <a:r>
              <a:rPr lang="en-US" sz="2800" b="1" dirty="0" smtClean="0">
                <a:solidFill>
                  <a:srgbClr val="C0504D"/>
                </a:solidFill>
              </a:rPr>
              <a:t>region</a:t>
            </a:r>
          </a:p>
          <a:p>
            <a:pPr marL="0" indent="0">
              <a:buSzPct val="45000"/>
              <a:buNone/>
            </a:pPr>
            <a:r>
              <a:rPr lang="en-US" sz="2600" dirty="0"/>
              <a:t>#index the bam file </a:t>
            </a:r>
            <a:r>
              <a:rPr lang="en-US" sz="2600" dirty="0" smtClean="0"/>
              <a:t>first</a:t>
            </a:r>
          </a:p>
          <a:p>
            <a:pPr marL="0" indent="0">
              <a:buSzPct val="45000"/>
              <a:buNone/>
            </a:pPr>
            <a:r>
              <a:rPr lang="en-US" sz="2600" dirty="0" err="1" smtClean="0">
                <a:solidFill>
                  <a:srgbClr val="C0504D"/>
                </a:solidFill>
              </a:rPr>
              <a:t>samtools</a:t>
            </a:r>
            <a:r>
              <a:rPr lang="en-US" sz="2600" dirty="0" smtClean="0"/>
              <a:t> </a:t>
            </a:r>
            <a:r>
              <a:rPr lang="en-US" sz="2600" dirty="0">
                <a:solidFill>
                  <a:schemeClr val="accent1"/>
                </a:solidFill>
              </a:rPr>
              <a:t>index</a:t>
            </a:r>
            <a:r>
              <a:rPr lang="en-US" sz="2600" dirty="0"/>
              <a:t> </a:t>
            </a:r>
            <a:r>
              <a:rPr lang="en-US" sz="2600" dirty="0" err="1" smtClean="0"/>
              <a:t>file.bam</a:t>
            </a:r>
            <a:r>
              <a:rPr lang="en-US" sz="2600" dirty="0" smtClean="0"/>
              <a:t> </a:t>
            </a:r>
          </a:p>
          <a:p>
            <a:pPr marL="0" indent="0">
              <a:buSzPct val="45000"/>
              <a:buNone/>
            </a:pPr>
            <a:r>
              <a:rPr lang="en-US" sz="2600" dirty="0" err="1" smtClean="0">
                <a:solidFill>
                  <a:schemeClr val="accent2"/>
                </a:solidFill>
              </a:rPr>
              <a:t>samtools</a:t>
            </a:r>
            <a:r>
              <a:rPr lang="en-US" sz="2600" dirty="0" smtClean="0"/>
              <a:t> </a:t>
            </a:r>
            <a:r>
              <a:rPr lang="en-US" sz="2600" dirty="0">
                <a:solidFill>
                  <a:srgbClr val="4F81BD"/>
                </a:solidFill>
              </a:rPr>
              <a:t>view</a:t>
            </a:r>
            <a:r>
              <a:rPr lang="en-US" sz="2600" dirty="0"/>
              <a:t> </a:t>
            </a:r>
            <a:r>
              <a:rPr lang="en-US" sz="2600" dirty="0" err="1" smtClean="0"/>
              <a:t>file.bam</a:t>
            </a:r>
            <a:r>
              <a:rPr lang="en-US" sz="2600" dirty="0" smtClean="0"/>
              <a:t> </a:t>
            </a:r>
            <a:r>
              <a:rPr lang="en-US" sz="2600" dirty="0"/>
              <a:t>chr1:200000-</a:t>
            </a:r>
            <a:r>
              <a:rPr lang="en-US" sz="2600" dirty="0" smtClean="0"/>
              <a:t>500000</a:t>
            </a:r>
          </a:p>
          <a:p>
            <a:pPr marL="0" indent="0">
              <a:buSzPct val="45000"/>
              <a:buNone/>
            </a:pPr>
            <a:r>
              <a:rPr lang="en-US" sz="2600" dirty="0" smtClean="0"/>
              <a:t>#</a:t>
            </a:r>
            <a:r>
              <a:rPr lang="en-US" sz="2600" dirty="0"/>
              <a:t>all reads mapping on chr1 as another bam </a:t>
            </a:r>
            <a:endParaRPr lang="en-US" sz="2600" dirty="0" smtClean="0"/>
          </a:p>
          <a:p>
            <a:pPr marL="0" indent="0">
              <a:buSzPct val="45000"/>
              <a:buNone/>
            </a:pPr>
            <a:r>
              <a:rPr lang="en-US" sz="2600" dirty="0" err="1" smtClean="0">
                <a:solidFill>
                  <a:schemeClr val="accent2"/>
                </a:solidFill>
              </a:rPr>
              <a:t>samtools</a:t>
            </a:r>
            <a:r>
              <a:rPr lang="en-US" sz="2600" dirty="0" smtClean="0"/>
              <a:t> </a:t>
            </a:r>
            <a:r>
              <a:rPr lang="en-US" sz="2600" dirty="0">
                <a:solidFill>
                  <a:srgbClr val="4F81BD"/>
                </a:solidFill>
              </a:rPr>
              <a:t>view</a:t>
            </a:r>
            <a:r>
              <a:rPr lang="en-US" sz="2600" dirty="0"/>
              <a:t> </a:t>
            </a:r>
            <a:r>
              <a:rPr lang="en-US" sz="2600" dirty="0" smtClean="0"/>
              <a:t>–b </a:t>
            </a:r>
            <a:r>
              <a:rPr lang="en-US" sz="2600" dirty="0" err="1" smtClean="0"/>
              <a:t>file.bam</a:t>
            </a:r>
            <a:r>
              <a:rPr lang="en-US" sz="2600" dirty="0" smtClean="0"/>
              <a:t> </a:t>
            </a:r>
            <a:r>
              <a:rPr lang="en-US" sz="2600" dirty="0"/>
              <a:t>chr1 &gt; </a:t>
            </a:r>
            <a:r>
              <a:rPr lang="en-US" sz="2600" dirty="0" smtClean="0"/>
              <a:t>file_chr1</a:t>
            </a:r>
            <a:r>
              <a:rPr lang="en-US" sz="2600" dirty="0"/>
              <a:t>.bam</a:t>
            </a:r>
            <a:endParaRPr lang="en-US" sz="2600" b="1" dirty="0"/>
          </a:p>
          <a:p>
            <a:pPr marL="0" indent="0">
              <a:buSzPct val="45000"/>
              <a:buNone/>
            </a:pP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samtools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4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6851" y="1134172"/>
            <a:ext cx="7902442" cy="5663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45000"/>
            </a:pPr>
            <a:r>
              <a:rPr lang="en-US" sz="2400" dirty="0" err="1" smtClean="0"/>
              <a:t>Samtools</a:t>
            </a:r>
            <a:r>
              <a:rPr lang="en-US" sz="2400" dirty="0" smtClean="0"/>
              <a:t> allows computing the depth at each position</a:t>
            </a:r>
          </a:p>
          <a:p>
            <a:pPr>
              <a:buSzPct val="45000"/>
            </a:pPr>
            <a:endParaRPr lang="nl-NL" sz="2400" dirty="0" smtClean="0">
              <a:solidFill>
                <a:srgbClr val="4F81BD"/>
              </a:solidFill>
            </a:endParaRPr>
          </a:p>
          <a:p>
            <a:pPr>
              <a:buSzPct val="45000"/>
            </a:pPr>
            <a:r>
              <a:rPr lang="en-US" sz="2800" b="1" dirty="0" smtClean="0">
                <a:solidFill>
                  <a:srgbClr val="4F81BD"/>
                </a:solidFill>
              </a:rPr>
              <a:t>S</a:t>
            </a:r>
            <a:r>
              <a:rPr lang="nl-NL" sz="2800" b="1" dirty="0" err="1" smtClean="0">
                <a:solidFill>
                  <a:srgbClr val="4F81BD"/>
                </a:solidFill>
              </a:rPr>
              <a:t>amtools</a:t>
            </a:r>
            <a:r>
              <a:rPr lang="nl-NL" sz="2800" b="1" dirty="0" smtClean="0">
                <a:solidFill>
                  <a:srgbClr val="4F81BD"/>
                </a:solidFill>
              </a:rPr>
              <a:t> </a:t>
            </a:r>
            <a:r>
              <a:rPr lang="nl-NL" sz="2800" b="1" dirty="0" err="1" smtClean="0">
                <a:solidFill>
                  <a:srgbClr val="4F81BD"/>
                </a:solidFill>
              </a:rPr>
              <a:t>depth</a:t>
            </a:r>
            <a:endParaRPr lang="nl-NL" sz="2800" b="1" dirty="0" smtClean="0">
              <a:solidFill>
                <a:srgbClr val="4F81BD"/>
              </a:solidFill>
            </a:endParaRPr>
          </a:p>
          <a:p>
            <a:pPr>
              <a:buSzPct val="45000"/>
            </a:pPr>
            <a:endParaRPr lang="nl-NL" sz="2400" dirty="0">
              <a:solidFill>
                <a:srgbClr val="4F81BD"/>
              </a:solidFill>
            </a:endParaRPr>
          </a:p>
          <a:p>
            <a:pPr>
              <a:buSzPct val="45000"/>
            </a:pPr>
            <a:r>
              <a:rPr lang="nl-NL" sz="2300" dirty="0" smtClean="0">
                <a:solidFill>
                  <a:srgbClr val="000000"/>
                </a:solidFill>
              </a:rPr>
              <a:t>#syntax</a:t>
            </a:r>
          </a:p>
          <a:p>
            <a:pPr>
              <a:buSzPct val="45000"/>
            </a:pPr>
            <a:r>
              <a:rPr lang="nl-NL" sz="2400" dirty="0" err="1" smtClean="0">
                <a:solidFill>
                  <a:srgbClr val="C0504D"/>
                </a:solidFill>
              </a:rPr>
              <a:t>samtools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err="1" smtClean="0">
                <a:solidFill>
                  <a:srgbClr val="C0504D"/>
                </a:solidFill>
              </a:rPr>
              <a:t>depth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smtClean="0">
                <a:solidFill>
                  <a:schemeClr val="accent1"/>
                </a:solidFill>
              </a:rPr>
              <a:t>options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err="1" smtClean="0"/>
              <a:t>file.bam</a:t>
            </a:r>
            <a:endParaRPr lang="nl-NL" sz="2400" dirty="0" smtClean="0"/>
          </a:p>
          <a:p>
            <a:pPr>
              <a:buSzPct val="45000"/>
            </a:pPr>
            <a:endParaRPr lang="nl-NL" sz="2400" dirty="0"/>
          </a:p>
          <a:p>
            <a:pPr>
              <a:buSzPct val="45000"/>
            </a:pPr>
            <a:r>
              <a:rPr lang="nl-NL" sz="2300" dirty="0" smtClean="0">
                <a:solidFill>
                  <a:srgbClr val="000000"/>
                </a:solidFill>
              </a:rPr>
              <a:t># </a:t>
            </a:r>
            <a:r>
              <a:rPr lang="en-US" sz="2000" dirty="0" smtClean="0">
                <a:solidFill>
                  <a:schemeClr val="accent1"/>
                </a:solidFill>
              </a:rPr>
              <a:t>–</a:t>
            </a:r>
            <a:r>
              <a:rPr lang="nl-NL" sz="2000" dirty="0" smtClean="0">
                <a:solidFill>
                  <a:schemeClr val="accent1"/>
                </a:solidFill>
              </a:rPr>
              <a:t>a </a:t>
            </a:r>
            <a:r>
              <a:rPr lang="nl-NL" sz="2000" dirty="0" err="1" smtClean="0"/>
              <a:t>allows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output </a:t>
            </a:r>
            <a:r>
              <a:rPr lang="en-US" sz="2000" dirty="0" smtClean="0"/>
              <a:t>all positions (including those with zero depth) </a:t>
            </a:r>
            <a:endParaRPr lang="nl-NL" sz="2300" dirty="0" smtClean="0"/>
          </a:p>
          <a:p>
            <a:pPr>
              <a:buSzPct val="45000"/>
            </a:pPr>
            <a:r>
              <a:rPr lang="en-US" sz="2400" dirty="0">
                <a:solidFill>
                  <a:srgbClr val="C0504D"/>
                </a:solidFill>
              </a:rPr>
              <a:t>s</a:t>
            </a:r>
            <a:r>
              <a:rPr lang="nl-NL" sz="2400" dirty="0" err="1" smtClean="0">
                <a:solidFill>
                  <a:srgbClr val="C0504D"/>
                </a:solidFill>
              </a:rPr>
              <a:t>amtools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err="1" smtClean="0">
                <a:solidFill>
                  <a:srgbClr val="C0504D"/>
                </a:solidFill>
              </a:rPr>
              <a:t>depth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–</a:t>
            </a:r>
            <a:r>
              <a:rPr lang="nl-NL" sz="2400" dirty="0" smtClean="0">
                <a:solidFill>
                  <a:srgbClr val="4F81BD"/>
                </a:solidFill>
              </a:rPr>
              <a:t>a </a:t>
            </a:r>
            <a:r>
              <a:rPr lang="nl-NL" sz="2400" dirty="0" err="1" smtClean="0"/>
              <a:t>test.bam</a:t>
            </a:r>
            <a:endParaRPr lang="nl-NL" sz="2400" dirty="0" smtClean="0"/>
          </a:p>
          <a:p>
            <a:pPr>
              <a:buSzPct val="45000"/>
            </a:pPr>
            <a:endParaRPr lang="nl-NL" sz="2400" dirty="0"/>
          </a:p>
          <a:p>
            <a:pPr>
              <a:buSzPct val="45000"/>
            </a:pPr>
            <a:r>
              <a:rPr lang="en-US" sz="2400" dirty="0" smtClean="0"/>
              <a:t>#</a:t>
            </a:r>
            <a:r>
              <a:rPr lang="en-US" sz="2000" dirty="0" smtClean="0">
                <a:solidFill>
                  <a:schemeClr val="accent1"/>
                </a:solidFill>
              </a:rPr>
              <a:t>–</a:t>
            </a:r>
            <a:r>
              <a:rPr lang="nl-NL" sz="2000" dirty="0">
                <a:solidFill>
                  <a:schemeClr val="accent1"/>
                </a:solidFill>
              </a:rPr>
              <a:t>q</a:t>
            </a:r>
            <a:r>
              <a:rPr lang="nl-NL" sz="2000" dirty="0" smtClean="0">
                <a:solidFill>
                  <a:schemeClr val="accent1"/>
                </a:solidFill>
              </a:rPr>
              <a:t> INT </a:t>
            </a:r>
            <a:r>
              <a:rPr lang="en-US" sz="2000" dirty="0" smtClean="0"/>
              <a:t>only count reads with base quality greater than </a:t>
            </a:r>
            <a:r>
              <a:rPr lang="en-US" sz="2000" i="1" dirty="0" smtClean="0"/>
              <a:t>INT</a:t>
            </a:r>
          </a:p>
          <a:p>
            <a:pPr>
              <a:buSzPct val="45000"/>
            </a:pPr>
            <a:r>
              <a:rPr lang="en-US" sz="2400" dirty="0" smtClean="0">
                <a:solidFill>
                  <a:srgbClr val="C0504D"/>
                </a:solidFill>
              </a:rPr>
              <a:t>s</a:t>
            </a:r>
            <a:r>
              <a:rPr lang="nl-NL" sz="2400" dirty="0" err="1" smtClean="0">
                <a:solidFill>
                  <a:srgbClr val="C0504D"/>
                </a:solidFill>
              </a:rPr>
              <a:t>amtools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err="1" smtClean="0">
                <a:solidFill>
                  <a:srgbClr val="C0504D"/>
                </a:solidFill>
              </a:rPr>
              <a:t>depth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–</a:t>
            </a:r>
            <a:r>
              <a:rPr lang="nl-NL" sz="2400" dirty="0" smtClean="0">
                <a:solidFill>
                  <a:srgbClr val="4F81BD"/>
                </a:solidFill>
              </a:rPr>
              <a:t>q int </a:t>
            </a:r>
            <a:r>
              <a:rPr lang="nl-NL" sz="2400" dirty="0" err="1" smtClean="0"/>
              <a:t>test.bam</a:t>
            </a:r>
            <a:endParaRPr lang="nl-NL" sz="2400" dirty="0" smtClean="0"/>
          </a:p>
          <a:p>
            <a:pPr>
              <a:buSzPct val="45000"/>
            </a:pPr>
            <a:endParaRPr lang="nl-NL" sz="2400" dirty="0" smtClean="0"/>
          </a:p>
          <a:p>
            <a:pPr>
              <a:buSzPct val="45000"/>
            </a:pPr>
            <a:endParaRPr lang="nl-NL" sz="2400" dirty="0"/>
          </a:p>
          <a:p>
            <a:pPr>
              <a:buSzPct val="45000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37332" y="68976"/>
            <a:ext cx="381586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ea typeface="+mj-ea"/>
                <a:cs typeface="+mj-cs"/>
              </a:rPr>
              <a:t>Computing the depth</a:t>
            </a:r>
            <a:endParaRPr lang="en-US" dirty="0"/>
          </a:p>
        </p:txBody>
      </p:sp>
      <p:grpSp>
        <p:nvGrpSpPr>
          <p:cNvPr id="8" name="Grouper 4"/>
          <p:cNvGrpSpPr/>
          <p:nvPr/>
        </p:nvGrpSpPr>
        <p:grpSpPr>
          <a:xfrm>
            <a:off x="5342769" y="1764150"/>
            <a:ext cx="3456384" cy="1080120"/>
            <a:chOff x="3923928" y="3645024"/>
            <a:chExt cx="3456384" cy="1080120"/>
          </a:xfrm>
        </p:grpSpPr>
        <p:sp>
          <p:nvSpPr>
            <p:cNvPr id="9" name="Rectangle 8"/>
            <p:cNvSpPr/>
            <p:nvPr/>
          </p:nvSpPr>
          <p:spPr>
            <a:xfrm>
              <a:off x="3923928" y="3789040"/>
              <a:ext cx="3456384" cy="72008"/>
            </a:xfrm>
            <a:prstGeom prst="rect">
              <a:avLst/>
            </a:prstGeom>
            <a:solidFill>
              <a:srgbClr val="FFBD0C">
                <a:alpha val="63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1960" y="39330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64360" y="40854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60032" y="39330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4048" y="4077072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95936" y="42378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9992" y="43902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4229472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76056" y="4381872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56176" y="39330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4168" y="40854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32240" y="39330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51848" y="4077072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28184" y="42378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04248" y="4229472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645024"/>
              <a:ext cx="72008" cy="1080120"/>
            </a:xfrm>
            <a:prstGeom prst="rect">
              <a:avLst/>
            </a:prstGeom>
            <a:noFill/>
            <a:ln>
              <a:solidFill>
                <a:srgbClr val="9E1D6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1960" y="3645024"/>
              <a:ext cx="72008" cy="1080120"/>
            </a:xfrm>
            <a:prstGeom prst="rect">
              <a:avLst/>
            </a:prstGeom>
            <a:noFill/>
            <a:ln>
              <a:solidFill>
                <a:srgbClr val="9E1D6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52120" y="3645024"/>
              <a:ext cx="72008" cy="1080120"/>
            </a:xfrm>
            <a:prstGeom prst="rect">
              <a:avLst/>
            </a:prstGeom>
            <a:noFill/>
            <a:ln>
              <a:solidFill>
                <a:srgbClr val="9E1D6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samtools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28" name="Signalisation droite 27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01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06526" y="130934"/>
            <a:ext cx="619592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srgbClr val="FFFFFF"/>
                </a:solidFill>
              </a:rPr>
              <a:t>Computing the </a:t>
            </a:r>
            <a:r>
              <a:rPr lang="en-US" sz="3200" b="1" dirty="0" smtClean="0">
                <a:solidFill>
                  <a:srgbClr val="FFFFFF"/>
                </a:solidFill>
              </a:rPr>
              <a:t>coverage per region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851" y="1134172"/>
            <a:ext cx="790244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45000"/>
            </a:pPr>
            <a:r>
              <a:rPr lang="en-US" sz="2400" dirty="0" err="1" smtClean="0"/>
              <a:t>Samtools</a:t>
            </a:r>
            <a:r>
              <a:rPr lang="en-US" sz="2400" dirty="0" smtClean="0"/>
              <a:t> allows computing the read depth per genomic region, as specified in the supplied BED file</a:t>
            </a:r>
          </a:p>
          <a:p>
            <a:pPr>
              <a:buSzPct val="45000"/>
            </a:pPr>
            <a:r>
              <a:rPr lang="en-US" sz="2800" b="1" dirty="0" smtClean="0">
                <a:solidFill>
                  <a:srgbClr val="4F81BD"/>
                </a:solidFill>
              </a:rPr>
              <a:t>S</a:t>
            </a:r>
            <a:r>
              <a:rPr lang="nl-NL" sz="2800" b="1" dirty="0" err="1" smtClean="0">
                <a:solidFill>
                  <a:srgbClr val="4F81BD"/>
                </a:solidFill>
              </a:rPr>
              <a:t>amtools</a:t>
            </a:r>
            <a:r>
              <a:rPr lang="nl-NL" sz="2800" b="1" dirty="0" smtClean="0">
                <a:solidFill>
                  <a:srgbClr val="4F81BD"/>
                </a:solidFill>
              </a:rPr>
              <a:t> </a:t>
            </a:r>
            <a:r>
              <a:rPr lang="nl-NL" sz="2800" b="1" dirty="0" err="1" smtClean="0">
                <a:solidFill>
                  <a:srgbClr val="4F81BD"/>
                </a:solidFill>
              </a:rPr>
              <a:t>bedcov</a:t>
            </a:r>
            <a:endParaRPr lang="nl-NL" sz="2400" dirty="0">
              <a:solidFill>
                <a:srgbClr val="4F81BD"/>
              </a:solidFill>
            </a:endParaRPr>
          </a:p>
          <a:p>
            <a:pPr>
              <a:buSzPct val="45000"/>
            </a:pPr>
            <a:r>
              <a:rPr lang="nl-NL" sz="2300" dirty="0" smtClean="0">
                <a:solidFill>
                  <a:srgbClr val="000000"/>
                </a:solidFill>
              </a:rPr>
              <a:t>#syntax</a:t>
            </a:r>
          </a:p>
          <a:p>
            <a:pPr>
              <a:buSzPct val="45000"/>
            </a:pPr>
            <a:r>
              <a:rPr lang="nl-NL" sz="2400" dirty="0" err="1" smtClean="0">
                <a:solidFill>
                  <a:srgbClr val="C0504D"/>
                </a:solidFill>
              </a:rPr>
              <a:t>samtools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err="1" smtClean="0">
                <a:solidFill>
                  <a:srgbClr val="C0504D"/>
                </a:solidFill>
              </a:rPr>
              <a:t>bedcov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smtClean="0">
                <a:solidFill>
                  <a:schemeClr val="accent1"/>
                </a:solidFill>
              </a:rPr>
              <a:t>options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err="1" smtClean="0">
                <a:solidFill>
                  <a:srgbClr val="C0504D"/>
                </a:solidFill>
              </a:rPr>
              <a:t>region.bed</a:t>
            </a:r>
            <a:r>
              <a:rPr lang="nl-NL" sz="2400" dirty="0" smtClean="0">
                <a:solidFill>
                  <a:srgbClr val="C0504D"/>
                </a:solidFill>
              </a:rPr>
              <a:t> </a:t>
            </a:r>
            <a:r>
              <a:rPr lang="nl-NL" sz="2400" dirty="0" err="1" smtClean="0"/>
              <a:t>file.bam</a:t>
            </a:r>
            <a:endParaRPr lang="nl-NL" sz="2400" dirty="0" smtClean="0"/>
          </a:p>
          <a:p>
            <a:pPr>
              <a:buSzPct val="45000"/>
            </a:pPr>
            <a:endParaRPr lang="nl-NL" sz="2400" dirty="0"/>
          </a:p>
          <a:p>
            <a:pPr>
              <a:buSzPct val="45000"/>
            </a:pPr>
            <a:endParaRPr lang="en-US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samtools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16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43391" y="0"/>
            <a:ext cx="975213" cy="6858000"/>
          </a:xfrm>
          <a:prstGeom prst="rect">
            <a:avLst/>
          </a:prstGeom>
          <a:solidFill>
            <a:srgbClr val="174A4C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52106" y="2072789"/>
            <a:ext cx="7191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/>
                <a:cs typeface="Century Gothic"/>
              </a:rPr>
              <a:t>Exercises:</a:t>
            </a:r>
          </a:p>
          <a:p>
            <a:pPr algn="ctr"/>
            <a:r>
              <a:rPr lang="en-US" sz="2400" b="1" dirty="0">
                <a:latin typeface="Century Gothic"/>
                <a:cs typeface="Century Gothic"/>
              </a:rPr>
              <a:t>https://</a:t>
            </a:r>
            <a:r>
              <a:rPr lang="en-US" sz="2400" b="1" dirty="0" err="1">
                <a:latin typeface="Century Gothic"/>
                <a:cs typeface="Century Gothic"/>
              </a:rPr>
              <a:t>github.com</a:t>
            </a:r>
            <a:r>
              <a:rPr lang="en-US" sz="2400" b="1" dirty="0">
                <a:latin typeface="Century Gothic"/>
                <a:cs typeface="Century Gothic"/>
              </a:rPr>
              <a:t>/bixcop18/module_3_intro_NGS/blob/master/</a:t>
            </a:r>
            <a:r>
              <a:rPr lang="en-US" sz="2400" b="1" dirty="0" err="1">
                <a:latin typeface="Century Gothic"/>
                <a:cs typeface="Century Gothic"/>
              </a:rPr>
              <a:t>exploremappingresults.md</a:t>
            </a:r>
            <a:endParaRPr lang="en-US" sz="2400" b="1" dirty="0" smtClean="0">
              <a:latin typeface="Century Gothic"/>
              <a:cs typeface="Century Gothic"/>
            </a:endParaRPr>
          </a:p>
          <a:p>
            <a:pPr algn="ctr"/>
            <a:endParaRPr lang="en-US" sz="3600" b="1" dirty="0" smtClean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  <a:p>
            <a:pPr algn="ctr"/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973383" y="1184943"/>
            <a:ext cx="314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Introduction to NGS</a:t>
            </a:r>
            <a:endParaRPr lang="en-US" sz="16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ILRI, Nairobi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May 2018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3392" y="3565438"/>
            <a:ext cx="3282056" cy="2920507"/>
            <a:chOff x="363392" y="3703498"/>
            <a:chExt cx="3282056" cy="2920507"/>
          </a:xfrm>
        </p:grpSpPr>
        <p:sp>
          <p:nvSpPr>
            <p:cNvPr id="15" name="Oval 14"/>
            <p:cNvSpPr/>
            <p:nvPr/>
          </p:nvSpPr>
          <p:spPr>
            <a:xfrm>
              <a:off x="2853449" y="5720594"/>
              <a:ext cx="791999" cy="791999"/>
            </a:xfrm>
            <a:prstGeom prst="ellipse">
              <a:avLst/>
            </a:prstGeom>
            <a:solidFill>
              <a:srgbClr val="D4350D">
                <a:alpha val="68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9904" y="5754148"/>
              <a:ext cx="719999" cy="707287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43389" y="5100635"/>
              <a:ext cx="668405" cy="657641"/>
            </a:xfrm>
            <a:prstGeom prst="ellipse">
              <a:avLst/>
            </a:prstGeom>
            <a:solidFill>
              <a:schemeClr val="accent5">
                <a:lumMod val="50000"/>
                <a:alpha val="50000"/>
              </a:schemeClr>
            </a:solidFill>
            <a:ln w="57150" cmpd="dbl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75681" y="4247577"/>
              <a:ext cx="1080000" cy="1080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54508" y="3774720"/>
              <a:ext cx="791999" cy="791999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28799" y="3871934"/>
              <a:ext cx="179996" cy="179996"/>
            </a:xfrm>
            <a:prstGeom prst="ellipse">
              <a:avLst/>
            </a:prstGeom>
            <a:solidFill>
              <a:srgbClr val="D4350D">
                <a:alpha val="77000"/>
              </a:srgbClr>
            </a:solidFill>
            <a:ln w="57150" cmpd="thinThick">
              <a:solidFill>
                <a:srgbClr val="D435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4761" y="4594436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  <a:alpha val="93000"/>
              </a:schemeClr>
            </a:solidFill>
            <a:ln w="57150" cmpd="thinThick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650" y="3703498"/>
              <a:ext cx="935999" cy="93599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694" y="4542723"/>
              <a:ext cx="793070" cy="613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Oval 10"/>
            <p:cNvSpPr/>
            <p:nvPr/>
          </p:nvSpPr>
          <p:spPr>
            <a:xfrm>
              <a:off x="654508" y="5883094"/>
              <a:ext cx="323997" cy="323996"/>
            </a:xfrm>
            <a:prstGeom prst="ellipse">
              <a:avLst/>
            </a:prstGeom>
            <a:solidFill>
              <a:srgbClr val="0F3234">
                <a:alpha val="92000"/>
              </a:srgbClr>
            </a:solidFill>
            <a:ln w="57150" cmpd="dbl">
              <a:solidFill>
                <a:srgbClr val="287B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80887" y="4785897"/>
              <a:ext cx="179997" cy="179997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57150" cmpd="dbl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3392" y="6372008"/>
              <a:ext cx="251997" cy="251997"/>
            </a:xfrm>
            <a:prstGeom prst="ellipse">
              <a:avLst/>
            </a:prstGeom>
            <a:solidFill>
              <a:srgbClr val="C7BF38">
                <a:alpha val="51000"/>
              </a:srgbClr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87099" y="5316959"/>
              <a:ext cx="107996" cy="107996"/>
            </a:xfrm>
            <a:prstGeom prst="ellipse">
              <a:avLst/>
            </a:prstGeom>
            <a:solidFill>
              <a:srgbClr val="979D2B"/>
            </a:solidFill>
            <a:ln w="19050" cmpd="dbl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00130" y="5613904"/>
              <a:ext cx="933468" cy="911919"/>
              <a:chOff x="2094306" y="5600674"/>
              <a:chExt cx="933468" cy="91191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094306" y="5600674"/>
                <a:ext cx="932428" cy="911919"/>
              </a:xfrm>
              <a:prstGeom prst="ellipse">
                <a:avLst/>
              </a:prstGeom>
              <a:solidFill>
                <a:srgbClr val="0F3234">
                  <a:alpha val="56000"/>
                </a:srgbClr>
              </a:solidFill>
              <a:ln w="57150" cmpd="dbl">
                <a:solidFill>
                  <a:srgbClr val="287B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25567" y="5627856"/>
                <a:ext cx="902207" cy="865465"/>
              </a:xfrm>
              <a:prstGeom prst="rect">
                <a:avLst/>
              </a:prstGeom>
            </p:spPr>
          </p:pic>
        </p:grpSp>
        <p:sp>
          <p:nvSpPr>
            <p:cNvPr id="3" name="Oval 2"/>
            <p:cNvSpPr/>
            <p:nvPr/>
          </p:nvSpPr>
          <p:spPr>
            <a:xfrm>
              <a:off x="1007418" y="5048856"/>
              <a:ext cx="1439997" cy="1439997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 w="57150" cmpd="thinThick">
              <a:solidFill>
                <a:schemeClr val="bg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899" y="5086629"/>
              <a:ext cx="1658568" cy="14259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9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39</a:t>
            </a:fld>
            <a:endParaRPr lang="en-US"/>
          </a:p>
        </p:txBody>
      </p:sp>
      <p:sp useBgFill="1">
        <p:nvSpPr>
          <p:cNvPr id="3" name="Content Placeholder 4"/>
          <p:cNvSpPr txBox="1">
            <a:spLocks/>
          </p:cNvSpPr>
          <p:nvPr/>
        </p:nvSpPr>
        <p:spPr>
          <a:xfrm>
            <a:off x="519486" y="2852738"/>
            <a:ext cx="8624514" cy="773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4000" b="1" dirty="0" smtClean="0"/>
              <a:t>GFF and BED formats</a:t>
            </a:r>
            <a:endParaRPr lang="en-US" sz="4000" b="1" dirty="0" smtClean="0"/>
          </a:p>
          <a:p>
            <a:pPr marL="0" indent="0" algn="ctr">
              <a:buFont typeface="Arial"/>
              <a:buNone/>
            </a:pPr>
            <a:endParaRPr lang="en-ZA" sz="4000" b="1" dirty="0"/>
          </a:p>
        </p:txBody>
      </p:sp>
    </p:spTree>
    <p:extLst>
      <p:ext uri="{BB962C8B-B14F-4D97-AF65-F5344CB8AC3E}">
        <p14:creationId xmlns:p14="http://schemas.microsoft.com/office/powerpoint/2010/main" val="66985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64"/>
          <p:cNvGrpSpPr/>
          <p:nvPr/>
        </p:nvGrpSpPr>
        <p:grpSpPr>
          <a:xfrm>
            <a:off x="678386" y="939825"/>
            <a:ext cx="1061607" cy="1108224"/>
            <a:chOff x="678386" y="1329509"/>
            <a:chExt cx="1061607" cy="1108224"/>
          </a:xfrm>
        </p:grpSpPr>
        <p:grpSp>
          <p:nvGrpSpPr>
            <p:cNvPr id="6" name="Grouper 5"/>
            <p:cNvGrpSpPr/>
            <p:nvPr/>
          </p:nvGrpSpPr>
          <p:grpSpPr>
            <a:xfrm>
              <a:off x="678386" y="1369299"/>
              <a:ext cx="1054100" cy="1068434"/>
              <a:chOff x="1079426" y="1863915"/>
              <a:chExt cx="1054100" cy="1068434"/>
            </a:xfrm>
          </p:grpSpPr>
          <p:sp>
            <p:nvSpPr>
              <p:cNvPr id="8" name="Ellipse 16"/>
              <p:cNvSpPr/>
              <p:nvPr/>
            </p:nvSpPr>
            <p:spPr>
              <a:xfrm>
                <a:off x="1079426" y="1863915"/>
                <a:ext cx="1054100" cy="1068434"/>
              </a:xfrm>
              <a:prstGeom prst="ellipse">
                <a:avLst/>
              </a:prstGeom>
              <a:gradFill flip="none" rotWithShape="1">
                <a:gsLst>
                  <a:gs pos="62000">
                    <a:srgbClr val="951C0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428625" dist="165100" dir="5400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17"/>
              <p:cNvSpPr/>
              <p:nvPr/>
            </p:nvSpPr>
            <p:spPr>
              <a:xfrm>
                <a:off x="1492176" y="2282198"/>
                <a:ext cx="224209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51C01"/>
                </a:solidFill>
              </a:ln>
              <a:effectLst>
                <a:glow rad="139700">
                  <a:schemeClr val="bg1"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ZoneTexte 26"/>
              <p:cNvSpPr txBox="1"/>
              <p:nvPr/>
            </p:nvSpPr>
            <p:spPr>
              <a:xfrm>
                <a:off x="1481434" y="2244098"/>
                <a:ext cx="2349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951C01"/>
                    </a:solidFill>
                  </a:rPr>
                  <a:t>1</a:t>
                </a:r>
              </a:p>
            </p:txBody>
          </p:sp>
        </p:grpSp>
        <p:sp>
          <p:nvSpPr>
            <p:cNvPr id="7" name="ZoneTexte 31"/>
            <p:cNvSpPr txBox="1"/>
            <p:nvPr/>
          </p:nvSpPr>
          <p:spPr>
            <a:xfrm>
              <a:off x="685893" y="1329509"/>
              <a:ext cx="105410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err="1" smtClean="0">
                  <a:solidFill>
                    <a:schemeClr val="bg1"/>
                  </a:solidFill>
                </a:rPr>
                <a:t>Fastq</a:t>
              </a:r>
              <a:r>
                <a:rPr lang="fr-FR" sz="1400" b="1" cap="small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b="1" cap="small" dirty="0" smtClean="0">
                  <a:solidFill>
                    <a:schemeClr val="bg1"/>
                  </a:solidFill>
                </a:rPr>
                <a:t>files</a:t>
              </a:r>
              <a:endParaRPr lang="fr-FR" sz="1400" b="1" cap="smal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er 66"/>
          <p:cNvGrpSpPr/>
          <p:nvPr/>
        </p:nvGrpSpPr>
        <p:grpSpPr>
          <a:xfrm>
            <a:off x="1834651" y="586128"/>
            <a:ext cx="3233434" cy="738664"/>
            <a:chOff x="1834651" y="975812"/>
            <a:chExt cx="3233434" cy="738664"/>
          </a:xfrm>
        </p:grpSpPr>
        <p:sp>
          <p:nvSpPr>
            <p:cNvPr id="13" name="ZoneTexte 78"/>
            <p:cNvSpPr txBox="1"/>
            <p:nvPr/>
          </p:nvSpPr>
          <p:spPr>
            <a:xfrm>
              <a:off x="2135659" y="975812"/>
              <a:ext cx="1661928" cy="738664"/>
            </a:xfrm>
            <a:prstGeom prst="rect">
              <a:avLst/>
            </a:prstGeom>
            <a:solidFill>
              <a:srgbClr val="951C01">
                <a:alpha val="19000"/>
              </a:srgb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FASTQC</a:t>
              </a:r>
            </a:p>
            <a:p>
              <a:pPr algn="ctr"/>
              <a:r>
                <a:rPr lang="fr-FR" sz="1400" cap="small" dirty="0" smtClean="0"/>
                <a:t>QUALITY CONTROL OF READS</a:t>
              </a:r>
            </a:p>
          </p:txBody>
        </p:sp>
        <p:sp>
          <p:nvSpPr>
            <p:cNvPr id="14" name="Flèche vers le bas 85"/>
            <p:cNvSpPr/>
            <p:nvPr/>
          </p:nvSpPr>
          <p:spPr>
            <a:xfrm rot="2700000" flipH="1" flipV="1">
              <a:off x="1830496" y="1363972"/>
              <a:ext cx="275009" cy="266700"/>
            </a:xfrm>
            <a:prstGeom prst="downArrow">
              <a:avLst/>
            </a:prstGeom>
            <a:solidFill>
              <a:srgbClr val="951C0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r 9"/>
            <p:cNvGrpSpPr/>
            <p:nvPr/>
          </p:nvGrpSpPr>
          <p:grpSpPr>
            <a:xfrm>
              <a:off x="3730747" y="997833"/>
              <a:ext cx="1337338" cy="690512"/>
              <a:chOff x="4198627" y="1492449"/>
              <a:chExt cx="1337338" cy="690512"/>
            </a:xfrm>
          </p:grpSpPr>
          <p:pic>
            <p:nvPicPr>
              <p:cNvPr id="16" name="Image 228"/>
              <p:cNvPicPr>
                <a:picLocks noChangeAspect="1"/>
              </p:cNvPicPr>
              <p:nvPr/>
            </p:nvPicPr>
            <p:blipFill rotWithShape="1">
              <a:blip r:embed="rId2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198627" y="1492449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Image 228"/>
              <p:cNvPicPr>
                <a:picLocks noChangeAspect="1"/>
              </p:cNvPicPr>
              <p:nvPr/>
            </p:nvPicPr>
            <p:blipFill rotWithShape="1">
              <a:blip r:embed="rId2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73313" y="1552227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Image 228"/>
              <p:cNvPicPr>
                <a:picLocks noChangeAspect="1"/>
              </p:cNvPicPr>
              <p:nvPr/>
            </p:nvPicPr>
            <p:blipFill rotWithShape="1">
              <a:blip r:embed="rId2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332307" y="1773678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Image 228"/>
              <p:cNvPicPr>
                <a:picLocks noChangeAspect="1"/>
              </p:cNvPicPr>
              <p:nvPr/>
            </p:nvPicPr>
            <p:blipFill rotWithShape="1">
              <a:blip r:embed="rId2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812807" y="1831169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0" name="Grouper 67"/>
          <p:cNvGrpSpPr/>
          <p:nvPr/>
        </p:nvGrpSpPr>
        <p:grpSpPr>
          <a:xfrm>
            <a:off x="1820748" y="1610879"/>
            <a:ext cx="3120862" cy="738664"/>
            <a:chOff x="1820748" y="2000563"/>
            <a:chExt cx="3120862" cy="738664"/>
          </a:xfrm>
        </p:grpSpPr>
        <p:sp>
          <p:nvSpPr>
            <p:cNvPr id="21" name="Flèche vers le bas 77"/>
            <p:cNvSpPr/>
            <p:nvPr/>
          </p:nvSpPr>
          <p:spPr>
            <a:xfrm rot="18900000" flipH="1">
              <a:off x="1820748" y="2107486"/>
              <a:ext cx="275009" cy="266700"/>
            </a:xfrm>
            <a:prstGeom prst="downArrow">
              <a:avLst/>
            </a:prstGeom>
            <a:solidFill>
              <a:srgbClr val="951C0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91"/>
            <p:cNvSpPr txBox="1"/>
            <p:nvPr/>
          </p:nvSpPr>
          <p:spPr>
            <a:xfrm>
              <a:off x="2120648" y="2000563"/>
              <a:ext cx="1661928" cy="738664"/>
            </a:xfrm>
            <a:prstGeom prst="rect">
              <a:avLst/>
            </a:prstGeom>
            <a:solidFill>
              <a:srgbClr val="951C01">
                <a:alpha val="19000"/>
              </a:srgb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TRIMMING</a:t>
              </a:r>
            </a:p>
            <a:p>
              <a:pPr algn="ctr"/>
              <a:r>
                <a:rPr lang="fr-FR" sz="1400" cap="small" dirty="0" smtClean="0"/>
                <a:t>FILTERING BAD QUALITY READS</a:t>
              </a:r>
            </a:p>
          </p:txBody>
        </p:sp>
        <p:grpSp>
          <p:nvGrpSpPr>
            <p:cNvPr id="23" name="Grouper 6"/>
            <p:cNvGrpSpPr/>
            <p:nvPr/>
          </p:nvGrpSpPr>
          <p:grpSpPr>
            <a:xfrm>
              <a:off x="3737952" y="2026481"/>
              <a:ext cx="1203658" cy="630734"/>
              <a:chOff x="4352880" y="2521097"/>
              <a:chExt cx="1203658" cy="630734"/>
            </a:xfrm>
          </p:grpSpPr>
          <p:pic>
            <p:nvPicPr>
              <p:cNvPr id="24" name="Image 228"/>
              <p:cNvPicPr>
                <a:picLocks noChangeAspect="1"/>
              </p:cNvPicPr>
              <p:nvPr/>
            </p:nvPicPr>
            <p:blipFill rotWithShape="1">
              <a:blip r:embed="rId2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93886" y="2521097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Image 228"/>
              <p:cNvPicPr>
                <a:picLocks noChangeAspect="1"/>
              </p:cNvPicPr>
              <p:nvPr/>
            </p:nvPicPr>
            <p:blipFill rotWithShape="1">
              <a:blip r:embed="rId2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352880" y="2742548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Image 228"/>
              <p:cNvPicPr>
                <a:picLocks noChangeAspect="1"/>
              </p:cNvPicPr>
              <p:nvPr/>
            </p:nvPicPr>
            <p:blipFill rotWithShape="1">
              <a:blip r:embed="rId2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833380" y="2800039"/>
                <a:ext cx="723158" cy="35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7" name="Grouper 68"/>
          <p:cNvGrpSpPr/>
          <p:nvPr/>
        </p:nvGrpSpPr>
        <p:grpSpPr>
          <a:xfrm>
            <a:off x="5108799" y="1347428"/>
            <a:ext cx="1602600" cy="1081802"/>
            <a:chOff x="5108799" y="1830688"/>
            <a:chExt cx="1602600" cy="1081802"/>
          </a:xfrm>
        </p:grpSpPr>
        <p:grpSp>
          <p:nvGrpSpPr>
            <p:cNvPr id="28" name="Grouper 65"/>
            <p:cNvGrpSpPr/>
            <p:nvPr/>
          </p:nvGrpSpPr>
          <p:grpSpPr>
            <a:xfrm>
              <a:off x="5616913" y="1830688"/>
              <a:ext cx="1094486" cy="1081802"/>
              <a:chOff x="5616913" y="1830688"/>
              <a:chExt cx="1094486" cy="1081802"/>
            </a:xfrm>
          </p:grpSpPr>
          <p:grpSp>
            <p:nvGrpSpPr>
              <p:cNvPr id="30" name="Grouper 3"/>
              <p:cNvGrpSpPr/>
              <p:nvPr/>
            </p:nvGrpSpPr>
            <p:grpSpPr>
              <a:xfrm>
                <a:off x="5630563" y="1844056"/>
                <a:ext cx="1054100" cy="1068434"/>
                <a:chOff x="2698676" y="1863915"/>
                <a:chExt cx="1054100" cy="1068434"/>
              </a:xfrm>
            </p:grpSpPr>
            <p:sp>
              <p:nvSpPr>
                <p:cNvPr id="32" name="Ellipse 12"/>
                <p:cNvSpPr/>
                <p:nvPr/>
              </p:nvSpPr>
              <p:spPr>
                <a:xfrm>
                  <a:off x="2698676" y="1863915"/>
                  <a:ext cx="1054100" cy="1068434"/>
                </a:xfrm>
                <a:prstGeom prst="ellipse">
                  <a:avLst/>
                </a:prstGeom>
                <a:gradFill flip="none" rotWithShape="1">
                  <a:gsLst>
                    <a:gs pos="62000">
                      <a:srgbClr val="CE5200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428625" dist="165100" dir="5400000" algn="tl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Ellipse 19"/>
                <p:cNvSpPr/>
                <p:nvPr/>
              </p:nvSpPr>
              <p:spPr>
                <a:xfrm>
                  <a:off x="3120076" y="2282198"/>
                  <a:ext cx="224209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  <a:effectLst>
                  <a:glow rad="139700">
                    <a:schemeClr val="bg1">
                      <a:alpha val="40000"/>
                    </a:schemeClr>
                  </a:glow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ZoneTexte 27"/>
                <p:cNvSpPr txBox="1"/>
                <p:nvPr/>
              </p:nvSpPr>
              <p:spPr>
                <a:xfrm>
                  <a:off x="3102985" y="2243502"/>
                  <a:ext cx="247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31" name="ZoneTexte 100"/>
              <p:cNvSpPr txBox="1"/>
              <p:nvPr/>
            </p:nvSpPr>
            <p:spPr>
              <a:xfrm>
                <a:off x="5616913" y="1830688"/>
                <a:ext cx="1094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1400" b="1" cap="small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" name="Flèche vers le bas 101"/>
            <p:cNvSpPr/>
            <p:nvPr/>
          </p:nvSpPr>
          <p:spPr>
            <a:xfrm rot="16200000">
              <a:off x="5104644" y="2255081"/>
              <a:ext cx="275009" cy="2667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r 70"/>
          <p:cNvGrpSpPr/>
          <p:nvPr/>
        </p:nvGrpSpPr>
        <p:grpSpPr>
          <a:xfrm>
            <a:off x="6846398" y="1779079"/>
            <a:ext cx="2188158" cy="738664"/>
            <a:chOff x="6882586" y="2452676"/>
            <a:chExt cx="2188158" cy="738664"/>
          </a:xfrm>
        </p:grpSpPr>
        <p:sp>
          <p:nvSpPr>
            <p:cNvPr id="36" name="ZoneTexte 38"/>
            <p:cNvSpPr txBox="1"/>
            <p:nvPr/>
          </p:nvSpPr>
          <p:spPr>
            <a:xfrm>
              <a:off x="7297882" y="2452676"/>
              <a:ext cx="1772862" cy="738664"/>
            </a:xfrm>
            <a:prstGeom prst="rect">
              <a:avLst/>
            </a:prstGeom>
            <a:solidFill>
              <a:schemeClr val="accent6">
                <a:lumMod val="75000"/>
                <a:alpha val="19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MAPPING </a:t>
              </a:r>
            </a:p>
            <a:p>
              <a:pPr algn="ctr"/>
              <a:r>
                <a:rPr lang="fr-FR" sz="1400" cap="small" dirty="0" smtClean="0"/>
                <a:t>OF READS TO </a:t>
              </a:r>
              <a:r>
                <a:rPr lang="fr-FR" sz="1400" cap="small" dirty="0"/>
                <a:t>A</a:t>
              </a:r>
              <a:r>
                <a:rPr lang="fr-FR" sz="1400" cap="small" dirty="0" smtClean="0"/>
                <a:t> REFERENCE GENOME</a:t>
              </a:r>
            </a:p>
          </p:txBody>
        </p:sp>
        <p:sp>
          <p:nvSpPr>
            <p:cNvPr id="37" name="Flèche vers le bas 102"/>
            <p:cNvSpPr/>
            <p:nvPr/>
          </p:nvSpPr>
          <p:spPr>
            <a:xfrm rot="18900000" flipH="1">
              <a:off x="6882586" y="2579203"/>
              <a:ext cx="275009" cy="266700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r 69"/>
          <p:cNvGrpSpPr/>
          <p:nvPr/>
        </p:nvGrpSpPr>
        <p:grpSpPr>
          <a:xfrm>
            <a:off x="6828567" y="531905"/>
            <a:ext cx="2174255" cy="738664"/>
            <a:chOff x="6896489" y="1509268"/>
            <a:chExt cx="2174255" cy="738664"/>
          </a:xfrm>
        </p:grpSpPr>
        <p:sp>
          <p:nvSpPr>
            <p:cNvPr id="39" name="Flèche vers le bas 103"/>
            <p:cNvSpPr/>
            <p:nvPr/>
          </p:nvSpPr>
          <p:spPr>
            <a:xfrm rot="2700000" flipH="1" flipV="1">
              <a:off x="6892334" y="1835689"/>
              <a:ext cx="275009" cy="266700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04"/>
            <p:cNvSpPr txBox="1"/>
            <p:nvPr/>
          </p:nvSpPr>
          <p:spPr>
            <a:xfrm>
              <a:off x="7297882" y="1509268"/>
              <a:ext cx="1772862" cy="738664"/>
            </a:xfrm>
            <a:prstGeom prst="rect">
              <a:avLst/>
            </a:prstGeom>
            <a:solidFill>
              <a:schemeClr val="accent6">
                <a:lumMod val="75000"/>
                <a:alpha val="19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ASSEMBLY (</a:t>
              </a:r>
              <a:r>
                <a:rPr lang="fr-FR" sz="1400" b="1" i="1" cap="small" dirty="0" smtClean="0"/>
                <a:t>de novo</a:t>
              </a:r>
              <a:r>
                <a:rPr lang="fr-FR" sz="1400" b="1" cap="small" dirty="0" smtClean="0"/>
                <a:t>) </a:t>
              </a:r>
            </a:p>
            <a:p>
              <a:pPr algn="ctr"/>
              <a:r>
                <a:rPr lang="fr-FR" sz="1400" cap="small" dirty="0" smtClean="0"/>
                <a:t>RECONSTRUCTION OF A GENOME</a:t>
              </a:r>
            </a:p>
          </p:txBody>
        </p:sp>
      </p:grpSp>
      <p:grpSp>
        <p:nvGrpSpPr>
          <p:cNvPr id="41" name="Grouper 134"/>
          <p:cNvGrpSpPr/>
          <p:nvPr/>
        </p:nvGrpSpPr>
        <p:grpSpPr>
          <a:xfrm>
            <a:off x="6064676" y="3131796"/>
            <a:ext cx="2665355" cy="1406883"/>
            <a:chOff x="6064676" y="3347696"/>
            <a:chExt cx="2665355" cy="1406883"/>
          </a:xfrm>
        </p:grpSpPr>
        <p:grpSp>
          <p:nvGrpSpPr>
            <p:cNvPr id="42" name="Grouper 133"/>
            <p:cNvGrpSpPr/>
            <p:nvPr/>
          </p:nvGrpSpPr>
          <p:grpSpPr>
            <a:xfrm>
              <a:off x="7675931" y="3347696"/>
              <a:ext cx="1054100" cy="1406883"/>
              <a:chOff x="7675931" y="3347696"/>
              <a:chExt cx="1054100" cy="1406883"/>
            </a:xfrm>
          </p:grpSpPr>
          <p:grpSp>
            <p:nvGrpSpPr>
              <p:cNvPr id="44" name="Grouper 49"/>
              <p:cNvGrpSpPr/>
              <p:nvPr/>
            </p:nvGrpSpPr>
            <p:grpSpPr>
              <a:xfrm>
                <a:off x="7675931" y="3686145"/>
                <a:ext cx="1054100" cy="1068434"/>
                <a:chOff x="4349676" y="1863915"/>
                <a:chExt cx="1054100" cy="1068434"/>
              </a:xfrm>
            </p:grpSpPr>
            <p:sp>
              <p:nvSpPr>
                <p:cNvPr id="46" name="Ellipse 107"/>
                <p:cNvSpPr/>
                <p:nvPr/>
              </p:nvSpPr>
              <p:spPr>
                <a:xfrm>
                  <a:off x="4349676" y="1863915"/>
                  <a:ext cx="1054100" cy="1068434"/>
                </a:xfrm>
                <a:prstGeom prst="ellipse">
                  <a:avLst/>
                </a:prstGeom>
                <a:gradFill flip="none" rotWithShape="1">
                  <a:gsLst>
                    <a:gs pos="62000">
                      <a:schemeClr val="bg2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outerShdw blurRad="428625" dist="165100" dir="5400000" algn="tl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Ellipse 108"/>
                <p:cNvSpPr/>
                <p:nvPr/>
              </p:nvSpPr>
              <p:spPr>
                <a:xfrm>
                  <a:off x="4771576" y="2282199"/>
                  <a:ext cx="224209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glow rad="139700">
                    <a:schemeClr val="bg1">
                      <a:alpha val="40000"/>
                    </a:schemeClr>
                  </a:glow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ZoneTexte 109"/>
                <p:cNvSpPr txBox="1"/>
                <p:nvPr/>
              </p:nvSpPr>
              <p:spPr>
                <a:xfrm>
                  <a:off x="4758876" y="2243502"/>
                  <a:ext cx="247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3</a:t>
                  </a:r>
                  <a:endParaRPr lang="fr-FR" sz="12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Flèche vers le bas 110"/>
              <p:cNvSpPr/>
              <p:nvPr/>
            </p:nvSpPr>
            <p:spPr>
              <a:xfrm>
                <a:off x="8066250" y="3347696"/>
                <a:ext cx="275009" cy="26670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3" name="ZoneTexte 119"/>
            <p:cNvSpPr txBox="1"/>
            <p:nvPr/>
          </p:nvSpPr>
          <p:spPr>
            <a:xfrm>
              <a:off x="6064676" y="4057961"/>
              <a:ext cx="1527781" cy="307777"/>
            </a:xfrm>
            <a:prstGeom prst="rect">
              <a:avLst/>
            </a:prstGeom>
            <a:solidFill>
              <a:schemeClr val="bg2">
                <a:lumMod val="25000"/>
                <a:alpha val="19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SAM FILES </a:t>
              </a:r>
            </a:p>
          </p:txBody>
        </p:sp>
      </p:grpSp>
      <p:grpSp>
        <p:nvGrpSpPr>
          <p:cNvPr id="49" name="Grouper 135"/>
          <p:cNvGrpSpPr/>
          <p:nvPr/>
        </p:nvGrpSpPr>
        <p:grpSpPr>
          <a:xfrm>
            <a:off x="5701085" y="4215026"/>
            <a:ext cx="2547173" cy="1635491"/>
            <a:chOff x="5701085" y="4430926"/>
            <a:chExt cx="2547173" cy="1635491"/>
          </a:xfrm>
        </p:grpSpPr>
        <p:pic>
          <p:nvPicPr>
            <p:cNvPr id="50" name="Image 228"/>
            <p:cNvPicPr>
              <a:picLocks noChangeAspect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701085" y="5310997"/>
              <a:ext cx="2547173" cy="755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Flèche vers le bas 118"/>
            <p:cNvSpPr/>
            <p:nvPr/>
          </p:nvSpPr>
          <p:spPr>
            <a:xfrm>
              <a:off x="6721623" y="4430926"/>
              <a:ext cx="275009" cy="2667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120"/>
            <p:cNvSpPr txBox="1"/>
            <p:nvPr/>
          </p:nvSpPr>
          <p:spPr>
            <a:xfrm>
              <a:off x="6074424" y="4737974"/>
              <a:ext cx="1527781" cy="307777"/>
            </a:xfrm>
            <a:prstGeom prst="rect">
              <a:avLst/>
            </a:prstGeom>
            <a:solidFill>
              <a:schemeClr val="bg2">
                <a:lumMod val="25000"/>
                <a:alpha val="19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/>
                <a:t>B</a:t>
              </a:r>
              <a:r>
                <a:rPr lang="fr-FR" sz="1400" b="1" cap="small" dirty="0" smtClean="0"/>
                <a:t>AM FILES </a:t>
              </a:r>
            </a:p>
          </p:txBody>
        </p:sp>
      </p:grpSp>
      <p:grpSp>
        <p:nvGrpSpPr>
          <p:cNvPr id="53" name="Grouper 136"/>
          <p:cNvGrpSpPr/>
          <p:nvPr/>
        </p:nvGrpSpPr>
        <p:grpSpPr>
          <a:xfrm>
            <a:off x="2868766" y="4132188"/>
            <a:ext cx="3168175" cy="1913907"/>
            <a:chOff x="2868766" y="4348088"/>
            <a:chExt cx="3168175" cy="1913907"/>
          </a:xfrm>
        </p:grpSpPr>
        <p:sp>
          <p:nvSpPr>
            <p:cNvPr id="54" name="Flèche vers le bas 112"/>
            <p:cNvSpPr/>
            <p:nvPr/>
          </p:nvSpPr>
          <p:spPr>
            <a:xfrm rot="5400000" flipH="1">
              <a:off x="5766086" y="4753644"/>
              <a:ext cx="275009" cy="2667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5" name="Grouper 50"/>
            <p:cNvGrpSpPr/>
            <p:nvPr/>
          </p:nvGrpSpPr>
          <p:grpSpPr>
            <a:xfrm>
              <a:off x="4704400" y="4348088"/>
              <a:ext cx="1054100" cy="1068434"/>
              <a:chOff x="4755694" y="4149116"/>
              <a:chExt cx="1054100" cy="1068434"/>
            </a:xfrm>
          </p:grpSpPr>
          <p:sp>
            <p:nvSpPr>
              <p:cNvPr id="61" name="Ellipse 113"/>
              <p:cNvSpPr/>
              <p:nvPr/>
            </p:nvSpPr>
            <p:spPr>
              <a:xfrm>
                <a:off x="4755694" y="4149116"/>
                <a:ext cx="1054100" cy="1068434"/>
              </a:xfrm>
              <a:prstGeom prst="ellipse">
                <a:avLst/>
              </a:prstGeom>
              <a:gradFill flip="none" rotWithShape="1">
                <a:gsLst>
                  <a:gs pos="62000">
                    <a:srgbClr val="629A94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428625" dist="165100" dir="5400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114"/>
              <p:cNvSpPr/>
              <p:nvPr/>
            </p:nvSpPr>
            <p:spPr>
              <a:xfrm>
                <a:off x="5169785" y="4567399"/>
                <a:ext cx="224209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29A94"/>
                </a:solidFill>
              </a:ln>
              <a:effectLst>
                <a:glow rad="139700">
                  <a:schemeClr val="bg1"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ZoneTexte 115"/>
              <p:cNvSpPr txBox="1"/>
              <p:nvPr/>
            </p:nvSpPr>
            <p:spPr>
              <a:xfrm>
                <a:off x="5153535" y="4539002"/>
                <a:ext cx="247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629A94"/>
                    </a:solidFill>
                  </a:rPr>
                  <a:t>4</a:t>
                </a:r>
              </a:p>
            </p:txBody>
          </p:sp>
        </p:grpSp>
        <p:grpSp>
          <p:nvGrpSpPr>
            <p:cNvPr id="56" name="Grouper 52"/>
            <p:cNvGrpSpPr/>
            <p:nvPr/>
          </p:nvGrpSpPr>
          <p:grpSpPr>
            <a:xfrm>
              <a:off x="2868766" y="4514772"/>
              <a:ext cx="1780369" cy="1747223"/>
              <a:chOff x="2721718" y="4528140"/>
              <a:chExt cx="1780369" cy="1747223"/>
            </a:xfrm>
          </p:grpSpPr>
          <p:sp>
            <p:nvSpPr>
              <p:cNvPr id="57" name="ZoneTexte 116"/>
              <p:cNvSpPr txBox="1"/>
              <p:nvPr/>
            </p:nvSpPr>
            <p:spPr>
              <a:xfrm>
                <a:off x="2721718" y="4528140"/>
                <a:ext cx="1772862" cy="307777"/>
              </a:xfrm>
              <a:prstGeom prst="rect">
                <a:avLst/>
              </a:prstGeom>
              <a:solidFill>
                <a:srgbClr val="629A94">
                  <a:alpha val="19000"/>
                </a:srgb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cap="small" dirty="0" smtClean="0"/>
                  <a:t> READ DEPTH</a:t>
                </a:r>
                <a:endParaRPr lang="fr-FR" sz="1400" b="1" cap="small" dirty="0"/>
              </a:p>
            </p:txBody>
          </p:sp>
          <p:sp>
            <p:nvSpPr>
              <p:cNvPr id="58" name="ZoneTexte 121"/>
              <p:cNvSpPr txBox="1"/>
              <p:nvPr/>
            </p:nvSpPr>
            <p:spPr>
              <a:xfrm>
                <a:off x="2729225" y="5967586"/>
                <a:ext cx="1772862" cy="307777"/>
              </a:xfrm>
              <a:prstGeom prst="rect">
                <a:avLst/>
              </a:prstGeom>
              <a:solidFill>
                <a:srgbClr val="629A94">
                  <a:alpha val="19000"/>
                </a:srgb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cap="small" dirty="0" smtClean="0"/>
                  <a:t>VARIANT CALLING</a:t>
                </a:r>
                <a:endParaRPr lang="fr-FR" sz="1400" b="1" cap="small" dirty="0"/>
              </a:p>
            </p:txBody>
          </p:sp>
          <p:sp>
            <p:nvSpPr>
              <p:cNvPr id="59" name="ZoneTexte 122"/>
              <p:cNvSpPr txBox="1"/>
              <p:nvPr/>
            </p:nvSpPr>
            <p:spPr>
              <a:xfrm>
                <a:off x="2721718" y="4929369"/>
                <a:ext cx="1772862" cy="523220"/>
              </a:xfrm>
              <a:prstGeom prst="rect">
                <a:avLst/>
              </a:prstGeom>
              <a:solidFill>
                <a:srgbClr val="629A94">
                  <a:alpha val="19000"/>
                </a:srgb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cap="small" dirty="0" smtClean="0"/>
                  <a:t>STRUTURAL VARIATIONS</a:t>
                </a:r>
                <a:endParaRPr lang="fr-FR" sz="1400" b="1" cap="small" dirty="0"/>
              </a:p>
            </p:txBody>
          </p:sp>
          <p:sp>
            <p:nvSpPr>
              <p:cNvPr id="60" name="ZoneTexte 123"/>
              <p:cNvSpPr txBox="1"/>
              <p:nvPr/>
            </p:nvSpPr>
            <p:spPr>
              <a:xfrm>
                <a:off x="2721718" y="5543667"/>
                <a:ext cx="1772862" cy="307777"/>
              </a:xfrm>
              <a:prstGeom prst="rect">
                <a:avLst/>
              </a:prstGeom>
              <a:solidFill>
                <a:srgbClr val="629A94">
                  <a:alpha val="19000"/>
                </a:srgb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cap="small" dirty="0" smtClean="0"/>
                  <a:t>GENE / CHR CNV</a:t>
                </a:r>
                <a:endParaRPr lang="fr-FR" sz="1400" b="1" cap="small" dirty="0"/>
              </a:p>
            </p:txBody>
          </p:sp>
        </p:grpSp>
      </p:grpSp>
      <p:grpSp>
        <p:nvGrpSpPr>
          <p:cNvPr id="64" name="Grouper 137"/>
          <p:cNvGrpSpPr/>
          <p:nvPr/>
        </p:nvGrpSpPr>
        <p:grpSpPr>
          <a:xfrm>
            <a:off x="552896" y="5390286"/>
            <a:ext cx="2227492" cy="1068434"/>
            <a:chOff x="552896" y="5606186"/>
            <a:chExt cx="2227492" cy="1068434"/>
          </a:xfrm>
        </p:grpSpPr>
        <p:sp>
          <p:nvSpPr>
            <p:cNvPr id="65" name="Flèche vers le bas 124"/>
            <p:cNvSpPr/>
            <p:nvPr/>
          </p:nvSpPr>
          <p:spPr>
            <a:xfrm rot="5400000" flipH="1">
              <a:off x="2509533" y="5992940"/>
              <a:ext cx="275009" cy="2667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6" name="Grouper 58"/>
            <p:cNvGrpSpPr/>
            <p:nvPr/>
          </p:nvGrpSpPr>
          <p:grpSpPr>
            <a:xfrm>
              <a:off x="1386727" y="5606186"/>
              <a:ext cx="1054100" cy="1068434"/>
              <a:chOff x="7621886" y="1863915"/>
              <a:chExt cx="1054100" cy="1068434"/>
            </a:xfrm>
          </p:grpSpPr>
          <p:sp>
            <p:nvSpPr>
              <p:cNvPr id="68" name="Ellipse 125"/>
              <p:cNvSpPr/>
              <p:nvPr/>
            </p:nvSpPr>
            <p:spPr>
              <a:xfrm>
                <a:off x="7621886" y="1863915"/>
                <a:ext cx="1054100" cy="1068434"/>
              </a:xfrm>
              <a:prstGeom prst="ellipse">
                <a:avLst/>
              </a:prstGeom>
              <a:gradFill flip="none" rotWithShape="1">
                <a:gsLst>
                  <a:gs pos="62000">
                    <a:srgbClr val="173E4A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428625" dist="165100" dir="5400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126"/>
              <p:cNvSpPr/>
              <p:nvPr/>
            </p:nvSpPr>
            <p:spPr>
              <a:xfrm>
                <a:off x="8053567" y="2278604"/>
                <a:ext cx="224209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73E4A"/>
                </a:solidFill>
              </a:ln>
              <a:effectLst>
                <a:glow rad="139700">
                  <a:schemeClr val="bg1"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127"/>
              <p:cNvSpPr txBox="1"/>
              <p:nvPr/>
            </p:nvSpPr>
            <p:spPr>
              <a:xfrm>
                <a:off x="8042826" y="2253801"/>
                <a:ext cx="247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rgbClr val="173E4A"/>
                    </a:solidFill>
                  </a:rPr>
                  <a:t>5</a:t>
                </a:r>
                <a:endParaRPr lang="fr-FR" sz="1200" b="1" dirty="0">
                  <a:solidFill>
                    <a:srgbClr val="173E4A"/>
                  </a:solidFill>
                </a:endParaRPr>
              </a:p>
            </p:txBody>
          </p:sp>
        </p:grpSp>
        <p:sp>
          <p:nvSpPr>
            <p:cNvPr id="67" name="ZoneTexte 129"/>
            <p:cNvSpPr txBox="1"/>
            <p:nvPr/>
          </p:nvSpPr>
          <p:spPr>
            <a:xfrm>
              <a:off x="552896" y="5895066"/>
              <a:ext cx="762449" cy="523220"/>
            </a:xfrm>
            <a:prstGeom prst="rect">
              <a:avLst/>
            </a:prstGeom>
            <a:solidFill>
              <a:schemeClr val="bg2">
                <a:lumMod val="25000"/>
                <a:alpha val="19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VCF FILES </a:t>
              </a:r>
            </a:p>
          </p:txBody>
        </p:sp>
      </p:grpSp>
      <p:grpSp>
        <p:nvGrpSpPr>
          <p:cNvPr id="71" name="Grouper 138"/>
          <p:cNvGrpSpPr/>
          <p:nvPr/>
        </p:nvGrpSpPr>
        <p:grpSpPr>
          <a:xfrm>
            <a:off x="539528" y="3853008"/>
            <a:ext cx="1606628" cy="1755800"/>
            <a:chOff x="539528" y="4068908"/>
            <a:chExt cx="1606628" cy="1755800"/>
          </a:xfrm>
        </p:grpSpPr>
        <p:sp>
          <p:nvSpPr>
            <p:cNvPr id="72" name="ZoneTexte 128"/>
            <p:cNvSpPr txBox="1"/>
            <p:nvPr/>
          </p:nvSpPr>
          <p:spPr>
            <a:xfrm>
              <a:off x="552896" y="4987585"/>
              <a:ext cx="762449" cy="523220"/>
            </a:xfrm>
            <a:prstGeom prst="rect">
              <a:avLst/>
            </a:prstGeom>
            <a:solidFill>
              <a:srgbClr val="173E4A">
                <a:alpha val="30000"/>
              </a:srgb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err="1" smtClean="0"/>
                <a:t>SNPs</a:t>
              </a:r>
              <a:r>
                <a:rPr lang="fr-FR" sz="1400" b="1" cap="small" dirty="0" smtClean="0"/>
                <a:t> </a:t>
              </a:r>
            </a:p>
            <a:p>
              <a:pPr algn="ctr"/>
              <a:r>
                <a:rPr lang="fr-FR" sz="1400" b="1" cap="small" dirty="0" err="1" smtClean="0"/>
                <a:t>InDels</a:t>
              </a:r>
              <a:endParaRPr lang="fr-FR" sz="1400" b="1" cap="small" dirty="0"/>
            </a:p>
          </p:txBody>
        </p:sp>
        <p:sp>
          <p:nvSpPr>
            <p:cNvPr id="73" name="Flèche vers le bas 130"/>
            <p:cNvSpPr/>
            <p:nvPr/>
          </p:nvSpPr>
          <p:spPr>
            <a:xfrm flipH="1" flipV="1">
              <a:off x="780969" y="5558008"/>
              <a:ext cx="275009" cy="2667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Flèche vers le bas 131"/>
            <p:cNvSpPr/>
            <p:nvPr/>
          </p:nvSpPr>
          <p:spPr>
            <a:xfrm flipH="1" flipV="1">
              <a:off x="765153" y="4625781"/>
              <a:ext cx="275009" cy="2667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ZoneTexte 132"/>
            <p:cNvSpPr txBox="1"/>
            <p:nvPr/>
          </p:nvSpPr>
          <p:spPr>
            <a:xfrm>
              <a:off x="539528" y="4068908"/>
              <a:ext cx="1606628" cy="523220"/>
            </a:xfrm>
            <a:prstGeom prst="rect">
              <a:avLst/>
            </a:prstGeom>
            <a:solidFill>
              <a:srgbClr val="173E4A">
                <a:alpha val="30000"/>
              </a:srgb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ANNOTATION</a:t>
              </a:r>
            </a:p>
            <a:p>
              <a:pPr algn="ctr"/>
              <a:r>
                <a:rPr lang="fr-FR" sz="1400" b="1" cap="small" dirty="0" smtClean="0"/>
                <a:t>VISUALIZATION</a:t>
              </a:r>
              <a:endParaRPr lang="fr-FR" sz="1400" b="1" cap="small" dirty="0"/>
            </a:p>
          </p:txBody>
        </p:sp>
      </p:grpSp>
      <p:grpSp>
        <p:nvGrpSpPr>
          <p:cNvPr id="76" name="Grouper 141"/>
          <p:cNvGrpSpPr/>
          <p:nvPr/>
        </p:nvGrpSpPr>
        <p:grpSpPr>
          <a:xfrm>
            <a:off x="7297882" y="2824019"/>
            <a:ext cx="1772862" cy="307777"/>
            <a:chOff x="7297882" y="3004189"/>
            <a:chExt cx="1772862" cy="307777"/>
          </a:xfrm>
        </p:grpSpPr>
        <p:sp>
          <p:nvSpPr>
            <p:cNvPr id="77" name="ZoneTexte 139"/>
            <p:cNvSpPr txBox="1"/>
            <p:nvPr/>
          </p:nvSpPr>
          <p:spPr>
            <a:xfrm>
              <a:off x="7297882" y="3004189"/>
              <a:ext cx="1043377" cy="307777"/>
            </a:xfrm>
            <a:prstGeom prst="rect">
              <a:avLst/>
            </a:prstGeom>
            <a:solidFill>
              <a:schemeClr val="bg2">
                <a:lumMod val="25000"/>
                <a:alpha val="19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FASTA FILE </a:t>
              </a:r>
            </a:p>
          </p:txBody>
        </p:sp>
        <p:sp>
          <p:nvSpPr>
            <p:cNvPr id="78" name="ZoneTexte 140"/>
            <p:cNvSpPr txBox="1"/>
            <p:nvPr/>
          </p:nvSpPr>
          <p:spPr>
            <a:xfrm>
              <a:off x="8248258" y="3004189"/>
              <a:ext cx="822486" cy="307777"/>
            </a:xfrm>
            <a:prstGeom prst="rect">
              <a:avLst/>
            </a:prstGeom>
            <a:solidFill>
              <a:schemeClr val="bg2">
                <a:lumMod val="25000"/>
                <a:alpha val="19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cap="small" dirty="0" smtClean="0"/>
                <a:t>GFF FILE </a:t>
              </a:r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4</a:t>
            </a:fld>
            <a:endParaRPr lang="en-US"/>
          </a:p>
        </p:txBody>
      </p:sp>
      <p:sp>
        <p:nvSpPr>
          <p:cNvPr id="79" name="ZoneTexte 78"/>
          <p:cNvSpPr txBox="1"/>
          <p:nvPr/>
        </p:nvSpPr>
        <p:spPr>
          <a:xfrm>
            <a:off x="621155" y="-472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Overview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 of </a:t>
            </a:r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analysis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 </a:t>
            </a:r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workflow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82" name="Signalisation droite 81"/>
          <p:cNvSpPr/>
          <p:nvPr/>
        </p:nvSpPr>
        <p:spPr>
          <a:xfrm>
            <a:off x="11505" y="-8492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86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22988" y="130933"/>
            <a:ext cx="21998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BED Format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783" y="773582"/>
            <a:ext cx="7971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cs typeface="Calibri"/>
              </a:rPr>
              <a:t>BED </a:t>
            </a:r>
            <a:r>
              <a:rPr lang="fr-FR" dirty="0">
                <a:cs typeface="Calibri"/>
              </a:rPr>
              <a:t>= </a:t>
            </a:r>
            <a:r>
              <a:rPr lang="fr-FR" dirty="0"/>
              <a:t>(Browser Extensible Data)</a:t>
            </a:r>
            <a:r>
              <a:rPr lang="fr-FR" dirty="0">
                <a:cs typeface="Calibri"/>
              </a:rPr>
              <a:t> </a:t>
            </a:r>
          </a:p>
          <a:p>
            <a:r>
              <a:rPr lang="fr-FR" dirty="0">
                <a:cs typeface="Calibri"/>
              </a:rPr>
              <a:t>(</a:t>
            </a:r>
            <a:r>
              <a:rPr lang="fr-FR" u="sng" dirty="0">
                <a:hlinkClick r:id="rId2"/>
              </a:rPr>
              <a:t>http://genome.ucsc.edu/FAQ/FAQformat</a:t>
            </a:r>
            <a:r>
              <a:rPr lang="fr-FR" u="sng" dirty="0" smtClean="0"/>
              <a:t>)</a:t>
            </a:r>
          </a:p>
          <a:p>
            <a:endParaRPr lang="fr-FR" u="sng" dirty="0"/>
          </a:p>
          <a:p>
            <a:r>
              <a:rPr lang="fr-FR" b="1" dirty="0" smtClean="0"/>
              <a:t>BED </a:t>
            </a:r>
            <a:r>
              <a:rPr lang="fr-FR" b="1" dirty="0" err="1"/>
              <a:t>starts</a:t>
            </a:r>
            <a:r>
              <a:rPr lang="fr-FR" b="1" dirty="0"/>
              <a:t> are </a:t>
            </a:r>
            <a:r>
              <a:rPr lang="fr-FR" b="1" dirty="0" err="1"/>
              <a:t>zero-based</a:t>
            </a:r>
            <a:r>
              <a:rPr lang="fr-FR" b="1" dirty="0"/>
              <a:t> and BED ends are one-</a:t>
            </a:r>
            <a:r>
              <a:rPr lang="fr-FR" b="1" dirty="0" err="1" smtClean="0"/>
              <a:t>based</a:t>
            </a:r>
            <a:endParaRPr lang="fr-FR" b="1" dirty="0" smtClean="0"/>
          </a:p>
          <a:p>
            <a:r>
              <a:rPr lang="fr-FR" dirty="0">
                <a:cs typeface="Calibri"/>
              </a:rPr>
              <a:t>► </a:t>
            </a:r>
            <a:r>
              <a:rPr lang="fr-FR" dirty="0" smtClean="0"/>
              <a:t>Tab-</a:t>
            </a:r>
            <a:r>
              <a:rPr lang="fr-FR" dirty="0" err="1" smtClean="0"/>
              <a:t>delimited</a:t>
            </a:r>
            <a:r>
              <a:rPr lang="fr-FR" dirty="0" smtClean="0"/>
              <a:t> files </a:t>
            </a:r>
          </a:p>
          <a:p>
            <a:r>
              <a:rPr lang="fr-FR" dirty="0">
                <a:cs typeface="Calibri"/>
              </a:rPr>
              <a:t>► </a:t>
            </a:r>
            <a:r>
              <a:rPr lang="fr-FR" dirty="0" smtClean="0">
                <a:cs typeface="Calibri"/>
              </a:rPr>
              <a:t>3 first </a:t>
            </a:r>
            <a:r>
              <a:rPr lang="fr-FR" dirty="0" err="1" smtClean="0">
                <a:cs typeface="Calibri"/>
              </a:rPr>
              <a:t>fields</a:t>
            </a:r>
            <a:r>
              <a:rPr lang="fr-FR" dirty="0" smtClean="0">
                <a:cs typeface="Calibri"/>
              </a:rPr>
              <a:t> </a:t>
            </a:r>
            <a:r>
              <a:rPr lang="fr-FR" dirty="0" err="1" smtClean="0">
                <a:cs typeface="Calibri"/>
              </a:rPr>
              <a:t>required</a:t>
            </a:r>
            <a:r>
              <a:rPr lang="fr-FR" dirty="0" smtClean="0">
                <a:cs typeface="Calibri"/>
              </a:rPr>
              <a:t>, </a:t>
            </a:r>
            <a:r>
              <a:rPr lang="fr-FR" dirty="0" err="1" smtClean="0">
                <a:cs typeface="Calibri"/>
              </a:rPr>
              <a:t>others</a:t>
            </a:r>
            <a:r>
              <a:rPr lang="fr-FR" dirty="0" smtClean="0">
                <a:cs typeface="Calibri"/>
              </a:rPr>
              <a:t> </a:t>
            </a:r>
            <a:r>
              <a:rPr lang="fr-FR" dirty="0" err="1" smtClean="0">
                <a:cs typeface="Calibri"/>
              </a:rPr>
              <a:t>optional</a:t>
            </a:r>
            <a:endParaRPr lang="fr-FR" dirty="0" smtClean="0">
              <a:cs typeface="Calibri"/>
            </a:endParaRPr>
          </a:p>
          <a:p>
            <a:r>
              <a:rPr lang="en-US" dirty="0" smtClean="0"/>
              <a:t>File format (BEDPE): describes disjoint genome features, such as structural variations or paired-end sequence alignments. </a:t>
            </a:r>
            <a:endParaRPr lang="fr-FR" dirty="0"/>
          </a:p>
          <a:p>
            <a:endParaRPr lang="fr-FR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836488" y="2826672"/>
            <a:ext cx="4127500" cy="3159424"/>
            <a:chOff x="647960" y="3216556"/>
            <a:chExt cx="4316028" cy="3339079"/>
          </a:xfrm>
        </p:grpSpPr>
        <p:pic>
          <p:nvPicPr>
            <p:cNvPr id="6" name="Image 2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6488" y="4803035"/>
              <a:ext cx="4127500" cy="1752600"/>
            </a:xfrm>
            <a:prstGeom prst="rect">
              <a:avLst/>
            </a:prstGeom>
          </p:spPr>
        </p:pic>
        <p:cxnSp>
          <p:nvCxnSpPr>
            <p:cNvPr id="7" name="Connecteur droit avec flèche 26"/>
            <p:cNvCxnSpPr/>
            <p:nvPr/>
          </p:nvCxnSpPr>
          <p:spPr>
            <a:xfrm>
              <a:off x="1080008" y="4368684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27"/>
            <p:cNvCxnSpPr/>
            <p:nvPr/>
          </p:nvCxnSpPr>
          <p:spPr>
            <a:xfrm>
              <a:off x="4049887" y="4368684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28"/>
            <p:cNvCxnSpPr/>
            <p:nvPr/>
          </p:nvCxnSpPr>
          <p:spPr>
            <a:xfrm>
              <a:off x="4514401" y="4368684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29"/>
            <p:cNvCxnSpPr/>
            <p:nvPr/>
          </p:nvCxnSpPr>
          <p:spPr>
            <a:xfrm>
              <a:off x="4768912" y="4368684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30"/>
            <p:cNvSpPr txBox="1"/>
            <p:nvPr/>
          </p:nvSpPr>
          <p:spPr>
            <a:xfrm>
              <a:off x="647960" y="399935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CHR</a:t>
              </a:r>
              <a:endParaRPr lang="fr-FR" sz="1600" b="1" dirty="0"/>
            </a:p>
          </p:txBody>
        </p:sp>
        <p:sp>
          <p:nvSpPr>
            <p:cNvPr id="12" name="ZoneTexte 31"/>
            <p:cNvSpPr txBox="1"/>
            <p:nvPr/>
          </p:nvSpPr>
          <p:spPr>
            <a:xfrm rot="16200000">
              <a:off x="3493727" y="3613236"/>
              <a:ext cx="101882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FEATURE NAME</a:t>
              </a:r>
              <a:endParaRPr lang="fr-FR" sz="1600" b="1" dirty="0"/>
            </a:p>
          </p:txBody>
        </p:sp>
        <p:sp>
          <p:nvSpPr>
            <p:cNvPr id="13" name="ZoneTexte 32"/>
            <p:cNvSpPr txBox="1"/>
            <p:nvPr/>
          </p:nvSpPr>
          <p:spPr>
            <a:xfrm rot="16200000">
              <a:off x="3925903" y="3610516"/>
              <a:ext cx="1126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/>
                <a:t>SCORE*</a:t>
              </a:r>
              <a:endParaRPr lang="fr-FR" sz="1600" b="1" dirty="0"/>
            </a:p>
          </p:txBody>
        </p:sp>
        <p:sp>
          <p:nvSpPr>
            <p:cNvPr id="14" name="ZoneTexte 33"/>
            <p:cNvSpPr txBox="1"/>
            <p:nvPr/>
          </p:nvSpPr>
          <p:spPr>
            <a:xfrm rot="16200000">
              <a:off x="4192450" y="3610516"/>
              <a:ext cx="1126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/>
                <a:t>STRAND</a:t>
              </a:r>
              <a:endParaRPr lang="fr-FR" sz="1600" b="1" dirty="0"/>
            </a:p>
          </p:txBody>
        </p:sp>
        <p:grpSp>
          <p:nvGrpSpPr>
            <p:cNvPr id="15" name="Grouper 38"/>
            <p:cNvGrpSpPr/>
            <p:nvPr/>
          </p:nvGrpSpPr>
          <p:grpSpPr>
            <a:xfrm>
              <a:off x="2001392" y="3778307"/>
              <a:ext cx="1152128" cy="947660"/>
              <a:chOff x="1973782" y="3778307"/>
              <a:chExt cx="1152128" cy="947660"/>
            </a:xfrm>
          </p:grpSpPr>
          <p:cxnSp>
            <p:nvCxnSpPr>
              <p:cNvPr id="16" name="Connecteur droit avec flèche 34"/>
              <p:cNvCxnSpPr/>
              <p:nvPr/>
            </p:nvCxnSpPr>
            <p:spPr>
              <a:xfrm>
                <a:off x="2405830" y="4365927"/>
                <a:ext cx="0" cy="360040"/>
              </a:xfrm>
              <a:prstGeom prst="straightConnector1">
                <a:avLst/>
              </a:prstGeom>
              <a:ln>
                <a:solidFill>
                  <a:srgbClr val="9E1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35"/>
              <p:cNvCxnSpPr/>
              <p:nvPr/>
            </p:nvCxnSpPr>
            <p:spPr>
              <a:xfrm>
                <a:off x="2837878" y="4365927"/>
                <a:ext cx="0" cy="360040"/>
              </a:xfrm>
              <a:prstGeom prst="straightConnector1">
                <a:avLst/>
              </a:prstGeom>
              <a:ln>
                <a:solidFill>
                  <a:srgbClr val="9E1D6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ZoneTexte 36"/>
              <p:cNvSpPr txBox="1"/>
              <p:nvPr/>
            </p:nvSpPr>
            <p:spPr>
              <a:xfrm>
                <a:off x="1973782" y="3778307"/>
                <a:ext cx="115212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START-END</a:t>
                </a:r>
                <a:endParaRPr lang="fr-FR" sz="1600" b="1" dirty="0"/>
              </a:p>
            </p:txBody>
          </p:sp>
          <p:cxnSp>
            <p:nvCxnSpPr>
              <p:cNvPr id="19" name="Connecteur droit 37"/>
              <p:cNvCxnSpPr/>
              <p:nvPr/>
            </p:nvCxnSpPr>
            <p:spPr>
              <a:xfrm>
                <a:off x="2405830" y="4365927"/>
                <a:ext cx="432048" cy="0"/>
              </a:xfrm>
              <a:prstGeom prst="line">
                <a:avLst/>
              </a:prstGeom>
              <a:ln>
                <a:solidFill>
                  <a:srgbClr val="9E1D6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ZoneTexte 39"/>
          <p:cNvSpPr txBox="1"/>
          <p:nvPr/>
        </p:nvSpPr>
        <p:spPr>
          <a:xfrm>
            <a:off x="715783" y="6100248"/>
            <a:ext cx="5693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 </a:t>
            </a:r>
            <a:r>
              <a:rPr lang="fr-FR" sz="1600" dirty="0" err="1" smtClean="0"/>
              <a:t>Any</a:t>
            </a:r>
            <a:r>
              <a:rPr lang="fr-FR" sz="1600" dirty="0" smtClean="0"/>
              <a:t> string </a:t>
            </a:r>
            <a:r>
              <a:rPr lang="fr-FR" sz="1600" dirty="0" err="1" smtClean="0"/>
              <a:t>could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(p-value, </a:t>
            </a:r>
            <a:r>
              <a:rPr lang="fr-FR" sz="1600" dirty="0" err="1" smtClean="0"/>
              <a:t>enrichment</a:t>
            </a:r>
            <a:r>
              <a:rPr lang="fr-FR" sz="1600" dirty="0" smtClean="0"/>
              <a:t> score…)</a:t>
            </a:r>
            <a:endParaRPr lang="fr-FR" sz="1600" dirty="0"/>
          </a:p>
        </p:txBody>
      </p:sp>
      <p:sp>
        <p:nvSpPr>
          <p:cNvPr id="21" name="Rectangle 20"/>
          <p:cNvSpPr/>
          <p:nvPr/>
        </p:nvSpPr>
        <p:spPr>
          <a:xfrm>
            <a:off x="5452923" y="3626346"/>
            <a:ext cx="36910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7. </a:t>
            </a:r>
            <a:r>
              <a:rPr lang="fr-FR" sz="1400" b="1" dirty="0" err="1"/>
              <a:t>thickStart</a:t>
            </a:r>
            <a:r>
              <a:rPr lang="fr-FR" sz="1400" b="1" dirty="0"/>
              <a:t> </a:t>
            </a:r>
            <a:r>
              <a:rPr lang="fr-FR" sz="1400" dirty="0"/>
              <a:t>- The </a:t>
            </a:r>
            <a:r>
              <a:rPr lang="fr-FR" sz="1400" dirty="0" err="1"/>
              <a:t>starting</a:t>
            </a:r>
            <a:r>
              <a:rPr lang="fr-FR" sz="1400" dirty="0"/>
              <a:t> position </a:t>
            </a:r>
            <a:r>
              <a:rPr lang="fr-FR" sz="1400" dirty="0" err="1"/>
              <a:t>at</a:t>
            </a:r>
            <a:r>
              <a:rPr lang="fr-FR" sz="1400" dirty="0"/>
              <a:t> </a:t>
            </a:r>
            <a:r>
              <a:rPr lang="fr-FR" sz="1400" dirty="0" err="1"/>
              <a:t>which</a:t>
            </a:r>
            <a:r>
              <a:rPr lang="fr-FR" sz="1400" dirty="0"/>
              <a:t> the </a:t>
            </a:r>
            <a:r>
              <a:rPr lang="fr-FR" sz="1400" dirty="0" err="1"/>
              <a:t>feature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drawn</a:t>
            </a:r>
            <a:r>
              <a:rPr lang="fr-FR" sz="1400" dirty="0"/>
              <a:t> </a:t>
            </a:r>
            <a:r>
              <a:rPr lang="fr-FR" sz="1400" dirty="0" err="1"/>
              <a:t>thickly</a:t>
            </a:r>
            <a:r>
              <a:rPr lang="fr-FR" sz="1400" dirty="0"/>
              <a:t>. </a:t>
            </a:r>
            <a:endParaRPr lang="fr-FR" sz="1400" dirty="0" smtClean="0"/>
          </a:p>
          <a:p>
            <a:r>
              <a:rPr lang="fr-FR" sz="1400" b="1" dirty="0" smtClean="0"/>
              <a:t>8</a:t>
            </a:r>
            <a:r>
              <a:rPr lang="fr-FR" sz="1400" b="1" dirty="0"/>
              <a:t>. </a:t>
            </a:r>
            <a:r>
              <a:rPr lang="fr-FR" sz="1400" b="1" dirty="0" err="1"/>
              <a:t>thickEnd</a:t>
            </a:r>
            <a:r>
              <a:rPr lang="fr-FR" sz="1400" b="1" dirty="0"/>
              <a:t> </a:t>
            </a:r>
            <a:r>
              <a:rPr lang="fr-FR" sz="1400" dirty="0"/>
              <a:t>- The </a:t>
            </a:r>
            <a:r>
              <a:rPr lang="fr-FR" sz="1400" dirty="0" err="1"/>
              <a:t>ending</a:t>
            </a:r>
            <a:r>
              <a:rPr lang="fr-FR" sz="1400" dirty="0"/>
              <a:t> position </a:t>
            </a:r>
            <a:r>
              <a:rPr lang="fr-FR" sz="1400" dirty="0" err="1"/>
              <a:t>at</a:t>
            </a:r>
            <a:r>
              <a:rPr lang="fr-FR" sz="1400" dirty="0"/>
              <a:t> </a:t>
            </a:r>
            <a:r>
              <a:rPr lang="fr-FR" sz="1400" dirty="0" err="1"/>
              <a:t>which</a:t>
            </a:r>
            <a:r>
              <a:rPr lang="fr-FR" sz="1400" dirty="0"/>
              <a:t> the </a:t>
            </a:r>
            <a:r>
              <a:rPr lang="fr-FR" sz="1400" dirty="0" err="1"/>
              <a:t>feature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drawn</a:t>
            </a:r>
            <a:r>
              <a:rPr lang="fr-FR" sz="1400" dirty="0"/>
              <a:t> </a:t>
            </a:r>
            <a:r>
              <a:rPr lang="fr-FR" sz="1400" dirty="0" err="1"/>
              <a:t>thickly</a:t>
            </a:r>
            <a:r>
              <a:rPr lang="fr-FR" sz="1400" dirty="0"/>
              <a:t>. </a:t>
            </a:r>
            <a:endParaRPr lang="fr-FR" sz="1400" dirty="0" smtClean="0"/>
          </a:p>
          <a:p>
            <a:r>
              <a:rPr lang="fr-FR" sz="1400" b="1" dirty="0" smtClean="0"/>
              <a:t>9</a:t>
            </a:r>
            <a:r>
              <a:rPr lang="fr-FR" sz="1400" b="1" dirty="0"/>
              <a:t>. </a:t>
            </a:r>
            <a:r>
              <a:rPr lang="fr-FR" sz="1400" b="1" dirty="0" err="1"/>
              <a:t>itemRgb</a:t>
            </a:r>
            <a:r>
              <a:rPr lang="fr-FR" sz="1400" b="1" dirty="0"/>
              <a:t> </a:t>
            </a:r>
            <a:r>
              <a:rPr lang="fr-FR" sz="1400" dirty="0"/>
              <a:t>- An RGB value of the </a:t>
            </a:r>
            <a:r>
              <a:rPr lang="fr-FR" sz="1400" dirty="0" err="1"/>
              <a:t>form</a:t>
            </a:r>
            <a:r>
              <a:rPr lang="fr-FR" sz="1400" dirty="0"/>
              <a:t> R,G,B (</a:t>
            </a:r>
            <a:r>
              <a:rPr lang="fr-FR" sz="1400" dirty="0" err="1"/>
              <a:t>e.g</a:t>
            </a:r>
            <a:r>
              <a:rPr lang="fr-FR" sz="1400" dirty="0"/>
              <a:t>. 255,0,0). </a:t>
            </a:r>
            <a:endParaRPr lang="fr-FR" sz="1400" dirty="0" smtClean="0"/>
          </a:p>
          <a:p>
            <a:r>
              <a:rPr lang="fr-FR" sz="1400" b="1" dirty="0" smtClean="0"/>
              <a:t>10</a:t>
            </a:r>
            <a:r>
              <a:rPr lang="fr-FR" sz="1400" b="1" dirty="0"/>
              <a:t>. </a:t>
            </a:r>
            <a:r>
              <a:rPr lang="fr-FR" sz="1400" b="1" dirty="0" err="1"/>
              <a:t>blockCount</a:t>
            </a:r>
            <a:r>
              <a:rPr lang="fr-FR" sz="1400" b="1" dirty="0"/>
              <a:t> </a:t>
            </a:r>
            <a:r>
              <a:rPr lang="fr-FR" sz="1400" dirty="0"/>
              <a:t>- The </a:t>
            </a:r>
            <a:r>
              <a:rPr lang="fr-FR" sz="1400" dirty="0" err="1"/>
              <a:t>number</a:t>
            </a:r>
            <a:r>
              <a:rPr lang="fr-FR" sz="1400" dirty="0"/>
              <a:t> of blocks (exons) in the BED line. </a:t>
            </a:r>
            <a:endParaRPr lang="fr-FR" sz="1400" dirty="0" smtClean="0"/>
          </a:p>
          <a:p>
            <a:r>
              <a:rPr lang="fr-FR" sz="1400" b="1" dirty="0" smtClean="0"/>
              <a:t>11</a:t>
            </a:r>
            <a:r>
              <a:rPr lang="fr-FR" sz="1400" b="1" dirty="0"/>
              <a:t>. </a:t>
            </a:r>
            <a:r>
              <a:rPr lang="fr-FR" sz="1400" b="1" dirty="0" err="1"/>
              <a:t>blockSizes</a:t>
            </a:r>
            <a:r>
              <a:rPr lang="fr-FR" sz="1400" b="1" dirty="0"/>
              <a:t> </a:t>
            </a:r>
            <a:r>
              <a:rPr lang="fr-FR" sz="1400" dirty="0"/>
              <a:t>- A comma-</a:t>
            </a:r>
            <a:r>
              <a:rPr lang="fr-FR" sz="1400" dirty="0" err="1"/>
              <a:t>separated</a:t>
            </a:r>
            <a:r>
              <a:rPr lang="fr-FR" sz="1400" dirty="0"/>
              <a:t> </a:t>
            </a:r>
            <a:r>
              <a:rPr lang="fr-FR" sz="1400" dirty="0" err="1"/>
              <a:t>list</a:t>
            </a:r>
            <a:r>
              <a:rPr lang="fr-FR" sz="1400" dirty="0"/>
              <a:t> of the block sizes. </a:t>
            </a:r>
            <a:endParaRPr lang="fr-FR" sz="1400" dirty="0" smtClean="0"/>
          </a:p>
          <a:p>
            <a:r>
              <a:rPr lang="fr-FR" sz="1400" b="1" dirty="0" smtClean="0"/>
              <a:t>12</a:t>
            </a:r>
            <a:r>
              <a:rPr lang="fr-FR" sz="1400" b="1" dirty="0"/>
              <a:t>. </a:t>
            </a:r>
            <a:r>
              <a:rPr lang="fr-FR" sz="1400" b="1" dirty="0" err="1"/>
              <a:t>blockStarts</a:t>
            </a:r>
            <a:r>
              <a:rPr lang="fr-FR" sz="1400" b="1" dirty="0"/>
              <a:t> </a:t>
            </a:r>
            <a:r>
              <a:rPr lang="fr-FR" sz="1400" dirty="0"/>
              <a:t>- A comma-</a:t>
            </a:r>
            <a:r>
              <a:rPr lang="fr-FR" sz="1400" dirty="0" err="1"/>
              <a:t>separated</a:t>
            </a:r>
            <a:r>
              <a:rPr lang="fr-FR" sz="1400" dirty="0"/>
              <a:t> </a:t>
            </a:r>
            <a:r>
              <a:rPr lang="fr-FR" sz="1400" dirty="0" err="1"/>
              <a:t>list</a:t>
            </a:r>
            <a:r>
              <a:rPr lang="fr-FR" sz="1400" dirty="0"/>
              <a:t> of block </a:t>
            </a:r>
            <a:r>
              <a:rPr lang="fr-FR" sz="1400" dirty="0" err="1"/>
              <a:t>starts</a:t>
            </a:r>
            <a:r>
              <a:rPr lang="fr-FR" sz="1400" dirty="0"/>
              <a:t>. </a:t>
            </a:r>
          </a:p>
          <a:p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BED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23" name="Signalisation droite 22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98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2988" y="130933"/>
            <a:ext cx="398378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 smtClean="0">
                <a:solidFill>
                  <a:srgbClr val="FFFFFF"/>
                </a:solidFill>
              </a:rPr>
              <a:t>Different BED Formats</a:t>
            </a:r>
            <a:endParaRPr lang="en-ZA" sz="3200" b="1" dirty="0">
              <a:solidFill>
                <a:srgbClr val="FFFFFF"/>
              </a:solidFill>
            </a:endParaRPr>
          </a:p>
        </p:txBody>
      </p:sp>
      <p:pic>
        <p:nvPicPr>
          <p:cNvPr id="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38"/>
          <a:stretch/>
        </p:blipFill>
        <p:spPr>
          <a:xfrm>
            <a:off x="588562" y="2108841"/>
            <a:ext cx="8539483" cy="31897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BED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64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2988" y="130933"/>
            <a:ext cx="21998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BED Format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489" y="1462510"/>
            <a:ext cx="813667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cs typeface="Calibri"/>
              </a:rPr>
              <a:t>► </a:t>
            </a:r>
            <a:r>
              <a:rPr lang="fr-FR" b="1" dirty="0" err="1"/>
              <a:t>BEDTools</a:t>
            </a:r>
            <a:r>
              <a:rPr lang="fr-FR" dirty="0"/>
              <a:t> support a </a:t>
            </a:r>
            <a:r>
              <a:rPr lang="fr-FR" dirty="0" err="1"/>
              <a:t>wide</a:t>
            </a:r>
            <a:r>
              <a:rPr lang="fr-FR" dirty="0"/>
              <a:t> range of </a:t>
            </a:r>
            <a:r>
              <a:rPr lang="fr-FR" dirty="0" err="1"/>
              <a:t>operations</a:t>
            </a:r>
            <a:r>
              <a:rPr lang="fr-FR" dirty="0"/>
              <a:t> for </a:t>
            </a:r>
            <a:r>
              <a:rPr lang="fr-FR" dirty="0" err="1"/>
              <a:t>interrogating</a:t>
            </a:r>
            <a:r>
              <a:rPr lang="fr-FR" dirty="0"/>
              <a:t> and </a:t>
            </a:r>
            <a:r>
              <a:rPr lang="fr-FR" dirty="0" err="1"/>
              <a:t>manipulating</a:t>
            </a:r>
            <a:r>
              <a:rPr lang="fr-FR" dirty="0"/>
              <a:t> </a:t>
            </a:r>
            <a:r>
              <a:rPr lang="fr-FR" dirty="0" err="1"/>
              <a:t>genomic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. </a:t>
            </a:r>
            <a:endParaRPr lang="fr-FR" dirty="0" smtClean="0"/>
          </a:p>
          <a:p>
            <a:endParaRPr lang="fr-FR" dirty="0"/>
          </a:p>
          <a:p>
            <a:r>
              <a:rPr lang="fr-FR" b="1" dirty="0" err="1"/>
              <a:t>intersectBed</a:t>
            </a:r>
            <a:r>
              <a:rPr lang="fr-FR" b="1" dirty="0"/>
              <a:t> </a:t>
            </a:r>
            <a:endParaRPr lang="fr-FR" dirty="0"/>
          </a:p>
          <a:p>
            <a:r>
              <a:rPr lang="fr-FR" dirty="0" err="1"/>
              <a:t>Returns</a:t>
            </a:r>
            <a:r>
              <a:rPr lang="fr-FR" dirty="0"/>
              <a:t> </a:t>
            </a:r>
            <a:r>
              <a:rPr lang="fr-FR" dirty="0" err="1"/>
              <a:t>overlapping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BED/GFF/VCF files. </a:t>
            </a:r>
          </a:p>
          <a:p>
            <a:endParaRPr lang="fr-FR" b="1" dirty="0" smtClean="0"/>
          </a:p>
          <a:p>
            <a:r>
              <a:rPr lang="fr-FR" b="1" dirty="0" err="1" smtClean="0"/>
              <a:t>genomeCoverageBed</a:t>
            </a:r>
            <a:r>
              <a:rPr lang="fr-FR" b="1" dirty="0" smtClean="0"/>
              <a:t> </a:t>
            </a:r>
            <a:endParaRPr lang="fr-FR" dirty="0"/>
          </a:p>
          <a:p>
            <a:r>
              <a:rPr lang="fr-FR" dirty="0" err="1"/>
              <a:t>Histogram</a:t>
            </a:r>
            <a:r>
              <a:rPr lang="fr-FR" dirty="0"/>
              <a:t> or a “per base” report of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coverage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…</a:t>
            </a:r>
            <a:endParaRPr lang="fr-FR" dirty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41163" y="3886043"/>
            <a:ext cx="431557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cs typeface="Calibri"/>
              </a:rPr>
              <a:t>► </a:t>
            </a:r>
            <a:r>
              <a:rPr lang="fr-FR" sz="2000" dirty="0">
                <a:cs typeface="Calibri"/>
              </a:rPr>
              <a:t>  </a:t>
            </a:r>
            <a:r>
              <a:rPr lang="fr-FR" sz="2000" dirty="0" err="1" smtClean="0">
                <a:cs typeface="Calibri"/>
              </a:rPr>
              <a:t>Coverage</a:t>
            </a:r>
            <a:endParaRPr lang="fr-FR" sz="2000" dirty="0" smtClean="0">
              <a:cs typeface="Calibri"/>
            </a:endParaRPr>
          </a:p>
          <a:p>
            <a:pPr algn="just"/>
            <a:endParaRPr lang="fr-FR" sz="2000" dirty="0" smtClean="0">
              <a:cs typeface="Calibri"/>
            </a:endParaRPr>
          </a:p>
          <a:p>
            <a:pPr algn="just"/>
            <a:r>
              <a:rPr lang="fr-FR" sz="1600" dirty="0" smtClean="0">
                <a:cs typeface="Calibri"/>
              </a:rPr>
              <a:t>The </a:t>
            </a:r>
            <a:r>
              <a:rPr lang="fr-FR" sz="1600" dirty="0" err="1" smtClean="0">
                <a:cs typeface="Calibri"/>
              </a:rPr>
              <a:t>number</a:t>
            </a:r>
            <a:r>
              <a:rPr lang="fr-FR" sz="1600" dirty="0" smtClean="0">
                <a:cs typeface="Calibri"/>
              </a:rPr>
              <a:t> of times </a:t>
            </a:r>
            <a:r>
              <a:rPr lang="fr-FR" sz="1600" dirty="0" err="1" smtClean="0">
                <a:cs typeface="Calibri"/>
              </a:rPr>
              <a:t>each</a:t>
            </a:r>
            <a:r>
              <a:rPr lang="fr-FR" sz="1600" dirty="0">
                <a:cs typeface="Calibri"/>
              </a:rPr>
              <a:t> </a:t>
            </a:r>
            <a:r>
              <a:rPr lang="fr-FR" sz="1600" dirty="0" err="1" smtClean="0">
                <a:cs typeface="Calibri"/>
              </a:rPr>
              <a:t>nucleotide</a:t>
            </a:r>
            <a:r>
              <a:rPr lang="fr-FR" sz="1600" dirty="0" smtClean="0">
                <a:cs typeface="Calibri"/>
              </a:rPr>
              <a:t> </a:t>
            </a:r>
            <a:r>
              <a:rPr lang="fr-FR" sz="1600" dirty="0" err="1" smtClean="0">
                <a:cs typeface="Calibri"/>
              </a:rPr>
              <a:t>is</a:t>
            </a:r>
            <a:r>
              <a:rPr lang="fr-FR" sz="1600" dirty="0" smtClean="0">
                <a:cs typeface="Calibri"/>
              </a:rPr>
              <a:t> « </a:t>
            </a:r>
            <a:r>
              <a:rPr lang="fr-FR" sz="1600" dirty="0" err="1" smtClean="0">
                <a:cs typeface="Calibri"/>
              </a:rPr>
              <a:t>read</a:t>
            </a:r>
            <a:r>
              <a:rPr lang="fr-FR" sz="1600" dirty="0" smtClean="0">
                <a:cs typeface="Calibri"/>
              </a:rPr>
              <a:t> »</a:t>
            </a:r>
          </a:p>
          <a:p>
            <a:pPr marL="285750" indent="-285750" algn="just">
              <a:buFont typeface="Wingdings" charset="0"/>
              <a:buChar char="à"/>
            </a:pPr>
            <a:r>
              <a:rPr lang="fr-FR" sz="1600" dirty="0" err="1" smtClean="0">
                <a:cs typeface="Calibri"/>
              </a:rPr>
              <a:t>Fold</a:t>
            </a:r>
            <a:r>
              <a:rPr lang="fr-FR" sz="1600" dirty="0" smtClean="0">
                <a:cs typeface="Calibri"/>
              </a:rPr>
              <a:t> </a:t>
            </a:r>
            <a:r>
              <a:rPr lang="fr-FR" sz="1600" dirty="0" err="1">
                <a:cs typeface="Calibri"/>
              </a:rPr>
              <a:t>Coverage</a:t>
            </a:r>
            <a:r>
              <a:rPr lang="fr-FR" sz="1600" dirty="0">
                <a:cs typeface="Calibri"/>
              </a:rPr>
              <a:t> (</a:t>
            </a:r>
            <a:r>
              <a:rPr lang="fr-FR" sz="1600" dirty="0" err="1" smtClean="0">
                <a:cs typeface="Calibri"/>
              </a:rPr>
              <a:t>numberX</a:t>
            </a:r>
            <a:r>
              <a:rPr lang="fr-FR" sz="1600" dirty="0">
                <a:cs typeface="Calibri"/>
              </a:rPr>
              <a:t> </a:t>
            </a:r>
            <a:r>
              <a:rPr lang="fr-FR" sz="1600" dirty="0" smtClean="0">
                <a:cs typeface="Calibri"/>
              </a:rPr>
              <a:t>)</a:t>
            </a:r>
          </a:p>
        </p:txBody>
      </p:sp>
      <p:grpSp>
        <p:nvGrpSpPr>
          <p:cNvPr id="8" name="Grouper 4"/>
          <p:cNvGrpSpPr/>
          <p:nvPr/>
        </p:nvGrpSpPr>
        <p:grpSpPr>
          <a:xfrm>
            <a:off x="5270761" y="5373216"/>
            <a:ext cx="3456384" cy="1080120"/>
            <a:chOff x="3923928" y="3645024"/>
            <a:chExt cx="3456384" cy="1080120"/>
          </a:xfrm>
        </p:grpSpPr>
        <p:sp>
          <p:nvSpPr>
            <p:cNvPr id="9" name="Rectangle 8"/>
            <p:cNvSpPr/>
            <p:nvPr/>
          </p:nvSpPr>
          <p:spPr>
            <a:xfrm>
              <a:off x="3923928" y="3789040"/>
              <a:ext cx="3456384" cy="72008"/>
            </a:xfrm>
            <a:prstGeom prst="rect">
              <a:avLst/>
            </a:prstGeom>
            <a:solidFill>
              <a:srgbClr val="FFBD0C">
                <a:alpha val="63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1960" y="39330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64360" y="40854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60032" y="39330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4048" y="4077072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95936" y="42378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9992" y="43902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4229472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76056" y="4381872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56176" y="39330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4168" y="40854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32240" y="39330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51848" y="4077072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28184" y="4237856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04248" y="4229472"/>
              <a:ext cx="432048" cy="72008"/>
            </a:xfrm>
            <a:prstGeom prst="rect">
              <a:avLst/>
            </a:prstGeom>
            <a:solidFill>
              <a:schemeClr val="accent1">
                <a:lumMod val="50000"/>
                <a:alpha val="6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645024"/>
              <a:ext cx="72008" cy="1080120"/>
            </a:xfrm>
            <a:prstGeom prst="rect">
              <a:avLst/>
            </a:prstGeom>
            <a:noFill/>
            <a:ln>
              <a:solidFill>
                <a:srgbClr val="9E1D6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1960" y="3645024"/>
              <a:ext cx="72008" cy="1080120"/>
            </a:xfrm>
            <a:prstGeom prst="rect">
              <a:avLst/>
            </a:prstGeom>
            <a:noFill/>
            <a:ln>
              <a:solidFill>
                <a:srgbClr val="9E1D6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52120" y="3645024"/>
              <a:ext cx="72008" cy="1080120"/>
            </a:xfrm>
            <a:prstGeom prst="rect">
              <a:avLst/>
            </a:prstGeom>
            <a:noFill/>
            <a:ln>
              <a:solidFill>
                <a:srgbClr val="9E1D6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BED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28" name="Signalisation droite 27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51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43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99956" y="68975"/>
            <a:ext cx="235713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GFF3 Format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832" y="1079550"/>
            <a:ext cx="821313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cs typeface="Calibri"/>
              </a:rPr>
              <a:t>GFF3</a:t>
            </a:r>
            <a:endParaRPr lang="en-US" dirty="0" smtClean="0">
              <a:cs typeface="Calibri"/>
            </a:endParaRPr>
          </a:p>
          <a:p>
            <a:r>
              <a:rPr lang="en-US" dirty="0"/>
              <a:t>The two most widely used formats for representing genome features are the BED </a:t>
            </a:r>
            <a:r>
              <a:rPr lang="en-US" dirty="0" smtClean="0"/>
              <a:t>and </a:t>
            </a:r>
            <a:r>
              <a:rPr lang="en-US" dirty="0"/>
              <a:t>GFF </a:t>
            </a:r>
            <a:r>
              <a:rPr lang="en-US" dirty="0" smtClean="0"/>
              <a:t>formats</a:t>
            </a:r>
            <a:r>
              <a:rPr lang="en-US" dirty="0"/>
              <a:t>. </a:t>
            </a:r>
          </a:p>
          <a:p>
            <a:r>
              <a:rPr lang="fr-FR" b="1" dirty="0" smtClean="0"/>
              <a:t>GFF </a:t>
            </a:r>
            <a:r>
              <a:rPr lang="fr-FR" dirty="0" smtClean="0"/>
              <a:t>(</a:t>
            </a: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smtClean="0"/>
              <a:t>Format) </a:t>
            </a:r>
            <a:r>
              <a:rPr lang="fr-FR" dirty="0" err="1"/>
              <a:t>is</a:t>
            </a:r>
            <a:r>
              <a:rPr lang="fr-FR" dirty="0"/>
              <a:t> a standard file format for </a:t>
            </a:r>
            <a:r>
              <a:rPr lang="fr-FR" dirty="0" err="1"/>
              <a:t>storing</a:t>
            </a:r>
            <a:r>
              <a:rPr lang="fr-FR" dirty="0"/>
              <a:t> </a:t>
            </a:r>
            <a:r>
              <a:rPr lang="fr-FR" dirty="0" err="1"/>
              <a:t>genomic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in a </a:t>
            </a:r>
            <a:r>
              <a:rPr lang="fr-FR" dirty="0" err="1"/>
              <a:t>text</a:t>
            </a:r>
            <a:r>
              <a:rPr lang="fr-FR" dirty="0"/>
              <a:t> file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Careful</a:t>
            </a:r>
            <a:r>
              <a:rPr lang="fr-FR" dirty="0" smtClean="0"/>
              <a:t> : GFF </a:t>
            </a:r>
            <a:r>
              <a:rPr lang="fr-FR" dirty="0"/>
              <a:t>has </a:t>
            </a:r>
            <a:r>
              <a:rPr lang="fr-FR" dirty="0" err="1"/>
              <a:t>several</a:t>
            </a:r>
            <a:r>
              <a:rPr lang="fr-FR" dirty="0"/>
              <a:t> versions,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recent</a:t>
            </a:r>
            <a:r>
              <a:rPr lang="fr-FR" dirty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i="1" dirty="0"/>
              <a:t>GFF3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b="1" dirty="0"/>
              <a:t>GFF </a:t>
            </a:r>
            <a:r>
              <a:rPr lang="fr-FR" b="1" dirty="0" err="1" smtClean="0"/>
              <a:t>start</a:t>
            </a:r>
            <a:r>
              <a:rPr lang="fr-FR" b="1" dirty="0" smtClean="0"/>
              <a:t> </a:t>
            </a:r>
            <a:r>
              <a:rPr lang="fr-FR" b="1" dirty="0" err="1" smtClean="0"/>
              <a:t>at</a:t>
            </a:r>
            <a:r>
              <a:rPr lang="fr-FR" b="1" dirty="0" smtClean="0"/>
              <a:t> a 1-based position and </a:t>
            </a:r>
            <a:r>
              <a:rPr lang="fr-FR" b="1" dirty="0"/>
              <a:t>ends </a:t>
            </a:r>
            <a:r>
              <a:rPr lang="fr-FR" b="1" dirty="0" err="1" smtClean="0"/>
              <a:t>at</a:t>
            </a:r>
            <a:r>
              <a:rPr lang="fr-FR" b="1" dirty="0" smtClean="0"/>
              <a:t> a 1-based position. </a:t>
            </a:r>
            <a:endParaRPr lang="fr-FR" b="1" dirty="0" smtClean="0">
              <a:cs typeface="Calibri"/>
            </a:endParaRPr>
          </a:p>
          <a:p>
            <a:endParaRPr lang="fr-FR" dirty="0" smtClean="0">
              <a:cs typeface="Calibri"/>
            </a:endParaRPr>
          </a:p>
          <a:p>
            <a:r>
              <a:rPr lang="fr-FR" dirty="0" smtClean="0">
                <a:cs typeface="Calibri"/>
              </a:rPr>
              <a:t>► </a:t>
            </a:r>
            <a:r>
              <a:rPr lang="en-US" dirty="0" smtClean="0">
                <a:cs typeface="Calibri"/>
              </a:rPr>
              <a:t>1 line for 1 feature</a:t>
            </a:r>
          </a:p>
          <a:p>
            <a:r>
              <a:rPr lang="fr-FR" dirty="0">
                <a:cs typeface="Calibri"/>
              </a:rPr>
              <a:t>► </a:t>
            </a:r>
            <a:r>
              <a:rPr lang="fr-FR" dirty="0" smtClean="0">
                <a:cs typeface="Calibri"/>
              </a:rPr>
              <a:t> tab-</a:t>
            </a:r>
            <a:r>
              <a:rPr lang="fr-FR" dirty="0" err="1" smtClean="0">
                <a:cs typeface="Calibri"/>
              </a:rPr>
              <a:t>delimited</a:t>
            </a:r>
            <a:r>
              <a:rPr lang="fr-FR" dirty="0" smtClean="0">
                <a:cs typeface="Calibri"/>
              </a:rPr>
              <a:t> file </a:t>
            </a:r>
            <a:r>
              <a:rPr lang="fr-FR" dirty="0">
                <a:cs typeface="Calibri"/>
              </a:rPr>
              <a:t>(</a:t>
            </a:r>
            <a:r>
              <a:rPr lang="fr-FR" dirty="0" smtClean="0">
                <a:cs typeface="Calibri"/>
              </a:rPr>
              <a:t>tab-</a:t>
            </a:r>
            <a:r>
              <a:rPr lang="fr-FR" dirty="0" err="1" smtClean="0">
                <a:cs typeface="Calibri"/>
              </a:rPr>
              <a:t>separated</a:t>
            </a:r>
            <a:r>
              <a:rPr lang="fr-FR" dirty="0" smtClean="0">
                <a:cs typeface="Calibri"/>
              </a:rPr>
              <a:t> </a:t>
            </a:r>
            <a:r>
              <a:rPr lang="fr-FR" dirty="0" err="1" smtClean="0">
                <a:cs typeface="Calibri"/>
              </a:rPr>
              <a:t>columns</a:t>
            </a:r>
            <a:r>
              <a:rPr lang="fr-FR" dirty="0" smtClean="0">
                <a:cs typeface="Calibri"/>
              </a:rPr>
              <a:t>)</a:t>
            </a:r>
            <a:endParaRPr lang="en-US" dirty="0" smtClean="0">
              <a:cs typeface="Calibri"/>
            </a:endParaRPr>
          </a:p>
          <a:p>
            <a:r>
              <a:rPr lang="fr-FR" dirty="0">
                <a:cs typeface="Calibri"/>
              </a:rPr>
              <a:t>► </a:t>
            </a:r>
            <a:r>
              <a:rPr lang="fr-FR" dirty="0" smtClean="0">
                <a:cs typeface="Calibri"/>
              </a:rPr>
              <a:t> 9 </a:t>
            </a:r>
            <a:r>
              <a:rPr lang="fr-FR" dirty="0" err="1" smtClean="0">
                <a:cs typeface="Calibri"/>
              </a:rPr>
              <a:t>columns</a:t>
            </a:r>
            <a:r>
              <a:rPr lang="fr-FR" dirty="0" smtClean="0">
                <a:cs typeface="Calibri"/>
              </a:rPr>
              <a:t> + </a:t>
            </a:r>
            <a:r>
              <a:rPr lang="fr-FR" dirty="0" err="1" smtClean="0">
                <a:cs typeface="Calibri"/>
              </a:rPr>
              <a:t>optional</a:t>
            </a:r>
            <a:r>
              <a:rPr lang="fr-FR" dirty="0" smtClean="0">
                <a:cs typeface="Calibri"/>
              </a:rPr>
              <a:t> </a:t>
            </a:r>
            <a:r>
              <a:rPr lang="fr-FR" dirty="0" err="1" smtClean="0">
                <a:cs typeface="Calibri"/>
              </a:rPr>
              <a:t>additional</a:t>
            </a:r>
            <a:r>
              <a:rPr lang="fr-FR" dirty="0" smtClean="0">
                <a:cs typeface="Calibri"/>
              </a:rPr>
              <a:t> information 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2956" y="4923057"/>
            <a:ext cx="17510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100" dirty="0"/>
              <a:t>http://gmod.org/wiki/</a:t>
            </a:r>
            <a:r>
              <a:rPr lang="fr-FR" sz="1100" dirty="0" smtClean="0"/>
              <a:t>GFF3</a:t>
            </a:r>
          </a:p>
          <a:p>
            <a:pPr algn="r"/>
            <a:r>
              <a:rPr lang="fr-FR" sz="1100" dirty="0" smtClean="0"/>
              <a:t>http</a:t>
            </a:r>
            <a:r>
              <a:rPr lang="fr-FR" sz="1100" dirty="0"/>
              <a:t>://</a:t>
            </a:r>
            <a:r>
              <a:rPr lang="fr-FR" sz="1100" dirty="0" err="1"/>
              <a:t>www.ensembl.org</a:t>
            </a:r>
            <a:r>
              <a:rPr lang="fr-FR" sz="1100" dirty="0"/>
              <a:t>/</a:t>
            </a:r>
          </a:p>
        </p:txBody>
      </p:sp>
      <p:grpSp>
        <p:nvGrpSpPr>
          <p:cNvPr id="7" name="Grouper 1"/>
          <p:cNvGrpSpPr/>
          <p:nvPr/>
        </p:nvGrpSpPr>
        <p:grpSpPr>
          <a:xfrm>
            <a:off x="626475" y="3834246"/>
            <a:ext cx="6772559" cy="2923590"/>
            <a:chOff x="971600" y="3212976"/>
            <a:chExt cx="6772559" cy="2923590"/>
          </a:xfrm>
        </p:grpSpPr>
        <p:pic>
          <p:nvPicPr>
            <p:cNvPr id="8" name="Imag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47664" y="4725144"/>
              <a:ext cx="6196495" cy="1411422"/>
            </a:xfrm>
            <a:prstGeom prst="rect">
              <a:avLst/>
            </a:prstGeom>
          </p:spPr>
        </p:pic>
        <p:cxnSp>
          <p:nvCxnSpPr>
            <p:cNvPr id="9" name="Connecteur droit avec flèche 8"/>
            <p:cNvCxnSpPr/>
            <p:nvPr/>
          </p:nvCxnSpPr>
          <p:spPr>
            <a:xfrm>
              <a:off x="1619672" y="4365104"/>
              <a:ext cx="288032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2555776" y="4365104"/>
              <a:ext cx="288032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2267744" y="4365104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3851920" y="4365104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4283968" y="4365104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4644008" y="4365104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4860032" y="4365104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5114543" y="4365104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6444208" y="4365104"/>
              <a:ext cx="0" cy="360040"/>
            </a:xfrm>
            <a:prstGeom prst="straightConnector1">
              <a:avLst/>
            </a:prstGeom>
            <a:ln>
              <a:solidFill>
                <a:srgbClr val="9E1D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971600" y="399577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SEQ-ID</a:t>
              </a:r>
              <a:endParaRPr lang="fr-FR" sz="1600" b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835696" y="399577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SOURCE</a:t>
              </a:r>
              <a:endParaRPr lang="fr-FR" sz="1600" b="1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627784" y="3992236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TYPE</a:t>
              </a:r>
              <a:endParaRPr lang="fr-FR" sz="1600" b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419872" y="3992236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START-END</a:t>
              </a:r>
              <a:endParaRPr lang="fr-FR" sz="1600" b="1" dirty="0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851920" y="4365104"/>
              <a:ext cx="432048" cy="0"/>
            </a:xfrm>
            <a:prstGeom prst="line">
              <a:avLst/>
            </a:prstGeom>
            <a:ln>
              <a:solidFill>
                <a:srgbClr val="9E1D6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5724128" y="399223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ATTRIBUTES</a:t>
              </a:r>
              <a:endParaRPr lang="fr-FR" sz="1600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4165213" y="3810131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SCORE</a:t>
              </a:r>
              <a:endParaRPr lang="fr-FR" sz="1600" b="1" dirty="0"/>
            </a:p>
          </p:txBody>
        </p:sp>
        <p:sp>
          <p:nvSpPr>
            <p:cNvPr id="25" name="ZoneTexte 24"/>
            <p:cNvSpPr txBox="1"/>
            <p:nvPr/>
          </p:nvSpPr>
          <p:spPr>
            <a:xfrm rot="16200000">
              <a:off x="4271534" y="3606936"/>
              <a:ext cx="1126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/>
                <a:t>STRAND</a:t>
              </a:r>
              <a:endParaRPr lang="fr-FR" sz="1600" b="1" dirty="0"/>
            </a:p>
          </p:txBody>
        </p:sp>
        <p:sp>
          <p:nvSpPr>
            <p:cNvPr id="26" name="ZoneTexte 25"/>
            <p:cNvSpPr txBox="1"/>
            <p:nvPr/>
          </p:nvSpPr>
          <p:spPr>
            <a:xfrm rot="16200000">
              <a:off x="4538081" y="3606936"/>
              <a:ext cx="1126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/>
                <a:t>PHASE</a:t>
              </a:r>
              <a:endParaRPr lang="fr-FR" sz="1600" b="1" dirty="0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GFF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28" name="Signalisation droite 27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57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44</a:t>
            </a:fld>
            <a:endParaRPr lang="en-US"/>
          </a:p>
        </p:txBody>
      </p:sp>
      <p:sp useBgFill="1">
        <p:nvSpPr>
          <p:cNvPr id="3" name="Content Placeholder 4"/>
          <p:cNvSpPr txBox="1">
            <a:spLocks/>
          </p:cNvSpPr>
          <p:nvPr/>
        </p:nvSpPr>
        <p:spPr>
          <a:xfrm>
            <a:off x="519486" y="2852738"/>
            <a:ext cx="8624514" cy="773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4000" b="1" dirty="0" smtClean="0"/>
              <a:t>VCF format</a:t>
            </a:r>
            <a:endParaRPr lang="en-US" sz="4000" b="1" dirty="0" smtClean="0"/>
          </a:p>
          <a:p>
            <a:pPr marL="0" indent="0" algn="ctr">
              <a:buFont typeface="Arial"/>
              <a:buNone/>
            </a:pPr>
            <a:endParaRPr lang="en-ZA" sz="4000" b="1" dirty="0"/>
          </a:p>
        </p:txBody>
      </p:sp>
    </p:spTree>
    <p:extLst>
      <p:ext uri="{BB962C8B-B14F-4D97-AF65-F5344CB8AC3E}">
        <p14:creationId xmlns:p14="http://schemas.microsoft.com/office/powerpoint/2010/main" val="338539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45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8588" y="130933"/>
            <a:ext cx="537038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 smtClean="0">
                <a:solidFill>
                  <a:srgbClr val="FFFFFF"/>
                </a:solidFill>
              </a:rPr>
              <a:t>Variant calling and VCF format</a:t>
            </a:r>
            <a:endParaRPr lang="en-ZA" sz="3200" b="1" dirty="0">
              <a:solidFill>
                <a:srgbClr val="FFFFFF"/>
              </a:solidFill>
            </a:endParaRPr>
          </a:p>
        </p:txBody>
      </p:sp>
      <p:pic>
        <p:nvPicPr>
          <p:cNvPr id="27" name="Picture 3" descr="VariantCall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60" y="1673400"/>
            <a:ext cx="6125570" cy="22172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3500" y="4326235"/>
            <a:ext cx="688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45000"/>
            </a:pPr>
            <a:r>
              <a:rPr lang="en-US" dirty="0">
                <a:latin typeface="Avenir Book"/>
                <a:cs typeface="Avenir Book"/>
              </a:rPr>
              <a:t>Many tools for variants detection: </a:t>
            </a:r>
            <a:r>
              <a:rPr lang="en-US" dirty="0">
                <a:solidFill>
                  <a:schemeClr val="accent1"/>
                </a:solidFill>
                <a:latin typeface="Avenir Book"/>
                <a:cs typeface="Avenir Book"/>
              </a:rPr>
              <a:t>GATK, </a:t>
            </a:r>
            <a:r>
              <a:rPr lang="en-US" dirty="0" err="1">
                <a:solidFill>
                  <a:schemeClr val="accent1"/>
                </a:solidFill>
                <a:latin typeface="Avenir Book"/>
                <a:cs typeface="Avenir Book"/>
              </a:rPr>
              <a:t>Samtools</a:t>
            </a:r>
            <a:r>
              <a:rPr lang="en-US" dirty="0">
                <a:solidFill>
                  <a:schemeClr val="accent1"/>
                </a:solidFill>
                <a:latin typeface="Avenir Book"/>
                <a:cs typeface="Avenir Book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Avenir Book"/>
                <a:cs typeface="Avenir Book"/>
              </a:rPr>
              <a:t>mpileup</a:t>
            </a:r>
            <a:r>
              <a:rPr lang="en-US" dirty="0">
                <a:solidFill>
                  <a:schemeClr val="accent1"/>
                </a:solidFill>
                <a:latin typeface="Avenir Book"/>
                <a:cs typeface="Avenir Book"/>
              </a:rPr>
              <a:t>), </a:t>
            </a:r>
            <a:r>
              <a:rPr lang="en-US" dirty="0" err="1">
                <a:solidFill>
                  <a:schemeClr val="accent1"/>
                </a:solidFill>
                <a:latin typeface="Avenir Book"/>
                <a:cs typeface="Avenir Book"/>
              </a:rPr>
              <a:t>FreeBayes</a:t>
            </a:r>
            <a:r>
              <a:rPr lang="en-US" dirty="0">
                <a:solidFill>
                  <a:schemeClr val="accent1"/>
                </a:solidFill>
                <a:latin typeface="Avenir Book"/>
                <a:cs typeface="Avenir Book"/>
              </a:rPr>
              <a:t>, PICARD, etc.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VCF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1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46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2988" y="130933"/>
            <a:ext cx="21595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 smtClean="0">
                <a:solidFill>
                  <a:srgbClr val="FFFFFF"/>
                </a:solidFill>
              </a:rPr>
              <a:t>VCF </a:t>
            </a:r>
            <a:r>
              <a:rPr lang="en-ZA" sz="3200" b="1" dirty="0">
                <a:solidFill>
                  <a:srgbClr val="FFFFFF"/>
                </a:solidFill>
              </a:rPr>
              <a:t>Format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0329" y="1789293"/>
            <a:ext cx="763647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45000"/>
            </a:pPr>
            <a:r>
              <a:rPr lang="en-US" b="1" dirty="0" smtClean="0">
                <a:solidFill>
                  <a:srgbClr val="E34F05"/>
                </a:solidFill>
                <a:latin typeface="Calibri"/>
                <a:cs typeface="Calibri"/>
              </a:rPr>
              <a:t>VCF</a:t>
            </a:r>
            <a:r>
              <a:rPr lang="en-US" dirty="0" smtClean="0">
                <a:solidFill>
                  <a:srgbClr val="215968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rgbClr val="E34F05"/>
                </a:solidFill>
                <a:latin typeface="Calibri"/>
                <a:cs typeface="Calibri"/>
              </a:rPr>
              <a:t>file</a:t>
            </a:r>
            <a:r>
              <a:rPr lang="en-US" dirty="0">
                <a:solidFill>
                  <a:srgbClr val="E34F05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rgbClr val="E34F05"/>
                </a:solidFill>
                <a:latin typeface="Calibri"/>
                <a:cs typeface="Calibri"/>
              </a:rPr>
              <a:t>(</a:t>
            </a:r>
            <a:r>
              <a:rPr lang="en-US" b="1" dirty="0" smtClean="0">
                <a:solidFill>
                  <a:srgbClr val="E34F05"/>
                </a:solidFill>
                <a:latin typeface="Calibri"/>
                <a:cs typeface="Calibri"/>
              </a:rPr>
              <a:t>.</a:t>
            </a:r>
            <a:r>
              <a:rPr lang="en-US" b="1" dirty="0" err="1" smtClean="0">
                <a:solidFill>
                  <a:srgbClr val="E34F05"/>
                </a:solidFill>
                <a:latin typeface="Calibri"/>
                <a:cs typeface="Calibri"/>
              </a:rPr>
              <a:t>vcf</a:t>
            </a:r>
            <a:r>
              <a:rPr lang="en-US" b="1" dirty="0" smtClean="0">
                <a:solidFill>
                  <a:srgbClr val="E34F05"/>
                </a:solidFill>
                <a:latin typeface="Calibri"/>
                <a:cs typeface="Calibri"/>
              </a:rPr>
              <a:t>) </a:t>
            </a:r>
            <a:r>
              <a:rPr lang="en-US" dirty="0" smtClean="0">
                <a:solidFill>
                  <a:srgbClr val="215968"/>
                </a:solidFill>
                <a:latin typeface="Calibri"/>
                <a:cs typeface="Calibri"/>
              </a:rPr>
              <a:t>= 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“Variant Calling format”</a:t>
            </a:r>
          </a:p>
          <a:p>
            <a:pPr>
              <a:buSzPct val="45000"/>
            </a:pPr>
            <a:endParaRPr lang="en-US" dirty="0">
              <a:solidFill>
                <a:srgbClr val="215968"/>
              </a:solidFill>
              <a:latin typeface="Calibri"/>
              <a:cs typeface="Calibri"/>
            </a:endParaRPr>
          </a:p>
          <a:p>
            <a:pPr>
              <a:buSzPct val="45000"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Tab-delimited text file format that can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store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information about variants: </a:t>
            </a:r>
            <a:r>
              <a:rPr lang="fr-FR" dirty="0"/>
              <a:t>the </a:t>
            </a:r>
            <a:r>
              <a:rPr lang="fr-FR" dirty="0" err="1"/>
              <a:t>differences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and the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 smtClean="0"/>
              <a:t>genome</a:t>
            </a:r>
            <a:r>
              <a:rPr lang="fr-FR" dirty="0"/>
              <a:t>.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SzPct val="45000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SzPct val="45000"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All this information can be easily queried </a:t>
            </a:r>
            <a:r>
              <a:rPr lang="en-US" dirty="0" smtClean="0">
                <a:solidFill>
                  <a:srgbClr val="215968"/>
                </a:solidFill>
                <a:latin typeface="Calibri"/>
                <a:cs typeface="Calibri"/>
              </a:rPr>
              <a:t>(</a:t>
            </a:r>
            <a:r>
              <a:rPr lang="en-US" b="1" dirty="0" err="1" smtClean="0">
                <a:solidFill>
                  <a:srgbClr val="E34F05"/>
                </a:solidFill>
                <a:latin typeface="Calibri"/>
                <a:cs typeface="Calibri"/>
              </a:rPr>
              <a:t>VCFtools</a:t>
            </a:r>
            <a:r>
              <a:rPr lang="en-US" dirty="0" smtClean="0">
                <a:solidFill>
                  <a:srgbClr val="215968"/>
                </a:solidFill>
                <a:latin typeface="Calibri"/>
                <a:cs typeface="Calibri"/>
              </a:rPr>
              <a:t>).</a:t>
            </a:r>
          </a:p>
          <a:p>
            <a:pPr>
              <a:buSzPct val="45000"/>
            </a:pPr>
            <a:endParaRPr lang="en-US" dirty="0">
              <a:latin typeface="Calibri"/>
              <a:cs typeface="Calibri"/>
            </a:endParaRPr>
          </a:p>
          <a:p>
            <a:pPr marL="285750" indent="-285750">
              <a:buSzPct val="45000"/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Format validation.</a:t>
            </a:r>
          </a:p>
          <a:p>
            <a:pPr marL="285750" indent="-285750">
              <a:buSzPct val="45000"/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SNV annotation. </a:t>
            </a:r>
          </a:p>
          <a:p>
            <a:pPr marL="285750" indent="-285750">
              <a:buSzPct val="45000"/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VCF comparison.</a:t>
            </a:r>
          </a:p>
          <a:p>
            <a:pPr marL="285750" indent="-285750">
              <a:buSzPct val="45000"/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Statistics.</a:t>
            </a:r>
          </a:p>
          <a:p>
            <a:pPr marL="285750" indent="-285750">
              <a:buSzPct val="45000"/>
              <a:buFontTx/>
              <a:buChar char="-"/>
            </a:pPr>
            <a:r>
              <a:rPr lang="en-US" dirty="0" smtClean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  <a:p>
            <a:pPr>
              <a:buSzPct val="45000"/>
            </a:pPr>
            <a:endParaRPr lang="en-US" dirty="0">
              <a:solidFill>
                <a:srgbClr val="215968"/>
              </a:solidFill>
              <a:latin typeface="Avenir Book"/>
              <a:cs typeface="Avenir Book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VCF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2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47</a:t>
            </a:fld>
            <a:endParaRPr lang="en-US"/>
          </a:p>
        </p:txBody>
      </p:sp>
      <p:pic>
        <p:nvPicPr>
          <p:cNvPr id="5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52807"/>
            <a:ext cx="9144000" cy="37856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2513" y="6596390"/>
            <a:ext cx="2845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100" dirty="0"/>
              <a:t>http://</a:t>
            </a:r>
            <a:r>
              <a:rPr lang="fr-FR" sz="1100" dirty="0" err="1"/>
              <a:t>wiki.bits.vib.be</a:t>
            </a:r>
            <a:r>
              <a:rPr lang="fr-FR" sz="1100" dirty="0"/>
              <a:t>/</a:t>
            </a:r>
            <a:r>
              <a:rPr lang="fr-FR" sz="1100" dirty="0" err="1"/>
              <a:t>index.php</a:t>
            </a:r>
            <a:r>
              <a:rPr lang="fr-FR" sz="1100" dirty="0"/>
              <a:t>/NGS-formats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7800" y="749676"/>
            <a:ext cx="4279900" cy="2565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1806" y="14905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smtClean="0"/>
              <a:t>VCF Format </a:t>
            </a:r>
            <a:r>
              <a:rPr lang="fr-FR" b="1" dirty="0" err="1" smtClean="0"/>
              <a:t>coordinates</a:t>
            </a:r>
            <a:r>
              <a:rPr lang="fr-FR" b="1" dirty="0" smtClean="0"/>
              <a:t> are 1-based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641777" y="68976"/>
            <a:ext cx="70864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 smtClean="0">
                <a:solidFill>
                  <a:srgbClr val="FFFFFF"/>
                </a:solidFill>
                <a:ea typeface="+mj-ea"/>
                <a:cs typeface="+mj-cs"/>
              </a:rPr>
              <a:t>Variant calling and VCF format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VCF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1" name="Signalisation droite 10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61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86443" y="6080471"/>
            <a:ext cx="2845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100" dirty="0"/>
              <a:t>http://</a:t>
            </a:r>
            <a:r>
              <a:rPr lang="fr-FR" sz="1100" dirty="0" err="1"/>
              <a:t>wiki.bits.vib.be</a:t>
            </a:r>
            <a:r>
              <a:rPr lang="fr-FR" sz="1100" dirty="0"/>
              <a:t>/</a:t>
            </a:r>
            <a:r>
              <a:rPr lang="fr-FR" sz="1100" dirty="0" err="1"/>
              <a:t>index.php</a:t>
            </a:r>
            <a:r>
              <a:rPr lang="fr-FR" sz="1100" dirty="0"/>
              <a:t>/NGS-formats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1777" y="68976"/>
            <a:ext cx="70864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 smtClean="0">
                <a:solidFill>
                  <a:srgbClr val="FFFFFF"/>
                </a:solidFill>
                <a:ea typeface="+mj-ea"/>
                <a:cs typeface="+mj-cs"/>
              </a:rPr>
              <a:t>Extracting info from VCF files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9400" y="2828836"/>
            <a:ext cx="8818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No </a:t>
            </a:r>
            <a:r>
              <a:rPr lang="fr-FR" b="1" dirty="0" err="1" smtClean="0"/>
              <a:t>need</a:t>
            </a:r>
            <a:r>
              <a:rPr lang="fr-FR" b="1" dirty="0" smtClean="0"/>
              <a:t> to </a:t>
            </a:r>
            <a:r>
              <a:rPr lang="fr-FR" b="1" dirty="0" err="1" smtClean="0"/>
              <a:t>write</a:t>
            </a:r>
            <a:r>
              <a:rPr lang="fr-FR" b="1" dirty="0" smtClean="0"/>
              <a:t> </a:t>
            </a:r>
            <a:r>
              <a:rPr lang="fr-FR" b="1" dirty="0" err="1" smtClean="0"/>
              <a:t>your</a:t>
            </a:r>
            <a:r>
              <a:rPr lang="fr-FR" b="1" dirty="0" smtClean="0"/>
              <a:t> </a:t>
            </a:r>
            <a:r>
              <a:rPr lang="fr-FR" b="1" dirty="0" err="1" smtClean="0"/>
              <a:t>own</a:t>
            </a:r>
            <a:r>
              <a:rPr lang="fr-FR" b="1" dirty="0" smtClean="0"/>
              <a:t> </a:t>
            </a:r>
            <a:r>
              <a:rPr lang="fr-FR" b="1" dirty="0" err="1" smtClean="0"/>
              <a:t>parser</a:t>
            </a:r>
            <a:r>
              <a:rPr lang="fr-FR" b="1" dirty="0" smtClean="0"/>
              <a:t>, </a:t>
            </a:r>
            <a:r>
              <a:rPr lang="fr-FR" b="1" dirty="0" err="1" smtClean="0"/>
              <a:t>you</a:t>
            </a:r>
            <a:r>
              <a:rPr lang="fr-FR" b="1" dirty="0" smtClean="0"/>
              <a:t> </a:t>
            </a:r>
            <a:r>
              <a:rPr lang="fr-FR" b="1" dirty="0" err="1" smtClean="0"/>
              <a:t>can</a:t>
            </a:r>
            <a:r>
              <a:rPr lang="fr-FR" b="1" dirty="0" smtClean="0"/>
              <a:t> use GATK </a:t>
            </a:r>
            <a:r>
              <a:rPr lang="fr-FR" b="1" dirty="0" err="1" smtClean="0"/>
              <a:t>Variants</a:t>
            </a:r>
            <a:r>
              <a:rPr lang="fr-FR" b="1" dirty="0" smtClean="0"/>
              <a:t> to table</a:t>
            </a:r>
          </a:p>
          <a:p>
            <a:endParaRPr lang="fr-FR" dirty="0"/>
          </a:p>
          <a:p>
            <a:r>
              <a:rPr lang="fr-FR" dirty="0" err="1" smtClean="0"/>
              <a:t>https</a:t>
            </a:r>
            <a:r>
              <a:rPr lang="fr-FR" dirty="0"/>
              <a:t>://</a:t>
            </a:r>
            <a:r>
              <a:rPr lang="fr-FR" dirty="0" err="1"/>
              <a:t>software.broadinstitute.org</a:t>
            </a:r>
            <a:r>
              <a:rPr lang="fr-FR" dirty="0"/>
              <a:t>/</a:t>
            </a:r>
            <a:r>
              <a:rPr lang="fr-FR" dirty="0" err="1"/>
              <a:t>gatk</a:t>
            </a:r>
            <a:r>
              <a:rPr lang="fr-FR" dirty="0"/>
              <a:t>/documentation/</a:t>
            </a:r>
            <a:r>
              <a:rPr lang="fr-FR" dirty="0" err="1"/>
              <a:t>tooldocs</a:t>
            </a:r>
            <a:r>
              <a:rPr lang="fr-FR" dirty="0"/>
              <a:t>/</a:t>
            </a:r>
            <a:r>
              <a:rPr lang="fr-FR" dirty="0" err="1"/>
              <a:t>current</a:t>
            </a:r>
            <a:r>
              <a:rPr lang="fr-FR" dirty="0"/>
              <a:t>/org_broadinstitute_gatk_tools_walkers_variantutils_VariantsToTable.php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VCF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8" name="Signalisation droite 7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1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9513" y="6389183"/>
            <a:ext cx="2845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100" dirty="0"/>
              <a:t>http://</a:t>
            </a:r>
            <a:r>
              <a:rPr lang="fr-FR" sz="1100" dirty="0" err="1"/>
              <a:t>wiki.bits.vib.be</a:t>
            </a:r>
            <a:r>
              <a:rPr lang="fr-FR" sz="1100" dirty="0"/>
              <a:t>/</a:t>
            </a:r>
            <a:r>
              <a:rPr lang="fr-FR" sz="1100" dirty="0" err="1"/>
              <a:t>index.php</a:t>
            </a:r>
            <a:r>
              <a:rPr lang="fr-FR" sz="1100" dirty="0"/>
              <a:t>/NGS-formats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1777" y="68976"/>
            <a:ext cx="70864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>
                <a:solidFill>
                  <a:srgbClr val="FFFFFF"/>
                </a:solidFill>
                <a:ea typeface="+mj-ea"/>
                <a:cs typeface="+mj-cs"/>
              </a:rPr>
              <a:t>VARIANT CALLING </a:t>
            </a:r>
            <a:r>
              <a:rPr lang="en-ZA" sz="3200" b="1" dirty="0" smtClean="0">
                <a:solidFill>
                  <a:srgbClr val="FFFFFF"/>
                </a:solidFill>
                <a:ea typeface="+mj-ea"/>
                <a:cs typeface="+mj-cs"/>
              </a:rPr>
              <a:t>FILTERING</a:t>
            </a:r>
            <a:endParaRPr lang="en-ZA" sz="3200" b="1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313062"/>
            <a:ext cx="8470900" cy="40166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1" y="800902"/>
            <a:ext cx="8803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Variant annotation </a:t>
            </a:r>
            <a:r>
              <a:rPr lang="fr-FR" dirty="0" smtClean="0"/>
              <a:t>programs: </a:t>
            </a:r>
            <a:r>
              <a:rPr lang="fr-FR" dirty="0" err="1" smtClean="0"/>
              <a:t>SnpEff</a:t>
            </a:r>
            <a:endParaRPr lang="fr-FR" dirty="0" smtClean="0"/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A variant </a:t>
            </a:r>
            <a:r>
              <a:rPr lang="fr-FR" dirty="0"/>
              <a:t>annotation and </a:t>
            </a:r>
            <a:r>
              <a:rPr lang="fr-FR" dirty="0" err="1"/>
              <a:t>effect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Annotates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err="1"/>
              <a:t>predicts</a:t>
            </a:r>
            <a:r>
              <a:rPr lang="fr-FR" dirty="0"/>
              <a:t> the </a:t>
            </a:r>
            <a:r>
              <a:rPr lang="fr-FR" dirty="0" err="1"/>
              <a:t>effects</a:t>
            </a:r>
            <a:r>
              <a:rPr lang="fr-FR" dirty="0"/>
              <a:t> of </a:t>
            </a:r>
            <a:r>
              <a:rPr lang="fr-FR" dirty="0" err="1"/>
              <a:t>variants</a:t>
            </a:r>
            <a:r>
              <a:rPr lang="fr-FR" dirty="0"/>
              <a:t> on </a:t>
            </a:r>
            <a:r>
              <a:rPr lang="fr-FR" dirty="0" err="1" smtClean="0"/>
              <a:t>genes</a:t>
            </a:r>
            <a:r>
              <a:rPr lang="fr-FR" dirty="0" smtClean="0"/>
              <a:t>: </a:t>
            </a:r>
            <a:r>
              <a:rPr lang="fr-FR" dirty="0"/>
              <a:t>Are </a:t>
            </a:r>
            <a:r>
              <a:rPr lang="fr-FR" dirty="0" err="1"/>
              <a:t>they</a:t>
            </a:r>
            <a:r>
              <a:rPr lang="fr-FR" dirty="0"/>
              <a:t> in a </a:t>
            </a:r>
            <a:r>
              <a:rPr lang="fr-FR" dirty="0" err="1"/>
              <a:t>gene</a:t>
            </a:r>
            <a:r>
              <a:rPr lang="fr-FR" dirty="0"/>
              <a:t>? In an exon? Do </a:t>
            </a:r>
            <a:r>
              <a:rPr lang="fr-FR" dirty="0" err="1"/>
              <a:t>they</a:t>
            </a:r>
            <a:r>
              <a:rPr lang="fr-FR" dirty="0"/>
              <a:t> change </a:t>
            </a:r>
            <a:r>
              <a:rPr lang="fr-FR" dirty="0" err="1"/>
              <a:t>protein</a:t>
            </a:r>
            <a:r>
              <a:rPr lang="fr-FR" dirty="0"/>
              <a:t> </a:t>
            </a:r>
            <a:r>
              <a:rPr lang="fr-FR" dirty="0" err="1"/>
              <a:t>coding</a:t>
            </a:r>
            <a:r>
              <a:rPr lang="fr-FR" dirty="0"/>
              <a:t>? Do </a:t>
            </a:r>
            <a:r>
              <a:rPr lang="fr-FR" dirty="0" err="1"/>
              <a:t>they</a:t>
            </a:r>
            <a:r>
              <a:rPr lang="fr-FR" dirty="0"/>
              <a:t> cause </a:t>
            </a:r>
            <a:r>
              <a:rPr lang="fr-FR" dirty="0" err="1"/>
              <a:t>premature</a:t>
            </a:r>
            <a:r>
              <a:rPr lang="fr-FR" dirty="0"/>
              <a:t> stop codons?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Variants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 annotation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8" name="Signalisation droite 7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36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204" y="61914"/>
            <a:ext cx="9036496" cy="6877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ZA" sz="3200" b="1" dirty="0" smtClean="0">
                <a:solidFill>
                  <a:srgbClr val="FFFFFF"/>
                </a:solidFill>
              </a:rPr>
              <a:t>FastQ files</a:t>
            </a:r>
            <a:endParaRPr lang="en-ZA" sz="3200" b="1" dirty="0">
              <a:solidFill>
                <a:srgbClr val="FFFFFF"/>
              </a:solidFill>
            </a:endParaRPr>
          </a:p>
        </p:txBody>
      </p:sp>
      <p:pic>
        <p:nvPicPr>
          <p:cNvPr id="14" name="Content Placeholder 9" descr="Sequencer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59404" y="955166"/>
            <a:ext cx="2458724" cy="141763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259404" y="2372803"/>
            <a:ext cx="2458723" cy="1837254"/>
            <a:chOff x="159173" y="1371599"/>
            <a:chExt cx="2458723" cy="1837254"/>
          </a:xfrm>
        </p:grpSpPr>
        <p:sp>
          <p:nvSpPr>
            <p:cNvPr id="21" name="Rounded Rectangle 20"/>
            <p:cNvSpPr/>
            <p:nvPr/>
          </p:nvSpPr>
          <p:spPr>
            <a:xfrm>
              <a:off x="159173" y="2192853"/>
              <a:ext cx="2458723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Raw sequence data: </a:t>
              </a:r>
              <a:r>
                <a:rPr lang="en-US" sz="2400" b="1" dirty="0" err="1" smtClean="0"/>
                <a:t>FastQ</a:t>
              </a:r>
              <a:r>
                <a:rPr lang="en-US" sz="2400" b="1" dirty="0" smtClean="0"/>
                <a:t> files</a:t>
              </a:r>
              <a:endParaRPr lang="en-US" sz="2400" b="1" dirty="0"/>
            </a:p>
          </p:txBody>
        </p:sp>
        <p:cxnSp>
          <p:nvCxnSpPr>
            <p:cNvPr id="22" name="Straight Arrow Connector 21"/>
            <p:cNvCxnSpPr>
              <a:stCxn id="14" idx="2"/>
              <a:endCxn id="21" idx="0"/>
            </p:cNvCxnSpPr>
            <p:nvPr/>
          </p:nvCxnSpPr>
          <p:spPr>
            <a:xfrm>
              <a:off x="1388535" y="1371599"/>
              <a:ext cx="0" cy="82125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06477" y="1549942"/>
            <a:ext cx="5627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What is a </a:t>
            </a:r>
            <a:r>
              <a:rPr lang="en-US" sz="2400" b="1" dirty="0" err="1" smtClean="0"/>
              <a:t>FastQ</a:t>
            </a:r>
            <a:r>
              <a:rPr lang="en-US" sz="2400" b="1" dirty="0" smtClean="0"/>
              <a:t> file?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>
                <a:solidFill>
                  <a:srgbClr val="E34F05"/>
                </a:solidFill>
              </a:rPr>
              <a:t>FASTQ= FASTA + Quality</a:t>
            </a:r>
          </a:p>
          <a:p>
            <a:pPr algn="just"/>
            <a:endParaRPr lang="en-US" sz="2400" b="1" dirty="0" smtClean="0">
              <a:solidFill>
                <a:srgbClr val="C0504D"/>
              </a:solidFill>
            </a:endParaRPr>
          </a:p>
          <a:p>
            <a:pPr algn="just"/>
            <a:r>
              <a:rPr lang="en-US" sz="2400" b="1" dirty="0" err="1" smtClean="0">
                <a:solidFill>
                  <a:srgbClr val="E34F05"/>
                </a:solidFill>
              </a:rPr>
              <a:t>FastQ</a:t>
            </a:r>
            <a:r>
              <a:rPr lang="en-US" sz="2400" b="1" dirty="0" smtClean="0">
                <a:solidFill>
                  <a:srgbClr val="E34F05"/>
                </a:solidFill>
              </a:rPr>
              <a:t> format</a:t>
            </a:r>
            <a:r>
              <a:rPr lang="en-US" sz="2400" dirty="0" smtClean="0">
                <a:solidFill>
                  <a:srgbClr val="E34F05"/>
                </a:solidFill>
              </a:rPr>
              <a:t> </a:t>
            </a:r>
            <a:r>
              <a:rPr lang="en-US" sz="2400" dirty="0" smtClean="0"/>
              <a:t>is a text-based format for storing both a </a:t>
            </a:r>
            <a:r>
              <a:rPr lang="en-US" sz="2400" dirty="0" smtClean="0">
                <a:solidFill>
                  <a:srgbClr val="E34F05"/>
                </a:solidFill>
              </a:rPr>
              <a:t>biological sequence </a:t>
            </a:r>
            <a:r>
              <a:rPr lang="en-US" sz="2400" dirty="0" smtClean="0"/>
              <a:t>and the corresponding per base </a:t>
            </a:r>
            <a:r>
              <a:rPr lang="en-US" sz="2400" dirty="0" smtClean="0">
                <a:solidFill>
                  <a:srgbClr val="E34F05"/>
                </a:solidFill>
              </a:rPr>
              <a:t>quality scores</a:t>
            </a:r>
          </a:p>
          <a:p>
            <a:pPr algn="just"/>
            <a:endParaRPr lang="en-US" sz="2400" dirty="0">
              <a:solidFill>
                <a:srgbClr val="E34F05"/>
              </a:solidFill>
            </a:endParaRPr>
          </a:p>
          <a:p>
            <a:pPr algn="just"/>
            <a:r>
              <a:rPr lang="fr-FR" sz="2400" b="1" dirty="0">
                <a:solidFill>
                  <a:srgbClr val="215968"/>
                </a:solidFill>
                <a:latin typeface="Avenir Book"/>
                <a:cs typeface="Avenir Book"/>
              </a:rPr>
              <a:t>-&gt; Most </a:t>
            </a:r>
            <a:r>
              <a:rPr lang="fr-FR" sz="2400" b="1" dirty="0" err="1">
                <a:solidFill>
                  <a:srgbClr val="215968"/>
                </a:solidFill>
                <a:latin typeface="Avenir Book"/>
                <a:cs typeface="Avenir Book"/>
              </a:rPr>
              <a:t>common</a:t>
            </a:r>
            <a:r>
              <a:rPr lang="fr-FR" sz="2400" b="1" dirty="0">
                <a:solidFill>
                  <a:srgbClr val="215968"/>
                </a:solidFill>
                <a:latin typeface="Avenir Book"/>
                <a:cs typeface="Avenir Book"/>
              </a:rPr>
              <a:t> output </a:t>
            </a:r>
            <a:r>
              <a:rPr lang="fr-FR" sz="2400" b="1" dirty="0" err="1">
                <a:solidFill>
                  <a:srgbClr val="215968"/>
                </a:solidFill>
                <a:latin typeface="Avenir Book"/>
                <a:cs typeface="Avenir Book"/>
              </a:rPr>
              <a:t>provided</a:t>
            </a:r>
            <a:r>
              <a:rPr lang="fr-FR" sz="2400" b="1" dirty="0">
                <a:solidFill>
                  <a:srgbClr val="215968"/>
                </a:solidFill>
                <a:latin typeface="Avenir Book"/>
                <a:cs typeface="Avenir Book"/>
              </a:rPr>
              <a:t> by </a:t>
            </a:r>
            <a:r>
              <a:rPr lang="fr-FR" sz="2400" b="1" dirty="0" err="1">
                <a:solidFill>
                  <a:srgbClr val="215968"/>
                </a:solidFill>
                <a:latin typeface="Avenir Book"/>
                <a:cs typeface="Avenir Book"/>
              </a:rPr>
              <a:t>sequencing</a:t>
            </a:r>
            <a:r>
              <a:rPr lang="fr-FR" sz="2400" b="1" dirty="0">
                <a:solidFill>
                  <a:srgbClr val="215968"/>
                </a:solidFill>
                <a:latin typeface="Avenir Book"/>
                <a:cs typeface="Avenir Book"/>
              </a:rPr>
              <a:t> </a:t>
            </a:r>
            <a:r>
              <a:rPr lang="fr-FR" sz="2400" b="1" dirty="0" err="1" smtClean="0">
                <a:solidFill>
                  <a:srgbClr val="215968"/>
                </a:solidFill>
                <a:latin typeface="Avenir Book"/>
                <a:cs typeface="Avenir Book"/>
              </a:rPr>
              <a:t>platforms</a:t>
            </a:r>
            <a:endParaRPr lang="fr-FR" sz="2400" b="1" dirty="0">
              <a:solidFill>
                <a:srgbClr val="215968"/>
              </a:solidFill>
              <a:latin typeface="Avenir Book"/>
              <a:cs typeface="Avenir Book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9404" y="4430662"/>
            <a:ext cx="2458723" cy="1118335"/>
            <a:chOff x="1049883" y="4804833"/>
            <a:chExt cx="5249287" cy="1981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44133" y="4804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49883" y="49572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48933" y="51096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25303" y="52620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53733" y="54144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06133" y="5566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571956" y="6019799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013200" y="5816599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185368" y="60240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608666" y="6356350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92103" y="6328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0533" y="64812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096903" y="66336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25333" y="67860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58533" y="57192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49883" y="55287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124199" y="6328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FASTQ FILE FORMAT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read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file format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44" name="Signalisation droite 43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r 44"/>
          <p:cNvGrpSpPr/>
          <p:nvPr/>
        </p:nvGrpSpPr>
        <p:grpSpPr>
          <a:xfrm>
            <a:off x="29157" y="5919194"/>
            <a:ext cx="1069846" cy="898087"/>
            <a:chOff x="29157" y="5919194"/>
            <a:chExt cx="1069846" cy="898087"/>
          </a:xfrm>
        </p:grpSpPr>
        <p:grpSp>
          <p:nvGrpSpPr>
            <p:cNvPr id="46" name="Grouper 45"/>
            <p:cNvGrpSpPr/>
            <p:nvPr/>
          </p:nvGrpSpPr>
          <p:grpSpPr>
            <a:xfrm>
              <a:off x="29157" y="5919194"/>
              <a:ext cx="1069846" cy="885694"/>
              <a:chOff x="8035598" y="56268"/>
              <a:chExt cx="1069846" cy="874231"/>
            </a:xfrm>
          </p:grpSpPr>
          <p:grpSp>
            <p:nvGrpSpPr>
              <p:cNvPr id="48" name="Grouper 47"/>
              <p:cNvGrpSpPr/>
              <p:nvPr/>
            </p:nvGrpSpPr>
            <p:grpSpPr>
              <a:xfrm>
                <a:off x="8067496" y="56268"/>
                <a:ext cx="1037948" cy="874231"/>
                <a:chOff x="88298" y="99195"/>
                <a:chExt cx="1037948" cy="874231"/>
              </a:xfrm>
            </p:grpSpPr>
            <p:sp>
              <p:nvSpPr>
                <p:cNvPr id="50" name="Oval 13"/>
                <p:cNvSpPr/>
                <p:nvPr/>
              </p:nvSpPr>
              <p:spPr>
                <a:xfrm>
                  <a:off x="334247" y="191676"/>
                  <a:ext cx="791999" cy="781750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68000"/>
                  </a:schemeClr>
                </a:solidFill>
                <a:ln w="57150" cmpd="thinThick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14"/>
                <p:cNvSpPr/>
                <p:nvPr/>
              </p:nvSpPr>
              <p:spPr>
                <a:xfrm>
                  <a:off x="88298" y="99195"/>
                  <a:ext cx="668405" cy="657641"/>
                </a:xfrm>
                <a:prstGeom prst="ellipse">
                  <a:avLst/>
                </a:prstGeom>
                <a:solidFill>
                  <a:srgbClr val="215968">
                    <a:alpha val="50000"/>
                  </a:srgbClr>
                </a:solidFill>
                <a:ln w="57150" cmpd="dbl">
                  <a:solidFill>
                    <a:srgbClr val="215968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15"/>
                <p:cNvSpPr/>
                <p:nvPr/>
              </p:nvSpPr>
              <p:spPr>
                <a:xfrm>
                  <a:off x="199512" y="587677"/>
                  <a:ext cx="323997" cy="319807"/>
                </a:xfrm>
                <a:prstGeom prst="ellipse">
                  <a:avLst/>
                </a:prstGeom>
                <a:solidFill>
                  <a:srgbClr val="0F3234">
                    <a:alpha val="92000"/>
                  </a:srgbClr>
                </a:solidFill>
                <a:ln w="57150" cmpd="dbl">
                  <a:solidFill>
                    <a:srgbClr val="287B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ZoneTexte 48"/>
              <p:cNvSpPr txBox="1"/>
              <p:nvPr/>
            </p:nvSpPr>
            <p:spPr>
              <a:xfrm>
                <a:off x="8035598" y="106821"/>
                <a:ext cx="712173" cy="48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fr-FR" sz="1600" b="1" dirty="0" smtClean="0">
                    <a:solidFill>
                      <a:schemeClr val="bg1"/>
                    </a:solidFill>
                  </a:rPr>
                  <a:t>PART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fr-FR" sz="16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47" name="ZoneTexte 46"/>
            <p:cNvSpPr txBox="1"/>
            <p:nvPr/>
          </p:nvSpPr>
          <p:spPr>
            <a:xfrm>
              <a:off x="560400" y="6447949"/>
              <a:ext cx="34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81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52513" y="5882943"/>
            <a:ext cx="2845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100" dirty="0"/>
              <a:t>http://</a:t>
            </a:r>
            <a:r>
              <a:rPr lang="fr-FR" sz="1100" dirty="0" err="1"/>
              <a:t>wiki.bits.vib.be</a:t>
            </a:r>
            <a:r>
              <a:rPr lang="fr-FR" sz="1100" dirty="0"/>
              <a:t>/</a:t>
            </a:r>
            <a:r>
              <a:rPr lang="fr-FR" sz="1100" dirty="0" err="1"/>
              <a:t>index.php</a:t>
            </a:r>
            <a:r>
              <a:rPr lang="fr-FR" sz="1100" dirty="0"/>
              <a:t>/NGS-formats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1777" y="68976"/>
            <a:ext cx="70864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>
                <a:solidFill>
                  <a:srgbClr val="FFFFFF"/>
                </a:solidFill>
                <a:ea typeface="+mj-ea"/>
                <a:cs typeface="+mj-cs"/>
              </a:rPr>
              <a:t>VARIANT CALLING </a:t>
            </a:r>
            <a:r>
              <a:rPr lang="en-ZA" sz="3200" b="1" dirty="0" smtClean="0">
                <a:solidFill>
                  <a:srgbClr val="FFFFFF"/>
                </a:solidFill>
                <a:ea typeface="+mj-ea"/>
                <a:cs typeface="+mj-cs"/>
              </a:rPr>
              <a:t>FILTERING</a:t>
            </a:r>
            <a:endParaRPr lang="en-ZA" sz="3200" b="1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0"/>
            <a:ext cx="9144000" cy="27856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4521200"/>
            <a:ext cx="2489200" cy="88762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Variants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 annotation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1" name="Signalisation droite 10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20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9" descr="Sequencer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33533" y="940354"/>
            <a:ext cx="3310467" cy="14176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758842" y="2357991"/>
            <a:ext cx="2235203" cy="1837254"/>
            <a:chOff x="270933" y="1371599"/>
            <a:chExt cx="2235203" cy="1837254"/>
          </a:xfrm>
        </p:grpSpPr>
        <p:sp>
          <p:nvSpPr>
            <p:cNvPr id="9" name="Rounded Rectangle 8"/>
            <p:cNvSpPr/>
            <p:nvPr/>
          </p:nvSpPr>
          <p:spPr>
            <a:xfrm>
              <a:off x="270933" y="2192853"/>
              <a:ext cx="2235203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Raw sequence data: </a:t>
              </a:r>
              <a:r>
                <a:rPr lang="en-US" sz="2400" b="1" dirty="0" err="1" smtClean="0"/>
                <a:t>FastQ</a:t>
              </a:r>
              <a:r>
                <a:rPr lang="en-US" sz="2400" b="1" dirty="0" smtClean="0"/>
                <a:t> files</a:t>
              </a:r>
              <a:endParaRPr lang="en-US" sz="2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03867" y="1371599"/>
              <a:ext cx="0" cy="82125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83167" y="1549942"/>
            <a:ext cx="5050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a </a:t>
            </a:r>
            <a:r>
              <a:rPr lang="en-US" sz="2400" b="1" dirty="0" err="1" smtClean="0"/>
              <a:t>FastQ</a:t>
            </a:r>
            <a:r>
              <a:rPr lang="en-US" sz="2400" b="1" dirty="0" smtClean="0"/>
              <a:t> file?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FASTQ= FASTA + Quality</a:t>
            </a:r>
          </a:p>
          <a:p>
            <a:endParaRPr lang="en-US" sz="2400" b="1" dirty="0" smtClean="0">
              <a:solidFill>
                <a:srgbClr val="C0504D"/>
              </a:solidFill>
            </a:endParaRPr>
          </a:p>
          <a:p>
            <a:r>
              <a:rPr lang="en-US" sz="2400" b="1" dirty="0" err="1" smtClean="0">
                <a:solidFill>
                  <a:srgbClr val="C0504D"/>
                </a:solidFill>
              </a:rPr>
              <a:t>FastQ</a:t>
            </a:r>
            <a:r>
              <a:rPr lang="en-US" sz="2400" b="1" dirty="0" smtClean="0"/>
              <a:t> format</a:t>
            </a:r>
            <a:r>
              <a:rPr lang="en-US" sz="2400" dirty="0" smtClean="0"/>
              <a:t> is a text-based format for storing both a </a:t>
            </a:r>
            <a:r>
              <a:rPr lang="en-US" sz="2400" dirty="0" smtClean="0">
                <a:solidFill>
                  <a:srgbClr val="FF0000"/>
                </a:solidFill>
              </a:rPr>
              <a:t>biological sequence </a:t>
            </a:r>
            <a:r>
              <a:rPr lang="en-US" sz="2400" dirty="0" smtClean="0"/>
              <a:t>and its corresponding </a:t>
            </a:r>
            <a:r>
              <a:rPr lang="en-US" sz="2400" dirty="0" smtClean="0">
                <a:solidFill>
                  <a:srgbClr val="FF0000"/>
                </a:solidFill>
              </a:rPr>
              <a:t>quality scores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8A318C3-50C3-F640-93B8-49D3252ED12B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75115" y="4652433"/>
            <a:ext cx="3454399" cy="1981200"/>
            <a:chOff x="1049883" y="4804833"/>
            <a:chExt cx="5249287" cy="19812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744133" y="4804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049883" y="49572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48933" y="51096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25303" y="52620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53733" y="54144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06133" y="5566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71956" y="6019799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13200" y="5816599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85368" y="60240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608666" y="6356350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92103" y="6328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20533" y="64812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96903" y="66336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25333" y="67860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658533" y="57192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49883" y="55287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24199" y="6328833"/>
              <a:ext cx="120226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3620734" y="148709"/>
            <a:ext cx="195438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FastQ files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96812" y="31277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FASTQ FILE FORMAT</a:t>
            </a:r>
          </a:p>
          <a:p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read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 file format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33" name="Signalisation droite 32"/>
          <p:cNvSpPr/>
          <p:nvPr/>
        </p:nvSpPr>
        <p:spPr>
          <a:xfrm>
            <a:off x="8992" y="4128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69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0B37-1077-8C4D-816F-C43CF3063840}" type="slidenum">
              <a:rPr lang="en-US" smtClean="0"/>
              <a:t>7</a:t>
            </a:fld>
            <a:endParaRPr lang="en-US"/>
          </a:p>
        </p:txBody>
      </p:sp>
      <p:sp useBgFill="1">
        <p:nvSpPr>
          <p:cNvPr id="5" name="Content Placeholder 4"/>
          <p:cNvSpPr>
            <a:spLocks noGrp="1"/>
          </p:cNvSpPr>
          <p:nvPr>
            <p:ph type="ctrTitle"/>
          </p:nvPr>
        </p:nvSpPr>
        <p:spPr>
          <a:xfrm>
            <a:off x="914400" y="2865437"/>
            <a:ext cx="7772400" cy="14700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ZA" sz="4000" b="1" dirty="0" smtClean="0"/>
              <a:t>SAM and BAM formats</a:t>
            </a:r>
            <a:endParaRPr lang="en-ZA" sz="4000" b="1" dirty="0"/>
          </a:p>
        </p:txBody>
      </p:sp>
    </p:spTree>
    <p:extLst>
      <p:ext uri="{BB962C8B-B14F-4D97-AF65-F5344CB8AC3E}">
        <p14:creationId xmlns:p14="http://schemas.microsoft.com/office/powerpoint/2010/main" val="359221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2F157BC-87B4-1A4E-B75D-91D44A960220}" type="slidenum">
              <a:rPr lang="fr-FR" smtClean="0"/>
              <a:t>8</a:t>
            </a:fld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6589512" y="1917713"/>
            <a:ext cx="2404533" cy="4301067"/>
            <a:chOff x="101603" y="321733"/>
            <a:chExt cx="2404533" cy="4301067"/>
          </a:xfrm>
        </p:grpSpPr>
        <p:sp>
          <p:nvSpPr>
            <p:cNvPr id="9" name="Rounded Rectangle 8"/>
            <p:cNvSpPr/>
            <p:nvPr/>
          </p:nvSpPr>
          <p:spPr>
            <a:xfrm>
              <a:off x="270933" y="321733"/>
              <a:ext cx="2167467" cy="10498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sequence data: </a:t>
              </a:r>
              <a:r>
                <a:rPr lang="en-US" dirty="0" err="1" smtClean="0"/>
                <a:t>Fastq</a:t>
              </a:r>
              <a:r>
                <a:rPr lang="en-US" dirty="0" smtClean="0"/>
                <a:t> files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01603" y="2015067"/>
              <a:ext cx="2404533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Mapping (Bowtie, BWA or others)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303867" y="1371599"/>
              <a:ext cx="0" cy="6434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270933" y="3606800"/>
              <a:ext cx="2235203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BAM/SAM files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03867" y="2963332"/>
              <a:ext cx="0" cy="6434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62722" y="1239849"/>
            <a:ext cx="6425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After mapping the FASTQ file to the reference genome you will end up with a </a:t>
            </a:r>
            <a:r>
              <a:rPr lang="en-US" sz="2400" dirty="0" smtClean="0">
                <a:solidFill>
                  <a:schemeClr val="tx2"/>
                </a:solidFill>
              </a:rPr>
              <a:t>SAM or BAM </a:t>
            </a:r>
            <a:r>
              <a:rPr lang="en-US" sz="2400" dirty="0" smtClean="0"/>
              <a:t>alignment file</a:t>
            </a:r>
          </a:p>
          <a:p>
            <a:pPr marL="342900" indent="-342900">
              <a:buSzPct val="45000"/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SAM stands </a:t>
            </a:r>
            <a:r>
              <a:rPr lang="en-US" sz="2400" dirty="0" smtClean="0">
                <a:solidFill>
                  <a:schemeClr val="accent2"/>
                </a:solidFill>
              </a:rPr>
              <a:t>for Sequence Alignment/Map format</a:t>
            </a:r>
          </a:p>
          <a:p>
            <a:pPr marL="342900" indent="-342900">
              <a:buSzPct val="45000"/>
              <a:buFont typeface="Arial"/>
              <a:buChar char="•"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single </a:t>
            </a:r>
            <a:r>
              <a:rPr lang="en-US" sz="2400" dirty="0" smtClean="0">
                <a:solidFill>
                  <a:srgbClr val="000000"/>
                </a:solidFill>
              </a:rPr>
              <a:t>SAM file </a:t>
            </a:r>
            <a:r>
              <a:rPr lang="en-US" sz="2400" dirty="0">
                <a:solidFill>
                  <a:srgbClr val="000000"/>
                </a:solidFill>
              </a:rPr>
              <a:t>can store mapped, unmapped, and even QC-failed reads from a sequencing run, and indexed to allow rapid access. This means that the raw sequencing data can be fully recapitulated from the </a:t>
            </a:r>
            <a:r>
              <a:rPr lang="en-US" sz="2400" dirty="0" smtClean="0">
                <a:solidFill>
                  <a:srgbClr val="000000"/>
                </a:solidFill>
              </a:rPr>
              <a:t>SAM/BAM file.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SzPct val="45000"/>
              <a:buFont typeface="Arial"/>
              <a:buChar char="•"/>
            </a:pP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34838" y="148709"/>
            <a:ext cx="345338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SAM, BAM formats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SAM/BAM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7" name="Signalisation droite 16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36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670" y="1641882"/>
            <a:ext cx="7645736" cy="45069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43593" y="6162126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100" dirty="0" smtClean="0"/>
              <a:t>Li </a:t>
            </a:r>
            <a:r>
              <a:rPr lang="fr-FR" sz="1100" dirty="0" err="1" smtClean="0"/>
              <a:t>Shen</a:t>
            </a:r>
            <a:r>
              <a:rPr lang="fr-FR" sz="1100" dirty="0" smtClean="0"/>
              <a:t>, 2014</a:t>
            </a:r>
            <a:endParaRPr lang="fr-FR" sz="1100" dirty="0"/>
          </a:p>
        </p:txBody>
      </p:sp>
      <p:sp>
        <p:nvSpPr>
          <p:cNvPr id="8" name="Rectangle 7"/>
          <p:cNvSpPr/>
          <p:nvPr/>
        </p:nvSpPr>
        <p:spPr>
          <a:xfrm>
            <a:off x="3447606" y="68975"/>
            <a:ext cx="231345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ZA" sz="3200" b="1" dirty="0">
                <a:solidFill>
                  <a:srgbClr val="FFFFFF"/>
                </a:solidFill>
              </a:rPr>
              <a:t>SAM Format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96812" y="31277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SAM/BAM files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9" name="Signalisation droite 8"/>
          <p:cNvSpPr/>
          <p:nvPr/>
        </p:nvSpPr>
        <p:spPr>
          <a:xfrm>
            <a:off x="8992" y="349365"/>
            <a:ext cx="609650" cy="52699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92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29982</TotalTime>
  <Words>2802</Words>
  <Application>Microsoft Macintosh PowerPoint</Application>
  <PresentationFormat>Présentation à l'écran (4:3)</PresentationFormat>
  <Paragraphs>494</Paragraphs>
  <Slides>50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FastQ files</vt:lpstr>
      <vt:lpstr>Présentation PowerPoint</vt:lpstr>
      <vt:lpstr>SAM and BAM formats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MacBookPro</dc:creator>
  <cp:lastModifiedBy>MacBookAir</cp:lastModifiedBy>
  <cp:revision>527</cp:revision>
  <dcterms:created xsi:type="dcterms:W3CDTF">2017-04-10T19:04:40Z</dcterms:created>
  <dcterms:modified xsi:type="dcterms:W3CDTF">2018-05-30T11:19:57Z</dcterms:modified>
</cp:coreProperties>
</file>