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71" r:id="rId4"/>
    <p:sldId id="259" r:id="rId5"/>
    <p:sldId id="260" r:id="rId6"/>
    <p:sldId id="261" r:id="rId7"/>
    <p:sldId id="264" r:id="rId8"/>
    <p:sldId id="272" r:id="rId9"/>
    <p:sldId id="273" r:id="rId10"/>
    <p:sldId id="269" r:id="rId11"/>
    <p:sldId id="262" r:id="rId12"/>
    <p:sldId id="263" r:id="rId13"/>
    <p:sldId id="265" r:id="rId14"/>
    <p:sldId id="266" r:id="rId15"/>
    <p:sldId id="274" r:id="rId16"/>
    <p:sldId id="267" r:id="rId17"/>
    <p:sldId id="268" r:id="rId18"/>
  </p:sldIdLst>
  <p:sldSz cx="12192000" cy="6858000"/>
  <p:notesSz cx="6858000" cy="9144000"/>
  <p:defaultTextStyle>
    <a:defPPr>
      <a:defRPr lang="en-KE"/>
    </a:defPPr>
    <a:lvl1pPr algn="l" rtl="0" eaLnBrk="0" fontAlgn="base" hangingPunct="0">
      <a:spcBef>
        <a:spcPct val="0"/>
      </a:spcBef>
      <a:spcAft>
        <a:spcPct val="0"/>
      </a:spcAft>
      <a:defRPr kern="1200">
        <a:solidFill>
          <a:schemeClr val="tx1"/>
        </a:solidFill>
        <a:latin typeface="Neue Haas Grotesk Text Pro"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Neue Haas Grotesk Text Pro"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Neue Haas Grotesk Text Pro"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Neue Haas Grotesk Text Pro"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Neue Haas Grotesk Text Pro" panose="020F0502020204030204" pitchFamily="34" charset="0"/>
        <a:ea typeface="+mn-ea"/>
        <a:cs typeface="+mn-cs"/>
      </a:defRPr>
    </a:lvl5pPr>
    <a:lvl6pPr marL="2286000" algn="l" defTabSz="914400" rtl="0" eaLnBrk="1" latinLnBrk="0" hangingPunct="1">
      <a:defRPr kern="1200">
        <a:solidFill>
          <a:schemeClr val="tx1"/>
        </a:solidFill>
        <a:latin typeface="Neue Haas Grotesk Text Pro" panose="020F0502020204030204" pitchFamily="34" charset="0"/>
        <a:ea typeface="+mn-ea"/>
        <a:cs typeface="+mn-cs"/>
      </a:defRPr>
    </a:lvl6pPr>
    <a:lvl7pPr marL="2743200" algn="l" defTabSz="914400" rtl="0" eaLnBrk="1" latinLnBrk="0" hangingPunct="1">
      <a:defRPr kern="1200">
        <a:solidFill>
          <a:schemeClr val="tx1"/>
        </a:solidFill>
        <a:latin typeface="Neue Haas Grotesk Text Pro" panose="020F0502020204030204" pitchFamily="34" charset="0"/>
        <a:ea typeface="+mn-ea"/>
        <a:cs typeface="+mn-cs"/>
      </a:defRPr>
    </a:lvl7pPr>
    <a:lvl8pPr marL="3200400" algn="l" defTabSz="914400" rtl="0" eaLnBrk="1" latinLnBrk="0" hangingPunct="1">
      <a:defRPr kern="1200">
        <a:solidFill>
          <a:schemeClr val="tx1"/>
        </a:solidFill>
        <a:latin typeface="Neue Haas Grotesk Text Pro" panose="020F0502020204030204" pitchFamily="34" charset="0"/>
        <a:ea typeface="+mn-ea"/>
        <a:cs typeface="+mn-cs"/>
      </a:defRPr>
    </a:lvl8pPr>
    <a:lvl9pPr marL="3657600" algn="l" defTabSz="914400" rtl="0" eaLnBrk="1" latinLnBrk="0" hangingPunct="1">
      <a:defRPr kern="1200">
        <a:solidFill>
          <a:schemeClr val="tx1"/>
        </a:solidFill>
        <a:latin typeface="Neue Haas Grotesk Text Pro"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6" d="100"/>
          <a:sy n="56" d="100"/>
        </p:scale>
        <p:origin x="10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Shape 3" descr="&quot;&quot;">
            <a:extLst>
              <a:ext uri="{FF2B5EF4-FFF2-40B4-BE49-F238E27FC236}">
                <a16:creationId xmlns:a16="http://schemas.microsoft.com/office/drawing/2014/main" id="{DFCE841C-0AC6-64FE-04BC-8E639DC4A69A}"/>
              </a:ext>
            </a:extLst>
          </p:cNvPr>
          <p:cNvSpPr/>
          <p:nvPr/>
        </p:nvSpPr>
        <p:spPr>
          <a:xfrm>
            <a:off x="5795963" y="3378200"/>
            <a:ext cx="6394450" cy="3479800"/>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ctrTitle"/>
          </p:nvPr>
        </p:nvSpPr>
        <p:spPr>
          <a:xfrm>
            <a:off x="1066801" y="1122363"/>
            <a:ext cx="6211185" cy="2305246"/>
          </a:xfrm>
        </p:spPr>
        <p:txBody>
          <a:bodyPr>
            <a:normAutofit/>
          </a:bodyPr>
          <a:lstStyle>
            <a:lvl1pPr algn="l">
              <a:lnSpc>
                <a:spcPct val="100000"/>
              </a:lnSpc>
              <a:defRPr sz="3600"/>
            </a:lvl1pPr>
          </a:lstStyle>
          <a:p>
            <a:r>
              <a:rPr lang="en-US"/>
              <a:t>Click to edit Master title style</a:t>
            </a:r>
            <a:endParaRPr lang="en-US" dirty="0"/>
          </a:p>
        </p:txBody>
      </p:sp>
      <p:sp>
        <p:nvSpPr>
          <p:cNvPr id="3" name="Subtitle 2"/>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70255D35-2F37-4FCE-0A7A-F7C13F6A6638}"/>
              </a:ext>
            </a:extLst>
          </p:cNvPr>
          <p:cNvSpPr>
            <a:spLocks noGrp="1"/>
          </p:cNvSpPr>
          <p:nvPr>
            <p:ph type="dt" sz="half" idx="10"/>
          </p:nvPr>
        </p:nvSpPr>
        <p:spPr/>
        <p:txBody>
          <a:bodyPr/>
          <a:lstStyle>
            <a:lvl1pPr>
              <a:defRPr/>
            </a:lvl1pPr>
          </a:lstStyle>
          <a:p>
            <a:pPr>
              <a:defRPr/>
            </a:pPr>
            <a:fld id="{824BC91E-C6EC-41D6-AC34-5D4C94025F11}" type="datetimeFigureOut">
              <a:rPr lang="en-US"/>
              <a:pPr>
                <a:defRPr/>
              </a:pPr>
              <a:t>3/27/2025</a:t>
            </a:fld>
            <a:endParaRPr lang="en-US"/>
          </a:p>
        </p:txBody>
      </p:sp>
      <p:sp>
        <p:nvSpPr>
          <p:cNvPr id="6" name="Footer Placeholder 4">
            <a:extLst>
              <a:ext uri="{FF2B5EF4-FFF2-40B4-BE49-F238E27FC236}">
                <a16:creationId xmlns:a16="http://schemas.microsoft.com/office/drawing/2014/main" id="{D851B047-077E-9458-D954-A1B875EF717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2236F6B-78D8-150C-FDB9-073F7750308B}"/>
              </a:ext>
            </a:extLst>
          </p:cNvPr>
          <p:cNvSpPr>
            <a:spLocks noGrp="1"/>
          </p:cNvSpPr>
          <p:nvPr>
            <p:ph type="sldNum" sz="quarter" idx="12"/>
          </p:nvPr>
        </p:nvSpPr>
        <p:spPr/>
        <p:txBody>
          <a:bodyPr/>
          <a:lstStyle>
            <a:lvl1pPr>
              <a:defRPr/>
            </a:lvl1pPr>
          </a:lstStyle>
          <a:p>
            <a:pPr>
              <a:defRPr/>
            </a:pPr>
            <a:fld id="{79EFF440-17BB-47C3-8A8D-089A5F567137}" type="slidenum">
              <a:rPr lang="en-US"/>
              <a:pPr>
                <a:defRPr/>
              </a:pPr>
              <a:t>‹#›</a:t>
            </a:fld>
            <a:endParaRPr lang="en-US"/>
          </a:p>
        </p:txBody>
      </p:sp>
    </p:spTree>
    <p:extLst>
      <p:ext uri="{BB962C8B-B14F-4D97-AF65-F5344CB8AC3E}">
        <p14:creationId xmlns:p14="http://schemas.microsoft.com/office/powerpoint/2010/main" val="1674155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45A2C1-DCB5-2D82-3705-9B6E8132393E}"/>
              </a:ext>
            </a:extLst>
          </p:cNvPr>
          <p:cNvSpPr>
            <a:spLocks noGrp="1"/>
          </p:cNvSpPr>
          <p:nvPr>
            <p:ph type="dt" sz="half" idx="10"/>
          </p:nvPr>
        </p:nvSpPr>
        <p:spPr/>
        <p:txBody>
          <a:bodyPr/>
          <a:lstStyle>
            <a:lvl1pPr>
              <a:defRPr/>
            </a:lvl1pPr>
          </a:lstStyle>
          <a:p>
            <a:pPr>
              <a:defRPr/>
            </a:pPr>
            <a:fld id="{09965471-3B70-412D-B8BC-5268ADF280D0}" type="datetimeFigureOut">
              <a:rPr lang="en-US"/>
              <a:pPr>
                <a:defRPr/>
              </a:pPr>
              <a:t>3/27/2025</a:t>
            </a:fld>
            <a:endParaRPr lang="en-US"/>
          </a:p>
        </p:txBody>
      </p:sp>
      <p:sp>
        <p:nvSpPr>
          <p:cNvPr id="5" name="Footer Placeholder 4">
            <a:extLst>
              <a:ext uri="{FF2B5EF4-FFF2-40B4-BE49-F238E27FC236}">
                <a16:creationId xmlns:a16="http://schemas.microsoft.com/office/drawing/2014/main" id="{974962D3-AFAC-0A76-193A-987B419DC67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3746AD2-4BCA-4A52-945A-E80AC609406E}"/>
              </a:ext>
            </a:extLst>
          </p:cNvPr>
          <p:cNvSpPr>
            <a:spLocks noGrp="1"/>
          </p:cNvSpPr>
          <p:nvPr>
            <p:ph type="sldNum" sz="quarter" idx="12"/>
          </p:nvPr>
        </p:nvSpPr>
        <p:spPr/>
        <p:txBody>
          <a:bodyPr/>
          <a:lstStyle>
            <a:lvl1pPr>
              <a:defRPr/>
            </a:lvl1pPr>
          </a:lstStyle>
          <a:p>
            <a:pPr>
              <a:defRPr/>
            </a:pPr>
            <a:fld id="{64EAE026-7B5E-4EF7-939D-FAEA88AAD7F5}" type="slidenum">
              <a:rPr lang="en-US"/>
              <a:pPr>
                <a:defRPr/>
              </a:pPr>
              <a:t>‹#›</a:t>
            </a:fld>
            <a:endParaRPr lang="en-US"/>
          </a:p>
        </p:txBody>
      </p:sp>
    </p:spTree>
    <p:extLst>
      <p:ext uri="{BB962C8B-B14F-4D97-AF65-F5344CB8AC3E}">
        <p14:creationId xmlns:p14="http://schemas.microsoft.com/office/powerpoint/2010/main" val="3687133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0AA78D2-2D0C-203A-4FBE-03FD54D3AE73}"/>
              </a:ext>
            </a:extLst>
          </p:cNvPr>
          <p:cNvSpPr>
            <a:spLocks noGrp="1"/>
          </p:cNvSpPr>
          <p:nvPr>
            <p:ph type="dt" sz="half" idx="10"/>
          </p:nvPr>
        </p:nvSpPr>
        <p:spPr/>
        <p:txBody>
          <a:bodyPr/>
          <a:lstStyle>
            <a:lvl1pPr>
              <a:defRPr/>
            </a:lvl1pPr>
          </a:lstStyle>
          <a:p>
            <a:pPr>
              <a:defRPr/>
            </a:pPr>
            <a:fld id="{B7E210C4-9509-4134-B977-1BF954E3EB53}" type="datetimeFigureOut">
              <a:rPr lang="en-US"/>
              <a:pPr>
                <a:defRPr/>
              </a:pPr>
              <a:t>3/27/2025</a:t>
            </a:fld>
            <a:endParaRPr lang="en-US"/>
          </a:p>
        </p:txBody>
      </p:sp>
      <p:sp>
        <p:nvSpPr>
          <p:cNvPr id="5" name="Footer Placeholder 4">
            <a:extLst>
              <a:ext uri="{FF2B5EF4-FFF2-40B4-BE49-F238E27FC236}">
                <a16:creationId xmlns:a16="http://schemas.microsoft.com/office/drawing/2014/main" id="{386CA16E-4477-3ECA-2D15-231ADECEC42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F8E0F1E-6089-BFB1-129D-ABCD5953F819}"/>
              </a:ext>
            </a:extLst>
          </p:cNvPr>
          <p:cNvSpPr>
            <a:spLocks noGrp="1"/>
          </p:cNvSpPr>
          <p:nvPr>
            <p:ph type="sldNum" sz="quarter" idx="12"/>
          </p:nvPr>
        </p:nvSpPr>
        <p:spPr/>
        <p:txBody>
          <a:bodyPr/>
          <a:lstStyle>
            <a:lvl1pPr>
              <a:defRPr/>
            </a:lvl1pPr>
          </a:lstStyle>
          <a:p>
            <a:pPr>
              <a:defRPr/>
            </a:pPr>
            <a:fld id="{699BCEF6-D376-405C-8379-2766F593DFE6}" type="slidenum">
              <a:rPr lang="en-US"/>
              <a:pPr>
                <a:defRPr/>
              </a:pPr>
              <a:t>‹#›</a:t>
            </a:fld>
            <a:endParaRPr lang="en-US"/>
          </a:p>
        </p:txBody>
      </p:sp>
    </p:spTree>
    <p:extLst>
      <p:ext uri="{BB962C8B-B14F-4D97-AF65-F5344CB8AC3E}">
        <p14:creationId xmlns:p14="http://schemas.microsoft.com/office/powerpoint/2010/main" val="68321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51DF0F-97A8-CFB0-FB1C-C0416D956C32}"/>
              </a:ext>
            </a:extLst>
          </p:cNvPr>
          <p:cNvSpPr>
            <a:spLocks noGrp="1"/>
          </p:cNvSpPr>
          <p:nvPr>
            <p:ph type="dt" sz="half" idx="10"/>
          </p:nvPr>
        </p:nvSpPr>
        <p:spPr/>
        <p:txBody>
          <a:bodyPr/>
          <a:lstStyle>
            <a:lvl1pPr>
              <a:defRPr/>
            </a:lvl1pPr>
          </a:lstStyle>
          <a:p>
            <a:pPr>
              <a:defRPr/>
            </a:pPr>
            <a:fld id="{D7E83DAF-D4E4-4DE3-A627-AB8361757308}" type="datetimeFigureOut">
              <a:rPr lang="en-US"/>
              <a:pPr>
                <a:defRPr/>
              </a:pPr>
              <a:t>3/27/2025</a:t>
            </a:fld>
            <a:endParaRPr lang="en-US"/>
          </a:p>
        </p:txBody>
      </p:sp>
      <p:sp>
        <p:nvSpPr>
          <p:cNvPr id="5" name="Footer Placeholder 4">
            <a:extLst>
              <a:ext uri="{FF2B5EF4-FFF2-40B4-BE49-F238E27FC236}">
                <a16:creationId xmlns:a16="http://schemas.microsoft.com/office/drawing/2014/main" id="{B8A59E36-4D02-F3E7-C64C-48BC99F86F7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BB939A3-D2B2-1058-2D2C-1F892D318224}"/>
              </a:ext>
            </a:extLst>
          </p:cNvPr>
          <p:cNvSpPr>
            <a:spLocks noGrp="1"/>
          </p:cNvSpPr>
          <p:nvPr>
            <p:ph type="sldNum" sz="quarter" idx="12"/>
          </p:nvPr>
        </p:nvSpPr>
        <p:spPr/>
        <p:txBody>
          <a:bodyPr/>
          <a:lstStyle>
            <a:lvl1pPr>
              <a:defRPr/>
            </a:lvl1pPr>
          </a:lstStyle>
          <a:p>
            <a:pPr>
              <a:defRPr/>
            </a:pPr>
            <a:fld id="{BAB046EC-DF42-46A7-8FB8-68E7732BE661}" type="slidenum">
              <a:rPr lang="en-US"/>
              <a:pPr>
                <a:defRPr/>
              </a:pPr>
              <a:t>‹#›</a:t>
            </a:fld>
            <a:endParaRPr lang="en-US"/>
          </a:p>
        </p:txBody>
      </p:sp>
    </p:spTree>
    <p:extLst>
      <p:ext uri="{BB962C8B-B14F-4D97-AF65-F5344CB8AC3E}">
        <p14:creationId xmlns:p14="http://schemas.microsoft.com/office/powerpoint/2010/main" val="1784041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FC8E08DE-C042-19BD-654F-67E81F1B8C85}"/>
              </a:ext>
            </a:extLst>
          </p:cNvPr>
          <p:cNvSpPr/>
          <p:nvPr/>
        </p:nvSpPr>
        <p:spPr>
          <a:xfrm>
            <a:off x="6283325" y="3378200"/>
            <a:ext cx="5908675" cy="3479800"/>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Freeform: Shape 4">
            <a:extLst>
              <a:ext uri="{FF2B5EF4-FFF2-40B4-BE49-F238E27FC236}">
                <a16:creationId xmlns:a16="http://schemas.microsoft.com/office/drawing/2014/main" id="{A1A868B0-3547-8B36-74C8-29DC2EA3E696}"/>
              </a:ext>
            </a:extLst>
          </p:cNvPr>
          <p:cNvSpPr/>
          <p:nvPr/>
        </p:nvSpPr>
        <p:spPr>
          <a:xfrm flipH="1" flipV="1">
            <a:off x="0" y="0"/>
            <a:ext cx="2924175" cy="1479550"/>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1066800" y="1709738"/>
            <a:ext cx="6455434" cy="2981274"/>
          </a:xfrm>
        </p:spPr>
        <p:txBody>
          <a:bodyPr>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317B1443-6244-55BB-5848-A57EFFBC7F73}"/>
              </a:ext>
            </a:extLst>
          </p:cNvPr>
          <p:cNvSpPr>
            <a:spLocks noGrp="1"/>
          </p:cNvSpPr>
          <p:nvPr>
            <p:ph type="dt" sz="half" idx="10"/>
          </p:nvPr>
        </p:nvSpPr>
        <p:spPr/>
        <p:txBody>
          <a:bodyPr/>
          <a:lstStyle>
            <a:lvl1pPr>
              <a:defRPr/>
            </a:lvl1pPr>
          </a:lstStyle>
          <a:p>
            <a:pPr>
              <a:defRPr/>
            </a:pPr>
            <a:fld id="{23D38C74-4826-4CB5-93FA-6AC1D185457E}" type="datetimeFigureOut">
              <a:rPr lang="en-US"/>
              <a:pPr>
                <a:defRPr/>
              </a:pPr>
              <a:t>3/27/2025</a:t>
            </a:fld>
            <a:endParaRPr lang="en-US"/>
          </a:p>
        </p:txBody>
      </p:sp>
      <p:sp>
        <p:nvSpPr>
          <p:cNvPr id="7" name="Footer Placeholder 4">
            <a:extLst>
              <a:ext uri="{FF2B5EF4-FFF2-40B4-BE49-F238E27FC236}">
                <a16:creationId xmlns:a16="http://schemas.microsoft.com/office/drawing/2014/main" id="{9FAE868A-A7BB-BA77-69EF-02CD111999C6}"/>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056D13BA-3AC3-4D9C-A7CB-2F787E4F390E}"/>
              </a:ext>
            </a:extLst>
          </p:cNvPr>
          <p:cNvSpPr>
            <a:spLocks noGrp="1"/>
          </p:cNvSpPr>
          <p:nvPr>
            <p:ph type="sldNum" sz="quarter" idx="12"/>
          </p:nvPr>
        </p:nvSpPr>
        <p:spPr/>
        <p:txBody>
          <a:bodyPr/>
          <a:lstStyle>
            <a:lvl1pPr>
              <a:defRPr/>
            </a:lvl1pPr>
          </a:lstStyle>
          <a:p>
            <a:pPr>
              <a:defRPr/>
            </a:pPr>
            <a:fld id="{74DEA485-D74F-4DCA-8386-3A4B88E9B01D}" type="slidenum">
              <a:rPr lang="en-US"/>
              <a:pPr>
                <a:defRPr/>
              </a:pPr>
              <a:t>‹#›</a:t>
            </a:fld>
            <a:endParaRPr lang="en-US"/>
          </a:p>
        </p:txBody>
      </p:sp>
    </p:spTree>
    <p:extLst>
      <p:ext uri="{BB962C8B-B14F-4D97-AF65-F5344CB8AC3E}">
        <p14:creationId xmlns:p14="http://schemas.microsoft.com/office/powerpoint/2010/main" val="779311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47969201-51F0-4DDE-31D3-949EC25CC401}"/>
              </a:ext>
            </a:extLst>
          </p:cNvPr>
          <p:cNvSpPr>
            <a:spLocks noGrp="1"/>
          </p:cNvSpPr>
          <p:nvPr>
            <p:ph type="dt" sz="half" idx="10"/>
          </p:nvPr>
        </p:nvSpPr>
        <p:spPr/>
        <p:txBody>
          <a:bodyPr/>
          <a:lstStyle>
            <a:lvl1pPr>
              <a:defRPr/>
            </a:lvl1pPr>
          </a:lstStyle>
          <a:p>
            <a:pPr>
              <a:defRPr/>
            </a:pPr>
            <a:fld id="{4D72C1FB-C58A-46C8-9E50-3C0D55414FDA}" type="datetimeFigureOut">
              <a:rPr lang="en-US"/>
              <a:pPr>
                <a:defRPr/>
              </a:pPr>
              <a:t>3/27/2025</a:t>
            </a:fld>
            <a:endParaRPr lang="en-US"/>
          </a:p>
        </p:txBody>
      </p:sp>
      <p:sp>
        <p:nvSpPr>
          <p:cNvPr id="6" name="Footer Placeholder 4">
            <a:extLst>
              <a:ext uri="{FF2B5EF4-FFF2-40B4-BE49-F238E27FC236}">
                <a16:creationId xmlns:a16="http://schemas.microsoft.com/office/drawing/2014/main" id="{A2860EC0-E496-CFE8-150E-99C1879226C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D011242-575B-8D98-06FD-EA8031AD3D06}"/>
              </a:ext>
            </a:extLst>
          </p:cNvPr>
          <p:cNvSpPr>
            <a:spLocks noGrp="1"/>
          </p:cNvSpPr>
          <p:nvPr>
            <p:ph type="sldNum" sz="quarter" idx="12"/>
          </p:nvPr>
        </p:nvSpPr>
        <p:spPr/>
        <p:txBody>
          <a:bodyPr/>
          <a:lstStyle>
            <a:lvl1pPr>
              <a:defRPr/>
            </a:lvl1pPr>
          </a:lstStyle>
          <a:p>
            <a:pPr>
              <a:defRPr/>
            </a:pPr>
            <a:fld id="{C9C35FB4-8524-41A2-A186-328261B33627}" type="slidenum">
              <a:rPr lang="en-US"/>
              <a:pPr>
                <a:defRPr/>
              </a:pPr>
              <a:t>‹#›</a:t>
            </a:fld>
            <a:endParaRPr lang="en-US"/>
          </a:p>
        </p:txBody>
      </p:sp>
    </p:spTree>
    <p:extLst>
      <p:ext uri="{BB962C8B-B14F-4D97-AF65-F5344CB8AC3E}">
        <p14:creationId xmlns:p14="http://schemas.microsoft.com/office/powerpoint/2010/main" val="321958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931A77C-D38E-8354-C2C5-4AA03D7C292E}"/>
              </a:ext>
            </a:extLst>
          </p:cNvPr>
          <p:cNvSpPr>
            <a:spLocks noGrp="1"/>
          </p:cNvSpPr>
          <p:nvPr>
            <p:ph type="dt" sz="half" idx="10"/>
          </p:nvPr>
        </p:nvSpPr>
        <p:spPr/>
        <p:txBody>
          <a:bodyPr/>
          <a:lstStyle>
            <a:lvl1pPr>
              <a:defRPr/>
            </a:lvl1pPr>
          </a:lstStyle>
          <a:p>
            <a:pPr>
              <a:defRPr/>
            </a:pPr>
            <a:fld id="{C9AC50AF-B7D9-49B8-BC03-92D8C150A91B}" type="datetimeFigureOut">
              <a:rPr lang="en-US"/>
              <a:pPr>
                <a:defRPr/>
              </a:pPr>
              <a:t>3/27/2025</a:t>
            </a:fld>
            <a:endParaRPr lang="en-US"/>
          </a:p>
        </p:txBody>
      </p:sp>
      <p:sp>
        <p:nvSpPr>
          <p:cNvPr id="8" name="Footer Placeholder 4">
            <a:extLst>
              <a:ext uri="{FF2B5EF4-FFF2-40B4-BE49-F238E27FC236}">
                <a16:creationId xmlns:a16="http://schemas.microsoft.com/office/drawing/2014/main" id="{1AB0F31B-229A-1FCA-D7F8-4C78DF1C94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384BB4B-52B6-0968-C1BB-B2A5E8D3E3FF}"/>
              </a:ext>
            </a:extLst>
          </p:cNvPr>
          <p:cNvSpPr>
            <a:spLocks noGrp="1"/>
          </p:cNvSpPr>
          <p:nvPr>
            <p:ph type="sldNum" sz="quarter" idx="12"/>
          </p:nvPr>
        </p:nvSpPr>
        <p:spPr/>
        <p:txBody>
          <a:bodyPr/>
          <a:lstStyle>
            <a:lvl1pPr>
              <a:defRPr/>
            </a:lvl1pPr>
          </a:lstStyle>
          <a:p>
            <a:pPr>
              <a:defRPr/>
            </a:pPr>
            <a:fld id="{7E3DD92A-902C-438C-BA84-9B57DE7362DF}" type="slidenum">
              <a:rPr lang="en-US"/>
              <a:pPr>
                <a:defRPr/>
              </a:pPr>
              <a:t>‹#›</a:t>
            </a:fld>
            <a:endParaRPr lang="en-US"/>
          </a:p>
        </p:txBody>
      </p:sp>
    </p:spTree>
    <p:extLst>
      <p:ext uri="{BB962C8B-B14F-4D97-AF65-F5344CB8AC3E}">
        <p14:creationId xmlns:p14="http://schemas.microsoft.com/office/powerpoint/2010/main" val="220513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3">
            <a:extLst>
              <a:ext uri="{FF2B5EF4-FFF2-40B4-BE49-F238E27FC236}">
                <a16:creationId xmlns:a16="http://schemas.microsoft.com/office/drawing/2014/main" id="{A590639A-7E98-3A70-A4B6-65E7682EEBEC}"/>
              </a:ext>
            </a:extLst>
          </p:cNvPr>
          <p:cNvSpPr>
            <a:spLocks noGrp="1"/>
          </p:cNvSpPr>
          <p:nvPr>
            <p:ph type="dt" sz="half" idx="10"/>
          </p:nvPr>
        </p:nvSpPr>
        <p:spPr/>
        <p:txBody>
          <a:bodyPr/>
          <a:lstStyle>
            <a:lvl1pPr>
              <a:defRPr/>
            </a:lvl1pPr>
          </a:lstStyle>
          <a:p>
            <a:pPr>
              <a:defRPr/>
            </a:pPr>
            <a:fld id="{9457C8F7-BC5B-4E30-B17E-866915ABFFDB}" type="datetimeFigureOut">
              <a:rPr lang="en-US"/>
              <a:pPr>
                <a:defRPr/>
              </a:pPr>
              <a:t>3/27/2025</a:t>
            </a:fld>
            <a:endParaRPr lang="en-US"/>
          </a:p>
        </p:txBody>
      </p:sp>
      <p:sp>
        <p:nvSpPr>
          <p:cNvPr id="4" name="Footer Placeholder 4">
            <a:extLst>
              <a:ext uri="{FF2B5EF4-FFF2-40B4-BE49-F238E27FC236}">
                <a16:creationId xmlns:a16="http://schemas.microsoft.com/office/drawing/2014/main" id="{37872591-D640-9325-121B-90D976813BD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DBEE3E5-605C-DC64-E187-58199A9582F8}"/>
              </a:ext>
            </a:extLst>
          </p:cNvPr>
          <p:cNvSpPr>
            <a:spLocks noGrp="1"/>
          </p:cNvSpPr>
          <p:nvPr>
            <p:ph type="sldNum" sz="quarter" idx="12"/>
          </p:nvPr>
        </p:nvSpPr>
        <p:spPr/>
        <p:txBody>
          <a:bodyPr/>
          <a:lstStyle>
            <a:lvl1pPr>
              <a:defRPr/>
            </a:lvl1pPr>
          </a:lstStyle>
          <a:p>
            <a:pPr>
              <a:defRPr/>
            </a:pPr>
            <a:fld id="{457D7D38-3B0D-4603-9C89-B3C23AD5BC85}" type="slidenum">
              <a:rPr lang="en-US"/>
              <a:pPr>
                <a:defRPr/>
              </a:pPr>
              <a:t>‹#›</a:t>
            </a:fld>
            <a:endParaRPr lang="en-US"/>
          </a:p>
        </p:txBody>
      </p:sp>
    </p:spTree>
    <p:extLst>
      <p:ext uri="{BB962C8B-B14F-4D97-AF65-F5344CB8AC3E}">
        <p14:creationId xmlns:p14="http://schemas.microsoft.com/office/powerpoint/2010/main" val="2072635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08798C2-72AA-A356-E4E9-9788D7E33408}"/>
              </a:ext>
            </a:extLst>
          </p:cNvPr>
          <p:cNvSpPr>
            <a:spLocks noGrp="1"/>
          </p:cNvSpPr>
          <p:nvPr>
            <p:ph type="dt" sz="half" idx="10"/>
          </p:nvPr>
        </p:nvSpPr>
        <p:spPr/>
        <p:txBody>
          <a:bodyPr/>
          <a:lstStyle>
            <a:lvl1pPr>
              <a:defRPr/>
            </a:lvl1pPr>
          </a:lstStyle>
          <a:p>
            <a:pPr>
              <a:defRPr/>
            </a:pPr>
            <a:fld id="{5D8073F4-844C-420B-ACDA-A426E439DA35}" type="datetimeFigureOut">
              <a:rPr lang="en-US"/>
              <a:pPr>
                <a:defRPr/>
              </a:pPr>
              <a:t>3/27/2025</a:t>
            </a:fld>
            <a:endParaRPr lang="en-US"/>
          </a:p>
        </p:txBody>
      </p:sp>
      <p:sp>
        <p:nvSpPr>
          <p:cNvPr id="3" name="Footer Placeholder 4">
            <a:extLst>
              <a:ext uri="{FF2B5EF4-FFF2-40B4-BE49-F238E27FC236}">
                <a16:creationId xmlns:a16="http://schemas.microsoft.com/office/drawing/2014/main" id="{2EEB001B-29AC-3DA3-A700-0E63DCB984D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0020E67-BAB8-DD87-DD29-E0288DF8ED22}"/>
              </a:ext>
            </a:extLst>
          </p:cNvPr>
          <p:cNvSpPr>
            <a:spLocks noGrp="1"/>
          </p:cNvSpPr>
          <p:nvPr>
            <p:ph type="sldNum" sz="quarter" idx="12"/>
          </p:nvPr>
        </p:nvSpPr>
        <p:spPr/>
        <p:txBody>
          <a:bodyPr/>
          <a:lstStyle>
            <a:lvl1pPr>
              <a:defRPr/>
            </a:lvl1pPr>
          </a:lstStyle>
          <a:p>
            <a:pPr>
              <a:defRPr/>
            </a:pPr>
            <a:fld id="{EDA36E14-FF4A-422D-8475-BD5F7137C800}" type="slidenum">
              <a:rPr lang="en-US"/>
              <a:pPr>
                <a:defRPr/>
              </a:pPr>
              <a:t>‹#›</a:t>
            </a:fld>
            <a:endParaRPr lang="en-US"/>
          </a:p>
        </p:txBody>
      </p:sp>
    </p:spTree>
    <p:extLst>
      <p:ext uri="{BB962C8B-B14F-4D97-AF65-F5344CB8AC3E}">
        <p14:creationId xmlns:p14="http://schemas.microsoft.com/office/powerpoint/2010/main" val="265857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6800" y="770626"/>
            <a:ext cx="3705225" cy="1286774"/>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9D6E6370-EC6E-B61B-F89E-696C85F4FFD8}"/>
              </a:ext>
            </a:extLst>
          </p:cNvPr>
          <p:cNvSpPr>
            <a:spLocks noGrp="1"/>
          </p:cNvSpPr>
          <p:nvPr>
            <p:ph type="dt" sz="half" idx="10"/>
          </p:nvPr>
        </p:nvSpPr>
        <p:spPr/>
        <p:txBody>
          <a:bodyPr/>
          <a:lstStyle>
            <a:lvl1pPr>
              <a:defRPr/>
            </a:lvl1pPr>
          </a:lstStyle>
          <a:p>
            <a:pPr>
              <a:defRPr/>
            </a:pPr>
            <a:fld id="{F01BA2EB-8439-462A-B147-B13DFD016CA9}" type="datetimeFigureOut">
              <a:rPr lang="en-US"/>
              <a:pPr>
                <a:defRPr/>
              </a:pPr>
              <a:t>3/27/2025</a:t>
            </a:fld>
            <a:endParaRPr lang="en-US"/>
          </a:p>
        </p:txBody>
      </p:sp>
      <p:sp>
        <p:nvSpPr>
          <p:cNvPr id="6" name="Footer Placeholder 4">
            <a:extLst>
              <a:ext uri="{FF2B5EF4-FFF2-40B4-BE49-F238E27FC236}">
                <a16:creationId xmlns:a16="http://schemas.microsoft.com/office/drawing/2014/main" id="{77576BE5-B811-FF01-6F88-11D0D34C8B5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21C9436-8C01-24D3-0BAD-A2987BDED603}"/>
              </a:ext>
            </a:extLst>
          </p:cNvPr>
          <p:cNvSpPr>
            <a:spLocks noGrp="1"/>
          </p:cNvSpPr>
          <p:nvPr>
            <p:ph type="sldNum" sz="quarter" idx="12"/>
          </p:nvPr>
        </p:nvSpPr>
        <p:spPr/>
        <p:txBody>
          <a:bodyPr/>
          <a:lstStyle>
            <a:lvl1pPr>
              <a:defRPr/>
            </a:lvl1pPr>
          </a:lstStyle>
          <a:p>
            <a:pPr>
              <a:defRPr/>
            </a:pPr>
            <a:fld id="{AA42C90F-88EF-47A7-B187-31C95DCE14A2}" type="slidenum">
              <a:rPr lang="en-US"/>
              <a:pPr>
                <a:defRPr/>
              </a:pPr>
              <a:t>‹#›</a:t>
            </a:fld>
            <a:endParaRPr lang="en-US"/>
          </a:p>
        </p:txBody>
      </p:sp>
    </p:spTree>
    <p:extLst>
      <p:ext uri="{BB962C8B-B14F-4D97-AF65-F5344CB8AC3E}">
        <p14:creationId xmlns:p14="http://schemas.microsoft.com/office/powerpoint/2010/main" val="1406012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6800" y="782128"/>
            <a:ext cx="3705225" cy="1275272"/>
          </a:xfrm>
        </p:spPr>
        <p:txBody>
          <a:bodyPr>
            <a:normAutofit/>
          </a:bodyPr>
          <a:lstStyle>
            <a:lvl1pPr>
              <a:defRPr sz="2800"/>
            </a:lvl1pPr>
          </a:lstStyle>
          <a:p>
            <a:r>
              <a:rPr lang="en-US"/>
              <a:t>Click to edit Master title style</a:t>
            </a:r>
            <a:endParaRPr lang="en-US" dirty="0"/>
          </a:p>
        </p:txBody>
      </p:sp>
      <p:sp>
        <p:nvSpPr>
          <p:cNvPr id="3" name="Picture Placeholder 2"/>
          <p:cNvSpPr>
            <a:spLocks noGrp="1"/>
          </p:cNvSpPr>
          <p:nvPr>
            <p:ph type="pic" idx="1"/>
          </p:nvPr>
        </p:nvSpPr>
        <p:spPr>
          <a:xfrm>
            <a:off x="5183188" y="1143000"/>
            <a:ext cx="5980112" cy="4572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FE1CFFB-095A-9379-D57A-810E42367798}"/>
              </a:ext>
            </a:extLst>
          </p:cNvPr>
          <p:cNvSpPr>
            <a:spLocks noGrp="1"/>
          </p:cNvSpPr>
          <p:nvPr>
            <p:ph type="dt" sz="half" idx="10"/>
          </p:nvPr>
        </p:nvSpPr>
        <p:spPr/>
        <p:txBody>
          <a:bodyPr/>
          <a:lstStyle>
            <a:lvl1pPr>
              <a:defRPr/>
            </a:lvl1pPr>
          </a:lstStyle>
          <a:p>
            <a:pPr>
              <a:defRPr/>
            </a:pPr>
            <a:fld id="{AE19A155-B357-4F14-B2A6-17A2784C024C}" type="datetimeFigureOut">
              <a:rPr lang="en-US"/>
              <a:pPr>
                <a:defRPr/>
              </a:pPr>
              <a:t>3/27/2025</a:t>
            </a:fld>
            <a:endParaRPr lang="en-US"/>
          </a:p>
        </p:txBody>
      </p:sp>
      <p:sp>
        <p:nvSpPr>
          <p:cNvPr id="6" name="Footer Placeholder 4">
            <a:extLst>
              <a:ext uri="{FF2B5EF4-FFF2-40B4-BE49-F238E27FC236}">
                <a16:creationId xmlns:a16="http://schemas.microsoft.com/office/drawing/2014/main" id="{9F344FA5-46F6-70B9-600F-61ED945906E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82817DA-E894-4DBE-914E-735FAA7A2CBC}"/>
              </a:ext>
            </a:extLst>
          </p:cNvPr>
          <p:cNvSpPr>
            <a:spLocks noGrp="1"/>
          </p:cNvSpPr>
          <p:nvPr>
            <p:ph type="sldNum" sz="quarter" idx="12"/>
          </p:nvPr>
        </p:nvSpPr>
        <p:spPr/>
        <p:txBody>
          <a:bodyPr/>
          <a:lstStyle>
            <a:lvl1pPr>
              <a:defRPr/>
            </a:lvl1pPr>
          </a:lstStyle>
          <a:p>
            <a:pPr>
              <a:defRPr/>
            </a:pPr>
            <a:fld id="{89D44470-C357-4FBD-A0C5-D3B07BDD167D}" type="slidenum">
              <a:rPr lang="en-US"/>
              <a:pPr>
                <a:defRPr/>
              </a:pPr>
              <a:t>‹#›</a:t>
            </a:fld>
            <a:endParaRPr lang="en-US"/>
          </a:p>
        </p:txBody>
      </p:sp>
    </p:spTree>
    <p:extLst>
      <p:ext uri="{BB962C8B-B14F-4D97-AF65-F5344CB8AC3E}">
        <p14:creationId xmlns:p14="http://schemas.microsoft.com/office/powerpoint/2010/main" val="39695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4C171BC-AE86-70D4-3982-7135C2985A32}"/>
              </a:ext>
            </a:extLst>
          </p:cNvPr>
          <p:cNvSpPr>
            <a:spLocks noGrp="1" noChangeArrowheads="1"/>
          </p:cNvSpPr>
          <p:nvPr>
            <p:ph type="title"/>
          </p:nvPr>
        </p:nvSpPr>
        <p:spPr bwMode="auto">
          <a:xfrm>
            <a:off x="1066800" y="936625"/>
            <a:ext cx="88868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KE"/>
              <a:t>Click to edit Master title style</a:t>
            </a:r>
          </a:p>
        </p:txBody>
      </p:sp>
      <p:sp>
        <p:nvSpPr>
          <p:cNvPr id="1027" name="Text Placeholder 2">
            <a:extLst>
              <a:ext uri="{FF2B5EF4-FFF2-40B4-BE49-F238E27FC236}">
                <a16:creationId xmlns:a16="http://schemas.microsoft.com/office/drawing/2014/main" id="{3A746CAB-6672-D7C0-5A20-2122E420C18F}"/>
              </a:ext>
            </a:extLst>
          </p:cNvPr>
          <p:cNvSpPr>
            <a:spLocks noGrp="1" noChangeArrowheads="1"/>
          </p:cNvSpPr>
          <p:nvPr>
            <p:ph type="body" idx="1"/>
          </p:nvPr>
        </p:nvSpPr>
        <p:spPr bwMode="auto">
          <a:xfrm>
            <a:off x="1069975" y="2139950"/>
            <a:ext cx="88836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KE"/>
              <a:t>Click to edit Master text styles</a:t>
            </a:r>
          </a:p>
          <a:p>
            <a:pPr lvl="1"/>
            <a:r>
              <a:rPr lang="en-US" altLang="en-KE"/>
              <a:t>Second level</a:t>
            </a:r>
          </a:p>
          <a:p>
            <a:pPr lvl="2"/>
            <a:r>
              <a:rPr lang="en-US" altLang="en-KE"/>
              <a:t>Third level</a:t>
            </a:r>
          </a:p>
          <a:p>
            <a:pPr lvl="3"/>
            <a:r>
              <a:rPr lang="en-US" altLang="en-KE"/>
              <a:t>Fourth level</a:t>
            </a:r>
          </a:p>
          <a:p>
            <a:pPr lvl="4"/>
            <a:r>
              <a:rPr lang="en-US" altLang="en-KE"/>
              <a:t>Fifth level</a:t>
            </a:r>
          </a:p>
        </p:txBody>
      </p:sp>
      <p:sp>
        <p:nvSpPr>
          <p:cNvPr id="4" name="Date Placeholder 3">
            <a:extLst>
              <a:ext uri="{FF2B5EF4-FFF2-40B4-BE49-F238E27FC236}">
                <a16:creationId xmlns:a16="http://schemas.microsoft.com/office/drawing/2014/main" id="{D80B5D2E-0130-1D55-A844-DCF2B6C34691}"/>
              </a:ext>
            </a:extLst>
          </p:cNvPr>
          <p:cNvSpPr>
            <a:spLocks noGrp="1"/>
          </p:cNvSpPr>
          <p:nvPr>
            <p:ph type="dt" sz="half" idx="2"/>
          </p:nvPr>
        </p:nvSpPr>
        <p:spPr>
          <a:xfrm rot="5400000">
            <a:off x="10478294" y="4629944"/>
            <a:ext cx="2652713"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solidFill>
                <a:latin typeface="+mn-lt"/>
              </a:defRPr>
            </a:lvl1pPr>
          </a:lstStyle>
          <a:p>
            <a:pPr>
              <a:defRPr/>
            </a:pPr>
            <a:fld id="{07EC0EF4-B4E7-4C6C-B29F-E7112876B377}" type="datetimeFigureOut">
              <a:rPr lang="en-US"/>
              <a:pPr>
                <a:defRPr/>
              </a:pPr>
              <a:t>3/27/2025</a:t>
            </a:fld>
            <a:endParaRPr lang="en-US"/>
          </a:p>
        </p:txBody>
      </p:sp>
      <p:sp>
        <p:nvSpPr>
          <p:cNvPr id="5" name="Footer Placeholder 4">
            <a:extLst>
              <a:ext uri="{FF2B5EF4-FFF2-40B4-BE49-F238E27FC236}">
                <a16:creationId xmlns:a16="http://schemas.microsoft.com/office/drawing/2014/main" id="{F3705D1D-06AD-CBBD-1BA8-EE0893242562}"/>
              </a:ext>
            </a:extLst>
          </p:cNvPr>
          <p:cNvSpPr>
            <a:spLocks noGrp="1"/>
          </p:cNvSpPr>
          <p:nvPr>
            <p:ph type="ftr" sz="quarter" idx="3"/>
          </p:nvPr>
        </p:nvSpPr>
        <p:spPr>
          <a:xfrm>
            <a:off x="8610600" y="63182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D8621230-DE6B-8A59-3E95-3D5D28D02B49}"/>
              </a:ext>
            </a:extLst>
          </p:cNvPr>
          <p:cNvSpPr>
            <a:spLocks noGrp="1"/>
          </p:cNvSpPr>
          <p:nvPr>
            <p:ph type="sldNum" sz="quarter" idx="4"/>
          </p:nvPr>
        </p:nvSpPr>
        <p:spPr>
          <a:xfrm>
            <a:off x="11353800" y="6318250"/>
            <a:ext cx="615950" cy="365125"/>
          </a:xfrm>
          <a:prstGeom prst="rect">
            <a:avLst/>
          </a:prstGeom>
        </p:spPr>
        <p:txBody>
          <a:bodyPr vert="horz" lIns="91440" tIns="45720" rIns="91440" bIns="45720" rtlCol="0" anchor="ctr"/>
          <a:lstStyle>
            <a:lvl1pPr algn="r" eaLnBrk="1" fontAlgn="auto" hangingPunct="1">
              <a:spcBef>
                <a:spcPts val="0"/>
              </a:spcBef>
              <a:spcAft>
                <a:spcPts val="0"/>
              </a:spcAft>
              <a:defRPr sz="1600" b="1">
                <a:solidFill>
                  <a:schemeClr val="tx1"/>
                </a:solidFill>
                <a:latin typeface="+mn-lt"/>
              </a:defRPr>
            </a:lvl1pPr>
          </a:lstStyle>
          <a:p>
            <a:pPr>
              <a:defRPr/>
            </a:pPr>
            <a:fld id="{6DFEDA09-CDFB-4B42-8554-4BF1C23709E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6" r:id="rId1"/>
    <p:sldLayoutId id="2147483737" r:id="rId2"/>
    <p:sldLayoutId id="214748374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rtl="0" eaLnBrk="0" fontAlgn="base" hangingPunct="0">
        <a:lnSpc>
          <a:spcPct val="90000"/>
        </a:lnSpc>
        <a:spcBef>
          <a:spcPct val="0"/>
        </a:spcBef>
        <a:spcAft>
          <a:spcPct val="0"/>
        </a:spcAft>
        <a:defRPr sz="32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3200" b="1">
          <a:solidFill>
            <a:schemeClr val="tx1"/>
          </a:solidFill>
          <a:latin typeface="Neue Haas Grotesk Text Pro" panose="020B0504020202020204" pitchFamily="34" charset="0"/>
        </a:defRPr>
      </a:lvl2pPr>
      <a:lvl3pPr algn="l" rtl="0" eaLnBrk="0" fontAlgn="base" hangingPunct="0">
        <a:lnSpc>
          <a:spcPct val="90000"/>
        </a:lnSpc>
        <a:spcBef>
          <a:spcPct val="0"/>
        </a:spcBef>
        <a:spcAft>
          <a:spcPct val="0"/>
        </a:spcAft>
        <a:defRPr sz="3200" b="1">
          <a:solidFill>
            <a:schemeClr val="tx1"/>
          </a:solidFill>
          <a:latin typeface="Neue Haas Grotesk Text Pro" panose="020B0504020202020204" pitchFamily="34" charset="0"/>
        </a:defRPr>
      </a:lvl3pPr>
      <a:lvl4pPr algn="l" rtl="0" eaLnBrk="0" fontAlgn="base" hangingPunct="0">
        <a:lnSpc>
          <a:spcPct val="90000"/>
        </a:lnSpc>
        <a:spcBef>
          <a:spcPct val="0"/>
        </a:spcBef>
        <a:spcAft>
          <a:spcPct val="0"/>
        </a:spcAft>
        <a:defRPr sz="3200" b="1">
          <a:solidFill>
            <a:schemeClr val="tx1"/>
          </a:solidFill>
          <a:latin typeface="Neue Haas Grotesk Text Pro" panose="020B0504020202020204" pitchFamily="34" charset="0"/>
        </a:defRPr>
      </a:lvl4pPr>
      <a:lvl5pPr algn="l" rtl="0" eaLnBrk="0" fontAlgn="base" hangingPunct="0">
        <a:lnSpc>
          <a:spcPct val="90000"/>
        </a:lnSpc>
        <a:spcBef>
          <a:spcPct val="0"/>
        </a:spcBef>
        <a:spcAft>
          <a:spcPct val="0"/>
        </a:spcAft>
        <a:defRPr sz="3200" b="1">
          <a:solidFill>
            <a:schemeClr val="tx1"/>
          </a:solidFill>
          <a:latin typeface="Neue Haas Grotesk Text Pro" panose="020B0504020202020204" pitchFamily="34" charset="0"/>
        </a:defRPr>
      </a:lvl5pPr>
      <a:lvl6pPr marL="457200" algn="l" rtl="0" fontAlgn="base">
        <a:lnSpc>
          <a:spcPct val="90000"/>
        </a:lnSpc>
        <a:spcBef>
          <a:spcPct val="0"/>
        </a:spcBef>
        <a:spcAft>
          <a:spcPct val="0"/>
        </a:spcAft>
        <a:defRPr sz="3200" b="1">
          <a:solidFill>
            <a:schemeClr val="tx1"/>
          </a:solidFill>
          <a:latin typeface="Neue Haas Grotesk Text Pro" panose="020B0504020202020204" pitchFamily="34" charset="0"/>
        </a:defRPr>
      </a:lvl6pPr>
      <a:lvl7pPr marL="914400" algn="l" rtl="0" fontAlgn="base">
        <a:lnSpc>
          <a:spcPct val="90000"/>
        </a:lnSpc>
        <a:spcBef>
          <a:spcPct val="0"/>
        </a:spcBef>
        <a:spcAft>
          <a:spcPct val="0"/>
        </a:spcAft>
        <a:defRPr sz="3200" b="1">
          <a:solidFill>
            <a:schemeClr val="tx1"/>
          </a:solidFill>
          <a:latin typeface="Neue Haas Grotesk Text Pro" panose="020B0504020202020204" pitchFamily="34" charset="0"/>
        </a:defRPr>
      </a:lvl7pPr>
      <a:lvl8pPr marL="1371600" algn="l" rtl="0" fontAlgn="base">
        <a:lnSpc>
          <a:spcPct val="90000"/>
        </a:lnSpc>
        <a:spcBef>
          <a:spcPct val="0"/>
        </a:spcBef>
        <a:spcAft>
          <a:spcPct val="0"/>
        </a:spcAft>
        <a:defRPr sz="3200" b="1">
          <a:solidFill>
            <a:schemeClr val="tx1"/>
          </a:solidFill>
          <a:latin typeface="Neue Haas Grotesk Text Pro" panose="020B0504020202020204" pitchFamily="34" charset="0"/>
        </a:defRPr>
      </a:lvl8pPr>
      <a:lvl9pPr marL="1828800" algn="l" rtl="0" fontAlgn="base">
        <a:lnSpc>
          <a:spcPct val="90000"/>
        </a:lnSpc>
        <a:spcBef>
          <a:spcPct val="0"/>
        </a:spcBef>
        <a:spcAft>
          <a:spcPct val="0"/>
        </a:spcAft>
        <a:defRPr sz="3200" b="1">
          <a:solidFill>
            <a:schemeClr val="tx1"/>
          </a:solidFill>
          <a:latin typeface="Neue Haas Grotesk Text Pro" panose="020B0504020202020204" pitchFamily="34" charset="0"/>
        </a:defRPr>
      </a:lvl9pPr>
    </p:titleStyle>
    <p:bodyStyle>
      <a:lvl1pPr marL="228600" indent="-228600" algn="l" rtl="0" eaLnBrk="0" fontAlgn="base" hangingPunct="0">
        <a:lnSpc>
          <a:spcPct val="120000"/>
        </a:lnSpc>
        <a:spcBef>
          <a:spcPts val="1000"/>
        </a:spcBef>
        <a:spcAft>
          <a:spcPct val="0"/>
        </a:spcAft>
        <a:buFont typeface="Arial" panose="020B0604020202020204" pitchFamily="34" charset="0"/>
        <a:buChar char="•"/>
        <a:defRPr kern="1200">
          <a:solidFill>
            <a:schemeClr val="tx1"/>
          </a:solidFill>
          <a:latin typeface="+mn-lt"/>
          <a:ea typeface="+mn-ea"/>
          <a:cs typeface="+mn-cs"/>
        </a:defRPr>
      </a:lvl1pPr>
      <a:lvl2pPr marL="547688" indent="-228600" algn="l" rtl="0" eaLnBrk="0" fontAlgn="base" hangingPunct="0">
        <a:lnSpc>
          <a:spcPct val="120000"/>
        </a:lnSpc>
        <a:spcBef>
          <a:spcPts val="500"/>
        </a:spcBef>
        <a:spcAft>
          <a:spcPct val="0"/>
        </a:spcAft>
        <a:buFont typeface="Neue Haas Grotesk Text Pro" panose="020F0502020204030204" pitchFamily="34" charset="0"/>
        <a:buChar char="–"/>
        <a:defRPr sz="1600" kern="1200">
          <a:solidFill>
            <a:schemeClr val="tx1"/>
          </a:solidFill>
          <a:latin typeface="+mn-lt"/>
          <a:ea typeface="+mn-ea"/>
          <a:cs typeface="+mn-cs"/>
        </a:defRPr>
      </a:lvl2pPr>
      <a:lvl3pPr marL="776288" indent="-228600" algn="l" rtl="0" eaLnBrk="0" fontAlgn="base" hangingPunct="0">
        <a:lnSpc>
          <a:spcPct val="12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3pPr>
      <a:lvl4pPr marL="914400" indent="-228600" algn="l" rtl="0" eaLnBrk="0" fontAlgn="base" hangingPunct="0">
        <a:lnSpc>
          <a:spcPct val="120000"/>
        </a:lnSpc>
        <a:spcBef>
          <a:spcPts val="500"/>
        </a:spcBef>
        <a:spcAft>
          <a:spcPct val="0"/>
        </a:spcAft>
        <a:buFont typeface="Neue Haas Grotesk Text Pro" panose="020F0502020204030204" pitchFamily="34" charset="0"/>
        <a:buChar char="–"/>
        <a:defRPr sz="1200" kern="1200">
          <a:solidFill>
            <a:schemeClr val="tx1"/>
          </a:solidFill>
          <a:latin typeface="+mn-lt"/>
          <a:ea typeface="+mn-ea"/>
          <a:cs typeface="+mn-cs"/>
        </a:defRPr>
      </a:lvl4pPr>
      <a:lvl5pPr marL="1096963" indent="-228600" algn="l" rtl="0" eaLnBrk="0" fontAlgn="base" hangingPunct="0">
        <a:lnSpc>
          <a:spcPct val="120000"/>
        </a:lnSpc>
        <a:spcBef>
          <a:spcPts val="500"/>
        </a:spcBef>
        <a:spcAft>
          <a:spcPct val="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descr="&quot;&quot;">
            <a:extLst>
              <a:ext uri="{FF2B5EF4-FFF2-40B4-BE49-F238E27FC236}">
                <a16:creationId xmlns:a16="http://schemas.microsoft.com/office/drawing/2014/main" id="{2F678F28-1529-654B-FE1A-B4B5EF08B1A7}"/>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EC084A9B-9CBB-4FEF-EEBB-979895676026}"/>
              </a:ext>
            </a:extLst>
          </p:cNvPr>
          <p:cNvSpPr>
            <a:spLocks noGrp="1" noChangeArrowheads="1"/>
          </p:cNvSpPr>
          <p:nvPr>
            <p:ph type="ctrTitle"/>
          </p:nvPr>
        </p:nvSpPr>
        <p:spPr>
          <a:xfrm>
            <a:off x="1042988" y="4619625"/>
            <a:ext cx="10755312" cy="1122363"/>
          </a:xfrm>
        </p:spPr>
        <p:txBody>
          <a:bodyPr/>
          <a:lstStyle/>
          <a:p>
            <a:pPr eaLnBrk="1" hangingPunct="1">
              <a:lnSpc>
                <a:spcPct val="90000"/>
              </a:lnSpc>
            </a:pPr>
            <a:r>
              <a:rPr lang="en-US" altLang="en-KE" sz="3200">
                <a:latin typeface="Amasis MT Pro" panose="020F0502020204030204" pitchFamily="18" charset="0"/>
              </a:rPr>
              <a:t>Loan Default Prediction Model</a:t>
            </a:r>
            <a:endParaRPr lang="en-KE" altLang="en-KE" sz="3200">
              <a:latin typeface="Amasis MT Pro" panose="020F0502020204030204" pitchFamily="18" charset="0"/>
            </a:endParaRPr>
          </a:p>
        </p:txBody>
      </p:sp>
      <p:pic>
        <p:nvPicPr>
          <p:cNvPr id="5" name="Picture 4" descr="A digital stock market graph">
            <a:extLst>
              <a:ext uri="{FF2B5EF4-FFF2-40B4-BE49-F238E27FC236}">
                <a16:creationId xmlns:a16="http://schemas.microsoft.com/office/drawing/2014/main" id="{9CCA440A-F089-4847-5DE4-1C13C536CD2A}"/>
              </a:ext>
            </a:extLst>
          </p:cNvPr>
          <p:cNvPicPr>
            <a:picLocks noChangeAspect="1"/>
          </p:cNvPicPr>
          <p:nvPr/>
        </p:nvPicPr>
        <p:blipFill>
          <a:blip r:embed="rId2"/>
          <a:srcRect t="11998" b="15882"/>
          <a:stretch/>
        </p:blipFill>
        <p:spPr>
          <a:xfrm>
            <a:off x="1" y="2"/>
            <a:ext cx="8159931" cy="4001728"/>
          </a:xfrm>
          <a:custGeom>
            <a:avLst/>
            <a:gdLst/>
            <a:ahLst/>
            <a:cxnLst/>
            <a:rect l="l" t="t" r="r" b="b"/>
            <a:pathLst>
              <a:path w="11083206" h="5435337">
                <a:moveTo>
                  <a:pt x="0" y="0"/>
                </a:moveTo>
                <a:lnTo>
                  <a:pt x="11083206" y="0"/>
                </a:lnTo>
                <a:lnTo>
                  <a:pt x="5168524" y="4641089"/>
                </a:lnTo>
                <a:lnTo>
                  <a:pt x="5085316" y="4703074"/>
                </a:lnTo>
                <a:cubicBezTo>
                  <a:pt x="4435761" y="5161781"/>
                  <a:pt x="3691447" y="5401005"/>
                  <a:pt x="2944961" y="5431897"/>
                </a:cubicBezTo>
                <a:cubicBezTo>
                  <a:pt x="2867202" y="5435115"/>
                  <a:pt x="2789419" y="5436072"/>
                  <a:pt x="2711718" y="5434782"/>
                </a:cubicBezTo>
                <a:cubicBezTo>
                  <a:pt x="1764730" y="5419051"/>
                  <a:pt x="829783" y="5069425"/>
                  <a:pt x="96317" y="4408720"/>
                </a:cubicBezTo>
                <a:lnTo>
                  <a:pt x="0" y="4317535"/>
                </a:lnTo>
                <a:close/>
              </a:path>
            </a:pathLst>
          </a:custGeom>
        </p:spPr>
      </p:pic>
      <p:sp>
        <p:nvSpPr>
          <p:cNvPr id="6" name="Title 1">
            <a:extLst>
              <a:ext uri="{FF2B5EF4-FFF2-40B4-BE49-F238E27FC236}">
                <a16:creationId xmlns:a16="http://schemas.microsoft.com/office/drawing/2014/main" id="{37E3543C-63DB-EC96-4257-60F509CA3B44}"/>
              </a:ext>
            </a:extLst>
          </p:cNvPr>
          <p:cNvSpPr txBox="1">
            <a:spLocks noChangeArrowheads="1"/>
          </p:cNvSpPr>
          <p:nvPr/>
        </p:nvSpPr>
        <p:spPr bwMode="auto">
          <a:xfrm>
            <a:off x="6972300" y="1652588"/>
            <a:ext cx="4475163" cy="170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Neue Haas Grotesk Text Pro" panose="020F0502020204030204" pitchFamily="34" charset="0"/>
              </a:defRPr>
            </a:lvl1pPr>
            <a:lvl2pPr marL="742950" indent="-285750">
              <a:defRPr>
                <a:solidFill>
                  <a:schemeClr val="tx1"/>
                </a:solidFill>
                <a:latin typeface="Neue Haas Grotesk Text Pro" panose="020F0502020204030204" pitchFamily="34" charset="0"/>
              </a:defRPr>
            </a:lvl2pPr>
            <a:lvl3pPr marL="1143000" indent="-228600">
              <a:defRPr>
                <a:solidFill>
                  <a:schemeClr val="tx1"/>
                </a:solidFill>
                <a:latin typeface="Neue Haas Grotesk Text Pro" panose="020F0502020204030204" pitchFamily="34" charset="0"/>
              </a:defRPr>
            </a:lvl3pPr>
            <a:lvl4pPr marL="1600200" indent="-228600">
              <a:defRPr>
                <a:solidFill>
                  <a:schemeClr val="tx1"/>
                </a:solidFill>
                <a:latin typeface="Neue Haas Grotesk Text Pro" panose="020F0502020204030204" pitchFamily="34" charset="0"/>
              </a:defRPr>
            </a:lvl4pPr>
            <a:lvl5pPr marL="2057400" indent="-228600">
              <a:defRPr>
                <a:solidFill>
                  <a:schemeClr val="tx1"/>
                </a:solidFill>
                <a:latin typeface="Neue Haas Grotesk Text Pro" panose="020F0502020204030204" pitchFamily="34" charset="0"/>
              </a:defRPr>
            </a:lvl5pPr>
            <a:lvl6pPr marL="2514600" indent="-228600" eaLnBrk="0" fontAlgn="base" hangingPunct="0">
              <a:spcBef>
                <a:spcPct val="0"/>
              </a:spcBef>
              <a:spcAft>
                <a:spcPct val="0"/>
              </a:spcAft>
              <a:defRPr>
                <a:solidFill>
                  <a:schemeClr val="tx1"/>
                </a:solidFill>
                <a:latin typeface="Neue Haas Grotesk Text Pro" panose="020F0502020204030204" pitchFamily="34" charset="0"/>
              </a:defRPr>
            </a:lvl6pPr>
            <a:lvl7pPr marL="2971800" indent="-228600" eaLnBrk="0" fontAlgn="base" hangingPunct="0">
              <a:spcBef>
                <a:spcPct val="0"/>
              </a:spcBef>
              <a:spcAft>
                <a:spcPct val="0"/>
              </a:spcAft>
              <a:defRPr>
                <a:solidFill>
                  <a:schemeClr val="tx1"/>
                </a:solidFill>
                <a:latin typeface="Neue Haas Grotesk Text Pro" panose="020F0502020204030204" pitchFamily="34" charset="0"/>
              </a:defRPr>
            </a:lvl7pPr>
            <a:lvl8pPr marL="3429000" indent="-228600" eaLnBrk="0" fontAlgn="base" hangingPunct="0">
              <a:spcBef>
                <a:spcPct val="0"/>
              </a:spcBef>
              <a:spcAft>
                <a:spcPct val="0"/>
              </a:spcAft>
              <a:defRPr>
                <a:solidFill>
                  <a:schemeClr val="tx1"/>
                </a:solidFill>
                <a:latin typeface="Neue Haas Grotesk Text Pro" panose="020F0502020204030204" pitchFamily="34" charset="0"/>
              </a:defRPr>
            </a:lvl8pPr>
            <a:lvl9pPr marL="3886200" indent="-228600" eaLnBrk="0" fontAlgn="base" hangingPunct="0">
              <a:spcBef>
                <a:spcPct val="0"/>
              </a:spcBef>
              <a:spcAft>
                <a:spcPct val="0"/>
              </a:spcAft>
              <a:defRPr>
                <a:solidFill>
                  <a:schemeClr val="tx1"/>
                </a:solidFill>
                <a:latin typeface="Neue Haas Grotesk Text Pro" panose="020F0502020204030204" pitchFamily="34" charset="0"/>
              </a:defRPr>
            </a:lvl9pPr>
          </a:lstStyle>
          <a:p>
            <a:pPr algn="ctr" eaLnBrk="1" hangingPunct="1">
              <a:lnSpc>
                <a:spcPct val="90000"/>
              </a:lnSpc>
            </a:pPr>
            <a:r>
              <a:rPr lang="en-US" altLang="en-KE" sz="4000" b="1">
                <a:latin typeface="Amasis MT Pro" panose="020F0502020204030204" pitchFamily="18" charset="0"/>
              </a:rPr>
              <a:t>Project Title:</a:t>
            </a:r>
            <a:endParaRPr lang="en-KE" altLang="en-KE" sz="4000" b="1">
              <a:latin typeface="Amasis MT Pro" panose="020F0502020204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descr="&quot;&quot;">
            <a:extLst>
              <a:ext uri="{FF2B5EF4-FFF2-40B4-BE49-F238E27FC236}">
                <a16:creationId xmlns:a16="http://schemas.microsoft.com/office/drawing/2014/main" id="{2DBF2BB6-2598-F879-9CA9-960776EDDBA6}"/>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315" name="Title 3">
            <a:extLst>
              <a:ext uri="{FF2B5EF4-FFF2-40B4-BE49-F238E27FC236}">
                <a16:creationId xmlns:a16="http://schemas.microsoft.com/office/drawing/2014/main" id="{998E8F54-89A4-930E-7BA4-9A17DFA7FF83}"/>
              </a:ext>
            </a:extLst>
          </p:cNvPr>
          <p:cNvSpPr>
            <a:spLocks noGrp="1" noChangeArrowheads="1"/>
          </p:cNvSpPr>
          <p:nvPr>
            <p:ph type="title"/>
          </p:nvPr>
        </p:nvSpPr>
        <p:spPr>
          <a:xfrm>
            <a:off x="222250" y="88900"/>
            <a:ext cx="10307638" cy="812800"/>
          </a:xfrm>
        </p:spPr>
        <p:txBody>
          <a:bodyPr anchor="ctr"/>
          <a:lstStyle/>
          <a:p>
            <a:pPr eaLnBrk="1" hangingPunct="1"/>
            <a:r>
              <a:rPr lang="en-US" altLang="en-KE" sz="4000">
                <a:latin typeface="Amasis MT Pro" panose="020F0502020204030204" pitchFamily="18" charset="0"/>
              </a:rPr>
              <a:t>ROC Curves with SMOTE &amp; Threshold Tuning</a:t>
            </a:r>
          </a:p>
        </p:txBody>
      </p:sp>
      <p:sp>
        <p:nvSpPr>
          <p:cNvPr id="10" name="Content Placeholder 9">
            <a:extLst>
              <a:ext uri="{FF2B5EF4-FFF2-40B4-BE49-F238E27FC236}">
                <a16:creationId xmlns:a16="http://schemas.microsoft.com/office/drawing/2014/main" id="{BB215D6C-89FA-DB28-F32D-F3CE27D80DE4}"/>
              </a:ext>
            </a:extLst>
          </p:cNvPr>
          <p:cNvSpPr>
            <a:spLocks noGrp="1"/>
          </p:cNvSpPr>
          <p:nvPr>
            <p:ph idx="1"/>
          </p:nvPr>
        </p:nvSpPr>
        <p:spPr>
          <a:xfrm>
            <a:off x="168275" y="1300163"/>
            <a:ext cx="5426075" cy="4949825"/>
          </a:xfrm>
        </p:spPr>
        <p:txBody>
          <a:bodyPr rtlCol="0">
            <a:normAutofit lnSpcReduction="10000"/>
          </a:bodyPr>
          <a:lstStyle/>
          <a:p>
            <a:pPr eaLnBrk="1" fontAlgn="auto" hangingPunct="1">
              <a:lnSpc>
                <a:spcPct val="110000"/>
              </a:lnSpc>
              <a:spcAft>
                <a:spcPts val="0"/>
              </a:spcAft>
              <a:defRPr/>
            </a:pPr>
            <a:r>
              <a:rPr lang="en-US" sz="2400" b="1" dirty="0"/>
              <a:t>Insights and Observations:</a:t>
            </a:r>
          </a:p>
          <a:p>
            <a:pPr marL="548640" lvl="1" eaLnBrk="1" fontAlgn="auto" hangingPunct="1">
              <a:lnSpc>
                <a:spcPct val="110000"/>
              </a:lnSpc>
              <a:spcAft>
                <a:spcPts val="0"/>
              </a:spcAft>
              <a:buFont typeface="Neue Haas Grotesk Text Pro" panose="020B0504020202020204" pitchFamily="34" charset="0"/>
              <a:buChar char="–"/>
              <a:defRPr/>
            </a:pPr>
            <a:r>
              <a:rPr lang="en-US" sz="2200" dirty="0">
                <a:latin typeface="Amasis MT Pro" panose="02040504050005020304" pitchFamily="18" charset="0"/>
              </a:rPr>
              <a:t>ROC curve illustrates each model's ability to distinguish between defaulters and non-defaulters. </a:t>
            </a:r>
          </a:p>
          <a:p>
            <a:pPr marL="548640" lvl="1" eaLnBrk="1" fontAlgn="auto" hangingPunct="1">
              <a:lnSpc>
                <a:spcPct val="110000"/>
              </a:lnSpc>
              <a:spcAft>
                <a:spcPts val="0"/>
              </a:spcAft>
              <a:buFont typeface="Neue Haas Grotesk Text Pro" panose="020B0504020202020204" pitchFamily="34" charset="0"/>
              <a:buChar char="–"/>
              <a:defRPr/>
            </a:pPr>
            <a:r>
              <a:rPr lang="en-US" sz="2200" dirty="0">
                <a:latin typeface="Amasis MT Pro" panose="02040504050005020304" pitchFamily="18" charset="0"/>
              </a:rPr>
              <a:t>Gradient Boosting and Random Forest models show excellent discrimination capability achieving the highest AUC of 0.99, while Logistic Regression closely follows at 0.87.</a:t>
            </a:r>
          </a:p>
          <a:p>
            <a:pPr marL="548640" lvl="1" eaLnBrk="1" fontAlgn="auto" hangingPunct="1">
              <a:lnSpc>
                <a:spcPct val="110000"/>
              </a:lnSpc>
              <a:spcAft>
                <a:spcPts val="0"/>
              </a:spcAft>
              <a:buFont typeface="Neue Haas Grotesk Text Pro" panose="020B0504020202020204" pitchFamily="34" charset="0"/>
              <a:buChar char="–"/>
              <a:defRPr/>
            </a:pPr>
            <a:endParaRPr lang="en-US" sz="2200" dirty="0">
              <a:latin typeface="Amasis MT Pro" panose="02040504050005020304" pitchFamily="18" charset="0"/>
            </a:endParaRPr>
          </a:p>
          <a:p>
            <a:pPr marL="548640" lvl="1" eaLnBrk="1" fontAlgn="auto" hangingPunct="1">
              <a:lnSpc>
                <a:spcPct val="110000"/>
              </a:lnSpc>
              <a:spcAft>
                <a:spcPts val="0"/>
              </a:spcAft>
              <a:buFont typeface="Neue Haas Grotesk Text Pro" panose="020B0504020202020204" pitchFamily="34" charset="0"/>
              <a:buChar char="–"/>
              <a:defRPr/>
            </a:pPr>
            <a:r>
              <a:rPr lang="en-US" sz="2200" dirty="0">
                <a:latin typeface="Amasis MT Pro" panose="02040504050005020304" pitchFamily="18" charset="0"/>
              </a:rPr>
              <a:t>Random Forest &amp; Gradient Boosting are likely to perform better because they can handle non-linearity.</a:t>
            </a:r>
          </a:p>
        </p:txBody>
      </p:sp>
      <p:pic>
        <p:nvPicPr>
          <p:cNvPr id="13317" name="Picture 8" descr="A graph of a curve&#10;&#10;AI-generated content may be incorrect.">
            <a:extLst>
              <a:ext uri="{FF2B5EF4-FFF2-40B4-BE49-F238E27FC236}">
                <a16:creationId xmlns:a16="http://schemas.microsoft.com/office/drawing/2014/main" id="{F401BD18-FE8B-26CB-FA7C-E155192F0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375" y="990600"/>
            <a:ext cx="6483350" cy="577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descr="&quot;&quot;">
            <a:extLst>
              <a:ext uri="{FF2B5EF4-FFF2-40B4-BE49-F238E27FC236}">
                <a16:creationId xmlns:a16="http://schemas.microsoft.com/office/drawing/2014/main" id="{43ADC75B-FE6C-70F7-1B98-FE471E306759}"/>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339" name="Title 3">
            <a:extLst>
              <a:ext uri="{FF2B5EF4-FFF2-40B4-BE49-F238E27FC236}">
                <a16:creationId xmlns:a16="http://schemas.microsoft.com/office/drawing/2014/main" id="{2952B841-8AC7-C358-A9B5-A2DFD7331850}"/>
              </a:ext>
            </a:extLst>
          </p:cNvPr>
          <p:cNvSpPr>
            <a:spLocks noGrp="1" noChangeArrowheads="1"/>
          </p:cNvSpPr>
          <p:nvPr>
            <p:ph type="title"/>
          </p:nvPr>
        </p:nvSpPr>
        <p:spPr>
          <a:xfrm>
            <a:off x="6096000" y="134938"/>
            <a:ext cx="4518025" cy="819150"/>
          </a:xfrm>
        </p:spPr>
        <p:txBody>
          <a:bodyPr anchor="ctr"/>
          <a:lstStyle/>
          <a:p>
            <a:pPr eaLnBrk="1" hangingPunct="1"/>
            <a:r>
              <a:rPr lang="en-US" altLang="en-KE" sz="4000">
                <a:latin typeface="Amasis MT Pro" panose="020F0502020204030204" pitchFamily="18" charset="0"/>
              </a:rPr>
              <a:t>Modelling: </a:t>
            </a:r>
            <a:endParaRPr lang="en-KE" altLang="en-KE" sz="4000">
              <a:latin typeface="Amasis MT Pro" panose="020F0502020204030204" pitchFamily="18" charset="0"/>
            </a:endParaRPr>
          </a:p>
        </p:txBody>
      </p:sp>
      <p:sp>
        <p:nvSpPr>
          <p:cNvPr id="5" name="Content Placeholder 4">
            <a:extLst>
              <a:ext uri="{FF2B5EF4-FFF2-40B4-BE49-F238E27FC236}">
                <a16:creationId xmlns:a16="http://schemas.microsoft.com/office/drawing/2014/main" id="{5F5FE411-3C26-5752-AC0B-1551A1469B56}"/>
              </a:ext>
            </a:extLst>
          </p:cNvPr>
          <p:cNvSpPr>
            <a:spLocks noGrp="1"/>
          </p:cNvSpPr>
          <p:nvPr>
            <p:ph idx="1"/>
          </p:nvPr>
        </p:nvSpPr>
        <p:spPr>
          <a:xfrm>
            <a:off x="3638550" y="954088"/>
            <a:ext cx="8337550" cy="5357812"/>
          </a:xfrm>
        </p:spPr>
        <p:txBody>
          <a:bodyPr rtlCol="0">
            <a:noAutofit/>
          </a:bodyPr>
          <a:lstStyle/>
          <a:p>
            <a:pPr eaLnBrk="1" fontAlgn="auto" hangingPunct="1">
              <a:lnSpc>
                <a:spcPct val="110000"/>
              </a:lnSpc>
              <a:spcAft>
                <a:spcPts val="0"/>
              </a:spcAft>
              <a:defRPr/>
            </a:pPr>
            <a:r>
              <a:rPr lang="en-US" sz="2400" dirty="0">
                <a:latin typeface="Amasis MT Pro" panose="02040504050005020304" pitchFamily="18" charset="0"/>
              </a:rPr>
              <a:t>The following models were selected for this problem:-</a:t>
            </a:r>
          </a:p>
          <a:p>
            <a:pPr marL="342900" indent="-342900" eaLnBrk="1" fontAlgn="auto" hangingPunct="1">
              <a:lnSpc>
                <a:spcPct val="110000"/>
              </a:lnSpc>
              <a:spcAft>
                <a:spcPts val="0"/>
              </a:spcAft>
              <a:buFont typeface="+mj-lt"/>
              <a:buAutoNum type="arabicPeriod"/>
              <a:defRPr/>
            </a:pPr>
            <a:r>
              <a:rPr lang="en-US" sz="2400" dirty="0">
                <a:latin typeface="Amasis MT Pro" panose="02040504050005020304" pitchFamily="18" charset="0"/>
              </a:rPr>
              <a:t>Logistic Regression Model – This was used to build a Baseline model which further Tuned to generate using scaling method to generate Best model</a:t>
            </a:r>
          </a:p>
          <a:p>
            <a:pPr marL="342900" indent="-342900" eaLnBrk="1" fontAlgn="auto" hangingPunct="1">
              <a:lnSpc>
                <a:spcPct val="110000"/>
              </a:lnSpc>
              <a:spcAft>
                <a:spcPts val="0"/>
              </a:spcAft>
              <a:buFont typeface="+mj-lt"/>
              <a:buAutoNum type="arabicPeriod"/>
              <a:defRPr/>
            </a:pPr>
            <a:r>
              <a:rPr lang="en-US" sz="2400" dirty="0">
                <a:latin typeface="Amasis MT Pro" panose="02040504050005020304" pitchFamily="18" charset="0"/>
              </a:rPr>
              <a:t>Random Forest Model with SMOTE – ( This was selected as preferred model)</a:t>
            </a:r>
          </a:p>
          <a:p>
            <a:pPr marL="342900" indent="-342900" eaLnBrk="1" fontAlgn="auto" hangingPunct="1">
              <a:lnSpc>
                <a:spcPct val="110000"/>
              </a:lnSpc>
              <a:spcAft>
                <a:spcPts val="0"/>
              </a:spcAft>
              <a:buFont typeface="+mj-lt"/>
              <a:buAutoNum type="arabicPeriod"/>
              <a:defRPr/>
            </a:pPr>
            <a:r>
              <a:rPr lang="en-US" sz="2400" dirty="0">
                <a:latin typeface="Amasis MT Pro" panose="02040504050005020304" pitchFamily="18" charset="0"/>
              </a:rPr>
              <a:t>Gradient Boosting Model – </a:t>
            </a:r>
          </a:p>
          <a:p>
            <a:pPr marL="342900" indent="-342900" eaLnBrk="1" fontAlgn="auto" hangingPunct="1">
              <a:lnSpc>
                <a:spcPct val="110000"/>
              </a:lnSpc>
              <a:spcAft>
                <a:spcPts val="0"/>
              </a:spcAft>
              <a:buFont typeface="+mj-lt"/>
              <a:buAutoNum type="arabicPeriod"/>
              <a:defRPr/>
            </a:pPr>
            <a:r>
              <a:rPr lang="en-US" sz="2400" dirty="0" err="1">
                <a:latin typeface="Amasis MT Pro" panose="02040504050005020304" pitchFamily="18" charset="0"/>
              </a:rPr>
              <a:t>XGBoost</a:t>
            </a:r>
            <a:endParaRPr lang="en-US" sz="2400" dirty="0">
              <a:latin typeface="Amasis MT Pro" panose="02040504050005020304" pitchFamily="18" charset="0"/>
            </a:endParaRPr>
          </a:p>
        </p:txBody>
      </p:sp>
      <p:pic>
        <p:nvPicPr>
          <p:cNvPr id="2" name="Picture 1" descr="A digital stock market graph">
            <a:extLst>
              <a:ext uri="{FF2B5EF4-FFF2-40B4-BE49-F238E27FC236}">
                <a16:creationId xmlns:a16="http://schemas.microsoft.com/office/drawing/2014/main" id="{577F7D69-BC9C-1D1A-8781-B80E3B278905}"/>
              </a:ext>
            </a:extLst>
          </p:cNvPr>
          <p:cNvPicPr>
            <a:picLocks noChangeAspect="1"/>
          </p:cNvPicPr>
          <p:nvPr/>
        </p:nvPicPr>
        <p:blipFill>
          <a:blip r:embed="rId2"/>
          <a:srcRect t="8054" r="-3" b="11935"/>
          <a:stretch/>
        </p:blipFill>
        <p:spPr>
          <a:xfrm rot="16200000">
            <a:off x="-1780212" y="1780212"/>
            <a:ext cx="5914059" cy="2353635"/>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descr="&quot;&quot;">
            <a:extLst>
              <a:ext uri="{FF2B5EF4-FFF2-40B4-BE49-F238E27FC236}">
                <a16:creationId xmlns:a16="http://schemas.microsoft.com/office/drawing/2014/main" id="{B4711863-ED56-E96E-5827-4A5490258079}"/>
              </a:ext>
            </a:extLst>
          </p:cNvPr>
          <p:cNvSpPr>
            <a:spLocks noGrp="1" noRot="1" noChangeAspect="1" noMove="1" noResize="1" noEditPoints="1" noAdjustHandles="1" noChangeArrowheads="1" noChangeShapeType="1" noTextEdit="1"/>
          </p:cNvSpPr>
          <p:nvPr/>
        </p:nvSpPr>
        <p:spPr>
          <a:xfrm>
            <a:off x="5795963" y="3378200"/>
            <a:ext cx="6394450" cy="3479800"/>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Rectangle 21" descr="&quot;&quot;">
            <a:extLst>
              <a:ext uri="{FF2B5EF4-FFF2-40B4-BE49-F238E27FC236}">
                <a16:creationId xmlns:a16="http://schemas.microsoft.com/office/drawing/2014/main" id="{7D59A81B-1DF4-8CD5-FF67-0B9BF58F02A3}"/>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5364" name="Picture 6" descr="Hand holding a pen shading number on a sheet">
            <a:extLst>
              <a:ext uri="{FF2B5EF4-FFF2-40B4-BE49-F238E27FC236}">
                <a16:creationId xmlns:a16="http://schemas.microsoft.com/office/drawing/2014/main" id="{760C0801-B45C-6EE9-93A8-FFFE79AAC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5730"/>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Shape 23">
            <a:extLst>
              <a:ext uri="{FF2B5EF4-FFF2-40B4-BE49-F238E27FC236}">
                <a16:creationId xmlns:a16="http://schemas.microsoft.com/office/drawing/2014/main" id="{D8C87EBB-17A0-6459-CB11-F34A7AB308E9}"/>
              </a:ext>
            </a:extLst>
          </p:cNvPr>
          <p:cNvSpPr>
            <a:spLocks noGrp="1" noRot="1" noChangeAspect="1" noMove="1" noResize="1" noEditPoints="1" noAdjustHandles="1" noChangeArrowheads="1" noChangeShapeType="1" noTextEdit="1"/>
          </p:cNvSpPr>
          <p:nvPr/>
        </p:nvSpPr>
        <p:spPr>
          <a:xfrm rot="21540000" flipV="1">
            <a:off x="-39511" y="-72076"/>
            <a:ext cx="8582352" cy="4875036"/>
          </a:xfrm>
          <a:custGeom>
            <a:avLst/>
            <a:gdLst>
              <a:gd name="connsiteX0" fmla="*/ 1259133 w 8582352"/>
              <a:gd name="connsiteY0" fmla="*/ 1707 h 4875036"/>
              <a:gd name="connsiteX1" fmla="*/ 29139 w 8582352"/>
              <a:gd name="connsiteY1" fmla="*/ 317762 h 4875036"/>
              <a:gd name="connsiteX2" fmla="*/ 0 w 8582352"/>
              <a:gd name="connsiteY2" fmla="*/ 333585 h 4875036"/>
              <a:gd name="connsiteX3" fmla="*/ 79271 w 8582352"/>
              <a:gd name="connsiteY3" fmla="*/ 4875036 h 4875036"/>
              <a:gd name="connsiteX4" fmla="*/ 8582352 w 8582352"/>
              <a:gd name="connsiteY4" fmla="*/ 4726614 h 4875036"/>
              <a:gd name="connsiteX5" fmla="*/ 3064323 w 8582352"/>
              <a:gd name="connsiteY5" fmla="*/ 550287 h 4875036"/>
              <a:gd name="connsiteX6" fmla="*/ 3002736 w 8582352"/>
              <a:gd name="connsiteY6" fmla="*/ 506058 h 4875036"/>
              <a:gd name="connsiteX7" fmla="*/ 1429589 w 8582352"/>
              <a:gd name="connsiteY7" fmla="*/ 840 h 4875036"/>
              <a:gd name="connsiteX8" fmla="*/ 1259133 w 8582352"/>
              <a:gd name="connsiteY8" fmla="*/ 1707 h 4875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2352" h="4875036">
                <a:moveTo>
                  <a:pt x="1259133" y="1707"/>
                </a:moveTo>
                <a:cubicBezTo>
                  <a:pt x="833461" y="16212"/>
                  <a:pt x="412733" y="123046"/>
                  <a:pt x="29139" y="317762"/>
                </a:cubicBezTo>
                <a:lnTo>
                  <a:pt x="0" y="333585"/>
                </a:lnTo>
                <a:lnTo>
                  <a:pt x="79271" y="4875036"/>
                </a:lnTo>
                <a:lnTo>
                  <a:pt x="8582352" y="4726614"/>
                </a:lnTo>
                <a:lnTo>
                  <a:pt x="3064323" y="550287"/>
                </a:lnTo>
                <a:lnTo>
                  <a:pt x="3002736" y="506058"/>
                </a:lnTo>
                <a:cubicBezTo>
                  <a:pt x="2522288" y="179187"/>
                  <a:pt x="1975404" y="13891"/>
                  <a:pt x="1429589" y="840"/>
                </a:cubicBezTo>
                <a:cubicBezTo>
                  <a:pt x="1372734" y="-519"/>
                  <a:pt x="1315889" y="-227"/>
                  <a:pt x="1259133" y="1707"/>
                </a:cubicBezTo>
                <a:close/>
              </a:path>
            </a:pathLst>
          </a:custGeom>
          <a:gradFill>
            <a:gsLst>
              <a:gs pos="22000">
                <a:schemeClr val="bg2">
                  <a:alpha val="80000"/>
                </a:schemeClr>
              </a:gs>
              <a:gs pos="100000">
                <a:schemeClr val="accent1">
                  <a:lumMod val="60000"/>
                  <a:lumOff val="40000"/>
                  <a:alpha val="86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Title 3">
            <a:extLst>
              <a:ext uri="{FF2B5EF4-FFF2-40B4-BE49-F238E27FC236}">
                <a16:creationId xmlns:a16="http://schemas.microsoft.com/office/drawing/2014/main" id="{A867B410-F4DB-1961-ED0E-A35AD0F90F51}"/>
              </a:ext>
            </a:extLst>
          </p:cNvPr>
          <p:cNvSpPr>
            <a:spLocks noGrp="1" noChangeArrowheads="1"/>
          </p:cNvSpPr>
          <p:nvPr>
            <p:ph type="title"/>
          </p:nvPr>
        </p:nvSpPr>
        <p:spPr>
          <a:xfrm>
            <a:off x="936625" y="692150"/>
            <a:ext cx="4241800" cy="1819275"/>
          </a:xfrm>
        </p:spPr>
        <p:txBody>
          <a:bodyPr/>
          <a:lstStyle/>
          <a:p>
            <a:pPr eaLnBrk="1" hangingPunct="1">
              <a:lnSpc>
                <a:spcPct val="100000"/>
              </a:lnSpc>
            </a:pPr>
            <a:r>
              <a:rPr lang="en-US" altLang="en-KE" sz="3600"/>
              <a:t>Model Evaluation</a:t>
            </a:r>
          </a:p>
        </p:txBody>
      </p:sp>
      <p:sp>
        <p:nvSpPr>
          <p:cNvPr id="26" name="Freeform: Shape 25">
            <a:extLst>
              <a:ext uri="{FF2B5EF4-FFF2-40B4-BE49-F238E27FC236}">
                <a16:creationId xmlns:a16="http://schemas.microsoft.com/office/drawing/2014/main" id="{33C06FB0-0A52-E194-5858-F19AFD61CF8E}"/>
              </a:ext>
            </a:extLst>
          </p:cNvPr>
          <p:cNvSpPr>
            <a:spLocks noGrp="1" noRot="1" noChangeAspect="1" noMove="1" noResize="1" noEditPoints="1" noAdjustHandles="1" noChangeArrowheads="1" noChangeShapeType="1" noTextEdit="1"/>
          </p:cNvSpPr>
          <p:nvPr/>
        </p:nvSpPr>
        <p:spPr>
          <a:xfrm rot="10740000" flipV="1">
            <a:off x="7888979" y="5014859"/>
            <a:ext cx="4324338" cy="1889417"/>
          </a:xfrm>
          <a:custGeom>
            <a:avLst/>
            <a:gdLst>
              <a:gd name="connsiteX0" fmla="*/ 26412 w 4324338"/>
              <a:gd name="connsiteY0" fmla="*/ 1889417 h 1889417"/>
              <a:gd name="connsiteX1" fmla="*/ 4324338 w 4324338"/>
              <a:gd name="connsiteY1" fmla="*/ 1814397 h 1889417"/>
              <a:gd name="connsiteX2" fmla="*/ 2459858 w 4324338"/>
              <a:gd name="connsiteY2" fmla="*/ 403264 h 1889417"/>
              <a:gd name="connsiteX3" fmla="*/ 2414726 w 4324338"/>
              <a:gd name="connsiteY3" fmla="*/ 370852 h 1889417"/>
              <a:gd name="connsiteX4" fmla="*/ 1261883 w 4324338"/>
              <a:gd name="connsiteY4" fmla="*/ 615 h 1889417"/>
              <a:gd name="connsiteX5" fmla="*/ 70385 w 4324338"/>
              <a:gd name="connsiteY5" fmla="*/ 326182 h 1889417"/>
              <a:gd name="connsiteX6" fmla="*/ 0 w 4324338"/>
              <a:gd name="connsiteY6" fmla="*/ 376291 h 188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4338" h="1889417">
                <a:moveTo>
                  <a:pt x="26412" y="1889417"/>
                </a:moveTo>
                <a:lnTo>
                  <a:pt x="4324338" y="1814397"/>
                </a:lnTo>
                <a:lnTo>
                  <a:pt x="2459858" y="403264"/>
                </a:lnTo>
                <a:lnTo>
                  <a:pt x="2414726" y="370852"/>
                </a:lnTo>
                <a:cubicBezTo>
                  <a:pt x="2062641" y="131313"/>
                  <a:pt x="1661870" y="10180"/>
                  <a:pt x="1261883" y="615"/>
                </a:cubicBezTo>
                <a:cubicBezTo>
                  <a:pt x="845229" y="-9347"/>
                  <a:pt x="429425" y="101751"/>
                  <a:pt x="70385" y="326182"/>
                </a:cubicBezTo>
                <a:lnTo>
                  <a:pt x="0" y="376291"/>
                </a:lnTo>
                <a:close/>
              </a:path>
            </a:pathLst>
          </a:custGeom>
          <a:gradFill>
            <a:gsLst>
              <a:gs pos="27000">
                <a:schemeClr val="bg2">
                  <a:alpha val="80000"/>
                </a:schemeClr>
              </a:gs>
              <a:gs pos="100000">
                <a:schemeClr val="accent1">
                  <a:lumMod val="60000"/>
                  <a:lumOff val="40000"/>
                  <a:alpha val="92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B22B52A-8F43-313A-EE3D-5FB7FE6147C4}"/>
              </a:ext>
            </a:extLst>
          </p:cNvPr>
          <p:cNvSpPr>
            <a:spLocks noGrp="1" noChangeArrowheads="1"/>
          </p:cNvSpPr>
          <p:nvPr>
            <p:ph type="title"/>
          </p:nvPr>
        </p:nvSpPr>
        <p:spPr>
          <a:xfrm>
            <a:off x="600075" y="111125"/>
            <a:ext cx="10221913" cy="892175"/>
          </a:xfrm>
        </p:spPr>
        <p:txBody>
          <a:bodyPr/>
          <a:lstStyle/>
          <a:p>
            <a:pPr eaLnBrk="1" hangingPunct="1"/>
            <a:r>
              <a:rPr lang="en-US" altLang="en-KE"/>
              <a:t>Model Evaluation: Interpretation</a:t>
            </a:r>
            <a:endParaRPr lang="en-KE" altLang="en-KE"/>
          </a:p>
        </p:txBody>
      </p:sp>
      <p:sp>
        <p:nvSpPr>
          <p:cNvPr id="3" name="Content Placeholder 2">
            <a:extLst>
              <a:ext uri="{FF2B5EF4-FFF2-40B4-BE49-F238E27FC236}">
                <a16:creationId xmlns:a16="http://schemas.microsoft.com/office/drawing/2014/main" id="{9C13586B-E1C2-4308-6A8D-35D2C04E45DB}"/>
              </a:ext>
            </a:extLst>
          </p:cNvPr>
          <p:cNvSpPr>
            <a:spLocks noGrp="1"/>
          </p:cNvSpPr>
          <p:nvPr>
            <p:ph idx="1"/>
          </p:nvPr>
        </p:nvSpPr>
        <p:spPr>
          <a:xfrm>
            <a:off x="147638" y="1101725"/>
            <a:ext cx="11552237" cy="5475288"/>
          </a:xfrm>
        </p:spPr>
        <p:txBody>
          <a:bodyPr rtlCol="0">
            <a:normAutofit fontScale="92500" lnSpcReduction="20000"/>
          </a:bodyPr>
          <a:lstStyle/>
          <a:p>
            <a:pPr eaLnBrk="1" fontAlgn="auto" hangingPunct="1">
              <a:spcAft>
                <a:spcPts val="0"/>
              </a:spcAft>
              <a:defRPr/>
            </a:pPr>
            <a:r>
              <a:rPr lang="en-US" b="1" dirty="0">
                <a:latin typeface="Amasis MT Pro" panose="02040504050005020304" pitchFamily="18" charset="0"/>
              </a:rPr>
              <a:t>Baseline Logistic Regression Model Performance: </a:t>
            </a:r>
          </a:p>
          <a:p>
            <a:pPr marL="548640" lvl="1" eaLnBrk="1" fontAlgn="auto" hangingPunct="1">
              <a:spcAft>
                <a:spcPts val="0"/>
              </a:spcAft>
              <a:buFont typeface="Neue Haas Grotesk Text Pro" panose="020B0504020202020204" pitchFamily="34" charset="0"/>
              <a:buChar char="–"/>
              <a:defRPr/>
            </a:pPr>
            <a:r>
              <a:rPr lang="en-US" dirty="0">
                <a:latin typeface="Amasis MT Pro" panose="02040504050005020304" pitchFamily="18" charset="0"/>
              </a:rPr>
              <a:t>Reported overall accuracy of 99%.</a:t>
            </a:r>
          </a:p>
          <a:p>
            <a:pPr marL="548640" lvl="1" eaLnBrk="1" fontAlgn="auto" hangingPunct="1">
              <a:spcAft>
                <a:spcPts val="0"/>
              </a:spcAft>
              <a:buFont typeface="Neue Haas Grotesk Text Pro" panose="020B0504020202020204" pitchFamily="34" charset="0"/>
              <a:buChar char="–"/>
              <a:defRPr/>
            </a:pPr>
            <a:r>
              <a:rPr lang="en-US" dirty="0">
                <a:latin typeface="Amasis MT Pro" panose="02040504050005020304" pitchFamily="18" charset="0"/>
              </a:rPr>
              <a:t>Logistic Regression achieved the highest recall (0.99) but with the lowest precision (0.41), F-1 Score (.58) indicating a high false positive rate.</a:t>
            </a:r>
          </a:p>
          <a:p>
            <a:pPr marL="548640" lvl="1" eaLnBrk="1" fontAlgn="auto" hangingPunct="1">
              <a:spcAft>
                <a:spcPts val="0"/>
              </a:spcAft>
              <a:buFont typeface="Neue Haas Grotesk Text Pro" panose="020B0504020202020204" pitchFamily="34" charset="0"/>
              <a:buChar char="–"/>
              <a:defRPr/>
            </a:pPr>
            <a:r>
              <a:rPr lang="en-US" b="1" dirty="0">
                <a:latin typeface="Amasis MT Pro" panose="02040504050005020304" pitchFamily="18" charset="0"/>
              </a:rPr>
              <a:t>Interpretation</a:t>
            </a:r>
            <a:r>
              <a:rPr lang="en-US" dirty="0">
                <a:latin typeface="Amasis MT Pro" panose="02040504050005020304" pitchFamily="18" charset="0"/>
              </a:rPr>
              <a:t>: This model catches nearly all defaulters (high recall) but also generates many false positives (low precision), leading to a lower F1-score. It's highly cautious</a:t>
            </a:r>
          </a:p>
          <a:p>
            <a:pPr eaLnBrk="1" fontAlgn="auto" hangingPunct="1">
              <a:spcAft>
                <a:spcPts val="0"/>
              </a:spcAft>
              <a:defRPr/>
            </a:pPr>
            <a:r>
              <a:rPr lang="en-US" b="1" dirty="0">
                <a:latin typeface="Amasis MT Pro" panose="02040504050005020304" pitchFamily="18" charset="0"/>
              </a:rPr>
              <a:t>Random Forest Model:</a:t>
            </a:r>
          </a:p>
          <a:p>
            <a:pPr marL="548640" lvl="1" eaLnBrk="1" fontAlgn="auto" hangingPunct="1">
              <a:spcAft>
                <a:spcPts val="0"/>
              </a:spcAft>
              <a:buFont typeface="Neue Haas Grotesk Text Pro" panose="020B0504020202020204" pitchFamily="34" charset="0"/>
              <a:buChar char="–"/>
              <a:defRPr/>
            </a:pPr>
            <a:r>
              <a:rPr lang="en-US" dirty="0">
                <a:latin typeface="Amasis MT Pro" panose="02040504050005020304" pitchFamily="18" charset="0"/>
              </a:rPr>
              <a:t>Overall Model Accuracy: 99%</a:t>
            </a:r>
          </a:p>
          <a:p>
            <a:pPr marL="548640" lvl="1" eaLnBrk="1" fontAlgn="auto" hangingPunct="1">
              <a:spcAft>
                <a:spcPts val="0"/>
              </a:spcAft>
              <a:buFont typeface="Neue Haas Grotesk Text Pro" panose="020B0504020202020204" pitchFamily="34" charset="0"/>
              <a:buChar char="–"/>
              <a:defRPr/>
            </a:pPr>
            <a:r>
              <a:rPr lang="en-US" dirty="0">
                <a:latin typeface="Amasis MT Pro" panose="02040504050005020304" pitchFamily="18" charset="0"/>
              </a:rPr>
              <a:t>Random Forest showed the best balance between recall (0.96) and precision (0.51), yielding the highest F1-score (0.67).</a:t>
            </a:r>
          </a:p>
          <a:p>
            <a:pPr marL="548640" lvl="1" eaLnBrk="1" fontAlgn="auto" hangingPunct="1">
              <a:spcAft>
                <a:spcPts val="0"/>
              </a:spcAft>
              <a:buFont typeface="Neue Haas Grotesk Text Pro" panose="020B0504020202020204" pitchFamily="34" charset="0"/>
              <a:buChar char="–"/>
              <a:defRPr/>
            </a:pPr>
            <a:r>
              <a:rPr lang="en-US" b="1" dirty="0">
                <a:latin typeface="Amasis MT Pro" panose="02040504050005020304" pitchFamily="18" charset="0"/>
              </a:rPr>
              <a:t>Interpretation</a:t>
            </a:r>
            <a:r>
              <a:rPr lang="en-US" dirty="0">
                <a:latin typeface="Amasis MT Pro" panose="02040504050005020304" pitchFamily="18" charset="0"/>
              </a:rPr>
              <a:t>: Performs similarly to Logistic Regression in recall, but slightly better in F1-score. It is aggressive in identifying defaulters but also lets more false positives through compared to Random Forest.</a:t>
            </a:r>
          </a:p>
          <a:p>
            <a:pPr marL="548640" lvl="1" eaLnBrk="1" fontAlgn="auto" hangingPunct="1">
              <a:spcAft>
                <a:spcPts val="0"/>
              </a:spcAft>
              <a:buFont typeface="Neue Haas Grotesk Text Pro" panose="020B0504020202020204" pitchFamily="34" charset="0"/>
              <a:buChar char="–"/>
              <a:defRPr/>
            </a:pPr>
            <a:endParaRPr lang="en-US" sz="1500" dirty="0">
              <a:latin typeface="Amasis MT Pro" panose="02040504050005020304" pitchFamily="18" charset="0"/>
            </a:endParaRPr>
          </a:p>
          <a:p>
            <a:pPr eaLnBrk="1" fontAlgn="auto" hangingPunct="1">
              <a:spcAft>
                <a:spcPts val="0"/>
              </a:spcAft>
              <a:defRPr/>
            </a:pPr>
            <a:r>
              <a:rPr lang="en-US" b="1" dirty="0">
                <a:latin typeface="Amasis MT Pro" panose="02040504050005020304" pitchFamily="18" charset="0"/>
              </a:rPr>
              <a:t>Gradient Boosting Model:- </a:t>
            </a:r>
          </a:p>
          <a:p>
            <a:pPr marL="548640" lvl="1" eaLnBrk="1" fontAlgn="auto" hangingPunct="1">
              <a:spcAft>
                <a:spcPts val="0"/>
              </a:spcAft>
              <a:buFont typeface="Neue Haas Grotesk Text Pro" panose="020B0504020202020204" pitchFamily="34" charset="0"/>
              <a:buChar char="–"/>
              <a:defRPr/>
            </a:pPr>
            <a:r>
              <a:rPr lang="en-US" dirty="0">
                <a:latin typeface="Amasis MT Pro" panose="02040504050005020304" pitchFamily="18" charset="0"/>
              </a:rPr>
              <a:t>Overall Accuracy: 99%</a:t>
            </a:r>
          </a:p>
          <a:p>
            <a:pPr marL="548640" lvl="1" eaLnBrk="1" fontAlgn="auto" hangingPunct="1">
              <a:spcAft>
                <a:spcPts val="0"/>
              </a:spcAft>
              <a:buFont typeface="Neue Haas Grotesk Text Pro" panose="020B0504020202020204" pitchFamily="34" charset="0"/>
              <a:buChar char="–"/>
              <a:defRPr/>
            </a:pPr>
            <a:r>
              <a:rPr lang="en-US" dirty="0">
                <a:latin typeface="Amasis MT Pro" panose="02040504050005020304" pitchFamily="18" charset="0"/>
              </a:rPr>
              <a:t>Gradient Boosting also achieved high recall (0.99) with moderate precision (0.45), placing it between the other two in overall performance.</a:t>
            </a:r>
          </a:p>
          <a:p>
            <a:pPr marL="548640" lvl="1" eaLnBrk="1" fontAlgn="auto" hangingPunct="1">
              <a:spcAft>
                <a:spcPts val="0"/>
              </a:spcAft>
              <a:buFont typeface="Neue Haas Grotesk Text Pro" panose="020B0504020202020204" pitchFamily="34" charset="0"/>
              <a:buChar char="–"/>
              <a:defRPr/>
            </a:pPr>
            <a:r>
              <a:rPr lang="en-US" b="1" dirty="0">
                <a:latin typeface="Amasis MT Pro" panose="02040504050005020304" pitchFamily="18" charset="0"/>
              </a:rPr>
              <a:t>Interpretation</a:t>
            </a:r>
            <a:r>
              <a:rPr lang="en-US" dirty="0">
                <a:latin typeface="Amasis MT Pro" panose="02040504050005020304" pitchFamily="18" charset="0"/>
              </a:rPr>
              <a:t>: Performs similarly to Logistic Regression in recall, but slightly better in F1-score. It is aggressive in identifying defaulters but also lets more false positives through compared to Random Forest.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descr="&quot;&quot;">
            <a:extLst>
              <a:ext uri="{FF2B5EF4-FFF2-40B4-BE49-F238E27FC236}">
                <a16:creationId xmlns:a16="http://schemas.microsoft.com/office/drawing/2014/main" id="{15FEDF92-DA96-AFF3-65B4-0E8904D2A92A}"/>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Title 3">
            <a:extLst>
              <a:ext uri="{FF2B5EF4-FFF2-40B4-BE49-F238E27FC236}">
                <a16:creationId xmlns:a16="http://schemas.microsoft.com/office/drawing/2014/main" id="{1AD6758C-4FEF-14FB-9424-65AC7208DBED}"/>
              </a:ext>
            </a:extLst>
          </p:cNvPr>
          <p:cNvSpPr>
            <a:spLocks noGrp="1"/>
          </p:cNvSpPr>
          <p:nvPr>
            <p:ph type="title"/>
          </p:nvPr>
        </p:nvSpPr>
        <p:spPr>
          <a:xfrm>
            <a:off x="6096000" y="134938"/>
            <a:ext cx="4518025" cy="819150"/>
          </a:xfrm>
        </p:spPr>
        <p:txBody>
          <a:bodyPr rtlCol="0" anchor="ctr">
            <a:normAutofit fontScale="90000"/>
          </a:bodyPr>
          <a:lstStyle/>
          <a:p>
            <a:pPr eaLnBrk="1" fontAlgn="auto" hangingPunct="1">
              <a:spcAft>
                <a:spcPts val="0"/>
              </a:spcAft>
              <a:defRPr/>
            </a:pPr>
            <a:r>
              <a:rPr lang="en-US" sz="4000" dirty="0">
                <a:latin typeface="Amasis MT Pro" panose="02040504050005020304" pitchFamily="18" charset="0"/>
              </a:rPr>
              <a:t>Recommendation : </a:t>
            </a:r>
            <a:endParaRPr lang="en-KE" sz="4000" dirty="0">
              <a:latin typeface="Amasis MT Pro" panose="02040504050005020304" pitchFamily="18" charset="0"/>
            </a:endParaRPr>
          </a:p>
        </p:txBody>
      </p:sp>
      <p:sp>
        <p:nvSpPr>
          <p:cNvPr id="17412" name="Content Placeholder 4">
            <a:extLst>
              <a:ext uri="{FF2B5EF4-FFF2-40B4-BE49-F238E27FC236}">
                <a16:creationId xmlns:a16="http://schemas.microsoft.com/office/drawing/2014/main" id="{B6AA217C-9B1A-738B-37B4-34728E11C195}"/>
              </a:ext>
            </a:extLst>
          </p:cNvPr>
          <p:cNvSpPr>
            <a:spLocks noGrp="1" noChangeArrowheads="1"/>
          </p:cNvSpPr>
          <p:nvPr>
            <p:ph idx="1"/>
          </p:nvPr>
        </p:nvSpPr>
        <p:spPr>
          <a:xfrm>
            <a:off x="2974975" y="954088"/>
            <a:ext cx="9001125" cy="5357812"/>
          </a:xfrm>
        </p:spPr>
        <p:txBody>
          <a:bodyPr/>
          <a:lstStyle/>
          <a:p>
            <a:pPr marL="0" indent="0" eaLnBrk="1" hangingPunct="1">
              <a:lnSpc>
                <a:spcPct val="110000"/>
              </a:lnSpc>
              <a:buFont typeface="Arial" panose="020B0604020202020204" pitchFamily="34" charset="0"/>
              <a:buNone/>
            </a:pPr>
            <a:r>
              <a:rPr lang="en-US" altLang="en-KE" sz="2400">
                <a:latin typeface="Amasis MT Pro" panose="020F0502020204030204" pitchFamily="18" charset="0"/>
              </a:rPr>
              <a:t>Primary Model Recommendation: </a:t>
            </a:r>
            <a:r>
              <a:rPr lang="en-US" altLang="en-KE" sz="2400" b="1">
                <a:latin typeface="Amasis MT Pro" panose="020F0502020204030204" pitchFamily="18" charset="0"/>
              </a:rPr>
              <a:t>Random Forest Model</a:t>
            </a:r>
          </a:p>
          <a:p>
            <a:pPr lvl="1" eaLnBrk="1" hangingPunct="1">
              <a:lnSpc>
                <a:spcPct val="110000"/>
              </a:lnSpc>
            </a:pPr>
            <a:r>
              <a:rPr lang="en-US" altLang="en-KE" sz="2200">
                <a:latin typeface="Amasis MT Pro" panose="020F0502020204030204" pitchFamily="18" charset="0"/>
              </a:rPr>
              <a:t>Deploy Random Forest as the primary model for predicting loan defaults:</a:t>
            </a:r>
          </a:p>
          <a:p>
            <a:pPr lvl="1" eaLnBrk="1" hangingPunct="1">
              <a:lnSpc>
                <a:spcPct val="110000"/>
              </a:lnSpc>
            </a:pPr>
            <a:r>
              <a:rPr lang="en-US" altLang="en-KE" sz="2200">
                <a:latin typeface="Amasis MT Pro" panose="020F0502020204030204" pitchFamily="18" charset="0"/>
              </a:rPr>
              <a:t>It offers the best balance (F1-score = 0.67) and very high recall (0.96) — critical for catching actual defaulters.</a:t>
            </a:r>
          </a:p>
          <a:p>
            <a:pPr lvl="1" eaLnBrk="1" hangingPunct="1">
              <a:lnSpc>
                <a:spcPct val="110000"/>
              </a:lnSpc>
            </a:pPr>
            <a:r>
              <a:rPr lang="en-US" altLang="en-KE" sz="2200">
                <a:latin typeface="Amasis MT Pro" panose="020F0502020204030204" pitchFamily="18" charset="0"/>
              </a:rPr>
              <a:t>Precision (0.51) is acceptable in credit risk where missing a defaulter is more costly than flagging a few good applicants.</a:t>
            </a:r>
          </a:p>
          <a:p>
            <a:pPr marL="0" indent="0" eaLnBrk="1" hangingPunct="1">
              <a:lnSpc>
                <a:spcPct val="110000"/>
              </a:lnSpc>
              <a:buFont typeface="Arial" panose="020B0604020202020204" pitchFamily="34" charset="0"/>
              <a:buNone/>
            </a:pPr>
            <a:r>
              <a:rPr lang="en-US" altLang="en-KE" sz="2400">
                <a:latin typeface="Amasis MT Pro" panose="020F0502020204030204" pitchFamily="18" charset="0"/>
              </a:rPr>
              <a:t>Secondary/Use-Case Based Models:</a:t>
            </a:r>
          </a:p>
          <a:p>
            <a:pPr lvl="1" eaLnBrk="1" hangingPunct="1">
              <a:lnSpc>
                <a:spcPct val="110000"/>
              </a:lnSpc>
            </a:pPr>
            <a:r>
              <a:rPr lang="en-US" altLang="en-KE" sz="2200">
                <a:latin typeface="Amasis MT Pro" panose="020F0502020204030204" pitchFamily="18" charset="0"/>
              </a:rPr>
              <a:t>Use Gradient Boosting if slight increases in precision are preferred and interpretability is not critical.</a:t>
            </a:r>
          </a:p>
          <a:p>
            <a:pPr lvl="1" eaLnBrk="1" hangingPunct="1">
              <a:lnSpc>
                <a:spcPct val="110000"/>
              </a:lnSpc>
            </a:pPr>
            <a:r>
              <a:rPr lang="en-US" altLang="en-KE" sz="2200">
                <a:latin typeface="Amasis MT Pro" panose="020F0502020204030204" pitchFamily="18" charset="0"/>
              </a:rPr>
              <a:t>Use Logistic Regression where transparency is paramount (e.g., compliance with regulatory requirements), but expect more false positives</a:t>
            </a:r>
            <a:endParaRPr lang="en-US" altLang="en-KE">
              <a:latin typeface="Amasis MT Pro" panose="020F0502020204030204" pitchFamily="18" charset="0"/>
            </a:endParaRPr>
          </a:p>
        </p:txBody>
      </p:sp>
      <p:pic>
        <p:nvPicPr>
          <p:cNvPr id="2" name="Picture 1" descr="A digital stock market graph">
            <a:extLst>
              <a:ext uri="{FF2B5EF4-FFF2-40B4-BE49-F238E27FC236}">
                <a16:creationId xmlns:a16="http://schemas.microsoft.com/office/drawing/2014/main" id="{77ADF4E2-CFD2-E4C0-C9EE-43F2F8FEA2BC}"/>
              </a:ext>
            </a:extLst>
          </p:cNvPr>
          <p:cNvPicPr>
            <a:picLocks noChangeAspect="1"/>
          </p:cNvPicPr>
          <p:nvPr/>
        </p:nvPicPr>
        <p:blipFill>
          <a:blip r:embed="rId2"/>
          <a:srcRect t="8054" r="-3" b="11935"/>
          <a:stretch/>
        </p:blipFill>
        <p:spPr>
          <a:xfrm rot="5400000">
            <a:off x="-2064352" y="2064351"/>
            <a:ext cx="6858000" cy="2729298"/>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descr="&quot;&quot;">
            <a:extLst>
              <a:ext uri="{FF2B5EF4-FFF2-40B4-BE49-F238E27FC236}">
                <a16:creationId xmlns:a16="http://schemas.microsoft.com/office/drawing/2014/main" id="{35DE28A4-E3AF-586C-0B82-CE888E468105}"/>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435" name="Title 3">
            <a:extLst>
              <a:ext uri="{FF2B5EF4-FFF2-40B4-BE49-F238E27FC236}">
                <a16:creationId xmlns:a16="http://schemas.microsoft.com/office/drawing/2014/main" id="{E99C2C0D-B870-AFF6-0477-9C1F009EC274}"/>
              </a:ext>
            </a:extLst>
          </p:cNvPr>
          <p:cNvSpPr>
            <a:spLocks noGrp="1" noChangeArrowheads="1"/>
          </p:cNvSpPr>
          <p:nvPr>
            <p:ph type="title"/>
          </p:nvPr>
        </p:nvSpPr>
        <p:spPr>
          <a:xfrm>
            <a:off x="6096000" y="134938"/>
            <a:ext cx="4518025" cy="819150"/>
          </a:xfrm>
        </p:spPr>
        <p:txBody>
          <a:bodyPr anchor="ctr"/>
          <a:lstStyle/>
          <a:p>
            <a:pPr eaLnBrk="1" hangingPunct="1"/>
            <a:r>
              <a:rPr lang="en-US" altLang="en-KE" sz="4000">
                <a:latin typeface="Amasis MT Pro" panose="020F0502020204030204" pitchFamily="18" charset="0"/>
              </a:rPr>
              <a:t>Deployment : </a:t>
            </a:r>
            <a:endParaRPr lang="en-KE" altLang="en-KE" sz="4000">
              <a:latin typeface="Amasis MT Pro" panose="020F0502020204030204" pitchFamily="18" charset="0"/>
            </a:endParaRPr>
          </a:p>
        </p:txBody>
      </p:sp>
      <p:sp>
        <p:nvSpPr>
          <p:cNvPr id="18436" name="Content Placeholder 4">
            <a:extLst>
              <a:ext uri="{FF2B5EF4-FFF2-40B4-BE49-F238E27FC236}">
                <a16:creationId xmlns:a16="http://schemas.microsoft.com/office/drawing/2014/main" id="{8439B520-46A2-99F5-89BB-A174B4BB7583}"/>
              </a:ext>
            </a:extLst>
          </p:cNvPr>
          <p:cNvSpPr>
            <a:spLocks noGrp="1" noChangeArrowheads="1"/>
          </p:cNvSpPr>
          <p:nvPr>
            <p:ph idx="1"/>
          </p:nvPr>
        </p:nvSpPr>
        <p:spPr>
          <a:xfrm>
            <a:off x="2974975" y="954088"/>
            <a:ext cx="9001125" cy="5357812"/>
          </a:xfrm>
        </p:spPr>
        <p:txBody>
          <a:bodyPr/>
          <a:lstStyle/>
          <a:p>
            <a:pPr marL="0" indent="0" eaLnBrk="1" hangingPunct="1">
              <a:lnSpc>
                <a:spcPct val="110000"/>
              </a:lnSpc>
              <a:buFont typeface="Arial" panose="020B0604020202020204" pitchFamily="34" charset="0"/>
              <a:buNone/>
            </a:pPr>
            <a:endParaRPr lang="en-US" altLang="en-KE">
              <a:latin typeface="Amasis MT Pro" panose="020F0502020204030204" pitchFamily="18" charset="0"/>
            </a:endParaRPr>
          </a:p>
        </p:txBody>
      </p:sp>
      <p:pic>
        <p:nvPicPr>
          <p:cNvPr id="2" name="Picture 1" descr="A digital stock market graph">
            <a:extLst>
              <a:ext uri="{FF2B5EF4-FFF2-40B4-BE49-F238E27FC236}">
                <a16:creationId xmlns:a16="http://schemas.microsoft.com/office/drawing/2014/main" id="{06740E36-61A5-7BC5-3D7F-0051AFC36AB8}"/>
              </a:ext>
            </a:extLst>
          </p:cNvPr>
          <p:cNvPicPr>
            <a:picLocks noChangeAspect="1"/>
          </p:cNvPicPr>
          <p:nvPr/>
        </p:nvPicPr>
        <p:blipFill>
          <a:blip r:embed="rId2"/>
          <a:srcRect t="8054" r="-3" b="11935"/>
          <a:stretch/>
        </p:blipFill>
        <p:spPr>
          <a:xfrm rot="5400000">
            <a:off x="-2064352" y="2064351"/>
            <a:ext cx="6858000" cy="2729298"/>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descr="&quot;&quot;">
            <a:extLst>
              <a:ext uri="{FF2B5EF4-FFF2-40B4-BE49-F238E27FC236}">
                <a16:creationId xmlns:a16="http://schemas.microsoft.com/office/drawing/2014/main" id="{DC090B15-91E2-9066-511C-A551098BE0B1}"/>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459" name="Title 3">
            <a:extLst>
              <a:ext uri="{FF2B5EF4-FFF2-40B4-BE49-F238E27FC236}">
                <a16:creationId xmlns:a16="http://schemas.microsoft.com/office/drawing/2014/main" id="{CD3D0A1B-ADA2-0527-D943-20CDDAAE6214}"/>
              </a:ext>
            </a:extLst>
          </p:cNvPr>
          <p:cNvSpPr>
            <a:spLocks noGrp="1" noChangeArrowheads="1"/>
          </p:cNvSpPr>
          <p:nvPr>
            <p:ph type="title"/>
          </p:nvPr>
        </p:nvSpPr>
        <p:spPr>
          <a:xfrm>
            <a:off x="6096000" y="134938"/>
            <a:ext cx="4518025" cy="819150"/>
          </a:xfrm>
        </p:spPr>
        <p:txBody>
          <a:bodyPr anchor="ctr"/>
          <a:lstStyle/>
          <a:p>
            <a:pPr eaLnBrk="1" hangingPunct="1"/>
            <a:r>
              <a:rPr lang="en-US" altLang="en-KE" sz="4000">
                <a:latin typeface="Amasis MT Pro" panose="020F0502020204030204" pitchFamily="18" charset="0"/>
              </a:rPr>
              <a:t>Next Steps: </a:t>
            </a:r>
            <a:endParaRPr lang="en-KE" altLang="en-KE" sz="4000">
              <a:latin typeface="Amasis MT Pro" panose="020F0502020204030204" pitchFamily="18" charset="0"/>
            </a:endParaRPr>
          </a:p>
        </p:txBody>
      </p:sp>
      <p:sp>
        <p:nvSpPr>
          <p:cNvPr id="5" name="Content Placeholder 4">
            <a:extLst>
              <a:ext uri="{FF2B5EF4-FFF2-40B4-BE49-F238E27FC236}">
                <a16:creationId xmlns:a16="http://schemas.microsoft.com/office/drawing/2014/main" id="{748E2664-BD36-59FB-6BD3-DAB2DDF1F49C}"/>
              </a:ext>
            </a:extLst>
          </p:cNvPr>
          <p:cNvSpPr>
            <a:spLocks noGrp="1"/>
          </p:cNvSpPr>
          <p:nvPr>
            <p:ph idx="1"/>
          </p:nvPr>
        </p:nvSpPr>
        <p:spPr>
          <a:xfrm>
            <a:off x="3638550" y="954088"/>
            <a:ext cx="8337550" cy="5357812"/>
          </a:xfrm>
        </p:spPr>
        <p:txBody>
          <a:bodyPr rtlCol="0">
            <a:noAutofit/>
          </a:bodyPr>
          <a:lstStyle/>
          <a:p>
            <a:pPr marL="0" indent="0" eaLnBrk="1" fontAlgn="auto" hangingPunct="1">
              <a:lnSpc>
                <a:spcPct val="110000"/>
              </a:lnSpc>
              <a:spcAft>
                <a:spcPts val="0"/>
              </a:spcAft>
              <a:buFont typeface="Arial" panose="020B0604020202020204" pitchFamily="34" charset="0"/>
              <a:buNone/>
              <a:defRPr/>
            </a:pPr>
            <a:endParaRPr lang="en-US" dirty="0">
              <a:latin typeface="Amasis MT Pro" panose="02040504050005020304" pitchFamily="18" charset="0"/>
            </a:endParaRPr>
          </a:p>
          <a:p>
            <a:pPr marL="0" indent="0" eaLnBrk="1" fontAlgn="auto" hangingPunct="1">
              <a:lnSpc>
                <a:spcPct val="110000"/>
              </a:lnSpc>
              <a:spcAft>
                <a:spcPts val="0"/>
              </a:spcAft>
              <a:buFont typeface="Arial" panose="020B0604020202020204" pitchFamily="34" charset="0"/>
              <a:buNone/>
              <a:defRPr/>
            </a:pPr>
            <a:endParaRPr lang="en-US" dirty="0">
              <a:latin typeface="Amasis MT Pro" panose="02040504050005020304" pitchFamily="18" charset="0"/>
            </a:endParaRPr>
          </a:p>
          <a:p>
            <a:pPr eaLnBrk="1" fontAlgn="auto" hangingPunct="1">
              <a:lnSpc>
                <a:spcPct val="110000"/>
              </a:lnSpc>
              <a:spcAft>
                <a:spcPts val="0"/>
              </a:spcAft>
              <a:defRPr/>
            </a:pPr>
            <a:r>
              <a:rPr lang="en-US" sz="3600" dirty="0">
                <a:latin typeface="Amasis MT Pro" panose="02040504050005020304" pitchFamily="18" charset="0"/>
              </a:rPr>
              <a:t>The organization can further improve the model performance by including hyperparameter tuning for both Random Forest and Gradient Boosting to further optimize performance.</a:t>
            </a:r>
          </a:p>
        </p:txBody>
      </p:sp>
      <p:pic>
        <p:nvPicPr>
          <p:cNvPr id="2" name="Picture 1" descr="A digital stock market graph">
            <a:extLst>
              <a:ext uri="{FF2B5EF4-FFF2-40B4-BE49-F238E27FC236}">
                <a16:creationId xmlns:a16="http://schemas.microsoft.com/office/drawing/2014/main" id="{3BF34318-94B5-6097-98A8-19D8D65CFD2A}"/>
              </a:ext>
            </a:extLst>
          </p:cNvPr>
          <p:cNvPicPr>
            <a:picLocks noChangeAspect="1"/>
          </p:cNvPicPr>
          <p:nvPr/>
        </p:nvPicPr>
        <p:blipFill>
          <a:blip r:embed="rId2"/>
          <a:srcRect t="8054" r="-3" b="11935"/>
          <a:stretch/>
        </p:blipFill>
        <p:spPr>
          <a:xfrm rot="5400000">
            <a:off x="-2064352" y="2064351"/>
            <a:ext cx="6858000" cy="2729298"/>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descr="&quot;&quot;">
            <a:extLst>
              <a:ext uri="{FF2B5EF4-FFF2-40B4-BE49-F238E27FC236}">
                <a16:creationId xmlns:a16="http://schemas.microsoft.com/office/drawing/2014/main" id="{63912E63-2A9D-5435-5735-86268B2973EE}"/>
              </a:ext>
            </a:extLst>
          </p:cNvPr>
          <p:cNvSpPr>
            <a:spLocks noGrp="1" noRot="1" noChangeAspect="1" noMove="1" noResize="1" noEditPoints="1" noAdjustHandles="1" noChangeArrowheads="1" noChangeShapeType="1" noTextEdit="1"/>
          </p:cNvSpPr>
          <p:nvPr/>
        </p:nvSpPr>
        <p:spPr>
          <a:xfrm>
            <a:off x="5795963" y="3378200"/>
            <a:ext cx="6394450" cy="3479800"/>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11" name="Rectangle 10" descr="&quot;&quot;">
            <a:extLst>
              <a:ext uri="{FF2B5EF4-FFF2-40B4-BE49-F238E27FC236}">
                <a16:creationId xmlns:a16="http://schemas.microsoft.com/office/drawing/2014/main" id="{21AD29E6-F4EA-F8AD-0A20-2D09E9671913}"/>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484" name="Title 1">
            <a:extLst>
              <a:ext uri="{FF2B5EF4-FFF2-40B4-BE49-F238E27FC236}">
                <a16:creationId xmlns:a16="http://schemas.microsoft.com/office/drawing/2014/main" id="{1AE9A08F-5A31-BCCA-A1BD-75F0D2B4B9E8}"/>
              </a:ext>
            </a:extLst>
          </p:cNvPr>
          <p:cNvSpPr>
            <a:spLocks noGrp="1" noChangeArrowheads="1"/>
          </p:cNvSpPr>
          <p:nvPr>
            <p:ph type="title"/>
          </p:nvPr>
        </p:nvSpPr>
        <p:spPr>
          <a:xfrm>
            <a:off x="1081087" y="2060258"/>
            <a:ext cx="4522787" cy="1639887"/>
          </a:xfrm>
        </p:spPr>
        <p:txBody>
          <a:bodyPr anchor="b"/>
          <a:lstStyle/>
          <a:p>
            <a:pPr eaLnBrk="1" hangingPunct="1">
              <a:lnSpc>
                <a:spcPct val="100000"/>
              </a:lnSpc>
            </a:pPr>
            <a:r>
              <a:rPr lang="en-US" altLang="en-KE" sz="3600" dirty="0"/>
              <a:t>Thank You</a:t>
            </a:r>
          </a:p>
        </p:txBody>
      </p:sp>
      <p:pic>
        <p:nvPicPr>
          <p:cNvPr id="20485" name="Graphic 5" descr="Smiling Face with No Fill">
            <a:extLst>
              <a:ext uri="{FF2B5EF4-FFF2-40B4-BE49-F238E27FC236}">
                <a16:creationId xmlns:a16="http://schemas.microsoft.com/office/drawing/2014/main" id="{0E3CD49C-00B6-938F-C840-CAB7E9E97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525" y="982663"/>
            <a:ext cx="4878388" cy="487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descr="&quot;&quot;">
            <a:extLst>
              <a:ext uri="{FF2B5EF4-FFF2-40B4-BE49-F238E27FC236}">
                <a16:creationId xmlns:a16="http://schemas.microsoft.com/office/drawing/2014/main" id="{8FA9D837-5AE0-FDEB-8500-547F98A568CC}"/>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23" name="Title 3">
            <a:extLst>
              <a:ext uri="{FF2B5EF4-FFF2-40B4-BE49-F238E27FC236}">
                <a16:creationId xmlns:a16="http://schemas.microsoft.com/office/drawing/2014/main" id="{F4E299B1-2343-5042-EBE3-B58CE3288C93}"/>
              </a:ext>
            </a:extLst>
          </p:cNvPr>
          <p:cNvSpPr>
            <a:spLocks noGrp="1" noChangeArrowheads="1"/>
          </p:cNvSpPr>
          <p:nvPr>
            <p:ph type="title"/>
          </p:nvPr>
        </p:nvSpPr>
        <p:spPr>
          <a:xfrm>
            <a:off x="384175" y="4048125"/>
            <a:ext cx="4394200" cy="1962150"/>
          </a:xfrm>
        </p:spPr>
        <p:txBody>
          <a:bodyPr anchor="ctr"/>
          <a:lstStyle/>
          <a:p>
            <a:pPr eaLnBrk="1" hangingPunct="1"/>
            <a:r>
              <a:rPr lang="en-US" altLang="en-KE" sz="4800">
                <a:latin typeface="Amasis MT Pro" panose="020F0502020204030204" pitchFamily="18" charset="0"/>
              </a:rPr>
              <a:t>Outline of the Presentation</a:t>
            </a:r>
            <a:endParaRPr lang="en-KE" altLang="en-KE" sz="4800">
              <a:latin typeface="Amasis MT Pro" panose="020F0502020204030204" pitchFamily="18" charset="0"/>
            </a:endParaRPr>
          </a:p>
        </p:txBody>
      </p:sp>
      <p:pic>
        <p:nvPicPr>
          <p:cNvPr id="2" name="Picture 1" descr="A digital stock market graph">
            <a:extLst>
              <a:ext uri="{FF2B5EF4-FFF2-40B4-BE49-F238E27FC236}">
                <a16:creationId xmlns:a16="http://schemas.microsoft.com/office/drawing/2014/main" id="{54D0846C-A9DA-F35E-5C9C-8CF4C0EF6EBF}"/>
              </a:ext>
            </a:extLst>
          </p:cNvPr>
          <p:cNvPicPr>
            <a:picLocks noChangeAspect="1"/>
          </p:cNvPicPr>
          <p:nvPr/>
        </p:nvPicPr>
        <p:blipFill>
          <a:blip r:embed="rId2"/>
          <a:srcRect t="8054" r="-3" b="11935"/>
          <a:stretch/>
        </p:blipFill>
        <p:spPr>
          <a:xfrm>
            <a:off x="-2380" y="-17765"/>
            <a:ext cx="5921399" cy="3221612"/>
          </a:xfrm>
          <a:custGeom>
            <a:avLst/>
            <a:gdLst/>
            <a:ahLst/>
            <a:cxnLst/>
            <a:rect l="l" t="t" r="r" b="b"/>
            <a:pathLst>
              <a:path w="6394567" h="3479045">
                <a:moveTo>
                  <a:pt x="0" y="0"/>
                </a:moveTo>
                <a:lnTo>
                  <a:pt x="6394567" y="0"/>
                </a:lnTo>
                <a:lnTo>
                  <a:pt x="2477593" y="3073542"/>
                </a:lnTo>
                <a:lnTo>
                  <a:pt x="2435111" y="3105189"/>
                </a:lnTo>
                <a:cubicBezTo>
                  <a:pt x="2103481" y="3339382"/>
                  <a:pt x="1723470" y="3461518"/>
                  <a:pt x="1342352" y="3477290"/>
                </a:cubicBezTo>
                <a:cubicBezTo>
                  <a:pt x="1302651" y="3478932"/>
                  <a:pt x="1262940" y="3479421"/>
                  <a:pt x="1223270" y="3478762"/>
                </a:cubicBezTo>
                <a:cubicBezTo>
                  <a:pt x="786893" y="3471515"/>
                  <a:pt x="355525" y="3325396"/>
                  <a:pt x="277" y="3048974"/>
                </a:cubicBezTo>
                <a:lnTo>
                  <a:pt x="0" y="3048730"/>
                </a:lnTo>
                <a:close/>
              </a:path>
            </a:pathLst>
          </a:custGeom>
        </p:spPr>
      </p:pic>
      <p:sp>
        <p:nvSpPr>
          <p:cNvPr id="5" name="Content Placeholder 4">
            <a:extLst>
              <a:ext uri="{FF2B5EF4-FFF2-40B4-BE49-F238E27FC236}">
                <a16:creationId xmlns:a16="http://schemas.microsoft.com/office/drawing/2014/main" id="{022CA1D7-07CD-29F1-B284-2BD9B43067CA}"/>
              </a:ext>
            </a:extLst>
          </p:cNvPr>
          <p:cNvSpPr>
            <a:spLocks noGrp="1"/>
          </p:cNvSpPr>
          <p:nvPr>
            <p:ph idx="1"/>
          </p:nvPr>
        </p:nvSpPr>
        <p:spPr>
          <a:xfrm>
            <a:off x="5326063" y="517525"/>
            <a:ext cx="6318250" cy="5981700"/>
          </a:xfrm>
        </p:spPr>
        <p:txBody>
          <a:bodyPr rtlCol="0">
            <a:noAutofit/>
          </a:bodyPr>
          <a:lstStyle/>
          <a:p>
            <a:pPr eaLnBrk="1" fontAlgn="auto" hangingPunct="1">
              <a:lnSpc>
                <a:spcPct val="110000"/>
              </a:lnSpc>
              <a:spcAft>
                <a:spcPts val="0"/>
              </a:spcAft>
              <a:defRPr/>
            </a:pPr>
            <a:r>
              <a:rPr lang="en-US" dirty="0">
                <a:latin typeface="Amasis MT Pro" panose="02040504050005020304" pitchFamily="18" charset="0"/>
              </a:rPr>
              <a:t>Project Title</a:t>
            </a:r>
          </a:p>
          <a:p>
            <a:pPr eaLnBrk="1" fontAlgn="auto" hangingPunct="1">
              <a:lnSpc>
                <a:spcPct val="110000"/>
              </a:lnSpc>
              <a:spcAft>
                <a:spcPts val="0"/>
              </a:spcAft>
              <a:defRPr/>
            </a:pPr>
            <a:r>
              <a:rPr lang="en-US" dirty="0">
                <a:latin typeface="Amasis MT Pro" panose="02040504050005020304" pitchFamily="18" charset="0"/>
              </a:rPr>
              <a:t>Business Understanding</a:t>
            </a:r>
          </a:p>
          <a:p>
            <a:pPr marL="891540" lvl="2" indent="-342900" eaLnBrk="1" fontAlgn="auto" hangingPunct="1">
              <a:lnSpc>
                <a:spcPct val="110000"/>
              </a:lnSpc>
              <a:spcAft>
                <a:spcPts val="0"/>
              </a:spcAft>
              <a:buFont typeface="+mj-lt"/>
              <a:buAutoNum type="arabicPeriod"/>
              <a:defRPr/>
            </a:pPr>
            <a:r>
              <a:rPr lang="en-US" sz="1800" dirty="0">
                <a:latin typeface="Amasis MT Pro" panose="02040504050005020304" pitchFamily="18" charset="0"/>
              </a:rPr>
              <a:t>Overview of the Project</a:t>
            </a:r>
          </a:p>
          <a:p>
            <a:pPr marL="891540" lvl="2" indent="-342900" eaLnBrk="1" fontAlgn="auto" hangingPunct="1">
              <a:lnSpc>
                <a:spcPct val="110000"/>
              </a:lnSpc>
              <a:spcAft>
                <a:spcPts val="0"/>
              </a:spcAft>
              <a:buFont typeface="+mj-lt"/>
              <a:buAutoNum type="arabicPeriod"/>
              <a:defRPr/>
            </a:pPr>
            <a:r>
              <a:rPr lang="en-US" sz="1800" dirty="0">
                <a:latin typeface="Amasis MT Pro" panose="02040504050005020304" pitchFamily="18" charset="0"/>
              </a:rPr>
              <a:t>Problem statement</a:t>
            </a:r>
          </a:p>
          <a:p>
            <a:pPr marL="891540" lvl="2" indent="-342900" eaLnBrk="1" fontAlgn="auto" hangingPunct="1">
              <a:lnSpc>
                <a:spcPct val="110000"/>
              </a:lnSpc>
              <a:spcAft>
                <a:spcPts val="0"/>
              </a:spcAft>
              <a:buFont typeface="+mj-lt"/>
              <a:buAutoNum type="arabicPeriod"/>
              <a:defRPr/>
            </a:pPr>
            <a:r>
              <a:rPr lang="en-US" sz="1800" dirty="0">
                <a:latin typeface="Amasis MT Pro" panose="02040504050005020304" pitchFamily="18" charset="0"/>
              </a:rPr>
              <a:t>Objectives of the project</a:t>
            </a:r>
          </a:p>
          <a:p>
            <a:pPr marL="891540" lvl="2" indent="-342900" eaLnBrk="1" fontAlgn="auto" hangingPunct="1">
              <a:lnSpc>
                <a:spcPct val="110000"/>
              </a:lnSpc>
              <a:spcAft>
                <a:spcPts val="0"/>
              </a:spcAft>
              <a:buFont typeface="+mj-lt"/>
              <a:buAutoNum type="arabicPeriod"/>
              <a:defRPr/>
            </a:pPr>
            <a:r>
              <a:rPr lang="en-US" sz="1800" dirty="0">
                <a:latin typeface="Amasis MT Pro" panose="02040504050005020304" pitchFamily="18" charset="0"/>
              </a:rPr>
              <a:t>Business challenge and proposed solution</a:t>
            </a:r>
          </a:p>
          <a:p>
            <a:pPr eaLnBrk="1" fontAlgn="auto" hangingPunct="1">
              <a:lnSpc>
                <a:spcPct val="110000"/>
              </a:lnSpc>
              <a:spcAft>
                <a:spcPts val="0"/>
              </a:spcAft>
              <a:defRPr/>
            </a:pPr>
            <a:r>
              <a:rPr lang="en-US" dirty="0">
                <a:latin typeface="Amasis MT Pro" panose="02040504050005020304" pitchFamily="18" charset="0"/>
              </a:rPr>
              <a:t>Data Understanding</a:t>
            </a:r>
          </a:p>
          <a:p>
            <a:pPr eaLnBrk="1" fontAlgn="auto" hangingPunct="1">
              <a:lnSpc>
                <a:spcPct val="110000"/>
              </a:lnSpc>
              <a:spcAft>
                <a:spcPts val="0"/>
              </a:spcAft>
              <a:defRPr/>
            </a:pPr>
            <a:r>
              <a:rPr lang="en-US" dirty="0">
                <a:latin typeface="Amasis MT Pro" panose="02040504050005020304" pitchFamily="18" charset="0"/>
              </a:rPr>
              <a:t>Data Preparation- Setting up, Importing Libraries and Utility Functions and Loading, data Cleaning</a:t>
            </a:r>
          </a:p>
          <a:p>
            <a:pPr eaLnBrk="1" fontAlgn="auto" hangingPunct="1">
              <a:lnSpc>
                <a:spcPct val="110000"/>
              </a:lnSpc>
              <a:spcAft>
                <a:spcPts val="0"/>
              </a:spcAft>
              <a:defRPr/>
            </a:pPr>
            <a:r>
              <a:rPr lang="en-US" dirty="0">
                <a:latin typeface="Amasis MT Pro" panose="02040504050005020304" pitchFamily="18" charset="0"/>
              </a:rPr>
              <a:t>Data Exploration</a:t>
            </a:r>
          </a:p>
          <a:p>
            <a:pPr eaLnBrk="1" fontAlgn="auto" hangingPunct="1">
              <a:lnSpc>
                <a:spcPct val="110000"/>
              </a:lnSpc>
              <a:spcAft>
                <a:spcPts val="0"/>
              </a:spcAft>
              <a:defRPr/>
            </a:pPr>
            <a:r>
              <a:rPr lang="en-US" dirty="0">
                <a:latin typeface="Amasis MT Pro" panose="02040504050005020304" pitchFamily="18" charset="0"/>
              </a:rPr>
              <a:t>Building a Loan Default Prediction Model</a:t>
            </a:r>
          </a:p>
          <a:p>
            <a:pPr eaLnBrk="1" fontAlgn="auto" hangingPunct="1">
              <a:lnSpc>
                <a:spcPct val="110000"/>
              </a:lnSpc>
              <a:spcAft>
                <a:spcPts val="0"/>
              </a:spcAft>
              <a:defRPr/>
            </a:pPr>
            <a:r>
              <a:rPr lang="en-US" dirty="0">
                <a:latin typeface="Amasis MT Pro" panose="02040504050005020304" pitchFamily="18" charset="0"/>
              </a:rPr>
              <a:t>Comparison Analysis </a:t>
            </a:r>
          </a:p>
          <a:p>
            <a:pPr eaLnBrk="1" fontAlgn="auto" hangingPunct="1">
              <a:lnSpc>
                <a:spcPct val="110000"/>
              </a:lnSpc>
              <a:spcAft>
                <a:spcPts val="0"/>
              </a:spcAft>
              <a:defRPr/>
            </a:pPr>
            <a:r>
              <a:rPr lang="en-US" dirty="0">
                <a:latin typeface="Amasis MT Pro" panose="02040504050005020304" pitchFamily="18" charset="0"/>
              </a:rPr>
              <a:t>Recommendations and Conclusion</a:t>
            </a:r>
          </a:p>
          <a:p>
            <a:pPr eaLnBrk="1" fontAlgn="auto" hangingPunct="1">
              <a:lnSpc>
                <a:spcPct val="110000"/>
              </a:lnSpc>
              <a:spcAft>
                <a:spcPts val="0"/>
              </a:spcAft>
              <a:defRPr/>
            </a:pPr>
            <a:r>
              <a:rPr lang="en-US" dirty="0">
                <a:latin typeface="Amasis MT Pro" panose="02040504050005020304" pitchFamily="18" charset="0"/>
              </a:rPr>
              <a:t>Next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descr="&quot;&quot;">
            <a:extLst>
              <a:ext uri="{FF2B5EF4-FFF2-40B4-BE49-F238E27FC236}">
                <a16:creationId xmlns:a16="http://schemas.microsoft.com/office/drawing/2014/main" id="{206640BB-B6DF-E9FD-9EBB-866A75B39871}"/>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47" name="Title 3">
            <a:extLst>
              <a:ext uri="{FF2B5EF4-FFF2-40B4-BE49-F238E27FC236}">
                <a16:creationId xmlns:a16="http://schemas.microsoft.com/office/drawing/2014/main" id="{F1CC1FEF-D71F-88D3-E859-F789F152013D}"/>
              </a:ext>
            </a:extLst>
          </p:cNvPr>
          <p:cNvSpPr>
            <a:spLocks noGrp="1" noChangeArrowheads="1"/>
          </p:cNvSpPr>
          <p:nvPr>
            <p:ph type="title"/>
          </p:nvPr>
        </p:nvSpPr>
        <p:spPr>
          <a:xfrm>
            <a:off x="384175" y="4048125"/>
            <a:ext cx="5711825" cy="1962150"/>
          </a:xfrm>
        </p:spPr>
        <p:txBody>
          <a:bodyPr anchor="ctr"/>
          <a:lstStyle/>
          <a:p>
            <a:pPr eaLnBrk="1" hangingPunct="1"/>
            <a:r>
              <a:rPr lang="en-US" altLang="en-KE" sz="4800">
                <a:latin typeface="Amasis MT Pro" panose="020F0502020204030204" pitchFamily="18" charset="0"/>
              </a:rPr>
              <a:t>Problem Statement:</a:t>
            </a:r>
            <a:endParaRPr lang="en-KE" altLang="en-KE" sz="4800">
              <a:latin typeface="Amasis MT Pro" panose="020F0502020204030204" pitchFamily="18" charset="0"/>
            </a:endParaRPr>
          </a:p>
        </p:txBody>
      </p:sp>
      <p:pic>
        <p:nvPicPr>
          <p:cNvPr id="2" name="Picture 1" descr="A digital stock market graph">
            <a:extLst>
              <a:ext uri="{FF2B5EF4-FFF2-40B4-BE49-F238E27FC236}">
                <a16:creationId xmlns:a16="http://schemas.microsoft.com/office/drawing/2014/main" id="{21C2367B-985E-6BC0-ED35-813583CC6125}"/>
              </a:ext>
            </a:extLst>
          </p:cNvPr>
          <p:cNvPicPr>
            <a:picLocks noChangeAspect="1"/>
          </p:cNvPicPr>
          <p:nvPr/>
        </p:nvPicPr>
        <p:blipFill>
          <a:blip r:embed="rId2"/>
          <a:srcRect t="8054" r="-3" b="11935"/>
          <a:stretch/>
        </p:blipFill>
        <p:spPr>
          <a:xfrm>
            <a:off x="-2380" y="-17765"/>
            <a:ext cx="5921399" cy="3221612"/>
          </a:xfrm>
          <a:custGeom>
            <a:avLst/>
            <a:gdLst/>
            <a:ahLst/>
            <a:cxnLst/>
            <a:rect l="l" t="t" r="r" b="b"/>
            <a:pathLst>
              <a:path w="6394567" h="3479045">
                <a:moveTo>
                  <a:pt x="0" y="0"/>
                </a:moveTo>
                <a:lnTo>
                  <a:pt x="6394567" y="0"/>
                </a:lnTo>
                <a:lnTo>
                  <a:pt x="2477593" y="3073542"/>
                </a:lnTo>
                <a:lnTo>
                  <a:pt x="2435111" y="3105189"/>
                </a:lnTo>
                <a:cubicBezTo>
                  <a:pt x="2103481" y="3339382"/>
                  <a:pt x="1723470" y="3461518"/>
                  <a:pt x="1342352" y="3477290"/>
                </a:cubicBezTo>
                <a:cubicBezTo>
                  <a:pt x="1302651" y="3478932"/>
                  <a:pt x="1262940" y="3479421"/>
                  <a:pt x="1223270" y="3478762"/>
                </a:cubicBezTo>
                <a:cubicBezTo>
                  <a:pt x="786893" y="3471515"/>
                  <a:pt x="355525" y="3325396"/>
                  <a:pt x="277" y="3048974"/>
                </a:cubicBezTo>
                <a:lnTo>
                  <a:pt x="0" y="3048730"/>
                </a:lnTo>
                <a:close/>
              </a:path>
            </a:pathLst>
          </a:custGeom>
        </p:spPr>
      </p:pic>
      <p:sp>
        <p:nvSpPr>
          <p:cNvPr id="6149" name="Content Placeholder 4">
            <a:extLst>
              <a:ext uri="{FF2B5EF4-FFF2-40B4-BE49-F238E27FC236}">
                <a16:creationId xmlns:a16="http://schemas.microsoft.com/office/drawing/2014/main" id="{E4289F7C-6886-15B3-88E8-71EA3A9F8DF6}"/>
              </a:ext>
            </a:extLst>
          </p:cNvPr>
          <p:cNvSpPr>
            <a:spLocks noGrp="1" noChangeArrowheads="1"/>
          </p:cNvSpPr>
          <p:nvPr>
            <p:ph idx="1"/>
          </p:nvPr>
        </p:nvSpPr>
        <p:spPr>
          <a:xfrm>
            <a:off x="4179888" y="1093788"/>
            <a:ext cx="7791450" cy="5267325"/>
          </a:xfrm>
        </p:spPr>
        <p:txBody>
          <a:bodyPr/>
          <a:lstStyle/>
          <a:p>
            <a:pPr algn="just" eaLnBrk="1" hangingPunct="1">
              <a:lnSpc>
                <a:spcPct val="110000"/>
              </a:lnSpc>
            </a:pPr>
            <a:r>
              <a:rPr lang="en-US" altLang="en-KE">
                <a:latin typeface="Amasis MT Pro" panose="020F0502020204030204" pitchFamily="18" charset="0"/>
              </a:rPr>
              <a:t>Kenya’s financial sector is grappling with rising loan default rates, which undermine the profitability and stability of lending institutions. Despite government efforts like the Hustler Fund to improve credit access, default rates remain high—nearly 29% of its portfolio was at risk by August 2023. This underscores the need for better risk assessment tools to identify high-risk borrowers and reduce financial losses.</a:t>
            </a:r>
          </a:p>
          <a:p>
            <a:pPr algn="just" eaLnBrk="1" hangingPunct="1">
              <a:lnSpc>
                <a:spcPct val="110000"/>
              </a:lnSpc>
            </a:pPr>
            <a:endParaRPr lang="en-US" altLang="en-KE">
              <a:latin typeface="Amasis MT Pro" panose="020F0502020204030204" pitchFamily="18" charset="0"/>
            </a:endParaRPr>
          </a:p>
          <a:p>
            <a:pPr algn="just" eaLnBrk="1" hangingPunct="1">
              <a:lnSpc>
                <a:spcPct val="110000"/>
              </a:lnSpc>
            </a:pPr>
            <a:endParaRPr lang="en-US" altLang="en-KE">
              <a:latin typeface="Amasis MT Pro" panose="020F0502020204030204" pitchFamily="18" charset="0"/>
            </a:endParaRPr>
          </a:p>
          <a:p>
            <a:pPr algn="just" eaLnBrk="1" hangingPunct="1">
              <a:lnSpc>
                <a:spcPct val="110000"/>
              </a:lnSpc>
            </a:pPr>
            <a:r>
              <a:rPr lang="en-US" altLang="en-KE">
                <a:latin typeface="Amasis MT Pro" panose="020F0502020204030204" pitchFamily="18" charset="0"/>
              </a:rPr>
              <a:t>Borrowers face limited access to affordable credit due to high interest rates and strict qualification criteria, especially among marginalized groups. To address these challenges, there is a need for a machine learning-based loan default prediction model that leverages historical and behavioral data to support data-driven lending decisions, improve credit profiling, and promote financial inclusion.</a:t>
            </a:r>
            <a:endParaRPr lang="en-KE" altLang="en-KE">
              <a:latin typeface="Amasis MT Pro" panose="020F0502020204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descr="&quot;&quot;">
            <a:extLst>
              <a:ext uri="{FF2B5EF4-FFF2-40B4-BE49-F238E27FC236}">
                <a16:creationId xmlns:a16="http://schemas.microsoft.com/office/drawing/2014/main" id="{A0BCF604-345A-ECAB-3A13-D5C1DD19E4E0}"/>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71" name="Title 3">
            <a:extLst>
              <a:ext uri="{FF2B5EF4-FFF2-40B4-BE49-F238E27FC236}">
                <a16:creationId xmlns:a16="http://schemas.microsoft.com/office/drawing/2014/main" id="{9FD28433-313B-DEF6-D2D8-24A8A9DEB164}"/>
              </a:ext>
            </a:extLst>
          </p:cNvPr>
          <p:cNvSpPr>
            <a:spLocks noGrp="1" noChangeArrowheads="1"/>
          </p:cNvSpPr>
          <p:nvPr>
            <p:ph type="title"/>
          </p:nvPr>
        </p:nvSpPr>
        <p:spPr>
          <a:xfrm>
            <a:off x="2938463" y="-17463"/>
            <a:ext cx="8275637" cy="877888"/>
          </a:xfrm>
        </p:spPr>
        <p:txBody>
          <a:bodyPr anchor="ctr"/>
          <a:lstStyle/>
          <a:p>
            <a:pPr eaLnBrk="1" hangingPunct="1"/>
            <a:r>
              <a:rPr lang="en-US" altLang="en-KE" sz="4800">
                <a:latin typeface="Amasis MT Pro" panose="020F0502020204030204" pitchFamily="18" charset="0"/>
              </a:rPr>
              <a:t>Stakeholder Understanding</a:t>
            </a:r>
            <a:endParaRPr lang="en-KE" altLang="en-KE" sz="4800">
              <a:latin typeface="Amasis MT Pro" panose="020F0502020204030204" pitchFamily="18" charset="0"/>
            </a:endParaRPr>
          </a:p>
        </p:txBody>
      </p:sp>
      <p:pic>
        <p:nvPicPr>
          <p:cNvPr id="2" name="Picture 1" descr="A digital stock market graph">
            <a:extLst>
              <a:ext uri="{FF2B5EF4-FFF2-40B4-BE49-F238E27FC236}">
                <a16:creationId xmlns:a16="http://schemas.microsoft.com/office/drawing/2014/main" id="{E62BC1DB-60B4-AE7C-73A5-828AABB566C0}"/>
              </a:ext>
            </a:extLst>
          </p:cNvPr>
          <p:cNvPicPr>
            <a:picLocks noChangeAspect="1"/>
          </p:cNvPicPr>
          <p:nvPr/>
        </p:nvPicPr>
        <p:blipFill>
          <a:blip r:embed="rId2"/>
          <a:srcRect t="8054" r="-3" b="11935"/>
          <a:stretch/>
        </p:blipFill>
        <p:spPr>
          <a:xfrm rot="16200000">
            <a:off x="9144587" y="3691221"/>
            <a:ext cx="4581338" cy="1752220"/>
          </a:xfrm>
          <a:custGeom>
            <a:avLst/>
            <a:gdLst/>
            <a:ahLst/>
            <a:cxnLst/>
            <a:rect l="l" t="t" r="r" b="b"/>
            <a:pathLst>
              <a:path w="6394567" h="3479045">
                <a:moveTo>
                  <a:pt x="0" y="0"/>
                </a:moveTo>
                <a:lnTo>
                  <a:pt x="6394567" y="0"/>
                </a:lnTo>
                <a:lnTo>
                  <a:pt x="2477593" y="3073542"/>
                </a:lnTo>
                <a:lnTo>
                  <a:pt x="2435111" y="3105189"/>
                </a:lnTo>
                <a:cubicBezTo>
                  <a:pt x="2103481" y="3339382"/>
                  <a:pt x="1723470" y="3461518"/>
                  <a:pt x="1342352" y="3477290"/>
                </a:cubicBezTo>
                <a:cubicBezTo>
                  <a:pt x="1302651" y="3478932"/>
                  <a:pt x="1262940" y="3479421"/>
                  <a:pt x="1223270" y="3478762"/>
                </a:cubicBezTo>
                <a:cubicBezTo>
                  <a:pt x="786893" y="3471515"/>
                  <a:pt x="355525" y="3325396"/>
                  <a:pt x="277" y="3048974"/>
                </a:cubicBezTo>
                <a:lnTo>
                  <a:pt x="0" y="3048730"/>
                </a:lnTo>
                <a:close/>
              </a:path>
            </a:pathLst>
          </a:custGeom>
        </p:spPr>
      </p:pic>
      <p:sp>
        <p:nvSpPr>
          <p:cNvPr id="5" name="Content Placeholder 4">
            <a:extLst>
              <a:ext uri="{FF2B5EF4-FFF2-40B4-BE49-F238E27FC236}">
                <a16:creationId xmlns:a16="http://schemas.microsoft.com/office/drawing/2014/main" id="{66747154-35C2-6A6A-6D13-8923C8C0DB8E}"/>
              </a:ext>
            </a:extLst>
          </p:cNvPr>
          <p:cNvSpPr>
            <a:spLocks noGrp="1"/>
          </p:cNvSpPr>
          <p:nvPr>
            <p:ph idx="1"/>
          </p:nvPr>
        </p:nvSpPr>
        <p:spPr>
          <a:xfrm>
            <a:off x="260350" y="735013"/>
            <a:ext cx="10418763" cy="5572125"/>
          </a:xfrm>
        </p:spPr>
        <p:txBody>
          <a:bodyPr rtlCol="0">
            <a:noAutofit/>
          </a:bodyPr>
          <a:lstStyle/>
          <a:p>
            <a:pPr eaLnBrk="1" fontAlgn="auto" hangingPunct="1">
              <a:lnSpc>
                <a:spcPct val="110000"/>
              </a:lnSpc>
              <a:spcAft>
                <a:spcPts val="0"/>
              </a:spcAft>
              <a:defRPr/>
            </a:pPr>
            <a:r>
              <a:rPr lang="en-US" sz="1400" dirty="0">
                <a:latin typeface="Amasis MT Pro" panose="02040504050005020304" pitchFamily="18" charset="0"/>
              </a:rPr>
              <a:t>The Key Stakeholders interest in this Loan Default Prediction Model project include</a:t>
            </a:r>
          </a:p>
          <a:p>
            <a:pPr eaLnBrk="1" fontAlgn="auto" hangingPunct="1">
              <a:lnSpc>
                <a:spcPct val="110000"/>
              </a:lnSpc>
              <a:spcAft>
                <a:spcPts val="0"/>
              </a:spcAft>
              <a:buFont typeface="+mj-lt"/>
              <a:buAutoNum type="arabicPeriod"/>
              <a:defRPr/>
            </a:pPr>
            <a:r>
              <a:rPr lang="en-US" sz="1400" b="1" dirty="0">
                <a:latin typeface="Amasis MT Pro" panose="02040504050005020304" pitchFamily="18" charset="0"/>
              </a:rPr>
              <a:t>Banks and Financial Institutions</a:t>
            </a:r>
          </a:p>
          <a:p>
            <a:pPr lvl="1" eaLnBrk="1" fontAlgn="auto" hangingPunct="1">
              <a:lnSpc>
                <a:spcPct val="110000"/>
              </a:lnSpc>
              <a:spcAft>
                <a:spcPts val="0"/>
              </a:spcAft>
              <a:buFont typeface="Neue Haas Grotesk Text Pro" panose="020B0504020202020204" pitchFamily="34" charset="0"/>
              <a:buChar char="–"/>
              <a:defRPr/>
            </a:pPr>
            <a:r>
              <a:rPr lang="en-US" sz="1400" b="1" dirty="0">
                <a:latin typeface="Amasis MT Pro" panose="02040504050005020304" pitchFamily="18" charset="0"/>
              </a:rPr>
              <a:t>Interest</a:t>
            </a:r>
            <a:r>
              <a:rPr lang="en-US" sz="1400" dirty="0">
                <a:latin typeface="Amasis MT Pro" panose="02040504050005020304" pitchFamily="18" charset="0"/>
              </a:rPr>
              <a:t>: Minimize loan defaults and improve profitability.</a:t>
            </a:r>
          </a:p>
          <a:p>
            <a:pPr lvl="1" eaLnBrk="1" fontAlgn="auto" hangingPunct="1">
              <a:lnSpc>
                <a:spcPct val="110000"/>
              </a:lnSpc>
              <a:spcAft>
                <a:spcPts val="0"/>
              </a:spcAft>
              <a:buFont typeface="Neue Haas Grotesk Text Pro" panose="020B0504020202020204" pitchFamily="34" charset="0"/>
              <a:buChar char="–"/>
              <a:defRPr/>
            </a:pPr>
            <a:r>
              <a:rPr lang="en-US" sz="1400" b="1" dirty="0">
                <a:latin typeface="Amasis MT Pro" panose="02040504050005020304" pitchFamily="18" charset="0"/>
              </a:rPr>
              <a:t>Expectation</a:t>
            </a:r>
            <a:r>
              <a:rPr lang="en-US" sz="1400" dirty="0">
                <a:latin typeface="Amasis MT Pro" panose="02040504050005020304" pitchFamily="18" charset="0"/>
              </a:rPr>
              <a:t>: A reliable model that enhances credit risk assessment, reduces bad debts, and supports better lending decisions.</a:t>
            </a:r>
          </a:p>
          <a:p>
            <a:pPr eaLnBrk="1" fontAlgn="auto" hangingPunct="1">
              <a:lnSpc>
                <a:spcPct val="110000"/>
              </a:lnSpc>
              <a:spcAft>
                <a:spcPts val="0"/>
              </a:spcAft>
              <a:buFont typeface="+mj-lt"/>
              <a:buAutoNum type="arabicPeriod" startAt="2"/>
              <a:defRPr/>
            </a:pPr>
            <a:r>
              <a:rPr lang="en-US" sz="1400" b="1" dirty="0">
                <a:latin typeface="Amasis MT Pro" panose="02040504050005020304" pitchFamily="18" charset="0"/>
              </a:rPr>
              <a:t>Credit Risk Analysts</a:t>
            </a:r>
          </a:p>
          <a:p>
            <a:pPr lvl="1" eaLnBrk="1" fontAlgn="auto" hangingPunct="1">
              <a:lnSpc>
                <a:spcPct val="110000"/>
              </a:lnSpc>
              <a:spcAft>
                <a:spcPts val="0"/>
              </a:spcAft>
              <a:buFont typeface="Neue Haas Grotesk Text Pro" panose="020B0504020202020204" pitchFamily="34" charset="0"/>
              <a:buChar char="–"/>
              <a:defRPr/>
            </a:pPr>
            <a:r>
              <a:rPr lang="en-US" sz="1400" b="1" dirty="0">
                <a:latin typeface="Amasis MT Pro" panose="02040504050005020304" pitchFamily="18" charset="0"/>
              </a:rPr>
              <a:t>Interest</a:t>
            </a:r>
            <a:r>
              <a:rPr lang="en-US" sz="1400" dirty="0">
                <a:latin typeface="Amasis MT Pro" panose="02040504050005020304" pitchFamily="18" charset="0"/>
              </a:rPr>
              <a:t>: Need accurate tools to assess borrower risk levels.</a:t>
            </a:r>
          </a:p>
          <a:p>
            <a:pPr lvl="1" eaLnBrk="1" fontAlgn="auto" hangingPunct="1">
              <a:lnSpc>
                <a:spcPct val="110000"/>
              </a:lnSpc>
              <a:spcAft>
                <a:spcPts val="0"/>
              </a:spcAft>
              <a:buFont typeface="Neue Haas Grotesk Text Pro" panose="020B0504020202020204" pitchFamily="34" charset="0"/>
              <a:buChar char="–"/>
              <a:defRPr/>
            </a:pPr>
            <a:r>
              <a:rPr lang="en-US" sz="1400" b="1" dirty="0">
                <a:latin typeface="Amasis MT Pro" panose="02040504050005020304" pitchFamily="18" charset="0"/>
              </a:rPr>
              <a:t>Expectation</a:t>
            </a:r>
            <a:r>
              <a:rPr lang="en-US" sz="1400" dirty="0">
                <a:latin typeface="Amasis MT Pro" panose="02040504050005020304" pitchFamily="18" charset="0"/>
              </a:rPr>
              <a:t>: Access to a data-driven model with high predictive power to support portfolio analysis and risk mitigation strategies.</a:t>
            </a:r>
          </a:p>
          <a:p>
            <a:pPr eaLnBrk="1" fontAlgn="auto" hangingPunct="1">
              <a:lnSpc>
                <a:spcPct val="110000"/>
              </a:lnSpc>
              <a:spcAft>
                <a:spcPts val="0"/>
              </a:spcAft>
              <a:buFont typeface="+mj-lt"/>
              <a:buAutoNum type="arabicPeriod" startAt="3"/>
              <a:defRPr/>
            </a:pPr>
            <a:r>
              <a:rPr lang="en-US" sz="1400" b="1" dirty="0">
                <a:latin typeface="Amasis MT Pro" panose="02040504050005020304" pitchFamily="18" charset="0"/>
              </a:rPr>
              <a:t>Fintech Companies</a:t>
            </a:r>
          </a:p>
          <a:p>
            <a:pPr lvl="1" eaLnBrk="1" fontAlgn="auto" hangingPunct="1">
              <a:lnSpc>
                <a:spcPct val="110000"/>
              </a:lnSpc>
              <a:spcAft>
                <a:spcPts val="0"/>
              </a:spcAft>
              <a:buFont typeface="Neue Haas Grotesk Text Pro" panose="020B0504020202020204" pitchFamily="34" charset="0"/>
              <a:buChar char="–"/>
              <a:defRPr/>
            </a:pPr>
            <a:r>
              <a:rPr lang="en-US" sz="1400" b="1" dirty="0">
                <a:latin typeface="Amasis MT Pro" panose="02040504050005020304" pitchFamily="18" charset="0"/>
              </a:rPr>
              <a:t>Interest</a:t>
            </a:r>
            <a:r>
              <a:rPr lang="en-US" sz="1400" dirty="0">
                <a:latin typeface="Amasis MT Pro" panose="02040504050005020304" pitchFamily="18" charset="0"/>
              </a:rPr>
              <a:t>: Develop innovative and efficient lending solutions.</a:t>
            </a:r>
          </a:p>
          <a:p>
            <a:pPr lvl="1" eaLnBrk="1" fontAlgn="auto" hangingPunct="1">
              <a:lnSpc>
                <a:spcPct val="110000"/>
              </a:lnSpc>
              <a:spcAft>
                <a:spcPts val="0"/>
              </a:spcAft>
              <a:buFont typeface="Neue Haas Grotesk Text Pro" panose="020B0504020202020204" pitchFamily="34" charset="0"/>
              <a:buChar char="–"/>
              <a:defRPr/>
            </a:pPr>
            <a:r>
              <a:rPr lang="en-US" sz="1400" b="1" dirty="0">
                <a:latin typeface="Amasis MT Pro" panose="02040504050005020304" pitchFamily="18" charset="0"/>
              </a:rPr>
              <a:t>Expectation</a:t>
            </a:r>
            <a:r>
              <a:rPr lang="en-US" sz="1400" dirty="0">
                <a:latin typeface="Amasis MT Pro" panose="02040504050005020304" pitchFamily="18" charset="0"/>
              </a:rPr>
              <a:t>: Integration-ready predictive models to personalize loan products and expand access to credit while managing risk.</a:t>
            </a:r>
          </a:p>
          <a:p>
            <a:pPr eaLnBrk="1" fontAlgn="auto" hangingPunct="1">
              <a:lnSpc>
                <a:spcPct val="110000"/>
              </a:lnSpc>
              <a:spcAft>
                <a:spcPts val="0"/>
              </a:spcAft>
              <a:buFont typeface="+mj-lt"/>
              <a:buAutoNum type="arabicPeriod" startAt="4"/>
              <a:defRPr/>
            </a:pPr>
            <a:r>
              <a:rPr lang="en-US" sz="1400" b="1" dirty="0">
                <a:latin typeface="Amasis MT Pro" panose="02040504050005020304" pitchFamily="18" charset="0"/>
              </a:rPr>
              <a:t>Regulatory Bodies (e.g., Central Bank of Kenya)</a:t>
            </a:r>
          </a:p>
          <a:p>
            <a:pPr lvl="1" eaLnBrk="1" fontAlgn="auto" hangingPunct="1">
              <a:lnSpc>
                <a:spcPct val="110000"/>
              </a:lnSpc>
              <a:spcAft>
                <a:spcPts val="0"/>
              </a:spcAft>
              <a:buFont typeface="Neue Haas Grotesk Text Pro" panose="020B0504020202020204" pitchFamily="34" charset="0"/>
              <a:buChar char="–"/>
              <a:defRPr/>
            </a:pPr>
            <a:r>
              <a:rPr lang="en-US" sz="1400" b="1" dirty="0">
                <a:latin typeface="Amasis MT Pro" panose="02040504050005020304" pitchFamily="18" charset="0"/>
              </a:rPr>
              <a:t>Interest</a:t>
            </a:r>
            <a:r>
              <a:rPr lang="en-US" sz="1400" dirty="0">
                <a:latin typeface="Amasis MT Pro" panose="02040504050005020304" pitchFamily="18" charset="0"/>
              </a:rPr>
              <a:t>: Ensure financial sector stability and responsible lending.</a:t>
            </a:r>
          </a:p>
          <a:p>
            <a:pPr lvl="1" eaLnBrk="1" fontAlgn="auto" hangingPunct="1">
              <a:lnSpc>
                <a:spcPct val="110000"/>
              </a:lnSpc>
              <a:spcAft>
                <a:spcPts val="0"/>
              </a:spcAft>
              <a:buFont typeface="Neue Haas Grotesk Text Pro" panose="020B0504020202020204" pitchFamily="34" charset="0"/>
              <a:buChar char="–"/>
              <a:defRPr/>
            </a:pPr>
            <a:r>
              <a:rPr lang="en-US" sz="1400" b="1" dirty="0">
                <a:latin typeface="Amasis MT Pro" panose="02040504050005020304" pitchFamily="18" charset="0"/>
              </a:rPr>
              <a:t>Expectation</a:t>
            </a:r>
            <a:r>
              <a:rPr lang="en-US" sz="1400" dirty="0">
                <a:latin typeface="Amasis MT Pro" panose="02040504050005020304" pitchFamily="18" charset="0"/>
              </a:rPr>
              <a:t>: Insights from the model to guide policy-making, monitor systemic risks, and enforce prudent lending standards.</a:t>
            </a:r>
          </a:p>
          <a:p>
            <a:pPr eaLnBrk="1" fontAlgn="auto" hangingPunct="1">
              <a:lnSpc>
                <a:spcPct val="110000"/>
              </a:lnSpc>
              <a:spcAft>
                <a:spcPts val="0"/>
              </a:spcAft>
              <a:buFont typeface="+mj-lt"/>
              <a:buAutoNum type="arabicPeriod" startAt="5"/>
              <a:defRPr/>
            </a:pPr>
            <a:r>
              <a:rPr lang="en-US" sz="1400" b="1" dirty="0">
                <a:latin typeface="Amasis MT Pro" panose="02040504050005020304" pitchFamily="18" charset="0"/>
              </a:rPr>
              <a:t>Borrowers (especially underserved populations)</a:t>
            </a:r>
          </a:p>
          <a:p>
            <a:pPr lvl="1" eaLnBrk="1" fontAlgn="auto" hangingPunct="1">
              <a:lnSpc>
                <a:spcPct val="110000"/>
              </a:lnSpc>
              <a:spcAft>
                <a:spcPts val="0"/>
              </a:spcAft>
              <a:buFont typeface="Neue Haas Grotesk Text Pro" panose="020B0504020202020204" pitchFamily="34" charset="0"/>
              <a:buChar char="–"/>
              <a:defRPr/>
            </a:pPr>
            <a:r>
              <a:rPr lang="en-US" sz="1400" b="1" dirty="0">
                <a:latin typeface="Amasis MT Pro" panose="02040504050005020304" pitchFamily="18" charset="0"/>
              </a:rPr>
              <a:t>Interest</a:t>
            </a:r>
            <a:r>
              <a:rPr lang="en-US" sz="1400" dirty="0">
                <a:latin typeface="Amasis MT Pro" panose="02040504050005020304" pitchFamily="18" charset="0"/>
              </a:rPr>
              <a:t>: Fair access to credit and reduced rejection rates.</a:t>
            </a:r>
          </a:p>
          <a:p>
            <a:pPr lvl="1" eaLnBrk="1" fontAlgn="auto" hangingPunct="1">
              <a:lnSpc>
                <a:spcPct val="110000"/>
              </a:lnSpc>
              <a:spcAft>
                <a:spcPts val="0"/>
              </a:spcAft>
              <a:buFont typeface="Neue Haas Grotesk Text Pro" panose="020B0504020202020204" pitchFamily="34" charset="0"/>
              <a:buChar char="–"/>
              <a:defRPr/>
            </a:pPr>
            <a:r>
              <a:rPr lang="en-US" sz="1400" b="1" dirty="0">
                <a:latin typeface="Amasis MT Pro" panose="02040504050005020304" pitchFamily="18" charset="0"/>
              </a:rPr>
              <a:t>Expectation</a:t>
            </a:r>
            <a:r>
              <a:rPr lang="en-US" sz="1400" dirty="0">
                <a:latin typeface="Amasis MT Pro" panose="02040504050005020304" pitchFamily="18" charset="0"/>
              </a:rPr>
              <a:t>: Transparent and inclusive loan evaluation processes that consider diverse credit histories and support financial inclusion.</a:t>
            </a:r>
          </a:p>
          <a:p>
            <a:pPr marL="0" indent="0" eaLnBrk="1" fontAlgn="auto" hangingPunct="1">
              <a:lnSpc>
                <a:spcPct val="110000"/>
              </a:lnSpc>
              <a:spcAft>
                <a:spcPts val="0"/>
              </a:spcAft>
              <a:buFont typeface="Arial" panose="020B0604020202020204" pitchFamily="34" charset="0"/>
              <a:buNone/>
              <a:defRPr/>
            </a:pPr>
            <a:endParaRPr lang="en-US" sz="1400" dirty="0">
              <a:latin typeface="Amasis MT Pro" panose="020405040500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descr="&quot;&quot;">
            <a:extLst>
              <a:ext uri="{FF2B5EF4-FFF2-40B4-BE49-F238E27FC236}">
                <a16:creationId xmlns:a16="http://schemas.microsoft.com/office/drawing/2014/main" id="{29651690-2A7A-D08C-DA9A-9B8D677842E4}"/>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95" name="Title 3">
            <a:extLst>
              <a:ext uri="{FF2B5EF4-FFF2-40B4-BE49-F238E27FC236}">
                <a16:creationId xmlns:a16="http://schemas.microsoft.com/office/drawing/2014/main" id="{D69AB217-EF3E-C53A-1F24-8B26CE3A85F7}"/>
              </a:ext>
            </a:extLst>
          </p:cNvPr>
          <p:cNvSpPr>
            <a:spLocks noGrp="1" noChangeArrowheads="1"/>
          </p:cNvSpPr>
          <p:nvPr>
            <p:ph type="title"/>
          </p:nvPr>
        </p:nvSpPr>
        <p:spPr>
          <a:xfrm>
            <a:off x="388938" y="236538"/>
            <a:ext cx="11247437" cy="717550"/>
          </a:xfrm>
        </p:spPr>
        <p:txBody>
          <a:bodyPr anchor="ctr"/>
          <a:lstStyle/>
          <a:p>
            <a:pPr eaLnBrk="1" hangingPunct="1"/>
            <a:r>
              <a:rPr lang="en-US" altLang="en-KE" sz="4100">
                <a:latin typeface="Amasis MT Pro" panose="020F0502020204030204" pitchFamily="18" charset="0"/>
              </a:rPr>
              <a:t>Data Understanding: Data Insights</a:t>
            </a:r>
            <a:endParaRPr lang="en-KE" altLang="en-KE" sz="4100">
              <a:latin typeface="Amasis MT Pro" panose="020F0502020204030204" pitchFamily="18" charset="0"/>
            </a:endParaRPr>
          </a:p>
        </p:txBody>
      </p:sp>
      <p:sp>
        <p:nvSpPr>
          <p:cNvPr id="8196" name="Content Placeholder 4">
            <a:extLst>
              <a:ext uri="{FF2B5EF4-FFF2-40B4-BE49-F238E27FC236}">
                <a16:creationId xmlns:a16="http://schemas.microsoft.com/office/drawing/2014/main" id="{F4352004-30B3-D8ED-4423-018B0A79CA11}"/>
              </a:ext>
            </a:extLst>
          </p:cNvPr>
          <p:cNvSpPr>
            <a:spLocks noGrp="1" noChangeArrowheads="1"/>
          </p:cNvSpPr>
          <p:nvPr>
            <p:ph idx="1"/>
          </p:nvPr>
        </p:nvSpPr>
        <p:spPr>
          <a:xfrm>
            <a:off x="388938" y="1112838"/>
            <a:ext cx="10567987" cy="4432300"/>
          </a:xfrm>
        </p:spPr>
        <p:txBody>
          <a:bodyPr/>
          <a:lstStyle/>
          <a:p>
            <a:pPr eaLnBrk="1" hangingPunct="1">
              <a:lnSpc>
                <a:spcPct val="110000"/>
              </a:lnSpc>
              <a:defRPr/>
            </a:pPr>
            <a:r>
              <a:rPr lang="en-US" altLang="en-KE" sz="2000" dirty="0">
                <a:latin typeface="Amasis MT Pro" panose="02040504050005020304" pitchFamily="18" charset="0"/>
              </a:rPr>
              <a:t>The CRB dataset used in building this Loan Default Prediction Model was sourced from a Credit Reference Bureau Licensed by Central bank of Kenya  being data collected over a period of +12years from various banking financial institutions in Kenya</a:t>
            </a:r>
          </a:p>
          <a:p>
            <a:pPr eaLnBrk="1" hangingPunct="1">
              <a:lnSpc>
                <a:spcPct val="110000"/>
              </a:lnSpc>
              <a:defRPr/>
            </a:pPr>
            <a:r>
              <a:rPr lang="en-US" altLang="en-KE" sz="2000" dirty="0">
                <a:latin typeface="Amasis MT Pro" panose="02040504050005020304" pitchFamily="18" charset="0"/>
              </a:rPr>
              <a:t>The CRB Dataset was Zipped Dataset has Four files: </a:t>
            </a:r>
          </a:p>
          <a:p>
            <a:pPr lvl="1" eaLnBrk="1" hangingPunct="1">
              <a:lnSpc>
                <a:spcPct val="110000"/>
              </a:lnSpc>
              <a:buFont typeface="Neue Haas Grotesk Text Pro" panose="020B0504020202020204" pitchFamily="34" charset="0"/>
              <a:buChar char="–"/>
              <a:defRPr/>
            </a:pPr>
            <a:r>
              <a:rPr lang="en-US" altLang="en-KE" sz="1800" dirty="0">
                <a:latin typeface="Amasis MT Pro" panose="02040504050005020304" pitchFamily="18" charset="0"/>
              </a:rPr>
              <a:t>Application data- 9492 entries; </a:t>
            </a:r>
          </a:p>
          <a:p>
            <a:pPr lvl="1" eaLnBrk="1" hangingPunct="1">
              <a:lnSpc>
                <a:spcPct val="110000"/>
              </a:lnSpc>
              <a:buFont typeface="Neue Haas Grotesk Text Pro" panose="020B0504020202020204" pitchFamily="34" charset="0"/>
              <a:buChar char="–"/>
              <a:defRPr/>
            </a:pPr>
            <a:r>
              <a:rPr lang="en-US" altLang="en-KE" sz="1800" dirty="0">
                <a:latin typeface="Amasis MT Pro" panose="02040504050005020304" pitchFamily="18" charset="0"/>
              </a:rPr>
              <a:t>Contract data- 9374 entries; </a:t>
            </a:r>
          </a:p>
          <a:p>
            <a:pPr lvl="1" eaLnBrk="1" hangingPunct="1">
              <a:lnSpc>
                <a:spcPct val="110000"/>
              </a:lnSpc>
              <a:buFont typeface="Neue Haas Grotesk Text Pro" panose="020B0504020202020204" pitchFamily="34" charset="0"/>
              <a:buChar char="–"/>
              <a:defRPr/>
            </a:pPr>
            <a:r>
              <a:rPr lang="en-US" altLang="en-KE" sz="1800" dirty="0" err="1">
                <a:latin typeface="Amasis MT Pro" panose="02040504050005020304" pitchFamily="18" charset="0"/>
              </a:rPr>
              <a:t>ContractSnapshot</a:t>
            </a:r>
            <a:r>
              <a:rPr lang="en-US" altLang="en-KE" sz="1800" dirty="0">
                <a:latin typeface="Amasis MT Pro" panose="02040504050005020304" pitchFamily="18" charset="0"/>
              </a:rPr>
              <a:t> data- 274371 entries; </a:t>
            </a:r>
          </a:p>
          <a:p>
            <a:pPr lvl="1" eaLnBrk="1" hangingPunct="1">
              <a:lnSpc>
                <a:spcPct val="110000"/>
              </a:lnSpc>
              <a:buFont typeface="Neue Haas Grotesk Text Pro" panose="020B0504020202020204" pitchFamily="34" charset="0"/>
              <a:buChar char="–"/>
              <a:defRPr/>
            </a:pPr>
            <a:r>
              <a:rPr lang="en-US" altLang="en-KE" sz="1800" dirty="0">
                <a:latin typeface="Amasis MT Pro" panose="02040504050005020304" pitchFamily="18" charset="0"/>
              </a:rPr>
              <a:t>CRB data – 6750 entries; </a:t>
            </a:r>
          </a:p>
          <a:p>
            <a:pPr lvl="1" eaLnBrk="1" hangingPunct="1">
              <a:lnSpc>
                <a:spcPct val="110000"/>
              </a:lnSpc>
              <a:buFont typeface="Neue Haas Grotesk Text Pro" panose="020B0504020202020204" pitchFamily="34" charset="0"/>
              <a:buChar char="–"/>
              <a:defRPr/>
            </a:pPr>
            <a:r>
              <a:rPr lang="en-US" altLang="en-KE" sz="1800" dirty="0">
                <a:latin typeface="Amasis MT Pro" panose="02040504050005020304" pitchFamily="18" charset="0"/>
              </a:rPr>
              <a:t>Current and Savings Account Data – 857677 entries .</a:t>
            </a:r>
          </a:p>
          <a:p>
            <a:pPr eaLnBrk="1" hangingPunct="1">
              <a:lnSpc>
                <a:spcPct val="110000"/>
              </a:lnSpc>
              <a:defRPr/>
            </a:pPr>
            <a:r>
              <a:rPr lang="en-US" altLang="en-KE" sz="2000" dirty="0">
                <a:latin typeface="Amasis MT Pro" panose="02040504050005020304" pitchFamily="18" charset="0"/>
              </a:rPr>
              <a:t>All the four files were merged into one dataset and after cleaning we resulted  into a dataset of 584110 entries using a random sample size of 5% </a:t>
            </a:r>
          </a:p>
          <a:p>
            <a:pPr eaLnBrk="1" hangingPunct="1">
              <a:lnSpc>
                <a:spcPct val="110000"/>
              </a:lnSpc>
              <a:defRPr/>
            </a:pPr>
            <a:endParaRPr lang="en-US" altLang="en-KE" sz="2000" dirty="0">
              <a:latin typeface="Amasis MT Pro" panose="02040504050005020304" pitchFamily="18" charset="0"/>
            </a:endParaRPr>
          </a:p>
          <a:p>
            <a:pPr eaLnBrk="1" hangingPunct="1">
              <a:lnSpc>
                <a:spcPct val="110000"/>
              </a:lnSpc>
              <a:defRPr/>
            </a:pPr>
            <a:endParaRPr lang="en-US" altLang="en-KE" sz="2000" dirty="0">
              <a:latin typeface="Amasis MT Pro" panose="02040504050005020304" pitchFamily="18" charset="0"/>
            </a:endParaRPr>
          </a:p>
          <a:p>
            <a:pPr marL="0" indent="0" eaLnBrk="1" hangingPunct="1">
              <a:lnSpc>
                <a:spcPct val="110000"/>
              </a:lnSpc>
              <a:buFont typeface="Arial" panose="020B0604020202020204" pitchFamily="34" charset="0"/>
              <a:buNone/>
              <a:defRPr/>
            </a:pPr>
            <a:endParaRPr lang="en-KE" altLang="en-KE" sz="2000" dirty="0">
              <a:latin typeface="Amasis MT Pro" panose="02040504050005020304" pitchFamily="18" charset="0"/>
            </a:endParaRPr>
          </a:p>
        </p:txBody>
      </p:sp>
      <p:pic>
        <p:nvPicPr>
          <p:cNvPr id="2" name="Picture 1" descr="A digital stock market graph">
            <a:extLst>
              <a:ext uri="{FF2B5EF4-FFF2-40B4-BE49-F238E27FC236}">
                <a16:creationId xmlns:a16="http://schemas.microsoft.com/office/drawing/2014/main" id="{559BA67E-2CA0-C311-1EE6-FE8618881FF5}"/>
              </a:ext>
            </a:extLst>
          </p:cNvPr>
          <p:cNvPicPr>
            <a:picLocks noChangeAspect="1"/>
          </p:cNvPicPr>
          <p:nvPr/>
        </p:nvPicPr>
        <p:blipFill>
          <a:blip r:embed="rId2"/>
          <a:srcRect t="8054" r="-3" b="11935"/>
          <a:stretch/>
        </p:blipFill>
        <p:spPr>
          <a:xfrm>
            <a:off x="6646606" y="4916129"/>
            <a:ext cx="5545395" cy="1941870"/>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descr="&quot;&quot;">
            <a:extLst>
              <a:ext uri="{FF2B5EF4-FFF2-40B4-BE49-F238E27FC236}">
                <a16:creationId xmlns:a16="http://schemas.microsoft.com/office/drawing/2014/main" id="{754C8770-BD2B-20B2-231C-CCCBDD8B461A}"/>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Title 3">
            <a:extLst>
              <a:ext uri="{FF2B5EF4-FFF2-40B4-BE49-F238E27FC236}">
                <a16:creationId xmlns:a16="http://schemas.microsoft.com/office/drawing/2014/main" id="{9527EECE-00AD-2D6E-98D5-FED19851C196}"/>
              </a:ext>
            </a:extLst>
          </p:cNvPr>
          <p:cNvSpPr>
            <a:spLocks noGrp="1"/>
          </p:cNvSpPr>
          <p:nvPr>
            <p:ph type="title"/>
          </p:nvPr>
        </p:nvSpPr>
        <p:spPr>
          <a:xfrm>
            <a:off x="895350" y="196850"/>
            <a:ext cx="8607425" cy="560388"/>
          </a:xfrm>
        </p:spPr>
        <p:txBody>
          <a:bodyPr rtlCol="0" anchor="ctr">
            <a:normAutofit fontScale="90000"/>
          </a:bodyPr>
          <a:lstStyle/>
          <a:p>
            <a:pPr eaLnBrk="1" fontAlgn="auto" hangingPunct="1">
              <a:spcAft>
                <a:spcPts val="0"/>
              </a:spcAft>
              <a:defRPr/>
            </a:pPr>
            <a:r>
              <a:rPr lang="en-US" sz="4800" dirty="0">
                <a:latin typeface="Amasis MT Pro" panose="02040504050005020304" pitchFamily="18" charset="0"/>
              </a:rPr>
              <a:t>Data Preparation: </a:t>
            </a:r>
            <a:endParaRPr lang="en-KE" sz="4800" dirty="0">
              <a:latin typeface="Amasis MT Pro" panose="02040504050005020304" pitchFamily="18" charset="0"/>
            </a:endParaRPr>
          </a:p>
        </p:txBody>
      </p:sp>
      <p:sp>
        <p:nvSpPr>
          <p:cNvPr id="5" name="Content Placeholder 4">
            <a:extLst>
              <a:ext uri="{FF2B5EF4-FFF2-40B4-BE49-F238E27FC236}">
                <a16:creationId xmlns:a16="http://schemas.microsoft.com/office/drawing/2014/main" id="{69E459B5-A434-2B7E-E8C6-2D2D0A6AA486}"/>
              </a:ext>
            </a:extLst>
          </p:cNvPr>
          <p:cNvSpPr>
            <a:spLocks noGrp="1"/>
          </p:cNvSpPr>
          <p:nvPr>
            <p:ph idx="1"/>
          </p:nvPr>
        </p:nvSpPr>
        <p:spPr>
          <a:xfrm>
            <a:off x="382588" y="1185863"/>
            <a:ext cx="11169650" cy="4800600"/>
          </a:xfrm>
        </p:spPr>
        <p:txBody>
          <a:bodyPr rtlCol="0">
            <a:normAutofit fontScale="77500" lnSpcReduction="20000"/>
          </a:bodyPr>
          <a:lstStyle/>
          <a:p>
            <a:pPr eaLnBrk="1" fontAlgn="auto" hangingPunct="1">
              <a:lnSpc>
                <a:spcPct val="110000"/>
              </a:lnSpc>
              <a:spcAft>
                <a:spcPts val="0"/>
              </a:spcAft>
              <a:defRPr/>
            </a:pPr>
            <a:r>
              <a:rPr lang="en-US" sz="2400" dirty="0">
                <a:latin typeface="Amasis MT Pro" panose="02040504050005020304" pitchFamily="18" charset="0"/>
              </a:rPr>
              <a:t>A threshold of 50% and median was used to handle </a:t>
            </a:r>
            <a:r>
              <a:rPr lang="en-US" sz="2400" b="1" dirty="0">
                <a:latin typeface="Amasis MT Pro" panose="02040504050005020304" pitchFamily="18" charset="0"/>
              </a:rPr>
              <a:t>Missing Values in numerical columns </a:t>
            </a:r>
            <a:r>
              <a:rPr lang="en-US" sz="2400" dirty="0">
                <a:latin typeface="Amasis MT Pro" panose="02040504050005020304" pitchFamily="18" charset="0"/>
              </a:rPr>
              <a:t>while “</a:t>
            </a:r>
            <a:r>
              <a:rPr lang="en-US" sz="2400" b="1" dirty="0">
                <a:latin typeface="Amasis MT Pro" panose="02040504050005020304" pitchFamily="18" charset="0"/>
              </a:rPr>
              <a:t>unknown</a:t>
            </a:r>
            <a:r>
              <a:rPr lang="en-US" sz="2400" dirty="0">
                <a:latin typeface="Amasis MT Pro" panose="02040504050005020304" pitchFamily="18" charset="0"/>
              </a:rPr>
              <a:t>” was used to fill null values for categorical columns except for gender column which was replaced with “</a:t>
            </a:r>
            <a:r>
              <a:rPr lang="en-US" sz="2400" b="1" dirty="0">
                <a:latin typeface="Amasis MT Pro" panose="02040504050005020304" pitchFamily="18" charset="0"/>
              </a:rPr>
              <a:t>other”</a:t>
            </a:r>
          </a:p>
          <a:p>
            <a:pPr eaLnBrk="1" fontAlgn="auto" hangingPunct="1">
              <a:lnSpc>
                <a:spcPct val="110000"/>
              </a:lnSpc>
              <a:spcAft>
                <a:spcPts val="0"/>
              </a:spcAft>
              <a:defRPr/>
            </a:pPr>
            <a:endParaRPr lang="en-US" sz="2400" dirty="0">
              <a:latin typeface="Amasis MT Pro" panose="02040504050005020304" pitchFamily="18" charset="0"/>
            </a:endParaRPr>
          </a:p>
          <a:p>
            <a:pPr eaLnBrk="1" fontAlgn="auto" hangingPunct="1">
              <a:lnSpc>
                <a:spcPct val="110000"/>
              </a:lnSpc>
              <a:spcAft>
                <a:spcPts val="0"/>
              </a:spcAft>
              <a:defRPr/>
            </a:pPr>
            <a:r>
              <a:rPr lang="en-US" sz="2400" dirty="0">
                <a:latin typeface="Amasis MT Pro" panose="02040504050005020304" pitchFamily="18" charset="0"/>
              </a:rPr>
              <a:t>All date columns were converted into right date format</a:t>
            </a:r>
          </a:p>
          <a:p>
            <a:pPr eaLnBrk="1" fontAlgn="auto" hangingPunct="1">
              <a:lnSpc>
                <a:spcPct val="110000"/>
              </a:lnSpc>
              <a:spcAft>
                <a:spcPts val="0"/>
              </a:spcAft>
              <a:defRPr/>
            </a:pPr>
            <a:endParaRPr lang="en-US" sz="2400" dirty="0">
              <a:latin typeface="Amasis MT Pro" panose="02040504050005020304" pitchFamily="18" charset="0"/>
            </a:endParaRPr>
          </a:p>
          <a:p>
            <a:pPr eaLnBrk="1" fontAlgn="auto" hangingPunct="1">
              <a:lnSpc>
                <a:spcPct val="110000"/>
              </a:lnSpc>
              <a:spcAft>
                <a:spcPts val="0"/>
              </a:spcAft>
              <a:defRPr/>
            </a:pPr>
            <a:r>
              <a:rPr lang="en-US" sz="2400" b="1" dirty="0">
                <a:latin typeface="Amasis MT Pro" panose="02040504050005020304" pitchFamily="18" charset="0"/>
              </a:rPr>
              <a:t>All Duplicate Values </a:t>
            </a:r>
            <a:r>
              <a:rPr lang="en-US" sz="2400" dirty="0">
                <a:latin typeface="Amasis MT Pro" panose="02040504050005020304" pitchFamily="18" charset="0"/>
              </a:rPr>
              <a:t>were subsequently dropped.</a:t>
            </a:r>
          </a:p>
          <a:p>
            <a:pPr eaLnBrk="1" fontAlgn="auto" hangingPunct="1">
              <a:lnSpc>
                <a:spcPct val="110000"/>
              </a:lnSpc>
              <a:spcAft>
                <a:spcPts val="0"/>
              </a:spcAft>
              <a:defRPr/>
            </a:pPr>
            <a:endParaRPr lang="en-US" sz="2400" dirty="0">
              <a:latin typeface="Amasis MT Pro" panose="02040504050005020304" pitchFamily="18" charset="0"/>
            </a:endParaRPr>
          </a:p>
          <a:p>
            <a:pPr eaLnBrk="1" fontAlgn="auto" hangingPunct="1">
              <a:lnSpc>
                <a:spcPct val="110000"/>
              </a:lnSpc>
              <a:spcAft>
                <a:spcPts val="0"/>
              </a:spcAft>
              <a:defRPr/>
            </a:pPr>
            <a:r>
              <a:rPr lang="en-US" sz="2400" dirty="0">
                <a:latin typeface="Amasis MT Pro" panose="02040504050005020304" pitchFamily="18" charset="0"/>
              </a:rPr>
              <a:t>The dataset has four data types (integer, float, object and datetime64)</a:t>
            </a:r>
          </a:p>
          <a:p>
            <a:pPr eaLnBrk="1" fontAlgn="auto" hangingPunct="1">
              <a:lnSpc>
                <a:spcPct val="110000"/>
              </a:lnSpc>
              <a:spcAft>
                <a:spcPts val="0"/>
              </a:spcAft>
              <a:defRPr/>
            </a:pPr>
            <a:endParaRPr lang="en-US" sz="2400" dirty="0">
              <a:latin typeface="Amasis MT Pro" panose="02040504050005020304" pitchFamily="18" charset="0"/>
            </a:endParaRPr>
          </a:p>
          <a:p>
            <a:pPr eaLnBrk="1" fontAlgn="auto" hangingPunct="1">
              <a:lnSpc>
                <a:spcPct val="110000"/>
              </a:lnSpc>
              <a:spcAft>
                <a:spcPts val="0"/>
              </a:spcAft>
              <a:defRPr/>
            </a:pPr>
            <a:r>
              <a:rPr lang="en-US" sz="2400" dirty="0">
                <a:latin typeface="Amasis MT Pro" panose="02040504050005020304" pitchFamily="18" charset="0"/>
              </a:rPr>
              <a:t>There are </a:t>
            </a:r>
            <a:r>
              <a:rPr lang="en-US" sz="2400" b="1" dirty="0">
                <a:latin typeface="Amasis MT Pro" panose="02040504050005020304" pitchFamily="18" charset="0"/>
              </a:rPr>
              <a:t>xx </a:t>
            </a:r>
            <a:r>
              <a:rPr lang="en-US" sz="2400" dirty="0">
                <a:latin typeface="Amasis MT Pro" panose="02040504050005020304" pitchFamily="18" charset="0"/>
              </a:rPr>
              <a:t>Numeric Columns:</a:t>
            </a:r>
          </a:p>
          <a:p>
            <a:pPr eaLnBrk="1" fontAlgn="auto" hangingPunct="1">
              <a:lnSpc>
                <a:spcPct val="110000"/>
              </a:lnSpc>
              <a:spcAft>
                <a:spcPts val="0"/>
              </a:spcAft>
              <a:defRPr/>
            </a:pPr>
            <a:endParaRPr lang="en-US" sz="2400" dirty="0">
              <a:latin typeface="Amasis MT Pro" panose="02040504050005020304" pitchFamily="18" charset="0"/>
            </a:endParaRPr>
          </a:p>
          <a:p>
            <a:pPr eaLnBrk="1" fontAlgn="auto" hangingPunct="1">
              <a:lnSpc>
                <a:spcPct val="110000"/>
              </a:lnSpc>
              <a:spcAft>
                <a:spcPts val="0"/>
              </a:spcAft>
              <a:defRPr/>
            </a:pPr>
            <a:r>
              <a:rPr lang="en-US" sz="2400" dirty="0">
                <a:latin typeface="Amasis MT Pro" panose="02040504050005020304" pitchFamily="18" charset="0"/>
              </a:rPr>
              <a:t>There are </a:t>
            </a:r>
            <a:r>
              <a:rPr lang="en-US" sz="2400" b="1" dirty="0">
                <a:latin typeface="Amasis MT Pro" panose="02040504050005020304" pitchFamily="18" charset="0"/>
              </a:rPr>
              <a:t>xx </a:t>
            </a:r>
            <a:r>
              <a:rPr lang="en-US" sz="2400" dirty="0">
                <a:latin typeface="Amasis MT Pro" panose="02040504050005020304" pitchFamily="18" charset="0"/>
              </a:rPr>
              <a:t>Categorical Columns:</a:t>
            </a:r>
          </a:p>
          <a:p>
            <a:pPr eaLnBrk="1" fontAlgn="auto" hangingPunct="1">
              <a:lnSpc>
                <a:spcPct val="110000"/>
              </a:lnSpc>
              <a:spcAft>
                <a:spcPts val="0"/>
              </a:spcAft>
              <a:defRPr/>
            </a:pPr>
            <a:endParaRPr lang="en-US" sz="2400" dirty="0">
              <a:latin typeface="Amasis MT Pro" panose="02040504050005020304" pitchFamily="18" charset="0"/>
            </a:endParaRPr>
          </a:p>
          <a:p>
            <a:pPr eaLnBrk="1" fontAlgn="auto" hangingPunct="1">
              <a:lnSpc>
                <a:spcPct val="110000"/>
              </a:lnSpc>
              <a:spcAft>
                <a:spcPts val="0"/>
              </a:spcAft>
              <a:defRPr/>
            </a:pPr>
            <a:endParaRPr lang="en-KE" sz="1500" dirty="0"/>
          </a:p>
        </p:txBody>
      </p:sp>
      <p:pic>
        <p:nvPicPr>
          <p:cNvPr id="7" name="Picture 6" descr="A digital stock market graph">
            <a:extLst>
              <a:ext uri="{FF2B5EF4-FFF2-40B4-BE49-F238E27FC236}">
                <a16:creationId xmlns:a16="http://schemas.microsoft.com/office/drawing/2014/main" id="{5C4E751D-B955-7DB6-5D44-F13428B08CFE}"/>
              </a:ext>
            </a:extLst>
          </p:cNvPr>
          <p:cNvPicPr>
            <a:picLocks noChangeAspect="1"/>
          </p:cNvPicPr>
          <p:nvPr/>
        </p:nvPicPr>
        <p:blipFill>
          <a:blip r:embed="rId2"/>
          <a:srcRect t="8054" r="-3" b="11935"/>
          <a:stretch/>
        </p:blipFill>
        <p:spPr>
          <a:xfrm>
            <a:off x="4916129" y="3962400"/>
            <a:ext cx="7275872" cy="2895600"/>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descr="&quot;&quot;">
            <a:extLst>
              <a:ext uri="{FF2B5EF4-FFF2-40B4-BE49-F238E27FC236}">
                <a16:creationId xmlns:a16="http://schemas.microsoft.com/office/drawing/2014/main" id="{23F85269-1E95-7042-7BE8-5F94B487883B}"/>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43" name="Title 3">
            <a:extLst>
              <a:ext uri="{FF2B5EF4-FFF2-40B4-BE49-F238E27FC236}">
                <a16:creationId xmlns:a16="http://schemas.microsoft.com/office/drawing/2014/main" id="{90C75140-9794-C61B-CFAF-1CD0E897E5BF}"/>
              </a:ext>
            </a:extLst>
          </p:cNvPr>
          <p:cNvSpPr>
            <a:spLocks noGrp="1" noChangeArrowheads="1"/>
          </p:cNvSpPr>
          <p:nvPr>
            <p:ph type="title"/>
          </p:nvPr>
        </p:nvSpPr>
        <p:spPr>
          <a:xfrm>
            <a:off x="222250" y="344488"/>
            <a:ext cx="10307638" cy="1257300"/>
          </a:xfrm>
        </p:spPr>
        <p:txBody>
          <a:bodyPr anchor="ctr"/>
          <a:lstStyle/>
          <a:p>
            <a:pPr eaLnBrk="1" hangingPunct="1"/>
            <a:r>
              <a:rPr lang="en-US" altLang="en-KE" sz="4000">
                <a:latin typeface="Amasis MT Pro" panose="020F0502020204030204" pitchFamily="18" charset="0"/>
              </a:rPr>
              <a:t>Data Visualization: Loan Default Rate by Credit Score Range</a:t>
            </a:r>
          </a:p>
        </p:txBody>
      </p:sp>
      <p:sp>
        <p:nvSpPr>
          <p:cNvPr id="10" name="Content Placeholder 9">
            <a:extLst>
              <a:ext uri="{FF2B5EF4-FFF2-40B4-BE49-F238E27FC236}">
                <a16:creationId xmlns:a16="http://schemas.microsoft.com/office/drawing/2014/main" id="{12D74908-BF01-2C03-4610-0B4B70DE47AD}"/>
              </a:ext>
            </a:extLst>
          </p:cNvPr>
          <p:cNvSpPr>
            <a:spLocks noGrp="1"/>
          </p:cNvSpPr>
          <p:nvPr>
            <p:ph idx="1"/>
          </p:nvPr>
        </p:nvSpPr>
        <p:spPr>
          <a:xfrm>
            <a:off x="222250" y="1741488"/>
            <a:ext cx="5630863" cy="4772025"/>
          </a:xfrm>
        </p:spPr>
        <p:txBody>
          <a:bodyPr rtlCol="0">
            <a:normAutofit fontScale="55000" lnSpcReduction="20000"/>
          </a:bodyPr>
          <a:lstStyle/>
          <a:p>
            <a:pPr eaLnBrk="1" fontAlgn="auto" hangingPunct="1">
              <a:lnSpc>
                <a:spcPct val="110000"/>
              </a:lnSpc>
              <a:spcAft>
                <a:spcPts val="0"/>
              </a:spcAft>
              <a:defRPr/>
            </a:pPr>
            <a:r>
              <a:rPr lang="en-US" sz="2400" b="1" dirty="0">
                <a:latin typeface="Amasis MT Pro" panose="02040504050005020304" pitchFamily="18" charset="0"/>
              </a:rPr>
              <a:t>Key Observations:</a:t>
            </a:r>
          </a:p>
          <a:p>
            <a:pPr lvl="1" eaLnBrk="1" fontAlgn="auto" hangingPunct="1">
              <a:lnSpc>
                <a:spcPct val="110000"/>
              </a:lnSpc>
              <a:spcAft>
                <a:spcPts val="0"/>
              </a:spcAft>
              <a:buFont typeface="Wingdings" panose="05000000000000000000" pitchFamily="2" charset="2"/>
              <a:buChar char="v"/>
              <a:defRPr/>
            </a:pPr>
            <a:r>
              <a:rPr lang="en-US" sz="2200" dirty="0">
                <a:latin typeface="Amasis MT Pro" panose="02040504050005020304" pitchFamily="18" charset="0"/>
              </a:rPr>
              <a:t>Borrowers with credit scores between 500-599 have the highest default rates.</a:t>
            </a:r>
          </a:p>
          <a:p>
            <a:pPr lvl="1" eaLnBrk="1" fontAlgn="auto" hangingPunct="1">
              <a:lnSpc>
                <a:spcPct val="110000"/>
              </a:lnSpc>
              <a:spcAft>
                <a:spcPts val="0"/>
              </a:spcAft>
              <a:buFont typeface="Wingdings" panose="05000000000000000000" pitchFamily="2" charset="2"/>
              <a:buChar char="v"/>
              <a:defRPr/>
            </a:pPr>
            <a:r>
              <a:rPr lang="en-US" sz="2200" dirty="0">
                <a:latin typeface="Amasis MT Pro" panose="02040504050005020304" pitchFamily="18" charset="0"/>
              </a:rPr>
              <a:t>Default rates decrease as credit scores increase, with 700+ scores showing the lowest risk.</a:t>
            </a:r>
          </a:p>
          <a:p>
            <a:pPr lvl="1" eaLnBrk="1" fontAlgn="auto" hangingPunct="1">
              <a:lnSpc>
                <a:spcPct val="110000"/>
              </a:lnSpc>
              <a:spcAft>
                <a:spcPts val="0"/>
              </a:spcAft>
              <a:buFont typeface="Wingdings" panose="05000000000000000000" pitchFamily="2" charset="2"/>
              <a:buChar char="v"/>
              <a:defRPr/>
            </a:pPr>
            <a:r>
              <a:rPr lang="en-US" sz="2200" dirty="0">
                <a:latin typeface="Amasis MT Pro" panose="02040504050005020304" pitchFamily="18" charset="0"/>
              </a:rPr>
              <a:t>There is a clear inverse relationship between credit score and loan default.</a:t>
            </a:r>
          </a:p>
          <a:p>
            <a:pPr eaLnBrk="1" fontAlgn="auto" hangingPunct="1">
              <a:lnSpc>
                <a:spcPct val="110000"/>
              </a:lnSpc>
              <a:spcAft>
                <a:spcPts val="0"/>
              </a:spcAft>
              <a:defRPr/>
            </a:pPr>
            <a:endParaRPr lang="en-US" sz="2400" dirty="0">
              <a:latin typeface="Amasis MT Pro" panose="02040504050005020304" pitchFamily="18" charset="0"/>
            </a:endParaRPr>
          </a:p>
          <a:p>
            <a:pPr eaLnBrk="1" fontAlgn="auto" hangingPunct="1">
              <a:lnSpc>
                <a:spcPct val="110000"/>
              </a:lnSpc>
              <a:spcAft>
                <a:spcPts val="0"/>
              </a:spcAft>
              <a:defRPr/>
            </a:pPr>
            <a:r>
              <a:rPr lang="en-US" sz="2400" b="1" dirty="0">
                <a:latin typeface="Amasis MT Pro" panose="02040504050005020304" pitchFamily="18" charset="0"/>
              </a:rPr>
              <a:t>Interpretation:</a:t>
            </a:r>
          </a:p>
          <a:p>
            <a:pPr lvl="1" eaLnBrk="1" fontAlgn="auto" hangingPunct="1">
              <a:lnSpc>
                <a:spcPct val="110000"/>
              </a:lnSpc>
              <a:spcAft>
                <a:spcPts val="0"/>
              </a:spcAft>
              <a:buFont typeface="Wingdings" panose="05000000000000000000" pitchFamily="2" charset="2"/>
              <a:buChar char="v"/>
              <a:defRPr/>
            </a:pPr>
            <a:r>
              <a:rPr lang="en-US" sz="2200" dirty="0">
                <a:latin typeface="Amasis MT Pro" panose="02040504050005020304" pitchFamily="18" charset="0"/>
              </a:rPr>
              <a:t>A lower credit score strongly correlates with a higher probability of default.</a:t>
            </a:r>
          </a:p>
          <a:p>
            <a:pPr lvl="1" eaLnBrk="1" fontAlgn="auto" hangingPunct="1">
              <a:lnSpc>
                <a:spcPct val="110000"/>
              </a:lnSpc>
              <a:spcAft>
                <a:spcPts val="0"/>
              </a:spcAft>
              <a:buFont typeface="Wingdings" panose="05000000000000000000" pitchFamily="2" charset="2"/>
              <a:buChar char="v"/>
              <a:defRPr/>
            </a:pPr>
            <a:r>
              <a:rPr lang="en-US" sz="2200" dirty="0">
                <a:latin typeface="Amasis MT Pro" panose="02040504050005020304" pitchFamily="18" charset="0"/>
              </a:rPr>
              <a:t>Borrowers with poor credit history (300-499) are the riskiest.</a:t>
            </a:r>
          </a:p>
          <a:p>
            <a:pPr lvl="1" eaLnBrk="1" fontAlgn="auto" hangingPunct="1">
              <a:lnSpc>
                <a:spcPct val="110000"/>
              </a:lnSpc>
              <a:spcAft>
                <a:spcPts val="0"/>
              </a:spcAft>
              <a:buFont typeface="Wingdings" panose="05000000000000000000" pitchFamily="2" charset="2"/>
              <a:buChar char="v"/>
              <a:defRPr/>
            </a:pPr>
            <a:r>
              <a:rPr lang="en-US" sz="2200" dirty="0">
                <a:latin typeface="Amasis MT Pro" panose="02040504050005020304" pitchFamily="18" charset="0"/>
              </a:rPr>
              <a:t>Borrowers with scores above 700 are financially responsible and less likely to default.</a:t>
            </a:r>
          </a:p>
          <a:p>
            <a:pPr eaLnBrk="1" fontAlgn="auto" hangingPunct="1">
              <a:lnSpc>
                <a:spcPct val="110000"/>
              </a:lnSpc>
              <a:spcAft>
                <a:spcPts val="0"/>
              </a:spcAft>
              <a:defRPr/>
            </a:pPr>
            <a:endParaRPr lang="en-US" sz="2400" dirty="0">
              <a:latin typeface="Amasis MT Pro" panose="02040504050005020304" pitchFamily="18" charset="0"/>
            </a:endParaRPr>
          </a:p>
          <a:p>
            <a:pPr eaLnBrk="1" fontAlgn="auto" hangingPunct="1">
              <a:lnSpc>
                <a:spcPct val="110000"/>
              </a:lnSpc>
              <a:spcAft>
                <a:spcPts val="0"/>
              </a:spcAft>
              <a:defRPr/>
            </a:pPr>
            <a:r>
              <a:rPr lang="en-US" sz="2400" b="1" dirty="0">
                <a:latin typeface="Amasis MT Pro" panose="02040504050005020304" pitchFamily="18" charset="0"/>
              </a:rPr>
              <a:t>Recommendations:</a:t>
            </a:r>
          </a:p>
          <a:p>
            <a:pPr lvl="1" eaLnBrk="1" fontAlgn="auto" hangingPunct="1">
              <a:lnSpc>
                <a:spcPct val="110000"/>
              </a:lnSpc>
              <a:spcAft>
                <a:spcPts val="0"/>
              </a:spcAft>
              <a:buFont typeface="Wingdings" panose="05000000000000000000" pitchFamily="2" charset="2"/>
              <a:buChar char="v"/>
              <a:defRPr/>
            </a:pPr>
            <a:r>
              <a:rPr lang="en-US" sz="2200" dirty="0">
                <a:latin typeface="Amasis MT Pro" panose="02040504050005020304" pitchFamily="18" charset="0"/>
              </a:rPr>
              <a:t>Implement stricter lending policies for borrowers with scores below 600.</a:t>
            </a:r>
          </a:p>
          <a:p>
            <a:pPr lvl="1" eaLnBrk="1" fontAlgn="auto" hangingPunct="1">
              <a:lnSpc>
                <a:spcPct val="110000"/>
              </a:lnSpc>
              <a:spcAft>
                <a:spcPts val="0"/>
              </a:spcAft>
              <a:buFont typeface="Wingdings" panose="05000000000000000000" pitchFamily="2" charset="2"/>
              <a:buChar char="v"/>
              <a:defRPr/>
            </a:pPr>
            <a:r>
              <a:rPr lang="en-US" sz="2200" dirty="0">
                <a:latin typeface="Amasis MT Pro" panose="02040504050005020304" pitchFamily="18" charset="0"/>
              </a:rPr>
              <a:t>Offer credit-building programs to borrowers in the 500-600 range.</a:t>
            </a:r>
          </a:p>
          <a:p>
            <a:pPr lvl="1" eaLnBrk="1" fontAlgn="auto" hangingPunct="1">
              <a:lnSpc>
                <a:spcPct val="110000"/>
              </a:lnSpc>
              <a:spcAft>
                <a:spcPts val="0"/>
              </a:spcAft>
              <a:buFont typeface="Wingdings" panose="05000000000000000000" pitchFamily="2" charset="2"/>
              <a:buChar char="v"/>
              <a:defRPr/>
            </a:pPr>
            <a:r>
              <a:rPr lang="en-US" sz="2200" dirty="0">
                <a:latin typeface="Amasis MT Pro" panose="02040504050005020304" pitchFamily="18" charset="0"/>
              </a:rPr>
              <a:t>Consider rewarding high-score borrowers with lower interest rates or better loan terms.</a:t>
            </a:r>
            <a:endParaRPr lang="en-US" sz="2000" dirty="0">
              <a:latin typeface="Amasis MT Pro" panose="02040504050005020304" pitchFamily="18" charset="0"/>
            </a:endParaRPr>
          </a:p>
        </p:txBody>
      </p:sp>
      <p:pic>
        <p:nvPicPr>
          <p:cNvPr id="10245" name="Picture 2">
            <a:extLst>
              <a:ext uri="{FF2B5EF4-FFF2-40B4-BE49-F238E27FC236}">
                <a16:creationId xmlns:a16="http://schemas.microsoft.com/office/drawing/2014/main" id="{3D1BB869-0D40-722C-D7F1-FD5C777D8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113" y="973138"/>
            <a:ext cx="6338887" cy="554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descr="&quot;&quot;">
            <a:extLst>
              <a:ext uri="{FF2B5EF4-FFF2-40B4-BE49-F238E27FC236}">
                <a16:creationId xmlns:a16="http://schemas.microsoft.com/office/drawing/2014/main" id="{0DB937FB-6EAC-0D3C-E028-7399B33892E6}"/>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67" name="Title 3">
            <a:extLst>
              <a:ext uri="{FF2B5EF4-FFF2-40B4-BE49-F238E27FC236}">
                <a16:creationId xmlns:a16="http://schemas.microsoft.com/office/drawing/2014/main" id="{1CFDD36E-3958-7012-A551-69E4818A2BE9}"/>
              </a:ext>
            </a:extLst>
          </p:cNvPr>
          <p:cNvSpPr>
            <a:spLocks noGrp="1" noChangeArrowheads="1"/>
          </p:cNvSpPr>
          <p:nvPr>
            <p:ph type="title"/>
          </p:nvPr>
        </p:nvSpPr>
        <p:spPr>
          <a:xfrm>
            <a:off x="222250" y="344488"/>
            <a:ext cx="10307638" cy="1257300"/>
          </a:xfrm>
        </p:spPr>
        <p:txBody>
          <a:bodyPr anchor="ctr"/>
          <a:lstStyle/>
          <a:p>
            <a:pPr eaLnBrk="1" hangingPunct="1"/>
            <a:r>
              <a:rPr lang="en-US" altLang="en-KE" sz="4000">
                <a:latin typeface="Amasis MT Pro" panose="020F0502020204030204" pitchFamily="18" charset="0"/>
              </a:rPr>
              <a:t>Data Visualization: Loan Default Rate by Age Group</a:t>
            </a:r>
          </a:p>
        </p:txBody>
      </p:sp>
      <p:sp>
        <p:nvSpPr>
          <p:cNvPr id="10" name="Content Placeholder 9">
            <a:extLst>
              <a:ext uri="{FF2B5EF4-FFF2-40B4-BE49-F238E27FC236}">
                <a16:creationId xmlns:a16="http://schemas.microsoft.com/office/drawing/2014/main" id="{AF8A71ED-5199-55EB-D54A-5C4595AA75B6}"/>
              </a:ext>
            </a:extLst>
          </p:cNvPr>
          <p:cNvSpPr>
            <a:spLocks noGrp="1"/>
          </p:cNvSpPr>
          <p:nvPr>
            <p:ph idx="1"/>
          </p:nvPr>
        </p:nvSpPr>
        <p:spPr>
          <a:xfrm>
            <a:off x="222250" y="1741488"/>
            <a:ext cx="5630863" cy="4772025"/>
          </a:xfrm>
        </p:spPr>
        <p:txBody>
          <a:bodyPr rtlCol="0">
            <a:normAutofit fontScale="55000" lnSpcReduction="20000"/>
          </a:bodyPr>
          <a:lstStyle/>
          <a:p>
            <a:pPr eaLnBrk="1" fontAlgn="auto" hangingPunct="1">
              <a:lnSpc>
                <a:spcPct val="110000"/>
              </a:lnSpc>
              <a:spcAft>
                <a:spcPts val="0"/>
              </a:spcAft>
              <a:defRPr/>
            </a:pPr>
            <a:r>
              <a:rPr lang="en-US" sz="2400" b="1" dirty="0">
                <a:latin typeface="Amasis MT Pro" panose="02040504050005020304" pitchFamily="18" charset="0"/>
              </a:rPr>
              <a:t>Key Observations:</a:t>
            </a:r>
          </a:p>
          <a:p>
            <a:pPr lvl="1" eaLnBrk="1" fontAlgn="auto" hangingPunct="1">
              <a:lnSpc>
                <a:spcPct val="110000"/>
              </a:lnSpc>
              <a:spcAft>
                <a:spcPts val="0"/>
              </a:spcAft>
              <a:buFont typeface="Neue Haas Grotesk Text Pro" panose="020B0504020202020204" pitchFamily="34" charset="0"/>
              <a:buChar char="–"/>
              <a:defRPr/>
            </a:pPr>
            <a:r>
              <a:rPr lang="en-US" sz="2200" dirty="0">
                <a:latin typeface="Amasis MT Pro" panose="02040504050005020304" pitchFamily="18" charset="0"/>
              </a:rPr>
              <a:t>Young borrowers (18-24) have the highest default rates.</a:t>
            </a:r>
          </a:p>
          <a:p>
            <a:pPr lvl="1" eaLnBrk="1" fontAlgn="auto" hangingPunct="1">
              <a:lnSpc>
                <a:spcPct val="110000"/>
              </a:lnSpc>
              <a:spcAft>
                <a:spcPts val="0"/>
              </a:spcAft>
              <a:buFont typeface="Neue Haas Grotesk Text Pro" panose="020B0504020202020204" pitchFamily="34" charset="0"/>
              <a:buChar char="–"/>
              <a:defRPr/>
            </a:pPr>
            <a:r>
              <a:rPr lang="en-US" sz="2200" dirty="0">
                <a:latin typeface="Amasis MT Pro" panose="02040504050005020304" pitchFamily="18" charset="0"/>
              </a:rPr>
              <a:t>Default rates decrease for middle-aged groups (35-54), indicating more financial stability.</a:t>
            </a:r>
          </a:p>
          <a:p>
            <a:pPr lvl="1" eaLnBrk="1" fontAlgn="auto" hangingPunct="1">
              <a:lnSpc>
                <a:spcPct val="110000"/>
              </a:lnSpc>
              <a:spcAft>
                <a:spcPts val="0"/>
              </a:spcAft>
              <a:buFont typeface="Neue Haas Grotesk Text Pro" panose="020B0504020202020204" pitchFamily="34" charset="0"/>
              <a:buChar char="–"/>
              <a:defRPr/>
            </a:pPr>
            <a:r>
              <a:rPr lang="en-US" sz="2200" dirty="0">
                <a:latin typeface="Amasis MT Pro" panose="02040504050005020304" pitchFamily="18" charset="0"/>
              </a:rPr>
              <a:t>Borrowers aged 55+ show a slight increase in default rates, possibly due to reduced income after retirement.</a:t>
            </a:r>
          </a:p>
          <a:p>
            <a:pPr marL="0" indent="0" eaLnBrk="1" fontAlgn="auto" hangingPunct="1">
              <a:lnSpc>
                <a:spcPct val="110000"/>
              </a:lnSpc>
              <a:spcAft>
                <a:spcPts val="0"/>
              </a:spcAft>
              <a:buFont typeface="Arial" panose="020B0604020202020204" pitchFamily="34" charset="0"/>
              <a:buNone/>
              <a:defRPr/>
            </a:pPr>
            <a:endParaRPr lang="en-US" sz="2400" b="1" dirty="0">
              <a:latin typeface="Amasis MT Pro" panose="02040504050005020304" pitchFamily="18" charset="0"/>
            </a:endParaRPr>
          </a:p>
          <a:p>
            <a:pPr eaLnBrk="1" fontAlgn="auto" hangingPunct="1">
              <a:lnSpc>
                <a:spcPct val="110000"/>
              </a:lnSpc>
              <a:spcAft>
                <a:spcPts val="0"/>
              </a:spcAft>
              <a:defRPr/>
            </a:pPr>
            <a:r>
              <a:rPr lang="en-US" sz="2400" b="1" dirty="0">
                <a:latin typeface="Amasis MT Pro" panose="02040504050005020304" pitchFamily="18" charset="0"/>
              </a:rPr>
              <a:t>Interpretation:</a:t>
            </a:r>
          </a:p>
          <a:p>
            <a:pPr lvl="1" eaLnBrk="1" fontAlgn="auto" hangingPunct="1">
              <a:lnSpc>
                <a:spcPct val="110000"/>
              </a:lnSpc>
              <a:spcAft>
                <a:spcPts val="0"/>
              </a:spcAft>
              <a:buFont typeface="Neue Haas Grotesk Text Pro" panose="020B0504020202020204" pitchFamily="34" charset="0"/>
              <a:buChar char="–"/>
              <a:defRPr/>
            </a:pPr>
            <a:r>
              <a:rPr lang="en-US" sz="2200" dirty="0">
                <a:latin typeface="Amasis MT Pro" panose="02040504050005020304" pitchFamily="18" charset="0"/>
              </a:rPr>
              <a:t>Young borrowers may struggle with financial management or job instability.</a:t>
            </a:r>
          </a:p>
          <a:p>
            <a:pPr lvl="1" eaLnBrk="1" fontAlgn="auto" hangingPunct="1">
              <a:lnSpc>
                <a:spcPct val="110000"/>
              </a:lnSpc>
              <a:spcAft>
                <a:spcPts val="0"/>
              </a:spcAft>
              <a:buFont typeface="Neue Haas Grotesk Text Pro" panose="020B0504020202020204" pitchFamily="34" charset="0"/>
              <a:buChar char="–"/>
              <a:defRPr/>
            </a:pPr>
            <a:r>
              <a:rPr lang="en-US" sz="2200" dirty="0">
                <a:latin typeface="Amasis MT Pro" panose="02040504050005020304" pitchFamily="18" charset="0"/>
              </a:rPr>
              <a:t>Middle-aged borrowers (35-54) have lower default rates, likely due to career stability.</a:t>
            </a:r>
          </a:p>
          <a:p>
            <a:pPr lvl="1" eaLnBrk="1" fontAlgn="auto" hangingPunct="1">
              <a:lnSpc>
                <a:spcPct val="110000"/>
              </a:lnSpc>
              <a:spcAft>
                <a:spcPts val="0"/>
              </a:spcAft>
              <a:buFont typeface="Neue Haas Grotesk Text Pro" panose="020B0504020202020204" pitchFamily="34" charset="0"/>
              <a:buChar char="–"/>
              <a:defRPr/>
            </a:pPr>
            <a:r>
              <a:rPr lang="en-US" sz="2200" dirty="0">
                <a:latin typeface="Amasis MT Pro" panose="02040504050005020304" pitchFamily="18" charset="0"/>
              </a:rPr>
              <a:t>Older borrowers (55+) may face financial constraints due to retirement.</a:t>
            </a:r>
          </a:p>
          <a:p>
            <a:pPr eaLnBrk="1" fontAlgn="auto" hangingPunct="1">
              <a:lnSpc>
                <a:spcPct val="110000"/>
              </a:lnSpc>
              <a:spcAft>
                <a:spcPts val="0"/>
              </a:spcAft>
              <a:defRPr/>
            </a:pPr>
            <a:endParaRPr lang="en-US" sz="2400" b="1" dirty="0">
              <a:latin typeface="Amasis MT Pro" panose="02040504050005020304" pitchFamily="18" charset="0"/>
            </a:endParaRPr>
          </a:p>
          <a:p>
            <a:pPr eaLnBrk="1" fontAlgn="auto" hangingPunct="1">
              <a:lnSpc>
                <a:spcPct val="110000"/>
              </a:lnSpc>
              <a:spcAft>
                <a:spcPts val="0"/>
              </a:spcAft>
              <a:defRPr/>
            </a:pPr>
            <a:r>
              <a:rPr lang="en-US" sz="2400" b="1" dirty="0">
                <a:latin typeface="Amasis MT Pro" panose="02040504050005020304" pitchFamily="18" charset="0"/>
              </a:rPr>
              <a:t>Recommendations:</a:t>
            </a:r>
          </a:p>
          <a:p>
            <a:pPr lvl="1" eaLnBrk="1" fontAlgn="auto" hangingPunct="1">
              <a:lnSpc>
                <a:spcPct val="110000"/>
              </a:lnSpc>
              <a:spcAft>
                <a:spcPts val="0"/>
              </a:spcAft>
              <a:buFont typeface="Neue Haas Grotesk Text Pro" panose="020B0504020202020204" pitchFamily="34" charset="0"/>
              <a:buChar char="–"/>
              <a:defRPr/>
            </a:pPr>
            <a:r>
              <a:rPr lang="en-US" sz="2200" dirty="0">
                <a:latin typeface="Amasis MT Pro" panose="02040504050005020304" pitchFamily="18" charset="0"/>
              </a:rPr>
              <a:t>Offer financial education and budgeting tools for young borrowers.</a:t>
            </a:r>
          </a:p>
          <a:p>
            <a:pPr lvl="1" eaLnBrk="1" fontAlgn="auto" hangingPunct="1">
              <a:lnSpc>
                <a:spcPct val="110000"/>
              </a:lnSpc>
              <a:spcAft>
                <a:spcPts val="0"/>
              </a:spcAft>
              <a:buFont typeface="Neue Haas Grotesk Text Pro" panose="020B0504020202020204" pitchFamily="34" charset="0"/>
              <a:buChar char="–"/>
              <a:defRPr/>
            </a:pPr>
            <a:r>
              <a:rPr lang="en-US" sz="2200" dirty="0">
                <a:latin typeface="Amasis MT Pro" panose="02040504050005020304" pitchFamily="18" charset="0"/>
              </a:rPr>
              <a:t>Consider alternative repayment plans for older borrowers nearing retirement.</a:t>
            </a:r>
          </a:p>
          <a:p>
            <a:pPr lvl="1" eaLnBrk="1" fontAlgn="auto" hangingPunct="1">
              <a:lnSpc>
                <a:spcPct val="110000"/>
              </a:lnSpc>
              <a:spcAft>
                <a:spcPts val="0"/>
              </a:spcAft>
              <a:buFont typeface="Neue Haas Grotesk Text Pro" panose="020B0504020202020204" pitchFamily="34" charset="0"/>
              <a:buChar char="–"/>
              <a:defRPr/>
            </a:pPr>
            <a:r>
              <a:rPr lang="en-US" sz="2200" dirty="0">
                <a:latin typeface="Amasis MT Pro" panose="02040504050005020304" pitchFamily="18" charset="0"/>
              </a:rPr>
              <a:t>Implement targeted risk assessment based on borrower age and financial history</a:t>
            </a:r>
            <a:endParaRPr lang="en-US" sz="1800" dirty="0">
              <a:latin typeface="Amasis MT Pro" panose="02040504050005020304" pitchFamily="18" charset="0"/>
            </a:endParaRPr>
          </a:p>
        </p:txBody>
      </p:sp>
      <p:pic>
        <p:nvPicPr>
          <p:cNvPr id="11269" name="Picture 3">
            <a:extLst>
              <a:ext uri="{FF2B5EF4-FFF2-40B4-BE49-F238E27FC236}">
                <a16:creationId xmlns:a16="http://schemas.microsoft.com/office/drawing/2014/main" id="{2DBF8217-9319-A911-C59F-3DADEE20B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2650" y="1708150"/>
            <a:ext cx="5705475" cy="488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descr="&quot;&quot;">
            <a:extLst>
              <a:ext uri="{FF2B5EF4-FFF2-40B4-BE49-F238E27FC236}">
                <a16:creationId xmlns:a16="http://schemas.microsoft.com/office/drawing/2014/main" id="{D09E22E2-3143-13CF-F966-72B7FCEB366C}"/>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291" name="Title 3">
            <a:extLst>
              <a:ext uri="{FF2B5EF4-FFF2-40B4-BE49-F238E27FC236}">
                <a16:creationId xmlns:a16="http://schemas.microsoft.com/office/drawing/2014/main" id="{22E7F172-3D20-4084-1539-519FCE2F3C25}"/>
              </a:ext>
            </a:extLst>
          </p:cNvPr>
          <p:cNvSpPr>
            <a:spLocks noGrp="1" noChangeArrowheads="1"/>
          </p:cNvSpPr>
          <p:nvPr>
            <p:ph type="title"/>
          </p:nvPr>
        </p:nvSpPr>
        <p:spPr>
          <a:xfrm>
            <a:off x="506413" y="125413"/>
            <a:ext cx="10307637" cy="711200"/>
          </a:xfrm>
        </p:spPr>
        <p:txBody>
          <a:bodyPr anchor="ctr"/>
          <a:lstStyle/>
          <a:p>
            <a:pPr eaLnBrk="1" hangingPunct="1"/>
            <a:r>
              <a:rPr lang="en-US" altLang="en-KE" sz="2800">
                <a:latin typeface="Amasis MT Pro" panose="020F0502020204030204" pitchFamily="18" charset="0"/>
              </a:rPr>
              <a:t>Loan Repayment and Loan Amount Trends Over Time</a:t>
            </a:r>
          </a:p>
        </p:txBody>
      </p:sp>
      <p:sp>
        <p:nvSpPr>
          <p:cNvPr id="12292" name="Content Placeholder 9">
            <a:extLst>
              <a:ext uri="{FF2B5EF4-FFF2-40B4-BE49-F238E27FC236}">
                <a16:creationId xmlns:a16="http://schemas.microsoft.com/office/drawing/2014/main" id="{5E0EA49E-F184-2173-C1B3-3D037FB76493}"/>
              </a:ext>
            </a:extLst>
          </p:cNvPr>
          <p:cNvSpPr>
            <a:spLocks noGrp="1" noChangeArrowheads="1"/>
          </p:cNvSpPr>
          <p:nvPr>
            <p:ph idx="1"/>
          </p:nvPr>
        </p:nvSpPr>
        <p:spPr>
          <a:xfrm>
            <a:off x="222250" y="1176338"/>
            <a:ext cx="5438775" cy="5337175"/>
          </a:xfrm>
        </p:spPr>
        <p:txBody>
          <a:bodyPr/>
          <a:lstStyle/>
          <a:p>
            <a:pPr eaLnBrk="1" hangingPunct="1">
              <a:lnSpc>
                <a:spcPct val="110000"/>
              </a:lnSpc>
            </a:pPr>
            <a:r>
              <a:rPr lang="en-US" altLang="en-KE" sz="1100" b="1">
                <a:latin typeface="Amasis MT Pro" panose="020F0502020204030204" pitchFamily="18" charset="0"/>
              </a:rPr>
              <a:t>Key Observations: </a:t>
            </a:r>
            <a:r>
              <a:rPr lang="en-US" altLang="en-KE" sz="1100" b="1"/>
              <a:t>Trend Movement (2012–2022):</a:t>
            </a:r>
          </a:p>
          <a:p>
            <a:pPr lvl="1" eaLnBrk="1" hangingPunct="1"/>
            <a:r>
              <a:rPr lang="en-US" altLang="en-KE" sz="1100"/>
              <a:t>Both </a:t>
            </a:r>
            <a:r>
              <a:rPr lang="en-US" altLang="en-KE" sz="1100" b="1"/>
              <a:t>Outstanding Amount</a:t>
            </a:r>
            <a:r>
              <a:rPr lang="en-US" altLang="en-KE" sz="1100"/>
              <a:t> (blue) and </a:t>
            </a:r>
            <a:r>
              <a:rPr lang="en-US" altLang="en-KE" sz="1100" b="1"/>
              <a:t>Total Loan Amount</a:t>
            </a:r>
            <a:r>
              <a:rPr lang="en-US" altLang="en-KE" sz="1100"/>
              <a:t> (green) follow a broadly similar trend, indicating a correlation between loan issuance and repayment levels.</a:t>
            </a:r>
          </a:p>
          <a:p>
            <a:pPr lvl="1" eaLnBrk="1" hangingPunct="1"/>
            <a:r>
              <a:rPr lang="en-US" altLang="en-KE" sz="1100"/>
              <a:t>A noticeable </a:t>
            </a:r>
            <a:r>
              <a:rPr lang="en-US" altLang="en-KE" sz="1100" b="1"/>
              <a:t>dip</a:t>
            </a:r>
            <a:r>
              <a:rPr lang="en-US" altLang="en-KE" sz="1100"/>
              <a:t> occurs around </a:t>
            </a:r>
            <a:r>
              <a:rPr lang="en-US" altLang="en-KE" sz="1100" b="1"/>
              <a:t>2015–2017</a:t>
            </a:r>
            <a:r>
              <a:rPr lang="en-US" altLang="en-KE" sz="1100"/>
              <a:t>, followed by a steady </a:t>
            </a:r>
            <a:r>
              <a:rPr lang="en-US" altLang="en-KE" sz="1100" b="1"/>
              <a:t>increase</a:t>
            </a:r>
            <a:r>
              <a:rPr lang="en-US" altLang="en-KE" sz="1100"/>
              <a:t> post-2018.</a:t>
            </a:r>
          </a:p>
          <a:p>
            <a:pPr lvl="1" eaLnBrk="1" hangingPunct="1"/>
            <a:r>
              <a:rPr lang="en-US" altLang="en-KE" sz="1100">
                <a:latin typeface="Amasis MT Pro" panose="020F0502020204030204" pitchFamily="18" charset="0"/>
              </a:rPr>
              <a:t>The gap between the Total Loan Amount and Outstanding Amount has narrowed slightly over time, which could signal improved repayment behavior.</a:t>
            </a:r>
          </a:p>
          <a:p>
            <a:pPr eaLnBrk="1" hangingPunct="1">
              <a:lnSpc>
                <a:spcPct val="110000"/>
              </a:lnSpc>
            </a:pPr>
            <a:r>
              <a:rPr lang="en-US" altLang="en-KE" sz="1100" b="1">
                <a:latin typeface="Amasis MT Pro" panose="020F0502020204030204" pitchFamily="18" charset="0"/>
              </a:rPr>
              <a:t>Interpretation:</a:t>
            </a:r>
          </a:p>
          <a:p>
            <a:pPr lvl="1" eaLnBrk="1" hangingPunct="1">
              <a:lnSpc>
                <a:spcPct val="110000"/>
              </a:lnSpc>
            </a:pPr>
            <a:r>
              <a:rPr lang="en-US" altLang="en-KE" sz="1100">
                <a:latin typeface="Amasis MT Pro" panose="020F0502020204030204" pitchFamily="18" charset="0"/>
              </a:rPr>
              <a:t>The drop between 2015–2017 may reflect economic distress, stricter lending criteria, or changes in borrower behavior (e.g., increased defaults or reduced credit access).</a:t>
            </a:r>
          </a:p>
          <a:p>
            <a:pPr lvl="1" eaLnBrk="1" hangingPunct="1">
              <a:lnSpc>
                <a:spcPct val="110000"/>
              </a:lnSpc>
            </a:pPr>
            <a:r>
              <a:rPr lang="en-US" altLang="en-KE" sz="1100">
                <a:latin typeface="Amasis MT Pro" panose="020F0502020204030204" pitchFamily="18" charset="0"/>
              </a:rPr>
              <a:t>The rebound and stabilization after 2018 likely reflect economic recovery, better credit management, or strategic Bank interventions (e.g., credit scoring or borrower vetting).</a:t>
            </a:r>
            <a:endParaRPr lang="en-US" altLang="en-KE" sz="1100" b="1">
              <a:latin typeface="Amasis MT Pro" panose="020F0502020204030204" pitchFamily="18" charset="0"/>
            </a:endParaRPr>
          </a:p>
          <a:p>
            <a:pPr eaLnBrk="1" hangingPunct="1">
              <a:lnSpc>
                <a:spcPct val="110000"/>
              </a:lnSpc>
            </a:pPr>
            <a:r>
              <a:rPr lang="en-US" altLang="en-KE" sz="1100" b="1">
                <a:latin typeface="Amasis MT Pro" panose="020F0502020204030204" pitchFamily="18" charset="0"/>
              </a:rPr>
              <a:t>Recommendations:</a:t>
            </a:r>
          </a:p>
          <a:p>
            <a:pPr lvl="1" eaLnBrk="1" hangingPunct="1">
              <a:lnSpc>
                <a:spcPct val="110000"/>
              </a:lnSpc>
            </a:pPr>
            <a:r>
              <a:rPr lang="en-US" altLang="en-KE" sz="1100">
                <a:latin typeface="Amasis MT Pro" panose="020F0502020204030204" pitchFamily="18" charset="0"/>
              </a:rPr>
              <a:t>Preserve the current trajectory by maintaining strong loan appraisal standards, borrower education, and post-disbursement monitoring.</a:t>
            </a:r>
          </a:p>
          <a:p>
            <a:pPr lvl="1" eaLnBrk="1" hangingPunct="1">
              <a:lnSpc>
                <a:spcPct val="110000"/>
              </a:lnSpc>
            </a:pPr>
            <a:r>
              <a:rPr lang="en-US" altLang="en-KE" sz="1100">
                <a:latin typeface="Amasis MT Pro" panose="020F0502020204030204" pitchFamily="18" charset="0"/>
              </a:rPr>
              <a:t>Invest in Predictive Analytics : Use historical trends to predict borrower behavior, anticipate default cycles, and optimize loan product design.</a:t>
            </a:r>
          </a:p>
          <a:p>
            <a:pPr lvl="1" eaLnBrk="1" hangingPunct="1">
              <a:lnSpc>
                <a:spcPct val="110000"/>
              </a:lnSpc>
            </a:pPr>
            <a:r>
              <a:rPr lang="en-US" altLang="en-KE" sz="1100">
                <a:latin typeface="Amasis MT Pro" panose="020F0502020204030204" pitchFamily="18" charset="0"/>
              </a:rPr>
              <a:t>Improve Data Reporting &amp; Segmentation: Break down the data further by loan types, borrower profiles, or sectors to uncover hidden patterns and target high-performing segments.</a:t>
            </a:r>
          </a:p>
          <a:p>
            <a:pPr lvl="1" eaLnBrk="1" hangingPunct="1">
              <a:lnSpc>
                <a:spcPct val="110000"/>
              </a:lnSpc>
            </a:pPr>
            <a:r>
              <a:rPr lang="en-US" altLang="en-KE" sz="1100">
                <a:latin typeface="Amasis MT Pro" panose="020F0502020204030204" pitchFamily="18" charset="0"/>
              </a:rPr>
              <a:t>Policy Review : If policy changes (internal or regulatory) occurred around 2017–2018, evaluate their impact and consider reinforcing or replicating them.</a:t>
            </a:r>
          </a:p>
        </p:txBody>
      </p:sp>
      <p:pic>
        <p:nvPicPr>
          <p:cNvPr id="12293" name="Picture 2">
            <a:extLst>
              <a:ext uri="{FF2B5EF4-FFF2-40B4-BE49-F238E27FC236}">
                <a16:creationId xmlns:a16="http://schemas.microsoft.com/office/drawing/2014/main" id="{374C472E-01E5-E63B-98E6-E092DF9B6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113" y="1055688"/>
            <a:ext cx="6338887" cy="55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752</TotalTime>
  <Words>1561</Words>
  <Application>Microsoft Office PowerPoint</Application>
  <PresentationFormat>Widescreen</PresentationFormat>
  <Paragraphs>144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Neue Haas Grotesk Text Pro</vt:lpstr>
      <vt:lpstr>Arial</vt:lpstr>
      <vt:lpstr>Aptos</vt:lpstr>
      <vt:lpstr>Amasis MT Pro</vt:lpstr>
      <vt:lpstr>Wingdings</vt:lpstr>
      <vt:lpstr>SwellVTI</vt:lpstr>
      <vt:lpstr>Loan Default Prediction Model</vt:lpstr>
      <vt:lpstr>Outline of the Presentation</vt:lpstr>
      <vt:lpstr>Problem Statement:</vt:lpstr>
      <vt:lpstr>Stakeholder Understanding</vt:lpstr>
      <vt:lpstr>Data Understanding: Data Insights</vt:lpstr>
      <vt:lpstr>Data Preparation: </vt:lpstr>
      <vt:lpstr>Data Visualization: Loan Default Rate by Credit Score Range</vt:lpstr>
      <vt:lpstr>Data Visualization: Loan Default Rate by Age Group</vt:lpstr>
      <vt:lpstr>Loan Repayment and Loan Amount Trends Over Time</vt:lpstr>
      <vt:lpstr>ROC Curves with SMOTE &amp; Threshold Tuning</vt:lpstr>
      <vt:lpstr>Modelling: </vt:lpstr>
      <vt:lpstr>Model Evaluation</vt:lpstr>
      <vt:lpstr>Model Evaluation: Interpretation</vt:lpstr>
      <vt:lpstr>Recommendation : </vt:lpstr>
      <vt:lpstr>Deployment : </vt:lpstr>
      <vt:lpstr>Next Steps: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KITHINJI</dc:creator>
  <cp:lastModifiedBy>mercy ayub</cp:lastModifiedBy>
  <cp:revision>18</cp:revision>
  <dcterms:created xsi:type="dcterms:W3CDTF">2024-12-23T05:35:57Z</dcterms:created>
  <dcterms:modified xsi:type="dcterms:W3CDTF">2025-03-27T14:26:45Z</dcterms:modified>
</cp:coreProperties>
</file>