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8" r:id="rId1"/>
  </p:sldMasterIdLst>
  <p:sldIdLst>
    <p:sldId id="256" r:id="rId2"/>
    <p:sldId id="257" r:id="rId3"/>
    <p:sldId id="259" r:id="rId4"/>
    <p:sldId id="272" r:id="rId5"/>
    <p:sldId id="273" r:id="rId6"/>
    <p:sldId id="274"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18" d="100"/>
          <a:sy n="118" d="100"/>
        </p:scale>
        <p:origin x="261"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4651AFB-1AB1-48F2-A4CC-EB57CA02E383}" type="datetimeFigureOut">
              <a:rPr lang="en-US" smtClean="0"/>
              <a:t>3/12/2025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84DE374-E097-45C9-A98E-E7A2C67FB438}" type="slidenum">
              <a:rPr lang="en-US" smtClean="0"/>
              <a:t>‹#›</a:t>
            </a:fld>
            <a:endParaRPr lang="en-US"/>
          </a:p>
        </p:txBody>
      </p:sp>
    </p:spTree>
    <p:extLst>
      <p:ext uri="{BB962C8B-B14F-4D97-AF65-F5344CB8AC3E}">
        <p14:creationId xmlns:p14="http://schemas.microsoft.com/office/powerpoint/2010/main" val="3576728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4651AFB-1AB1-48F2-A4CC-EB57CA02E383}" type="datetimeFigureOut">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84DE374-E097-45C9-A98E-E7A2C67FB438}" type="slidenum">
              <a:rPr lang="en-US" smtClean="0"/>
              <a:t>‹#›</a:t>
            </a:fld>
            <a:endParaRPr lang="en-US"/>
          </a:p>
        </p:txBody>
      </p:sp>
    </p:spTree>
    <p:extLst>
      <p:ext uri="{BB962C8B-B14F-4D97-AF65-F5344CB8AC3E}">
        <p14:creationId xmlns:p14="http://schemas.microsoft.com/office/powerpoint/2010/main" val="3468523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4651AFB-1AB1-48F2-A4CC-EB57CA02E383}"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4DE374-E097-45C9-A98E-E7A2C67FB438}" type="slidenum">
              <a:rPr lang="en-US" smtClean="0"/>
              <a:t>‹#›</a:t>
            </a:fld>
            <a:endParaRPr lang="en-US"/>
          </a:p>
        </p:txBody>
      </p:sp>
    </p:spTree>
    <p:extLst>
      <p:ext uri="{BB962C8B-B14F-4D97-AF65-F5344CB8AC3E}">
        <p14:creationId xmlns:p14="http://schemas.microsoft.com/office/powerpoint/2010/main" val="607131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4651AFB-1AB1-48F2-A4CC-EB57CA02E383}"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4DE374-E097-45C9-A98E-E7A2C67FB438}" type="slidenum">
              <a:rPr lang="en-US" smtClean="0"/>
              <a:t>‹#›</a:t>
            </a:fld>
            <a:endParaRPr lang="en-US"/>
          </a:p>
        </p:txBody>
      </p:sp>
    </p:spTree>
    <p:extLst>
      <p:ext uri="{BB962C8B-B14F-4D97-AF65-F5344CB8AC3E}">
        <p14:creationId xmlns:p14="http://schemas.microsoft.com/office/powerpoint/2010/main" val="706232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651AFB-1AB1-48F2-A4CC-EB57CA02E383}"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4DE374-E097-45C9-A98E-E7A2C67FB438}" type="slidenum">
              <a:rPr lang="en-US" smtClean="0"/>
              <a:t>‹#›</a:t>
            </a:fld>
            <a:endParaRPr lang="en-US"/>
          </a:p>
        </p:txBody>
      </p:sp>
    </p:spTree>
    <p:extLst>
      <p:ext uri="{BB962C8B-B14F-4D97-AF65-F5344CB8AC3E}">
        <p14:creationId xmlns:p14="http://schemas.microsoft.com/office/powerpoint/2010/main" val="699945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4651AFB-1AB1-48F2-A4CC-EB57CA02E383}" type="datetimeFigureOut">
              <a:rPr lang="en-US" smtClean="0"/>
              <a:t>3/12/2025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4DE374-E097-45C9-A98E-E7A2C67FB438}" type="slidenum">
              <a:rPr lang="en-US" smtClean="0"/>
              <a:t>‹#›</a:t>
            </a:fld>
            <a:endParaRPr lang="en-US"/>
          </a:p>
        </p:txBody>
      </p:sp>
    </p:spTree>
    <p:extLst>
      <p:ext uri="{BB962C8B-B14F-4D97-AF65-F5344CB8AC3E}">
        <p14:creationId xmlns:p14="http://schemas.microsoft.com/office/powerpoint/2010/main" val="4247128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4651AFB-1AB1-48F2-A4CC-EB57CA02E383}" type="datetimeFigureOut">
              <a:rPr lang="en-US" smtClean="0"/>
              <a:t>3/12/2025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84DE374-E097-45C9-A98E-E7A2C67FB438}" type="slidenum">
              <a:rPr lang="en-US" smtClean="0"/>
              <a:t>‹#›</a:t>
            </a:fld>
            <a:endParaRPr lang="en-US"/>
          </a:p>
        </p:txBody>
      </p:sp>
    </p:spTree>
    <p:extLst>
      <p:ext uri="{BB962C8B-B14F-4D97-AF65-F5344CB8AC3E}">
        <p14:creationId xmlns:p14="http://schemas.microsoft.com/office/powerpoint/2010/main" val="1354979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4651AFB-1AB1-48F2-A4CC-EB57CA02E383}"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DE374-E097-45C9-A98E-E7A2C67FB438}" type="slidenum">
              <a:rPr lang="en-US" smtClean="0"/>
              <a:t>‹#›</a:t>
            </a:fld>
            <a:endParaRPr lang="en-US"/>
          </a:p>
        </p:txBody>
      </p:sp>
    </p:spTree>
    <p:extLst>
      <p:ext uri="{BB962C8B-B14F-4D97-AF65-F5344CB8AC3E}">
        <p14:creationId xmlns:p14="http://schemas.microsoft.com/office/powerpoint/2010/main" val="3686013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4651AFB-1AB1-48F2-A4CC-EB57CA02E383}"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4DE374-E097-45C9-A98E-E7A2C67FB438}" type="slidenum">
              <a:rPr lang="en-US" smtClean="0"/>
              <a:t>‹#›</a:t>
            </a:fld>
            <a:endParaRPr lang="en-US"/>
          </a:p>
        </p:txBody>
      </p:sp>
    </p:spTree>
    <p:extLst>
      <p:ext uri="{BB962C8B-B14F-4D97-AF65-F5344CB8AC3E}">
        <p14:creationId xmlns:p14="http://schemas.microsoft.com/office/powerpoint/2010/main" val="420084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651AFB-1AB1-48F2-A4CC-EB57CA02E383}"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DE374-E097-45C9-A98E-E7A2C67FB438}" type="slidenum">
              <a:rPr lang="en-US" smtClean="0"/>
              <a:t>‹#›</a:t>
            </a:fld>
            <a:endParaRPr lang="en-US"/>
          </a:p>
        </p:txBody>
      </p:sp>
    </p:spTree>
    <p:extLst>
      <p:ext uri="{BB962C8B-B14F-4D97-AF65-F5344CB8AC3E}">
        <p14:creationId xmlns:p14="http://schemas.microsoft.com/office/powerpoint/2010/main" val="323961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651AFB-1AB1-48F2-A4CC-EB57CA02E383}"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4DE374-E097-45C9-A98E-E7A2C67FB438}" type="slidenum">
              <a:rPr lang="en-US" smtClean="0"/>
              <a:t>‹#›</a:t>
            </a:fld>
            <a:endParaRPr lang="en-US"/>
          </a:p>
        </p:txBody>
      </p:sp>
    </p:spTree>
    <p:extLst>
      <p:ext uri="{BB962C8B-B14F-4D97-AF65-F5344CB8AC3E}">
        <p14:creationId xmlns:p14="http://schemas.microsoft.com/office/powerpoint/2010/main" val="42239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651AFB-1AB1-48F2-A4CC-EB57CA02E383}" type="datetimeFigureOut">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DE374-E097-45C9-A98E-E7A2C67FB438}" type="slidenum">
              <a:rPr lang="en-US" smtClean="0"/>
              <a:t>‹#›</a:t>
            </a:fld>
            <a:endParaRPr lang="en-US"/>
          </a:p>
        </p:txBody>
      </p:sp>
    </p:spTree>
    <p:extLst>
      <p:ext uri="{BB962C8B-B14F-4D97-AF65-F5344CB8AC3E}">
        <p14:creationId xmlns:p14="http://schemas.microsoft.com/office/powerpoint/2010/main" val="3007680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651AFB-1AB1-48F2-A4CC-EB57CA02E383}" type="datetimeFigureOut">
              <a:rPr lang="en-US" smtClean="0"/>
              <a:t>3/12/2025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4DE374-E097-45C9-A98E-E7A2C67FB438}" type="slidenum">
              <a:rPr lang="en-US" smtClean="0"/>
              <a:t>‹#›</a:t>
            </a:fld>
            <a:endParaRPr lang="en-US"/>
          </a:p>
        </p:txBody>
      </p:sp>
    </p:spTree>
    <p:extLst>
      <p:ext uri="{BB962C8B-B14F-4D97-AF65-F5344CB8AC3E}">
        <p14:creationId xmlns:p14="http://schemas.microsoft.com/office/powerpoint/2010/main" val="3646637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651AFB-1AB1-48F2-A4CC-EB57CA02E383}" type="datetimeFigureOut">
              <a:rPr lang="en-US" smtClean="0"/>
              <a:t>3/12/2025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4DE374-E097-45C9-A98E-E7A2C67FB438}" type="slidenum">
              <a:rPr lang="en-US" smtClean="0"/>
              <a:t>‹#›</a:t>
            </a:fld>
            <a:endParaRPr lang="en-US"/>
          </a:p>
        </p:txBody>
      </p:sp>
    </p:spTree>
    <p:extLst>
      <p:ext uri="{BB962C8B-B14F-4D97-AF65-F5344CB8AC3E}">
        <p14:creationId xmlns:p14="http://schemas.microsoft.com/office/powerpoint/2010/main" val="2725705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651AFB-1AB1-48F2-A4CC-EB57CA02E383}" type="datetimeFigureOut">
              <a:rPr lang="en-US" smtClean="0"/>
              <a:t>3/12/2025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84DE374-E097-45C9-A98E-E7A2C67FB438}" type="slidenum">
              <a:rPr lang="en-US" smtClean="0"/>
              <a:t>‹#›</a:t>
            </a:fld>
            <a:endParaRPr lang="en-US"/>
          </a:p>
        </p:txBody>
      </p:sp>
    </p:spTree>
    <p:extLst>
      <p:ext uri="{BB962C8B-B14F-4D97-AF65-F5344CB8AC3E}">
        <p14:creationId xmlns:p14="http://schemas.microsoft.com/office/powerpoint/2010/main" val="103610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4651AFB-1AB1-48F2-A4CC-EB57CA02E383}" type="datetimeFigureOut">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84DE374-E097-45C9-A98E-E7A2C67FB438}" type="slidenum">
              <a:rPr lang="en-US" smtClean="0"/>
              <a:t>‹#›</a:t>
            </a:fld>
            <a:endParaRPr lang="en-US"/>
          </a:p>
        </p:txBody>
      </p:sp>
    </p:spTree>
    <p:extLst>
      <p:ext uri="{BB962C8B-B14F-4D97-AF65-F5344CB8AC3E}">
        <p14:creationId xmlns:p14="http://schemas.microsoft.com/office/powerpoint/2010/main" val="2764152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4651AFB-1AB1-48F2-A4CC-EB57CA02E383}" type="datetimeFigureOut">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84DE374-E097-45C9-A98E-E7A2C67FB438}" type="slidenum">
              <a:rPr lang="en-US" smtClean="0"/>
              <a:t>‹#›</a:t>
            </a:fld>
            <a:endParaRPr lang="en-US"/>
          </a:p>
        </p:txBody>
      </p:sp>
    </p:spTree>
    <p:extLst>
      <p:ext uri="{BB962C8B-B14F-4D97-AF65-F5344CB8AC3E}">
        <p14:creationId xmlns:p14="http://schemas.microsoft.com/office/powerpoint/2010/main" val="3256722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4651AFB-1AB1-48F2-A4CC-EB57CA02E383}" type="datetimeFigureOut">
              <a:rPr lang="en-US" smtClean="0"/>
              <a:t>3/12/2025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84DE374-E097-45C9-A98E-E7A2C67FB438}" type="slidenum">
              <a:rPr lang="en-US" smtClean="0"/>
              <a:t>‹#›</a:t>
            </a:fld>
            <a:endParaRPr lang="en-US"/>
          </a:p>
        </p:txBody>
      </p:sp>
    </p:spTree>
    <p:extLst>
      <p:ext uri="{BB962C8B-B14F-4D97-AF65-F5344CB8AC3E}">
        <p14:creationId xmlns:p14="http://schemas.microsoft.com/office/powerpoint/2010/main" val="3315537766"/>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open.africa/dataset/sensorsafrica-airquality-archive-sabaki-nairob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Loan Default Prediction Model </a:t>
            </a:r>
            <a:endParaRPr lang="en-US" dirty="0"/>
          </a:p>
        </p:txBody>
      </p:sp>
      <p:sp>
        <p:nvSpPr>
          <p:cNvPr id="3" name="Subtitle 2"/>
          <p:cNvSpPr>
            <a:spLocks noGrp="1"/>
          </p:cNvSpPr>
          <p:nvPr>
            <p:ph type="subTitle" idx="1"/>
          </p:nvPr>
        </p:nvSpPr>
        <p:spPr/>
        <p:txBody>
          <a:bodyPr/>
          <a:lstStyle/>
          <a:p>
            <a:r>
              <a:rPr lang="en-US" dirty="0" smtClean="0"/>
              <a:t>By Caroline Woto</a:t>
            </a:r>
            <a:endParaRPr lang="en-US" dirty="0"/>
          </a:p>
        </p:txBody>
      </p:sp>
    </p:spTree>
    <p:extLst>
      <p:ext uri="{BB962C8B-B14F-4D97-AF65-F5344CB8AC3E}">
        <p14:creationId xmlns:p14="http://schemas.microsoft.com/office/powerpoint/2010/main" val="1474701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4" name="Rectangle 1"/>
          <p:cNvSpPr>
            <a:spLocks noGrp="1" noChangeArrowheads="1"/>
          </p:cNvSpPr>
          <p:nvPr>
            <p:ph idx="1"/>
          </p:nvPr>
        </p:nvSpPr>
        <p:spPr bwMode="auto">
          <a:xfrm>
            <a:off x="815340" y="2013770"/>
            <a:ext cx="11204799"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Font typeface="Wingdings" panose="05000000000000000000" pitchFamily="2" charset="2"/>
              <a:buChar char="v"/>
            </a:pPr>
            <a:r>
              <a:rPr lang="en-US" altLang="en-US" sz="1600" dirty="0" smtClean="0">
                <a:solidFill>
                  <a:schemeClr val="tx1"/>
                </a:solidFill>
                <a:latin typeface="Arial" panose="020B0604020202020204" pitchFamily="34" charset="0"/>
              </a:rPr>
              <a:t>Loan default occurs  when an individual /group fails to honor their financial obligations to the lending authority </a:t>
            </a:r>
          </a:p>
          <a:p>
            <a:pPr eaLnBrk="0" fontAlgn="base" hangingPunct="0">
              <a:lnSpc>
                <a:spcPct val="100000"/>
              </a:lnSpc>
              <a:spcBef>
                <a:spcPct val="0"/>
              </a:spcBef>
              <a:spcAft>
                <a:spcPct val="0"/>
              </a:spcAft>
              <a:buFont typeface="Wingdings" panose="05000000000000000000" pitchFamily="2" charset="2"/>
              <a:buChar char="v"/>
            </a:pPr>
            <a:endParaRPr lang="en-US" altLang="en-US" sz="1600" dirty="0" smtClean="0">
              <a:solidFill>
                <a:schemeClr val="tx1"/>
              </a:solidFill>
              <a:latin typeface="Arial" panose="020B0604020202020204" pitchFamily="34" charset="0"/>
            </a:endParaRPr>
          </a:p>
          <a:p>
            <a:pPr eaLnBrk="0" fontAlgn="base" hangingPunct="0">
              <a:lnSpc>
                <a:spcPct val="100000"/>
              </a:lnSpc>
              <a:spcBef>
                <a:spcPct val="0"/>
              </a:spcBef>
              <a:spcAft>
                <a:spcPct val="0"/>
              </a:spcAft>
              <a:buFont typeface="Wingdings" panose="05000000000000000000" pitchFamily="2" charset="2"/>
              <a:buChar char="v"/>
            </a:pPr>
            <a:r>
              <a:rPr lang="en-US" altLang="en-US" sz="1600" dirty="0" smtClean="0">
                <a:solidFill>
                  <a:schemeClr val="tx1"/>
                </a:solidFill>
                <a:latin typeface="Arial" panose="020B0604020202020204" pitchFamily="34" charset="0"/>
              </a:rPr>
              <a:t>In Kenya’s dynamic financial landscape , lenders and borrowers both face significant challenges . Some of the </a:t>
            </a:r>
          </a:p>
          <a:p>
            <a:pPr marL="0" indent="0" eaLnBrk="0" fontAlgn="base" hangingPunct="0">
              <a:lnSpc>
                <a:spcPct val="100000"/>
              </a:lnSpc>
              <a:spcBef>
                <a:spcPct val="0"/>
              </a:spcBef>
              <a:spcAft>
                <a:spcPct val="0"/>
              </a:spcAft>
              <a:buNone/>
            </a:pPr>
            <a:r>
              <a:rPr lang="en-US" altLang="en-US" sz="1600" dirty="0" smtClean="0">
                <a:solidFill>
                  <a:schemeClr val="tx1"/>
                </a:solidFill>
                <a:latin typeface="Arial" panose="020B0604020202020204" pitchFamily="34" charset="0"/>
              </a:rPr>
              <a:t>of the challenges faced by lenders  includes High default rate , political and economic instability ,corruption . </a:t>
            </a:r>
          </a:p>
          <a:p>
            <a:pPr marL="0" indent="0" eaLnBrk="0" fontAlgn="base" hangingPunct="0">
              <a:lnSpc>
                <a:spcPct val="100000"/>
              </a:lnSpc>
              <a:spcBef>
                <a:spcPct val="0"/>
              </a:spcBef>
              <a:spcAft>
                <a:spcPct val="0"/>
              </a:spcAft>
              <a:buNone/>
            </a:pPr>
            <a:r>
              <a:rPr lang="en-US" altLang="en-US" sz="1600" dirty="0" smtClean="0">
                <a:solidFill>
                  <a:schemeClr val="tx1"/>
                </a:solidFill>
                <a:latin typeface="Arial" panose="020B0604020202020204" pitchFamily="34" charset="0"/>
              </a:rPr>
              <a:t>Borrowers too face these </a:t>
            </a:r>
            <a:r>
              <a:rPr lang="en-US" altLang="en-US" sz="1600" dirty="0" err="1" smtClean="0">
                <a:solidFill>
                  <a:schemeClr val="tx1"/>
                </a:solidFill>
                <a:latin typeface="Arial" panose="020B0604020202020204" pitchFamily="34" charset="0"/>
              </a:rPr>
              <a:t>challenges,limited</a:t>
            </a:r>
            <a:r>
              <a:rPr lang="en-US" altLang="en-US" sz="1600" dirty="0" smtClean="0">
                <a:solidFill>
                  <a:schemeClr val="tx1"/>
                </a:solidFill>
                <a:latin typeface="Arial" panose="020B0604020202020204" pitchFamily="34" charset="0"/>
              </a:rPr>
              <a:t> access to credit ,high and flatulating interest rates, </a:t>
            </a:r>
          </a:p>
          <a:p>
            <a:pPr marL="0" indent="0" eaLnBrk="0" fontAlgn="base" hangingPunct="0">
              <a:lnSpc>
                <a:spcPct val="100000"/>
              </a:lnSpc>
              <a:spcBef>
                <a:spcPct val="0"/>
              </a:spcBef>
              <a:spcAft>
                <a:spcPct val="0"/>
              </a:spcAft>
              <a:buNone/>
            </a:pPr>
            <a:r>
              <a:rPr lang="en-US" altLang="en-US" sz="1600" dirty="0">
                <a:solidFill>
                  <a:schemeClr val="tx1"/>
                </a:solidFill>
                <a:latin typeface="Arial" panose="020B0604020202020204" pitchFamily="34" charset="0"/>
              </a:rPr>
              <a:t>t</a:t>
            </a:r>
            <a:r>
              <a:rPr lang="en-US" altLang="en-US" sz="1600" dirty="0" smtClean="0">
                <a:solidFill>
                  <a:schemeClr val="tx1"/>
                </a:solidFill>
                <a:latin typeface="Arial" panose="020B0604020202020204" pitchFamily="34" charset="0"/>
              </a:rPr>
              <a:t>ough loan eligibility criteria , cultural  and social barriers especially on women .</a:t>
            </a:r>
          </a:p>
          <a:p>
            <a:pPr marL="0" indent="0" eaLnBrk="0" fontAlgn="base" hangingPunct="0">
              <a:lnSpc>
                <a:spcPct val="100000"/>
              </a:lnSpc>
              <a:spcBef>
                <a:spcPct val="0"/>
              </a:spcBef>
              <a:spcAft>
                <a:spcPct val="0"/>
              </a:spcAft>
              <a:buNone/>
            </a:pPr>
            <a:endParaRPr lang="en-US" altLang="en-US" sz="1600" dirty="0" smtClean="0">
              <a:solidFill>
                <a:schemeClr val="tx1"/>
              </a:solidFill>
              <a:latin typeface="Arial" panose="020B0604020202020204" pitchFamily="34" charset="0"/>
            </a:endParaRPr>
          </a:p>
          <a:p>
            <a:pPr eaLnBrk="0" fontAlgn="base" hangingPunct="0">
              <a:spcBef>
                <a:spcPct val="0"/>
              </a:spcBef>
              <a:spcAft>
                <a:spcPct val="0"/>
              </a:spcAft>
              <a:buFont typeface="Wingdings" panose="05000000000000000000" pitchFamily="2" charset="2"/>
              <a:buChar char="v"/>
            </a:pPr>
            <a:r>
              <a:rPr lang="en-US" sz="1600" dirty="0">
                <a:solidFill>
                  <a:schemeClr val="tx1"/>
                </a:solidFill>
                <a:latin typeface="Arial" panose="020B0604020202020204" pitchFamily="34" charset="0"/>
              </a:rPr>
              <a:t>We propose a Loan Default Prediction Model that use past data to evaluate the probability of </a:t>
            </a:r>
            <a:endParaRPr lang="en-US" sz="1600" dirty="0">
              <a:solidFill>
                <a:schemeClr val="tx1"/>
              </a:solidFill>
              <a:latin typeface="Arial" panose="020B0604020202020204" pitchFamily="34" charset="0"/>
            </a:endParaRPr>
          </a:p>
          <a:p>
            <a:pPr marL="0" indent="0" eaLnBrk="0" fontAlgn="base" hangingPunct="0">
              <a:spcBef>
                <a:spcPct val="0"/>
              </a:spcBef>
              <a:spcAft>
                <a:spcPct val="0"/>
              </a:spcAft>
              <a:buNone/>
            </a:pPr>
            <a:r>
              <a:rPr lang="en-US" sz="1600" dirty="0">
                <a:solidFill>
                  <a:schemeClr val="tx1"/>
                </a:solidFill>
                <a:latin typeface="Arial" panose="020B0604020202020204" pitchFamily="34" charset="0"/>
              </a:rPr>
              <a:t>an </a:t>
            </a:r>
            <a:r>
              <a:rPr lang="en-US" sz="1600" dirty="0">
                <a:solidFill>
                  <a:schemeClr val="tx1"/>
                </a:solidFill>
                <a:latin typeface="Arial" panose="020B0604020202020204" pitchFamily="34" charset="0"/>
              </a:rPr>
              <a:t>applicant defaulting on a loan. </a:t>
            </a:r>
            <a:r>
              <a:rPr lang="en-US" sz="1600" dirty="0">
                <a:solidFill>
                  <a:schemeClr val="tx1"/>
                </a:solidFill>
                <a:latin typeface="Arial" panose="020B0604020202020204" pitchFamily="34" charset="0"/>
              </a:rPr>
              <a:t>This prediction technology seeks to improve the </a:t>
            </a:r>
            <a:r>
              <a:rPr lang="en-US" sz="1600" dirty="0" smtClean="0">
                <a:solidFill>
                  <a:schemeClr val="tx1"/>
                </a:solidFill>
                <a:latin typeface="Arial" panose="020B0604020202020204" pitchFamily="34" charset="0"/>
              </a:rPr>
              <a:t>decision-making </a:t>
            </a:r>
            <a:r>
              <a:rPr lang="en-US" sz="1600" dirty="0">
                <a:solidFill>
                  <a:schemeClr val="tx1"/>
                </a:solidFill>
                <a:latin typeface="Arial" panose="020B0604020202020204" pitchFamily="34" charset="0"/>
              </a:rPr>
              <a:t>processes of financial </a:t>
            </a:r>
            <a:endParaRPr lang="en-US" sz="1600" dirty="0" smtClean="0">
              <a:solidFill>
                <a:schemeClr val="tx1"/>
              </a:solidFill>
              <a:latin typeface="Arial" panose="020B0604020202020204" pitchFamily="34" charset="0"/>
            </a:endParaRPr>
          </a:p>
          <a:p>
            <a:pPr marL="0" indent="0" eaLnBrk="0" fontAlgn="base" hangingPunct="0">
              <a:spcBef>
                <a:spcPct val="0"/>
              </a:spcBef>
              <a:spcAft>
                <a:spcPct val="0"/>
              </a:spcAft>
              <a:buNone/>
            </a:pPr>
            <a:r>
              <a:rPr lang="en-US" sz="1600" dirty="0" smtClean="0">
                <a:solidFill>
                  <a:schemeClr val="tx1"/>
                </a:solidFill>
                <a:latin typeface="Arial" panose="020B0604020202020204" pitchFamily="34" charset="0"/>
              </a:rPr>
              <a:t>institutions </a:t>
            </a:r>
            <a:r>
              <a:rPr lang="en-US" sz="1600" dirty="0">
                <a:solidFill>
                  <a:schemeClr val="tx1"/>
                </a:solidFill>
                <a:latin typeface="Arial" panose="020B0604020202020204" pitchFamily="34" charset="0"/>
              </a:rPr>
              <a:t>by identifying high-risk applicants, therefore </a:t>
            </a:r>
            <a:r>
              <a:rPr lang="en-US" sz="1600" dirty="0" smtClean="0">
                <a:solidFill>
                  <a:schemeClr val="tx1"/>
                </a:solidFill>
                <a:latin typeface="Arial" panose="020B0604020202020204" pitchFamily="34" charset="0"/>
              </a:rPr>
              <a:t>decreasing </a:t>
            </a:r>
            <a:r>
              <a:rPr lang="en-US" sz="1600" dirty="0">
                <a:solidFill>
                  <a:schemeClr val="tx1"/>
                </a:solidFill>
                <a:latin typeface="Arial" panose="020B0604020202020204" pitchFamily="34" charset="0"/>
              </a:rPr>
              <a:t>default rates and fostering financial stability</a:t>
            </a:r>
            <a:r>
              <a:rPr lang="en-US" sz="1600" dirty="0"/>
              <a:t>.</a:t>
            </a:r>
          </a:p>
          <a:p>
            <a:pPr eaLnBrk="0" fontAlgn="base" hangingPunct="0">
              <a:spcBef>
                <a:spcPct val="0"/>
              </a:spcBef>
              <a:spcAft>
                <a:spcPct val="0"/>
              </a:spcAft>
            </a:pPr>
            <a:endParaRPr lang="en-US" altLang="en-US" sz="1600" dirty="0" smtClean="0">
              <a:solidFill>
                <a:schemeClr val="tx1"/>
              </a:solidFill>
              <a:latin typeface="Arial" panose="020B0604020202020204" pitchFamily="34" charset="0"/>
            </a:endParaRPr>
          </a:p>
          <a:p>
            <a:pPr marL="0" indent="0" eaLnBrk="0" fontAlgn="base" hangingPunct="0">
              <a:spcBef>
                <a:spcPct val="0"/>
              </a:spcBef>
              <a:spcAft>
                <a:spcPct val="0"/>
              </a:spcAft>
              <a:buNone/>
            </a:pPr>
            <a:endParaRPr lang="en-US" altLang="en-US" sz="1600" dirty="0">
              <a:solidFill>
                <a:schemeClr val="tx1"/>
              </a:solidFill>
              <a:latin typeface="Arial" panose="020B0604020202020204" pitchFamily="34" charset="0"/>
            </a:endParaRPr>
          </a:p>
          <a:p>
            <a:pPr marL="0" indent="0" eaLnBrk="0" fontAlgn="base" hangingPunct="0">
              <a:lnSpc>
                <a:spcPct val="100000"/>
              </a:lnSpc>
              <a:spcBef>
                <a:spcPct val="0"/>
              </a:spcBef>
              <a:spcAft>
                <a:spcPct val="0"/>
              </a:spcAft>
              <a:buNone/>
            </a:pPr>
            <a:endParaRPr lang="en-US" altLang="en-US" sz="1600" dirty="0" smtClean="0">
              <a:solidFill>
                <a:schemeClr val="tx1"/>
              </a:solidFill>
              <a:latin typeface="Arial" panose="020B0604020202020204" pitchFamily="34" charset="0"/>
            </a:endParaRPr>
          </a:p>
          <a:p>
            <a:pPr eaLnBrk="0" fontAlgn="base" hangingPunct="0">
              <a:spcBef>
                <a:spcPct val="0"/>
              </a:spcBef>
              <a:spcAft>
                <a:spcPct val="0"/>
              </a:spcAft>
              <a:buFont typeface="Wingdings" panose="05000000000000000000" pitchFamily="2" charset="2"/>
              <a:buChar char="v"/>
            </a:pPr>
            <a:r>
              <a:rPr lang="en-US" altLang="en-US" sz="1600" dirty="0">
                <a:solidFill>
                  <a:schemeClr val="tx1"/>
                </a:solidFill>
                <a:latin typeface="Arial" panose="020B0604020202020204" pitchFamily="34" charset="0"/>
              </a:rPr>
              <a:t>We will use CRB data on </a:t>
            </a:r>
            <a:r>
              <a:rPr lang="en-US" sz="1600" u="sng" dirty="0">
                <a:solidFill>
                  <a:srgbClr val="1155CC"/>
                </a:solidFill>
                <a:hlinkClick r:id="rId2"/>
              </a:rPr>
              <a:t>https://open.africa/dataset/sensorsafrica-airquality-archive-sabaki-nairobi</a:t>
            </a:r>
            <a:endParaRPr lang="en-US" sz="1600" u="sng" dirty="0">
              <a:solidFill>
                <a:srgbClr val="1155CC"/>
              </a:solidFill>
            </a:endParaRPr>
          </a:p>
          <a:p>
            <a:pPr eaLnBrk="0" fontAlgn="base" hangingPunct="0">
              <a:lnSpc>
                <a:spcPct val="100000"/>
              </a:lnSpc>
              <a:spcBef>
                <a:spcPct val="0"/>
              </a:spcBef>
              <a:spcAft>
                <a:spcPct val="0"/>
              </a:spcAf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8426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 statement </a:t>
            </a:r>
            <a:r>
              <a:rPr lang="en-US" dirty="0" smtClean="0"/>
              <a:t/>
            </a:r>
            <a:br>
              <a:rPr lang="en-US" dirty="0" smtClean="0"/>
            </a:br>
            <a:endParaRPr lang="en-US" dirty="0"/>
          </a:p>
        </p:txBody>
      </p:sp>
      <p:sp>
        <p:nvSpPr>
          <p:cNvPr id="4" name="Rectangle 1"/>
          <p:cNvSpPr>
            <a:spLocks noGrp="1" noChangeArrowheads="1"/>
          </p:cNvSpPr>
          <p:nvPr>
            <p:ph idx="1"/>
          </p:nvPr>
        </p:nvSpPr>
        <p:spPr bwMode="auto">
          <a:xfrm>
            <a:off x="120867" y="2533326"/>
            <a:ext cx="11766664"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rPr>
              <a:t>Loan default is a significant issue in Kenya's financial industry, affecting the profitability and viability of lending institutions. The implementation of government measures such as the Hustler Fund highlights the need of tackling this issue. Initiated in late 2022, the Hustler Fund sought to furnish accessible credit to Kenyan inhabitants, presenting loans with an annual interest rate of 8%. As of August 2023, over 29% of the outstanding loan portfolio was categorized as at-risk, with nearly 3 billion shillings in defaults, reflecting a default rate nearly double that of commercial banks.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lvl="0" indent="0" defTabSz="914400" eaLnBrk="0" fontAlgn="base" hangingPunct="0">
              <a:spcBef>
                <a:spcPct val="0"/>
              </a:spcBef>
              <a:spcAft>
                <a:spcPct val="0"/>
              </a:spcAft>
              <a:buClrTx/>
              <a:buSzTx/>
              <a:buNone/>
            </a:pPr>
            <a:r>
              <a:rPr lang="en-US" altLang="en-US" sz="1400" dirty="0">
                <a:solidFill>
                  <a:schemeClr val="tx1"/>
                </a:solidFill>
                <a:latin typeface="Arial" panose="020B0604020202020204" pitchFamily="34" charset="0"/>
              </a:rPr>
              <a:t>The elevated default rates not only burden the resources of financial institutions but also impede the overarching objective of financial inclusion. Conventional credit evaluation techniques may inadequately reflect the risk profiles of certain borrower groups, especially those in the informal sector or possessing short credit histories. Consequently, there is an urgent necessity for sophisticated predictive models capable of precisely evaluating the probability of loan defaults.</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r>
              <a:rPr lang="en-US" altLang="en-US" sz="1400" dirty="0">
                <a:solidFill>
                  <a:schemeClr val="tx1"/>
                </a:solidFill>
                <a:latin typeface="Arial" panose="020B0604020202020204" pitchFamily="34" charset="0"/>
              </a:rPr>
              <a:t>The proposed Loan Default Prediction Model aims to fulfill this requirement by employing machine learning algorithms to examine applicant demographics, financial behavior, and loan attributes. By discerning patterns and correlations within this data, the model can deliver real-time risk evaluations, allowing lenders to make informed decisions. This strategy seeks to diminish default rates, enhance credit distribution, and promote the financial welfare of borrowers.</a:t>
            </a:r>
          </a:p>
          <a:p>
            <a:pPr marL="0" lvl="0" indent="0" defTabSz="914400" eaLnBrk="0" fontAlgn="base" hangingPunct="0">
              <a:spcBef>
                <a:spcPct val="0"/>
              </a:spcBef>
              <a:spcAft>
                <a:spcPct val="0"/>
              </a:spcAft>
              <a:buClrTx/>
              <a:buSzTx/>
              <a:buNone/>
            </a:pPr>
            <a:endParaRPr lang="en-US" altLang="en-US" sz="14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r>
              <a:rPr lang="en-US" altLang="en-US" sz="1400" dirty="0">
                <a:solidFill>
                  <a:schemeClr val="tx1"/>
                </a:solidFill>
                <a:latin typeface="Arial" panose="020B0604020202020204" pitchFamily="34" charset="0"/>
              </a:rPr>
              <a:t>In conclusion, creating an efficient Loan Default Prediction Model is crucial for reducing financial risks in Kenya's lending sector. This concept will enhance the stability of financial institutions and encourage prudent lending practices, thereby facilitating economic growth and financial inclusion.</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7887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Objectives </a:t>
            </a:r>
            <a:br>
              <a:rPr lang="en-US" dirty="0" smtClean="0"/>
            </a:br>
            <a:endParaRPr lang="en-US" dirty="0"/>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buFont typeface="Wingdings" panose="05000000000000000000" pitchFamily="2" charset="2"/>
              <a:buChar char="v"/>
            </a:pPr>
            <a:r>
              <a:rPr lang="en-US" sz="1400" dirty="0">
                <a:solidFill>
                  <a:schemeClr val="tx1"/>
                </a:solidFill>
                <a:latin typeface="Arial" panose="020B0604020202020204" pitchFamily="34" charset="0"/>
              </a:rPr>
              <a:t>Loan default prediction model poses a </a:t>
            </a:r>
            <a:r>
              <a:rPr lang="en-US" sz="1400" dirty="0" err="1">
                <a:solidFill>
                  <a:schemeClr val="tx1"/>
                </a:solidFill>
                <a:latin typeface="Arial" panose="020B0604020202020204" pitchFamily="34" charset="0"/>
              </a:rPr>
              <a:t>fincial</a:t>
            </a:r>
            <a:r>
              <a:rPr lang="en-US" sz="1400" dirty="0">
                <a:solidFill>
                  <a:schemeClr val="tx1"/>
                </a:solidFill>
                <a:latin typeface="Arial" panose="020B0604020202020204" pitchFamily="34" charset="0"/>
              </a:rPr>
              <a:t> risks to both the lending institution and the borrower . An accurate model enhance risk management and improves profitability </a:t>
            </a:r>
          </a:p>
          <a:p>
            <a:pPr eaLnBrk="0" fontAlgn="base" hangingPunct="0">
              <a:lnSpc>
                <a:spcPct val="100000"/>
              </a:lnSpc>
              <a:spcBef>
                <a:spcPct val="0"/>
              </a:spcBef>
              <a:spcAft>
                <a:spcPct val="0"/>
              </a:spcAft>
              <a:buFont typeface="Wingdings" panose="05000000000000000000" pitchFamily="2" charset="2"/>
              <a:buChar char="v"/>
            </a:pPr>
            <a:r>
              <a:rPr lang="en-US" sz="1400" dirty="0">
                <a:solidFill>
                  <a:schemeClr val="tx1"/>
                </a:solidFill>
                <a:latin typeface="Arial" panose="020B0604020202020204" pitchFamily="34" charset="0"/>
              </a:rPr>
              <a:t>Industry application </a:t>
            </a:r>
            <a:r>
              <a:rPr lang="en-US" sz="1400" dirty="0">
                <a:solidFill>
                  <a:schemeClr val="tx1"/>
                </a:solidFill>
                <a:latin typeface="Arial" panose="020B0604020202020204" pitchFamily="34" charset="0"/>
              </a:rPr>
              <a:t>:The model will be applicable to financial institutions, this is vital for credit risk assessment  and lending decisions</a:t>
            </a:r>
          </a:p>
          <a:p>
            <a:pPr eaLnBrk="0" fontAlgn="base" hangingPunct="0">
              <a:lnSpc>
                <a:spcPct val="100000"/>
              </a:lnSpc>
              <a:spcBef>
                <a:spcPct val="0"/>
              </a:spcBef>
              <a:spcAft>
                <a:spcPct val="0"/>
              </a:spcAft>
              <a:buFont typeface="Wingdings" panose="05000000000000000000" pitchFamily="2" charset="2"/>
              <a:buChar char="v"/>
            </a:pPr>
            <a:r>
              <a:rPr lang="en-US" sz="1400" dirty="0">
                <a:solidFill>
                  <a:schemeClr val="tx1"/>
                </a:solidFill>
                <a:latin typeface="Arial" panose="020B0604020202020204" pitchFamily="34" charset="0"/>
              </a:rPr>
              <a:t>Target Audience :our main target is all lending institutions  but </a:t>
            </a:r>
            <a:r>
              <a:rPr lang="en-US" sz="1400" dirty="0" err="1">
                <a:solidFill>
                  <a:schemeClr val="tx1"/>
                </a:solidFill>
                <a:latin typeface="Arial" panose="020B0604020202020204" pitchFamily="34" charset="0"/>
              </a:rPr>
              <a:t>maininly</a:t>
            </a:r>
            <a:r>
              <a:rPr lang="en-US" sz="1400" dirty="0">
                <a:solidFill>
                  <a:schemeClr val="tx1"/>
                </a:solidFill>
                <a:latin typeface="Arial" panose="020B0604020202020204" pitchFamily="34" charset="0"/>
              </a:rPr>
              <a:t> focusing on credit controllers, and risk analyst </a:t>
            </a:r>
          </a:p>
          <a:p>
            <a:pPr eaLnBrk="0" fontAlgn="base" hangingPunct="0">
              <a:lnSpc>
                <a:spcPct val="100000"/>
              </a:lnSpc>
              <a:spcBef>
                <a:spcPct val="0"/>
              </a:spcBef>
              <a:spcAft>
                <a:spcPct val="0"/>
              </a:spcAft>
              <a:buFont typeface="Wingdings" panose="05000000000000000000" pitchFamily="2" charset="2"/>
              <a:buChar char="v"/>
            </a:pPr>
            <a:r>
              <a:rPr lang="en-US" sz="1400" dirty="0" err="1">
                <a:solidFill>
                  <a:schemeClr val="tx1"/>
                </a:solidFill>
                <a:latin typeface="Arial" panose="020B0604020202020204" pitchFamily="34" charset="0"/>
              </a:rPr>
              <a:t>Real_world_impact</a:t>
            </a:r>
            <a:r>
              <a:rPr lang="en-US" sz="1400" dirty="0">
                <a:solidFill>
                  <a:schemeClr val="tx1"/>
                </a:solidFill>
                <a:latin typeface="Arial" panose="020B0604020202020204" pitchFamily="34" charset="0"/>
              </a:rPr>
              <a:t> :loan default prediction will improve loan approval process and reduce default rates thus enhancing financial stability ,improve profitability  and customer's trust.</a:t>
            </a:r>
          </a:p>
          <a:p>
            <a:pPr eaLnBrk="0" fontAlgn="base" hangingPunct="0">
              <a:lnSpc>
                <a:spcPct val="100000"/>
              </a:lnSpc>
              <a:spcBef>
                <a:spcPct val="0"/>
              </a:spcBef>
              <a:spcAft>
                <a:spcPct val="0"/>
              </a:spcAft>
              <a:buFont typeface="Wingdings" panose="05000000000000000000" pitchFamily="2" charset="2"/>
              <a:buChar char="v"/>
            </a:pPr>
            <a:r>
              <a:rPr lang="en-US" sz="1400" dirty="0">
                <a:solidFill>
                  <a:schemeClr val="tx1"/>
                </a:solidFill>
                <a:latin typeface="Arial" panose="020B0604020202020204" pitchFamily="34" charset="0"/>
              </a:rPr>
              <a:t>Project </a:t>
            </a:r>
            <a:r>
              <a:rPr lang="en-US" sz="1400" dirty="0" smtClean="0">
                <a:solidFill>
                  <a:schemeClr val="tx1"/>
                </a:solidFill>
                <a:latin typeface="Arial" panose="020B0604020202020204" pitchFamily="34" charset="0"/>
              </a:rPr>
              <a:t>Motivation: The goal is develop </a:t>
            </a:r>
            <a:r>
              <a:rPr lang="en-US" sz="1400" dirty="0">
                <a:solidFill>
                  <a:schemeClr val="tx1"/>
                </a:solidFill>
                <a:latin typeface="Arial" panose="020B0604020202020204" pitchFamily="34" charset="0"/>
              </a:rPr>
              <a:t>a robust model to predict loan defaults, aiding in proactive risk </a:t>
            </a:r>
            <a:r>
              <a:rPr lang="en-US" sz="1400" dirty="0" smtClean="0">
                <a:solidFill>
                  <a:schemeClr val="tx1"/>
                </a:solidFill>
                <a:latin typeface="Arial" panose="020B0604020202020204" pitchFamily="34" charset="0"/>
              </a:rPr>
              <a:t>management</a:t>
            </a:r>
          </a:p>
          <a:p>
            <a:pPr eaLnBrk="0" fontAlgn="base" hangingPunct="0">
              <a:lnSpc>
                <a:spcPct val="100000"/>
              </a:lnSpc>
              <a:spcBef>
                <a:spcPct val="0"/>
              </a:spcBef>
              <a:spcAft>
                <a:spcPct val="0"/>
              </a:spcAft>
              <a:buFont typeface="Wingdings" panose="05000000000000000000" pitchFamily="2" charset="2"/>
              <a:buChar char="v"/>
            </a:pPr>
            <a:r>
              <a:rPr lang="en-US" sz="1400" dirty="0">
                <a:solidFill>
                  <a:schemeClr val="tx1"/>
                </a:solidFill>
                <a:latin typeface="Arial" panose="020B0604020202020204" pitchFamily="34" charset="0"/>
              </a:rPr>
              <a:t>Existing </a:t>
            </a:r>
            <a:r>
              <a:rPr lang="en-US" sz="1400" dirty="0" err="1">
                <a:solidFill>
                  <a:schemeClr val="tx1"/>
                </a:solidFill>
                <a:latin typeface="Arial" panose="020B0604020202020204" pitchFamily="34" charset="0"/>
              </a:rPr>
              <a:t>Research:Extensive</a:t>
            </a:r>
            <a:r>
              <a:rPr lang="en-US" sz="1400" dirty="0">
                <a:solidFill>
                  <a:schemeClr val="tx1"/>
                </a:solidFill>
                <a:latin typeface="Arial" panose="020B0604020202020204" pitchFamily="34" charset="0"/>
              </a:rPr>
              <a:t> research </a:t>
            </a:r>
            <a:r>
              <a:rPr lang="en-US" sz="1400" dirty="0" smtClean="0">
                <a:solidFill>
                  <a:schemeClr val="tx1"/>
                </a:solidFill>
                <a:latin typeface="Arial" panose="020B0604020202020204" pitchFamily="34" charset="0"/>
              </a:rPr>
              <a:t>on  </a:t>
            </a:r>
            <a:r>
              <a:rPr lang="en-US" sz="1400" dirty="0">
                <a:solidFill>
                  <a:schemeClr val="tx1"/>
                </a:solidFill>
                <a:latin typeface="Arial" panose="020B0604020202020204" pitchFamily="34" charset="0"/>
              </a:rPr>
              <a:t>credit scoring models and risk </a:t>
            </a:r>
            <a:r>
              <a:rPr lang="en-US" sz="1400" dirty="0" smtClean="0">
                <a:solidFill>
                  <a:schemeClr val="tx1"/>
                </a:solidFill>
                <a:latin typeface="Arial" panose="020B0604020202020204" pitchFamily="34" charset="0"/>
              </a:rPr>
              <a:t>assessment</a:t>
            </a:r>
            <a:r>
              <a:rPr lang="en-US" sz="1400" dirty="0">
                <a:solidFill>
                  <a:schemeClr val="tx1"/>
                </a:solidFill>
                <a:latin typeface="Arial" panose="020B0604020202020204" pitchFamily="34" charset="0"/>
              </a:rPr>
              <a:t> </a:t>
            </a:r>
            <a:r>
              <a:rPr lang="en-US" sz="1400" dirty="0">
                <a:solidFill>
                  <a:schemeClr val="tx1"/>
                </a:solidFill>
                <a:latin typeface="Arial" panose="020B0604020202020204" pitchFamily="34" charset="0"/>
              </a:rPr>
              <a:t>Integration of machine learning techniques for improved accuracy.</a:t>
            </a:r>
          </a:p>
        </p:txBody>
      </p:sp>
    </p:spTree>
    <p:extLst>
      <p:ext uri="{BB962C8B-B14F-4D97-AF65-F5344CB8AC3E}">
        <p14:creationId xmlns:p14="http://schemas.microsoft.com/office/powerpoint/2010/main" val="1592177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Objectives </a:t>
            </a:r>
            <a:br>
              <a:rPr lang="en-US" dirty="0" smtClean="0"/>
            </a:br>
            <a:endParaRPr lang="en-US" dirty="0"/>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buFont typeface="Wingdings" panose="05000000000000000000" pitchFamily="2" charset="2"/>
              <a:buChar char="v"/>
            </a:pPr>
            <a:r>
              <a:rPr lang="en-US" dirty="0" smtClean="0">
                <a:solidFill>
                  <a:schemeClr val="tx1"/>
                </a:solidFill>
                <a:latin typeface="Arial" panose="020B0604020202020204" pitchFamily="34" charset="0"/>
              </a:rPr>
              <a:t>The Primary  goal of this model  is to </a:t>
            </a:r>
            <a:r>
              <a:rPr lang="en-US" dirty="0">
                <a:solidFill>
                  <a:schemeClr val="tx1"/>
                </a:solidFill>
                <a:latin typeface="Arial" panose="020B0604020202020204" pitchFamily="34" charset="0"/>
              </a:rPr>
              <a:t>develop a robust model to predict loan defaults, aiding in proactive risk </a:t>
            </a:r>
            <a:r>
              <a:rPr lang="en-US" dirty="0" smtClean="0">
                <a:solidFill>
                  <a:schemeClr val="tx1"/>
                </a:solidFill>
                <a:latin typeface="Arial" panose="020B0604020202020204" pitchFamily="34" charset="0"/>
              </a:rPr>
              <a:t>management.</a:t>
            </a:r>
            <a:endParaRPr lang="en-US" dirty="0">
              <a:solidFill>
                <a:schemeClr val="tx1"/>
              </a:solidFill>
              <a:latin typeface="Arial" panose="020B0604020202020204" pitchFamily="34" charset="0"/>
            </a:endParaRPr>
          </a:p>
        </p:txBody>
      </p:sp>
    </p:spTree>
    <p:extLst>
      <p:ext uri="{BB962C8B-B14F-4D97-AF65-F5344CB8AC3E}">
        <p14:creationId xmlns:p14="http://schemas.microsoft.com/office/powerpoint/2010/main" val="154742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Analysis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buFont typeface="Wingdings" panose="05000000000000000000" pitchFamily="2" charset="2"/>
              <a:buChar char="v"/>
            </a:pPr>
            <a:endParaRPr lang="en-US" dirty="0">
              <a:solidFill>
                <a:schemeClr val="tx1"/>
              </a:solidFill>
              <a:latin typeface="Arial" panose="020B0604020202020204" pitchFamily="34" charset="0"/>
            </a:endParaRPr>
          </a:p>
        </p:txBody>
      </p:sp>
    </p:spTree>
    <p:extLst>
      <p:ext uri="{BB962C8B-B14F-4D97-AF65-F5344CB8AC3E}">
        <p14:creationId xmlns:p14="http://schemas.microsoft.com/office/powerpoint/2010/main" val="14667786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 </a:t>
            </a:r>
            <a:endParaRPr lang="en-US" dirty="0"/>
          </a:p>
        </p:txBody>
      </p:sp>
      <p:sp>
        <p:nvSpPr>
          <p:cNvPr id="3" name="Content Placeholder 2"/>
          <p:cNvSpPr>
            <a:spLocks noGrp="1"/>
          </p:cNvSpPr>
          <p:nvPr>
            <p:ph idx="1"/>
          </p:nvPr>
        </p:nvSpPr>
        <p:spPr/>
        <p:txBody>
          <a:bodyPr>
            <a:normAutofit/>
          </a:bodyPr>
          <a:lstStyle/>
          <a:p>
            <a:endParaRPr lang="en-US" sz="2400" dirty="0" smtClean="0"/>
          </a:p>
          <a:p>
            <a:endParaRPr lang="en-US" dirty="0"/>
          </a:p>
        </p:txBody>
      </p:sp>
    </p:spTree>
    <p:extLst>
      <p:ext uri="{BB962C8B-B14F-4D97-AF65-F5344CB8AC3E}">
        <p14:creationId xmlns:p14="http://schemas.microsoft.com/office/powerpoint/2010/main" val="11607990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1585</TotalTime>
  <Words>597</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Wingdings</vt:lpstr>
      <vt:lpstr>Wingdings 3</vt:lpstr>
      <vt:lpstr>Ion Boardroom</vt:lpstr>
      <vt:lpstr>Loan Default Prediction Model </vt:lpstr>
      <vt:lpstr>Introduction </vt:lpstr>
      <vt:lpstr>Problem statement  </vt:lpstr>
      <vt:lpstr>Objectives  </vt:lpstr>
      <vt:lpstr>Objectives  </vt:lpstr>
      <vt:lpstr>Data Analysis  </vt:lpstr>
      <vt:lpstr>Recommendation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dc:creator>
  <cp:lastModifiedBy>Carol</cp:lastModifiedBy>
  <cp:revision>25</cp:revision>
  <dcterms:created xsi:type="dcterms:W3CDTF">2025-02-15T20:24:28Z</dcterms:created>
  <dcterms:modified xsi:type="dcterms:W3CDTF">2025-03-12T20:16:21Z</dcterms:modified>
</cp:coreProperties>
</file>