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346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378040821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378040821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e378040821_4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e378040821_4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e378040821_4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e378040821_4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378040821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378040821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378040821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378040821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378040821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378040821_4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378040821_4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378040821_4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e522fe303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e522fe303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378040821_4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378040821_4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e5e38cabf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e5e38cabf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e5e38cabf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e5e38cabf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027075" y="576325"/>
            <a:ext cx="5948700" cy="19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Developing a Data-Driven Marketing Tool Using Airbnb Data</a:t>
            </a:r>
            <a:endParaRPr sz="37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808025" y="3272050"/>
            <a:ext cx="7865400" cy="12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Cheromaine Smith, Christine Kwan, Yesul Song</a:t>
            </a:r>
            <a:endParaRPr sz="2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Conclusion</a:t>
            </a:r>
            <a:endParaRPr sz="2600"/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findings within this project expose a promising yet challenging landscape for predictive modeling in the marketing industries.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While the models provided insights and ways to measure success, forecasting listing prices proved difficult due to economic unpredictability.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There is a need for continuous model refinement and data-driven decision-making. Also, it has accountability to ensure affordability for all, particularly lower-income families.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00"/>
              <a:t>Thank you for watching!</a:t>
            </a:r>
            <a:endParaRPr sz="320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200"/>
              <a:t>Q&amp;A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Introduction</a:t>
            </a:r>
            <a:endParaRPr sz="260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073550" y="1137700"/>
            <a:ext cx="7486800" cy="35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44818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153"/>
              <a:t>The tourism industry, valued at $1.9 trillion in the US alone, has led to the rise of Airbnb, now a $93 billion company. </a:t>
            </a:r>
            <a:endParaRPr sz="2153"/>
          </a:p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153"/>
          </a:p>
          <a:p>
            <a:pPr marL="457200" lvl="0" indent="-344818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153"/>
              <a:t>Data science is being used to create a tool that helps hosts price their rentals and assists guests in finding the perfect accommodation. </a:t>
            </a:r>
            <a:endParaRPr sz="2153"/>
          </a:p>
          <a:p>
            <a:pPr marL="914400" lvl="1" indent="-34481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53"/>
              <a:t>Airbnb Start</a:t>
            </a:r>
            <a:endParaRPr sz="2153"/>
          </a:p>
          <a:p>
            <a:pPr marL="914400" lvl="1" indent="-34481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53"/>
              <a:t>$1,986 -&gt; $7,936</a:t>
            </a:r>
            <a:endParaRPr sz="2153"/>
          </a:p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153"/>
          </a:p>
          <a:p>
            <a:pPr marL="457200" lvl="0" indent="-344818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153"/>
              <a:t>Through analysis techniques like regression and decision trees, trends are identified to inform travel decisions.</a:t>
            </a:r>
            <a:endParaRPr sz="10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Data Overview</a:t>
            </a:r>
            <a:endParaRPr sz="260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052550" y="1229550"/>
            <a:ext cx="77796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Consisted of three (3) different datasets: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 Calendar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 Listings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reviews. 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These datasets provide a wide overview of the Airbnb business from listing ids and rental descriptions to numbers of bedrooms and bathrooms, with a bit of owner review ratings mixed in. 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This compilation of historical data allows for in-depth analysis of owner ratings, rental features, and the possible impact of various factors on the tourism industry. 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Data Pre-processing and Cleanup</a:t>
            </a:r>
            <a:endParaRPr sz="2600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Remove all the unnecessary variables,like the URL</a:t>
            </a: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Formatting all price related columns, zip codes, bedrooms and bathrooms to numeric</a:t>
            </a: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Missing values that were in specific text columns were filled in with empty strings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Exploratory Data Analysis (EDA)</a:t>
            </a:r>
            <a:endParaRPr sz="2600"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224" y="1248200"/>
            <a:ext cx="5973552" cy="354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Exploratory Data Analysis (EDA)</a:t>
            </a:r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5816" y="1158975"/>
            <a:ext cx="5782258" cy="3728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5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Business Questions</a:t>
            </a:r>
            <a:endParaRPr sz="2600"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1"/>
          </p:nvPr>
        </p:nvSpPr>
        <p:spPr>
          <a:xfrm>
            <a:off x="1103900" y="13078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1270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5A5F"/>
                </a:solidFill>
                <a:latin typeface="Arial"/>
                <a:ea typeface="Arial"/>
                <a:cs typeface="Arial"/>
                <a:sym typeface="Arial"/>
              </a:rPr>
              <a:t>Q: How do the number of reviews and review scores impact the price of a listing?</a:t>
            </a:r>
            <a:endParaRPr sz="1700" b="1">
              <a:solidFill>
                <a:srgbClr val="FF5A5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 b="1">
                <a:latin typeface="Arial"/>
                <a:ea typeface="Arial"/>
                <a:cs typeface="Arial"/>
                <a:sym typeface="Arial"/>
              </a:rPr>
              <a:t>The random forest model found an MSE of 8369.73 , RMSE of 91.48 and R2 of -0.38%. 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b="1">
                <a:latin typeface="Arial"/>
                <a:ea typeface="Arial"/>
                <a:cs typeface="Arial"/>
                <a:sym typeface="Arial"/>
              </a:rPr>
              <a:t>An analysis to predict listing prices using a random forest model. 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b="1">
                <a:latin typeface="Arial"/>
                <a:ea typeface="Arial"/>
                <a:cs typeface="Arial"/>
                <a:sym typeface="Arial"/>
              </a:rPr>
              <a:t>Key steps : 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87972" algn="l" rtl="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" sz="1700" b="1">
                <a:latin typeface="Arial"/>
                <a:ea typeface="Arial"/>
                <a:cs typeface="Arial"/>
                <a:sym typeface="Arial"/>
              </a:rPr>
              <a:t>selecting relevant parameters like beds, bedrooms, and property type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87972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" sz="1700" b="1">
                <a:latin typeface="Arial"/>
                <a:ea typeface="Arial"/>
                <a:cs typeface="Arial"/>
                <a:sym typeface="Arial"/>
              </a:rPr>
              <a:t>splitting the dataset into training and test sets. 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87972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" sz="1700" b="1">
                <a:latin typeface="Arial"/>
                <a:ea typeface="Arial"/>
                <a:cs typeface="Arial"/>
                <a:sym typeface="Arial"/>
              </a:rPr>
              <a:t>Evaluate the test result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914400" lvl="1" indent="-287972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lphaLcPeriod"/>
            </a:pPr>
            <a:r>
              <a:rPr lang="en" sz="1700" b="1">
                <a:latin typeface="Arial"/>
                <a:ea typeface="Arial"/>
                <a:cs typeface="Arial"/>
                <a:sym typeface="Arial"/>
              </a:rPr>
              <a:t>MSE of 8369.73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914400" lvl="1" indent="-287972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lphaLcPeriod"/>
            </a:pPr>
            <a:r>
              <a:rPr lang="en" sz="1700" b="1">
                <a:latin typeface="Arial"/>
                <a:ea typeface="Arial"/>
                <a:cs typeface="Arial"/>
                <a:sym typeface="Arial"/>
              </a:rPr>
              <a:t>RMSE of 91.48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914400" lvl="1" indent="-287972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lphaLcPeriod"/>
            </a:pPr>
            <a:r>
              <a:rPr lang="en" sz="1700" b="1">
                <a:latin typeface="Arial"/>
                <a:ea typeface="Arial"/>
                <a:cs typeface="Arial"/>
                <a:sym typeface="Arial"/>
              </a:rPr>
              <a:t>R2 -0.38%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 b="1">
                <a:latin typeface="Arial"/>
                <a:ea typeface="Arial"/>
                <a:cs typeface="Arial"/>
                <a:sym typeface="Arial"/>
              </a:rPr>
              <a:t>Result : Indicating poor model performance. This suggests the model isn't effectively capturing price variability. To improve, consider revisiting feature selection, adjusting model parameters, and exploring alternative modeling techniques.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5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Business Questions</a:t>
            </a:r>
            <a:endParaRPr sz="2600"/>
          </a:p>
        </p:txBody>
      </p:sp>
      <p:sp>
        <p:nvSpPr>
          <p:cNvPr id="179" name="Google Shape;179;p20"/>
          <p:cNvSpPr txBox="1">
            <a:spLocks noGrp="1"/>
          </p:cNvSpPr>
          <p:nvPr>
            <p:ph type="body" idx="1"/>
          </p:nvPr>
        </p:nvSpPr>
        <p:spPr>
          <a:xfrm>
            <a:off x="1297500" y="1359575"/>
            <a:ext cx="6979800" cy="29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1270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650" b="1">
                <a:solidFill>
                  <a:srgbClr val="FF5A5F"/>
                </a:solidFill>
                <a:latin typeface="Arial"/>
                <a:ea typeface="Arial"/>
                <a:cs typeface="Arial"/>
                <a:sym typeface="Arial"/>
              </a:rPr>
              <a:t>Q: Predict the future prices of listings based on historical data and identified trends?</a:t>
            </a:r>
            <a:endParaRPr sz="1700" b="1">
              <a:solidFill>
                <a:srgbClr val="FF5A5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165" algn="l" rtl="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" sz="1700" b="1">
                <a:latin typeface="Arial"/>
                <a:ea typeface="Arial"/>
                <a:cs typeface="Arial"/>
                <a:sym typeface="Arial"/>
              </a:rPr>
              <a:t>Focused on the accuracy of using historical information from the zip code, accommodates, bathrooms, bedrooms, and beds columns to predict price. 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" sz="1700" b="1">
                <a:latin typeface="Arial"/>
                <a:ea typeface="Arial"/>
                <a:cs typeface="Arial"/>
                <a:sym typeface="Arial"/>
              </a:rPr>
              <a:t>Dataset was split into two by features and the target variable. 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" sz="1700" b="1">
                <a:latin typeface="Arial"/>
                <a:ea typeface="Arial"/>
                <a:cs typeface="Arial"/>
                <a:sym typeface="Arial"/>
              </a:rPr>
              <a:t>70% training and 30% test. 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b="1">
                <a:latin typeface="Arial"/>
                <a:ea typeface="Arial"/>
                <a:cs typeface="Arial"/>
                <a:sym typeface="Arial"/>
              </a:rPr>
              <a:t>Result : 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0416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" sz="1700" b="1">
                <a:latin typeface="Arial"/>
                <a:ea typeface="Arial"/>
                <a:cs typeface="Arial"/>
                <a:sym typeface="Arial"/>
              </a:rPr>
              <a:t>Mean Squared Error (MSE): The model achieved an MSE of 4312.98, indicating the average squared difference between predicted and actual prices.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041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" sz="1700" b="1">
                <a:latin typeface="Arial"/>
                <a:ea typeface="Arial"/>
                <a:cs typeface="Arial"/>
                <a:sym typeface="Arial"/>
              </a:rPr>
              <a:t>Root Mean Squared Error (RMSE): RMSE was 65.67, providing the average magnitude of prediction errors in the same unit as the target variable (price).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041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" sz="1700" b="1">
                <a:latin typeface="Arial"/>
                <a:ea typeface="Arial"/>
                <a:cs typeface="Arial"/>
                <a:sym typeface="Arial"/>
              </a:rPr>
              <a:t>R-squared (R2): The R-squared value was 0.4827, meaning the model explains 48.27% of the variance in the price data. This suggests a moderate fit where the model reasonably captures the variability in prices based on the selected features.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5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Business Questions</a:t>
            </a:r>
            <a:endParaRPr sz="2600"/>
          </a:p>
        </p:txBody>
      </p:sp>
      <p:sp>
        <p:nvSpPr>
          <p:cNvPr id="185" name="Google Shape;185;p21"/>
          <p:cNvSpPr txBox="1">
            <a:spLocks noGrp="1"/>
          </p:cNvSpPr>
          <p:nvPr>
            <p:ph type="body" idx="1"/>
          </p:nvPr>
        </p:nvSpPr>
        <p:spPr>
          <a:xfrm>
            <a:off x="396450" y="1392375"/>
            <a:ext cx="59853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700" lvl="0" indent="0" algn="l" rtl="0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5A5F"/>
                </a:solidFill>
                <a:latin typeface="Arial"/>
                <a:ea typeface="Arial"/>
                <a:cs typeface="Arial"/>
                <a:sym typeface="Arial"/>
              </a:rPr>
              <a:t>Q: </a:t>
            </a:r>
            <a:r>
              <a:rPr lang="en" sz="1800">
                <a:solidFill>
                  <a:srgbClr val="FF5A5F"/>
                </a:solidFill>
                <a:latin typeface="Arial"/>
                <a:ea typeface="Arial"/>
                <a:cs typeface="Arial"/>
                <a:sym typeface="Arial"/>
              </a:rPr>
              <a:t>Is there a correlation between host response rate and the multitude of review type categories?</a:t>
            </a:r>
            <a:endParaRPr sz="1500" b="1">
              <a:solidFill>
                <a:srgbClr val="FF5A5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n" sz="1500" b="1">
                <a:latin typeface="Arial"/>
                <a:ea typeface="Arial"/>
                <a:cs typeface="Arial"/>
                <a:sym typeface="Arial"/>
              </a:rPr>
              <a:t>Negative correlation between reviews per month and host total listings</a:t>
            </a: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n" sz="1500" b="1">
                <a:latin typeface="Arial"/>
                <a:ea typeface="Arial"/>
                <a:cs typeface="Arial"/>
                <a:sym typeface="Arial"/>
              </a:rPr>
              <a:t>Suggesting hosts with fewer reviews may manage more listings </a:t>
            </a: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n" sz="1500" b="1">
                <a:latin typeface="Arial"/>
                <a:ea typeface="Arial"/>
                <a:cs typeface="Arial"/>
                <a:sym typeface="Arial"/>
              </a:rPr>
              <a:t>This challenges the assumption that more reviews lead to higher income and more listings. </a:t>
            </a: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n" sz="1500" b="1">
                <a:latin typeface="Arial"/>
                <a:ea typeface="Arial"/>
                <a:cs typeface="Arial"/>
                <a:sym typeface="Arial"/>
              </a:rPr>
              <a:t>This correlation could reflect differences in listing affordability and customer base size. </a:t>
            </a:r>
            <a:endParaRPr sz="15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1750" y="2004750"/>
            <a:ext cx="2507051" cy="209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4278a402-1a9e-4eb9-8414-ffb55a5fcf1e}" enabled="0" method="" siteId="{4278a402-1a9e-4eb9-8414-ffb55a5fcf1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655</Words>
  <Application>Microsoft Office PowerPoint</Application>
  <PresentationFormat>On-screen Show (16:9)</PresentationFormat>
  <Paragraphs>59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Montserrat</vt:lpstr>
      <vt:lpstr>Lato</vt:lpstr>
      <vt:lpstr>Focus</vt:lpstr>
      <vt:lpstr>Developing a Data-Driven Marketing Tool Using Airbnb Data</vt:lpstr>
      <vt:lpstr>Introduction</vt:lpstr>
      <vt:lpstr>Data Overview</vt:lpstr>
      <vt:lpstr>Data Pre-processing and Cleanup</vt:lpstr>
      <vt:lpstr>Exploratory Data Analysis (EDA)</vt:lpstr>
      <vt:lpstr>Exploratory Data Analysis (EDA)</vt:lpstr>
      <vt:lpstr>Business Questions</vt:lpstr>
      <vt:lpstr>Business Questions</vt:lpstr>
      <vt:lpstr>Business Questions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Data-Driven Marketing Tool Using Airbnb Data</dc:title>
  <dc:creator>Cheromaine Nisa Ornella Smith</dc:creator>
  <cp:lastModifiedBy>Cheromaine Nisa Ornella Smith</cp:lastModifiedBy>
  <cp:revision>1</cp:revision>
  <dcterms:modified xsi:type="dcterms:W3CDTF">2024-06-15T01:22:41Z</dcterms:modified>
</cp:coreProperties>
</file>