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4"/>
  </p:notesMasterIdLst>
  <p:handoutMasterIdLst>
    <p:handoutMasterId r:id="rId25"/>
  </p:handoutMasterIdLst>
  <p:sldIdLst>
    <p:sldId id="257" r:id="rId5"/>
    <p:sldId id="264" r:id="rId6"/>
    <p:sldId id="263" r:id="rId7"/>
    <p:sldId id="261" r:id="rId8"/>
    <p:sldId id="258" r:id="rId9"/>
    <p:sldId id="270" r:id="rId10"/>
    <p:sldId id="274" r:id="rId11"/>
    <p:sldId id="272" r:id="rId12"/>
    <p:sldId id="279" r:id="rId13"/>
    <p:sldId id="260" r:id="rId14"/>
    <p:sldId id="259" r:id="rId15"/>
    <p:sldId id="275" r:id="rId16"/>
    <p:sldId id="276" r:id="rId17"/>
    <p:sldId id="277" r:id="rId18"/>
    <p:sldId id="265" r:id="rId19"/>
    <p:sldId id="262" r:id="rId20"/>
    <p:sldId id="269"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225831-D716-92EA-E083-C6FD5A5425B3}" v="26" dt="2024-03-14T18:30:24.824"/>
    <p1510:client id="{2D0F2D4B-169D-4C5F-BAB3-F9E6AEF1AE7E}" v="4" dt="2024-03-14T16:04:00.899"/>
    <p1510:client id="{4A55C0C7-C697-52A4-5FA1-ED1816C65211}" v="3005" dt="2024-03-14T17:35:13.654"/>
    <p1510:client id="{4C94BAD7-DF4D-4418-9B39-994B272CDEAD}" v="93" dt="2024-03-14T21:33:32.609"/>
    <p1510:client id="{63C44A07-E887-0524-22A1-16F0F7903B37}" v="304" dt="2024-03-14T19:37:34.124"/>
    <p1510:client id="{6D90F5C4-D325-49E1-9061-8306D8A3FC57}" v="131" dt="2024-03-14T03:49:47.148"/>
    <p1510:client id="{E91B753E-339E-0FF8-4CF7-106A3C6EF216}" v="53" dt="2024-03-14T20:52:46.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53" y="77"/>
      </p:cViewPr>
      <p:guideLst>
        <p:guide orient="horz" pos="2064"/>
        <p:guide pos="3840"/>
        <p:guide pos="456"/>
        <p:guide pos="720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3/14/2024</a:t>
            </a:fld>
            <a:endParaRPr lang="en-US"/>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3/14/2024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a:p>
        </p:txBody>
      </p:sp>
    </p:spTree>
    <p:extLst>
      <p:ext uri="{BB962C8B-B14F-4D97-AF65-F5344CB8AC3E}">
        <p14:creationId xmlns:p14="http://schemas.microsoft.com/office/powerpoint/2010/main" val="2369867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a:p>
        </p:txBody>
      </p:sp>
    </p:spTree>
    <p:extLst>
      <p:ext uri="{BB962C8B-B14F-4D97-AF65-F5344CB8AC3E}">
        <p14:creationId xmlns:p14="http://schemas.microsoft.com/office/powerpoint/2010/main" val="671800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12</a:t>
            </a:fld>
            <a:endParaRPr lang="en-US"/>
          </a:p>
        </p:txBody>
      </p:sp>
    </p:spTree>
    <p:extLst>
      <p:ext uri="{BB962C8B-B14F-4D97-AF65-F5344CB8AC3E}">
        <p14:creationId xmlns:p14="http://schemas.microsoft.com/office/powerpoint/2010/main" val="4020807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13</a:t>
            </a:fld>
            <a:endParaRPr lang="en-US"/>
          </a:p>
        </p:txBody>
      </p:sp>
    </p:spTree>
    <p:extLst>
      <p:ext uri="{BB962C8B-B14F-4D97-AF65-F5344CB8AC3E}">
        <p14:creationId xmlns:p14="http://schemas.microsoft.com/office/powerpoint/2010/main" val="165611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14</a:t>
            </a:fld>
            <a:endParaRPr lang="en-US"/>
          </a:p>
        </p:txBody>
      </p:sp>
    </p:spTree>
    <p:extLst>
      <p:ext uri="{BB962C8B-B14F-4D97-AF65-F5344CB8AC3E}">
        <p14:creationId xmlns:p14="http://schemas.microsoft.com/office/powerpoint/2010/main" val="2807137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15</a:t>
            </a:fld>
            <a:endParaRPr lang="en-US"/>
          </a:p>
        </p:txBody>
      </p:sp>
    </p:spTree>
    <p:extLst>
      <p:ext uri="{BB962C8B-B14F-4D97-AF65-F5344CB8AC3E}">
        <p14:creationId xmlns:p14="http://schemas.microsoft.com/office/powerpoint/2010/main" val="1857885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16</a:t>
            </a:fld>
            <a:endParaRPr lang="en-US"/>
          </a:p>
        </p:txBody>
      </p:sp>
    </p:spTree>
    <p:extLst>
      <p:ext uri="{BB962C8B-B14F-4D97-AF65-F5344CB8AC3E}">
        <p14:creationId xmlns:p14="http://schemas.microsoft.com/office/powerpoint/2010/main" val="2209875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17</a:t>
            </a:fld>
            <a:endParaRPr lang="en-US"/>
          </a:p>
        </p:txBody>
      </p:sp>
    </p:spTree>
    <p:extLst>
      <p:ext uri="{BB962C8B-B14F-4D97-AF65-F5344CB8AC3E}">
        <p14:creationId xmlns:p14="http://schemas.microsoft.com/office/powerpoint/2010/main" val="3431461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F8F48A-6110-47DA-8521-A1D1FFD22FEF}" type="slidenum">
              <a:rPr lang="en-US" smtClean="0"/>
              <a:t>18</a:t>
            </a:fld>
            <a:endParaRPr lang="en-US"/>
          </a:p>
        </p:txBody>
      </p:sp>
    </p:spTree>
    <p:extLst>
      <p:ext uri="{BB962C8B-B14F-4D97-AF65-F5344CB8AC3E}">
        <p14:creationId xmlns:p14="http://schemas.microsoft.com/office/powerpoint/2010/main" val="2726438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19</a:t>
            </a:fld>
            <a:endParaRPr lang="en-US"/>
          </a:p>
        </p:txBody>
      </p:sp>
    </p:spTree>
    <p:extLst>
      <p:ext uri="{BB962C8B-B14F-4D97-AF65-F5344CB8AC3E}">
        <p14:creationId xmlns:p14="http://schemas.microsoft.com/office/powerpoint/2010/main" val="426200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3026093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a:p>
        </p:txBody>
      </p:sp>
    </p:spTree>
    <p:extLst>
      <p:ext uri="{BB962C8B-B14F-4D97-AF65-F5344CB8AC3E}">
        <p14:creationId xmlns:p14="http://schemas.microsoft.com/office/powerpoint/2010/main" val="3090774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a:p>
        </p:txBody>
      </p:sp>
    </p:spTree>
    <p:extLst>
      <p:ext uri="{BB962C8B-B14F-4D97-AF65-F5344CB8AC3E}">
        <p14:creationId xmlns:p14="http://schemas.microsoft.com/office/powerpoint/2010/main" val="3708814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5</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a:p>
        </p:txBody>
      </p:sp>
    </p:spTree>
    <p:extLst>
      <p:ext uri="{BB962C8B-B14F-4D97-AF65-F5344CB8AC3E}">
        <p14:creationId xmlns:p14="http://schemas.microsoft.com/office/powerpoint/2010/main" val="725141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a:p>
        </p:txBody>
      </p:sp>
    </p:spTree>
    <p:extLst>
      <p:ext uri="{BB962C8B-B14F-4D97-AF65-F5344CB8AC3E}">
        <p14:creationId xmlns:p14="http://schemas.microsoft.com/office/powerpoint/2010/main" val="2933125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a:p>
        </p:txBody>
      </p:sp>
    </p:spTree>
    <p:extLst>
      <p:ext uri="{BB962C8B-B14F-4D97-AF65-F5344CB8AC3E}">
        <p14:creationId xmlns:p14="http://schemas.microsoft.com/office/powerpoint/2010/main" val="426793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a:p>
        </p:txBody>
      </p:sp>
    </p:spTree>
    <p:extLst>
      <p:ext uri="{BB962C8B-B14F-4D97-AF65-F5344CB8AC3E}">
        <p14:creationId xmlns:p14="http://schemas.microsoft.com/office/powerpoint/2010/main" val="1374416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294036C-9E7C-4FFC-99FA-414B61E345DD}" type="datetimeFigureOut">
              <a:rPr lang="en-US" smtClean="0"/>
              <a:t>3/14/2024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D6580AB-5C3C-4B4F-8E2A-8B7A0A8CE695}"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71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4036C-9E7C-4FFC-99FA-414B61E345DD}"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89529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4036C-9E7C-4FFC-99FA-414B61E345DD}"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110682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4036C-9E7C-4FFC-99FA-414B61E345DD}"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78198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94036C-9E7C-4FFC-99FA-414B61E345DD}"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580AB-5C3C-4B4F-8E2A-8B7A0A8CE695}"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04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94036C-9E7C-4FFC-99FA-414B61E345DD}" type="datetimeFigureOut">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71828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94036C-9E7C-4FFC-99FA-414B61E345DD}" type="datetimeFigureOut">
              <a:rPr lang="en-US" smtClean="0"/>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76576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94036C-9E7C-4FFC-99FA-414B61E345DD}" type="datetimeFigureOut">
              <a:rPr lang="en-US" smtClean="0"/>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426232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4036C-9E7C-4FFC-99FA-414B61E345DD}" type="datetimeFigureOut">
              <a:rPr lang="en-US" smtClean="0"/>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85391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94036C-9E7C-4FFC-99FA-414B61E345DD}" type="datetimeFigureOut">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420890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94036C-9E7C-4FFC-99FA-414B61E345DD}" type="datetimeFigureOut">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409777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294036C-9E7C-4FFC-99FA-414B61E345DD}" type="datetimeFigureOut">
              <a:rPr lang="en-US" smtClean="0"/>
              <a:t>3/14/2024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D6580AB-5C3C-4B4F-8E2A-8B7A0A8CE695}" type="slidenum">
              <a:rPr lang="en-US" smtClean="0"/>
              <a:t>‹#›</a:t>
            </a:fld>
            <a:endParaRPr lang="en-US"/>
          </a:p>
        </p:txBody>
      </p:sp>
    </p:spTree>
    <p:extLst>
      <p:ext uri="{BB962C8B-B14F-4D97-AF65-F5344CB8AC3E}">
        <p14:creationId xmlns:p14="http://schemas.microsoft.com/office/powerpoint/2010/main" val="21035458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a:t>Human resources slide 1</a:t>
            </a:r>
          </a:p>
        </p:txBody>
      </p:sp>
      <p:sp>
        <p:nvSpPr>
          <p:cNvPr id="24" name="TextBox 23">
            <a:extLst>
              <a:ext uri="{FF2B5EF4-FFF2-40B4-BE49-F238E27FC236}">
                <a16:creationId xmlns:a16="http://schemas.microsoft.com/office/drawing/2014/main" id="{C1165547-DF3A-4694-9097-2BDAF2003713}"/>
              </a:ext>
            </a:extLst>
          </p:cNvPr>
          <p:cNvSpPr txBox="1"/>
          <p:nvPr/>
        </p:nvSpPr>
        <p:spPr>
          <a:xfrm>
            <a:off x="733192" y="3553149"/>
            <a:ext cx="4845708" cy="1661993"/>
          </a:xfrm>
          <a:prstGeom prst="rect">
            <a:avLst/>
          </a:prstGeom>
          <a:noFill/>
        </p:spPr>
        <p:txBody>
          <a:bodyPr wrap="square" lIns="0" tIns="0" rIns="0" bIns="0" rtlCol="0">
            <a:spAutoFit/>
          </a:bodyPr>
          <a:lstStyle/>
          <a:p>
            <a:r>
              <a:rPr lang="en-US" sz="5400" b="1">
                <a:solidFill>
                  <a:schemeClr val="bg1"/>
                </a:solidFill>
                <a:latin typeface="Segoe UI" panose="020B0502040204020203" pitchFamily="34" charset="0"/>
                <a:cs typeface="Segoe UI" panose="020B0502040204020203" pitchFamily="34" charset="0"/>
              </a:rPr>
              <a:t>SWIFTY</a:t>
            </a:r>
          </a:p>
          <a:p>
            <a:r>
              <a:rPr lang="en-US" sz="5400" b="1">
                <a:solidFill>
                  <a:schemeClr val="bg1"/>
                </a:solidFill>
                <a:latin typeface="Segoe UI" panose="020B0502040204020203" pitchFamily="34" charset="0"/>
                <a:cs typeface="Segoe UI" panose="020B0502040204020203" pitchFamily="34" charset="0"/>
              </a:rPr>
              <a:t>ANALYTICS</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1231106"/>
          </a:xfrm>
          <a:prstGeom prst="rect">
            <a:avLst/>
          </a:prstGeom>
        </p:spPr>
        <p:txBody>
          <a:bodyPr wrap="square" lIns="0" tIns="0" rIns="0" bIns="0">
            <a:spAutoFit/>
          </a:bodyPr>
          <a:lstStyle/>
          <a:p>
            <a:r>
              <a:rPr lang="en-US" sz="1600" b="1" i="1">
                <a:solidFill>
                  <a:schemeClr val="bg1"/>
                </a:solidFill>
                <a:latin typeface="+mj-lt"/>
                <a:cs typeface="Segoe UI" panose="020B0502040204020203" pitchFamily="34" charset="0"/>
              </a:rPr>
              <a:t>Santhosh Arunagiri</a:t>
            </a:r>
          </a:p>
          <a:p>
            <a:r>
              <a:rPr lang="en-US" sz="1600" b="1" i="1">
                <a:solidFill>
                  <a:schemeClr val="bg1"/>
                </a:solidFill>
                <a:latin typeface="+mj-lt"/>
                <a:cs typeface="Segoe UI" panose="020B0502040204020203" pitchFamily="34" charset="0"/>
              </a:rPr>
              <a:t>Charles Hohl</a:t>
            </a:r>
          </a:p>
          <a:p>
            <a:r>
              <a:rPr lang="en-US" sz="1600" b="1" i="1">
                <a:solidFill>
                  <a:schemeClr val="bg1"/>
                </a:solidFill>
                <a:latin typeface="+mj-lt"/>
                <a:cs typeface="Segoe UI" panose="020B0502040204020203" pitchFamily="34" charset="0"/>
              </a:rPr>
              <a:t>Sarah Morris</a:t>
            </a:r>
          </a:p>
          <a:p>
            <a:r>
              <a:rPr lang="en-US" sz="1600" b="1" i="1">
                <a:solidFill>
                  <a:schemeClr val="bg1"/>
                </a:solidFill>
                <a:latin typeface="+mj-lt"/>
                <a:cs typeface="Segoe UI" panose="020B0502040204020203" pitchFamily="34" charset="0"/>
              </a:rPr>
              <a:t>Cheromaine Smith</a:t>
            </a:r>
          </a:p>
          <a:p>
            <a:r>
              <a:rPr lang="en-US" sz="1600" b="1" i="1">
                <a:solidFill>
                  <a:schemeClr val="bg1"/>
                </a:solidFill>
                <a:latin typeface="+mj-lt"/>
                <a:cs typeface="Segoe UI" panose="020B0502040204020203" pitchFamily="34" charset="0"/>
              </a:rPr>
              <a:t>Joshua Wiser</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a:t>Human resources slide 4</a:t>
            </a:r>
          </a:p>
        </p:txBody>
      </p:sp>
      <p:sp>
        <p:nvSpPr>
          <p:cNvPr id="346" name="TextBox 345">
            <a:extLst>
              <a:ext uri="{FF2B5EF4-FFF2-40B4-BE49-F238E27FC236}">
                <a16:creationId xmlns:a16="http://schemas.microsoft.com/office/drawing/2014/main" id="{3DF722C9-361F-401E-AD34-54132A8436B3}"/>
              </a:ext>
            </a:extLst>
          </p:cNvPr>
          <p:cNvSpPr txBox="1"/>
          <p:nvPr/>
        </p:nvSpPr>
        <p:spPr>
          <a:xfrm>
            <a:off x="3953987" y="880908"/>
            <a:ext cx="4284026" cy="246221"/>
          </a:xfrm>
          <a:prstGeom prst="rect">
            <a:avLst/>
          </a:prstGeom>
          <a:noFill/>
        </p:spPr>
        <p:txBody>
          <a:bodyPr wrap="square" lIns="0" tIns="0" rIns="0" bIns="0" rtlCol="0">
            <a:spAutoFit/>
          </a:bodyPr>
          <a:lstStyle/>
          <a:p>
            <a:pPr algn="ctr"/>
            <a:r>
              <a:rPr lang="en-US" sz="1600" b="1">
                <a:solidFill>
                  <a:srgbClr val="002060"/>
                </a:solidFill>
                <a:latin typeface="Segoe UI" panose="020B0502040204020203" pitchFamily="34" charset="0"/>
                <a:cs typeface="Segoe UI" panose="020B0502040204020203" pitchFamily="34" charset="0"/>
              </a:rPr>
              <a:t>DECISION TREE</a:t>
            </a:r>
          </a:p>
        </p:txBody>
      </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340" name="TextBox 339">
            <a:extLst>
              <a:ext uri="{FF2B5EF4-FFF2-40B4-BE49-F238E27FC236}">
                <a16:creationId xmlns:a16="http://schemas.microsoft.com/office/drawing/2014/main" id="{246A1BD9-59BD-467C-9A84-D6A5E4382773}"/>
              </a:ext>
            </a:extLst>
          </p:cNvPr>
          <p:cNvSpPr txBox="1"/>
          <p:nvPr/>
        </p:nvSpPr>
        <p:spPr>
          <a:xfrm>
            <a:off x="1721221" y="2164807"/>
            <a:ext cx="1594605" cy="246221"/>
          </a:xfrm>
          <a:prstGeom prst="rect">
            <a:avLst/>
          </a:prstGeom>
          <a:noFill/>
        </p:spPr>
        <p:txBody>
          <a:bodyPr wrap="square" lIns="0" tIns="0" rIns="0" bIns="0" rtlCol="0">
            <a:spAutoFit/>
          </a:bodyPr>
          <a:lstStyle/>
          <a:p>
            <a:pPr algn="r"/>
            <a:r>
              <a:rPr lang="en-US" sz="1600" b="1">
                <a:solidFill>
                  <a:srgbClr val="002060"/>
                </a:solidFill>
                <a:latin typeface="Segoe UI" panose="020B0502040204020203" pitchFamily="34" charset="0"/>
                <a:cs typeface="Segoe UI" panose="020B0502040204020203" pitchFamily="34" charset="0"/>
              </a:rPr>
              <a:t>CLUSTERING</a:t>
            </a:r>
          </a:p>
        </p:txBody>
      </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337" name="TextBox 336">
            <a:extLst>
              <a:ext uri="{FF2B5EF4-FFF2-40B4-BE49-F238E27FC236}">
                <a16:creationId xmlns:a16="http://schemas.microsoft.com/office/drawing/2014/main" id="{3380BC47-47FB-44F3-9E0B-80B83E426031}"/>
              </a:ext>
            </a:extLst>
          </p:cNvPr>
          <p:cNvSpPr txBox="1"/>
          <p:nvPr/>
        </p:nvSpPr>
        <p:spPr>
          <a:xfrm>
            <a:off x="9098876" y="2203556"/>
            <a:ext cx="1594605" cy="738664"/>
          </a:xfrm>
          <a:prstGeom prst="rect">
            <a:avLst/>
          </a:prstGeom>
          <a:noFill/>
        </p:spPr>
        <p:txBody>
          <a:bodyPr wrap="square" lIns="0" tIns="0" rIns="0" bIns="0" rtlCol="0">
            <a:spAutoFit/>
          </a:bodyPr>
          <a:lstStyle/>
          <a:p>
            <a:r>
              <a:rPr lang="en-US" sz="1600" b="1">
                <a:solidFill>
                  <a:srgbClr val="002060"/>
                </a:solidFill>
                <a:latin typeface="Segoe UI" panose="020B0502040204020203" pitchFamily="34" charset="0"/>
                <a:cs typeface="Segoe UI" panose="020B0502040204020203" pitchFamily="34" charset="0"/>
              </a:rPr>
              <a:t>SUPPORT VECTOR MACHINE</a:t>
            </a:r>
          </a:p>
        </p:txBody>
      </p:sp>
      <p:sp>
        <p:nvSpPr>
          <p:cNvPr id="343" name="TextBox 342">
            <a:extLst>
              <a:ext uri="{FF2B5EF4-FFF2-40B4-BE49-F238E27FC236}">
                <a16:creationId xmlns:a16="http://schemas.microsoft.com/office/drawing/2014/main" id="{36571B2F-0463-48D1-8CC7-EA6BC8F3FB67}"/>
              </a:ext>
            </a:extLst>
          </p:cNvPr>
          <p:cNvSpPr txBox="1"/>
          <p:nvPr/>
        </p:nvSpPr>
        <p:spPr>
          <a:xfrm>
            <a:off x="790653" y="4157408"/>
            <a:ext cx="1594605" cy="738664"/>
          </a:xfrm>
          <a:prstGeom prst="rect">
            <a:avLst/>
          </a:prstGeom>
          <a:noFill/>
        </p:spPr>
        <p:txBody>
          <a:bodyPr wrap="square" lIns="0" tIns="0" rIns="0" bIns="0" rtlCol="0">
            <a:spAutoFit/>
          </a:bodyPr>
          <a:lstStyle/>
          <a:p>
            <a:pPr algn="r"/>
            <a:r>
              <a:rPr lang="en-US" sz="1600" b="1">
                <a:solidFill>
                  <a:srgbClr val="002060"/>
                </a:solidFill>
                <a:latin typeface="Segoe UI" panose="020B0502040204020203" pitchFamily="34" charset="0"/>
                <a:cs typeface="Segoe UI" panose="020B0502040204020203" pitchFamily="34" charset="0"/>
              </a:rPr>
              <a:t>ASSOSCIATION</a:t>
            </a:r>
          </a:p>
          <a:p>
            <a:pPr algn="r"/>
            <a:r>
              <a:rPr lang="en-US" sz="1600" b="1">
                <a:solidFill>
                  <a:srgbClr val="002060"/>
                </a:solidFill>
                <a:latin typeface="Segoe UI" panose="020B0502040204020203" pitchFamily="34" charset="0"/>
                <a:cs typeface="Segoe UI" panose="020B0502040204020203" pitchFamily="34" charset="0"/>
              </a:rPr>
              <a:t>RULE</a:t>
            </a:r>
          </a:p>
          <a:p>
            <a:pPr algn="r"/>
            <a:r>
              <a:rPr lang="en-US" sz="1600" b="1">
                <a:solidFill>
                  <a:srgbClr val="002060"/>
                </a:solidFill>
                <a:latin typeface="Segoe UI" panose="020B0502040204020203" pitchFamily="34" charset="0"/>
                <a:cs typeface="Segoe UI" panose="020B0502040204020203" pitchFamily="34" charset="0"/>
              </a:rPr>
              <a:t>MINING</a:t>
            </a:r>
          </a:p>
        </p:txBody>
      </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331" name="TextBox 330">
            <a:extLst>
              <a:ext uri="{FF2B5EF4-FFF2-40B4-BE49-F238E27FC236}">
                <a16:creationId xmlns:a16="http://schemas.microsoft.com/office/drawing/2014/main" id="{62109C55-9EBC-4778-80D4-D55D22307915}"/>
              </a:ext>
            </a:extLst>
          </p:cNvPr>
          <p:cNvSpPr txBox="1"/>
          <p:nvPr/>
        </p:nvSpPr>
        <p:spPr>
          <a:xfrm>
            <a:off x="9858619" y="4255378"/>
            <a:ext cx="1594605" cy="492443"/>
          </a:xfrm>
          <a:prstGeom prst="rect">
            <a:avLst/>
          </a:prstGeom>
          <a:noFill/>
        </p:spPr>
        <p:txBody>
          <a:bodyPr wrap="square" lIns="0" tIns="0" rIns="0" bIns="0" rtlCol="0">
            <a:spAutoFit/>
          </a:bodyPr>
          <a:lstStyle/>
          <a:p>
            <a:r>
              <a:rPr lang="en-US" sz="1600" b="1">
                <a:solidFill>
                  <a:srgbClr val="002060"/>
                </a:solidFill>
                <a:latin typeface="Segoe UI" panose="020B0502040204020203" pitchFamily="34" charset="0"/>
                <a:cs typeface="Segoe UI" panose="020B0502040204020203" pitchFamily="34" charset="0"/>
              </a:rPr>
              <a:t>RANDOM FOREST</a:t>
            </a:r>
          </a:p>
        </p:txBody>
      </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a:solidFill>
                  <a:srgbClr val="002060"/>
                </a:solidFill>
                <a:latin typeface="Segoe UI" panose="020B0502040204020203" pitchFamily="34" charset="0"/>
                <a:cs typeface="Segoe UI" panose="020B0502040204020203" pitchFamily="34" charset="0"/>
              </a:rPr>
              <a:t>METHODS OF ANALYSIS</a:t>
            </a:r>
            <a:endParaRPr lang="en-US" sz="2400">
              <a:solidFill>
                <a:srgbClr val="002060"/>
              </a:solidFill>
            </a:endParaRPr>
          </a:p>
        </p:txBody>
      </p:sp>
    </p:spTree>
    <p:extLst>
      <p:ext uri="{BB962C8B-B14F-4D97-AF65-F5344CB8AC3E}">
        <p14:creationId xmlns:p14="http://schemas.microsoft.com/office/powerpoint/2010/main" val="186973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2AEF5FE-6C45-4BF6-9676-571742C3CDD7}"/>
              </a:ext>
            </a:extLst>
          </p:cNvPr>
          <p:cNvSpPr txBox="1"/>
          <p:nvPr/>
        </p:nvSpPr>
        <p:spPr>
          <a:xfrm>
            <a:off x="371312" y="993164"/>
            <a:ext cx="3603287" cy="1538883"/>
          </a:xfrm>
          <a:prstGeom prst="rect">
            <a:avLst/>
          </a:prstGeom>
          <a:noFill/>
        </p:spPr>
        <p:txBody>
          <a:bodyPr wrap="square" lIns="0" tIns="0" rIns="0" bIns="0" rtlCol="0">
            <a:spAutoFit/>
          </a:bodyPr>
          <a:lstStyle/>
          <a:p>
            <a:pPr>
              <a:lnSpc>
                <a:spcPts val="4000"/>
              </a:lnSpc>
            </a:pPr>
            <a:r>
              <a:rPr lang="en-US" sz="4400" b="1">
                <a:solidFill>
                  <a:srgbClr val="002060"/>
                </a:solidFill>
                <a:latin typeface="Segoe UI" panose="020B0502040204020203" pitchFamily="34" charset="0"/>
                <a:cs typeface="Segoe UI" panose="020B0502040204020203" pitchFamily="34" charset="0"/>
              </a:rPr>
              <a:t>Association</a:t>
            </a:r>
          </a:p>
          <a:p>
            <a:pPr>
              <a:lnSpc>
                <a:spcPts val="4000"/>
              </a:lnSpc>
            </a:pPr>
            <a:r>
              <a:rPr lang="en-US" sz="4400" b="1">
                <a:solidFill>
                  <a:srgbClr val="002060"/>
                </a:solidFill>
                <a:latin typeface="Segoe UI" panose="020B0502040204020203" pitchFamily="34" charset="0"/>
                <a:cs typeface="Segoe UI" panose="020B0502040204020203" pitchFamily="34" charset="0"/>
              </a:rPr>
              <a:t>Rule</a:t>
            </a:r>
          </a:p>
          <a:p>
            <a:pPr>
              <a:lnSpc>
                <a:spcPts val="4000"/>
              </a:lnSpc>
            </a:pPr>
            <a:r>
              <a:rPr lang="en-US" sz="4400" b="1">
                <a:solidFill>
                  <a:srgbClr val="002060"/>
                </a:solidFill>
                <a:latin typeface="Segoe UI" panose="020B0502040204020203" pitchFamily="34" charset="0"/>
                <a:cs typeface="Segoe UI" panose="020B0502040204020203" pitchFamily="34" charset="0"/>
              </a:rPr>
              <a:t>Mining</a:t>
            </a:r>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4453458" y="1227906"/>
            <a:ext cx="2427971" cy="492443"/>
          </a:xfrm>
          <a:prstGeom prst="rect">
            <a:avLst/>
          </a:prstGeom>
          <a:noFill/>
        </p:spPr>
        <p:txBody>
          <a:bodyPr wrap="square" lIns="0" tIns="0" rIns="0" bIns="0" rtlCol="0">
            <a:spAutoFit/>
          </a:bodyPr>
          <a:lstStyle/>
          <a:p>
            <a:r>
              <a:rPr lang="en-US" sz="1600" b="1">
                <a:solidFill>
                  <a:srgbClr val="002060"/>
                </a:solidFill>
                <a:latin typeface="Segoe UI" panose="020B0502040204020203" pitchFamily="34" charset="0"/>
                <a:cs typeface="Segoe UI" panose="020B0502040204020203" pitchFamily="34" charset="0"/>
              </a:rPr>
              <a:t>Association Rules for </a:t>
            </a:r>
            <a:r>
              <a:rPr lang="en-US" sz="1600" b="1" err="1">
                <a:solidFill>
                  <a:srgbClr val="002060"/>
                </a:solidFill>
                <a:latin typeface="Segoe UI" panose="020B0502040204020203" pitchFamily="34" charset="0"/>
                <a:cs typeface="Segoe UI" panose="020B0502040204020203" pitchFamily="34" charset="0"/>
              </a:rPr>
              <a:t>favorite_won</a:t>
            </a:r>
            <a:r>
              <a:rPr lang="en-US" sz="1600" b="1">
                <a:solidFill>
                  <a:srgbClr val="002060"/>
                </a:solidFill>
                <a:latin typeface="Segoe UI" panose="020B0502040204020203" pitchFamily="34" charset="0"/>
                <a:cs typeface="Segoe UI" panose="020B0502040204020203" pitchFamily="34" charset="0"/>
              </a:rPr>
              <a:t>=TRUE</a:t>
            </a:r>
          </a:p>
        </p:txBody>
      </p:sp>
      <p:sp>
        <p:nvSpPr>
          <p:cNvPr id="6" name="TextBox 5">
            <a:extLst>
              <a:ext uri="{FF2B5EF4-FFF2-40B4-BE49-F238E27FC236}">
                <a16:creationId xmlns:a16="http://schemas.microsoft.com/office/drawing/2014/main" id="{C7CFDFA3-4642-EAC0-72BE-D7FD83F29748}"/>
              </a:ext>
            </a:extLst>
          </p:cNvPr>
          <p:cNvSpPr txBox="1"/>
          <p:nvPr/>
        </p:nvSpPr>
        <p:spPr>
          <a:xfrm>
            <a:off x="8920278" y="1227906"/>
            <a:ext cx="2427971" cy="492443"/>
          </a:xfrm>
          <a:prstGeom prst="rect">
            <a:avLst/>
          </a:prstGeom>
          <a:noFill/>
        </p:spPr>
        <p:txBody>
          <a:bodyPr wrap="square" lIns="0" tIns="0" rIns="0" bIns="0" rtlCol="0">
            <a:spAutoFit/>
          </a:bodyPr>
          <a:lstStyle/>
          <a:p>
            <a:r>
              <a:rPr lang="en-US" sz="1600" b="1">
                <a:solidFill>
                  <a:srgbClr val="002060"/>
                </a:solidFill>
                <a:latin typeface="Segoe UI" panose="020B0502040204020203" pitchFamily="34" charset="0"/>
                <a:cs typeface="Segoe UI" panose="020B0502040204020203" pitchFamily="34" charset="0"/>
              </a:rPr>
              <a:t>Association Rules for </a:t>
            </a:r>
            <a:r>
              <a:rPr lang="en-US" sz="1600" b="1" err="1">
                <a:solidFill>
                  <a:srgbClr val="002060"/>
                </a:solidFill>
                <a:latin typeface="Segoe UI" panose="020B0502040204020203" pitchFamily="34" charset="0"/>
                <a:cs typeface="Segoe UI" panose="020B0502040204020203" pitchFamily="34" charset="0"/>
              </a:rPr>
              <a:t>favorite_won</a:t>
            </a:r>
            <a:r>
              <a:rPr lang="en-US" sz="1600" b="1">
                <a:solidFill>
                  <a:srgbClr val="002060"/>
                </a:solidFill>
                <a:latin typeface="Segoe UI" panose="020B0502040204020203" pitchFamily="34" charset="0"/>
                <a:cs typeface="Segoe UI" panose="020B0502040204020203" pitchFamily="34" charset="0"/>
              </a:rPr>
              <a:t>=FALSE</a:t>
            </a:r>
          </a:p>
        </p:txBody>
      </p:sp>
      <p:sp>
        <p:nvSpPr>
          <p:cNvPr id="66" name="TextBox 65">
            <a:extLst>
              <a:ext uri="{FF2B5EF4-FFF2-40B4-BE49-F238E27FC236}">
                <a16:creationId xmlns:a16="http://schemas.microsoft.com/office/drawing/2014/main" id="{A08A598B-6E25-A5C9-FDF4-4453D376E7ED}"/>
              </a:ext>
            </a:extLst>
          </p:cNvPr>
          <p:cNvSpPr txBox="1"/>
          <p:nvPr/>
        </p:nvSpPr>
        <p:spPr>
          <a:xfrm>
            <a:off x="4278702" y="1963368"/>
            <a:ext cx="3588589" cy="4093428"/>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buFont typeface="Arial" panose="020B0604020202020204" pitchFamily="34" charset="0"/>
              <a:buChar char="•"/>
            </a:pPr>
            <a:r>
              <a:rPr lang="en-US" sz="1400" i="0"/>
              <a:t>The San Francisco 49ers winning had a support of about 3.12% and confidence of 80.04%, indicating a relatively strong association with the favorite winning.</a:t>
            </a:r>
          </a:p>
          <a:p>
            <a:pPr>
              <a:buFont typeface="Arial" panose="020B0604020202020204" pitchFamily="34" charset="0"/>
              <a:buChar char="•"/>
            </a:pPr>
            <a:r>
              <a:rPr lang="en-US" sz="1400" i="0"/>
              <a:t>Games played at Candlestick Park with the San Francisco 49ers winning showed a higher confidence of 88.44% for the favorite winning, with a support of 1.56%.</a:t>
            </a:r>
          </a:p>
          <a:p>
            <a:pPr>
              <a:buFont typeface="Arial" panose="020B0604020202020204" pitchFamily="34" charset="0"/>
              <a:buChar char="•"/>
            </a:pPr>
            <a:r>
              <a:rPr lang="en-US" sz="1400" i="0"/>
              <a:t>The Minnesota Vikings winning at their home ground had a support of 1.73% and confidence of 82.28%, suggesting a favorable outcome for the favorite.</a:t>
            </a:r>
          </a:p>
          <a:p>
            <a:pPr>
              <a:buFont typeface="Arial" panose="020B0604020202020204" pitchFamily="34" charset="0"/>
              <a:buChar char="•"/>
            </a:pPr>
            <a:r>
              <a:rPr lang="en-US" sz="1400" i="0"/>
              <a:t>Green Bay Packers' victories at Lambeau Field had a strong association with the favorite winning, showing a confidence of 87.69%.</a:t>
            </a:r>
          </a:p>
          <a:p>
            <a:pPr>
              <a:buFont typeface="Arial" panose="020B0604020202020204" pitchFamily="34" charset="0"/>
              <a:buChar char="•"/>
            </a:pPr>
            <a:r>
              <a:rPr lang="en-US" sz="1400" i="0"/>
              <a:t>The rule involving the San Francisco 49ers and a spread favorite range of [-26.5,-6.5) demonstrated a very high confidence of 92.78%, though with a lower support of 1.59%.</a:t>
            </a:r>
          </a:p>
        </p:txBody>
      </p:sp>
      <p:sp>
        <p:nvSpPr>
          <p:cNvPr id="67" name="TextBox 66">
            <a:extLst>
              <a:ext uri="{FF2B5EF4-FFF2-40B4-BE49-F238E27FC236}">
                <a16:creationId xmlns:a16="http://schemas.microsoft.com/office/drawing/2014/main" id="{421FEF31-CB33-0767-D6C8-F9F4D84FACF7}"/>
              </a:ext>
            </a:extLst>
          </p:cNvPr>
          <p:cNvSpPr txBox="1"/>
          <p:nvPr/>
        </p:nvSpPr>
        <p:spPr>
          <a:xfrm>
            <a:off x="8339969" y="1974291"/>
            <a:ext cx="3588589" cy="430887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buFont typeface="Arial" panose="020B0604020202020204" pitchFamily="34" charset="0"/>
              <a:buChar char="•"/>
            </a:pPr>
            <a:r>
              <a:rPr lang="en-US" sz="1400" i="0"/>
              <a:t>Matches at Gillette Stadium are highly likely to result in the favorite not winning, despite a support of only 1.68%.</a:t>
            </a:r>
          </a:p>
          <a:p>
            <a:pPr>
              <a:buFont typeface="Arial" panose="020B0604020202020204" pitchFamily="34" charset="0"/>
              <a:buChar char="•"/>
            </a:pPr>
            <a:r>
              <a:rPr lang="en-US" sz="1400" i="0"/>
              <a:t>The Oakland Raiders winning was associated with the highest confidence of 98.46% for the favorite not winning, suggesting a strong tendency for upsets.</a:t>
            </a:r>
          </a:p>
          <a:p>
            <a:pPr>
              <a:buFont typeface="Arial" panose="020B0604020202020204" pitchFamily="34" charset="0"/>
              <a:buChar char="•"/>
            </a:pPr>
            <a:r>
              <a:rPr lang="en-US" sz="1400" i="0"/>
              <a:t>The Tennessee Titans, both as winners and home team, showed a significant association with the favorite not winning, with confidences above 84.61%.</a:t>
            </a:r>
          </a:p>
          <a:p>
            <a:pPr>
              <a:buFont typeface="Arial" panose="020B0604020202020204" pitchFamily="34" charset="0"/>
              <a:buChar char="•"/>
            </a:pPr>
            <a:r>
              <a:rPr lang="en-US" sz="1400" i="0"/>
              <a:t>The San Diego Chargers (Los Angeles Chargers), both as winners and home team, showed very high confidence levels (above 98%) in association with the favorite not winning.</a:t>
            </a:r>
          </a:p>
          <a:p>
            <a:pPr>
              <a:buFont typeface="Arial" panose="020B0604020202020204" pitchFamily="34" charset="0"/>
              <a:buChar char="•"/>
            </a:pPr>
            <a:r>
              <a:rPr lang="en-US" sz="1400" i="0"/>
              <a:t>The New England Patriots winning, both as a home and away team, had a very high confidence (above 98%) for the favorite not winning, indicating a strong propensity for overcoming odds.</a:t>
            </a:r>
          </a:p>
        </p:txBody>
      </p:sp>
      <p:sp>
        <p:nvSpPr>
          <p:cNvPr id="69" name="TextBox 68">
            <a:extLst>
              <a:ext uri="{FF2B5EF4-FFF2-40B4-BE49-F238E27FC236}">
                <a16:creationId xmlns:a16="http://schemas.microsoft.com/office/drawing/2014/main" id="{7EDD505B-A29F-C484-7CF8-7BD562BFE226}"/>
              </a:ext>
            </a:extLst>
          </p:cNvPr>
          <p:cNvSpPr txBox="1"/>
          <p:nvPr/>
        </p:nvSpPr>
        <p:spPr>
          <a:xfrm>
            <a:off x="263442" y="3186918"/>
            <a:ext cx="3588589" cy="150810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400"/>
              <a:t>Association Rule Mining analysis provided insights into the outcomes of games, revealing patterns and trends that influence whether the favorite teams win or lose. Examining specific team victories, game locations, and game conditions, strong associations were discovered that could help predict future game outcomes. </a:t>
            </a:r>
            <a:endParaRPr lang="en-US" sz="1200" i="0"/>
          </a:p>
        </p:txBody>
      </p:sp>
    </p:spTree>
    <p:extLst>
      <p:ext uri="{BB962C8B-B14F-4D97-AF65-F5344CB8AC3E}">
        <p14:creationId xmlns:p14="http://schemas.microsoft.com/office/powerpoint/2010/main" val="1860944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2AEF5FE-6C45-4BF6-9676-571742C3CDD7}"/>
              </a:ext>
            </a:extLst>
          </p:cNvPr>
          <p:cNvSpPr txBox="1"/>
          <p:nvPr/>
        </p:nvSpPr>
        <p:spPr>
          <a:xfrm>
            <a:off x="150494" y="6666"/>
            <a:ext cx="9853863" cy="466025"/>
          </a:xfrm>
          <a:prstGeom prst="rect">
            <a:avLst/>
          </a:prstGeom>
          <a:noFill/>
        </p:spPr>
        <p:txBody>
          <a:bodyPr wrap="square" lIns="0" tIns="0" rIns="0" bIns="0" rtlCol="0">
            <a:spAutoFit/>
          </a:bodyPr>
          <a:lstStyle/>
          <a:p>
            <a:pPr>
              <a:lnSpc>
                <a:spcPts val="4000"/>
              </a:lnSpc>
            </a:pPr>
            <a:r>
              <a:rPr lang="en-US" sz="2400" b="1">
                <a:solidFill>
                  <a:srgbClr val="002060"/>
                </a:solidFill>
                <a:latin typeface="Segoe UI" panose="020B0502040204020203" pitchFamily="34" charset="0"/>
                <a:cs typeface="Segoe UI" panose="020B0502040204020203" pitchFamily="34" charset="0"/>
              </a:rPr>
              <a:t>Association Rule Mining</a:t>
            </a:r>
          </a:p>
        </p:txBody>
      </p:sp>
      <p:sp>
        <p:nvSpPr>
          <p:cNvPr id="14" name="TextBox 13">
            <a:extLst>
              <a:ext uri="{FF2B5EF4-FFF2-40B4-BE49-F238E27FC236}">
                <a16:creationId xmlns:a16="http://schemas.microsoft.com/office/drawing/2014/main" id="{A5704BA3-593E-4519-9139-4E1D86366677}"/>
              </a:ext>
            </a:extLst>
          </p:cNvPr>
          <p:cNvSpPr txBox="1"/>
          <p:nvPr/>
        </p:nvSpPr>
        <p:spPr>
          <a:xfrm>
            <a:off x="4453458" y="1227906"/>
            <a:ext cx="2427971" cy="492443"/>
          </a:xfrm>
          <a:prstGeom prst="rect">
            <a:avLst/>
          </a:prstGeom>
          <a:noFill/>
        </p:spPr>
        <p:txBody>
          <a:bodyPr wrap="square" lIns="0" tIns="0" rIns="0" bIns="0" rtlCol="0">
            <a:spAutoFit/>
          </a:bodyPr>
          <a:lstStyle/>
          <a:p>
            <a:r>
              <a:rPr lang="en-US" sz="1600" b="1">
                <a:solidFill>
                  <a:schemeClr val="bg1"/>
                </a:solidFill>
                <a:latin typeface="Segoe UI" panose="020B0502040204020203" pitchFamily="34" charset="0"/>
                <a:cs typeface="Segoe UI" panose="020B0502040204020203" pitchFamily="34" charset="0"/>
              </a:rPr>
              <a:t>EMPLOYEES ARE MOTIVATED BY:</a:t>
            </a:r>
          </a:p>
        </p:txBody>
      </p:sp>
      <p:pic>
        <p:nvPicPr>
          <p:cNvPr id="66" name="Picture 65" descr="A white text with black numbers and letters">
            <a:extLst>
              <a:ext uri="{FF2B5EF4-FFF2-40B4-BE49-F238E27FC236}">
                <a16:creationId xmlns:a16="http://schemas.microsoft.com/office/drawing/2014/main" id="{A7AD5766-C63F-51FF-2961-A8A02ADC96C2}"/>
              </a:ext>
            </a:extLst>
          </p:cNvPr>
          <p:cNvPicPr>
            <a:picLocks noChangeAspect="1"/>
          </p:cNvPicPr>
          <p:nvPr/>
        </p:nvPicPr>
        <p:blipFill>
          <a:blip r:embed="rId5"/>
          <a:stretch>
            <a:fillRect/>
          </a:stretch>
        </p:blipFill>
        <p:spPr>
          <a:xfrm>
            <a:off x="44116" y="479357"/>
            <a:ext cx="6403239" cy="6378643"/>
          </a:xfrm>
          <a:prstGeom prst="rect">
            <a:avLst/>
          </a:prstGeom>
        </p:spPr>
      </p:pic>
      <p:pic>
        <p:nvPicPr>
          <p:cNvPr id="69" name="Picture 68" descr="A close up of a document">
            <a:extLst>
              <a:ext uri="{FF2B5EF4-FFF2-40B4-BE49-F238E27FC236}">
                <a16:creationId xmlns:a16="http://schemas.microsoft.com/office/drawing/2014/main" id="{089140B4-9BA8-274C-9CCF-297FA4E04EE2}"/>
              </a:ext>
            </a:extLst>
          </p:cNvPr>
          <p:cNvPicPr>
            <a:picLocks noChangeAspect="1"/>
          </p:cNvPicPr>
          <p:nvPr/>
        </p:nvPicPr>
        <p:blipFill>
          <a:blip r:embed="rId6"/>
          <a:stretch>
            <a:fillRect/>
          </a:stretch>
        </p:blipFill>
        <p:spPr>
          <a:xfrm>
            <a:off x="6415804" y="377608"/>
            <a:ext cx="5732080" cy="6445347"/>
          </a:xfrm>
          <a:prstGeom prst="rect">
            <a:avLst/>
          </a:prstGeom>
        </p:spPr>
      </p:pic>
    </p:spTree>
    <p:extLst>
      <p:ext uri="{BB962C8B-B14F-4D97-AF65-F5344CB8AC3E}">
        <p14:creationId xmlns:p14="http://schemas.microsoft.com/office/powerpoint/2010/main" val="3874784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K-Means Clustering</a:t>
            </a:r>
            <a:endParaRPr lang="en-US" sz="3200"/>
          </a:p>
        </p:txBody>
      </p:sp>
      <p:sp>
        <p:nvSpPr>
          <p:cNvPr id="4" name="TextBox 3">
            <a:extLst>
              <a:ext uri="{FF2B5EF4-FFF2-40B4-BE49-F238E27FC236}">
                <a16:creationId xmlns:a16="http://schemas.microsoft.com/office/drawing/2014/main" id="{171A55DA-183A-4D18-85CD-0F3BC09D5269}"/>
              </a:ext>
            </a:extLst>
          </p:cNvPr>
          <p:cNvSpPr txBox="1"/>
          <p:nvPr/>
        </p:nvSpPr>
        <p:spPr>
          <a:xfrm>
            <a:off x="562025" y="956613"/>
            <a:ext cx="5128542" cy="492443"/>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What patterns emerge when we cluster teams by spread and overall score?</a:t>
            </a:r>
            <a:endParaRPr lang="en-US"/>
          </a:p>
        </p:txBody>
      </p:sp>
      <p:sp>
        <p:nvSpPr>
          <p:cNvPr id="5" name="TextBox 4">
            <a:extLst>
              <a:ext uri="{FF2B5EF4-FFF2-40B4-BE49-F238E27FC236}">
                <a16:creationId xmlns:a16="http://schemas.microsoft.com/office/drawing/2014/main" id="{11FEAF3D-6FC9-46CB-B4A4-9B8CA760AE20}"/>
              </a:ext>
            </a:extLst>
          </p:cNvPr>
          <p:cNvSpPr txBox="1"/>
          <p:nvPr/>
        </p:nvSpPr>
        <p:spPr>
          <a:xfrm>
            <a:off x="409725" y="1537257"/>
            <a:ext cx="5431004" cy="615553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cs typeface="Segoe UI"/>
              </a:rPr>
              <a:t>Other than picking an outright favorite, there are two most common wagers placed on a game:</a:t>
            </a:r>
          </a:p>
          <a:p>
            <a:endParaRPr lang="en-US" i="0">
              <a:cs typeface="Segoe UI"/>
            </a:endParaRPr>
          </a:p>
          <a:p>
            <a:pPr marL="800100" lvl="1" indent="-342900">
              <a:buFont typeface="Arial"/>
              <a:buChar char="•"/>
            </a:pPr>
            <a:r>
              <a:rPr lang="en-US" i="1">
                <a:solidFill>
                  <a:srgbClr val="002060"/>
                </a:solidFill>
                <a:cs typeface="Segoe UI"/>
              </a:rPr>
              <a:t>Point Spread (the number of points a team is expected to win by)</a:t>
            </a:r>
          </a:p>
          <a:p>
            <a:pPr marL="742950" lvl="1" indent="-285750">
              <a:buFont typeface="Arial"/>
              <a:buChar char="•"/>
            </a:pPr>
            <a:endParaRPr lang="en-US" i="1">
              <a:solidFill>
                <a:srgbClr val="002060"/>
              </a:solidFill>
              <a:cs typeface="Segoe UI"/>
            </a:endParaRPr>
          </a:p>
          <a:p>
            <a:pPr marL="800100" lvl="1" indent="-342900">
              <a:buFont typeface="Arial"/>
              <a:buChar char="•"/>
            </a:pPr>
            <a:r>
              <a:rPr lang="en-US" i="1">
                <a:solidFill>
                  <a:srgbClr val="002060"/>
                </a:solidFill>
                <a:cs typeface="Segoe UI"/>
              </a:rPr>
              <a:t>Total (also known as the over/under line: the combined score for the entire game)</a:t>
            </a:r>
          </a:p>
          <a:p>
            <a:pPr lvl="1"/>
            <a:endParaRPr lang="en-US" i="0">
              <a:solidFill>
                <a:srgbClr val="002060"/>
              </a:solidFill>
              <a:cs typeface="Segoe UI"/>
            </a:endParaRPr>
          </a:p>
          <a:p>
            <a:r>
              <a:rPr lang="en-US" sz="1400" i="0">
                <a:cs typeface="Segoe UI"/>
              </a:rPr>
              <a:t>By using K-Means clustering techniques and standardizing the mean overall score and spread for each winning team, patterns appear in the data that group teams into "clusters" according to their average game stats. </a:t>
            </a:r>
          </a:p>
          <a:p>
            <a:endParaRPr lang="en-US" sz="1400" i="0">
              <a:solidFill>
                <a:srgbClr val="002060"/>
              </a:solidFill>
              <a:cs typeface="Segoe UI"/>
            </a:endParaRPr>
          </a:p>
          <a:p>
            <a:r>
              <a:rPr lang="en-US" sz="1400" i="0">
                <a:cs typeface="Segoe UI"/>
              </a:rPr>
              <a:t>Cluster 4 teams (49ers, ) have the highest mean spread and combined score.</a:t>
            </a:r>
            <a:endParaRPr lang="en-US" sz="1400" i="0">
              <a:solidFill>
                <a:srgbClr val="002060"/>
              </a:solidFill>
              <a:cs typeface="Segoe UI"/>
            </a:endParaRPr>
          </a:p>
          <a:p>
            <a:endParaRPr lang="en-US" sz="1400" i="0">
              <a:solidFill>
                <a:srgbClr val="002060"/>
              </a:solidFill>
              <a:cs typeface="Segoe UI"/>
            </a:endParaRPr>
          </a:p>
          <a:p>
            <a:r>
              <a:rPr lang="en-US" sz="1400" i="0">
                <a:cs typeface="Segoe UI"/>
              </a:rPr>
              <a:t>Cluster 2 teams have the lowest mean spread and mean score.</a:t>
            </a:r>
            <a:endParaRPr lang="en-US" sz="1400" i="0">
              <a:solidFill>
                <a:srgbClr val="002060"/>
              </a:solidFill>
              <a:cs typeface="Segoe UI"/>
            </a:endParaRPr>
          </a:p>
          <a:p>
            <a:endParaRPr lang="en-US" sz="1400" i="0">
              <a:solidFill>
                <a:srgbClr val="002060"/>
              </a:solidFill>
              <a:cs typeface="Segoe UI"/>
            </a:endParaRPr>
          </a:p>
          <a:p>
            <a:pPr lvl="1"/>
            <a:endParaRPr lang="en-US" i="0">
              <a:solidFill>
                <a:srgbClr val="002060"/>
              </a:solidFill>
              <a:cs typeface="Segoe UI"/>
            </a:endParaRPr>
          </a:p>
          <a:p>
            <a:pPr lvl="1"/>
            <a:endParaRPr lang="en-US" i="0">
              <a:solidFill>
                <a:srgbClr val="002060"/>
              </a:solidFill>
              <a:cs typeface="Segoe UI"/>
            </a:endParaRPr>
          </a:p>
          <a:p>
            <a:pPr lvl="1"/>
            <a:endParaRPr lang="en-US" i="0">
              <a:solidFill>
                <a:srgbClr val="002060"/>
              </a:solidFill>
              <a:cs typeface="Segoe UI"/>
            </a:endParaRPr>
          </a:p>
          <a:p>
            <a:pPr marL="800100" lvl="1" indent="-342900">
              <a:buFont typeface="Arial"/>
              <a:buChar char="•"/>
            </a:pPr>
            <a:endParaRPr lang="en-US" i="0">
              <a:solidFill>
                <a:srgbClr val="000000"/>
              </a:solidFill>
            </a:endParaRPr>
          </a:p>
          <a:p>
            <a:pPr marL="342900" indent="-342900">
              <a:buAutoNum type="arabicPeriod"/>
            </a:pPr>
            <a:endParaRPr lang="en-US" i="0"/>
          </a:p>
          <a:p>
            <a:pPr marL="342900" indent="-342900">
              <a:buAutoNum type="arabicPeriod"/>
            </a:pPr>
            <a:endParaRPr lang="en-US" i="0"/>
          </a:p>
        </p:txBody>
      </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pic>
        <p:nvPicPr>
          <p:cNvPr id="54" name="Picture 53" descr="A graph of different colored squares">
            <a:extLst>
              <a:ext uri="{FF2B5EF4-FFF2-40B4-BE49-F238E27FC236}">
                <a16:creationId xmlns:a16="http://schemas.microsoft.com/office/drawing/2014/main" id="{C0D16388-3B6C-3B06-274A-F8156AEFA1DC}"/>
              </a:ext>
            </a:extLst>
          </p:cNvPr>
          <p:cNvPicPr>
            <a:picLocks noChangeAspect="1"/>
          </p:cNvPicPr>
          <p:nvPr/>
        </p:nvPicPr>
        <p:blipFill>
          <a:blip r:embed="rId4"/>
          <a:stretch>
            <a:fillRect/>
          </a:stretch>
        </p:blipFill>
        <p:spPr>
          <a:xfrm>
            <a:off x="5988171" y="0"/>
            <a:ext cx="6224717" cy="3259231"/>
          </a:xfrm>
          <a:prstGeom prst="rect">
            <a:avLst/>
          </a:prstGeom>
        </p:spPr>
      </p:pic>
      <p:pic>
        <p:nvPicPr>
          <p:cNvPr id="57" name="Picture 56" descr="A graph with different colored triangles">
            <a:extLst>
              <a:ext uri="{FF2B5EF4-FFF2-40B4-BE49-F238E27FC236}">
                <a16:creationId xmlns:a16="http://schemas.microsoft.com/office/drawing/2014/main" id="{E2E1523E-40F3-FE96-0DFC-A1036959ECA2}"/>
              </a:ext>
            </a:extLst>
          </p:cNvPr>
          <p:cNvPicPr>
            <a:picLocks noChangeAspect="1"/>
          </p:cNvPicPr>
          <p:nvPr/>
        </p:nvPicPr>
        <p:blipFill>
          <a:blip r:embed="rId5"/>
          <a:stretch>
            <a:fillRect/>
          </a:stretch>
        </p:blipFill>
        <p:spPr>
          <a:xfrm>
            <a:off x="5988171" y="3053514"/>
            <a:ext cx="6203829" cy="3828648"/>
          </a:xfrm>
          <a:prstGeom prst="rect">
            <a:avLst/>
          </a:prstGeom>
        </p:spPr>
      </p:pic>
    </p:spTree>
    <p:extLst>
      <p:ext uri="{BB962C8B-B14F-4D97-AF65-F5344CB8AC3E}">
        <p14:creationId xmlns:p14="http://schemas.microsoft.com/office/powerpoint/2010/main" val="1434522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K-Means Clustering</a:t>
            </a:r>
            <a:endParaRPr lang="en-US" sz="3200" err="1"/>
          </a:p>
        </p:txBody>
      </p:sp>
      <p:sp>
        <p:nvSpPr>
          <p:cNvPr id="4" name="TextBox 3">
            <a:extLst>
              <a:ext uri="{FF2B5EF4-FFF2-40B4-BE49-F238E27FC236}">
                <a16:creationId xmlns:a16="http://schemas.microsoft.com/office/drawing/2014/main" id="{171A55DA-183A-4D18-85CD-0F3BC09D5269}"/>
              </a:ext>
            </a:extLst>
          </p:cNvPr>
          <p:cNvSpPr txBox="1"/>
          <p:nvPr/>
        </p:nvSpPr>
        <p:spPr>
          <a:xfrm>
            <a:off x="448418" y="1045478"/>
            <a:ext cx="5544067"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ea typeface="+mj-lt"/>
                <a:cs typeface="+mj-lt"/>
              </a:rPr>
              <a:t>What patterns emerge when we cluster teams by weather type?</a:t>
            </a:r>
            <a:endParaRPr lang="en-US" b="1"/>
          </a:p>
        </p:txBody>
      </p:sp>
      <p:sp>
        <p:nvSpPr>
          <p:cNvPr id="5" name="TextBox 4">
            <a:extLst>
              <a:ext uri="{FF2B5EF4-FFF2-40B4-BE49-F238E27FC236}">
                <a16:creationId xmlns:a16="http://schemas.microsoft.com/office/drawing/2014/main" id="{11FEAF3D-6FC9-46CB-B4A4-9B8CA760AE20}"/>
              </a:ext>
            </a:extLst>
          </p:cNvPr>
          <p:cNvSpPr txBox="1"/>
          <p:nvPr/>
        </p:nvSpPr>
        <p:spPr>
          <a:xfrm>
            <a:off x="722367" y="1609857"/>
            <a:ext cx="5101490" cy="4924425"/>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i="0">
                <a:cs typeface="Segoe UI"/>
              </a:rPr>
              <a:t>K-Means Clustering also reveals data about how teams perform in different weather types in relation to one another. </a:t>
            </a:r>
          </a:p>
          <a:p>
            <a:endParaRPr lang="en-US" i="0"/>
          </a:p>
          <a:p>
            <a:r>
              <a:rPr lang="en-US" i="0">
                <a:cs typeface="Segoe UI"/>
              </a:rPr>
              <a:t>Teams in cluster 1 (Las Vegas and Denver) perform poor to average in high temperature, high humidity, and high wind speed.</a:t>
            </a:r>
          </a:p>
          <a:p>
            <a:endParaRPr lang="en-US" i="0"/>
          </a:p>
          <a:p>
            <a:r>
              <a:rPr lang="en-US" i="0">
                <a:cs typeface="Segoe UI"/>
              </a:rPr>
              <a:t>Teams in cluster 7 (Miami Dolphins, Tampa Buccaneers, </a:t>
            </a:r>
            <a:r>
              <a:rPr lang="en-US" i="0" err="1">
                <a:cs typeface="Segoe UI"/>
              </a:rPr>
              <a:t>etc</a:t>
            </a:r>
            <a:r>
              <a:rPr lang="en-US" i="0">
                <a:cs typeface="Segoe UI"/>
              </a:rPr>
              <a:t>) perform very well in extreme weather conditions (high temperature, humidity, and windspeed).</a:t>
            </a:r>
          </a:p>
          <a:p>
            <a:endParaRPr lang="en-US" i="0">
              <a:cs typeface="Segoe UI"/>
            </a:endParaRPr>
          </a:p>
          <a:p>
            <a:r>
              <a:rPr lang="en-US" i="0">
                <a:cs typeface="Segoe UI"/>
              </a:rPr>
              <a:t>Teams in cluster 4 (Arizona Cardinals) perform well in high temperature, but poorly in high windspeed and humidity.</a:t>
            </a:r>
          </a:p>
          <a:p>
            <a:endParaRPr lang="en-US" i="0">
              <a:cs typeface="Segoe UI"/>
            </a:endParaRPr>
          </a:p>
          <a:p>
            <a:r>
              <a:rPr lang="en-US" i="0">
                <a:cs typeface="Segoe UI"/>
              </a:rPr>
              <a:t>Teams in cluster 6 (Buffalo Bills, KC Chiefs) perform better in high wind speed/humidity and more poorly in higher temperatures. </a:t>
            </a:r>
          </a:p>
          <a:p>
            <a:endParaRPr lang="en-US" i="0">
              <a:cs typeface="Segoe UI"/>
            </a:endParaRPr>
          </a:p>
          <a:p>
            <a:endParaRPr lang="en-US" i="0">
              <a:cs typeface="Segoe UI"/>
            </a:endParaRPr>
          </a:p>
        </p:txBody>
      </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pic>
        <p:nvPicPr>
          <p:cNvPr id="52" name="Picture 51" descr="A graph with different colored triangles">
            <a:extLst>
              <a:ext uri="{FF2B5EF4-FFF2-40B4-BE49-F238E27FC236}">
                <a16:creationId xmlns:a16="http://schemas.microsoft.com/office/drawing/2014/main" id="{EDD8CBFD-75AB-A298-5A78-8D5A085A3B04}"/>
              </a:ext>
            </a:extLst>
          </p:cNvPr>
          <p:cNvPicPr>
            <a:picLocks noChangeAspect="1"/>
          </p:cNvPicPr>
          <p:nvPr/>
        </p:nvPicPr>
        <p:blipFill>
          <a:blip r:embed="rId4"/>
          <a:stretch>
            <a:fillRect/>
          </a:stretch>
        </p:blipFill>
        <p:spPr>
          <a:xfrm>
            <a:off x="5993973" y="0"/>
            <a:ext cx="6198027" cy="3259231"/>
          </a:xfrm>
          <a:prstGeom prst="rect">
            <a:avLst/>
          </a:prstGeom>
        </p:spPr>
      </p:pic>
      <p:pic>
        <p:nvPicPr>
          <p:cNvPr id="56" name="Picture 55" descr="A graph of different teams&#10;&#10;Description automatically generated">
            <a:extLst>
              <a:ext uri="{FF2B5EF4-FFF2-40B4-BE49-F238E27FC236}">
                <a16:creationId xmlns:a16="http://schemas.microsoft.com/office/drawing/2014/main" id="{1B233155-7506-89A6-3844-9475F3FB5E82}"/>
              </a:ext>
            </a:extLst>
          </p:cNvPr>
          <p:cNvPicPr>
            <a:picLocks noChangeAspect="1"/>
          </p:cNvPicPr>
          <p:nvPr/>
        </p:nvPicPr>
        <p:blipFill>
          <a:blip r:embed="rId5"/>
          <a:stretch>
            <a:fillRect/>
          </a:stretch>
        </p:blipFill>
        <p:spPr>
          <a:xfrm>
            <a:off x="5993973" y="3248220"/>
            <a:ext cx="6198027" cy="3609779"/>
          </a:xfrm>
          <a:prstGeom prst="rect">
            <a:avLst/>
          </a:prstGeom>
        </p:spPr>
      </p:pic>
    </p:spTree>
    <p:extLst>
      <p:ext uri="{BB962C8B-B14F-4D97-AF65-F5344CB8AC3E}">
        <p14:creationId xmlns:p14="http://schemas.microsoft.com/office/powerpoint/2010/main" val="4198021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714686" y="612220"/>
            <a:ext cx="5369219" cy="405205"/>
          </a:xfrm>
          <a:prstGeom prst="rect">
            <a:avLst/>
          </a:prstGeom>
          <a:noFill/>
        </p:spPr>
        <p:txBody>
          <a:bodyPr wrap="square" lIns="0" tIns="0" rIns="0" bIns="0" rtlCol="0" anchor="t">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a:latin typeface="Segoe UI"/>
                <a:cs typeface="Segoe UI"/>
              </a:rPr>
              <a:t>HAC (Hierarchal Clustering)</a:t>
            </a:r>
            <a:endParaRPr lang="en-US" sz="3200"/>
          </a:p>
        </p:txBody>
      </p:sp>
      <p:sp>
        <p:nvSpPr>
          <p:cNvPr id="4" name="TextBox 3">
            <a:extLst>
              <a:ext uri="{FF2B5EF4-FFF2-40B4-BE49-F238E27FC236}">
                <a16:creationId xmlns:a16="http://schemas.microsoft.com/office/drawing/2014/main" id="{171A55DA-183A-4D18-85CD-0F3BC09D5269}"/>
              </a:ext>
            </a:extLst>
          </p:cNvPr>
          <p:cNvSpPr txBox="1"/>
          <p:nvPr/>
        </p:nvSpPr>
        <p:spPr>
          <a:xfrm>
            <a:off x="569724" y="1728421"/>
            <a:ext cx="5427164"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a:cs typeface="Segoe UI"/>
              </a:rPr>
              <a:t>Taking a closer look at hierarchal clustering of teams</a:t>
            </a:r>
            <a:endParaRPr lang="en-US" b="1">
              <a:latin typeface="Segoe UI" panose="020B0502040204020203" pitchFamily="34" charset="0"/>
            </a:endParaRPr>
          </a:p>
        </p:txBody>
      </p:sp>
      <p:pic>
        <p:nvPicPr>
          <p:cNvPr id="52" name="Picture 51" descr="A diagram of a cluster">
            <a:extLst>
              <a:ext uri="{FF2B5EF4-FFF2-40B4-BE49-F238E27FC236}">
                <a16:creationId xmlns:a16="http://schemas.microsoft.com/office/drawing/2014/main" id="{81F721D9-BB20-0934-C773-0E766B5E97AC}"/>
              </a:ext>
            </a:extLst>
          </p:cNvPr>
          <p:cNvPicPr>
            <a:picLocks noChangeAspect="1"/>
          </p:cNvPicPr>
          <p:nvPr/>
        </p:nvPicPr>
        <p:blipFill>
          <a:blip r:embed="rId3"/>
          <a:stretch>
            <a:fillRect/>
          </a:stretch>
        </p:blipFill>
        <p:spPr>
          <a:xfrm>
            <a:off x="314857" y="3014781"/>
            <a:ext cx="5865810" cy="3620042"/>
          </a:xfrm>
          <a:prstGeom prst="rect">
            <a:avLst/>
          </a:prstGeom>
        </p:spPr>
      </p:pic>
      <p:pic>
        <p:nvPicPr>
          <p:cNvPr id="55" name="Picture 54" descr="A diagram of a cluster">
            <a:extLst>
              <a:ext uri="{FF2B5EF4-FFF2-40B4-BE49-F238E27FC236}">
                <a16:creationId xmlns:a16="http://schemas.microsoft.com/office/drawing/2014/main" id="{C3994C3B-91DF-AE45-CF05-968F89845407}"/>
              </a:ext>
            </a:extLst>
          </p:cNvPr>
          <p:cNvPicPr>
            <a:picLocks noChangeAspect="1"/>
          </p:cNvPicPr>
          <p:nvPr/>
        </p:nvPicPr>
        <p:blipFill>
          <a:blip r:embed="rId4"/>
          <a:stretch>
            <a:fillRect/>
          </a:stretch>
        </p:blipFill>
        <p:spPr>
          <a:xfrm>
            <a:off x="5999619" y="3136232"/>
            <a:ext cx="5865810" cy="3237958"/>
          </a:xfrm>
          <a:prstGeom prst="rect">
            <a:avLst/>
          </a:prstGeom>
        </p:spPr>
      </p:pic>
      <p:sp>
        <p:nvSpPr>
          <p:cNvPr id="2" name="TextBox 4">
            <a:extLst>
              <a:ext uri="{FF2B5EF4-FFF2-40B4-BE49-F238E27FC236}">
                <a16:creationId xmlns:a16="http://schemas.microsoft.com/office/drawing/2014/main" id="{82490099-4039-4563-FDBE-286DDB6B2A5B}"/>
              </a:ext>
            </a:extLst>
          </p:cNvPr>
          <p:cNvSpPr txBox="1"/>
          <p:nvPr/>
        </p:nvSpPr>
        <p:spPr>
          <a:xfrm>
            <a:off x="6457829" y="614477"/>
            <a:ext cx="4946819" cy="206210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a:solidFill>
                  <a:srgbClr val="030553"/>
                </a:solidFill>
              </a:rPr>
              <a:t>Through calculating the </a:t>
            </a:r>
            <a:r>
              <a:rPr lang="en-US" sz="1600" err="1">
                <a:solidFill>
                  <a:srgbClr val="030553"/>
                </a:solidFill>
              </a:rPr>
              <a:t>euclidean</a:t>
            </a:r>
            <a:r>
              <a:rPr lang="en-US" sz="1600">
                <a:solidFill>
                  <a:srgbClr val="030553"/>
                </a:solidFill>
              </a:rPr>
              <a:t> distance between teams clustered closely together, we develop more insight into which teams perform most similar to each other.</a:t>
            </a:r>
          </a:p>
          <a:p>
            <a:endParaRPr lang="en-US" sz="1600">
              <a:solidFill>
                <a:srgbClr val="030553"/>
              </a:solidFill>
            </a:endParaRPr>
          </a:p>
          <a:p>
            <a:r>
              <a:rPr lang="en-US" sz="1600">
                <a:solidFill>
                  <a:srgbClr val="030553"/>
                </a:solidFill>
              </a:rPr>
              <a:t>The left dendrogram shows weather performance, while the right dendrogram shows spread and total score similarity.</a:t>
            </a:r>
          </a:p>
        </p:txBody>
      </p:sp>
    </p:spTree>
    <p:extLst>
      <p:ext uri="{BB962C8B-B14F-4D97-AF65-F5344CB8AC3E}">
        <p14:creationId xmlns:p14="http://schemas.microsoft.com/office/powerpoint/2010/main" val="2225384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a:t>Human resources slide 6</a:t>
            </a:r>
          </a:p>
        </p:txBody>
      </p:sp>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nSpc>
                <a:spcPts val="4000"/>
              </a:lnSpc>
            </a:pPr>
            <a:r>
              <a:rPr lang="en-US" sz="3600" b="1">
                <a:solidFill>
                  <a:srgbClr val="002060"/>
                </a:solidFill>
                <a:latin typeface="Segoe UI" panose="020B0502040204020203" pitchFamily="34" charset="0"/>
                <a:cs typeface="Segoe UI" panose="020B0502040204020203" pitchFamily="34" charset="0"/>
              </a:rPr>
              <a:t>DECISION TREE ANALYSIS</a:t>
            </a:r>
          </a:p>
        </p:txBody>
      </p:sp>
      <p:pic>
        <p:nvPicPr>
          <p:cNvPr id="8" name="Picture 7" descr="A diagram of numbers and symbols">
            <a:extLst>
              <a:ext uri="{FF2B5EF4-FFF2-40B4-BE49-F238E27FC236}">
                <a16:creationId xmlns:a16="http://schemas.microsoft.com/office/drawing/2014/main" id="{E073C345-C7E6-51D9-A8F9-7B179D49B484}"/>
              </a:ext>
            </a:extLst>
          </p:cNvPr>
          <p:cNvPicPr>
            <a:picLocks noChangeAspect="1"/>
          </p:cNvPicPr>
          <p:nvPr/>
        </p:nvPicPr>
        <p:blipFill>
          <a:blip r:embed="rId3"/>
          <a:stretch>
            <a:fillRect/>
          </a:stretch>
        </p:blipFill>
        <p:spPr>
          <a:xfrm>
            <a:off x="5067057" y="1264863"/>
            <a:ext cx="6572697" cy="4261739"/>
          </a:xfrm>
          <a:prstGeom prst="rect">
            <a:avLst/>
          </a:prstGeom>
        </p:spPr>
      </p:pic>
    </p:spTree>
    <p:extLst>
      <p:ext uri="{BB962C8B-B14F-4D97-AF65-F5344CB8AC3E}">
        <p14:creationId xmlns:p14="http://schemas.microsoft.com/office/powerpoint/2010/main" val="2132068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a:t>Human resources slide 5</a:t>
            </a:r>
          </a:p>
        </p:txBody>
      </p:sp>
      <p:grpSp>
        <p:nvGrpSpPr>
          <p:cNvPr id="106" name="Group 105">
            <a:extLst>
              <a:ext uri="{FF2B5EF4-FFF2-40B4-BE49-F238E27FC236}">
                <a16:creationId xmlns:a16="http://schemas.microsoft.com/office/drawing/2014/main" id="{3638C06D-F644-4B33-8858-D880F038FAC3}"/>
              </a:ext>
              <a:ext uri="{C183D7F6-B498-43B3-948B-1728B52AA6E4}">
                <adec:decorative xmlns:adec="http://schemas.microsoft.com/office/drawing/2017/decorative" val="1"/>
              </a:ext>
            </a:extLst>
          </p:cNvPr>
          <p:cNvGrpSpPr/>
          <p:nvPr/>
        </p:nvGrpSpPr>
        <p:grpSpPr>
          <a:xfrm>
            <a:off x="316462" y="2949700"/>
            <a:ext cx="3911707" cy="3420032"/>
            <a:chOff x="723900" y="1014682"/>
            <a:chExt cx="5372100" cy="4874842"/>
          </a:xfrm>
        </p:grpSpPr>
        <p:sp>
          <p:nvSpPr>
            <p:cNvPr id="16" name="Freeform 15">
              <a:extLst>
                <a:ext uri="{FF2B5EF4-FFF2-40B4-BE49-F238E27FC236}">
                  <a16:creationId xmlns:a16="http://schemas.microsoft.com/office/drawing/2014/main" id="{F9F720D8-8BAF-4A0C-B2DC-8A1F1E0B265B}"/>
                </a:ext>
              </a:extLst>
            </p:cNvPr>
            <p:cNvSpPr>
              <a:spLocks/>
            </p:cNvSpPr>
            <p:nvPr/>
          </p:nvSpPr>
          <p:spPr bwMode="auto">
            <a:xfrm>
              <a:off x="723900" y="2968796"/>
              <a:ext cx="2319325" cy="2920728"/>
            </a:xfrm>
            <a:custGeom>
              <a:avLst/>
              <a:gdLst>
                <a:gd name="T0" fmla="*/ 378 w 709"/>
                <a:gd name="T1" fmla="*/ 376 h 893"/>
                <a:gd name="T2" fmla="*/ 198 w 709"/>
                <a:gd name="T3" fmla="*/ 0 h 893"/>
                <a:gd name="T4" fmla="*/ 0 w 709"/>
                <a:gd name="T5" fmla="*/ 397 h 893"/>
                <a:gd name="T6" fmla="*/ 497 w 709"/>
                <a:gd name="T7" fmla="*/ 893 h 893"/>
                <a:gd name="T8" fmla="*/ 709 w 709"/>
                <a:gd name="T9" fmla="*/ 845 h 893"/>
                <a:gd name="T10" fmla="*/ 526 w 709"/>
                <a:gd name="T11" fmla="*/ 485 h 893"/>
                <a:gd name="T12" fmla="*/ 378 w 709"/>
                <a:gd name="T13" fmla="*/ 376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378" y="376"/>
                  </a:moveTo>
                  <a:cubicBezTo>
                    <a:pt x="276" y="273"/>
                    <a:pt x="213" y="142"/>
                    <a:pt x="198" y="0"/>
                  </a:cubicBezTo>
                  <a:cubicBezTo>
                    <a:pt x="78" y="90"/>
                    <a:pt x="0" y="234"/>
                    <a:pt x="0" y="397"/>
                  </a:cubicBezTo>
                  <a:cubicBezTo>
                    <a:pt x="0" y="671"/>
                    <a:pt x="222" y="893"/>
                    <a:pt x="497" y="893"/>
                  </a:cubicBezTo>
                  <a:cubicBezTo>
                    <a:pt x="573" y="893"/>
                    <a:pt x="644" y="876"/>
                    <a:pt x="709" y="845"/>
                  </a:cubicBezTo>
                  <a:cubicBezTo>
                    <a:pt x="609" y="748"/>
                    <a:pt x="545" y="622"/>
                    <a:pt x="526" y="485"/>
                  </a:cubicBezTo>
                  <a:cubicBezTo>
                    <a:pt x="472" y="456"/>
                    <a:pt x="422" y="420"/>
                    <a:pt x="378" y="376"/>
                  </a:cubicBezTo>
                  <a:close/>
                </a:path>
              </a:pathLst>
            </a:custGeom>
            <a:gradFill>
              <a:gsLst>
                <a:gs pos="100000">
                  <a:srgbClr val="7CEFD8"/>
                </a:gs>
                <a:gs pos="92000">
                  <a:srgbClr val="6672E4"/>
                </a:gs>
                <a:gs pos="28000">
                  <a:srgbClr val="882BE5"/>
                </a:gs>
              </a:gsLst>
              <a:lin ang="9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BB8E7BA8-3BC1-4755-AE40-0C84D9216B78}"/>
                </a:ext>
              </a:extLst>
            </p:cNvPr>
            <p:cNvSpPr>
              <a:spLocks/>
            </p:cNvSpPr>
            <p:nvPr/>
          </p:nvSpPr>
          <p:spPr bwMode="auto">
            <a:xfrm>
              <a:off x="1853114" y="1014682"/>
              <a:ext cx="3107685" cy="1546653"/>
            </a:xfrm>
            <a:custGeom>
              <a:avLst/>
              <a:gdLst>
                <a:gd name="T0" fmla="*/ 475 w 950"/>
                <a:gd name="T1" fmla="*/ 473 h 473"/>
                <a:gd name="T2" fmla="*/ 800 w 950"/>
                <a:gd name="T3" fmla="*/ 382 h 473"/>
                <a:gd name="T4" fmla="*/ 950 w 950"/>
                <a:gd name="T5" fmla="*/ 401 h 473"/>
                <a:gd name="T6" fmla="*/ 826 w 950"/>
                <a:gd name="T7" fmla="*/ 194 h 473"/>
                <a:gd name="T8" fmla="*/ 124 w 950"/>
                <a:gd name="T9" fmla="*/ 194 h 473"/>
                <a:gd name="T10" fmla="*/ 0 w 950"/>
                <a:gd name="T11" fmla="*/ 401 h 473"/>
                <a:gd name="T12" fmla="*/ 151 w 950"/>
                <a:gd name="T13" fmla="*/ 382 h 473"/>
                <a:gd name="T14" fmla="*/ 475 w 950"/>
                <a:gd name="T15" fmla="*/ 473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473">
                  <a:moveTo>
                    <a:pt x="475" y="473"/>
                  </a:moveTo>
                  <a:cubicBezTo>
                    <a:pt x="572" y="414"/>
                    <a:pt x="685" y="382"/>
                    <a:pt x="800" y="382"/>
                  </a:cubicBezTo>
                  <a:cubicBezTo>
                    <a:pt x="851" y="382"/>
                    <a:pt x="901" y="389"/>
                    <a:pt x="950" y="401"/>
                  </a:cubicBezTo>
                  <a:cubicBezTo>
                    <a:pt x="927" y="325"/>
                    <a:pt x="886" y="253"/>
                    <a:pt x="826" y="194"/>
                  </a:cubicBezTo>
                  <a:cubicBezTo>
                    <a:pt x="632" y="0"/>
                    <a:pt x="318" y="0"/>
                    <a:pt x="124" y="194"/>
                  </a:cubicBezTo>
                  <a:cubicBezTo>
                    <a:pt x="64" y="253"/>
                    <a:pt x="23" y="325"/>
                    <a:pt x="0" y="401"/>
                  </a:cubicBezTo>
                  <a:cubicBezTo>
                    <a:pt x="49" y="389"/>
                    <a:pt x="99" y="382"/>
                    <a:pt x="151" y="382"/>
                  </a:cubicBezTo>
                  <a:cubicBezTo>
                    <a:pt x="266" y="382"/>
                    <a:pt x="378" y="414"/>
                    <a:pt x="475" y="473"/>
                  </a:cubicBezTo>
                  <a:close/>
                </a:path>
              </a:pathLst>
            </a:custGeom>
            <a:gradFill>
              <a:gsLst>
                <a:gs pos="3000">
                  <a:srgbClr val="7CEFD8"/>
                </a:gs>
                <a:gs pos="13000">
                  <a:srgbClr val="6672E4"/>
                </a:gs>
                <a:gs pos="99000">
                  <a:srgbClr val="882BE5"/>
                </a:gs>
              </a:gsLst>
              <a:lin ang="6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a:extLst>
                <a:ext uri="{FF2B5EF4-FFF2-40B4-BE49-F238E27FC236}">
                  <a16:creationId xmlns:a16="http://schemas.microsoft.com/office/drawing/2014/main" id="{C3B6EAAE-1C2D-46EB-A473-3B6078DC2541}"/>
                </a:ext>
              </a:extLst>
            </p:cNvPr>
            <p:cNvSpPr>
              <a:spLocks/>
            </p:cNvSpPr>
            <p:nvPr/>
          </p:nvSpPr>
          <p:spPr bwMode="auto">
            <a:xfrm>
              <a:off x="3776675" y="2968796"/>
              <a:ext cx="2319325" cy="2920728"/>
            </a:xfrm>
            <a:custGeom>
              <a:avLst/>
              <a:gdLst>
                <a:gd name="T0" fmla="*/ 511 w 709"/>
                <a:gd name="T1" fmla="*/ 0 h 893"/>
                <a:gd name="T2" fmla="*/ 331 w 709"/>
                <a:gd name="T3" fmla="*/ 376 h 893"/>
                <a:gd name="T4" fmla="*/ 183 w 709"/>
                <a:gd name="T5" fmla="*/ 485 h 893"/>
                <a:gd name="T6" fmla="*/ 0 w 709"/>
                <a:gd name="T7" fmla="*/ 845 h 893"/>
                <a:gd name="T8" fmla="*/ 213 w 709"/>
                <a:gd name="T9" fmla="*/ 893 h 893"/>
                <a:gd name="T10" fmla="*/ 709 w 709"/>
                <a:gd name="T11" fmla="*/ 397 h 893"/>
                <a:gd name="T12" fmla="*/ 511 w 709"/>
                <a:gd name="T13" fmla="*/ 0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511" y="0"/>
                  </a:moveTo>
                  <a:cubicBezTo>
                    <a:pt x="496" y="142"/>
                    <a:pt x="433" y="273"/>
                    <a:pt x="331" y="376"/>
                  </a:cubicBezTo>
                  <a:cubicBezTo>
                    <a:pt x="287" y="420"/>
                    <a:pt x="237" y="456"/>
                    <a:pt x="183" y="485"/>
                  </a:cubicBezTo>
                  <a:cubicBezTo>
                    <a:pt x="164" y="622"/>
                    <a:pt x="100" y="748"/>
                    <a:pt x="0" y="845"/>
                  </a:cubicBezTo>
                  <a:cubicBezTo>
                    <a:pt x="65" y="876"/>
                    <a:pt x="137" y="893"/>
                    <a:pt x="213" y="893"/>
                  </a:cubicBezTo>
                  <a:cubicBezTo>
                    <a:pt x="487" y="893"/>
                    <a:pt x="709" y="671"/>
                    <a:pt x="709" y="397"/>
                  </a:cubicBezTo>
                  <a:cubicBezTo>
                    <a:pt x="709" y="234"/>
                    <a:pt x="631" y="90"/>
                    <a:pt x="511" y="0"/>
                  </a:cubicBezTo>
                  <a:close/>
                </a:path>
              </a:pathLst>
            </a:custGeom>
            <a:gradFill>
              <a:gsLst>
                <a:gs pos="100000">
                  <a:srgbClr val="7CEFD8"/>
                </a:gs>
                <a:gs pos="92000">
                  <a:srgbClr val="6672E4"/>
                </a:gs>
                <a:gs pos="28000">
                  <a:srgbClr val="882BE5"/>
                </a:gs>
              </a:gsLst>
              <a:lin ang="1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descr="This image is an icon of three people interacting. ">
              <a:extLst>
                <a:ext uri="{FF2B5EF4-FFF2-40B4-BE49-F238E27FC236}">
                  <a16:creationId xmlns:a16="http://schemas.microsoft.com/office/drawing/2014/main" id="{7BF3ACC0-B381-45FC-900F-55F46E5E7EFD}"/>
                </a:ext>
              </a:extLst>
            </p:cNvPr>
            <p:cNvSpPr>
              <a:spLocks/>
            </p:cNvSpPr>
            <p:nvPr/>
          </p:nvSpPr>
          <p:spPr bwMode="auto">
            <a:xfrm>
              <a:off x="2919022" y="4735092"/>
              <a:ext cx="984471" cy="758291"/>
            </a:xfrm>
            <a:custGeom>
              <a:avLst/>
              <a:gdLst>
                <a:gd name="T0" fmla="*/ 0 w 301"/>
                <a:gd name="T1" fmla="*/ 0 h 232"/>
                <a:gd name="T2" fmla="*/ 150 w 301"/>
                <a:gd name="T3" fmla="*/ 232 h 232"/>
                <a:gd name="T4" fmla="*/ 301 w 301"/>
                <a:gd name="T5" fmla="*/ 0 h 232"/>
                <a:gd name="T6" fmla="*/ 150 w 301"/>
                <a:gd name="T7" fmla="*/ 19 h 232"/>
                <a:gd name="T8" fmla="*/ 0 w 301"/>
                <a:gd name="T9" fmla="*/ 0 h 232"/>
              </a:gdLst>
              <a:ahLst/>
              <a:cxnLst>
                <a:cxn ang="0">
                  <a:pos x="T0" y="T1"/>
                </a:cxn>
                <a:cxn ang="0">
                  <a:pos x="T2" y="T3"/>
                </a:cxn>
                <a:cxn ang="0">
                  <a:pos x="T4" y="T5"/>
                </a:cxn>
                <a:cxn ang="0">
                  <a:pos x="T6" y="T7"/>
                </a:cxn>
                <a:cxn ang="0">
                  <a:pos x="T8" y="T9"/>
                </a:cxn>
              </a:cxnLst>
              <a:rect l="0" t="0" r="r" b="b"/>
              <a:pathLst>
                <a:path w="301" h="232">
                  <a:moveTo>
                    <a:pt x="0" y="0"/>
                  </a:moveTo>
                  <a:cubicBezTo>
                    <a:pt x="27" y="92"/>
                    <a:pt x="80" y="172"/>
                    <a:pt x="150" y="232"/>
                  </a:cubicBezTo>
                  <a:cubicBezTo>
                    <a:pt x="220" y="172"/>
                    <a:pt x="273" y="92"/>
                    <a:pt x="301" y="0"/>
                  </a:cubicBezTo>
                  <a:cubicBezTo>
                    <a:pt x="252" y="13"/>
                    <a:pt x="201" y="19"/>
                    <a:pt x="150" y="19"/>
                  </a:cubicBezTo>
                  <a:cubicBezTo>
                    <a:pt x="99" y="19"/>
                    <a:pt x="49" y="13"/>
                    <a:pt x="0" y="0"/>
                  </a:cubicBezTo>
                  <a:close/>
                </a:path>
              </a:pathLst>
            </a:custGeom>
            <a:gradFill>
              <a:gsLst>
                <a:gs pos="100000">
                  <a:srgbClr val="7CEFD8"/>
                </a:gs>
                <a:gs pos="42000">
                  <a:srgbClr val="6672E4"/>
                </a:gs>
                <a:gs pos="0">
                  <a:srgbClr val="882BE5"/>
                </a:gs>
              </a:gsLst>
              <a:lin ang="5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descr="This image is an icon of three people and a symbol that represents connection to the internet.">
              <a:extLst>
                <a:ext uri="{FF2B5EF4-FFF2-40B4-BE49-F238E27FC236}">
                  <a16:creationId xmlns:a16="http://schemas.microsoft.com/office/drawing/2014/main" id="{9E41B0EC-DA27-4BF7-891C-FC6D7EF3CCFF}"/>
                </a:ext>
              </a:extLst>
            </p:cNvPr>
            <p:cNvSpPr>
              <a:spLocks/>
            </p:cNvSpPr>
            <p:nvPr/>
          </p:nvSpPr>
          <p:spPr bwMode="auto">
            <a:xfrm>
              <a:off x="3776675" y="2641947"/>
              <a:ext cx="1260332" cy="1406761"/>
            </a:xfrm>
            <a:custGeom>
              <a:avLst/>
              <a:gdLst>
                <a:gd name="T0" fmla="*/ 239 w 385"/>
                <a:gd name="T1" fmla="*/ 384 h 430"/>
                <a:gd name="T2" fmla="*/ 385 w 385"/>
                <a:gd name="T3" fmla="*/ 31 h 430"/>
                <a:gd name="T4" fmla="*/ 213 w 385"/>
                <a:gd name="T5" fmla="*/ 0 h 430"/>
                <a:gd name="T6" fmla="*/ 0 w 385"/>
                <a:gd name="T7" fmla="*/ 48 h 430"/>
                <a:gd name="T8" fmla="*/ 186 w 385"/>
                <a:gd name="T9" fmla="*/ 430 h 430"/>
                <a:gd name="T10" fmla="*/ 239 w 385"/>
                <a:gd name="T11" fmla="*/ 384 h 430"/>
              </a:gdLst>
              <a:ahLst/>
              <a:cxnLst>
                <a:cxn ang="0">
                  <a:pos x="T0" y="T1"/>
                </a:cxn>
                <a:cxn ang="0">
                  <a:pos x="T2" y="T3"/>
                </a:cxn>
                <a:cxn ang="0">
                  <a:pos x="T4" y="T5"/>
                </a:cxn>
                <a:cxn ang="0">
                  <a:pos x="T6" y="T7"/>
                </a:cxn>
                <a:cxn ang="0">
                  <a:pos x="T8" y="T9"/>
                </a:cxn>
                <a:cxn ang="0">
                  <a:pos x="T10" y="T11"/>
                </a:cxn>
              </a:cxnLst>
              <a:rect l="0" t="0" r="r" b="b"/>
              <a:pathLst>
                <a:path w="385" h="430">
                  <a:moveTo>
                    <a:pt x="239" y="384"/>
                  </a:moveTo>
                  <a:cubicBezTo>
                    <a:pt x="337" y="286"/>
                    <a:pt x="385" y="159"/>
                    <a:pt x="385" y="31"/>
                  </a:cubicBezTo>
                  <a:cubicBezTo>
                    <a:pt x="331" y="11"/>
                    <a:pt x="273" y="0"/>
                    <a:pt x="213" y="0"/>
                  </a:cubicBezTo>
                  <a:cubicBezTo>
                    <a:pt x="137" y="0"/>
                    <a:pt x="65" y="17"/>
                    <a:pt x="0" y="48"/>
                  </a:cubicBezTo>
                  <a:cubicBezTo>
                    <a:pt x="105" y="150"/>
                    <a:pt x="171" y="285"/>
                    <a:pt x="186" y="430"/>
                  </a:cubicBezTo>
                  <a:cubicBezTo>
                    <a:pt x="205" y="416"/>
                    <a:pt x="222" y="400"/>
                    <a:pt x="239" y="384"/>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descr="This image is an icon of three people and a globe.">
              <a:extLst>
                <a:ext uri="{FF2B5EF4-FFF2-40B4-BE49-F238E27FC236}">
                  <a16:creationId xmlns:a16="http://schemas.microsoft.com/office/drawing/2014/main" id="{BDEE62C1-79C7-4BD6-99A1-2466D37A5EB4}"/>
                </a:ext>
              </a:extLst>
            </p:cNvPr>
            <p:cNvSpPr>
              <a:spLocks/>
            </p:cNvSpPr>
            <p:nvPr/>
          </p:nvSpPr>
          <p:spPr bwMode="auto">
            <a:xfrm>
              <a:off x="1784200" y="2641947"/>
              <a:ext cx="1259024" cy="1402839"/>
            </a:xfrm>
            <a:custGeom>
              <a:avLst/>
              <a:gdLst>
                <a:gd name="T0" fmla="*/ 173 w 385"/>
                <a:gd name="T1" fmla="*/ 0 h 429"/>
                <a:gd name="T2" fmla="*/ 1 w 385"/>
                <a:gd name="T3" fmla="*/ 31 h 429"/>
                <a:gd name="T4" fmla="*/ 146 w 385"/>
                <a:gd name="T5" fmla="*/ 384 h 429"/>
                <a:gd name="T6" fmla="*/ 199 w 385"/>
                <a:gd name="T7" fmla="*/ 429 h 429"/>
                <a:gd name="T8" fmla="*/ 385 w 385"/>
                <a:gd name="T9" fmla="*/ 48 h 429"/>
                <a:gd name="T10" fmla="*/ 173 w 385"/>
                <a:gd name="T11" fmla="*/ 0 h 429"/>
              </a:gdLst>
              <a:ahLst/>
              <a:cxnLst>
                <a:cxn ang="0">
                  <a:pos x="T0" y="T1"/>
                </a:cxn>
                <a:cxn ang="0">
                  <a:pos x="T2" y="T3"/>
                </a:cxn>
                <a:cxn ang="0">
                  <a:pos x="T4" y="T5"/>
                </a:cxn>
                <a:cxn ang="0">
                  <a:pos x="T6" y="T7"/>
                </a:cxn>
                <a:cxn ang="0">
                  <a:pos x="T8" y="T9"/>
                </a:cxn>
                <a:cxn ang="0">
                  <a:pos x="T10" y="T11"/>
                </a:cxn>
              </a:cxnLst>
              <a:rect l="0" t="0" r="r" b="b"/>
              <a:pathLst>
                <a:path w="385" h="429">
                  <a:moveTo>
                    <a:pt x="173" y="0"/>
                  </a:moveTo>
                  <a:cubicBezTo>
                    <a:pt x="112" y="0"/>
                    <a:pt x="54" y="11"/>
                    <a:pt x="1" y="31"/>
                  </a:cubicBezTo>
                  <a:cubicBezTo>
                    <a:pt x="0" y="159"/>
                    <a:pt x="49" y="286"/>
                    <a:pt x="146" y="384"/>
                  </a:cubicBezTo>
                  <a:cubicBezTo>
                    <a:pt x="163" y="400"/>
                    <a:pt x="181" y="416"/>
                    <a:pt x="199" y="429"/>
                  </a:cubicBezTo>
                  <a:cubicBezTo>
                    <a:pt x="215" y="285"/>
                    <a:pt x="280" y="150"/>
                    <a:pt x="385" y="48"/>
                  </a:cubicBezTo>
                  <a:cubicBezTo>
                    <a:pt x="320" y="17"/>
                    <a:pt x="249" y="0"/>
                    <a:pt x="173" y="0"/>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descr="This image is an icon of four people interacting. ">
              <a:extLst>
                <a:ext uri="{FF2B5EF4-FFF2-40B4-BE49-F238E27FC236}">
                  <a16:creationId xmlns:a16="http://schemas.microsoft.com/office/drawing/2014/main" id="{C8436027-C518-481B-BDB7-763A96442B5F}"/>
                </a:ext>
              </a:extLst>
            </p:cNvPr>
            <p:cNvSpPr>
              <a:spLocks/>
            </p:cNvSpPr>
            <p:nvPr/>
          </p:nvSpPr>
          <p:spPr bwMode="auto">
            <a:xfrm>
              <a:off x="2847115" y="3038089"/>
              <a:ext cx="1125670" cy="1333546"/>
            </a:xfrm>
            <a:custGeom>
              <a:avLst/>
              <a:gdLst>
                <a:gd name="T0" fmla="*/ 344 w 344"/>
                <a:gd name="T1" fmla="*/ 376 h 408"/>
                <a:gd name="T2" fmla="*/ 344 w 344"/>
                <a:gd name="T3" fmla="*/ 377 h 408"/>
                <a:gd name="T4" fmla="*/ 323 w 344"/>
                <a:gd name="T5" fmla="*/ 385 h 408"/>
                <a:gd name="T6" fmla="*/ 282 w 344"/>
                <a:gd name="T7" fmla="*/ 396 h 408"/>
                <a:gd name="T8" fmla="*/ 277 w 344"/>
                <a:gd name="T9" fmla="*/ 397 h 408"/>
                <a:gd name="T10" fmla="*/ 218 w 344"/>
                <a:gd name="T11" fmla="*/ 406 h 408"/>
                <a:gd name="T12" fmla="*/ 217 w 344"/>
                <a:gd name="T13" fmla="*/ 406 h 408"/>
                <a:gd name="T14" fmla="*/ 214 w 344"/>
                <a:gd name="T15" fmla="*/ 406 h 408"/>
                <a:gd name="T16" fmla="*/ 172 w 344"/>
                <a:gd name="T17" fmla="*/ 408 h 408"/>
                <a:gd name="T18" fmla="*/ 128 w 344"/>
                <a:gd name="T19" fmla="*/ 406 h 408"/>
                <a:gd name="T20" fmla="*/ 127 w 344"/>
                <a:gd name="T21" fmla="*/ 406 h 408"/>
                <a:gd name="T22" fmla="*/ 64 w 344"/>
                <a:gd name="T23" fmla="*/ 396 h 408"/>
                <a:gd name="T24" fmla="*/ 62 w 344"/>
                <a:gd name="T25" fmla="*/ 396 h 408"/>
                <a:gd name="T26" fmla="*/ 0 w 344"/>
                <a:gd name="T27" fmla="*/ 377 h 408"/>
                <a:gd name="T28" fmla="*/ 0 w 344"/>
                <a:gd name="T29" fmla="*/ 376 h 408"/>
                <a:gd name="T30" fmla="*/ 4 w 344"/>
                <a:gd name="T31" fmla="*/ 313 h 408"/>
                <a:gd name="T32" fmla="*/ 17 w 344"/>
                <a:gd name="T33" fmla="*/ 249 h 408"/>
                <a:gd name="T34" fmla="*/ 86 w 344"/>
                <a:gd name="T35" fmla="*/ 97 h 408"/>
                <a:gd name="T36" fmla="*/ 126 w 344"/>
                <a:gd name="T37" fmla="*/ 46 h 408"/>
                <a:gd name="T38" fmla="*/ 172 w 344"/>
                <a:gd name="T39" fmla="*/ 0 h 408"/>
                <a:gd name="T40" fmla="*/ 218 w 344"/>
                <a:gd name="T41" fmla="*/ 46 h 408"/>
                <a:gd name="T42" fmla="*/ 258 w 344"/>
                <a:gd name="T43" fmla="*/ 97 h 408"/>
                <a:gd name="T44" fmla="*/ 327 w 344"/>
                <a:gd name="T45" fmla="*/ 249 h 408"/>
                <a:gd name="T46" fmla="*/ 340 w 344"/>
                <a:gd name="T47" fmla="*/ 313 h 408"/>
                <a:gd name="T48" fmla="*/ 344 w 344"/>
                <a:gd name="T49" fmla="*/ 3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408">
                  <a:moveTo>
                    <a:pt x="344" y="376"/>
                  </a:moveTo>
                  <a:cubicBezTo>
                    <a:pt x="344" y="377"/>
                    <a:pt x="344" y="377"/>
                    <a:pt x="344" y="377"/>
                  </a:cubicBezTo>
                  <a:cubicBezTo>
                    <a:pt x="337" y="380"/>
                    <a:pt x="330" y="382"/>
                    <a:pt x="323" y="385"/>
                  </a:cubicBezTo>
                  <a:cubicBezTo>
                    <a:pt x="309" y="389"/>
                    <a:pt x="296" y="393"/>
                    <a:pt x="282" y="396"/>
                  </a:cubicBezTo>
                  <a:cubicBezTo>
                    <a:pt x="280" y="396"/>
                    <a:pt x="279" y="396"/>
                    <a:pt x="277" y="397"/>
                  </a:cubicBezTo>
                  <a:cubicBezTo>
                    <a:pt x="258" y="401"/>
                    <a:pt x="238" y="404"/>
                    <a:pt x="218" y="406"/>
                  </a:cubicBezTo>
                  <a:cubicBezTo>
                    <a:pt x="217" y="406"/>
                    <a:pt x="217" y="406"/>
                    <a:pt x="217" y="406"/>
                  </a:cubicBezTo>
                  <a:cubicBezTo>
                    <a:pt x="216" y="406"/>
                    <a:pt x="215" y="406"/>
                    <a:pt x="214" y="406"/>
                  </a:cubicBezTo>
                  <a:cubicBezTo>
                    <a:pt x="200" y="407"/>
                    <a:pt x="186" y="408"/>
                    <a:pt x="172" y="408"/>
                  </a:cubicBezTo>
                  <a:cubicBezTo>
                    <a:pt x="158" y="408"/>
                    <a:pt x="143" y="407"/>
                    <a:pt x="128" y="406"/>
                  </a:cubicBezTo>
                  <a:cubicBezTo>
                    <a:pt x="128" y="406"/>
                    <a:pt x="127" y="406"/>
                    <a:pt x="127" y="406"/>
                  </a:cubicBezTo>
                  <a:cubicBezTo>
                    <a:pt x="106" y="404"/>
                    <a:pt x="85" y="401"/>
                    <a:pt x="64" y="396"/>
                  </a:cubicBezTo>
                  <a:cubicBezTo>
                    <a:pt x="63" y="396"/>
                    <a:pt x="63" y="396"/>
                    <a:pt x="62" y="396"/>
                  </a:cubicBezTo>
                  <a:cubicBezTo>
                    <a:pt x="41" y="391"/>
                    <a:pt x="21" y="385"/>
                    <a:pt x="0" y="377"/>
                  </a:cubicBezTo>
                  <a:cubicBezTo>
                    <a:pt x="0" y="376"/>
                    <a:pt x="0" y="376"/>
                    <a:pt x="0" y="376"/>
                  </a:cubicBezTo>
                  <a:cubicBezTo>
                    <a:pt x="0" y="354"/>
                    <a:pt x="2" y="333"/>
                    <a:pt x="4" y="313"/>
                  </a:cubicBezTo>
                  <a:cubicBezTo>
                    <a:pt x="7" y="291"/>
                    <a:pt x="11" y="270"/>
                    <a:pt x="17" y="249"/>
                  </a:cubicBezTo>
                  <a:cubicBezTo>
                    <a:pt x="31" y="194"/>
                    <a:pt x="55" y="143"/>
                    <a:pt x="86" y="97"/>
                  </a:cubicBezTo>
                  <a:cubicBezTo>
                    <a:pt x="98" y="79"/>
                    <a:pt x="112" y="62"/>
                    <a:pt x="126" y="46"/>
                  </a:cubicBezTo>
                  <a:cubicBezTo>
                    <a:pt x="140" y="29"/>
                    <a:pt x="156" y="14"/>
                    <a:pt x="172" y="0"/>
                  </a:cubicBezTo>
                  <a:cubicBezTo>
                    <a:pt x="188" y="14"/>
                    <a:pt x="204" y="29"/>
                    <a:pt x="218" y="46"/>
                  </a:cubicBezTo>
                  <a:cubicBezTo>
                    <a:pt x="233" y="62"/>
                    <a:pt x="246" y="79"/>
                    <a:pt x="258" y="97"/>
                  </a:cubicBezTo>
                  <a:cubicBezTo>
                    <a:pt x="289" y="143"/>
                    <a:pt x="313" y="194"/>
                    <a:pt x="327" y="249"/>
                  </a:cubicBezTo>
                  <a:cubicBezTo>
                    <a:pt x="333" y="270"/>
                    <a:pt x="337" y="291"/>
                    <a:pt x="340" y="313"/>
                  </a:cubicBezTo>
                  <a:cubicBezTo>
                    <a:pt x="343" y="333"/>
                    <a:pt x="344" y="354"/>
                    <a:pt x="344" y="376"/>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TextBox 23">
              <a:extLst>
                <a:ext uri="{FF2B5EF4-FFF2-40B4-BE49-F238E27FC236}">
                  <a16:creationId xmlns:a16="http://schemas.microsoft.com/office/drawing/2014/main" id="{76037B9F-F7D4-490B-B8D1-723E759320EF}"/>
                </a:ext>
              </a:extLst>
            </p:cNvPr>
            <p:cNvSpPr txBox="1"/>
            <p:nvPr/>
          </p:nvSpPr>
          <p:spPr>
            <a:xfrm>
              <a:off x="3052358" y="3906330"/>
              <a:ext cx="677682" cy="263219"/>
            </a:xfrm>
            <a:prstGeom prst="rect">
              <a:avLst/>
            </a:prstGeom>
            <a:noFill/>
          </p:spPr>
          <p:txBody>
            <a:bodyPr wrap="square" lIns="0" tIns="0" rIns="0" bIns="0" rtlCol="0">
              <a:spAutoFit/>
            </a:bodyPr>
            <a:lstStyle/>
            <a:p>
              <a:pPr algn="ctr"/>
              <a:r>
                <a:rPr lang="en-US" sz="1200">
                  <a:solidFill>
                    <a:schemeClr val="bg1"/>
                  </a:solidFill>
                </a:rPr>
                <a:t>SVM</a:t>
              </a:r>
            </a:p>
          </p:txBody>
        </p:sp>
        <p:grpSp>
          <p:nvGrpSpPr>
            <p:cNvPr id="90" name="Group 89">
              <a:extLst>
                <a:ext uri="{FF2B5EF4-FFF2-40B4-BE49-F238E27FC236}">
                  <a16:creationId xmlns:a16="http://schemas.microsoft.com/office/drawing/2014/main" id="{732C0092-A5BE-4296-9B7E-73CA9D6A0C92}"/>
                </a:ext>
              </a:extLst>
            </p:cNvPr>
            <p:cNvGrpSpPr/>
            <p:nvPr/>
          </p:nvGrpSpPr>
          <p:grpSpPr>
            <a:xfrm>
              <a:off x="3260907" y="3450123"/>
              <a:ext cx="330200" cy="346075"/>
              <a:chOff x="2686050" y="2895601"/>
              <a:chExt cx="330200" cy="346075"/>
            </a:xfrm>
          </p:grpSpPr>
          <p:sp>
            <p:nvSpPr>
              <p:cNvPr id="91" name="Oval 309">
                <a:extLst>
                  <a:ext uri="{FF2B5EF4-FFF2-40B4-BE49-F238E27FC236}">
                    <a16:creationId xmlns:a16="http://schemas.microsoft.com/office/drawing/2014/main" id="{322943C5-DF07-4D19-80BE-A092E8DCDBC1}"/>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310">
                <a:extLst>
                  <a:ext uri="{FF2B5EF4-FFF2-40B4-BE49-F238E27FC236}">
                    <a16:creationId xmlns:a16="http://schemas.microsoft.com/office/drawing/2014/main" id="{AD6217C9-47FE-4784-97F3-BB1CEF6B068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Oval 311">
                <a:extLst>
                  <a:ext uri="{FF2B5EF4-FFF2-40B4-BE49-F238E27FC236}">
                    <a16:creationId xmlns:a16="http://schemas.microsoft.com/office/drawing/2014/main" id="{145614E0-2CF6-4018-A29C-347103CC19DE}"/>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312">
                <a:extLst>
                  <a:ext uri="{FF2B5EF4-FFF2-40B4-BE49-F238E27FC236}">
                    <a16:creationId xmlns:a16="http://schemas.microsoft.com/office/drawing/2014/main" id="{C15930DF-7C04-43B8-94F3-9A62A91A334C}"/>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Oval 313">
                <a:extLst>
                  <a:ext uri="{FF2B5EF4-FFF2-40B4-BE49-F238E27FC236}">
                    <a16:creationId xmlns:a16="http://schemas.microsoft.com/office/drawing/2014/main" id="{C37FB908-4B07-487A-8AE5-2C93E1AF86B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314">
                <a:extLst>
                  <a:ext uri="{FF2B5EF4-FFF2-40B4-BE49-F238E27FC236}">
                    <a16:creationId xmlns:a16="http://schemas.microsoft.com/office/drawing/2014/main" id="{B3C647A5-00EF-45D7-A795-5CC541EFF1F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Oval 315">
                <a:extLst>
                  <a:ext uri="{FF2B5EF4-FFF2-40B4-BE49-F238E27FC236}">
                    <a16:creationId xmlns:a16="http://schemas.microsoft.com/office/drawing/2014/main" id="{8E007759-5FF7-4D0A-A475-0EAD05E962C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316">
                <a:extLst>
                  <a:ext uri="{FF2B5EF4-FFF2-40B4-BE49-F238E27FC236}">
                    <a16:creationId xmlns:a16="http://schemas.microsoft.com/office/drawing/2014/main" id="{42BF9E91-C3D1-479E-A251-AD54A926B6D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Oval 317">
                <a:extLst>
                  <a:ext uri="{FF2B5EF4-FFF2-40B4-BE49-F238E27FC236}">
                    <a16:creationId xmlns:a16="http://schemas.microsoft.com/office/drawing/2014/main" id="{FE52E745-A552-4F06-9535-C6C622D93F35}"/>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318">
                <a:extLst>
                  <a:ext uri="{FF2B5EF4-FFF2-40B4-BE49-F238E27FC236}">
                    <a16:creationId xmlns:a16="http://schemas.microsoft.com/office/drawing/2014/main" id="{A9F3F5BA-CD89-43EF-82A6-14201A89D8AC}"/>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319">
                <a:extLst>
                  <a:ext uri="{FF2B5EF4-FFF2-40B4-BE49-F238E27FC236}">
                    <a16:creationId xmlns:a16="http://schemas.microsoft.com/office/drawing/2014/main" id="{0C1B8AEB-E335-4D8B-8846-5975E8B3D487}"/>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320">
                <a:extLst>
                  <a:ext uri="{FF2B5EF4-FFF2-40B4-BE49-F238E27FC236}">
                    <a16:creationId xmlns:a16="http://schemas.microsoft.com/office/drawing/2014/main" id="{625F2B4F-F75B-4093-862F-865FC16ABC82}"/>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a:extLst>
                <a:ext uri="{FF2B5EF4-FFF2-40B4-BE49-F238E27FC236}">
                  <a16:creationId xmlns:a16="http://schemas.microsoft.com/office/drawing/2014/main" id="{B1E38458-8F3E-4314-9FA8-DC2B0EBB7E33}"/>
                </a:ext>
              </a:extLst>
            </p:cNvPr>
            <p:cNvGrpSpPr/>
            <p:nvPr/>
          </p:nvGrpSpPr>
          <p:grpSpPr>
            <a:xfrm>
              <a:off x="3211694" y="4933877"/>
              <a:ext cx="346075" cy="346075"/>
              <a:chOff x="3398838" y="2895601"/>
              <a:chExt cx="346075" cy="346075"/>
            </a:xfrm>
          </p:grpSpPr>
          <p:sp>
            <p:nvSpPr>
              <p:cNvPr id="75" name="Freeform 49">
                <a:extLst>
                  <a:ext uri="{FF2B5EF4-FFF2-40B4-BE49-F238E27FC236}">
                    <a16:creationId xmlns:a16="http://schemas.microsoft.com/office/drawing/2014/main" id="{52F6AE15-148B-4DD3-9B33-E89085198CA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50">
                <a:extLst>
                  <a:ext uri="{FF2B5EF4-FFF2-40B4-BE49-F238E27FC236}">
                    <a16:creationId xmlns:a16="http://schemas.microsoft.com/office/drawing/2014/main" id="{B7DF1EA3-5709-492C-BABE-F390B608BAC1}"/>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Oval 51">
                <a:extLst>
                  <a:ext uri="{FF2B5EF4-FFF2-40B4-BE49-F238E27FC236}">
                    <a16:creationId xmlns:a16="http://schemas.microsoft.com/office/drawing/2014/main" id="{964C8E4A-6689-4008-A522-91B998379766}"/>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52">
                <a:extLst>
                  <a:ext uri="{FF2B5EF4-FFF2-40B4-BE49-F238E27FC236}">
                    <a16:creationId xmlns:a16="http://schemas.microsoft.com/office/drawing/2014/main" id="{DA8DEA77-BD29-4118-B9AB-E053B3495E6E}"/>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53">
                <a:extLst>
                  <a:ext uri="{FF2B5EF4-FFF2-40B4-BE49-F238E27FC236}">
                    <a16:creationId xmlns:a16="http://schemas.microsoft.com/office/drawing/2014/main" id="{7758711F-A5C0-4C30-A3B1-91B546014B22}"/>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A575C4B8-CC49-4D59-BC4B-A13D8D97AF1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Oval 55">
                <a:extLst>
                  <a:ext uri="{FF2B5EF4-FFF2-40B4-BE49-F238E27FC236}">
                    <a16:creationId xmlns:a16="http://schemas.microsoft.com/office/drawing/2014/main" id="{EE9FF2CA-A0D9-41EF-8A6D-06571B57B1E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a:extLst>
                  <a:ext uri="{FF2B5EF4-FFF2-40B4-BE49-F238E27FC236}">
                    <a16:creationId xmlns:a16="http://schemas.microsoft.com/office/drawing/2014/main" id="{74276568-12D5-4791-8AAE-E71301B357C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a:extLst>
                  <a:ext uri="{FF2B5EF4-FFF2-40B4-BE49-F238E27FC236}">
                    <a16:creationId xmlns:a16="http://schemas.microsoft.com/office/drawing/2014/main" id="{36893D6E-C781-44C6-B4DB-BF8FDD3B4DB8}"/>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a:extLst>
                  <a:ext uri="{FF2B5EF4-FFF2-40B4-BE49-F238E27FC236}">
                    <a16:creationId xmlns:a16="http://schemas.microsoft.com/office/drawing/2014/main" id="{E40B690B-BA0B-4EEC-A0CF-7DA3B2E43E8E}"/>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Oval 59">
                <a:extLst>
                  <a:ext uri="{FF2B5EF4-FFF2-40B4-BE49-F238E27FC236}">
                    <a16:creationId xmlns:a16="http://schemas.microsoft.com/office/drawing/2014/main" id="{971E19C9-854B-41E7-A5D7-36AE58BA61FC}"/>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60">
                <a:extLst>
                  <a:ext uri="{FF2B5EF4-FFF2-40B4-BE49-F238E27FC236}">
                    <a16:creationId xmlns:a16="http://schemas.microsoft.com/office/drawing/2014/main" id="{DE348461-111F-4014-A8A3-F56B07127374}"/>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61">
                <a:extLst>
                  <a:ext uri="{FF2B5EF4-FFF2-40B4-BE49-F238E27FC236}">
                    <a16:creationId xmlns:a16="http://schemas.microsoft.com/office/drawing/2014/main" id="{22CD114E-A6F0-4722-A4EE-4C318C1DC5BA}"/>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62">
                <a:extLst>
                  <a:ext uri="{FF2B5EF4-FFF2-40B4-BE49-F238E27FC236}">
                    <a16:creationId xmlns:a16="http://schemas.microsoft.com/office/drawing/2014/main" id="{F7E3A019-70E0-420D-BBF5-DAE0B933DE1E}"/>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18E10038-0AE7-4F94-99B0-CEA210C9535B}"/>
                </a:ext>
              </a:extLst>
            </p:cNvPr>
            <p:cNvGrpSpPr/>
            <p:nvPr/>
          </p:nvGrpSpPr>
          <p:grpSpPr>
            <a:xfrm>
              <a:off x="4359934" y="2904941"/>
              <a:ext cx="330200" cy="315913"/>
              <a:chOff x="4127500" y="2909888"/>
              <a:chExt cx="330200" cy="315913"/>
            </a:xfrm>
          </p:grpSpPr>
          <p:sp>
            <p:nvSpPr>
              <p:cNvPr id="64" name="Oval 268">
                <a:extLst>
                  <a:ext uri="{FF2B5EF4-FFF2-40B4-BE49-F238E27FC236}">
                    <a16:creationId xmlns:a16="http://schemas.microsoft.com/office/drawing/2014/main" id="{F7A8EBC1-9006-4CB5-A698-1D1D62E0DBEA}"/>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69">
                <a:extLst>
                  <a:ext uri="{FF2B5EF4-FFF2-40B4-BE49-F238E27FC236}">
                    <a16:creationId xmlns:a16="http://schemas.microsoft.com/office/drawing/2014/main" id="{0CBCD43D-AE92-41F5-9C2B-B4B3FE6FFC2B}"/>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Oval 270">
                <a:extLst>
                  <a:ext uri="{FF2B5EF4-FFF2-40B4-BE49-F238E27FC236}">
                    <a16:creationId xmlns:a16="http://schemas.microsoft.com/office/drawing/2014/main" id="{282262E1-7304-47F8-ADFC-CA07C9ADF54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271">
                <a:extLst>
                  <a:ext uri="{FF2B5EF4-FFF2-40B4-BE49-F238E27FC236}">
                    <a16:creationId xmlns:a16="http://schemas.microsoft.com/office/drawing/2014/main" id="{61422BB8-6120-4583-B04B-D675BF21968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Oval 272">
                <a:extLst>
                  <a:ext uri="{FF2B5EF4-FFF2-40B4-BE49-F238E27FC236}">
                    <a16:creationId xmlns:a16="http://schemas.microsoft.com/office/drawing/2014/main" id="{921647A8-2EB5-4C08-8422-414742FE7757}"/>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273">
                <a:extLst>
                  <a:ext uri="{FF2B5EF4-FFF2-40B4-BE49-F238E27FC236}">
                    <a16:creationId xmlns:a16="http://schemas.microsoft.com/office/drawing/2014/main" id="{453B206B-E6FA-440E-8267-6B4EF680427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274">
                <a:extLst>
                  <a:ext uri="{FF2B5EF4-FFF2-40B4-BE49-F238E27FC236}">
                    <a16:creationId xmlns:a16="http://schemas.microsoft.com/office/drawing/2014/main" id="{41B368DF-58C1-48A8-8E16-E3B4645A1BD8}"/>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275">
                <a:extLst>
                  <a:ext uri="{FF2B5EF4-FFF2-40B4-BE49-F238E27FC236}">
                    <a16:creationId xmlns:a16="http://schemas.microsoft.com/office/drawing/2014/main" id="{75651205-4A53-463F-A685-DE5C8BC6BD7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276">
                <a:extLst>
                  <a:ext uri="{FF2B5EF4-FFF2-40B4-BE49-F238E27FC236}">
                    <a16:creationId xmlns:a16="http://schemas.microsoft.com/office/drawing/2014/main" id="{83B67D48-AF94-4FED-959B-C51A15982CF5}"/>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3" name="Rectangle 62" descr="This image is of three overlapping circles.   ">
              <a:extLst>
                <a:ext uri="{FF2B5EF4-FFF2-40B4-BE49-F238E27FC236}">
                  <a16:creationId xmlns:a16="http://schemas.microsoft.com/office/drawing/2014/main" id="{84BAF14B-A443-42DB-8BF6-893FAE5CCE6F}"/>
                </a:ext>
              </a:extLst>
            </p:cNvPr>
            <p:cNvSpPr/>
            <p:nvPr/>
          </p:nvSpPr>
          <p:spPr>
            <a:xfrm>
              <a:off x="4561225" y="4571423"/>
              <a:ext cx="1260332" cy="350958"/>
            </a:xfrm>
            <a:prstGeom prst="rect">
              <a:avLst/>
            </a:prstGeom>
          </p:spPr>
          <p:txBody>
            <a:bodyPr wrap="square" lIns="0" tIns="0" rIns="0" bIns="0">
              <a:spAutoFit/>
            </a:bodyPr>
            <a:lstStyle/>
            <a:p>
              <a:pPr algn="ctr"/>
              <a:r>
                <a:rPr lang="en-US" sz="1600" i="1">
                  <a:solidFill>
                    <a:schemeClr val="bg1"/>
                  </a:solidFill>
                  <a:latin typeface="+mj-lt"/>
                  <a:cs typeface="Segoe UI" panose="020B0502040204020203" pitchFamily="34" charset="0"/>
                </a:rPr>
                <a:t>Radial</a:t>
              </a:r>
            </a:p>
          </p:txBody>
        </p:sp>
        <p:grpSp>
          <p:nvGrpSpPr>
            <p:cNvPr id="50" name="Group 49">
              <a:extLst>
                <a:ext uri="{FF2B5EF4-FFF2-40B4-BE49-F238E27FC236}">
                  <a16:creationId xmlns:a16="http://schemas.microsoft.com/office/drawing/2014/main" id="{EF6CD563-9511-4250-BCB0-1FBFAAE1289C}"/>
                </a:ext>
              </a:extLst>
            </p:cNvPr>
            <p:cNvGrpSpPr/>
            <p:nvPr/>
          </p:nvGrpSpPr>
          <p:grpSpPr>
            <a:xfrm>
              <a:off x="2177290" y="2874779"/>
              <a:ext cx="344488" cy="346075"/>
              <a:chOff x="4841875" y="2895601"/>
              <a:chExt cx="344488" cy="346075"/>
            </a:xfrm>
          </p:grpSpPr>
          <p:sp>
            <p:nvSpPr>
              <p:cNvPr id="52" name="Freeform 258">
                <a:extLst>
                  <a:ext uri="{FF2B5EF4-FFF2-40B4-BE49-F238E27FC236}">
                    <a16:creationId xmlns:a16="http://schemas.microsoft.com/office/drawing/2014/main" id="{7B269D94-9FED-4F93-A218-57CD14D4F9C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59">
                <a:extLst>
                  <a:ext uri="{FF2B5EF4-FFF2-40B4-BE49-F238E27FC236}">
                    <a16:creationId xmlns:a16="http://schemas.microsoft.com/office/drawing/2014/main" id="{435DD0CD-FD16-4760-9F43-618A517E32C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60">
                <a:extLst>
                  <a:ext uri="{FF2B5EF4-FFF2-40B4-BE49-F238E27FC236}">
                    <a16:creationId xmlns:a16="http://schemas.microsoft.com/office/drawing/2014/main" id="{11230DFA-75B1-4B65-BDFE-22109071454A}"/>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261">
                <a:extLst>
                  <a:ext uri="{FF2B5EF4-FFF2-40B4-BE49-F238E27FC236}">
                    <a16:creationId xmlns:a16="http://schemas.microsoft.com/office/drawing/2014/main" id="{54B6C7BB-BBA1-4668-9BF5-325AA69CEE6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262">
                <a:extLst>
                  <a:ext uri="{FF2B5EF4-FFF2-40B4-BE49-F238E27FC236}">
                    <a16:creationId xmlns:a16="http://schemas.microsoft.com/office/drawing/2014/main" id="{6DC0A898-A566-45D7-BD7F-6205ED16E76E}"/>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263">
                <a:extLst>
                  <a:ext uri="{FF2B5EF4-FFF2-40B4-BE49-F238E27FC236}">
                    <a16:creationId xmlns:a16="http://schemas.microsoft.com/office/drawing/2014/main" id="{E201D585-E178-408E-A42A-A9FD198C4747}"/>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Oval 264">
                <a:extLst>
                  <a:ext uri="{FF2B5EF4-FFF2-40B4-BE49-F238E27FC236}">
                    <a16:creationId xmlns:a16="http://schemas.microsoft.com/office/drawing/2014/main" id="{9C382A44-3942-4A8E-98A1-2685D9AAEEEE}"/>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Oval 265">
                <a:extLst>
                  <a:ext uri="{FF2B5EF4-FFF2-40B4-BE49-F238E27FC236}">
                    <a16:creationId xmlns:a16="http://schemas.microsoft.com/office/drawing/2014/main" id="{052D3390-46BC-4B65-B5BE-0A40578F9E61}"/>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Oval 266">
                <a:extLst>
                  <a:ext uri="{FF2B5EF4-FFF2-40B4-BE49-F238E27FC236}">
                    <a16:creationId xmlns:a16="http://schemas.microsoft.com/office/drawing/2014/main" id="{0279AB69-DF67-4836-8A04-8F550D181F6D}"/>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67">
                <a:extLst>
                  <a:ext uri="{FF2B5EF4-FFF2-40B4-BE49-F238E27FC236}">
                    <a16:creationId xmlns:a16="http://schemas.microsoft.com/office/drawing/2014/main" id="{E1BFECCB-F108-4293-A159-3CFFB2E29A55}"/>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4" name="Rectangle 103">
              <a:extLst>
                <a:ext uri="{FF2B5EF4-FFF2-40B4-BE49-F238E27FC236}">
                  <a16:creationId xmlns:a16="http://schemas.microsoft.com/office/drawing/2014/main" id="{10F61556-59B4-4A9C-90FA-556F81054F9F}"/>
                </a:ext>
              </a:extLst>
            </p:cNvPr>
            <p:cNvSpPr/>
            <p:nvPr/>
          </p:nvSpPr>
          <p:spPr>
            <a:xfrm>
              <a:off x="931858" y="4481917"/>
              <a:ext cx="1260332" cy="350958"/>
            </a:xfrm>
            <a:prstGeom prst="rect">
              <a:avLst/>
            </a:prstGeom>
          </p:spPr>
          <p:txBody>
            <a:bodyPr wrap="square" lIns="0" tIns="0" rIns="0" bIns="0">
              <a:spAutoFit/>
            </a:bodyPr>
            <a:lstStyle/>
            <a:p>
              <a:pPr algn="ctr"/>
              <a:r>
                <a:rPr lang="en-US" sz="1600" i="1">
                  <a:solidFill>
                    <a:schemeClr val="bg1"/>
                  </a:solidFill>
                  <a:latin typeface="+mj-lt"/>
                  <a:cs typeface="Segoe UI" panose="020B0502040204020203" pitchFamily="34" charset="0"/>
                </a:rPr>
                <a:t>Linear</a:t>
              </a:r>
            </a:p>
          </p:txBody>
        </p:sp>
        <p:sp>
          <p:nvSpPr>
            <p:cNvPr id="105" name="Rectangle 104">
              <a:extLst>
                <a:ext uri="{FF2B5EF4-FFF2-40B4-BE49-F238E27FC236}">
                  <a16:creationId xmlns:a16="http://schemas.microsoft.com/office/drawing/2014/main" id="{F5EBCB29-78BB-40FE-BAC2-F83D56B8F2B7}"/>
                </a:ext>
              </a:extLst>
            </p:cNvPr>
            <p:cNvSpPr/>
            <p:nvPr/>
          </p:nvSpPr>
          <p:spPr>
            <a:xfrm>
              <a:off x="2776791" y="1495581"/>
              <a:ext cx="1260332" cy="350958"/>
            </a:xfrm>
            <a:prstGeom prst="rect">
              <a:avLst/>
            </a:prstGeom>
          </p:spPr>
          <p:txBody>
            <a:bodyPr wrap="square" lIns="0" tIns="0" rIns="0" bIns="0">
              <a:spAutoFit/>
            </a:bodyPr>
            <a:lstStyle/>
            <a:p>
              <a:pPr algn="ctr"/>
              <a:r>
                <a:rPr lang="en-US" sz="1600" i="1">
                  <a:solidFill>
                    <a:schemeClr val="bg1"/>
                  </a:solidFill>
                  <a:latin typeface="+mj-lt"/>
                  <a:cs typeface="Segoe UI" panose="020B0502040204020203" pitchFamily="34" charset="0"/>
                </a:rPr>
                <a:t>Poly</a:t>
              </a:r>
            </a:p>
          </p:txBody>
        </p:sp>
      </p:gr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4453087" y="12475"/>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54EA7ED5-6E34-4D47-91B6-F78F5F8B4C6E}"/>
              </a:ext>
            </a:extLst>
          </p:cNvPr>
          <p:cNvSpPr txBox="1"/>
          <p:nvPr/>
        </p:nvSpPr>
        <p:spPr>
          <a:xfrm>
            <a:off x="467888" y="559702"/>
            <a:ext cx="3760282" cy="1538883"/>
          </a:xfrm>
          <a:prstGeom prst="rect">
            <a:avLst/>
          </a:prstGeom>
          <a:noFill/>
        </p:spPr>
        <p:txBody>
          <a:bodyPr wrap="square" lIns="0" tIns="0" rIns="0" bIns="0" rtlCol="0">
            <a:spAutoFit/>
          </a:bodyPr>
          <a:lstStyle/>
          <a:p>
            <a:pPr algn="ctr">
              <a:lnSpc>
                <a:spcPts val="4000"/>
              </a:lnSpc>
            </a:pPr>
            <a:r>
              <a:rPr lang="en-US" sz="4400" b="1">
                <a:solidFill>
                  <a:srgbClr val="002060"/>
                </a:solidFill>
                <a:latin typeface="Segoe UI" panose="020B0502040204020203" pitchFamily="34" charset="0"/>
                <a:cs typeface="Segoe UI" panose="020B0502040204020203" pitchFamily="34" charset="0"/>
              </a:rPr>
              <a:t>SUPPORT VECTOR </a:t>
            </a:r>
          </a:p>
          <a:p>
            <a:pPr algn="ctr">
              <a:lnSpc>
                <a:spcPts val="4000"/>
              </a:lnSpc>
            </a:pPr>
            <a:r>
              <a:rPr lang="en-US" sz="4400" b="1">
                <a:solidFill>
                  <a:srgbClr val="002060"/>
                </a:solidFill>
                <a:latin typeface="Segoe UI" panose="020B0502040204020203" pitchFamily="34" charset="0"/>
                <a:cs typeface="Segoe UI" panose="020B0502040204020203" pitchFamily="34" charset="0"/>
              </a:rPr>
              <a:t>MACHINE</a:t>
            </a:r>
          </a:p>
        </p:txBody>
      </p:sp>
      <p:pic>
        <p:nvPicPr>
          <p:cNvPr id="3" name="Picture 2" descr="A screenshot of a computer">
            <a:extLst>
              <a:ext uri="{FF2B5EF4-FFF2-40B4-BE49-F238E27FC236}">
                <a16:creationId xmlns:a16="http://schemas.microsoft.com/office/drawing/2014/main" id="{487091AA-1B32-FE39-869A-F18249B5EFAF}"/>
              </a:ext>
            </a:extLst>
          </p:cNvPr>
          <p:cNvPicPr>
            <a:picLocks noChangeAspect="1"/>
          </p:cNvPicPr>
          <p:nvPr/>
        </p:nvPicPr>
        <p:blipFill>
          <a:blip r:embed="rId3"/>
          <a:stretch>
            <a:fillRect/>
          </a:stretch>
        </p:blipFill>
        <p:spPr>
          <a:xfrm>
            <a:off x="4592145" y="283793"/>
            <a:ext cx="2447797" cy="3470060"/>
          </a:xfrm>
          <a:prstGeom prst="rect">
            <a:avLst/>
          </a:prstGeom>
        </p:spPr>
      </p:pic>
      <p:pic>
        <p:nvPicPr>
          <p:cNvPr id="6" name="Picture 5" descr="A screenshot of a computer">
            <a:extLst>
              <a:ext uri="{FF2B5EF4-FFF2-40B4-BE49-F238E27FC236}">
                <a16:creationId xmlns:a16="http://schemas.microsoft.com/office/drawing/2014/main" id="{A4B42F63-FCD9-FEC8-79CE-85C2876D80BC}"/>
              </a:ext>
            </a:extLst>
          </p:cNvPr>
          <p:cNvPicPr>
            <a:picLocks noChangeAspect="1"/>
          </p:cNvPicPr>
          <p:nvPr/>
        </p:nvPicPr>
        <p:blipFill>
          <a:blip r:embed="rId4"/>
          <a:stretch>
            <a:fillRect/>
          </a:stretch>
        </p:blipFill>
        <p:spPr>
          <a:xfrm>
            <a:off x="6900892" y="254162"/>
            <a:ext cx="2447803" cy="3499692"/>
          </a:xfrm>
          <a:prstGeom prst="rect">
            <a:avLst/>
          </a:prstGeom>
        </p:spPr>
      </p:pic>
      <p:pic>
        <p:nvPicPr>
          <p:cNvPr id="8" name="Picture 7" descr="A screenshot of a computer">
            <a:extLst>
              <a:ext uri="{FF2B5EF4-FFF2-40B4-BE49-F238E27FC236}">
                <a16:creationId xmlns:a16="http://schemas.microsoft.com/office/drawing/2014/main" id="{61787CC3-5D22-21E7-961E-1FC2E2DF4810}"/>
              </a:ext>
            </a:extLst>
          </p:cNvPr>
          <p:cNvPicPr>
            <a:picLocks noChangeAspect="1"/>
          </p:cNvPicPr>
          <p:nvPr/>
        </p:nvPicPr>
        <p:blipFill>
          <a:blip r:embed="rId5"/>
          <a:stretch>
            <a:fillRect/>
          </a:stretch>
        </p:blipFill>
        <p:spPr>
          <a:xfrm>
            <a:off x="9348696" y="269416"/>
            <a:ext cx="2574599" cy="3484437"/>
          </a:xfrm>
          <a:prstGeom prst="rect">
            <a:avLst/>
          </a:prstGeom>
        </p:spPr>
      </p:pic>
      <p:sp>
        <p:nvSpPr>
          <p:cNvPr id="2" name="TextBox 1">
            <a:extLst>
              <a:ext uri="{FF2B5EF4-FFF2-40B4-BE49-F238E27FC236}">
                <a16:creationId xmlns:a16="http://schemas.microsoft.com/office/drawing/2014/main" id="{FFB7D86E-E680-628F-F6F7-A27AF4A02DB4}"/>
              </a:ext>
            </a:extLst>
          </p:cNvPr>
          <p:cNvSpPr txBox="1"/>
          <p:nvPr/>
        </p:nvSpPr>
        <p:spPr>
          <a:xfrm>
            <a:off x="4816415" y="4040038"/>
            <a:ext cx="6959600"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285750">
              <a:buFont typeface="Arial"/>
              <a:buChar char="•"/>
            </a:pPr>
            <a:r>
              <a:rPr lang="en-US" sz="1600" dirty="0">
                <a:solidFill>
                  <a:srgbClr val="002060"/>
                </a:solidFill>
                <a:latin typeface="+mj-lt"/>
                <a:cs typeface="Segoe UI"/>
              </a:rPr>
              <a:t>Radial Basis Function w/ Cost 10 has best Performance</a:t>
            </a:r>
          </a:p>
          <a:p>
            <a:pPr marL="457200" lvl="2" indent="-285750">
              <a:buFont typeface="Courier New"/>
              <a:buChar char="o"/>
            </a:pPr>
            <a:r>
              <a:rPr lang="en-US" sz="1600" dirty="0">
                <a:solidFill>
                  <a:srgbClr val="002060"/>
                </a:solidFill>
                <a:latin typeface="+mj-lt"/>
                <a:cs typeface="Segoe UI"/>
              </a:rPr>
              <a:t>56.7% accuracy, 58% precision, 64.8% recall</a:t>
            </a:r>
          </a:p>
          <a:p>
            <a:pPr indent="-285750">
              <a:buFont typeface="Arial"/>
              <a:buChar char="•"/>
            </a:pPr>
            <a:r>
              <a:rPr lang="en-US" sz="1600" dirty="0">
                <a:solidFill>
                  <a:srgbClr val="002060"/>
                </a:solidFill>
                <a:latin typeface="+mj-lt"/>
                <a:cs typeface="Segoe UI"/>
              </a:rPr>
              <a:t>Very High Recall (98.9%) for Polynomial  Functions w/ Cost 1</a:t>
            </a:r>
          </a:p>
          <a:p>
            <a:pPr marL="457200" lvl="2" indent="-285750">
              <a:buFont typeface="Courier New"/>
              <a:buChar char="o"/>
            </a:pPr>
            <a:r>
              <a:rPr lang="en-US" sz="1600" dirty="0">
                <a:solidFill>
                  <a:srgbClr val="002060"/>
                </a:solidFill>
                <a:latin typeface="+mj-lt"/>
                <a:cs typeface="Segoe UI"/>
              </a:rPr>
              <a:t>Low </a:t>
            </a:r>
            <a:r>
              <a:rPr lang="en-US" sz="1600" dirty="0" err="1">
                <a:solidFill>
                  <a:srgbClr val="002060"/>
                </a:solidFill>
                <a:latin typeface="+mj-lt"/>
                <a:cs typeface="Segoe UI"/>
              </a:rPr>
              <a:t>accuarcy</a:t>
            </a:r>
            <a:r>
              <a:rPr lang="en-US" sz="1600" dirty="0">
                <a:solidFill>
                  <a:srgbClr val="002060"/>
                </a:solidFill>
                <a:latin typeface="+mj-lt"/>
                <a:cs typeface="Segoe UI"/>
              </a:rPr>
              <a:t> and precision</a:t>
            </a:r>
          </a:p>
          <a:p>
            <a:pPr indent="-285750">
              <a:buFont typeface="Arial"/>
              <a:buChar char="•"/>
            </a:pPr>
            <a:r>
              <a:rPr lang="en-US" sz="1600" dirty="0">
                <a:solidFill>
                  <a:srgbClr val="002060"/>
                </a:solidFill>
                <a:latin typeface="+mj-lt"/>
                <a:cs typeface="Segoe UI"/>
              </a:rPr>
              <a:t>Very little variance among linear models</a:t>
            </a:r>
          </a:p>
          <a:p>
            <a:pPr indent="-285750">
              <a:buFont typeface="Arial"/>
              <a:buChar char="•"/>
            </a:pPr>
            <a:r>
              <a:rPr lang="en-US" sz="1600" dirty="0">
                <a:solidFill>
                  <a:srgbClr val="002060"/>
                </a:solidFill>
                <a:latin typeface="+mj-lt"/>
                <a:cs typeface="Segoe UI"/>
              </a:rPr>
              <a:t>Average accuracy hovers around the 55% mark</a:t>
            </a:r>
          </a:p>
          <a:p>
            <a:endParaRPr lang="en-US" dirty="0"/>
          </a:p>
        </p:txBody>
      </p:sp>
    </p:spTree>
    <p:extLst>
      <p:ext uri="{BB962C8B-B14F-4D97-AF65-F5344CB8AC3E}">
        <p14:creationId xmlns:p14="http://schemas.microsoft.com/office/powerpoint/2010/main" val="1745539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406741" y="219224"/>
            <a:ext cx="6421442"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CORRELATION &amp; PREDICTIONS</a:t>
            </a:r>
          </a:p>
        </p:txBody>
      </p:sp>
      <p:pic>
        <p:nvPicPr>
          <p:cNvPr id="51" name="Picture 50" descr="A black and white text&#10;&#10;Description automatically generated">
            <a:extLst>
              <a:ext uri="{FF2B5EF4-FFF2-40B4-BE49-F238E27FC236}">
                <a16:creationId xmlns:a16="http://schemas.microsoft.com/office/drawing/2014/main" id="{AE6FADA9-B1EA-FCFF-04A9-28E7ADDE217D}"/>
              </a:ext>
            </a:extLst>
          </p:cNvPr>
          <p:cNvPicPr>
            <a:picLocks noChangeAspect="1"/>
          </p:cNvPicPr>
          <p:nvPr/>
        </p:nvPicPr>
        <p:blipFill>
          <a:blip r:embed="rId3"/>
          <a:stretch>
            <a:fillRect/>
          </a:stretch>
        </p:blipFill>
        <p:spPr>
          <a:xfrm>
            <a:off x="2954390" y="5037590"/>
            <a:ext cx="3817379" cy="1153604"/>
          </a:xfrm>
          <a:prstGeom prst="rect">
            <a:avLst/>
          </a:prstGeom>
        </p:spPr>
      </p:pic>
      <p:pic>
        <p:nvPicPr>
          <p:cNvPr id="4" name="Picture 3" descr="A diagram of a weather forecast">
            <a:extLst>
              <a:ext uri="{FF2B5EF4-FFF2-40B4-BE49-F238E27FC236}">
                <a16:creationId xmlns:a16="http://schemas.microsoft.com/office/drawing/2014/main" id="{E69FE727-C986-394D-250C-BB981020C427}"/>
              </a:ext>
            </a:extLst>
          </p:cNvPr>
          <p:cNvPicPr>
            <a:picLocks noChangeAspect="1"/>
          </p:cNvPicPr>
          <p:nvPr/>
        </p:nvPicPr>
        <p:blipFill>
          <a:blip r:embed="rId4"/>
          <a:stretch>
            <a:fillRect/>
          </a:stretch>
        </p:blipFill>
        <p:spPr>
          <a:xfrm>
            <a:off x="644076" y="1011483"/>
            <a:ext cx="5821986" cy="2769354"/>
          </a:xfrm>
          <a:prstGeom prst="rect">
            <a:avLst/>
          </a:prstGeom>
        </p:spPr>
      </p:pic>
      <p:pic>
        <p:nvPicPr>
          <p:cNvPr id="52" name="Picture 51" descr="A diagram of a weather forecast&#10;&#10;Description automatically generated">
            <a:extLst>
              <a:ext uri="{FF2B5EF4-FFF2-40B4-BE49-F238E27FC236}">
                <a16:creationId xmlns:a16="http://schemas.microsoft.com/office/drawing/2014/main" id="{009B1239-FC69-9963-BA9A-89E6FD5898ED}"/>
              </a:ext>
            </a:extLst>
          </p:cNvPr>
          <p:cNvPicPr>
            <a:picLocks noChangeAspect="1"/>
          </p:cNvPicPr>
          <p:nvPr/>
        </p:nvPicPr>
        <p:blipFill>
          <a:blip r:embed="rId5"/>
          <a:stretch>
            <a:fillRect/>
          </a:stretch>
        </p:blipFill>
        <p:spPr>
          <a:xfrm>
            <a:off x="6848909" y="3464654"/>
            <a:ext cx="5097479" cy="3145872"/>
          </a:xfrm>
          <a:prstGeom prst="rect">
            <a:avLst/>
          </a:prstGeom>
        </p:spPr>
      </p:pic>
      <p:sp>
        <p:nvSpPr>
          <p:cNvPr id="2" name="TextBox 1">
            <a:extLst>
              <a:ext uri="{FF2B5EF4-FFF2-40B4-BE49-F238E27FC236}">
                <a16:creationId xmlns:a16="http://schemas.microsoft.com/office/drawing/2014/main" id="{28F70DE4-4D40-BA3C-7C34-E90A18F3057F}"/>
              </a:ext>
            </a:extLst>
          </p:cNvPr>
          <p:cNvSpPr txBox="1"/>
          <p:nvPr/>
        </p:nvSpPr>
        <p:spPr>
          <a:xfrm>
            <a:off x="240808" y="826197"/>
            <a:ext cx="5427164"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a:cs typeface="Segoe UI"/>
              </a:rPr>
              <a:t>Kansas City Games</a:t>
            </a:r>
            <a:endParaRPr lang="en-US" b="1" dirty="0">
              <a:latin typeface="Segoe UI" panose="020B0502040204020203" pitchFamily="34" charset="0"/>
            </a:endParaRPr>
          </a:p>
        </p:txBody>
      </p:sp>
      <p:sp>
        <p:nvSpPr>
          <p:cNvPr id="5" name="TextBox 4">
            <a:extLst>
              <a:ext uri="{FF2B5EF4-FFF2-40B4-BE49-F238E27FC236}">
                <a16:creationId xmlns:a16="http://schemas.microsoft.com/office/drawing/2014/main" id="{A60B85E1-98BB-1EF5-FB78-670784A01944}"/>
              </a:ext>
            </a:extLst>
          </p:cNvPr>
          <p:cNvSpPr txBox="1"/>
          <p:nvPr/>
        </p:nvSpPr>
        <p:spPr>
          <a:xfrm>
            <a:off x="6828182" y="3143803"/>
            <a:ext cx="495042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pPr algn="r"/>
            <a:r>
              <a:rPr lang="en-US" b="1" dirty="0">
                <a:latin typeface="Segoe UI"/>
                <a:cs typeface="Segoe UI"/>
              </a:rPr>
              <a:t>Kansas City Games Won</a:t>
            </a:r>
            <a:endParaRPr lang="en-US" b="1" dirty="0">
              <a:latin typeface="Segoe UI" panose="020B0502040204020203" pitchFamily="34" charset="0"/>
            </a:endParaRPr>
          </a:p>
        </p:txBody>
      </p:sp>
      <p:sp>
        <p:nvSpPr>
          <p:cNvPr id="6" name="TextBox 5">
            <a:extLst>
              <a:ext uri="{FF2B5EF4-FFF2-40B4-BE49-F238E27FC236}">
                <a16:creationId xmlns:a16="http://schemas.microsoft.com/office/drawing/2014/main" id="{4BA23E8E-E162-C340-5EF3-9CF6C71F100B}"/>
              </a:ext>
            </a:extLst>
          </p:cNvPr>
          <p:cNvSpPr txBox="1"/>
          <p:nvPr/>
        </p:nvSpPr>
        <p:spPr>
          <a:xfrm>
            <a:off x="261001" y="4286103"/>
            <a:ext cx="4950425" cy="246221"/>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a:cs typeface="Segoe UI"/>
              </a:rPr>
              <a:t>Who wins the 2024 Superbowl?</a:t>
            </a:r>
            <a:endParaRPr lang="en-US" b="1" dirty="0">
              <a:latin typeface="Segoe UI" panose="020B0502040204020203" pitchFamily="34" charset="0"/>
            </a:endParaRPr>
          </a:p>
        </p:txBody>
      </p:sp>
      <p:sp>
        <p:nvSpPr>
          <p:cNvPr id="7" name="TextBox 6">
            <a:extLst>
              <a:ext uri="{FF2B5EF4-FFF2-40B4-BE49-F238E27FC236}">
                <a16:creationId xmlns:a16="http://schemas.microsoft.com/office/drawing/2014/main" id="{F455FBD7-7501-454C-8738-A22BB992E792}"/>
              </a:ext>
            </a:extLst>
          </p:cNvPr>
          <p:cNvSpPr txBox="1"/>
          <p:nvPr/>
        </p:nvSpPr>
        <p:spPr>
          <a:xfrm>
            <a:off x="7046752" y="826197"/>
            <a:ext cx="3817379" cy="2462213"/>
          </a:xfrm>
          <a:prstGeom prst="rect">
            <a:avLst/>
          </a:prstGeom>
        </p:spPr>
        <p:txBody>
          <a:bodyPr wrap="square" lIns="0" tIns="0" rIns="0" bIns="0" anchor="t">
            <a:spAutoFit/>
          </a:bodyPr>
          <a:lstStyle>
            <a:defPPr>
              <a:defRPr lang="en-US"/>
            </a:defPPr>
            <a:lvl1pPr>
              <a:defRPr sz="1600" i="1">
                <a:solidFill>
                  <a:srgbClr val="002060"/>
                </a:solidFill>
                <a:latin typeface="+mj-lt"/>
                <a:cs typeface="Segoe UI" panose="020B0502040204020203" pitchFamily="34" charset="0"/>
              </a:defRPr>
            </a:lvl1pPr>
          </a:lstStyle>
          <a:p>
            <a:r>
              <a:rPr lang="en-US" b="1" i="0" u="sng" dirty="0">
                <a:cs typeface="Segoe UI"/>
              </a:rPr>
              <a:t>Positive Relationships: </a:t>
            </a:r>
          </a:p>
          <a:p>
            <a:pPr marL="742950" lvl="1" indent="-285750">
              <a:buFont typeface="Wingdings" panose="05000000000000000000" pitchFamily="2" charset="2"/>
              <a:buChar char="§"/>
            </a:pPr>
            <a:r>
              <a:rPr lang="en-US" sz="1600" b="1" dirty="0">
                <a:solidFill>
                  <a:srgbClr val="7D4BC9"/>
                </a:solidFill>
                <a:cs typeface="Segoe UI"/>
              </a:rPr>
              <a:t>Temperature/ Home Score</a:t>
            </a:r>
          </a:p>
          <a:p>
            <a:pPr marL="742950" lvl="1" indent="-285750">
              <a:buFont typeface="Wingdings" panose="05000000000000000000" pitchFamily="2" charset="2"/>
              <a:buChar char="§"/>
            </a:pPr>
            <a:r>
              <a:rPr lang="en-US" sz="1600" b="1" i="0" dirty="0">
                <a:solidFill>
                  <a:srgbClr val="7D4BC9"/>
                </a:solidFill>
                <a:cs typeface="Segoe UI"/>
              </a:rPr>
              <a:t>Wind/</a:t>
            </a:r>
            <a:r>
              <a:rPr lang="en-US" sz="1600" b="1" dirty="0">
                <a:solidFill>
                  <a:srgbClr val="7D4BC9"/>
                </a:solidFill>
                <a:cs typeface="Segoe UI"/>
              </a:rPr>
              <a:t>Home Score</a:t>
            </a:r>
            <a:endParaRPr lang="en-US" sz="1600" b="1" i="0" dirty="0">
              <a:solidFill>
                <a:srgbClr val="7D4BC9"/>
              </a:solidFill>
              <a:cs typeface="Segoe UI"/>
            </a:endParaRPr>
          </a:p>
          <a:p>
            <a:r>
              <a:rPr lang="en-US" b="1" i="0" u="sng" dirty="0">
                <a:cs typeface="Segoe UI"/>
              </a:rPr>
              <a:t>Negative Relationships:</a:t>
            </a:r>
          </a:p>
          <a:p>
            <a:pPr marL="742950" lvl="1" indent="-285750">
              <a:buFont typeface="Wingdings" panose="05000000000000000000" pitchFamily="2" charset="2"/>
              <a:buChar char="§"/>
            </a:pPr>
            <a:r>
              <a:rPr lang="en-US" sz="1600" b="1" dirty="0">
                <a:solidFill>
                  <a:srgbClr val="7D4BC9"/>
                </a:solidFill>
                <a:cs typeface="Segoe UI"/>
              </a:rPr>
              <a:t>Humidity/Away Score</a:t>
            </a:r>
          </a:p>
          <a:p>
            <a:pPr marL="742950" lvl="1" indent="-285750">
              <a:buFont typeface="Wingdings" panose="05000000000000000000" pitchFamily="2" charset="2"/>
              <a:buChar char="§"/>
            </a:pPr>
            <a:r>
              <a:rPr lang="en-US" sz="1600" b="1" i="0" dirty="0">
                <a:solidFill>
                  <a:srgbClr val="7D4BC9"/>
                </a:solidFill>
                <a:cs typeface="Segoe UI"/>
              </a:rPr>
              <a:t>Temperature/Wind</a:t>
            </a:r>
          </a:p>
          <a:p>
            <a:r>
              <a:rPr lang="en-US" b="1" i="0" u="sng" dirty="0">
                <a:cs typeface="Segoe UI"/>
              </a:rPr>
              <a:t>Little/No correlation:</a:t>
            </a:r>
          </a:p>
          <a:p>
            <a:pPr marL="742950" lvl="1" indent="-285750">
              <a:buFont typeface="Wingdings" panose="05000000000000000000" pitchFamily="2" charset="2"/>
              <a:buChar char="§"/>
            </a:pPr>
            <a:r>
              <a:rPr lang="en-US" sz="1600" b="1" dirty="0">
                <a:solidFill>
                  <a:srgbClr val="8335E5"/>
                </a:solidFill>
                <a:cs typeface="Segoe UI"/>
              </a:rPr>
              <a:t>Wind/Humidity</a:t>
            </a:r>
          </a:p>
          <a:p>
            <a:pPr marL="742950" lvl="1" indent="-285750">
              <a:buFont typeface="Wingdings" panose="05000000000000000000" pitchFamily="2" charset="2"/>
              <a:buChar char="§"/>
            </a:pPr>
            <a:r>
              <a:rPr lang="en-US" sz="1600" b="1" i="0" dirty="0">
                <a:solidFill>
                  <a:srgbClr val="8335E5"/>
                </a:solidFill>
                <a:cs typeface="Segoe UI"/>
              </a:rPr>
              <a:t>Away/Home Score</a:t>
            </a:r>
          </a:p>
          <a:p>
            <a:endParaRPr lang="en-US" b="1" i="0" dirty="0">
              <a:cs typeface="Segoe UI"/>
            </a:endParaRPr>
          </a:p>
        </p:txBody>
      </p:sp>
      <p:sp>
        <p:nvSpPr>
          <p:cNvPr id="8" name="Oval 7">
            <a:extLst>
              <a:ext uri="{FF2B5EF4-FFF2-40B4-BE49-F238E27FC236}">
                <a16:creationId xmlns:a16="http://schemas.microsoft.com/office/drawing/2014/main" id="{77E54BDA-5398-0321-1BD2-D05AB007AB6C}"/>
              </a:ext>
              <a:ext uri="{C183D7F6-B498-43B3-948B-1728B52AA6E4}">
                <adec:decorative xmlns:adec="http://schemas.microsoft.com/office/drawing/2017/decorative" val="1"/>
              </a:ext>
            </a:extLst>
          </p:cNvPr>
          <p:cNvSpPr/>
          <p:nvPr/>
        </p:nvSpPr>
        <p:spPr>
          <a:xfrm>
            <a:off x="768078" y="4898478"/>
            <a:ext cx="1431828" cy="1431827"/>
          </a:xfrm>
          <a:prstGeom prst="ellipse">
            <a:avLst/>
          </a:prstGeom>
          <a:solidFill>
            <a:schemeClr val="bg1">
              <a:alpha val="19000"/>
            </a:schemeClr>
          </a:solidFill>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b="1" dirty="0">
                <a:solidFill>
                  <a:srgbClr val="8335E5"/>
                </a:solidFill>
              </a:rPr>
              <a:t>50%</a:t>
            </a:r>
          </a:p>
        </p:txBody>
      </p:sp>
      <p:sp>
        <p:nvSpPr>
          <p:cNvPr id="9" name="Arc 8">
            <a:extLst>
              <a:ext uri="{FF2B5EF4-FFF2-40B4-BE49-F238E27FC236}">
                <a16:creationId xmlns:a16="http://schemas.microsoft.com/office/drawing/2014/main" id="{9BC1D53C-5223-A6D1-49D7-01CA045813EC}"/>
              </a:ext>
            </a:extLst>
          </p:cNvPr>
          <p:cNvSpPr/>
          <p:nvPr/>
        </p:nvSpPr>
        <p:spPr>
          <a:xfrm>
            <a:off x="768079" y="4898478"/>
            <a:ext cx="1431827" cy="1431826"/>
          </a:xfrm>
          <a:prstGeom prst="arc">
            <a:avLst>
              <a:gd name="adj1" fmla="val 16200000"/>
              <a:gd name="adj2" fmla="val 5402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a:extLst>
              <a:ext uri="{FF2B5EF4-FFF2-40B4-BE49-F238E27FC236}">
                <a16:creationId xmlns:a16="http://schemas.microsoft.com/office/drawing/2014/main" id="{02353965-A855-6649-33AA-47FB8692141A}"/>
              </a:ext>
            </a:extLst>
          </p:cNvPr>
          <p:cNvSpPr/>
          <p:nvPr/>
        </p:nvSpPr>
        <p:spPr>
          <a:xfrm>
            <a:off x="1408755" y="6255068"/>
            <a:ext cx="150473" cy="150473"/>
          </a:xfrm>
          <a:prstGeom prst="ellipse">
            <a:avLst/>
          </a:prstGeom>
          <a:solidFill>
            <a:srgbClr val="6C9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8149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y Questions Images – Browse 4,620 Stock Photos, Vectors, and Video |  Adobe Stock">
            <a:extLst>
              <a:ext uri="{FF2B5EF4-FFF2-40B4-BE49-F238E27FC236}">
                <a16:creationId xmlns:a16="http://schemas.microsoft.com/office/drawing/2014/main" id="{F6B5E52E-9187-C533-07EA-74CEB3ABD9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92" y="1412571"/>
            <a:ext cx="4425836" cy="1659689"/>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a:solidFill>
                  <a:srgbClr val="002060"/>
                </a:solidFill>
                <a:latin typeface="Segoe UI" panose="020B0502040204020203" pitchFamily="34" charset="0"/>
                <a:cs typeface="Segoe UI" panose="020B0502040204020203" pitchFamily="34" charset="0"/>
              </a:rPr>
              <a:t>Thank You</a:t>
            </a:r>
          </a:p>
        </p:txBody>
      </p:sp>
      <p:sp>
        <p:nvSpPr>
          <p:cNvPr id="4" name="Rectangle 3">
            <a:extLst>
              <a:ext uri="{FF2B5EF4-FFF2-40B4-BE49-F238E27FC236}">
                <a16:creationId xmlns:a16="http://schemas.microsoft.com/office/drawing/2014/main" id="{A9B74FAF-1757-48A8-BBFB-722E8E1D6FA4}"/>
              </a:ext>
            </a:extLst>
          </p:cNvPr>
          <p:cNvSpPr/>
          <p:nvPr/>
        </p:nvSpPr>
        <p:spPr>
          <a:xfrm>
            <a:off x="855655" y="5293084"/>
            <a:ext cx="3536195" cy="1477328"/>
          </a:xfrm>
          <a:prstGeom prst="rect">
            <a:avLst/>
          </a:prstGeom>
        </p:spPr>
        <p:txBody>
          <a:bodyPr wrap="square" lIns="0" tIns="0" rIns="0" bIns="0">
            <a:spAutoFit/>
          </a:bodyPr>
          <a:lstStyle/>
          <a:p>
            <a:r>
              <a:rPr lang="en-US" sz="1600" b="1" dirty="0">
                <a:latin typeface="+mj-lt"/>
              </a:rPr>
              <a:t>As data evolves, we harness its potential to revolutionize the way we analyze and interpret the game, pushing the boundaries of what is possible.</a:t>
            </a:r>
            <a:endParaRPr lang="en-US" sz="1600" b="1" i="1" dirty="0">
              <a:solidFill>
                <a:srgbClr val="002060"/>
              </a:solidFill>
              <a:latin typeface="+mj-lt"/>
              <a:cs typeface="Segoe UI" panose="020B0502040204020203" pitchFamily="34" charset="0"/>
            </a:endParaRPr>
          </a:p>
          <a:p>
            <a:r>
              <a:rPr lang="en-US" sz="1600" dirty="0">
                <a:latin typeface="+mj-lt"/>
              </a:rPr>
              <a:t>. </a:t>
            </a:r>
            <a:endParaRPr lang="en-US" sz="1600" i="1" dirty="0">
              <a:solidFill>
                <a:srgbClr val="002060"/>
              </a:solidFill>
              <a:latin typeface="+mj-lt"/>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1647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99" name="Picture 98" descr="A map of the united states&#10;&#10;Description automatically generated">
            <a:extLst>
              <a:ext uri="{FF2B5EF4-FFF2-40B4-BE49-F238E27FC236}">
                <a16:creationId xmlns:a16="http://schemas.microsoft.com/office/drawing/2014/main" id="{9810E713-D1E9-2719-D574-2E3321AC2339}"/>
              </a:ext>
            </a:extLst>
          </p:cNvPr>
          <p:cNvPicPr>
            <a:picLocks noChangeAspect="1"/>
          </p:cNvPicPr>
          <p:nvPr/>
        </p:nvPicPr>
        <p:blipFill rotWithShape="1">
          <a:blip r:embed="rId3"/>
          <a:srcRect b="10206"/>
          <a:stretch/>
        </p:blipFill>
        <p:spPr>
          <a:xfrm>
            <a:off x="2233735" y="786514"/>
            <a:ext cx="7702217" cy="5712675"/>
          </a:xfrm>
          <a:prstGeom prst="rect">
            <a:avLst/>
          </a:prstGeom>
        </p:spPr>
      </p:pic>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a:t>Human resources slide 9</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EFA5AF66-F428-4EBE-A3A8-9F827101F023}"/>
              </a:ext>
            </a:extLst>
          </p:cNvPr>
          <p:cNvSpPr txBox="1"/>
          <p:nvPr/>
        </p:nvSpPr>
        <p:spPr>
          <a:xfrm>
            <a:off x="726781" y="273553"/>
            <a:ext cx="3324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a:t>Meet The Team</a:t>
            </a:r>
          </a:p>
        </p:txBody>
      </p:sp>
      <p:sp>
        <p:nvSpPr>
          <p:cNvPr id="68" name="TextBox 67">
            <a:extLst>
              <a:ext uri="{FF2B5EF4-FFF2-40B4-BE49-F238E27FC236}">
                <a16:creationId xmlns:a16="http://schemas.microsoft.com/office/drawing/2014/main" id="{7994E089-025A-4C69-B940-7F951870B5E4}"/>
              </a:ext>
            </a:extLst>
          </p:cNvPr>
          <p:cNvSpPr txBox="1"/>
          <p:nvPr/>
        </p:nvSpPr>
        <p:spPr>
          <a:xfrm>
            <a:off x="726781" y="877337"/>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a:latin typeface="Segoe UI" panose="020B0502040204020203" pitchFamily="34" charset="0"/>
              </a:rPr>
              <a:t>Our Team around the USA</a:t>
            </a:r>
          </a:p>
        </p:txBody>
      </p:sp>
      <p:cxnSp>
        <p:nvCxnSpPr>
          <p:cNvPr id="65" name="Straight Connector 64">
            <a:extLst>
              <a:ext uri="{FF2B5EF4-FFF2-40B4-BE49-F238E27FC236}">
                <a16:creationId xmlns:a16="http://schemas.microsoft.com/office/drawing/2014/main" id="{5B7ACCD3-FC43-4E32-B7AA-E6D86BED1A32}"/>
              </a:ext>
              <a:ext uri="{C183D7F6-B498-43B3-948B-1728B52AA6E4}">
                <adec:decorative xmlns:adec="http://schemas.microsoft.com/office/drawing/2017/decorative" val="1"/>
              </a:ext>
            </a:extLst>
          </p:cNvPr>
          <p:cNvCxnSpPr>
            <a:cxnSpLocks/>
          </p:cNvCxnSpPr>
          <p:nvPr/>
        </p:nvCxnSpPr>
        <p:spPr>
          <a:xfrm flipV="1">
            <a:off x="5481532" y="3233565"/>
            <a:ext cx="0" cy="2371655"/>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4" name="Freeform 6">
            <a:extLst>
              <a:ext uri="{FF2B5EF4-FFF2-40B4-BE49-F238E27FC236}">
                <a16:creationId xmlns:a16="http://schemas.microsoft.com/office/drawing/2014/main" id="{7F192ACD-9C75-481C-8934-C15F525ED96C}"/>
              </a:ext>
              <a:ext uri="{C183D7F6-B498-43B3-948B-1728B52AA6E4}">
                <adec:decorative xmlns:adec="http://schemas.microsoft.com/office/drawing/2017/decorative" val="1"/>
              </a:ext>
            </a:extLst>
          </p:cNvPr>
          <p:cNvSpPr>
            <a:spLocks/>
          </p:cNvSpPr>
          <p:nvPr/>
        </p:nvSpPr>
        <p:spPr bwMode="auto">
          <a:xfrm>
            <a:off x="5002885" y="5118807"/>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tx1"/>
              </a:solidFill>
            </a:endParaRPr>
          </a:p>
        </p:txBody>
      </p:sp>
      <p:pic>
        <p:nvPicPr>
          <p:cNvPr id="71" name="Picture 70">
            <a:extLst>
              <a:ext uri="{FF2B5EF4-FFF2-40B4-BE49-F238E27FC236}">
                <a16:creationId xmlns:a16="http://schemas.microsoft.com/office/drawing/2014/main" id="{F50EC33F-8894-4BEA-B710-42C21395D6D7}"/>
              </a:ext>
            </a:extLst>
          </p:cNvPr>
          <p:cNvPicPr>
            <a:picLocks noChangeAspect="1"/>
          </p:cNvPicPr>
          <p:nvPr/>
        </p:nvPicPr>
        <p:blipFill>
          <a:blip r:embed="rId4"/>
          <a:srcRect t="4845" b="4845"/>
          <a:stretch/>
        </p:blipFill>
        <p:spPr>
          <a:xfrm>
            <a:off x="5074388" y="5222525"/>
            <a:ext cx="814289" cy="814289"/>
          </a:xfrm>
          <a:prstGeom prst="ellipse">
            <a:avLst/>
          </a:prstGeom>
        </p:spPr>
      </p:pic>
      <p:sp>
        <p:nvSpPr>
          <p:cNvPr id="72" name="TextBox 71">
            <a:extLst>
              <a:ext uri="{FF2B5EF4-FFF2-40B4-BE49-F238E27FC236}">
                <a16:creationId xmlns:a16="http://schemas.microsoft.com/office/drawing/2014/main" id="{80237CDA-91C7-49E9-BAFC-0776846C7C3C}"/>
              </a:ext>
            </a:extLst>
          </p:cNvPr>
          <p:cNvSpPr txBox="1"/>
          <p:nvPr/>
        </p:nvSpPr>
        <p:spPr>
          <a:xfrm>
            <a:off x="5159669" y="6182673"/>
            <a:ext cx="748603"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a:t>Joshua	</a:t>
            </a:r>
          </a:p>
        </p:txBody>
      </p:sp>
      <p:sp>
        <p:nvSpPr>
          <p:cNvPr id="83" name="TextBox 82">
            <a:extLst>
              <a:ext uri="{FF2B5EF4-FFF2-40B4-BE49-F238E27FC236}">
                <a16:creationId xmlns:a16="http://schemas.microsoft.com/office/drawing/2014/main" id="{F8C08D76-A3A7-451C-B0C3-B5D7AA140249}"/>
              </a:ext>
            </a:extLst>
          </p:cNvPr>
          <p:cNvSpPr txBox="1"/>
          <p:nvPr/>
        </p:nvSpPr>
        <p:spPr>
          <a:xfrm>
            <a:off x="4877998" y="6324013"/>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a:t>Wiser</a:t>
            </a:r>
          </a:p>
        </p:txBody>
      </p:sp>
      <p:cxnSp>
        <p:nvCxnSpPr>
          <p:cNvPr id="76" name="Straight Connector 75">
            <a:extLst>
              <a:ext uri="{FF2B5EF4-FFF2-40B4-BE49-F238E27FC236}">
                <a16:creationId xmlns:a16="http://schemas.microsoft.com/office/drawing/2014/main" id="{E4AFE17F-D5F3-4088-A119-1B09AC60EA16}"/>
              </a:ext>
              <a:ext uri="{C183D7F6-B498-43B3-948B-1728B52AA6E4}">
                <adec:decorative xmlns:adec="http://schemas.microsoft.com/office/drawing/2017/decorative" val="1"/>
              </a:ext>
            </a:extLst>
          </p:cNvPr>
          <p:cNvCxnSpPr>
            <a:cxnSpLocks/>
          </p:cNvCxnSpPr>
          <p:nvPr/>
        </p:nvCxnSpPr>
        <p:spPr>
          <a:xfrm flipV="1">
            <a:off x="7407543" y="3519335"/>
            <a:ext cx="5064" cy="1998667"/>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3" name="Freeform 6">
            <a:extLst>
              <a:ext uri="{FF2B5EF4-FFF2-40B4-BE49-F238E27FC236}">
                <a16:creationId xmlns:a16="http://schemas.microsoft.com/office/drawing/2014/main" id="{8B1A45F7-385D-4B67-98E4-489AB4E31714}"/>
              </a:ext>
              <a:ext uri="{C183D7F6-B498-43B3-948B-1728B52AA6E4}">
                <adec:decorative xmlns:adec="http://schemas.microsoft.com/office/drawing/2017/decorative" val="1"/>
              </a:ext>
            </a:extLst>
          </p:cNvPr>
          <p:cNvSpPr>
            <a:spLocks/>
          </p:cNvSpPr>
          <p:nvPr/>
        </p:nvSpPr>
        <p:spPr bwMode="auto">
          <a:xfrm>
            <a:off x="6919644" y="5152248"/>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tx1"/>
              </a:solidFill>
            </a:endParaRPr>
          </a:p>
        </p:txBody>
      </p:sp>
      <p:pic>
        <p:nvPicPr>
          <p:cNvPr id="78" name="Picture 77">
            <a:extLst>
              <a:ext uri="{FF2B5EF4-FFF2-40B4-BE49-F238E27FC236}">
                <a16:creationId xmlns:a16="http://schemas.microsoft.com/office/drawing/2014/main" id="{2577F7D1-192D-40B4-99E0-89844CC3E130}"/>
              </a:ext>
            </a:extLst>
          </p:cNvPr>
          <p:cNvPicPr>
            <a:picLocks noChangeAspect="1"/>
          </p:cNvPicPr>
          <p:nvPr/>
        </p:nvPicPr>
        <p:blipFill>
          <a:blip r:embed="rId5"/>
          <a:srcRect/>
          <a:stretch/>
        </p:blipFill>
        <p:spPr>
          <a:xfrm>
            <a:off x="6998441" y="5258380"/>
            <a:ext cx="818204" cy="818204"/>
          </a:xfrm>
          <a:prstGeom prst="ellipse">
            <a:avLst/>
          </a:prstGeom>
        </p:spPr>
      </p:pic>
      <p:sp>
        <p:nvSpPr>
          <p:cNvPr id="73" name="TextBox 72">
            <a:extLst>
              <a:ext uri="{FF2B5EF4-FFF2-40B4-BE49-F238E27FC236}">
                <a16:creationId xmlns:a16="http://schemas.microsoft.com/office/drawing/2014/main" id="{8539F668-991D-4BEA-B3AA-3A269274108D}"/>
              </a:ext>
            </a:extLst>
          </p:cNvPr>
          <p:cNvSpPr txBox="1"/>
          <p:nvPr/>
        </p:nvSpPr>
        <p:spPr>
          <a:xfrm>
            <a:off x="6998440" y="6220997"/>
            <a:ext cx="812521"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a:t>Sarah	</a:t>
            </a:r>
          </a:p>
        </p:txBody>
      </p:sp>
      <p:sp>
        <p:nvSpPr>
          <p:cNvPr id="82" name="TextBox 81">
            <a:extLst>
              <a:ext uri="{FF2B5EF4-FFF2-40B4-BE49-F238E27FC236}">
                <a16:creationId xmlns:a16="http://schemas.microsoft.com/office/drawing/2014/main" id="{98E46396-D16F-446B-A9AD-53DEF0657574}"/>
              </a:ext>
            </a:extLst>
          </p:cNvPr>
          <p:cNvSpPr txBox="1"/>
          <p:nvPr/>
        </p:nvSpPr>
        <p:spPr>
          <a:xfrm>
            <a:off x="6784839" y="6395706"/>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a:t>Morris</a:t>
            </a:r>
          </a:p>
        </p:txBody>
      </p:sp>
      <p:cxnSp>
        <p:nvCxnSpPr>
          <p:cNvPr id="77" name="Straight Connector 76">
            <a:extLst>
              <a:ext uri="{FF2B5EF4-FFF2-40B4-BE49-F238E27FC236}">
                <a16:creationId xmlns:a16="http://schemas.microsoft.com/office/drawing/2014/main" id="{B73380DA-31E8-4A4F-8316-F527A262BAB7}"/>
              </a:ext>
              <a:ext uri="{C183D7F6-B498-43B3-948B-1728B52AA6E4}">
                <adec:decorative xmlns:adec="http://schemas.microsoft.com/office/drawing/2017/decorative" val="1"/>
              </a:ext>
            </a:extLst>
          </p:cNvPr>
          <p:cNvCxnSpPr>
            <a:cxnSpLocks/>
          </p:cNvCxnSpPr>
          <p:nvPr/>
        </p:nvCxnSpPr>
        <p:spPr>
          <a:xfrm flipV="1">
            <a:off x="6442807" y="2620736"/>
            <a:ext cx="0" cy="2902333"/>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1" name="Freeform 6">
            <a:extLst>
              <a:ext uri="{FF2B5EF4-FFF2-40B4-BE49-F238E27FC236}">
                <a16:creationId xmlns:a16="http://schemas.microsoft.com/office/drawing/2014/main" id="{D83BBA1A-1810-4171-BD9C-B27B7C26AF70}"/>
              </a:ext>
              <a:ext uri="{C183D7F6-B498-43B3-948B-1728B52AA6E4}">
                <adec:decorative xmlns:adec="http://schemas.microsoft.com/office/drawing/2017/decorative" val="1"/>
              </a:ext>
            </a:extLst>
          </p:cNvPr>
          <p:cNvSpPr>
            <a:spLocks/>
          </p:cNvSpPr>
          <p:nvPr/>
        </p:nvSpPr>
        <p:spPr bwMode="auto">
          <a:xfrm>
            <a:off x="5959505" y="5036656"/>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tx1"/>
              </a:solidFill>
            </a:endParaRPr>
          </a:p>
        </p:txBody>
      </p:sp>
      <p:pic>
        <p:nvPicPr>
          <p:cNvPr id="79" name="Picture 78">
            <a:extLst>
              <a:ext uri="{FF2B5EF4-FFF2-40B4-BE49-F238E27FC236}">
                <a16:creationId xmlns:a16="http://schemas.microsoft.com/office/drawing/2014/main" id="{D2843F61-A10E-4A12-A192-7001FFCF4E32}"/>
              </a:ext>
            </a:extLst>
          </p:cNvPr>
          <p:cNvPicPr>
            <a:picLocks noChangeAspect="1"/>
          </p:cNvPicPr>
          <p:nvPr/>
        </p:nvPicPr>
        <p:blipFill>
          <a:blip r:embed="rId6"/>
          <a:srcRect/>
          <a:stretch/>
        </p:blipFill>
        <p:spPr>
          <a:xfrm>
            <a:off x="6172819" y="5140374"/>
            <a:ext cx="539976"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74" name="TextBox 73">
            <a:extLst>
              <a:ext uri="{FF2B5EF4-FFF2-40B4-BE49-F238E27FC236}">
                <a16:creationId xmlns:a16="http://schemas.microsoft.com/office/drawing/2014/main" id="{2FCB3924-9B8A-42C3-8967-71424F7BEF3D}"/>
              </a:ext>
            </a:extLst>
          </p:cNvPr>
          <p:cNvSpPr txBox="1"/>
          <p:nvPr/>
        </p:nvSpPr>
        <p:spPr>
          <a:xfrm>
            <a:off x="6000636" y="6105405"/>
            <a:ext cx="884342"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a:t>Santhosh</a:t>
            </a:r>
          </a:p>
        </p:txBody>
      </p:sp>
      <p:sp>
        <p:nvSpPr>
          <p:cNvPr id="84" name="TextBox 83">
            <a:extLst>
              <a:ext uri="{FF2B5EF4-FFF2-40B4-BE49-F238E27FC236}">
                <a16:creationId xmlns:a16="http://schemas.microsoft.com/office/drawing/2014/main" id="{9E1E9291-AD0F-43F4-8144-EB5D7B638F82}"/>
              </a:ext>
            </a:extLst>
          </p:cNvPr>
          <p:cNvSpPr txBox="1"/>
          <p:nvPr/>
        </p:nvSpPr>
        <p:spPr>
          <a:xfrm>
            <a:off x="5831109" y="6280114"/>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a:t>Arunagiri</a:t>
            </a:r>
          </a:p>
        </p:txBody>
      </p:sp>
      <p:cxnSp>
        <p:nvCxnSpPr>
          <p:cNvPr id="80" name="Straight Connector 79">
            <a:extLst>
              <a:ext uri="{FF2B5EF4-FFF2-40B4-BE49-F238E27FC236}">
                <a16:creationId xmlns:a16="http://schemas.microsoft.com/office/drawing/2014/main" id="{BB4E19F0-9268-49F1-864A-6AF530251A78}"/>
              </a:ext>
              <a:ext uri="{C183D7F6-B498-43B3-948B-1728B52AA6E4}">
                <adec:decorative xmlns:adec="http://schemas.microsoft.com/office/drawing/2017/decorative" val="1"/>
              </a:ext>
            </a:extLst>
          </p:cNvPr>
          <p:cNvCxnSpPr>
            <a:cxnSpLocks/>
          </p:cNvCxnSpPr>
          <p:nvPr/>
        </p:nvCxnSpPr>
        <p:spPr>
          <a:xfrm flipV="1">
            <a:off x="8382409" y="2220686"/>
            <a:ext cx="0" cy="3281349"/>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2" name="Freeform 6">
            <a:extLst>
              <a:ext uri="{FF2B5EF4-FFF2-40B4-BE49-F238E27FC236}">
                <a16:creationId xmlns:a16="http://schemas.microsoft.com/office/drawing/2014/main" id="{2D409DD0-6B30-47E3-9886-F8F16D42AB79}"/>
              </a:ext>
              <a:ext uri="{C183D7F6-B498-43B3-948B-1728B52AA6E4}">
                <adec:decorative xmlns:adec="http://schemas.microsoft.com/office/drawing/2017/decorative" val="1"/>
              </a:ext>
            </a:extLst>
          </p:cNvPr>
          <p:cNvSpPr>
            <a:spLocks/>
          </p:cNvSpPr>
          <p:nvPr/>
        </p:nvSpPr>
        <p:spPr bwMode="auto">
          <a:xfrm>
            <a:off x="7894294" y="5191775"/>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tx1"/>
              </a:solidFill>
            </a:endParaRPr>
          </a:p>
        </p:txBody>
      </p:sp>
      <p:pic>
        <p:nvPicPr>
          <p:cNvPr id="81" name="Picture 80">
            <a:extLst>
              <a:ext uri="{FF2B5EF4-FFF2-40B4-BE49-F238E27FC236}">
                <a16:creationId xmlns:a16="http://schemas.microsoft.com/office/drawing/2014/main" id="{27224B11-0E50-4872-A2D1-98ABC3C8B476}"/>
              </a:ext>
            </a:extLst>
          </p:cNvPr>
          <p:cNvPicPr>
            <a:picLocks noChangeAspect="1"/>
          </p:cNvPicPr>
          <p:nvPr/>
        </p:nvPicPr>
        <p:blipFill>
          <a:blip r:embed="rId7"/>
          <a:srcRect/>
          <a:stretch/>
        </p:blipFill>
        <p:spPr>
          <a:xfrm>
            <a:off x="7975264" y="5295493"/>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75" name="TextBox 74">
            <a:extLst>
              <a:ext uri="{FF2B5EF4-FFF2-40B4-BE49-F238E27FC236}">
                <a16:creationId xmlns:a16="http://schemas.microsoft.com/office/drawing/2014/main" id="{E92082CD-B83F-48FB-8070-8FA0500FF4B6}"/>
              </a:ext>
            </a:extLst>
          </p:cNvPr>
          <p:cNvSpPr txBox="1"/>
          <p:nvPr/>
        </p:nvSpPr>
        <p:spPr>
          <a:xfrm>
            <a:off x="7863687" y="6203376"/>
            <a:ext cx="1021113"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a:t>Cheromaine</a:t>
            </a:r>
          </a:p>
        </p:txBody>
      </p:sp>
      <p:sp>
        <p:nvSpPr>
          <p:cNvPr id="85" name="TextBox 84">
            <a:extLst>
              <a:ext uri="{FF2B5EF4-FFF2-40B4-BE49-F238E27FC236}">
                <a16:creationId xmlns:a16="http://schemas.microsoft.com/office/drawing/2014/main" id="{9A9AA184-8D4A-41A0-B201-C0804EF24B2C}"/>
              </a:ext>
            </a:extLst>
          </p:cNvPr>
          <p:cNvSpPr txBox="1"/>
          <p:nvPr/>
        </p:nvSpPr>
        <p:spPr>
          <a:xfrm>
            <a:off x="7746220" y="6369921"/>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a:t>Smith</a:t>
            </a:r>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86" name="Straight Connector 85">
            <a:extLst>
              <a:ext uri="{FF2B5EF4-FFF2-40B4-BE49-F238E27FC236}">
                <a16:creationId xmlns:a16="http://schemas.microsoft.com/office/drawing/2014/main" id="{EC6CC313-B39F-0197-8EE1-36ED3C3F583E}"/>
              </a:ext>
              <a:ext uri="{C183D7F6-B498-43B3-948B-1728B52AA6E4}">
                <adec:decorative xmlns:adec="http://schemas.microsoft.com/office/drawing/2017/decorative" val="1"/>
              </a:ext>
            </a:extLst>
          </p:cNvPr>
          <p:cNvCxnSpPr>
            <a:cxnSpLocks/>
          </p:cNvCxnSpPr>
          <p:nvPr/>
        </p:nvCxnSpPr>
        <p:spPr>
          <a:xfrm flipH="1" flipV="1">
            <a:off x="8564336" y="2481943"/>
            <a:ext cx="715624" cy="2482544"/>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88" name="Freeform 6">
            <a:extLst>
              <a:ext uri="{FF2B5EF4-FFF2-40B4-BE49-F238E27FC236}">
                <a16:creationId xmlns:a16="http://schemas.microsoft.com/office/drawing/2014/main" id="{F80183C3-6B96-D211-DF0C-7EAD074283C4}"/>
              </a:ext>
              <a:ext uri="{C183D7F6-B498-43B3-948B-1728B52AA6E4}">
                <adec:decorative xmlns:adec="http://schemas.microsoft.com/office/drawing/2017/decorative" val="1"/>
              </a:ext>
            </a:extLst>
          </p:cNvPr>
          <p:cNvSpPr>
            <a:spLocks/>
          </p:cNvSpPr>
          <p:nvPr/>
        </p:nvSpPr>
        <p:spPr bwMode="auto">
          <a:xfrm>
            <a:off x="8792061" y="4598733"/>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tx1"/>
              </a:solidFill>
            </a:endParaRPr>
          </a:p>
        </p:txBody>
      </p:sp>
      <p:pic>
        <p:nvPicPr>
          <p:cNvPr id="89" name="Picture 88">
            <a:extLst>
              <a:ext uri="{FF2B5EF4-FFF2-40B4-BE49-F238E27FC236}">
                <a16:creationId xmlns:a16="http://schemas.microsoft.com/office/drawing/2014/main" id="{E8F8F3BD-7B5D-3EA9-8AF2-144D8B2E93A2}"/>
              </a:ext>
            </a:extLst>
          </p:cNvPr>
          <p:cNvPicPr>
            <a:picLocks noChangeAspect="1"/>
          </p:cNvPicPr>
          <p:nvPr/>
        </p:nvPicPr>
        <p:blipFill>
          <a:blip r:embed="rId8"/>
          <a:srcRect t="18289" b="18289"/>
          <a:stretch/>
        </p:blipFill>
        <p:spPr>
          <a:xfrm>
            <a:off x="8870858" y="4704865"/>
            <a:ext cx="818204" cy="818204"/>
          </a:xfrm>
          <a:prstGeom prst="ellipse">
            <a:avLst/>
          </a:prstGeom>
        </p:spPr>
      </p:pic>
      <p:sp>
        <p:nvSpPr>
          <p:cNvPr id="90" name="TextBox 89">
            <a:extLst>
              <a:ext uri="{FF2B5EF4-FFF2-40B4-BE49-F238E27FC236}">
                <a16:creationId xmlns:a16="http://schemas.microsoft.com/office/drawing/2014/main" id="{0C3D4338-3A49-CE5C-E421-D437E360DD75}"/>
              </a:ext>
            </a:extLst>
          </p:cNvPr>
          <p:cNvSpPr txBox="1"/>
          <p:nvPr/>
        </p:nvSpPr>
        <p:spPr>
          <a:xfrm>
            <a:off x="8870857" y="5667482"/>
            <a:ext cx="812521"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a:t>Charles </a:t>
            </a:r>
          </a:p>
          <a:p>
            <a:pPr algn="ctr"/>
            <a:r>
              <a:rPr lang="en-US" sz="1200"/>
              <a:t>   Hohl	</a:t>
            </a:r>
          </a:p>
        </p:txBody>
      </p:sp>
    </p:spTree>
    <p:extLst>
      <p:ext uri="{BB962C8B-B14F-4D97-AF65-F5344CB8AC3E}">
        <p14:creationId xmlns:p14="http://schemas.microsoft.com/office/powerpoint/2010/main" val="353220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3803018" cy="1159742"/>
          </a:xfrm>
          <a:prstGeom prst="rect">
            <a:avLst/>
          </a:prstGeom>
          <a:noFill/>
        </p:spPr>
        <p:txBody>
          <a:bodyPr wrap="square" lIns="0" tIns="0" rIns="0" bIns="0" rtlCol="0">
            <a:noAutofit/>
          </a:bodyPr>
          <a:lstStyle/>
          <a:p>
            <a:pPr>
              <a:lnSpc>
                <a:spcPts val="4000"/>
              </a:lnSpc>
            </a:pPr>
            <a:r>
              <a:rPr lang="en-US" sz="3600" b="1">
                <a:solidFill>
                  <a:srgbClr val="002060"/>
                </a:solidFill>
                <a:latin typeface="Segoe UI" panose="020B0502040204020203" pitchFamily="34" charset="0"/>
                <a:cs typeface="Segoe UI" panose="020B0502040204020203" pitchFamily="34" charset="0"/>
              </a:rPr>
              <a:t>SPORTS</a:t>
            </a:r>
          </a:p>
          <a:p>
            <a:pPr>
              <a:lnSpc>
                <a:spcPts val="4000"/>
              </a:lnSpc>
            </a:pPr>
            <a:r>
              <a:rPr lang="en-US" sz="3600" b="1">
                <a:solidFill>
                  <a:srgbClr val="002060"/>
                </a:solidFill>
                <a:latin typeface="Segoe UI" panose="020B0502040204020203" pitchFamily="34" charset="0"/>
                <a:cs typeface="Segoe UI" panose="020B0502040204020203" pitchFamily="34" charset="0"/>
              </a:rPr>
              <a:t>GAMBLING</a:t>
            </a: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solidFill>
                  <a:schemeClr val="tx1"/>
                </a:solidFill>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a:extLst>
                <a:ext uri="{FF2B5EF4-FFF2-40B4-BE49-F238E27FC236}">
                  <a16:creationId xmlns:a16="http://schemas.microsoft.com/office/drawing/2014/main" id="{3EB48CA9-382A-48A4-B5F2-BBE91C08FD62}"/>
                </a:ext>
              </a:extLst>
            </p:cNvPr>
            <p:cNvSpPr/>
            <p:nvPr/>
          </p:nvSpPr>
          <p:spPr>
            <a:xfrm>
              <a:off x="1819661" y="3869742"/>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0BBE89-8E4D-448A-8F53-F45437DD24BB}"/>
                </a:ext>
              </a:extLst>
            </p:cNvPr>
            <p:cNvSpPr/>
            <p:nvPr/>
          </p:nvSpPr>
          <p:spPr>
            <a:xfrm>
              <a:off x="1864269" y="3914350"/>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C02C732-8960-4820-B185-F087E030DAAA}"/>
                </a:ext>
              </a:extLst>
            </p:cNvPr>
            <p:cNvSpPr txBox="1"/>
            <p:nvPr/>
          </p:nvSpPr>
          <p:spPr>
            <a:xfrm>
              <a:off x="1185622" y="3189004"/>
              <a:ext cx="766236" cy="492443"/>
            </a:xfrm>
            <a:prstGeom prst="rect">
              <a:avLst/>
            </a:prstGeom>
            <a:noFill/>
          </p:spPr>
          <p:txBody>
            <a:bodyPr wrap="none" lIns="0" tIns="0" rIns="0" bIns="0" rtlCol="0">
              <a:spAutoFit/>
            </a:bodyPr>
            <a:lstStyle/>
            <a:p>
              <a:pPr algn="ctr"/>
              <a:r>
                <a:rPr lang="en-US" sz="3200" b="1">
                  <a:solidFill>
                    <a:schemeClr val="bg1"/>
                  </a:solidFill>
                  <a:latin typeface="+mj-lt"/>
                </a:rPr>
                <a:t>39%</a:t>
              </a: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Oval 30">
              <a:extLst>
                <a:ext uri="{FF2B5EF4-FFF2-40B4-BE49-F238E27FC236}">
                  <a16:creationId xmlns:a16="http://schemas.microsoft.com/office/drawing/2014/main" id="{0EB5F512-613A-44CC-ACE3-5B63ACC24F3F}"/>
                </a:ext>
              </a:extLst>
            </p:cNvPr>
            <p:cNvSpPr/>
            <p:nvPr/>
          </p:nvSpPr>
          <p:spPr>
            <a:xfrm>
              <a:off x="4592166" y="2613673"/>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DD030F3-5250-4104-9D3A-3BDB421469D0}"/>
                </a:ext>
              </a:extLst>
            </p:cNvPr>
            <p:cNvSpPr/>
            <p:nvPr/>
          </p:nvSpPr>
          <p:spPr>
            <a:xfrm>
              <a:off x="4651713" y="2643243"/>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CC8C601-FB40-4573-87B3-B1126A610542}"/>
                </a:ext>
              </a:extLst>
            </p:cNvPr>
            <p:cNvSpPr txBox="1"/>
            <p:nvPr/>
          </p:nvSpPr>
          <p:spPr>
            <a:xfrm>
              <a:off x="4290885" y="3189005"/>
              <a:ext cx="540212" cy="492443"/>
            </a:xfrm>
            <a:prstGeom prst="rect">
              <a:avLst/>
            </a:prstGeom>
            <a:noFill/>
          </p:spPr>
          <p:txBody>
            <a:bodyPr wrap="none" lIns="0" tIns="0" rIns="0" bIns="0" rtlCol="0">
              <a:spAutoFit/>
            </a:bodyPr>
            <a:lstStyle/>
            <a:p>
              <a:pPr algn="ctr"/>
              <a:r>
                <a:rPr lang="en-US" sz="3200" b="1">
                  <a:solidFill>
                    <a:schemeClr val="bg1"/>
                  </a:solidFill>
                  <a:latin typeface="+mj-lt"/>
                </a:rPr>
                <a:t>3%</a:t>
              </a:r>
            </a:p>
          </p:txBody>
        </p:sp>
        <p:sp>
          <p:nvSpPr>
            <p:cNvPr id="41" name="Oval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15145052"/>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Oval 42">
              <a:extLst>
                <a:ext uri="{FF2B5EF4-FFF2-40B4-BE49-F238E27FC236}">
                  <a16:creationId xmlns:a16="http://schemas.microsoft.com/office/drawing/2014/main" id="{B9703755-0B67-41E7-B72A-5A3A54730479}"/>
                </a:ext>
              </a:extLst>
            </p:cNvPr>
            <p:cNvSpPr/>
            <p:nvPr/>
          </p:nvSpPr>
          <p:spPr>
            <a:xfrm>
              <a:off x="7223088" y="2643243"/>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668F955-7C8C-4C69-AA19-CD562C2DFDCC}"/>
                </a:ext>
              </a:extLst>
            </p:cNvPr>
            <p:cNvSpPr/>
            <p:nvPr/>
          </p:nvSpPr>
          <p:spPr>
            <a:xfrm>
              <a:off x="7257809" y="269500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C436978-7B84-4F27-8A32-574050B29AD0}"/>
                </a:ext>
              </a:extLst>
            </p:cNvPr>
            <p:cNvSpPr txBox="1"/>
            <p:nvPr/>
          </p:nvSpPr>
          <p:spPr>
            <a:xfrm>
              <a:off x="7189626" y="3189005"/>
              <a:ext cx="769441" cy="492443"/>
            </a:xfrm>
            <a:prstGeom prst="rect">
              <a:avLst/>
            </a:prstGeom>
            <a:noFill/>
          </p:spPr>
          <p:txBody>
            <a:bodyPr wrap="none" lIns="0" tIns="0" rIns="0" bIns="0" rtlCol="0">
              <a:spAutoFit/>
            </a:bodyPr>
            <a:lstStyle/>
            <a:p>
              <a:pPr algn="ctr"/>
              <a:r>
                <a:rPr lang="en-US" sz="3200" b="1">
                  <a:solidFill>
                    <a:schemeClr val="bg1"/>
                  </a:solidFill>
                  <a:latin typeface="+mj-lt"/>
                </a:rPr>
                <a:t>91%</a:t>
              </a:r>
            </a:p>
          </p:txBody>
        </p:sp>
        <p:grpSp>
          <p:nvGrpSpPr>
            <p:cNvPr id="46" name="Group 45">
              <a:extLst>
                <a:ext uri="{FF2B5EF4-FFF2-40B4-BE49-F238E27FC236}">
                  <a16:creationId xmlns:a16="http://schemas.microsoft.com/office/drawing/2014/main" id="{65E89B9B-4C47-402B-9C75-47765E1F7593}"/>
                </a:ext>
              </a:extLst>
            </p:cNvPr>
            <p:cNvGrpSpPr/>
            <p:nvPr/>
          </p:nvGrpSpPr>
          <p:grpSpPr>
            <a:xfrm>
              <a:off x="9871788" y="2674975"/>
              <a:ext cx="1431828" cy="1488699"/>
              <a:chOff x="7168469" y="2646011"/>
              <a:chExt cx="1431828" cy="1488699"/>
            </a:xfrm>
          </p:grpSpPr>
          <p:grpSp>
            <p:nvGrpSpPr>
              <p:cNvPr id="51" name="Group 50">
                <a:extLst>
                  <a:ext uri="{FF2B5EF4-FFF2-40B4-BE49-F238E27FC236}">
                    <a16:creationId xmlns:a16="http://schemas.microsoft.com/office/drawing/2014/main" id="{02C4BAC1-CFE0-4BB6-AB1E-3D97B9D3C37C}"/>
                  </a:ext>
                </a:extLst>
              </p:cNvPr>
              <p:cNvGrpSpPr/>
              <p:nvPr/>
            </p:nvGrpSpPr>
            <p:grpSpPr>
              <a:xfrm>
                <a:off x="7168469" y="2646011"/>
                <a:ext cx="1431828" cy="1488699"/>
                <a:chOff x="7168469" y="2646011"/>
                <a:chExt cx="1431828" cy="1488699"/>
              </a:xfrm>
            </p:grpSpPr>
            <p:sp>
              <p:nvSpPr>
                <p:cNvPr id="53" name="Oval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4914782"/>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Oval 54">
                  <a:extLst>
                    <a:ext uri="{FF2B5EF4-FFF2-40B4-BE49-F238E27FC236}">
                      <a16:creationId xmlns:a16="http://schemas.microsoft.com/office/drawing/2014/main" id="{083CA45F-7535-4D5F-A010-B7B38ED57BC7}"/>
                    </a:ext>
                  </a:extLst>
                </p:cNvPr>
                <p:cNvSpPr/>
                <p:nvPr/>
              </p:nvSpPr>
              <p:spPr>
                <a:xfrm>
                  <a:off x="7499008" y="2646011"/>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43FCBFAE-6E88-440A-ACEC-41E289885112}"/>
                    </a:ext>
                  </a:extLst>
                </p:cNvPr>
                <p:cNvSpPr/>
                <p:nvPr/>
              </p:nvSpPr>
              <p:spPr>
                <a:xfrm>
                  <a:off x="7527710" y="267471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38F4B3FC-E555-4F37-BC12-4940EF773A7E}"/>
                  </a:ext>
                </a:extLst>
              </p:cNvPr>
              <p:cNvSpPr txBox="1"/>
              <p:nvPr/>
            </p:nvSpPr>
            <p:spPr>
              <a:xfrm>
                <a:off x="7495654" y="3160041"/>
                <a:ext cx="777457" cy="492443"/>
              </a:xfrm>
              <a:prstGeom prst="rect">
                <a:avLst/>
              </a:prstGeom>
              <a:noFill/>
            </p:spPr>
            <p:txBody>
              <a:bodyPr wrap="none" lIns="0" tIns="0" rIns="0" bIns="0" rtlCol="0">
                <a:spAutoFit/>
              </a:bodyPr>
              <a:lstStyle/>
              <a:p>
                <a:pPr algn="ctr"/>
                <a:r>
                  <a:rPr lang="en-US" sz="3200" b="1">
                    <a:solidFill>
                      <a:schemeClr val="bg1"/>
                    </a:solidFill>
                    <a:latin typeface="+mj-lt"/>
                  </a:rPr>
                  <a:t>90%</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668901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266119"/>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8" name="TextBox 17">
            <a:extLst>
              <a:ext uri="{FF2B5EF4-FFF2-40B4-BE49-F238E27FC236}">
                <a16:creationId xmlns:a16="http://schemas.microsoft.com/office/drawing/2014/main" id="{39929E06-4AB9-4598-A963-82CCC18A3FF2}"/>
              </a:ext>
            </a:extLst>
          </p:cNvPr>
          <p:cNvSpPr txBox="1"/>
          <p:nvPr/>
        </p:nvSpPr>
        <p:spPr>
          <a:xfrm>
            <a:off x="1003234" y="4841786"/>
            <a:ext cx="1131015" cy="276999"/>
          </a:xfrm>
          <a:prstGeom prst="rect">
            <a:avLst/>
          </a:prstGeom>
          <a:noFill/>
        </p:spPr>
        <p:txBody>
          <a:bodyPr wrap="none" lIns="0" tIns="0" rIns="0" bIns="0" rtlCol="0">
            <a:spAutoFit/>
          </a:bodyPr>
          <a:lstStyle/>
          <a:p>
            <a:pPr algn="ctr"/>
            <a:r>
              <a:rPr lang="en-US" b="1">
                <a:latin typeface="Segoe UI" panose="020B0502040204020203" pitchFamily="34" charset="0"/>
                <a:cs typeface="Segoe UI" panose="020B0502040204020203" pitchFamily="34" charset="0"/>
              </a:rPr>
              <a:t>Americans</a:t>
            </a:r>
          </a:p>
        </p:txBody>
      </p:sp>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329338" y="527768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B0754C1-4097-4CDA-B3CB-7304331CBBB9}"/>
              </a:ext>
            </a:extLst>
          </p:cNvPr>
          <p:cNvSpPr txBox="1"/>
          <p:nvPr/>
        </p:nvSpPr>
        <p:spPr>
          <a:xfrm>
            <a:off x="3916368" y="4841787"/>
            <a:ext cx="1289264" cy="276999"/>
          </a:xfrm>
          <a:prstGeom prst="rect">
            <a:avLst/>
          </a:prstGeom>
          <a:noFill/>
        </p:spPr>
        <p:txBody>
          <a:bodyPr wrap="none" lIns="0" tIns="0" rIns="0" bIns="0" rtlCol="0">
            <a:spAutoFit/>
          </a:bodyPr>
          <a:lstStyle/>
          <a:p>
            <a:pPr algn="ctr"/>
            <a:r>
              <a:rPr lang="en-US" b="1">
                <a:latin typeface="Segoe UI" panose="020B0502040204020203" pitchFamily="34" charset="0"/>
                <a:cs typeface="Segoe UI" panose="020B0502040204020203" pitchFamily="34" charset="0"/>
              </a:rPr>
              <a:t>Profitability</a:t>
            </a:r>
          </a:p>
        </p:txBody>
      </p:sp>
      <p:cxnSp>
        <p:nvCxnSpPr>
          <p:cNvPr id="26" name="Straight Connector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4289785" y="5309493"/>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4005B0B-E5FC-472B-962B-C2258039F3B2}"/>
              </a:ext>
            </a:extLst>
          </p:cNvPr>
          <p:cNvSpPr txBox="1"/>
          <p:nvPr/>
        </p:nvSpPr>
        <p:spPr>
          <a:xfrm>
            <a:off x="6899487" y="4841787"/>
            <a:ext cx="1349728" cy="276999"/>
          </a:xfrm>
          <a:prstGeom prst="rect">
            <a:avLst/>
          </a:prstGeom>
          <a:noFill/>
        </p:spPr>
        <p:txBody>
          <a:bodyPr wrap="none" lIns="0" tIns="0" rIns="0" bIns="0" rtlCol="0">
            <a:spAutoFit/>
          </a:bodyPr>
          <a:lstStyle/>
          <a:p>
            <a:pPr algn="ctr"/>
            <a:r>
              <a:rPr lang="en-US" b="1">
                <a:latin typeface="Segoe UI" panose="020B0502040204020203" pitchFamily="34" charset="0"/>
                <a:cs typeface="Segoe UI" panose="020B0502040204020203" pitchFamily="34" charset="0"/>
              </a:rPr>
              <a:t>Applications</a:t>
            </a:r>
          </a:p>
        </p:txBody>
      </p:sp>
      <p:cxnSp>
        <p:nvCxnSpPr>
          <p:cNvPr id="38" name="Straight Connector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7334945"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7B6FBDF-4663-4A5D-A2B3-B90DCEBBA233}"/>
              </a:ext>
            </a:extLst>
          </p:cNvPr>
          <p:cNvSpPr txBox="1"/>
          <p:nvPr/>
        </p:nvSpPr>
        <p:spPr>
          <a:xfrm>
            <a:off x="10093178" y="4841787"/>
            <a:ext cx="989053" cy="276999"/>
          </a:xfrm>
          <a:prstGeom prst="rect">
            <a:avLst/>
          </a:prstGeom>
          <a:noFill/>
        </p:spPr>
        <p:txBody>
          <a:bodyPr wrap="none" lIns="0" tIns="0" rIns="0" bIns="0" rtlCol="0">
            <a:spAutoFit/>
          </a:bodyPr>
          <a:lstStyle/>
          <a:p>
            <a:pPr algn="ctr"/>
            <a:r>
              <a:rPr lang="en-US" b="1">
                <a:latin typeface="Segoe UI" panose="020B0502040204020203" pitchFamily="34" charset="0"/>
                <a:cs typeface="Segoe UI" panose="020B0502040204020203" pitchFamily="34" charset="0"/>
              </a:rPr>
              <a:t> Winning</a:t>
            </a:r>
          </a:p>
        </p:txBody>
      </p:sp>
      <p:cxnSp>
        <p:nvCxnSpPr>
          <p:cNvPr id="50" name="Straight Connector 49">
            <a:extLst>
              <a:ext uri="{FF2B5EF4-FFF2-40B4-BE49-F238E27FC236}">
                <a16:creationId xmlns:a16="http://schemas.microsoft.com/office/drawing/2014/main" id="{28F561C8-B2FA-4D2D-9122-39870DF5465F}"/>
              </a:ext>
              <a:ext uri="{C183D7F6-B498-43B3-948B-1728B52AA6E4}">
                <adec:decorative xmlns:adec="http://schemas.microsoft.com/office/drawing/2017/decorative" val="1"/>
              </a:ext>
            </a:extLst>
          </p:cNvPr>
          <p:cNvCxnSpPr/>
          <p:nvPr/>
        </p:nvCxnSpPr>
        <p:spPr>
          <a:xfrm>
            <a:off x="10348300" y="533334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76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a:t>Human resources slide 5</a:t>
            </a:r>
          </a:p>
        </p:txBody>
      </p:sp>
      <p:grpSp>
        <p:nvGrpSpPr>
          <p:cNvPr id="106" name="Group 105">
            <a:extLst>
              <a:ext uri="{FF2B5EF4-FFF2-40B4-BE49-F238E27FC236}">
                <a16:creationId xmlns:a16="http://schemas.microsoft.com/office/drawing/2014/main" id="{3638C06D-F644-4B33-8858-D880F038FAC3}"/>
              </a:ext>
              <a:ext uri="{C183D7F6-B498-43B3-948B-1728B52AA6E4}">
                <adec:decorative xmlns:adec="http://schemas.microsoft.com/office/drawing/2017/decorative" val="1"/>
              </a:ext>
            </a:extLst>
          </p:cNvPr>
          <p:cNvGrpSpPr/>
          <p:nvPr/>
        </p:nvGrpSpPr>
        <p:grpSpPr>
          <a:xfrm>
            <a:off x="723900" y="968477"/>
            <a:ext cx="5372100" cy="4921047"/>
            <a:chOff x="723900" y="968477"/>
            <a:chExt cx="5372100" cy="4921047"/>
          </a:xfrm>
        </p:grpSpPr>
        <p:sp>
          <p:nvSpPr>
            <p:cNvPr id="16" name="Freeform 15">
              <a:extLst>
                <a:ext uri="{FF2B5EF4-FFF2-40B4-BE49-F238E27FC236}">
                  <a16:creationId xmlns:a16="http://schemas.microsoft.com/office/drawing/2014/main" id="{F9F720D8-8BAF-4A0C-B2DC-8A1F1E0B265B}"/>
                </a:ext>
              </a:extLst>
            </p:cNvPr>
            <p:cNvSpPr>
              <a:spLocks/>
            </p:cNvSpPr>
            <p:nvPr/>
          </p:nvSpPr>
          <p:spPr bwMode="auto">
            <a:xfrm>
              <a:off x="723900" y="2968796"/>
              <a:ext cx="2319325" cy="2920728"/>
            </a:xfrm>
            <a:custGeom>
              <a:avLst/>
              <a:gdLst>
                <a:gd name="T0" fmla="*/ 378 w 709"/>
                <a:gd name="T1" fmla="*/ 376 h 893"/>
                <a:gd name="T2" fmla="*/ 198 w 709"/>
                <a:gd name="T3" fmla="*/ 0 h 893"/>
                <a:gd name="T4" fmla="*/ 0 w 709"/>
                <a:gd name="T5" fmla="*/ 397 h 893"/>
                <a:gd name="T6" fmla="*/ 497 w 709"/>
                <a:gd name="T7" fmla="*/ 893 h 893"/>
                <a:gd name="T8" fmla="*/ 709 w 709"/>
                <a:gd name="T9" fmla="*/ 845 h 893"/>
                <a:gd name="T10" fmla="*/ 526 w 709"/>
                <a:gd name="T11" fmla="*/ 485 h 893"/>
                <a:gd name="T12" fmla="*/ 378 w 709"/>
                <a:gd name="T13" fmla="*/ 376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378" y="376"/>
                  </a:moveTo>
                  <a:cubicBezTo>
                    <a:pt x="276" y="273"/>
                    <a:pt x="213" y="142"/>
                    <a:pt x="198" y="0"/>
                  </a:cubicBezTo>
                  <a:cubicBezTo>
                    <a:pt x="78" y="90"/>
                    <a:pt x="0" y="234"/>
                    <a:pt x="0" y="397"/>
                  </a:cubicBezTo>
                  <a:cubicBezTo>
                    <a:pt x="0" y="671"/>
                    <a:pt x="222" y="893"/>
                    <a:pt x="497" y="893"/>
                  </a:cubicBezTo>
                  <a:cubicBezTo>
                    <a:pt x="573" y="893"/>
                    <a:pt x="644" y="876"/>
                    <a:pt x="709" y="845"/>
                  </a:cubicBezTo>
                  <a:cubicBezTo>
                    <a:pt x="609" y="748"/>
                    <a:pt x="545" y="622"/>
                    <a:pt x="526" y="485"/>
                  </a:cubicBezTo>
                  <a:cubicBezTo>
                    <a:pt x="472" y="456"/>
                    <a:pt x="422" y="420"/>
                    <a:pt x="378" y="376"/>
                  </a:cubicBezTo>
                  <a:close/>
                </a:path>
              </a:pathLst>
            </a:custGeom>
            <a:gradFill>
              <a:gsLst>
                <a:gs pos="100000">
                  <a:srgbClr val="7CEFD8"/>
                </a:gs>
                <a:gs pos="92000">
                  <a:srgbClr val="6672E4"/>
                </a:gs>
                <a:gs pos="28000">
                  <a:srgbClr val="882BE5"/>
                </a:gs>
              </a:gsLst>
              <a:lin ang="9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BB8E7BA8-3BC1-4755-AE40-0C84D9216B78}"/>
                </a:ext>
              </a:extLst>
            </p:cNvPr>
            <p:cNvSpPr>
              <a:spLocks/>
            </p:cNvSpPr>
            <p:nvPr/>
          </p:nvSpPr>
          <p:spPr bwMode="auto">
            <a:xfrm>
              <a:off x="1856107" y="968477"/>
              <a:ext cx="3107685" cy="1546653"/>
            </a:xfrm>
            <a:custGeom>
              <a:avLst/>
              <a:gdLst>
                <a:gd name="T0" fmla="*/ 475 w 950"/>
                <a:gd name="T1" fmla="*/ 473 h 473"/>
                <a:gd name="T2" fmla="*/ 800 w 950"/>
                <a:gd name="T3" fmla="*/ 382 h 473"/>
                <a:gd name="T4" fmla="*/ 950 w 950"/>
                <a:gd name="T5" fmla="*/ 401 h 473"/>
                <a:gd name="T6" fmla="*/ 826 w 950"/>
                <a:gd name="T7" fmla="*/ 194 h 473"/>
                <a:gd name="T8" fmla="*/ 124 w 950"/>
                <a:gd name="T9" fmla="*/ 194 h 473"/>
                <a:gd name="T10" fmla="*/ 0 w 950"/>
                <a:gd name="T11" fmla="*/ 401 h 473"/>
                <a:gd name="T12" fmla="*/ 151 w 950"/>
                <a:gd name="T13" fmla="*/ 382 h 473"/>
                <a:gd name="T14" fmla="*/ 475 w 950"/>
                <a:gd name="T15" fmla="*/ 473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473">
                  <a:moveTo>
                    <a:pt x="475" y="473"/>
                  </a:moveTo>
                  <a:cubicBezTo>
                    <a:pt x="572" y="414"/>
                    <a:pt x="685" y="382"/>
                    <a:pt x="800" y="382"/>
                  </a:cubicBezTo>
                  <a:cubicBezTo>
                    <a:pt x="851" y="382"/>
                    <a:pt x="901" y="389"/>
                    <a:pt x="950" y="401"/>
                  </a:cubicBezTo>
                  <a:cubicBezTo>
                    <a:pt x="927" y="325"/>
                    <a:pt x="886" y="253"/>
                    <a:pt x="826" y="194"/>
                  </a:cubicBezTo>
                  <a:cubicBezTo>
                    <a:pt x="632" y="0"/>
                    <a:pt x="318" y="0"/>
                    <a:pt x="124" y="194"/>
                  </a:cubicBezTo>
                  <a:cubicBezTo>
                    <a:pt x="64" y="253"/>
                    <a:pt x="23" y="325"/>
                    <a:pt x="0" y="401"/>
                  </a:cubicBezTo>
                  <a:cubicBezTo>
                    <a:pt x="49" y="389"/>
                    <a:pt x="99" y="382"/>
                    <a:pt x="151" y="382"/>
                  </a:cubicBezTo>
                  <a:cubicBezTo>
                    <a:pt x="266" y="382"/>
                    <a:pt x="378" y="414"/>
                    <a:pt x="475" y="473"/>
                  </a:cubicBezTo>
                  <a:close/>
                </a:path>
              </a:pathLst>
            </a:custGeom>
            <a:gradFill>
              <a:gsLst>
                <a:gs pos="3000">
                  <a:srgbClr val="7CEFD8"/>
                </a:gs>
                <a:gs pos="13000">
                  <a:srgbClr val="6672E4"/>
                </a:gs>
                <a:gs pos="99000">
                  <a:srgbClr val="882BE5"/>
                </a:gs>
              </a:gsLst>
              <a:lin ang="6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a:extLst>
                <a:ext uri="{FF2B5EF4-FFF2-40B4-BE49-F238E27FC236}">
                  <a16:creationId xmlns:a16="http://schemas.microsoft.com/office/drawing/2014/main" id="{C3B6EAAE-1C2D-46EB-A473-3B6078DC2541}"/>
                </a:ext>
              </a:extLst>
            </p:cNvPr>
            <p:cNvSpPr>
              <a:spLocks/>
            </p:cNvSpPr>
            <p:nvPr/>
          </p:nvSpPr>
          <p:spPr bwMode="auto">
            <a:xfrm>
              <a:off x="3776675" y="2968796"/>
              <a:ext cx="2319325" cy="2920728"/>
            </a:xfrm>
            <a:custGeom>
              <a:avLst/>
              <a:gdLst>
                <a:gd name="T0" fmla="*/ 511 w 709"/>
                <a:gd name="T1" fmla="*/ 0 h 893"/>
                <a:gd name="T2" fmla="*/ 331 w 709"/>
                <a:gd name="T3" fmla="*/ 376 h 893"/>
                <a:gd name="T4" fmla="*/ 183 w 709"/>
                <a:gd name="T5" fmla="*/ 485 h 893"/>
                <a:gd name="T6" fmla="*/ 0 w 709"/>
                <a:gd name="T7" fmla="*/ 845 h 893"/>
                <a:gd name="T8" fmla="*/ 213 w 709"/>
                <a:gd name="T9" fmla="*/ 893 h 893"/>
                <a:gd name="T10" fmla="*/ 709 w 709"/>
                <a:gd name="T11" fmla="*/ 397 h 893"/>
                <a:gd name="T12" fmla="*/ 511 w 709"/>
                <a:gd name="T13" fmla="*/ 0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511" y="0"/>
                  </a:moveTo>
                  <a:cubicBezTo>
                    <a:pt x="496" y="142"/>
                    <a:pt x="433" y="273"/>
                    <a:pt x="331" y="376"/>
                  </a:cubicBezTo>
                  <a:cubicBezTo>
                    <a:pt x="287" y="420"/>
                    <a:pt x="237" y="456"/>
                    <a:pt x="183" y="485"/>
                  </a:cubicBezTo>
                  <a:cubicBezTo>
                    <a:pt x="164" y="622"/>
                    <a:pt x="100" y="748"/>
                    <a:pt x="0" y="845"/>
                  </a:cubicBezTo>
                  <a:cubicBezTo>
                    <a:pt x="65" y="876"/>
                    <a:pt x="137" y="893"/>
                    <a:pt x="213" y="893"/>
                  </a:cubicBezTo>
                  <a:cubicBezTo>
                    <a:pt x="487" y="893"/>
                    <a:pt x="709" y="671"/>
                    <a:pt x="709" y="397"/>
                  </a:cubicBezTo>
                  <a:cubicBezTo>
                    <a:pt x="709" y="234"/>
                    <a:pt x="631" y="90"/>
                    <a:pt x="511" y="0"/>
                  </a:cubicBezTo>
                  <a:close/>
                </a:path>
              </a:pathLst>
            </a:custGeom>
            <a:gradFill>
              <a:gsLst>
                <a:gs pos="100000">
                  <a:srgbClr val="7CEFD8"/>
                </a:gs>
                <a:gs pos="92000">
                  <a:srgbClr val="6672E4"/>
                </a:gs>
                <a:gs pos="28000">
                  <a:srgbClr val="882BE5"/>
                </a:gs>
              </a:gsLst>
              <a:lin ang="1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descr="This image is an icon of three people interacting. ">
              <a:extLst>
                <a:ext uri="{FF2B5EF4-FFF2-40B4-BE49-F238E27FC236}">
                  <a16:creationId xmlns:a16="http://schemas.microsoft.com/office/drawing/2014/main" id="{7BF3ACC0-B381-45FC-900F-55F46E5E7EFD}"/>
                </a:ext>
              </a:extLst>
            </p:cNvPr>
            <p:cNvSpPr>
              <a:spLocks/>
            </p:cNvSpPr>
            <p:nvPr/>
          </p:nvSpPr>
          <p:spPr bwMode="auto">
            <a:xfrm>
              <a:off x="2919022" y="4735092"/>
              <a:ext cx="984471" cy="758291"/>
            </a:xfrm>
            <a:custGeom>
              <a:avLst/>
              <a:gdLst>
                <a:gd name="T0" fmla="*/ 0 w 301"/>
                <a:gd name="T1" fmla="*/ 0 h 232"/>
                <a:gd name="T2" fmla="*/ 150 w 301"/>
                <a:gd name="T3" fmla="*/ 232 h 232"/>
                <a:gd name="T4" fmla="*/ 301 w 301"/>
                <a:gd name="T5" fmla="*/ 0 h 232"/>
                <a:gd name="T6" fmla="*/ 150 w 301"/>
                <a:gd name="T7" fmla="*/ 19 h 232"/>
                <a:gd name="T8" fmla="*/ 0 w 301"/>
                <a:gd name="T9" fmla="*/ 0 h 232"/>
              </a:gdLst>
              <a:ahLst/>
              <a:cxnLst>
                <a:cxn ang="0">
                  <a:pos x="T0" y="T1"/>
                </a:cxn>
                <a:cxn ang="0">
                  <a:pos x="T2" y="T3"/>
                </a:cxn>
                <a:cxn ang="0">
                  <a:pos x="T4" y="T5"/>
                </a:cxn>
                <a:cxn ang="0">
                  <a:pos x="T6" y="T7"/>
                </a:cxn>
                <a:cxn ang="0">
                  <a:pos x="T8" y="T9"/>
                </a:cxn>
              </a:cxnLst>
              <a:rect l="0" t="0" r="r" b="b"/>
              <a:pathLst>
                <a:path w="301" h="232">
                  <a:moveTo>
                    <a:pt x="0" y="0"/>
                  </a:moveTo>
                  <a:cubicBezTo>
                    <a:pt x="27" y="92"/>
                    <a:pt x="80" y="172"/>
                    <a:pt x="150" y="232"/>
                  </a:cubicBezTo>
                  <a:cubicBezTo>
                    <a:pt x="220" y="172"/>
                    <a:pt x="273" y="92"/>
                    <a:pt x="301" y="0"/>
                  </a:cubicBezTo>
                  <a:cubicBezTo>
                    <a:pt x="252" y="13"/>
                    <a:pt x="201" y="19"/>
                    <a:pt x="150" y="19"/>
                  </a:cubicBezTo>
                  <a:cubicBezTo>
                    <a:pt x="99" y="19"/>
                    <a:pt x="49" y="13"/>
                    <a:pt x="0" y="0"/>
                  </a:cubicBezTo>
                  <a:close/>
                </a:path>
              </a:pathLst>
            </a:custGeom>
            <a:gradFill>
              <a:gsLst>
                <a:gs pos="100000">
                  <a:srgbClr val="7CEFD8"/>
                </a:gs>
                <a:gs pos="42000">
                  <a:srgbClr val="6672E4"/>
                </a:gs>
                <a:gs pos="0">
                  <a:srgbClr val="882BE5"/>
                </a:gs>
              </a:gsLst>
              <a:lin ang="5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descr="This image is an icon of three people and a symbol that represents connection to the internet.">
              <a:extLst>
                <a:ext uri="{FF2B5EF4-FFF2-40B4-BE49-F238E27FC236}">
                  <a16:creationId xmlns:a16="http://schemas.microsoft.com/office/drawing/2014/main" id="{9E41B0EC-DA27-4BF7-891C-FC6D7EF3CCFF}"/>
                </a:ext>
              </a:extLst>
            </p:cNvPr>
            <p:cNvSpPr>
              <a:spLocks/>
            </p:cNvSpPr>
            <p:nvPr/>
          </p:nvSpPr>
          <p:spPr bwMode="auto">
            <a:xfrm>
              <a:off x="3776675" y="2641947"/>
              <a:ext cx="1260332" cy="1406761"/>
            </a:xfrm>
            <a:custGeom>
              <a:avLst/>
              <a:gdLst>
                <a:gd name="T0" fmla="*/ 239 w 385"/>
                <a:gd name="T1" fmla="*/ 384 h 430"/>
                <a:gd name="T2" fmla="*/ 385 w 385"/>
                <a:gd name="T3" fmla="*/ 31 h 430"/>
                <a:gd name="T4" fmla="*/ 213 w 385"/>
                <a:gd name="T5" fmla="*/ 0 h 430"/>
                <a:gd name="T6" fmla="*/ 0 w 385"/>
                <a:gd name="T7" fmla="*/ 48 h 430"/>
                <a:gd name="T8" fmla="*/ 186 w 385"/>
                <a:gd name="T9" fmla="*/ 430 h 430"/>
                <a:gd name="T10" fmla="*/ 239 w 385"/>
                <a:gd name="T11" fmla="*/ 384 h 430"/>
              </a:gdLst>
              <a:ahLst/>
              <a:cxnLst>
                <a:cxn ang="0">
                  <a:pos x="T0" y="T1"/>
                </a:cxn>
                <a:cxn ang="0">
                  <a:pos x="T2" y="T3"/>
                </a:cxn>
                <a:cxn ang="0">
                  <a:pos x="T4" y="T5"/>
                </a:cxn>
                <a:cxn ang="0">
                  <a:pos x="T6" y="T7"/>
                </a:cxn>
                <a:cxn ang="0">
                  <a:pos x="T8" y="T9"/>
                </a:cxn>
                <a:cxn ang="0">
                  <a:pos x="T10" y="T11"/>
                </a:cxn>
              </a:cxnLst>
              <a:rect l="0" t="0" r="r" b="b"/>
              <a:pathLst>
                <a:path w="385" h="430">
                  <a:moveTo>
                    <a:pt x="239" y="384"/>
                  </a:moveTo>
                  <a:cubicBezTo>
                    <a:pt x="337" y="286"/>
                    <a:pt x="385" y="159"/>
                    <a:pt x="385" y="31"/>
                  </a:cubicBezTo>
                  <a:cubicBezTo>
                    <a:pt x="331" y="11"/>
                    <a:pt x="273" y="0"/>
                    <a:pt x="213" y="0"/>
                  </a:cubicBezTo>
                  <a:cubicBezTo>
                    <a:pt x="137" y="0"/>
                    <a:pt x="65" y="17"/>
                    <a:pt x="0" y="48"/>
                  </a:cubicBezTo>
                  <a:cubicBezTo>
                    <a:pt x="105" y="150"/>
                    <a:pt x="171" y="285"/>
                    <a:pt x="186" y="430"/>
                  </a:cubicBezTo>
                  <a:cubicBezTo>
                    <a:pt x="205" y="416"/>
                    <a:pt x="222" y="400"/>
                    <a:pt x="239" y="384"/>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descr="This image is an icon of three people and a globe.">
              <a:extLst>
                <a:ext uri="{FF2B5EF4-FFF2-40B4-BE49-F238E27FC236}">
                  <a16:creationId xmlns:a16="http://schemas.microsoft.com/office/drawing/2014/main" id="{BDEE62C1-79C7-4BD6-99A1-2466D37A5EB4}"/>
                </a:ext>
              </a:extLst>
            </p:cNvPr>
            <p:cNvSpPr>
              <a:spLocks/>
            </p:cNvSpPr>
            <p:nvPr/>
          </p:nvSpPr>
          <p:spPr bwMode="auto">
            <a:xfrm>
              <a:off x="1784200" y="2641947"/>
              <a:ext cx="1259024" cy="1402839"/>
            </a:xfrm>
            <a:custGeom>
              <a:avLst/>
              <a:gdLst>
                <a:gd name="T0" fmla="*/ 173 w 385"/>
                <a:gd name="T1" fmla="*/ 0 h 429"/>
                <a:gd name="T2" fmla="*/ 1 w 385"/>
                <a:gd name="T3" fmla="*/ 31 h 429"/>
                <a:gd name="T4" fmla="*/ 146 w 385"/>
                <a:gd name="T5" fmla="*/ 384 h 429"/>
                <a:gd name="T6" fmla="*/ 199 w 385"/>
                <a:gd name="T7" fmla="*/ 429 h 429"/>
                <a:gd name="T8" fmla="*/ 385 w 385"/>
                <a:gd name="T9" fmla="*/ 48 h 429"/>
                <a:gd name="T10" fmla="*/ 173 w 385"/>
                <a:gd name="T11" fmla="*/ 0 h 429"/>
              </a:gdLst>
              <a:ahLst/>
              <a:cxnLst>
                <a:cxn ang="0">
                  <a:pos x="T0" y="T1"/>
                </a:cxn>
                <a:cxn ang="0">
                  <a:pos x="T2" y="T3"/>
                </a:cxn>
                <a:cxn ang="0">
                  <a:pos x="T4" y="T5"/>
                </a:cxn>
                <a:cxn ang="0">
                  <a:pos x="T6" y="T7"/>
                </a:cxn>
                <a:cxn ang="0">
                  <a:pos x="T8" y="T9"/>
                </a:cxn>
                <a:cxn ang="0">
                  <a:pos x="T10" y="T11"/>
                </a:cxn>
              </a:cxnLst>
              <a:rect l="0" t="0" r="r" b="b"/>
              <a:pathLst>
                <a:path w="385" h="429">
                  <a:moveTo>
                    <a:pt x="173" y="0"/>
                  </a:moveTo>
                  <a:cubicBezTo>
                    <a:pt x="112" y="0"/>
                    <a:pt x="54" y="11"/>
                    <a:pt x="1" y="31"/>
                  </a:cubicBezTo>
                  <a:cubicBezTo>
                    <a:pt x="0" y="159"/>
                    <a:pt x="49" y="286"/>
                    <a:pt x="146" y="384"/>
                  </a:cubicBezTo>
                  <a:cubicBezTo>
                    <a:pt x="163" y="400"/>
                    <a:pt x="181" y="416"/>
                    <a:pt x="199" y="429"/>
                  </a:cubicBezTo>
                  <a:cubicBezTo>
                    <a:pt x="215" y="285"/>
                    <a:pt x="280" y="150"/>
                    <a:pt x="385" y="48"/>
                  </a:cubicBezTo>
                  <a:cubicBezTo>
                    <a:pt x="320" y="17"/>
                    <a:pt x="249" y="0"/>
                    <a:pt x="173" y="0"/>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descr="This image is an icon of four people interacting. ">
              <a:extLst>
                <a:ext uri="{FF2B5EF4-FFF2-40B4-BE49-F238E27FC236}">
                  <a16:creationId xmlns:a16="http://schemas.microsoft.com/office/drawing/2014/main" id="{C8436027-C518-481B-BDB7-763A96442B5F}"/>
                </a:ext>
              </a:extLst>
            </p:cNvPr>
            <p:cNvSpPr>
              <a:spLocks/>
            </p:cNvSpPr>
            <p:nvPr/>
          </p:nvSpPr>
          <p:spPr bwMode="auto">
            <a:xfrm>
              <a:off x="2847115" y="3038089"/>
              <a:ext cx="1125670" cy="1333546"/>
            </a:xfrm>
            <a:custGeom>
              <a:avLst/>
              <a:gdLst>
                <a:gd name="T0" fmla="*/ 344 w 344"/>
                <a:gd name="T1" fmla="*/ 376 h 408"/>
                <a:gd name="T2" fmla="*/ 344 w 344"/>
                <a:gd name="T3" fmla="*/ 377 h 408"/>
                <a:gd name="T4" fmla="*/ 323 w 344"/>
                <a:gd name="T5" fmla="*/ 385 h 408"/>
                <a:gd name="T6" fmla="*/ 282 w 344"/>
                <a:gd name="T7" fmla="*/ 396 h 408"/>
                <a:gd name="T8" fmla="*/ 277 w 344"/>
                <a:gd name="T9" fmla="*/ 397 h 408"/>
                <a:gd name="T10" fmla="*/ 218 w 344"/>
                <a:gd name="T11" fmla="*/ 406 h 408"/>
                <a:gd name="T12" fmla="*/ 217 w 344"/>
                <a:gd name="T13" fmla="*/ 406 h 408"/>
                <a:gd name="T14" fmla="*/ 214 w 344"/>
                <a:gd name="T15" fmla="*/ 406 h 408"/>
                <a:gd name="T16" fmla="*/ 172 w 344"/>
                <a:gd name="T17" fmla="*/ 408 h 408"/>
                <a:gd name="T18" fmla="*/ 128 w 344"/>
                <a:gd name="T19" fmla="*/ 406 h 408"/>
                <a:gd name="T20" fmla="*/ 127 w 344"/>
                <a:gd name="T21" fmla="*/ 406 h 408"/>
                <a:gd name="T22" fmla="*/ 64 w 344"/>
                <a:gd name="T23" fmla="*/ 396 h 408"/>
                <a:gd name="T24" fmla="*/ 62 w 344"/>
                <a:gd name="T25" fmla="*/ 396 h 408"/>
                <a:gd name="T26" fmla="*/ 0 w 344"/>
                <a:gd name="T27" fmla="*/ 377 h 408"/>
                <a:gd name="T28" fmla="*/ 0 w 344"/>
                <a:gd name="T29" fmla="*/ 376 h 408"/>
                <a:gd name="T30" fmla="*/ 4 w 344"/>
                <a:gd name="T31" fmla="*/ 313 h 408"/>
                <a:gd name="T32" fmla="*/ 17 w 344"/>
                <a:gd name="T33" fmla="*/ 249 h 408"/>
                <a:gd name="T34" fmla="*/ 86 w 344"/>
                <a:gd name="T35" fmla="*/ 97 h 408"/>
                <a:gd name="T36" fmla="*/ 126 w 344"/>
                <a:gd name="T37" fmla="*/ 46 h 408"/>
                <a:gd name="T38" fmla="*/ 172 w 344"/>
                <a:gd name="T39" fmla="*/ 0 h 408"/>
                <a:gd name="T40" fmla="*/ 218 w 344"/>
                <a:gd name="T41" fmla="*/ 46 h 408"/>
                <a:gd name="T42" fmla="*/ 258 w 344"/>
                <a:gd name="T43" fmla="*/ 97 h 408"/>
                <a:gd name="T44" fmla="*/ 327 w 344"/>
                <a:gd name="T45" fmla="*/ 249 h 408"/>
                <a:gd name="T46" fmla="*/ 340 w 344"/>
                <a:gd name="T47" fmla="*/ 313 h 408"/>
                <a:gd name="T48" fmla="*/ 344 w 344"/>
                <a:gd name="T49" fmla="*/ 3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408">
                  <a:moveTo>
                    <a:pt x="344" y="376"/>
                  </a:moveTo>
                  <a:cubicBezTo>
                    <a:pt x="344" y="377"/>
                    <a:pt x="344" y="377"/>
                    <a:pt x="344" y="377"/>
                  </a:cubicBezTo>
                  <a:cubicBezTo>
                    <a:pt x="337" y="380"/>
                    <a:pt x="330" y="382"/>
                    <a:pt x="323" y="385"/>
                  </a:cubicBezTo>
                  <a:cubicBezTo>
                    <a:pt x="309" y="389"/>
                    <a:pt x="296" y="393"/>
                    <a:pt x="282" y="396"/>
                  </a:cubicBezTo>
                  <a:cubicBezTo>
                    <a:pt x="280" y="396"/>
                    <a:pt x="279" y="396"/>
                    <a:pt x="277" y="397"/>
                  </a:cubicBezTo>
                  <a:cubicBezTo>
                    <a:pt x="258" y="401"/>
                    <a:pt x="238" y="404"/>
                    <a:pt x="218" y="406"/>
                  </a:cubicBezTo>
                  <a:cubicBezTo>
                    <a:pt x="217" y="406"/>
                    <a:pt x="217" y="406"/>
                    <a:pt x="217" y="406"/>
                  </a:cubicBezTo>
                  <a:cubicBezTo>
                    <a:pt x="216" y="406"/>
                    <a:pt x="215" y="406"/>
                    <a:pt x="214" y="406"/>
                  </a:cubicBezTo>
                  <a:cubicBezTo>
                    <a:pt x="200" y="407"/>
                    <a:pt x="186" y="408"/>
                    <a:pt x="172" y="408"/>
                  </a:cubicBezTo>
                  <a:cubicBezTo>
                    <a:pt x="158" y="408"/>
                    <a:pt x="143" y="407"/>
                    <a:pt x="128" y="406"/>
                  </a:cubicBezTo>
                  <a:cubicBezTo>
                    <a:pt x="128" y="406"/>
                    <a:pt x="127" y="406"/>
                    <a:pt x="127" y="406"/>
                  </a:cubicBezTo>
                  <a:cubicBezTo>
                    <a:pt x="106" y="404"/>
                    <a:pt x="85" y="401"/>
                    <a:pt x="64" y="396"/>
                  </a:cubicBezTo>
                  <a:cubicBezTo>
                    <a:pt x="63" y="396"/>
                    <a:pt x="63" y="396"/>
                    <a:pt x="62" y="396"/>
                  </a:cubicBezTo>
                  <a:cubicBezTo>
                    <a:pt x="41" y="391"/>
                    <a:pt x="21" y="385"/>
                    <a:pt x="0" y="377"/>
                  </a:cubicBezTo>
                  <a:cubicBezTo>
                    <a:pt x="0" y="376"/>
                    <a:pt x="0" y="376"/>
                    <a:pt x="0" y="376"/>
                  </a:cubicBezTo>
                  <a:cubicBezTo>
                    <a:pt x="0" y="354"/>
                    <a:pt x="2" y="333"/>
                    <a:pt x="4" y="313"/>
                  </a:cubicBezTo>
                  <a:cubicBezTo>
                    <a:pt x="7" y="291"/>
                    <a:pt x="11" y="270"/>
                    <a:pt x="17" y="249"/>
                  </a:cubicBezTo>
                  <a:cubicBezTo>
                    <a:pt x="31" y="194"/>
                    <a:pt x="55" y="143"/>
                    <a:pt x="86" y="97"/>
                  </a:cubicBezTo>
                  <a:cubicBezTo>
                    <a:pt x="98" y="79"/>
                    <a:pt x="112" y="62"/>
                    <a:pt x="126" y="46"/>
                  </a:cubicBezTo>
                  <a:cubicBezTo>
                    <a:pt x="140" y="29"/>
                    <a:pt x="156" y="14"/>
                    <a:pt x="172" y="0"/>
                  </a:cubicBezTo>
                  <a:cubicBezTo>
                    <a:pt x="188" y="14"/>
                    <a:pt x="204" y="29"/>
                    <a:pt x="218" y="46"/>
                  </a:cubicBezTo>
                  <a:cubicBezTo>
                    <a:pt x="233" y="62"/>
                    <a:pt x="246" y="79"/>
                    <a:pt x="258" y="97"/>
                  </a:cubicBezTo>
                  <a:cubicBezTo>
                    <a:pt x="289" y="143"/>
                    <a:pt x="313" y="194"/>
                    <a:pt x="327" y="249"/>
                  </a:cubicBezTo>
                  <a:cubicBezTo>
                    <a:pt x="333" y="270"/>
                    <a:pt x="337" y="291"/>
                    <a:pt x="340" y="313"/>
                  </a:cubicBezTo>
                  <a:cubicBezTo>
                    <a:pt x="343" y="333"/>
                    <a:pt x="344" y="354"/>
                    <a:pt x="344" y="376"/>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TextBox 23">
              <a:extLst>
                <a:ext uri="{FF2B5EF4-FFF2-40B4-BE49-F238E27FC236}">
                  <a16:creationId xmlns:a16="http://schemas.microsoft.com/office/drawing/2014/main" id="{76037B9F-F7D4-490B-B8D1-723E759320EF}"/>
                </a:ext>
              </a:extLst>
            </p:cNvPr>
            <p:cNvSpPr txBox="1"/>
            <p:nvPr/>
          </p:nvSpPr>
          <p:spPr>
            <a:xfrm>
              <a:off x="3052358" y="3906330"/>
              <a:ext cx="677683" cy="369332"/>
            </a:xfrm>
            <a:prstGeom prst="rect">
              <a:avLst/>
            </a:prstGeom>
            <a:noFill/>
          </p:spPr>
          <p:txBody>
            <a:bodyPr wrap="square" lIns="0" tIns="0" rIns="0" bIns="0" rtlCol="0">
              <a:spAutoFit/>
            </a:bodyPr>
            <a:lstStyle/>
            <a:p>
              <a:pPr algn="ctr"/>
              <a:r>
                <a:rPr lang="en-US" sz="1200">
                  <a:solidFill>
                    <a:schemeClr val="bg1"/>
                  </a:solidFill>
                </a:rPr>
                <a:t>ANALYSIS</a:t>
              </a:r>
            </a:p>
            <a:p>
              <a:pPr algn="ctr"/>
              <a:r>
                <a:rPr lang="en-US" sz="1200">
                  <a:solidFill>
                    <a:schemeClr val="bg1"/>
                  </a:solidFill>
                </a:rPr>
                <a:t>PLAN</a:t>
              </a:r>
            </a:p>
          </p:txBody>
        </p:sp>
        <p:grpSp>
          <p:nvGrpSpPr>
            <p:cNvPr id="90" name="Group 89">
              <a:extLst>
                <a:ext uri="{FF2B5EF4-FFF2-40B4-BE49-F238E27FC236}">
                  <a16:creationId xmlns:a16="http://schemas.microsoft.com/office/drawing/2014/main" id="{732C0092-A5BE-4296-9B7E-73CA9D6A0C92}"/>
                </a:ext>
              </a:extLst>
            </p:cNvPr>
            <p:cNvGrpSpPr/>
            <p:nvPr/>
          </p:nvGrpSpPr>
          <p:grpSpPr>
            <a:xfrm>
              <a:off x="3260907" y="3450123"/>
              <a:ext cx="330200" cy="346075"/>
              <a:chOff x="2686050" y="2895601"/>
              <a:chExt cx="330200" cy="346075"/>
            </a:xfrm>
          </p:grpSpPr>
          <p:sp>
            <p:nvSpPr>
              <p:cNvPr id="91" name="Oval 309">
                <a:extLst>
                  <a:ext uri="{FF2B5EF4-FFF2-40B4-BE49-F238E27FC236}">
                    <a16:creationId xmlns:a16="http://schemas.microsoft.com/office/drawing/2014/main" id="{322943C5-DF07-4D19-80BE-A092E8DCDBC1}"/>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310">
                <a:extLst>
                  <a:ext uri="{FF2B5EF4-FFF2-40B4-BE49-F238E27FC236}">
                    <a16:creationId xmlns:a16="http://schemas.microsoft.com/office/drawing/2014/main" id="{AD6217C9-47FE-4784-97F3-BB1CEF6B068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Oval 311">
                <a:extLst>
                  <a:ext uri="{FF2B5EF4-FFF2-40B4-BE49-F238E27FC236}">
                    <a16:creationId xmlns:a16="http://schemas.microsoft.com/office/drawing/2014/main" id="{145614E0-2CF6-4018-A29C-347103CC19DE}"/>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312">
                <a:extLst>
                  <a:ext uri="{FF2B5EF4-FFF2-40B4-BE49-F238E27FC236}">
                    <a16:creationId xmlns:a16="http://schemas.microsoft.com/office/drawing/2014/main" id="{C15930DF-7C04-43B8-94F3-9A62A91A334C}"/>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Oval 313">
                <a:extLst>
                  <a:ext uri="{FF2B5EF4-FFF2-40B4-BE49-F238E27FC236}">
                    <a16:creationId xmlns:a16="http://schemas.microsoft.com/office/drawing/2014/main" id="{C37FB908-4B07-487A-8AE5-2C93E1AF86B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314">
                <a:extLst>
                  <a:ext uri="{FF2B5EF4-FFF2-40B4-BE49-F238E27FC236}">
                    <a16:creationId xmlns:a16="http://schemas.microsoft.com/office/drawing/2014/main" id="{B3C647A5-00EF-45D7-A795-5CC541EFF1F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Oval 315">
                <a:extLst>
                  <a:ext uri="{FF2B5EF4-FFF2-40B4-BE49-F238E27FC236}">
                    <a16:creationId xmlns:a16="http://schemas.microsoft.com/office/drawing/2014/main" id="{8E007759-5FF7-4D0A-A475-0EAD05E962C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316">
                <a:extLst>
                  <a:ext uri="{FF2B5EF4-FFF2-40B4-BE49-F238E27FC236}">
                    <a16:creationId xmlns:a16="http://schemas.microsoft.com/office/drawing/2014/main" id="{42BF9E91-C3D1-479E-A251-AD54A926B6D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Oval 317">
                <a:extLst>
                  <a:ext uri="{FF2B5EF4-FFF2-40B4-BE49-F238E27FC236}">
                    <a16:creationId xmlns:a16="http://schemas.microsoft.com/office/drawing/2014/main" id="{FE52E745-A552-4F06-9535-C6C622D93F35}"/>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318">
                <a:extLst>
                  <a:ext uri="{FF2B5EF4-FFF2-40B4-BE49-F238E27FC236}">
                    <a16:creationId xmlns:a16="http://schemas.microsoft.com/office/drawing/2014/main" id="{A9F3F5BA-CD89-43EF-82A6-14201A89D8AC}"/>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319">
                <a:extLst>
                  <a:ext uri="{FF2B5EF4-FFF2-40B4-BE49-F238E27FC236}">
                    <a16:creationId xmlns:a16="http://schemas.microsoft.com/office/drawing/2014/main" id="{0C1B8AEB-E335-4D8B-8846-5975E8B3D487}"/>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320">
                <a:extLst>
                  <a:ext uri="{FF2B5EF4-FFF2-40B4-BE49-F238E27FC236}">
                    <a16:creationId xmlns:a16="http://schemas.microsoft.com/office/drawing/2014/main" id="{625F2B4F-F75B-4093-862F-865FC16ABC82}"/>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a:extLst>
                <a:ext uri="{FF2B5EF4-FFF2-40B4-BE49-F238E27FC236}">
                  <a16:creationId xmlns:a16="http://schemas.microsoft.com/office/drawing/2014/main" id="{B1E38458-8F3E-4314-9FA8-DC2B0EBB7E33}"/>
                </a:ext>
              </a:extLst>
            </p:cNvPr>
            <p:cNvGrpSpPr/>
            <p:nvPr/>
          </p:nvGrpSpPr>
          <p:grpSpPr>
            <a:xfrm>
              <a:off x="3211694" y="4933877"/>
              <a:ext cx="346075" cy="346075"/>
              <a:chOff x="3398838" y="2895601"/>
              <a:chExt cx="346075" cy="346075"/>
            </a:xfrm>
          </p:grpSpPr>
          <p:sp>
            <p:nvSpPr>
              <p:cNvPr id="75" name="Freeform 49">
                <a:extLst>
                  <a:ext uri="{FF2B5EF4-FFF2-40B4-BE49-F238E27FC236}">
                    <a16:creationId xmlns:a16="http://schemas.microsoft.com/office/drawing/2014/main" id="{52F6AE15-148B-4DD3-9B33-E89085198CA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50">
                <a:extLst>
                  <a:ext uri="{FF2B5EF4-FFF2-40B4-BE49-F238E27FC236}">
                    <a16:creationId xmlns:a16="http://schemas.microsoft.com/office/drawing/2014/main" id="{B7DF1EA3-5709-492C-BABE-F390B608BAC1}"/>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Oval 51">
                <a:extLst>
                  <a:ext uri="{FF2B5EF4-FFF2-40B4-BE49-F238E27FC236}">
                    <a16:creationId xmlns:a16="http://schemas.microsoft.com/office/drawing/2014/main" id="{964C8E4A-6689-4008-A522-91B998379766}"/>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52">
                <a:extLst>
                  <a:ext uri="{FF2B5EF4-FFF2-40B4-BE49-F238E27FC236}">
                    <a16:creationId xmlns:a16="http://schemas.microsoft.com/office/drawing/2014/main" id="{DA8DEA77-BD29-4118-B9AB-E053B3495E6E}"/>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53">
                <a:extLst>
                  <a:ext uri="{FF2B5EF4-FFF2-40B4-BE49-F238E27FC236}">
                    <a16:creationId xmlns:a16="http://schemas.microsoft.com/office/drawing/2014/main" id="{7758711F-A5C0-4C30-A3B1-91B546014B22}"/>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a:extLst>
                  <a:ext uri="{FF2B5EF4-FFF2-40B4-BE49-F238E27FC236}">
                    <a16:creationId xmlns:a16="http://schemas.microsoft.com/office/drawing/2014/main" id="{A575C4B8-CC49-4D59-BC4B-A13D8D97AF1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Oval 55">
                <a:extLst>
                  <a:ext uri="{FF2B5EF4-FFF2-40B4-BE49-F238E27FC236}">
                    <a16:creationId xmlns:a16="http://schemas.microsoft.com/office/drawing/2014/main" id="{EE9FF2CA-A0D9-41EF-8A6D-06571B57B1E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a:extLst>
                  <a:ext uri="{FF2B5EF4-FFF2-40B4-BE49-F238E27FC236}">
                    <a16:creationId xmlns:a16="http://schemas.microsoft.com/office/drawing/2014/main" id="{74276568-12D5-4791-8AAE-E71301B357C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a:extLst>
                  <a:ext uri="{FF2B5EF4-FFF2-40B4-BE49-F238E27FC236}">
                    <a16:creationId xmlns:a16="http://schemas.microsoft.com/office/drawing/2014/main" id="{36893D6E-C781-44C6-B4DB-BF8FDD3B4DB8}"/>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a:extLst>
                  <a:ext uri="{FF2B5EF4-FFF2-40B4-BE49-F238E27FC236}">
                    <a16:creationId xmlns:a16="http://schemas.microsoft.com/office/drawing/2014/main" id="{E40B690B-BA0B-4EEC-A0CF-7DA3B2E43E8E}"/>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Oval 59">
                <a:extLst>
                  <a:ext uri="{FF2B5EF4-FFF2-40B4-BE49-F238E27FC236}">
                    <a16:creationId xmlns:a16="http://schemas.microsoft.com/office/drawing/2014/main" id="{971E19C9-854B-41E7-A5D7-36AE58BA61FC}"/>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60">
                <a:extLst>
                  <a:ext uri="{FF2B5EF4-FFF2-40B4-BE49-F238E27FC236}">
                    <a16:creationId xmlns:a16="http://schemas.microsoft.com/office/drawing/2014/main" id="{DE348461-111F-4014-A8A3-F56B07127374}"/>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61">
                <a:extLst>
                  <a:ext uri="{FF2B5EF4-FFF2-40B4-BE49-F238E27FC236}">
                    <a16:creationId xmlns:a16="http://schemas.microsoft.com/office/drawing/2014/main" id="{22CD114E-A6F0-4722-A4EE-4C318C1DC5BA}"/>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62">
                <a:extLst>
                  <a:ext uri="{FF2B5EF4-FFF2-40B4-BE49-F238E27FC236}">
                    <a16:creationId xmlns:a16="http://schemas.microsoft.com/office/drawing/2014/main" id="{F7E3A019-70E0-420D-BBF5-DAE0B933DE1E}"/>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18E10038-0AE7-4F94-99B0-CEA210C9535B}"/>
                </a:ext>
              </a:extLst>
            </p:cNvPr>
            <p:cNvGrpSpPr/>
            <p:nvPr/>
          </p:nvGrpSpPr>
          <p:grpSpPr>
            <a:xfrm>
              <a:off x="4359934" y="2904941"/>
              <a:ext cx="330200" cy="315913"/>
              <a:chOff x="4127500" y="2909888"/>
              <a:chExt cx="330200" cy="315913"/>
            </a:xfrm>
          </p:grpSpPr>
          <p:sp>
            <p:nvSpPr>
              <p:cNvPr id="64" name="Oval 268">
                <a:extLst>
                  <a:ext uri="{FF2B5EF4-FFF2-40B4-BE49-F238E27FC236}">
                    <a16:creationId xmlns:a16="http://schemas.microsoft.com/office/drawing/2014/main" id="{F7A8EBC1-9006-4CB5-A698-1D1D62E0DBEA}"/>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69">
                <a:extLst>
                  <a:ext uri="{FF2B5EF4-FFF2-40B4-BE49-F238E27FC236}">
                    <a16:creationId xmlns:a16="http://schemas.microsoft.com/office/drawing/2014/main" id="{0CBCD43D-AE92-41F5-9C2B-B4B3FE6FFC2B}"/>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Oval 270">
                <a:extLst>
                  <a:ext uri="{FF2B5EF4-FFF2-40B4-BE49-F238E27FC236}">
                    <a16:creationId xmlns:a16="http://schemas.microsoft.com/office/drawing/2014/main" id="{282262E1-7304-47F8-ADFC-CA07C9ADF54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271">
                <a:extLst>
                  <a:ext uri="{FF2B5EF4-FFF2-40B4-BE49-F238E27FC236}">
                    <a16:creationId xmlns:a16="http://schemas.microsoft.com/office/drawing/2014/main" id="{61422BB8-6120-4583-B04B-D675BF21968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Oval 272">
                <a:extLst>
                  <a:ext uri="{FF2B5EF4-FFF2-40B4-BE49-F238E27FC236}">
                    <a16:creationId xmlns:a16="http://schemas.microsoft.com/office/drawing/2014/main" id="{921647A8-2EB5-4C08-8422-414742FE7757}"/>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273">
                <a:extLst>
                  <a:ext uri="{FF2B5EF4-FFF2-40B4-BE49-F238E27FC236}">
                    <a16:creationId xmlns:a16="http://schemas.microsoft.com/office/drawing/2014/main" id="{453B206B-E6FA-440E-8267-6B4EF680427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274">
                <a:extLst>
                  <a:ext uri="{FF2B5EF4-FFF2-40B4-BE49-F238E27FC236}">
                    <a16:creationId xmlns:a16="http://schemas.microsoft.com/office/drawing/2014/main" id="{41B368DF-58C1-48A8-8E16-E3B4645A1BD8}"/>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275">
                <a:extLst>
                  <a:ext uri="{FF2B5EF4-FFF2-40B4-BE49-F238E27FC236}">
                    <a16:creationId xmlns:a16="http://schemas.microsoft.com/office/drawing/2014/main" id="{75651205-4A53-463F-A685-DE5C8BC6BD7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276">
                <a:extLst>
                  <a:ext uri="{FF2B5EF4-FFF2-40B4-BE49-F238E27FC236}">
                    <a16:creationId xmlns:a16="http://schemas.microsoft.com/office/drawing/2014/main" id="{83B67D48-AF94-4FED-959B-C51A15982CF5}"/>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63" name="Rectangle 62" descr="This image is of three overlapping circles.   ">
              <a:extLst>
                <a:ext uri="{FF2B5EF4-FFF2-40B4-BE49-F238E27FC236}">
                  <a16:creationId xmlns:a16="http://schemas.microsoft.com/office/drawing/2014/main" id="{84BAF14B-A443-42DB-8BF6-893FAE5CCE6F}"/>
                </a:ext>
              </a:extLst>
            </p:cNvPr>
            <p:cNvSpPr/>
            <p:nvPr/>
          </p:nvSpPr>
          <p:spPr>
            <a:xfrm>
              <a:off x="4561225" y="4571423"/>
              <a:ext cx="1260332" cy="492443"/>
            </a:xfrm>
            <a:prstGeom prst="rect">
              <a:avLst/>
            </a:prstGeom>
          </p:spPr>
          <p:txBody>
            <a:bodyPr wrap="square" lIns="0" tIns="0" rIns="0" bIns="0">
              <a:spAutoFit/>
            </a:bodyPr>
            <a:lstStyle/>
            <a:p>
              <a:pPr algn="ctr"/>
              <a:r>
                <a:rPr lang="en-US" sz="1600" i="1">
                  <a:solidFill>
                    <a:schemeClr val="bg1"/>
                  </a:solidFill>
                  <a:latin typeface="+mj-lt"/>
                  <a:cs typeface="Segoe UI" panose="020B0502040204020203" pitchFamily="34" charset="0"/>
                </a:rPr>
                <a:t>Machine</a:t>
              </a:r>
            </a:p>
            <a:p>
              <a:pPr algn="ctr"/>
              <a:r>
                <a:rPr lang="en-US" sz="1600" i="1">
                  <a:solidFill>
                    <a:schemeClr val="bg1"/>
                  </a:solidFill>
                  <a:latin typeface="+mj-lt"/>
                  <a:cs typeface="Segoe UI" panose="020B0502040204020203" pitchFamily="34" charset="0"/>
                </a:rPr>
                <a:t>Learning</a:t>
              </a:r>
            </a:p>
          </p:txBody>
        </p:sp>
        <p:grpSp>
          <p:nvGrpSpPr>
            <p:cNvPr id="50" name="Group 49">
              <a:extLst>
                <a:ext uri="{FF2B5EF4-FFF2-40B4-BE49-F238E27FC236}">
                  <a16:creationId xmlns:a16="http://schemas.microsoft.com/office/drawing/2014/main" id="{EF6CD563-9511-4250-BCB0-1FBFAAE1289C}"/>
                </a:ext>
              </a:extLst>
            </p:cNvPr>
            <p:cNvGrpSpPr/>
            <p:nvPr/>
          </p:nvGrpSpPr>
          <p:grpSpPr>
            <a:xfrm>
              <a:off x="2177290" y="2874779"/>
              <a:ext cx="344488" cy="346075"/>
              <a:chOff x="4841875" y="2895601"/>
              <a:chExt cx="344488" cy="346075"/>
            </a:xfrm>
          </p:grpSpPr>
          <p:sp>
            <p:nvSpPr>
              <p:cNvPr id="52" name="Freeform 258">
                <a:extLst>
                  <a:ext uri="{FF2B5EF4-FFF2-40B4-BE49-F238E27FC236}">
                    <a16:creationId xmlns:a16="http://schemas.microsoft.com/office/drawing/2014/main" id="{7B269D94-9FED-4F93-A218-57CD14D4F9C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59">
                <a:extLst>
                  <a:ext uri="{FF2B5EF4-FFF2-40B4-BE49-F238E27FC236}">
                    <a16:creationId xmlns:a16="http://schemas.microsoft.com/office/drawing/2014/main" id="{435DD0CD-FD16-4760-9F43-618A517E32C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60">
                <a:extLst>
                  <a:ext uri="{FF2B5EF4-FFF2-40B4-BE49-F238E27FC236}">
                    <a16:creationId xmlns:a16="http://schemas.microsoft.com/office/drawing/2014/main" id="{11230DFA-75B1-4B65-BDFE-22109071454A}"/>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261">
                <a:extLst>
                  <a:ext uri="{FF2B5EF4-FFF2-40B4-BE49-F238E27FC236}">
                    <a16:creationId xmlns:a16="http://schemas.microsoft.com/office/drawing/2014/main" id="{54B6C7BB-BBA1-4668-9BF5-325AA69CEE6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262">
                <a:extLst>
                  <a:ext uri="{FF2B5EF4-FFF2-40B4-BE49-F238E27FC236}">
                    <a16:creationId xmlns:a16="http://schemas.microsoft.com/office/drawing/2014/main" id="{6DC0A898-A566-45D7-BD7F-6205ED16E76E}"/>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263">
                <a:extLst>
                  <a:ext uri="{FF2B5EF4-FFF2-40B4-BE49-F238E27FC236}">
                    <a16:creationId xmlns:a16="http://schemas.microsoft.com/office/drawing/2014/main" id="{E201D585-E178-408E-A42A-A9FD198C4747}"/>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Oval 264">
                <a:extLst>
                  <a:ext uri="{FF2B5EF4-FFF2-40B4-BE49-F238E27FC236}">
                    <a16:creationId xmlns:a16="http://schemas.microsoft.com/office/drawing/2014/main" id="{9C382A44-3942-4A8E-98A1-2685D9AAEEEE}"/>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Oval 265">
                <a:extLst>
                  <a:ext uri="{FF2B5EF4-FFF2-40B4-BE49-F238E27FC236}">
                    <a16:creationId xmlns:a16="http://schemas.microsoft.com/office/drawing/2014/main" id="{052D3390-46BC-4B65-B5BE-0A40578F9E61}"/>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Oval 266">
                <a:extLst>
                  <a:ext uri="{FF2B5EF4-FFF2-40B4-BE49-F238E27FC236}">
                    <a16:creationId xmlns:a16="http://schemas.microsoft.com/office/drawing/2014/main" id="{0279AB69-DF67-4836-8A04-8F550D181F6D}"/>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67">
                <a:extLst>
                  <a:ext uri="{FF2B5EF4-FFF2-40B4-BE49-F238E27FC236}">
                    <a16:creationId xmlns:a16="http://schemas.microsoft.com/office/drawing/2014/main" id="{E1BFECCB-F108-4293-A159-3CFFB2E29A55}"/>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4" name="Rectangle 103">
              <a:extLst>
                <a:ext uri="{FF2B5EF4-FFF2-40B4-BE49-F238E27FC236}">
                  <a16:creationId xmlns:a16="http://schemas.microsoft.com/office/drawing/2014/main" id="{10F61556-59B4-4A9C-90FA-556F81054F9F}"/>
                </a:ext>
              </a:extLst>
            </p:cNvPr>
            <p:cNvSpPr/>
            <p:nvPr/>
          </p:nvSpPr>
          <p:spPr>
            <a:xfrm>
              <a:off x="931858" y="4481916"/>
              <a:ext cx="1260332" cy="492443"/>
            </a:xfrm>
            <a:prstGeom prst="rect">
              <a:avLst/>
            </a:prstGeom>
          </p:spPr>
          <p:txBody>
            <a:bodyPr wrap="square" lIns="0" tIns="0" rIns="0" bIns="0">
              <a:spAutoFit/>
            </a:bodyPr>
            <a:lstStyle/>
            <a:p>
              <a:pPr algn="ctr"/>
              <a:r>
                <a:rPr lang="en-US" sz="1600" i="1">
                  <a:solidFill>
                    <a:schemeClr val="bg1"/>
                  </a:solidFill>
                  <a:latin typeface="+mj-lt"/>
                  <a:cs typeface="Segoe UI" panose="020B0502040204020203" pitchFamily="34" charset="0"/>
                </a:rPr>
                <a:t>Data </a:t>
              </a:r>
            </a:p>
            <a:p>
              <a:pPr algn="ctr"/>
              <a:r>
                <a:rPr lang="en-US" sz="1600" i="1">
                  <a:solidFill>
                    <a:schemeClr val="bg1"/>
                  </a:solidFill>
                  <a:latin typeface="+mj-lt"/>
                  <a:cs typeface="Segoe UI" panose="020B0502040204020203" pitchFamily="34" charset="0"/>
                </a:rPr>
                <a:t>Cleansing</a:t>
              </a:r>
            </a:p>
          </p:txBody>
        </p:sp>
        <p:sp>
          <p:nvSpPr>
            <p:cNvPr id="105" name="Rectangle 104">
              <a:extLst>
                <a:ext uri="{FF2B5EF4-FFF2-40B4-BE49-F238E27FC236}">
                  <a16:creationId xmlns:a16="http://schemas.microsoft.com/office/drawing/2014/main" id="{F5EBCB29-78BB-40FE-BAC2-F83D56B8F2B7}"/>
                </a:ext>
              </a:extLst>
            </p:cNvPr>
            <p:cNvSpPr/>
            <p:nvPr/>
          </p:nvSpPr>
          <p:spPr>
            <a:xfrm>
              <a:off x="2776791" y="1495581"/>
              <a:ext cx="1260332" cy="492443"/>
            </a:xfrm>
            <a:prstGeom prst="rect">
              <a:avLst/>
            </a:prstGeom>
          </p:spPr>
          <p:txBody>
            <a:bodyPr wrap="square" lIns="0" tIns="0" rIns="0" bIns="0">
              <a:spAutoFit/>
            </a:bodyPr>
            <a:lstStyle/>
            <a:p>
              <a:pPr algn="ctr"/>
              <a:r>
                <a:rPr lang="en-US" sz="1600" i="1">
                  <a:solidFill>
                    <a:schemeClr val="bg1"/>
                  </a:solidFill>
                  <a:latin typeface="+mj-lt"/>
                  <a:cs typeface="Segoe UI" panose="020B0502040204020203" pitchFamily="34" charset="0"/>
                </a:rPr>
                <a:t>Data</a:t>
              </a:r>
            </a:p>
            <a:p>
              <a:pPr algn="ctr"/>
              <a:r>
                <a:rPr lang="en-US" sz="1600" i="1">
                  <a:solidFill>
                    <a:schemeClr val="bg1"/>
                  </a:solidFill>
                  <a:latin typeface="+mj-lt"/>
                  <a:cs typeface="Segoe UI" panose="020B0502040204020203" pitchFamily="34" charset="0"/>
                </a:rPr>
                <a:t>Exploration</a:t>
              </a:r>
            </a:p>
          </p:txBody>
        </p:sp>
      </p:gr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565012"/>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54EA7ED5-6E34-4D47-91B6-F78F5F8B4C6E}"/>
              </a:ext>
            </a:extLst>
          </p:cNvPr>
          <p:cNvSpPr txBox="1"/>
          <p:nvPr/>
        </p:nvSpPr>
        <p:spPr>
          <a:xfrm>
            <a:off x="7033135" y="444109"/>
            <a:ext cx="4625463" cy="1538883"/>
          </a:xfrm>
          <a:prstGeom prst="rect">
            <a:avLst/>
          </a:prstGeom>
          <a:noFill/>
        </p:spPr>
        <p:txBody>
          <a:bodyPr wrap="square" lIns="0" tIns="0" rIns="0" bIns="0" rtlCol="0">
            <a:spAutoFit/>
          </a:bodyPr>
          <a:lstStyle/>
          <a:p>
            <a:pPr>
              <a:lnSpc>
                <a:spcPts val="4000"/>
              </a:lnSpc>
            </a:pPr>
            <a:r>
              <a:rPr lang="en-US" sz="4400" b="1">
                <a:solidFill>
                  <a:srgbClr val="002060"/>
                </a:solidFill>
                <a:latin typeface="Segoe UI" panose="020B0502040204020203" pitchFamily="34" charset="0"/>
                <a:cs typeface="Segoe UI" panose="020B0502040204020203" pitchFamily="34" charset="0"/>
              </a:rPr>
              <a:t>MOTIVATION +</a:t>
            </a:r>
          </a:p>
          <a:p>
            <a:pPr>
              <a:lnSpc>
                <a:spcPts val="4000"/>
              </a:lnSpc>
            </a:pPr>
            <a:r>
              <a:rPr lang="en-US" sz="4400" b="1">
                <a:solidFill>
                  <a:srgbClr val="002060"/>
                </a:solidFill>
                <a:latin typeface="Segoe UI" panose="020B0502040204020203" pitchFamily="34" charset="0"/>
                <a:cs typeface="Segoe UI" panose="020B0502040204020203" pitchFamily="34" charset="0"/>
              </a:rPr>
              <a:t>PROBLEM</a:t>
            </a:r>
          </a:p>
          <a:p>
            <a:pPr>
              <a:lnSpc>
                <a:spcPts val="4000"/>
              </a:lnSpc>
            </a:pPr>
            <a:r>
              <a:rPr lang="en-US" sz="4400" b="1">
                <a:solidFill>
                  <a:srgbClr val="002060"/>
                </a:solidFill>
                <a:latin typeface="Segoe UI" panose="020B0502040204020203" pitchFamily="34" charset="0"/>
                <a:cs typeface="Segoe UI" panose="020B0502040204020203" pitchFamily="34" charset="0"/>
              </a:rPr>
              <a:t>STATEMENT</a:t>
            </a:r>
          </a:p>
        </p:txBody>
      </p:sp>
      <p:sp>
        <p:nvSpPr>
          <p:cNvPr id="119" name="Rectangle 118">
            <a:extLst>
              <a:ext uri="{FF2B5EF4-FFF2-40B4-BE49-F238E27FC236}">
                <a16:creationId xmlns:a16="http://schemas.microsoft.com/office/drawing/2014/main" id="{EE9F5B85-E2F5-4C15-9A02-657F53EEE3BD}"/>
              </a:ext>
            </a:extLst>
          </p:cNvPr>
          <p:cNvSpPr/>
          <p:nvPr/>
        </p:nvSpPr>
        <p:spPr>
          <a:xfrm>
            <a:off x="7347313" y="2222666"/>
            <a:ext cx="3536195" cy="984885"/>
          </a:xfrm>
          <a:prstGeom prst="rect">
            <a:avLst/>
          </a:prstGeom>
        </p:spPr>
        <p:txBody>
          <a:bodyPr wrap="square" lIns="0" tIns="0" rIns="0" bIns="0">
            <a:spAutoFit/>
          </a:bodyPr>
          <a:lstStyle/>
          <a:p>
            <a:r>
              <a:rPr lang="en-US" sz="1600" b="1" i="1">
                <a:solidFill>
                  <a:srgbClr val="002060"/>
                </a:solidFill>
                <a:latin typeface="+mj-lt"/>
                <a:cs typeface="Segoe UI" panose="020B0502040204020203" pitchFamily="34" charset="0"/>
              </a:rPr>
              <a:t>Given the increasingly easy access to sports gambling, there has been a growing demand for accurate winner predictions among the public.</a:t>
            </a:r>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7319810" y="3701177"/>
            <a:ext cx="3701975" cy="984885"/>
            <a:chOff x="7999616" y="3566010"/>
            <a:chExt cx="3067397" cy="984885"/>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984885"/>
            </a:xfrm>
            <a:prstGeom prst="rect">
              <a:avLst/>
            </a:prstGeom>
          </p:spPr>
          <p:txBody>
            <a:bodyPr wrap="square" lIns="0" tIns="0" rIns="0" bIns="0">
              <a:spAutoFit/>
            </a:bodyPr>
            <a:lstStyle/>
            <a:p>
              <a:r>
                <a:rPr lang="en-US" sz="1600" i="1">
                  <a:solidFill>
                    <a:srgbClr val="002060"/>
                  </a:solidFill>
                  <a:latin typeface="+mj-lt"/>
                  <a:cs typeface="Segoe UI" panose="020B0502040204020203" pitchFamily="34" charset="0"/>
                </a:rPr>
                <a:t>As the game evolves, does the data also evolve in tandem with the changes happening in the game?</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grpSp>
      </p:grpSp>
      <p:grpSp>
        <p:nvGrpSpPr>
          <p:cNvPr id="205" name="Group 204" descr="This image is an icon of three people interacting. ">
            <a:extLst>
              <a:ext uri="{FF2B5EF4-FFF2-40B4-BE49-F238E27FC236}">
                <a16:creationId xmlns:a16="http://schemas.microsoft.com/office/drawing/2014/main" id="{45696519-F308-4262-9DC5-C541B866A807}"/>
              </a:ext>
            </a:extLst>
          </p:cNvPr>
          <p:cNvGrpSpPr/>
          <p:nvPr/>
        </p:nvGrpSpPr>
        <p:grpSpPr>
          <a:xfrm>
            <a:off x="7311873" y="4609765"/>
            <a:ext cx="3772244" cy="492443"/>
            <a:chOff x="7991679" y="4554108"/>
            <a:chExt cx="3772244" cy="492443"/>
          </a:xfrm>
        </p:grpSpPr>
        <p:grpSp>
          <p:nvGrpSpPr>
            <p:cNvPr id="174" name="Group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77" name="Freeform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78" name="Oval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79" name="Freeform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80" name="Freeform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81" name="Freeform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82" name="Oval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83" name="Freeform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84" name="Freeform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85" name="Freeform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86" name="Oval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87" name="Freeform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88" name="Li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89" name="Li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grpSp>
        <p:sp>
          <p:nvSpPr>
            <p:cNvPr id="175" name="Rectangle 174">
              <a:extLst>
                <a:ext uri="{FF2B5EF4-FFF2-40B4-BE49-F238E27FC236}">
                  <a16:creationId xmlns:a16="http://schemas.microsoft.com/office/drawing/2014/main" id="{E522F3F9-ECF0-4D2A-9244-1942DCB20E98}"/>
                </a:ext>
              </a:extLst>
            </p:cNvPr>
            <p:cNvSpPr/>
            <p:nvPr/>
          </p:nvSpPr>
          <p:spPr>
            <a:xfrm>
              <a:off x="8703351" y="4554108"/>
              <a:ext cx="3060572" cy="492443"/>
            </a:xfrm>
            <a:prstGeom prst="rect">
              <a:avLst/>
            </a:prstGeom>
          </p:spPr>
          <p:txBody>
            <a:bodyPr wrap="square" lIns="0" tIns="0" rIns="0" bIns="0">
              <a:spAutoFit/>
            </a:bodyPr>
            <a:lstStyle/>
            <a:p>
              <a:r>
                <a:rPr lang="en-US" sz="1600" i="1">
                  <a:solidFill>
                    <a:srgbClr val="002060"/>
                  </a:solidFill>
                  <a:latin typeface="+mj-lt"/>
                  <a:cs typeface="Segoe UI" panose="020B0502040204020203" pitchFamily="34" charset="0"/>
                </a:rPr>
                <a:t>What factors are associated with which team wins or lose?</a:t>
              </a: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7303909" y="5343428"/>
            <a:ext cx="3641675" cy="984885"/>
            <a:chOff x="7999616" y="5359329"/>
            <a:chExt cx="3067396" cy="984885"/>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601700" y="5359329"/>
              <a:ext cx="2465312" cy="984885"/>
            </a:xfrm>
            <a:prstGeom prst="rect">
              <a:avLst/>
            </a:prstGeom>
          </p:spPr>
          <p:txBody>
            <a:bodyPr wrap="square" lIns="0" tIns="0" rIns="0" bIns="0">
              <a:spAutoFit/>
            </a:bodyPr>
            <a:lstStyle/>
            <a:p>
              <a:r>
                <a:rPr lang="en-US" sz="1600" i="1">
                  <a:solidFill>
                    <a:srgbClr val="002060"/>
                  </a:solidFill>
                  <a:latin typeface="+mj-lt"/>
                  <a:cs typeface="Segoe UI" panose="020B0502040204020203" pitchFamily="34" charset="0"/>
                </a:rPr>
                <a:t>Is it possible to leverage advanced modeling and clustering techniques,  to accurately predict the outcome of future games?</a:t>
              </a:r>
            </a:p>
          </p:txBody>
        </p:sp>
      </p:grpSp>
    </p:spTree>
    <p:extLst>
      <p:ext uri="{BB962C8B-B14F-4D97-AF65-F5344CB8AC3E}">
        <p14:creationId xmlns:p14="http://schemas.microsoft.com/office/powerpoint/2010/main" val="374002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a:solidFill>
                  <a:srgbClr val="002060"/>
                </a:solidFill>
                <a:latin typeface="Segoe UI" panose="020B0502040204020203" pitchFamily="34" charset="0"/>
                <a:cs typeface="Segoe UI" panose="020B0502040204020203" pitchFamily="34" charset="0"/>
              </a:rPr>
              <a:t>AGENDA</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881815"/>
            <a:ext cx="4201583" cy="4234985"/>
            <a:chOff x="518433" y="1692049"/>
            <a:chExt cx="4201583" cy="4234985"/>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01583" cy="492443"/>
              <a:chOff x="518433" y="1851126"/>
              <a:chExt cx="4201583" cy="492443"/>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492443"/>
              </a:xfrm>
              <a:prstGeom prst="rect">
                <a:avLst/>
              </a:prstGeom>
            </p:spPr>
            <p:txBody>
              <a:bodyPr wrap="square" lIns="0" tIns="0" rIns="0" bIns="0">
                <a:spAutoFit/>
              </a:bodyPr>
              <a:lstStyle/>
              <a:p>
                <a:r>
                  <a:rPr lang="en-US" sz="1600" i="1">
                    <a:solidFill>
                      <a:srgbClr val="002060"/>
                    </a:solidFill>
                    <a:latin typeface="+mj-lt"/>
                    <a:cs typeface="Segoe UI" panose="020B0502040204020203" pitchFamily="34" charset="0"/>
                  </a:rPr>
                  <a:t>Find rules associated with NFL game winners and losers</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775416"/>
              <a:ext cx="4201583" cy="738664"/>
              <a:chOff x="518433" y="2717554"/>
              <a:chExt cx="4201583" cy="738664"/>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0C2221-E8A7-47E0-B2B2-5A6A32F96791}"/>
                  </a:ext>
                </a:extLst>
              </p:cNvPr>
              <p:cNvSpPr/>
              <p:nvPr/>
            </p:nvSpPr>
            <p:spPr>
              <a:xfrm>
                <a:off x="1183821" y="2717554"/>
                <a:ext cx="3536195" cy="738664"/>
              </a:xfrm>
              <a:prstGeom prst="rect">
                <a:avLst/>
              </a:prstGeom>
            </p:spPr>
            <p:txBody>
              <a:bodyPr wrap="square" lIns="0" tIns="0" rIns="0" bIns="0">
                <a:spAutoFit/>
              </a:bodyPr>
              <a:lstStyle/>
              <a:p>
                <a:r>
                  <a:rPr lang="en-US" sz="1600" i="1">
                    <a:solidFill>
                      <a:srgbClr val="002060"/>
                    </a:solidFill>
                    <a:latin typeface="+mj-lt"/>
                    <a:cs typeface="Segoe UI" panose="020B0502040204020203" pitchFamily="34" charset="0"/>
                  </a:rPr>
                  <a:t>Identify patterns or correlations between winners and weather details as well as stadium conditions</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858783"/>
              <a:ext cx="4201583" cy="738664"/>
              <a:chOff x="518433" y="3597907"/>
              <a:chExt cx="4201583" cy="738664"/>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17B45E-57F0-4725-89C0-3CD74A5097A3}"/>
                  </a:ext>
                </a:extLst>
              </p:cNvPr>
              <p:cNvSpPr/>
              <p:nvPr/>
            </p:nvSpPr>
            <p:spPr>
              <a:xfrm>
                <a:off x="1183821" y="3597907"/>
                <a:ext cx="3536195" cy="738664"/>
              </a:xfrm>
              <a:prstGeom prst="rect">
                <a:avLst/>
              </a:prstGeom>
            </p:spPr>
            <p:txBody>
              <a:bodyPr wrap="square" lIns="0" tIns="0" rIns="0" bIns="0">
                <a:spAutoFit/>
              </a:bodyPr>
              <a:lstStyle/>
              <a:p>
                <a:r>
                  <a:rPr lang="en-US" sz="1600" i="1">
                    <a:solidFill>
                      <a:srgbClr val="002060"/>
                    </a:solidFill>
                    <a:latin typeface="+mj-lt"/>
                    <a:cs typeface="Segoe UI" panose="020B0502040204020203" pitchFamily="34" charset="0"/>
                  </a:rPr>
                  <a:t>Identify factors that aid in predicting game winner? Do we have all the necessary data?</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4942149"/>
              <a:ext cx="4201583" cy="984885"/>
              <a:chOff x="518433" y="4478260"/>
              <a:chExt cx="4201583" cy="984885"/>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87696D-0387-46E9-A420-AD2392161D95}"/>
                  </a:ext>
                </a:extLst>
              </p:cNvPr>
              <p:cNvSpPr/>
              <p:nvPr/>
            </p:nvSpPr>
            <p:spPr>
              <a:xfrm>
                <a:off x="1183821" y="4478260"/>
                <a:ext cx="3536195" cy="984885"/>
              </a:xfrm>
              <a:prstGeom prst="rect">
                <a:avLst/>
              </a:prstGeom>
            </p:spPr>
            <p:txBody>
              <a:bodyPr wrap="square" lIns="0" tIns="0" rIns="0" bIns="0">
                <a:spAutoFit/>
              </a:bodyPr>
              <a:lstStyle/>
              <a:p>
                <a:r>
                  <a:rPr lang="en-US" sz="1600" i="1">
                    <a:solidFill>
                      <a:srgbClr val="002060"/>
                    </a:solidFill>
                    <a:latin typeface="+mj-lt"/>
                    <a:cs typeface="Segoe UI" panose="020B0502040204020203" pitchFamily="34" charset="0"/>
                  </a:rPr>
                  <a:t>Investigate whether machine learning algorithms can be used to accurately predict the probability of a team winning the game.</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a:t>Human resources slide 2</a:t>
            </a:r>
          </a:p>
        </p:txBody>
      </p:sp>
    </p:spTree>
    <p:extLst>
      <p:ext uri="{BB962C8B-B14F-4D97-AF65-F5344CB8AC3E}">
        <p14:creationId xmlns:p14="http://schemas.microsoft.com/office/powerpoint/2010/main" val="285523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a:t>Human resources slide 6</a:t>
            </a:r>
          </a:p>
        </p:txBody>
      </p:sp>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nSpc>
                <a:spcPts val="4000"/>
              </a:lnSpc>
            </a:pPr>
            <a:r>
              <a:rPr lang="en-US" sz="3200" b="1">
                <a:solidFill>
                  <a:srgbClr val="002060"/>
                </a:solidFill>
                <a:latin typeface="Segoe UI" panose="020B0502040204020203" pitchFamily="34" charset="0"/>
                <a:cs typeface="Segoe UI" panose="020B0502040204020203" pitchFamily="34" charset="0"/>
              </a:rPr>
              <a:t>EXPLORATORY DATA ANALYSIS – SCORES BY LOCATION</a:t>
            </a:r>
          </a:p>
        </p:txBody>
      </p:sp>
      <p:pic>
        <p:nvPicPr>
          <p:cNvPr id="4" name="Picture 3" descr="A map of the united states with red dots">
            <a:extLst>
              <a:ext uri="{FF2B5EF4-FFF2-40B4-BE49-F238E27FC236}">
                <a16:creationId xmlns:a16="http://schemas.microsoft.com/office/drawing/2014/main" id="{8EC305A4-6327-DB2D-ADA5-2943B9FAB67E}"/>
              </a:ext>
            </a:extLst>
          </p:cNvPr>
          <p:cNvPicPr>
            <a:picLocks noChangeAspect="1"/>
          </p:cNvPicPr>
          <p:nvPr/>
        </p:nvPicPr>
        <p:blipFill>
          <a:blip r:embed="rId3"/>
          <a:stretch>
            <a:fillRect/>
          </a:stretch>
        </p:blipFill>
        <p:spPr>
          <a:xfrm>
            <a:off x="5240072" y="1885038"/>
            <a:ext cx="6433406" cy="3970330"/>
          </a:xfrm>
          <a:prstGeom prst="rect">
            <a:avLst/>
          </a:prstGeom>
        </p:spPr>
      </p:pic>
    </p:spTree>
    <p:extLst>
      <p:ext uri="{BB962C8B-B14F-4D97-AF65-F5344CB8AC3E}">
        <p14:creationId xmlns:p14="http://schemas.microsoft.com/office/powerpoint/2010/main" val="128257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a:t>Human resources slide 6</a:t>
            </a:r>
          </a:p>
        </p:txBody>
      </p:sp>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nSpc>
                <a:spcPts val="4000"/>
              </a:lnSpc>
            </a:pPr>
            <a:r>
              <a:rPr lang="en-US" sz="3200" b="1">
                <a:solidFill>
                  <a:srgbClr val="002060"/>
                </a:solidFill>
                <a:latin typeface="Segoe UI" panose="020B0502040204020203" pitchFamily="34" charset="0"/>
                <a:cs typeface="Segoe UI" panose="020B0502040204020203" pitchFamily="34" charset="0"/>
              </a:rPr>
              <a:t>EXPLORATORY DATA ANALYSIS – SCORES DISTRIBUTION</a:t>
            </a:r>
          </a:p>
        </p:txBody>
      </p:sp>
      <p:pic>
        <p:nvPicPr>
          <p:cNvPr id="4" name="Picture 3" descr="A graph of a bar graph">
            <a:extLst>
              <a:ext uri="{FF2B5EF4-FFF2-40B4-BE49-F238E27FC236}">
                <a16:creationId xmlns:a16="http://schemas.microsoft.com/office/drawing/2014/main" id="{DC1724F2-6F53-FFE8-E8F9-B37FAD64539D}"/>
              </a:ext>
            </a:extLst>
          </p:cNvPr>
          <p:cNvPicPr>
            <a:picLocks noChangeAspect="1"/>
          </p:cNvPicPr>
          <p:nvPr/>
        </p:nvPicPr>
        <p:blipFill>
          <a:blip r:embed="rId3"/>
          <a:stretch>
            <a:fillRect/>
          </a:stretch>
        </p:blipFill>
        <p:spPr>
          <a:xfrm>
            <a:off x="5032217" y="1318790"/>
            <a:ext cx="6397783" cy="2694630"/>
          </a:xfrm>
          <a:prstGeom prst="rect">
            <a:avLst/>
          </a:prstGeom>
        </p:spPr>
      </p:pic>
      <p:pic>
        <p:nvPicPr>
          <p:cNvPr id="7" name="Picture 6" descr="A green graph with white text">
            <a:extLst>
              <a:ext uri="{FF2B5EF4-FFF2-40B4-BE49-F238E27FC236}">
                <a16:creationId xmlns:a16="http://schemas.microsoft.com/office/drawing/2014/main" id="{87DA09D2-C9AA-1E69-F147-0EF344ACA017}"/>
              </a:ext>
            </a:extLst>
          </p:cNvPr>
          <p:cNvPicPr>
            <a:picLocks noChangeAspect="1"/>
          </p:cNvPicPr>
          <p:nvPr/>
        </p:nvPicPr>
        <p:blipFill>
          <a:blip r:embed="rId4"/>
          <a:stretch>
            <a:fillRect/>
          </a:stretch>
        </p:blipFill>
        <p:spPr>
          <a:xfrm>
            <a:off x="4532951" y="3913135"/>
            <a:ext cx="6891524" cy="2561026"/>
          </a:xfrm>
          <a:prstGeom prst="rect">
            <a:avLst/>
          </a:prstGeom>
        </p:spPr>
      </p:pic>
    </p:spTree>
    <p:extLst>
      <p:ext uri="{BB962C8B-B14F-4D97-AF65-F5344CB8AC3E}">
        <p14:creationId xmlns:p14="http://schemas.microsoft.com/office/powerpoint/2010/main" val="3208633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a:t>Human resources slide 6</a:t>
            </a:r>
          </a:p>
        </p:txBody>
      </p:sp>
      <p:sp>
        <p:nvSpPr>
          <p:cNvPr id="43" name="TextBox 42">
            <a:extLst>
              <a:ext uri="{FF2B5EF4-FFF2-40B4-BE49-F238E27FC236}">
                <a16:creationId xmlns:a16="http://schemas.microsoft.com/office/drawing/2014/main" id="{7BF380F0-E581-41AD-B9B8-4693DE21F634}"/>
              </a:ext>
            </a:extLst>
          </p:cNvPr>
          <p:cNvSpPr txBox="1"/>
          <p:nvPr/>
        </p:nvSpPr>
        <p:spPr>
          <a:xfrm>
            <a:off x="1532466" y="379963"/>
            <a:ext cx="9897534" cy="362685"/>
          </a:xfrm>
          <a:prstGeom prst="rect">
            <a:avLst/>
          </a:prstGeom>
          <a:noFill/>
        </p:spPr>
        <p:txBody>
          <a:bodyPr wrap="square" lIns="0" tIns="0" rIns="0" bIns="0" rtlCol="0">
            <a:noAutofit/>
          </a:bodyPr>
          <a:lstStyle/>
          <a:p>
            <a:pPr>
              <a:lnSpc>
                <a:spcPts val="4000"/>
              </a:lnSpc>
            </a:pPr>
            <a:r>
              <a:rPr lang="en-US" sz="3200" b="1">
                <a:solidFill>
                  <a:srgbClr val="002060"/>
                </a:solidFill>
                <a:latin typeface="Segoe UI" panose="020B0502040204020203" pitchFamily="34" charset="0"/>
                <a:cs typeface="Segoe UI" panose="020B0502040204020203" pitchFamily="34" charset="0"/>
              </a:rPr>
              <a:t>EXPLORATORY DATA ANALYSIS – WEATHER </a:t>
            </a:r>
          </a:p>
          <a:p>
            <a:pPr>
              <a:lnSpc>
                <a:spcPts val="4000"/>
              </a:lnSpc>
            </a:pPr>
            <a:endParaRPr lang="en-US" sz="3200" b="1">
              <a:solidFill>
                <a:srgbClr val="002060"/>
              </a:solidFill>
              <a:latin typeface="Segoe UI" panose="020B0502040204020203" pitchFamily="34" charset="0"/>
              <a:cs typeface="Segoe UI" panose="020B0502040204020203" pitchFamily="34" charset="0"/>
            </a:endParaRPr>
          </a:p>
        </p:txBody>
      </p:sp>
      <p:pic>
        <p:nvPicPr>
          <p:cNvPr id="2" name="Picture 1" descr="A graph of different colored bars&#10;&#10;Description automatically generated">
            <a:extLst>
              <a:ext uri="{FF2B5EF4-FFF2-40B4-BE49-F238E27FC236}">
                <a16:creationId xmlns:a16="http://schemas.microsoft.com/office/drawing/2014/main" id="{2A7C6BE9-7EDE-1075-D08D-A963CE2573B4}"/>
              </a:ext>
            </a:extLst>
          </p:cNvPr>
          <p:cNvPicPr>
            <a:picLocks noChangeAspect="1"/>
          </p:cNvPicPr>
          <p:nvPr/>
        </p:nvPicPr>
        <p:blipFill>
          <a:blip r:embed="rId3"/>
          <a:stretch>
            <a:fillRect/>
          </a:stretch>
        </p:blipFill>
        <p:spPr>
          <a:xfrm>
            <a:off x="337004" y="1003602"/>
            <a:ext cx="8324850" cy="2552700"/>
          </a:xfrm>
          <a:prstGeom prst="rect">
            <a:avLst/>
          </a:prstGeom>
        </p:spPr>
      </p:pic>
      <p:pic>
        <p:nvPicPr>
          <p:cNvPr id="3" name="Picture 2" descr="A graph of a number of different colored squares&#10;&#10;Description automatically generated">
            <a:extLst>
              <a:ext uri="{FF2B5EF4-FFF2-40B4-BE49-F238E27FC236}">
                <a16:creationId xmlns:a16="http://schemas.microsoft.com/office/drawing/2014/main" id="{83CF603E-A23D-3F81-124D-A2F4CFFB8190}"/>
              </a:ext>
            </a:extLst>
          </p:cNvPr>
          <p:cNvPicPr>
            <a:picLocks noChangeAspect="1"/>
          </p:cNvPicPr>
          <p:nvPr/>
        </p:nvPicPr>
        <p:blipFill>
          <a:blip r:embed="rId4"/>
          <a:stretch>
            <a:fillRect/>
          </a:stretch>
        </p:blipFill>
        <p:spPr>
          <a:xfrm>
            <a:off x="3299657" y="3609598"/>
            <a:ext cx="8543925" cy="2638425"/>
          </a:xfrm>
          <a:prstGeom prst="rect">
            <a:avLst/>
          </a:prstGeom>
        </p:spPr>
      </p:pic>
      <p:sp>
        <p:nvSpPr>
          <p:cNvPr id="4" name="TextBox 3">
            <a:extLst>
              <a:ext uri="{FF2B5EF4-FFF2-40B4-BE49-F238E27FC236}">
                <a16:creationId xmlns:a16="http://schemas.microsoft.com/office/drawing/2014/main" id="{8BB1DF91-FE32-DF25-C01E-1CFC998B0232}"/>
              </a:ext>
            </a:extLst>
          </p:cNvPr>
          <p:cNvSpPr txBox="1"/>
          <p:nvPr/>
        </p:nvSpPr>
        <p:spPr>
          <a:xfrm>
            <a:off x="9078373" y="1716113"/>
            <a:ext cx="225188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Most Wins in Windy Weather (&gt;20mph)</a:t>
            </a:r>
          </a:p>
        </p:txBody>
      </p:sp>
      <p:sp>
        <p:nvSpPr>
          <p:cNvPr id="5" name="TextBox 6">
            <a:extLst>
              <a:ext uri="{FF2B5EF4-FFF2-40B4-BE49-F238E27FC236}">
                <a16:creationId xmlns:a16="http://schemas.microsoft.com/office/drawing/2014/main" id="{2D634705-C4E5-D047-0722-F10F47F07718}"/>
              </a:ext>
            </a:extLst>
          </p:cNvPr>
          <p:cNvSpPr txBox="1"/>
          <p:nvPr/>
        </p:nvSpPr>
        <p:spPr>
          <a:xfrm>
            <a:off x="511022" y="4568464"/>
            <a:ext cx="2488717"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Most Wins in Warm Weather (&gt;65 degrees F)</a:t>
            </a:r>
          </a:p>
        </p:txBody>
      </p:sp>
    </p:spTree>
    <p:extLst>
      <p:ext uri="{BB962C8B-B14F-4D97-AF65-F5344CB8AC3E}">
        <p14:creationId xmlns:p14="http://schemas.microsoft.com/office/powerpoint/2010/main" val="1039994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a:t>Human resources slide 6</a:t>
            </a:r>
          </a:p>
        </p:txBody>
      </p:sp>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EXPLORATORY DATA ANALYSIS WORD CLOUD</a:t>
            </a:r>
          </a:p>
        </p:txBody>
      </p:sp>
      <p:pic>
        <p:nvPicPr>
          <p:cNvPr id="2" name="Picture 1" descr="A close up of words">
            <a:extLst>
              <a:ext uri="{FF2B5EF4-FFF2-40B4-BE49-F238E27FC236}">
                <a16:creationId xmlns:a16="http://schemas.microsoft.com/office/drawing/2014/main" id="{3BA25F70-7C49-1B51-B9B6-D239AC88C23E}"/>
              </a:ext>
            </a:extLst>
          </p:cNvPr>
          <p:cNvPicPr>
            <a:picLocks noChangeAspect="1"/>
          </p:cNvPicPr>
          <p:nvPr/>
        </p:nvPicPr>
        <p:blipFill rotWithShape="1">
          <a:blip r:embed="rId3"/>
          <a:srcRect l="24256" t="18821" r="26099" b="18012"/>
          <a:stretch/>
        </p:blipFill>
        <p:spPr>
          <a:xfrm>
            <a:off x="5543746" y="1436963"/>
            <a:ext cx="5436881" cy="5173634"/>
          </a:xfrm>
          <a:prstGeom prst="rect">
            <a:avLst/>
          </a:prstGeom>
        </p:spPr>
      </p:pic>
    </p:spTree>
    <p:extLst>
      <p:ext uri="{BB962C8B-B14F-4D97-AF65-F5344CB8AC3E}">
        <p14:creationId xmlns:p14="http://schemas.microsoft.com/office/powerpoint/2010/main" val="19621655"/>
      </p:ext>
    </p:extLst>
  </p:cSld>
  <p:clrMapOvr>
    <a:masterClrMapping/>
  </p:clrMapOvr>
</p:sld>
</file>

<file path=ppt/theme/theme1.xml><?xml version="1.0" encoding="utf-8"?>
<a:theme xmlns:a="http://schemas.openxmlformats.org/drawingml/2006/main" name="Basis">
  <a:themeElements>
    <a:clrScheme name="Custom 2">
      <a:dk1>
        <a:sysClr val="windowText" lastClr="000000"/>
      </a:dk1>
      <a:lt1>
        <a:sysClr val="window" lastClr="FFFFFF"/>
      </a:lt1>
      <a:dk2>
        <a:srgbClr val="632E62"/>
      </a:dk2>
      <a:lt2>
        <a:srgbClr val="EAE5EB"/>
      </a:lt2>
      <a:accent1>
        <a:srgbClr val="C839D7"/>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AA17EA8-7A9B-4350-B9C2-AA100F76C2E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516AB37-D7B9-4507-B21E-5D459905C6C0}">
  <ds:schemaRefs>
    <ds:schemaRef ds:uri="http://schemas.microsoft.com/sharepoint/v3/contenttype/forms"/>
  </ds:schemaRefs>
</ds:datastoreItem>
</file>

<file path=customXml/itemProps3.xml><?xml version="1.0" encoding="utf-8"?>
<ds:datastoreItem xmlns:ds="http://schemas.openxmlformats.org/officeDocument/2006/customXml" ds:itemID="{FE40622C-5D03-4258-98D9-CB4F18C7FADE}">
  <ds:schemaRefs>
    <ds:schemaRef ds:uri="http://www.w3.org/XML/1998/namespace"/>
    <ds:schemaRef ds:uri="http://schemas.microsoft.com/office/2006/metadata/properties"/>
    <ds:schemaRef ds:uri="http://schemas.microsoft.com/office/2006/documentManagement/types"/>
    <ds:schemaRef ds:uri="http://purl.org/dc/terms/"/>
    <ds:schemaRef ds:uri="http://purl.org/dc/dcmitype/"/>
    <ds:schemaRef ds:uri="http://schemas.microsoft.com/office/infopath/2007/PartnerControls"/>
    <ds:schemaRef ds:uri="http://purl.org/dc/elements/1.1/"/>
    <ds:schemaRef ds:uri="http://schemas.openxmlformats.org/package/2006/metadata/core-properties"/>
    <ds:schemaRef ds:uri="230e9df3-be65-4c73-a93b-d1236ebd677e"/>
    <ds:schemaRef ds:uri="16c05727-aa75-4e4a-9b5f-8a80a1165891"/>
    <ds:schemaRef ds:uri="71af3243-3dd4-4a8d-8c0d-dd76da1f02a5"/>
    <ds:schemaRef ds:uri="http://schemas.microsoft.com/sharepoint/v3"/>
  </ds:schemaRefs>
</ds:datastoreItem>
</file>

<file path=docMetadata/LabelInfo.xml><?xml version="1.0" encoding="utf-8"?>
<clbl:labelList xmlns:clbl="http://schemas.microsoft.com/office/2020/mipLabelMetadata">
  <clbl:label id="{4278a402-1a9e-4eb9-8414-ffb55a5fcf1e}" enabled="0" method="" siteId="{4278a402-1a9e-4eb9-8414-ffb55a5fcf1e}" removed="1"/>
</clbl:labelList>
</file>

<file path=docProps/app.xml><?xml version="1.0" encoding="utf-8"?>
<Properties xmlns="http://schemas.openxmlformats.org/officeDocument/2006/extended-properties" xmlns:vt="http://schemas.openxmlformats.org/officeDocument/2006/docPropsVTypes">
  <Template>TM03457444[[fn=Basis]]</Template>
  <TotalTime>0</TotalTime>
  <Words>1175</Words>
  <Application>Microsoft Office PowerPoint</Application>
  <PresentationFormat>Widescreen</PresentationFormat>
  <Paragraphs>184</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Courier New</vt:lpstr>
      <vt:lpstr>Segoe UI</vt:lpstr>
      <vt:lpstr>Wingdings</vt:lpstr>
      <vt:lpstr>Basis</vt:lpstr>
      <vt:lpstr>Human resources slide 1</vt:lpstr>
      <vt:lpstr>Human resources slide 9</vt:lpstr>
      <vt:lpstr>Human resources slide 7</vt:lpstr>
      <vt:lpstr>Human resources slide 5</vt:lpstr>
      <vt:lpstr>Human resources slide 2</vt:lpstr>
      <vt:lpstr>Human resources slide 6</vt:lpstr>
      <vt:lpstr>Human resources slide 6</vt:lpstr>
      <vt:lpstr>Human resources slide 6</vt:lpstr>
      <vt:lpstr>Human resources slide 6</vt:lpstr>
      <vt:lpstr>Human resources slide 4</vt:lpstr>
      <vt:lpstr>Human resources slide 3</vt:lpstr>
      <vt:lpstr>Human resources slide 3</vt:lpstr>
      <vt:lpstr>Human resources slide 8</vt:lpstr>
      <vt:lpstr>Human resources slide 8</vt:lpstr>
      <vt:lpstr>Human resources slide 8</vt:lpstr>
      <vt:lpstr>Human resources slide 6</vt:lpstr>
      <vt:lpstr>Human resources slide 5</vt:lpstr>
      <vt:lpstr>Human resources slide 8</vt:lpstr>
      <vt:lpstr>Human resources slide 10</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slide 1</dc:title>
  <dc:creator>Cheromaine Nisa Ornella Smith</dc:creator>
  <cp:lastModifiedBy>Cheromaine Nisa Ornella Smith</cp:lastModifiedBy>
  <cp:revision>2</cp:revision>
  <dcterms:created xsi:type="dcterms:W3CDTF">2024-03-14T01:38:03Z</dcterms:created>
  <dcterms:modified xsi:type="dcterms:W3CDTF">2024-03-14T21:33:32Z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