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69" r:id="rId5"/>
    <p:sldId id="270" r:id="rId6"/>
    <p:sldId id="268" r:id="rId7"/>
    <p:sldId id="271" r:id="rId8"/>
    <p:sldId id="272" r:id="rId9"/>
    <p:sldId id="273" r:id="rId10"/>
    <p:sldId id="274" r:id="rId11"/>
    <p:sldId id="275" r:id="rId12"/>
    <p:sldId id="27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8CCDD-0416-4B9E-8347-A97608009321}" v="454" dt="2024-05-15T16:57:04.905"/>
    <p1510:client id="{CFC63087-75C0-49CC-BFF6-66D2326AB2DC}" v="666" dt="2024-05-15T18:38:32.370"/>
    <p1510:client id="{D8332249-D958-4E8D-8A22-D77145AA613B}" v="1294" dt="2024-05-16T09:24:24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16.05.2024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16.05.2024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16.05.2024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1603" y="2463931"/>
            <a:ext cx="495867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1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Verdana"/>
                <a:ea typeface="Verdana"/>
              </a:rPr>
              <a:t>Схема </a:t>
            </a:r>
            <a:r>
              <a:rPr lang="ru-RU" sz="2400" err="1">
                <a:solidFill>
                  <a:schemeClr val="bg1"/>
                </a:solidFill>
                <a:latin typeface="Verdana"/>
                <a:ea typeface="Verdana"/>
              </a:rPr>
              <a:t>многосерверного</a:t>
            </a:r>
            <a:r>
              <a:rPr lang="ru-RU" sz="2400" dirty="0">
                <a:solidFill>
                  <a:schemeClr val="bg1"/>
                </a:solidFill>
                <a:latin typeface="Verdana"/>
                <a:ea typeface="Verdana"/>
              </a:rPr>
              <a:t> соглашения о ключах на основе биометрии в криптосистеме хаотических карт.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5906" y="4743856"/>
            <a:ext cx="384628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1">
            <a:spAutoFit/>
          </a:bodyPr>
          <a:lstStyle/>
          <a:p>
            <a:pPr algn="ctr"/>
            <a:r>
              <a:rPr lang="ru-RU" sz="1600" err="1">
                <a:solidFill>
                  <a:schemeClr val="bg1"/>
                </a:solidFill>
                <a:latin typeface="Verdana"/>
                <a:ea typeface="Verdana"/>
              </a:rPr>
              <a:t>Черакаев</a:t>
            </a:r>
            <a:r>
              <a:rPr lang="ru-RU" sz="1600" dirty="0">
                <a:solidFill>
                  <a:schemeClr val="bg1"/>
                </a:solidFill>
                <a:latin typeface="Verdana"/>
                <a:ea typeface="Verdana"/>
              </a:rPr>
              <a:t> Я. А.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Verdana"/>
                <a:ea typeface="Verdana"/>
              </a:rPr>
              <a:t>Кузьмин С. С.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Verdana"/>
                <a:ea typeface="Verdana"/>
              </a:rPr>
              <a:t>6114-100503</a:t>
            </a:r>
            <a:r>
              <a:rPr lang="en-US" sz="1600" dirty="0">
                <a:solidFill>
                  <a:schemeClr val="bg1"/>
                </a:solidFill>
                <a:latin typeface="Verdana"/>
                <a:ea typeface="Verdana"/>
              </a:rPr>
              <a:t>D</a:t>
            </a:r>
            <a:endParaRPr lang="ru-RU" sz="1600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9501" y="5985597"/>
            <a:ext cx="384628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Verdana"/>
                <a:ea typeface="Verdana"/>
              </a:rPr>
              <a:t>Самара 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Verdana"/>
                <a:ea typeface="Verdana"/>
              </a:rPr>
              <a:t>15.04. 2024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/>
                <a:ea typeface="Verdana"/>
              </a:rPr>
              <a:t>ОБНОВЛЕНИЕ БИОМЕТРИИ И ПАРОЛЯ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z="1600">
                <a:solidFill>
                  <a:schemeClr val="bg1"/>
                </a:solidFill>
                <a:latin typeface="Verdana"/>
                <a:ea typeface="Verdana"/>
              </a:rPr>
              <a:t>10</a:t>
            </a:fld>
            <a:endParaRPr lang="ru-RU" sz="1600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407" y="1404422"/>
            <a:ext cx="994914" cy="92217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441" y="1404422"/>
            <a:ext cx="1598842" cy="92217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74104" y="2631948"/>
            <a:ext cx="1759520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1600" dirty="0">
                <a:latin typeface="Verdana"/>
                <a:ea typeface="Verdana"/>
              </a:rPr>
              <a:t>Вводит новые </a:t>
            </a:r>
            <a:r>
              <a:rPr lang="ru-RU" sz="1600" err="1">
                <a:latin typeface="Verdana"/>
                <a:ea typeface="Verdana"/>
              </a:rPr>
              <a:t>биоданные</a:t>
            </a:r>
            <a:endParaRPr lang="ru-RU" sz="1600">
              <a:latin typeface="Verdana"/>
              <a:ea typeface="Verdana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867256" y="2751199"/>
            <a:ext cx="3925594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1600" dirty="0">
                <a:latin typeface="Verdana"/>
                <a:ea typeface="Verdana"/>
              </a:rPr>
              <a:t>Принимает данные и проверяет их с уже имеющимися. </a:t>
            </a:r>
            <a:endParaRPr lang="ru-RU" sz="1600">
              <a:latin typeface="Verdana"/>
              <a:ea typeface="Verdana"/>
              <a:cs typeface="Calibri" panose="020F0502020204030204"/>
            </a:endParaRPr>
          </a:p>
          <a:p>
            <a:pPr algn="ctr"/>
            <a:r>
              <a:rPr lang="ru-RU" sz="1600" dirty="0">
                <a:latin typeface="Verdana"/>
                <a:ea typeface="Verdana"/>
              </a:rPr>
              <a:t>Если не совпадают – запрашивает пароль</a:t>
            </a:r>
            <a:endParaRPr lang="ru-RU" sz="1600">
              <a:latin typeface="Verdana"/>
              <a:ea typeface="Verdana"/>
              <a:cs typeface="Calibri" panose="020F0502020204030204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9035" y="4198780"/>
            <a:ext cx="3302054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1600" dirty="0">
                <a:latin typeface="Verdana"/>
                <a:ea typeface="Verdana"/>
              </a:rPr>
              <a:t>Вводит старый и новый пароль</a:t>
            </a:r>
            <a:endParaRPr lang="ru-RU" sz="1600">
              <a:latin typeface="Verdana"/>
              <a:ea typeface="Verdana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285085" y="4639742"/>
            <a:ext cx="4508673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1600" dirty="0">
                <a:latin typeface="Verdana"/>
                <a:ea typeface="Verdana"/>
              </a:rPr>
              <a:t>Если пароль корректен, заменяет </a:t>
            </a:r>
            <a:r>
              <a:rPr lang="ru-RU" sz="1600" err="1">
                <a:latin typeface="Verdana"/>
                <a:ea typeface="Verdana"/>
              </a:rPr>
              <a:t>биоданные</a:t>
            </a:r>
            <a:r>
              <a:rPr lang="ru-RU" sz="1600" dirty="0">
                <a:latin typeface="Verdana"/>
                <a:ea typeface="Verdana"/>
              </a:rPr>
              <a:t> и пароль на новые и сохраняет их на сервере</a:t>
            </a:r>
            <a:endParaRPr lang="ru-RU" sz="1600" dirty="0">
              <a:latin typeface="Verdana"/>
              <a:ea typeface="Verdana"/>
              <a:cs typeface="Calibri"/>
            </a:endParaRPr>
          </a:p>
        </p:txBody>
      </p:sp>
      <p:sp>
        <p:nvSpPr>
          <p:cNvPr id="11" name="Стрелка вправо 10"/>
          <p:cNvSpPr/>
          <p:nvPr/>
        </p:nvSpPr>
        <p:spPr>
          <a:xfrm rot="516635">
            <a:off x="3788804" y="2935689"/>
            <a:ext cx="3240367" cy="213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12" name="Стрелка вправо 11"/>
          <p:cNvSpPr/>
          <p:nvPr/>
        </p:nvSpPr>
        <p:spPr>
          <a:xfrm rot="9849223">
            <a:off x="4015735" y="3855128"/>
            <a:ext cx="3240367" cy="213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13" name="Стрелка вправо 12"/>
          <p:cNvSpPr/>
          <p:nvPr/>
        </p:nvSpPr>
        <p:spPr>
          <a:xfrm rot="516635">
            <a:off x="4015733" y="4774566"/>
            <a:ext cx="3240367" cy="213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51352" y="5857162"/>
            <a:ext cx="3732112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ru-RU" sz="1600" dirty="0">
                <a:latin typeface="Verdana"/>
                <a:ea typeface="Verdana"/>
              </a:rPr>
              <a:t>Обновление биометрии и пароля</a:t>
            </a:r>
            <a:endParaRPr lang="ru-RU" sz="1600" dirty="0">
              <a:latin typeface="Verdana"/>
              <a:ea typeface="Verdan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051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/>
                <a:ea typeface="Verdana"/>
              </a:rPr>
              <a:t>БЕЗОПАСНОСТЬ ПРОТОКОЛА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Verdana"/>
                <a:ea typeface="Verdana"/>
              </a:rPr>
              <a:t>11</a:t>
            </a:fld>
            <a:endParaRPr lang="ru-RU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05883" y="1221975"/>
            <a:ext cx="9967501" cy="440120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Verdana"/>
                <a:ea typeface="Verdana"/>
              </a:rPr>
              <a:t>Обеспечивает идеальную прямую секретность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Verdana"/>
                <a:ea typeface="Verdana"/>
              </a:rPr>
              <a:t>Реализует секретность сеансового ключа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Verdana"/>
                <a:ea typeface="Verdana"/>
              </a:rPr>
              <a:t>Реализует взаимную аутентификацию и согласование ключей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Verdana"/>
                <a:ea typeface="Verdana"/>
              </a:rPr>
              <a:t>Реализует безопасное соглашение об обновлении данных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Verdana"/>
                <a:ea typeface="Verdana"/>
              </a:rPr>
              <a:t>Противостоит </a:t>
            </a:r>
            <a:r>
              <a:rPr lang="en-US" sz="2800" dirty="0">
                <a:latin typeface="Verdana"/>
                <a:ea typeface="Verdana"/>
              </a:rPr>
              <a:t>brute-force </a:t>
            </a:r>
            <a:r>
              <a:rPr lang="ru-RU" sz="2800" dirty="0">
                <a:latin typeface="Verdana"/>
                <a:ea typeface="Verdana"/>
              </a:rPr>
              <a:t>атакам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Verdana"/>
                <a:ea typeface="Verdana"/>
              </a:rPr>
              <a:t>Противостоит атакам </a:t>
            </a:r>
            <a:r>
              <a:rPr lang="en-US" sz="2800" dirty="0">
                <a:latin typeface="Verdana"/>
                <a:ea typeface="Verdana"/>
              </a:rPr>
              <a:t>DDoS</a:t>
            </a:r>
            <a:endParaRPr lang="en-US" sz="2800">
              <a:latin typeface="Verdana"/>
              <a:ea typeface="Verdana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Verdana"/>
                <a:ea typeface="Verdana"/>
              </a:rPr>
              <a:t>Противостоит атакам самозванца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Verdana"/>
                <a:ea typeface="Verdana"/>
              </a:rPr>
              <a:t>Противостоит атакам посредника</a:t>
            </a:r>
          </a:p>
        </p:txBody>
      </p:sp>
    </p:spTree>
    <p:extLst>
      <p:ext uri="{BB962C8B-B14F-4D97-AF65-F5344CB8AC3E}">
        <p14:creationId xmlns:p14="http://schemas.microsoft.com/office/powerpoint/2010/main" val="234612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/>
                <a:ea typeface="Verdana"/>
              </a:rPr>
              <a:t>ЗАКЛЮЧЕНИЕ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Verdana"/>
                <a:ea typeface="Verdana"/>
              </a:rPr>
              <a:t>12</a:t>
            </a:fld>
            <a:endParaRPr lang="ru-RU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3679" y="1952111"/>
            <a:ext cx="10966126" cy="34163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ru-RU" sz="2400" dirty="0">
                <a:latin typeface="Verdana"/>
                <a:ea typeface="Verdana"/>
                <a:cs typeface="+mn-lt"/>
              </a:rPr>
              <a:t>  В результате была получена безопасная схема </a:t>
            </a:r>
            <a:r>
              <a:rPr lang="ru-RU" sz="2400" err="1">
                <a:solidFill>
                  <a:srgbClr val="000000"/>
                </a:solidFill>
                <a:latin typeface="Verdana"/>
                <a:ea typeface="Verdana"/>
                <a:cs typeface="+mn-lt"/>
              </a:rPr>
              <a:t>многосерверного</a:t>
            </a:r>
            <a:r>
              <a:rPr lang="ru-RU" sz="2400" dirty="0">
                <a:solidFill>
                  <a:srgbClr val="000000"/>
                </a:solidFill>
                <a:latin typeface="Verdana"/>
                <a:ea typeface="Verdana"/>
                <a:cs typeface="+mn-lt"/>
              </a:rPr>
              <a:t> соглашения о ключах, основанная на биометрии в криптосистеме хаотических карт, устойчивая к большинству существующим на данный момент атакам.</a:t>
            </a:r>
          </a:p>
          <a:p>
            <a:pPr algn="just"/>
            <a:r>
              <a:rPr lang="ru-RU" sz="2400" dirty="0">
                <a:latin typeface="Verdana"/>
                <a:ea typeface="Verdana"/>
                <a:cs typeface="Calibri"/>
              </a:rPr>
              <a:t> На наш взгляд путь развития данных технологий выбран правильно, протокол представленный выше можно доработать добавлением новых слоев защиты, для увеличения времени взлома </a:t>
            </a:r>
            <a:r>
              <a:rPr lang="ru-RU" sz="2400" err="1">
                <a:latin typeface="Verdana"/>
                <a:ea typeface="Verdana"/>
                <a:cs typeface="Calibri"/>
              </a:rPr>
              <a:t>brute-force</a:t>
            </a:r>
            <a:r>
              <a:rPr lang="ru-RU" sz="2400" dirty="0">
                <a:latin typeface="Verdana"/>
                <a:ea typeface="Verdana"/>
                <a:cs typeface="Calibri"/>
              </a:rPr>
              <a:t> атакой.</a:t>
            </a:r>
          </a:p>
          <a:p>
            <a:pPr algn="just"/>
            <a:endParaRPr lang="ru-RU" sz="2400" dirty="0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0567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4486" y="2794142"/>
            <a:ext cx="401761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Verdana"/>
                <a:ea typeface="Verdana"/>
              </a:rPr>
              <a:t>БЛАГОДАРИМ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Verdana"/>
                <a:ea typeface="Verdana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/>
                <a:ea typeface="Verdana"/>
              </a:rPr>
              <a:t>СОДЕРЖАНИЕ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Verdana"/>
                <a:ea typeface="Verdana"/>
              </a:rPr>
              <a:t>2</a:t>
            </a:fld>
            <a:endParaRPr lang="ru-RU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34287" y="1286416"/>
            <a:ext cx="8127999" cy="440120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AutoNum type="arabicPeriod"/>
            </a:pPr>
            <a:r>
              <a:rPr lang="ru-RU" sz="2800" dirty="0">
                <a:latin typeface="Verdana"/>
                <a:ea typeface="Verdana"/>
                <a:cs typeface="Calibri" panose="020F0502020204030204"/>
              </a:rPr>
              <a:t>Содержание</a:t>
            </a:r>
          </a:p>
          <a:p>
            <a:pPr marL="342900" indent="-342900">
              <a:buAutoNum type="arabicPeriod"/>
            </a:pPr>
            <a:r>
              <a:rPr lang="ru-RU" sz="2800" dirty="0">
                <a:latin typeface="Verdana"/>
                <a:ea typeface="Verdana"/>
                <a:cs typeface="Calibri" panose="020F0502020204030204"/>
              </a:rPr>
              <a:t>Криптосистемы</a:t>
            </a:r>
          </a:p>
          <a:p>
            <a:pPr marL="342900" indent="-342900">
              <a:buFontTx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Verdana"/>
                <a:ea typeface="Verdana"/>
                <a:cs typeface="+mn-lt"/>
              </a:rPr>
              <a:t>Обозначение проблемы</a:t>
            </a:r>
          </a:p>
          <a:p>
            <a:pPr marL="342900" indent="-342900">
              <a:buFontTx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Verdana"/>
                <a:ea typeface="Verdana"/>
                <a:cs typeface="+mn-lt"/>
              </a:rPr>
              <a:t>Полином Чебышева</a:t>
            </a:r>
          </a:p>
          <a:p>
            <a:pPr marL="342900" indent="-342900">
              <a:buFontTx/>
              <a:buAutoNum type="arabicPeriod"/>
            </a:pPr>
            <a:r>
              <a:rPr lang="ru-RU" sz="2800">
                <a:solidFill>
                  <a:srgbClr val="000000"/>
                </a:solidFill>
                <a:latin typeface="Verdana"/>
                <a:ea typeface="Verdana"/>
                <a:cs typeface="+mn-lt"/>
              </a:rPr>
              <a:t>Биометрия </a:t>
            </a:r>
            <a:endParaRPr lang="ru-RU">
              <a:solidFill>
                <a:srgbClr val="000000"/>
              </a:solidFill>
              <a:latin typeface="Calibri" panose="020F0502020204030204"/>
              <a:ea typeface="Verdana"/>
              <a:cs typeface="+mn-lt"/>
            </a:endParaRPr>
          </a:p>
          <a:p>
            <a:pPr marL="342900" indent="-342900">
              <a:buFontTx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Verdana"/>
                <a:ea typeface="Verdana"/>
                <a:cs typeface="+mn-lt"/>
              </a:rPr>
              <a:t>Процесс распознавания биометрических данных</a:t>
            </a:r>
            <a:endParaRPr lang="ru-RU">
              <a:cs typeface="Calibri"/>
            </a:endParaRPr>
          </a:p>
          <a:p>
            <a:pPr marL="342900" indent="-342900"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Verdana"/>
                <a:ea typeface="Verdana"/>
                <a:cs typeface="+mn-lt"/>
              </a:rPr>
              <a:t>Принцип работы протокола</a:t>
            </a:r>
          </a:p>
          <a:p>
            <a:pPr marL="342900" indent="-342900"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Verdana"/>
                <a:ea typeface="Verdana"/>
                <a:cs typeface="+mn-lt"/>
              </a:rPr>
              <a:t>Безопасность протокола</a:t>
            </a:r>
          </a:p>
          <a:p>
            <a:pPr marL="342900" indent="-342900"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Verdana"/>
                <a:ea typeface="Verdana"/>
                <a:cs typeface="+mn-lt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258602"/>
            <a:ext cx="789867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/>
                <a:ea typeface="Verdana"/>
              </a:rPr>
              <a:t>ВВЕДЕНИЕ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047" y="957931"/>
            <a:ext cx="841139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dirty="0">
                <a:latin typeface="Verdana"/>
                <a:ea typeface="Verdana"/>
              </a:rPr>
              <a:t>  </a:t>
            </a:r>
            <a:r>
              <a:rPr lang="ru-RU" sz="2800" dirty="0">
                <a:latin typeface="Verdana"/>
                <a:ea typeface="Verdana"/>
              </a:rPr>
              <a:t>КРИПТОСИСТЕМА</a:t>
            </a:r>
          </a:p>
        </p:txBody>
      </p:sp>
      <p:sp>
        <p:nvSpPr>
          <p:cNvPr id="6" name="Стрелка вниз 5"/>
          <p:cNvSpPr/>
          <p:nvPr/>
        </p:nvSpPr>
        <p:spPr>
          <a:xfrm rot="18678099">
            <a:off x="7965270" y="1456279"/>
            <a:ext cx="356384" cy="771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78524" y="2226269"/>
            <a:ext cx="6245616" cy="8002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2800" dirty="0">
                <a:latin typeface="Verdana"/>
                <a:ea typeface="Verdana"/>
              </a:rPr>
              <a:t>КРИПТОАНАЛИЗ</a:t>
            </a:r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330785" y="2226269"/>
            <a:ext cx="3359240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800" dirty="0">
                <a:latin typeface="Verdana"/>
                <a:ea typeface="Verdana"/>
              </a:rPr>
              <a:t>КРИПТОГРАФИЯ</a:t>
            </a:r>
          </a:p>
        </p:txBody>
      </p:sp>
      <p:sp>
        <p:nvSpPr>
          <p:cNvPr id="11" name="Стрелка вниз 10"/>
          <p:cNvSpPr/>
          <p:nvPr/>
        </p:nvSpPr>
        <p:spPr>
          <a:xfrm rot="3005640">
            <a:off x="4027351" y="1493694"/>
            <a:ext cx="356384" cy="771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195317" y="3426378"/>
            <a:ext cx="8210682" cy="193899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Verdana"/>
                <a:ea typeface="Verdana"/>
              </a:rPr>
              <a:t>Криптоанализ </a:t>
            </a:r>
            <a:r>
              <a:rPr lang="ru-RU" sz="2400" dirty="0">
                <a:latin typeface="Verdana"/>
                <a:ea typeface="Verdana"/>
                <a:cs typeface="+mn-lt"/>
              </a:rPr>
              <a:t>–</a:t>
            </a:r>
            <a:r>
              <a:rPr lang="ru-RU" sz="2400" dirty="0">
                <a:latin typeface="Verdana"/>
                <a:ea typeface="Verdana"/>
              </a:rPr>
              <a:t> декодировка зашифрованного текста.</a:t>
            </a:r>
          </a:p>
          <a:p>
            <a:endParaRPr lang="ru-RU" sz="2400" dirty="0">
              <a:latin typeface="Verdana"/>
              <a:ea typeface="Verdan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Verdana"/>
                <a:ea typeface="Verdana"/>
              </a:rPr>
              <a:t>Криптография – исследование кодировки открытого текста.</a:t>
            </a:r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264" y="2885465"/>
            <a:ext cx="7659169" cy="27245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03009" y="276009"/>
            <a:ext cx="789867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/>
                <a:ea typeface="Verdana"/>
              </a:rPr>
              <a:t>ПРОБЛЕМА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65433" y="1495627"/>
            <a:ext cx="8613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19930" y="1090860"/>
            <a:ext cx="10459335" cy="230832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ru-RU" dirty="0">
                <a:latin typeface="Verdana"/>
                <a:ea typeface="Verdana"/>
              </a:rPr>
              <a:t>  </a:t>
            </a:r>
            <a:r>
              <a:rPr lang="ru-RU" sz="2400" b="1" dirty="0">
                <a:latin typeface="Verdana"/>
                <a:ea typeface="Verdana"/>
                <a:cs typeface="Calibri"/>
              </a:rPr>
              <a:t>Проблема:</a:t>
            </a:r>
            <a:r>
              <a:rPr lang="ru-RU" sz="2400" dirty="0">
                <a:latin typeface="Verdana"/>
                <a:ea typeface="Verdana"/>
                <a:cs typeface="Calibri"/>
              </a:rPr>
              <a:t> в</a:t>
            </a:r>
            <a:r>
              <a:rPr lang="ru-RU" sz="2400" dirty="0">
                <a:latin typeface="Verdana"/>
                <a:ea typeface="Verdana"/>
              </a:rPr>
              <a:t> </a:t>
            </a:r>
            <a:r>
              <a:rPr lang="ru-RU" sz="2400" err="1">
                <a:latin typeface="Verdana"/>
                <a:ea typeface="Verdana"/>
              </a:rPr>
              <a:t>односерверной</a:t>
            </a:r>
            <a:r>
              <a:rPr lang="ru-RU" sz="2400" dirty="0">
                <a:latin typeface="Verdana"/>
                <a:ea typeface="Verdana"/>
              </a:rPr>
              <a:t> среде, очень сложно повторно зарегистрировать новый идентификатор и пароль на различных серверах и точно запомнить их.</a:t>
            </a:r>
            <a:endParaRPr lang="ru-RU">
              <a:latin typeface="Verdana"/>
              <a:ea typeface="Verdana"/>
            </a:endParaRPr>
          </a:p>
          <a:p>
            <a:pPr algn="just"/>
            <a:r>
              <a:rPr lang="ru-RU" sz="2400" dirty="0">
                <a:latin typeface="Verdana"/>
                <a:ea typeface="Verdana"/>
              </a:rPr>
              <a:t>  Для решения этой проблемы было предложено несколько схем </a:t>
            </a:r>
            <a:r>
              <a:rPr lang="ru-RU" sz="2400" err="1">
                <a:latin typeface="Verdana"/>
                <a:ea typeface="Verdana"/>
              </a:rPr>
              <a:t>многосерверной</a:t>
            </a:r>
            <a:r>
              <a:rPr lang="ru-RU" sz="2400" dirty="0">
                <a:latin typeface="Verdana"/>
                <a:ea typeface="Verdana"/>
              </a:rPr>
              <a:t> среды для удаленного пользователя.</a:t>
            </a:r>
          </a:p>
          <a:p>
            <a:endParaRPr lang="ru-RU" sz="2400" dirty="0">
              <a:latin typeface="Verdana"/>
              <a:ea typeface="Verdana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04592" y="5769347"/>
            <a:ext cx="2227402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dirty="0">
                <a:latin typeface="Verdana"/>
                <a:ea typeface="Verdana"/>
              </a:rPr>
              <a:t>Схема </a:t>
            </a:r>
            <a:r>
              <a:rPr lang="ru-RU" dirty="0" err="1">
                <a:latin typeface="Verdana"/>
                <a:ea typeface="Verdana"/>
              </a:rPr>
              <a:t>многосерверной</a:t>
            </a:r>
            <a:r>
              <a:rPr lang="ru-RU" dirty="0">
                <a:latin typeface="Verdana"/>
                <a:ea typeface="Verdana"/>
              </a:rPr>
              <a:t> среды</a:t>
            </a:r>
          </a:p>
        </p:txBody>
      </p:sp>
    </p:spTree>
    <p:extLst>
      <p:ext uri="{BB962C8B-B14F-4D97-AF65-F5344CB8AC3E}">
        <p14:creationId xmlns:p14="http://schemas.microsoft.com/office/powerpoint/2010/main" val="71567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/>
                <a:ea typeface="Verdana"/>
              </a:rPr>
              <a:t>ПОЛИНОМ ЧЕБЫШЕВА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57172" y="1146841"/>
            <a:ext cx="10821888" cy="480131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dirty="0">
                <a:latin typeface="Verdana"/>
                <a:ea typeface="Verdana"/>
              </a:rPr>
              <a:t>T</a:t>
            </a:r>
            <a:r>
              <a:rPr lang="en-US" baseline="-25000" dirty="0">
                <a:latin typeface="Verdana"/>
                <a:ea typeface="Verdana"/>
              </a:rPr>
              <a:t>n</a:t>
            </a:r>
            <a:r>
              <a:rPr lang="en-US" dirty="0">
                <a:latin typeface="Verdana"/>
                <a:ea typeface="Verdana"/>
              </a:rPr>
              <a:t>(x) = cos(</a:t>
            </a:r>
            <a:r>
              <a:rPr lang="en-US" dirty="0" err="1">
                <a:latin typeface="Verdana"/>
                <a:ea typeface="Verdana"/>
              </a:rPr>
              <a:t>narccos</a:t>
            </a:r>
            <a:r>
              <a:rPr lang="en-US" dirty="0">
                <a:latin typeface="Verdana"/>
                <a:ea typeface="Verdana"/>
              </a:rPr>
              <a:t>(x))</a:t>
            </a:r>
            <a:r>
              <a:rPr lang="ru-RU" dirty="0">
                <a:latin typeface="Verdana"/>
                <a:ea typeface="Verdana"/>
              </a:rPr>
              <a:t>      </a:t>
            </a:r>
          </a:p>
          <a:p>
            <a:pPr algn="just"/>
            <a:endParaRPr lang="ru-RU" dirty="0">
              <a:latin typeface="Verdana"/>
              <a:ea typeface="Verdana"/>
            </a:endParaRPr>
          </a:p>
          <a:p>
            <a:pPr algn="just"/>
            <a:endParaRPr lang="ru-RU" dirty="0">
              <a:latin typeface="Verdana"/>
              <a:ea typeface="Verdana"/>
            </a:endParaRPr>
          </a:p>
          <a:p>
            <a:pPr algn="ctr"/>
            <a:endParaRPr lang="ru-RU" dirty="0">
              <a:latin typeface="Verdana"/>
              <a:ea typeface="Verdana"/>
            </a:endParaRPr>
          </a:p>
          <a:p>
            <a:pPr algn="ctr"/>
            <a:r>
              <a:rPr lang="en-US" dirty="0">
                <a:latin typeface="Verdana"/>
                <a:ea typeface="Verdana"/>
              </a:rPr>
              <a:t>T</a:t>
            </a:r>
            <a:r>
              <a:rPr lang="en-US" baseline="-25000" dirty="0">
                <a:latin typeface="Verdana"/>
                <a:ea typeface="Verdana"/>
              </a:rPr>
              <a:t>n</a:t>
            </a:r>
            <a:r>
              <a:rPr lang="en-US" dirty="0">
                <a:latin typeface="Verdana"/>
                <a:ea typeface="Verdana"/>
              </a:rPr>
              <a:t>(x) = 2xT</a:t>
            </a:r>
            <a:r>
              <a:rPr lang="en-US" baseline="-25000" dirty="0">
                <a:latin typeface="Verdana"/>
                <a:ea typeface="Verdana"/>
              </a:rPr>
              <a:t>n-1</a:t>
            </a:r>
            <a:r>
              <a:rPr lang="en-US" dirty="0">
                <a:latin typeface="Verdana"/>
                <a:ea typeface="Verdana"/>
              </a:rPr>
              <a:t>(x) − T</a:t>
            </a:r>
            <a:r>
              <a:rPr lang="en-US" baseline="-25000" dirty="0">
                <a:latin typeface="Verdana"/>
                <a:ea typeface="Verdana"/>
              </a:rPr>
              <a:t>n-2</a:t>
            </a:r>
            <a:r>
              <a:rPr lang="en-US" dirty="0">
                <a:latin typeface="Verdana"/>
                <a:ea typeface="Verdana"/>
              </a:rPr>
              <a:t>(x); n ≥ 2; </a:t>
            </a:r>
            <a:r>
              <a:rPr lang="ru-RU" dirty="0">
                <a:latin typeface="Verdana"/>
                <a:ea typeface="Verdana"/>
              </a:rPr>
              <a:t>где </a:t>
            </a:r>
            <a:r>
              <a:rPr lang="en-US" dirty="0">
                <a:latin typeface="Verdana"/>
                <a:ea typeface="Verdana"/>
              </a:rPr>
              <a:t>T</a:t>
            </a:r>
            <a:r>
              <a:rPr lang="en-US" baseline="-25000" dirty="0">
                <a:latin typeface="Verdana"/>
                <a:ea typeface="Verdana"/>
              </a:rPr>
              <a:t>0</a:t>
            </a:r>
            <a:r>
              <a:rPr lang="en-US" dirty="0">
                <a:latin typeface="Verdana"/>
                <a:ea typeface="Verdana"/>
              </a:rPr>
              <a:t>(x) = 1 </a:t>
            </a:r>
            <a:r>
              <a:rPr lang="ru-RU" dirty="0">
                <a:latin typeface="Verdana"/>
                <a:ea typeface="Verdana"/>
              </a:rPr>
              <a:t>и</a:t>
            </a:r>
            <a:r>
              <a:rPr lang="en-US" dirty="0">
                <a:latin typeface="Verdana"/>
                <a:ea typeface="Verdana"/>
              </a:rPr>
              <a:t> T</a:t>
            </a:r>
            <a:r>
              <a:rPr lang="en-US" baseline="-25000" dirty="0">
                <a:latin typeface="Verdana"/>
                <a:ea typeface="Verdana"/>
              </a:rPr>
              <a:t>1</a:t>
            </a:r>
            <a:r>
              <a:rPr lang="en-US" dirty="0">
                <a:latin typeface="Verdana"/>
                <a:ea typeface="Verdana"/>
              </a:rPr>
              <a:t>(x) = x</a:t>
            </a:r>
            <a:endParaRPr lang="ru-RU">
              <a:latin typeface="Verdana"/>
              <a:ea typeface="Verdana"/>
            </a:endParaRPr>
          </a:p>
          <a:p>
            <a:pPr algn="ctr"/>
            <a:endParaRPr lang="ru-RU" dirty="0">
              <a:latin typeface="Verdana"/>
              <a:ea typeface="Verdana"/>
            </a:endParaRPr>
          </a:p>
          <a:p>
            <a:pPr algn="ctr"/>
            <a:endParaRPr lang="ru-RU" dirty="0">
              <a:latin typeface="Verdana"/>
              <a:ea typeface="Verdana"/>
            </a:endParaRPr>
          </a:p>
          <a:p>
            <a:pPr algn="ctr"/>
            <a:endParaRPr lang="ru-RU" dirty="0">
              <a:latin typeface="Verdana"/>
              <a:ea typeface="Verdana"/>
            </a:endParaRPr>
          </a:p>
          <a:p>
            <a:pPr algn="ctr"/>
            <a:r>
              <a:rPr lang="pt-BR" dirty="0">
                <a:latin typeface="Verdana"/>
                <a:ea typeface="Verdana"/>
              </a:rPr>
              <a:t>T</a:t>
            </a:r>
            <a:r>
              <a:rPr lang="pt-BR" baseline="-25000" dirty="0">
                <a:latin typeface="Verdana"/>
                <a:ea typeface="Verdana"/>
              </a:rPr>
              <a:t>r</a:t>
            </a:r>
            <a:r>
              <a:rPr lang="pt-BR" dirty="0">
                <a:latin typeface="Verdana"/>
                <a:ea typeface="Verdana"/>
              </a:rPr>
              <a:t>(T</a:t>
            </a:r>
            <a:r>
              <a:rPr lang="pt-BR" baseline="-25000" dirty="0">
                <a:latin typeface="Verdana"/>
                <a:ea typeface="Verdana"/>
              </a:rPr>
              <a:t>s</a:t>
            </a:r>
            <a:r>
              <a:rPr lang="pt-BR" dirty="0">
                <a:latin typeface="Verdana"/>
                <a:ea typeface="Verdana"/>
              </a:rPr>
              <a:t>(x)) = cos (rcos</a:t>
            </a:r>
            <a:r>
              <a:rPr lang="ru-RU" baseline="30000" dirty="0">
                <a:latin typeface="Verdana"/>
                <a:ea typeface="Verdana"/>
              </a:rPr>
              <a:t>-</a:t>
            </a:r>
            <a:r>
              <a:rPr lang="pt-BR" baseline="30000" dirty="0">
                <a:latin typeface="Verdana"/>
                <a:ea typeface="Verdana"/>
              </a:rPr>
              <a:t>1 </a:t>
            </a:r>
            <a:r>
              <a:rPr lang="pt-BR" dirty="0">
                <a:latin typeface="Verdana"/>
                <a:ea typeface="Verdana"/>
              </a:rPr>
              <a:t>(scos</a:t>
            </a:r>
            <a:r>
              <a:rPr lang="ru-RU" baseline="30000" dirty="0">
                <a:latin typeface="Verdana"/>
                <a:ea typeface="Verdana"/>
              </a:rPr>
              <a:t>-</a:t>
            </a:r>
            <a:r>
              <a:rPr lang="pt-BR" baseline="30000" dirty="0">
                <a:latin typeface="Verdana"/>
                <a:ea typeface="Verdana"/>
              </a:rPr>
              <a:t>1 </a:t>
            </a:r>
            <a:r>
              <a:rPr lang="pt-BR" dirty="0">
                <a:latin typeface="Verdana"/>
                <a:ea typeface="Verdana"/>
              </a:rPr>
              <a:t>(x))) = cos (rscos</a:t>
            </a:r>
            <a:r>
              <a:rPr lang="ru-RU" baseline="30000" dirty="0">
                <a:latin typeface="Verdana"/>
                <a:ea typeface="Verdana"/>
              </a:rPr>
              <a:t>-</a:t>
            </a:r>
            <a:r>
              <a:rPr lang="pt-BR" baseline="30000" dirty="0">
                <a:latin typeface="Verdana"/>
                <a:ea typeface="Verdana"/>
              </a:rPr>
              <a:t>1 </a:t>
            </a:r>
            <a:r>
              <a:rPr lang="pt-BR" dirty="0">
                <a:latin typeface="Verdana"/>
                <a:ea typeface="Verdana"/>
              </a:rPr>
              <a:t>(x)) = T</a:t>
            </a:r>
            <a:r>
              <a:rPr lang="pt-BR" baseline="-25000" dirty="0">
                <a:latin typeface="Verdana"/>
                <a:ea typeface="Verdana"/>
              </a:rPr>
              <a:t>rs</a:t>
            </a:r>
            <a:r>
              <a:rPr lang="pt-BR" dirty="0">
                <a:latin typeface="Verdana"/>
                <a:ea typeface="Verdana"/>
              </a:rPr>
              <a:t>(x) = T</a:t>
            </a:r>
            <a:r>
              <a:rPr lang="pt-BR" baseline="-25000" dirty="0">
                <a:latin typeface="Verdana"/>
                <a:ea typeface="Verdana"/>
              </a:rPr>
              <a:t>s</a:t>
            </a:r>
            <a:r>
              <a:rPr lang="pt-BR" dirty="0">
                <a:latin typeface="Verdana"/>
                <a:ea typeface="Verdana"/>
              </a:rPr>
              <a:t>(Tr (x))</a:t>
            </a:r>
            <a:endParaRPr lang="ru-RU">
              <a:latin typeface="Verdana"/>
              <a:ea typeface="Verdana"/>
            </a:endParaRPr>
          </a:p>
          <a:p>
            <a:pPr algn="ctr"/>
            <a:endParaRPr lang="ru-RU" dirty="0">
              <a:latin typeface="Verdana"/>
              <a:ea typeface="Verdana"/>
            </a:endParaRPr>
          </a:p>
          <a:p>
            <a:pPr algn="ctr"/>
            <a:endParaRPr lang="ru-RU" dirty="0">
              <a:latin typeface="Verdana"/>
              <a:ea typeface="Verdana"/>
            </a:endParaRPr>
          </a:p>
          <a:p>
            <a:pPr algn="ctr"/>
            <a:endParaRPr lang="ru-RU" dirty="0">
              <a:latin typeface="Verdana"/>
              <a:ea typeface="Verdana"/>
            </a:endParaRPr>
          </a:p>
          <a:p>
            <a:pPr algn="ctr"/>
            <a:r>
              <a:rPr lang="ru-RU" dirty="0" err="1">
                <a:latin typeface="Verdana"/>
                <a:ea typeface="Verdana"/>
              </a:rPr>
              <a:t>T</a:t>
            </a:r>
            <a:r>
              <a:rPr lang="ru-RU" baseline="-25000" dirty="0" err="1">
                <a:latin typeface="Verdana"/>
                <a:ea typeface="Verdana"/>
              </a:rPr>
              <a:t>n</a:t>
            </a:r>
            <a:r>
              <a:rPr lang="ru-RU" dirty="0">
                <a:latin typeface="Verdana"/>
                <a:ea typeface="Verdana"/>
              </a:rPr>
              <a:t>(x) ≡ (2xT</a:t>
            </a:r>
            <a:r>
              <a:rPr lang="en-US" baseline="-25000" dirty="0">
                <a:latin typeface="Verdana"/>
                <a:ea typeface="Verdana"/>
              </a:rPr>
              <a:t>n-</a:t>
            </a:r>
            <a:r>
              <a:rPr lang="ru-RU" baseline="-25000" dirty="0">
                <a:latin typeface="Verdana"/>
                <a:ea typeface="Verdana"/>
              </a:rPr>
              <a:t>1 </a:t>
            </a:r>
            <a:r>
              <a:rPr lang="ru-RU" dirty="0">
                <a:latin typeface="Verdana"/>
                <a:ea typeface="Verdana"/>
              </a:rPr>
              <a:t>(x) − T</a:t>
            </a:r>
            <a:r>
              <a:rPr lang="en-US" baseline="-25000" dirty="0">
                <a:latin typeface="Verdana"/>
                <a:ea typeface="Verdana"/>
              </a:rPr>
              <a:t>n-</a:t>
            </a:r>
            <a:r>
              <a:rPr lang="ru-RU" baseline="-25000" dirty="0">
                <a:latin typeface="Verdana"/>
                <a:ea typeface="Verdana"/>
              </a:rPr>
              <a:t>2</a:t>
            </a:r>
            <a:r>
              <a:rPr lang="ru-RU" dirty="0">
                <a:latin typeface="Verdana"/>
                <a:ea typeface="Verdana"/>
              </a:rPr>
              <a:t>(x)) </a:t>
            </a:r>
            <a:r>
              <a:rPr lang="en-US" dirty="0">
                <a:latin typeface="Verdana"/>
                <a:ea typeface="Verdana"/>
              </a:rPr>
              <a:t>mod</a:t>
            </a:r>
            <a:r>
              <a:rPr lang="ru-RU" dirty="0">
                <a:latin typeface="Verdana"/>
                <a:ea typeface="Verdana"/>
              </a:rPr>
              <a:t> р, где n ≥ 2; x ∈ (−∞; +∞)</a:t>
            </a:r>
          </a:p>
          <a:p>
            <a:pPr algn="ctr"/>
            <a:endParaRPr lang="ru-RU" dirty="0">
              <a:latin typeface="Verdana"/>
              <a:ea typeface="Verdana"/>
            </a:endParaRPr>
          </a:p>
          <a:p>
            <a:pPr algn="ctr"/>
            <a:endParaRPr lang="ru-RU" dirty="0">
              <a:latin typeface="Verdana"/>
              <a:ea typeface="Verdana"/>
            </a:endParaRPr>
          </a:p>
          <a:p>
            <a:pPr algn="ctr"/>
            <a:endParaRPr lang="en-US" dirty="0">
              <a:latin typeface="Verdana"/>
              <a:ea typeface="Verdana"/>
            </a:endParaRPr>
          </a:p>
          <a:p>
            <a:pPr algn="ctr"/>
            <a:r>
              <a:rPr lang="en-US" dirty="0">
                <a:latin typeface="Verdana"/>
                <a:ea typeface="Verdana"/>
              </a:rPr>
              <a:t>T</a:t>
            </a:r>
            <a:r>
              <a:rPr lang="en-US" baseline="-25000" dirty="0">
                <a:latin typeface="Verdana"/>
                <a:ea typeface="Verdana"/>
              </a:rPr>
              <a:t>r</a:t>
            </a:r>
            <a:r>
              <a:rPr lang="en-US" dirty="0">
                <a:latin typeface="Verdana"/>
                <a:ea typeface="Verdana"/>
              </a:rPr>
              <a:t>(T</a:t>
            </a:r>
            <a:r>
              <a:rPr lang="en-US" baseline="-25000" dirty="0">
                <a:latin typeface="Verdana"/>
                <a:ea typeface="Verdana"/>
              </a:rPr>
              <a:t>s</a:t>
            </a:r>
            <a:r>
              <a:rPr lang="en-US" dirty="0">
                <a:latin typeface="Verdana"/>
                <a:ea typeface="Verdana"/>
              </a:rPr>
              <a:t>(x)) ≡ </a:t>
            </a:r>
            <a:r>
              <a:rPr lang="en-US" dirty="0" err="1">
                <a:latin typeface="Verdana"/>
                <a:ea typeface="Verdana"/>
              </a:rPr>
              <a:t>T</a:t>
            </a:r>
            <a:r>
              <a:rPr lang="en-US" baseline="-25000" dirty="0" err="1">
                <a:latin typeface="Verdana"/>
                <a:ea typeface="Verdana"/>
              </a:rPr>
              <a:t>rs</a:t>
            </a:r>
            <a:r>
              <a:rPr lang="en-US" dirty="0">
                <a:latin typeface="Verdana"/>
                <a:ea typeface="Verdana"/>
              </a:rPr>
              <a:t>(x) ≡ T</a:t>
            </a:r>
            <a:r>
              <a:rPr lang="en-US" baseline="-25000" dirty="0">
                <a:latin typeface="Verdana"/>
                <a:ea typeface="Verdana"/>
              </a:rPr>
              <a:t>s</a:t>
            </a:r>
            <a:r>
              <a:rPr lang="en-US" dirty="0">
                <a:latin typeface="Verdana"/>
                <a:ea typeface="Verdana"/>
              </a:rPr>
              <a:t>(T</a:t>
            </a:r>
            <a:r>
              <a:rPr lang="en-US" baseline="-25000" dirty="0">
                <a:latin typeface="Verdana"/>
                <a:ea typeface="Verdana"/>
              </a:rPr>
              <a:t>r</a:t>
            </a:r>
            <a:r>
              <a:rPr lang="en-US" dirty="0">
                <a:latin typeface="Verdana"/>
                <a:ea typeface="Verdana"/>
              </a:rPr>
              <a:t>(x)) mod p</a:t>
            </a:r>
            <a:endParaRPr lang="ru-RU">
              <a:latin typeface="Verdana"/>
              <a:ea typeface="Verdana"/>
            </a:endParaRPr>
          </a:p>
        </p:txBody>
      </p:sp>
      <p:sp>
        <p:nvSpPr>
          <p:cNvPr id="6" name="Стрелка вниз 5"/>
          <p:cNvSpPr/>
          <p:nvPr/>
        </p:nvSpPr>
        <p:spPr>
          <a:xfrm>
            <a:off x="5878539" y="1672492"/>
            <a:ext cx="321275" cy="432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5887994" y="2771427"/>
            <a:ext cx="321275" cy="432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>
            <a:off x="5887994" y="3870363"/>
            <a:ext cx="321275" cy="432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>
            <a:off x="5887994" y="4969299"/>
            <a:ext cx="321275" cy="432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0964500" y="1146841"/>
            <a:ext cx="760011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Verdana"/>
                <a:ea typeface="Verdana"/>
              </a:rPr>
              <a:t>{1}</a:t>
            </a:r>
            <a:endParaRPr lang="ru-RU" dirty="0">
              <a:latin typeface="Verdana"/>
              <a:ea typeface="Verdana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964499" y="2169388"/>
            <a:ext cx="760011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Verdana"/>
                <a:ea typeface="Verdana"/>
              </a:rPr>
              <a:t>{2}</a:t>
            </a:r>
            <a:endParaRPr lang="ru-RU" dirty="0">
              <a:latin typeface="Verdana"/>
              <a:ea typeface="Verdana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0964499" y="3376601"/>
            <a:ext cx="760011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Verdana"/>
                <a:ea typeface="Verdana"/>
              </a:rPr>
              <a:t>{3}</a:t>
            </a:r>
            <a:endParaRPr lang="ru-RU" dirty="0">
              <a:latin typeface="Verdana"/>
              <a:ea typeface="Verdana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0960085" y="4451731"/>
            <a:ext cx="760011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Verdana"/>
                <a:ea typeface="Verdana"/>
              </a:rPr>
              <a:t>{4}</a:t>
            </a:r>
            <a:endParaRPr lang="ru-RU" dirty="0">
              <a:latin typeface="Verdana"/>
              <a:ea typeface="Verdana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960084" y="5568350"/>
            <a:ext cx="760011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Verdana"/>
                <a:ea typeface="Verdana"/>
              </a:rPr>
              <a:t>{5}</a:t>
            </a:r>
            <a:endParaRPr lang="ru-RU" dirty="0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9681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/>
                <a:ea typeface="Verdana"/>
              </a:rPr>
              <a:t>БИОМЕТРИЯ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35" y="1475610"/>
            <a:ext cx="9576514" cy="426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79A82B-7565-D112-1379-FD11EF681FC7}"/>
              </a:ext>
            </a:extLst>
          </p:cNvPr>
          <p:cNvSpPr txBox="1"/>
          <p:nvPr/>
        </p:nvSpPr>
        <p:spPr>
          <a:xfrm>
            <a:off x="4993246" y="5956478"/>
            <a:ext cx="22055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Verdana"/>
                <a:ea typeface="Verdana"/>
                <a:cs typeface="Calibri"/>
              </a:rPr>
              <a:t>Виды биометрии</a:t>
            </a:r>
            <a:endParaRPr lang="ru-RU" dirty="0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6984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1">
            <a:spAutoFit/>
          </a:bodyPr>
          <a:lstStyle/>
          <a:p>
            <a:pPr algn="ctr"/>
            <a:r>
              <a:rPr lang="ru" dirty="0">
                <a:solidFill>
                  <a:srgbClr val="E8EAED"/>
                </a:solidFill>
                <a:latin typeface="Verdana"/>
                <a:ea typeface="Verdana"/>
              </a:rPr>
              <a:t>ПРОЦЕСС РАСПОЗНАВАНИЯ БИОМЕТРИЧЕСКИХ ДАННЫХ</a:t>
            </a:r>
            <a:endParaRPr lang="ru-RU">
              <a:latin typeface="Verdana"/>
              <a:ea typeface="Verdan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z="1600">
                <a:solidFill>
                  <a:schemeClr val="bg1"/>
                </a:solidFill>
                <a:latin typeface="Verdana"/>
                <a:ea typeface="Verdana"/>
              </a:rPr>
              <a:t>7</a:t>
            </a:fld>
            <a:endParaRPr lang="ru-RU" sz="1600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A652ADCD-FD1A-DFF8-77C8-B1C6BD8517AA}"/>
              </a:ext>
            </a:extLst>
          </p:cNvPr>
          <p:cNvSpPr/>
          <p:nvPr/>
        </p:nvSpPr>
        <p:spPr>
          <a:xfrm>
            <a:off x="309033" y="3270250"/>
            <a:ext cx="1549400" cy="889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326FE5-ED68-5F83-E228-95646F2730F7}"/>
              </a:ext>
            </a:extLst>
          </p:cNvPr>
          <p:cNvSpPr/>
          <p:nvPr/>
        </p:nvSpPr>
        <p:spPr>
          <a:xfrm>
            <a:off x="2624041" y="3259667"/>
            <a:ext cx="1549400" cy="8974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16E8766-800A-53B7-C3E5-CDEB767DECCE}"/>
              </a:ext>
            </a:extLst>
          </p:cNvPr>
          <p:cNvSpPr/>
          <p:nvPr/>
        </p:nvSpPr>
        <p:spPr>
          <a:xfrm>
            <a:off x="4798483" y="1921933"/>
            <a:ext cx="2990282" cy="78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BBD5FE-A44F-E4A9-120A-059A519CA10E}"/>
              </a:ext>
            </a:extLst>
          </p:cNvPr>
          <p:cNvSpPr/>
          <p:nvPr/>
        </p:nvSpPr>
        <p:spPr>
          <a:xfrm>
            <a:off x="4798483" y="3327400"/>
            <a:ext cx="1972733" cy="770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5903FA-046B-3A14-BFCE-FC280E1ED6DF}"/>
              </a:ext>
            </a:extLst>
          </p:cNvPr>
          <p:cNvSpPr/>
          <p:nvPr/>
        </p:nvSpPr>
        <p:spPr>
          <a:xfrm>
            <a:off x="4798483" y="4765183"/>
            <a:ext cx="1972733" cy="770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8721A3F-E153-A5E5-4F6F-9641D266EAA4}"/>
              </a:ext>
            </a:extLst>
          </p:cNvPr>
          <p:cNvSpPr/>
          <p:nvPr/>
        </p:nvSpPr>
        <p:spPr>
          <a:xfrm>
            <a:off x="7219949" y="4765181"/>
            <a:ext cx="1972733" cy="770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0D1101A-AF5D-F96B-F1DF-7FF3C9A9C686}"/>
              </a:ext>
            </a:extLst>
          </p:cNvPr>
          <p:cNvSpPr/>
          <p:nvPr/>
        </p:nvSpPr>
        <p:spPr>
          <a:xfrm>
            <a:off x="7219949" y="3327399"/>
            <a:ext cx="1972733" cy="770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1AF21AC-DDC3-83B1-7ECE-8B390D808428}"/>
              </a:ext>
            </a:extLst>
          </p:cNvPr>
          <p:cNvSpPr/>
          <p:nvPr/>
        </p:nvSpPr>
        <p:spPr>
          <a:xfrm>
            <a:off x="9785349" y="3276599"/>
            <a:ext cx="1439333" cy="863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600" dirty="0">
                <a:latin typeface="Verdana"/>
                <a:ea typeface="Verdana"/>
                <a:cs typeface="Calibri"/>
              </a:rPr>
              <a:t>Вывод результата</a:t>
            </a:r>
            <a:endParaRPr lang="ru-RU" sz="1600" dirty="0">
              <a:latin typeface="Verdana"/>
              <a:ea typeface="Verdana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A2714C7-51B6-70A2-4A31-F453E73681AF}"/>
              </a:ext>
            </a:extLst>
          </p:cNvPr>
          <p:cNvSpPr/>
          <p:nvPr/>
        </p:nvSpPr>
        <p:spPr>
          <a:xfrm>
            <a:off x="9732433" y="4692650"/>
            <a:ext cx="1549400" cy="889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600" dirty="0">
                <a:latin typeface="Verdana"/>
                <a:ea typeface="Verdana"/>
                <a:cs typeface="Calibri"/>
              </a:rPr>
              <a:t>Конец</a:t>
            </a:r>
            <a:endParaRPr lang="ru-RU" sz="1600" dirty="0">
              <a:latin typeface="Verdana"/>
              <a:ea typeface="Verdana"/>
            </a:endParaRPr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68BFBF5A-C72F-CC9E-E823-41E8161A649F}"/>
              </a:ext>
            </a:extLst>
          </p:cNvPr>
          <p:cNvSpPr/>
          <p:nvPr/>
        </p:nvSpPr>
        <p:spPr>
          <a:xfrm>
            <a:off x="9524225" y="1836789"/>
            <a:ext cx="1930400" cy="98213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336E46-C154-0F01-3741-354A686C3FA6}"/>
              </a:ext>
            </a:extLst>
          </p:cNvPr>
          <p:cNvSpPr txBox="1"/>
          <p:nvPr/>
        </p:nvSpPr>
        <p:spPr>
          <a:xfrm>
            <a:off x="474162" y="3475417"/>
            <a:ext cx="121052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1600" dirty="0">
                <a:solidFill>
                  <a:schemeClr val="bg1"/>
                </a:solidFill>
                <a:latin typeface="Verdana"/>
                <a:ea typeface="Verdana"/>
                <a:cs typeface="Calibri"/>
              </a:rPr>
              <a:t>Старт</a:t>
            </a:r>
            <a:endParaRPr lang="ru-RU" sz="1600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1854EC-5D55-56A6-3A6F-BD2E792F6C87}"/>
              </a:ext>
            </a:extLst>
          </p:cNvPr>
          <p:cNvSpPr txBox="1"/>
          <p:nvPr/>
        </p:nvSpPr>
        <p:spPr>
          <a:xfrm>
            <a:off x="2518833" y="3418864"/>
            <a:ext cx="18048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Verdana"/>
                <a:ea typeface="Verdana"/>
                <a:cs typeface="Calibri"/>
              </a:rPr>
              <a:t>Загружаем 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Verdana"/>
                <a:ea typeface="Verdana"/>
                <a:cs typeface="Calibri"/>
              </a:rPr>
              <a:t>изображение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265FB-56D3-BC40-4246-60A729AC8B2D}"/>
              </a:ext>
            </a:extLst>
          </p:cNvPr>
          <p:cNvSpPr txBox="1"/>
          <p:nvPr/>
        </p:nvSpPr>
        <p:spPr>
          <a:xfrm>
            <a:off x="4796366" y="3475566"/>
            <a:ext cx="207644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" sz="1600" dirty="0">
                <a:solidFill>
                  <a:schemeClr val="bg1"/>
                </a:solidFill>
                <a:latin typeface="Verdana"/>
                <a:ea typeface="Verdana"/>
              </a:rPr>
              <a:t>обнаружение</a:t>
            </a:r>
            <a:endParaRPr lang="ru-RU" sz="1600">
              <a:solidFill>
                <a:schemeClr val="bg1"/>
              </a:solidFill>
              <a:latin typeface="Verdana"/>
              <a:ea typeface="Verdana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E64B0-853B-3B38-B491-41699C771C6D}"/>
              </a:ext>
            </a:extLst>
          </p:cNvPr>
          <p:cNvSpPr txBox="1"/>
          <p:nvPr/>
        </p:nvSpPr>
        <p:spPr>
          <a:xfrm>
            <a:off x="4697657" y="4851518"/>
            <a:ext cx="207567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Verdana"/>
                <a:ea typeface="Verdana"/>
                <a:cs typeface="Calibri"/>
              </a:rPr>
              <a:t>Определение</a:t>
            </a:r>
            <a:endParaRPr lang="ru-RU" sz="1600">
              <a:solidFill>
                <a:schemeClr val="bg1"/>
              </a:solidFill>
              <a:latin typeface="Verdana"/>
              <a:ea typeface="Verdana"/>
              <a:cs typeface="Calibri"/>
            </a:endParaRPr>
          </a:p>
          <a:p>
            <a:pPr algn="ctr"/>
            <a:r>
              <a:rPr lang="ru-RU" sz="1600" dirty="0">
                <a:solidFill>
                  <a:srgbClr val="FFFFFF"/>
                </a:solidFill>
                <a:latin typeface="Verdana"/>
                <a:ea typeface="Verdana"/>
                <a:cs typeface="Calibri" panose="020F0502020204030204"/>
              </a:rPr>
              <a:t>местоположения</a:t>
            </a:r>
            <a:endParaRPr lang="ru-RU" sz="1600" dirty="0">
              <a:latin typeface="Verdana"/>
              <a:ea typeface="Verdana"/>
              <a:cs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18B6B7-6E20-5632-2A20-574E4379E5B1}"/>
              </a:ext>
            </a:extLst>
          </p:cNvPr>
          <p:cNvSpPr txBox="1"/>
          <p:nvPr/>
        </p:nvSpPr>
        <p:spPr>
          <a:xfrm>
            <a:off x="7298027" y="3407535"/>
            <a:ext cx="181109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Verdana"/>
                <a:ea typeface="Verdana"/>
                <a:cs typeface="Calibri"/>
              </a:rPr>
              <a:t>Извлечение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Verdana"/>
                <a:ea typeface="Verdana"/>
                <a:cs typeface="Calibri"/>
              </a:rPr>
              <a:t> признака</a:t>
            </a:r>
            <a:endParaRPr lang="ru-RU" sz="1600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7215ED-37A4-EED1-336A-7B13F484B673}"/>
              </a:ext>
            </a:extLst>
          </p:cNvPr>
          <p:cNvSpPr txBox="1"/>
          <p:nvPr/>
        </p:nvSpPr>
        <p:spPr>
          <a:xfrm>
            <a:off x="7064598" y="4797379"/>
            <a:ext cx="22967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Verdana"/>
                <a:ea typeface="Verdana"/>
                <a:cs typeface="Calibri"/>
              </a:rPr>
              <a:t>Предварительная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Verdana"/>
                <a:ea typeface="Verdana"/>
                <a:cs typeface="Calibri"/>
              </a:rPr>
              <a:t> обработка</a:t>
            </a:r>
            <a:endParaRPr lang="ru-RU" sz="1600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CF3352-387A-C422-A505-ADD55AC9FD2A}"/>
              </a:ext>
            </a:extLst>
          </p:cNvPr>
          <p:cNvSpPr txBox="1"/>
          <p:nvPr/>
        </p:nvSpPr>
        <p:spPr>
          <a:xfrm>
            <a:off x="4719571" y="2028423"/>
            <a:ext cx="316337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Verdana"/>
                <a:ea typeface="Verdana"/>
                <a:cs typeface="Calibri"/>
              </a:rPr>
              <a:t>используется сохраненная библиотека образцов</a:t>
            </a:r>
            <a:endParaRPr lang="ru-RU" sz="1600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C98E6-A3BA-5CAC-1BF9-25974A07EE6C}"/>
              </a:ext>
            </a:extLst>
          </p:cNvPr>
          <p:cNvSpPr txBox="1"/>
          <p:nvPr/>
        </p:nvSpPr>
        <p:spPr>
          <a:xfrm>
            <a:off x="9702084" y="2175993"/>
            <a:ext cx="15749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Verdana"/>
                <a:ea typeface="Verdana"/>
                <a:cs typeface="Calibri"/>
              </a:rPr>
              <a:t>Сравнение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FC9C116-468A-0CF3-725B-649B62EDCC33}"/>
              </a:ext>
            </a:extLst>
          </p:cNvPr>
          <p:cNvSpPr/>
          <p:nvPr/>
        </p:nvSpPr>
        <p:spPr>
          <a:xfrm>
            <a:off x="3216705" y="5855207"/>
            <a:ext cx="6258445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Verdana"/>
                <a:ea typeface="Verdana"/>
              </a:rPr>
              <a:t>Схема процесса распознавания биометрических данных</a:t>
            </a:r>
          </a:p>
        </p:txBody>
      </p:sp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FE184F69-2CE3-1FAC-0A0F-A1833A61095B}"/>
              </a:ext>
            </a:extLst>
          </p:cNvPr>
          <p:cNvSpPr/>
          <p:nvPr/>
        </p:nvSpPr>
        <p:spPr>
          <a:xfrm>
            <a:off x="1977443" y="3539006"/>
            <a:ext cx="536619" cy="3327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DC4EC53B-DC97-D29B-7F1B-3ED6688F92FC}"/>
              </a:ext>
            </a:extLst>
          </p:cNvPr>
          <p:cNvSpPr/>
          <p:nvPr/>
        </p:nvSpPr>
        <p:spPr>
          <a:xfrm>
            <a:off x="4209781" y="3549738"/>
            <a:ext cx="536619" cy="3327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28" name="Стрелка: вправо 27">
            <a:extLst>
              <a:ext uri="{FF2B5EF4-FFF2-40B4-BE49-F238E27FC236}">
                <a16:creationId xmlns:a16="http://schemas.microsoft.com/office/drawing/2014/main" id="{4F4C232E-05F9-3D02-59D0-DD5109298801}"/>
              </a:ext>
            </a:extLst>
          </p:cNvPr>
          <p:cNvSpPr/>
          <p:nvPr/>
        </p:nvSpPr>
        <p:spPr>
          <a:xfrm>
            <a:off x="8094907" y="2143794"/>
            <a:ext cx="1266421" cy="3649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29" name="Стрелка: вправо 28">
            <a:extLst>
              <a:ext uri="{FF2B5EF4-FFF2-40B4-BE49-F238E27FC236}">
                <a16:creationId xmlns:a16="http://schemas.microsoft.com/office/drawing/2014/main" id="{A6104AE8-8BCF-806C-6814-12765F92F2A5}"/>
              </a:ext>
            </a:extLst>
          </p:cNvPr>
          <p:cNvSpPr/>
          <p:nvPr/>
        </p:nvSpPr>
        <p:spPr>
          <a:xfrm rot="5400000">
            <a:off x="5508400" y="4268808"/>
            <a:ext cx="536619" cy="3327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0410ECB4-5978-AD85-CF1F-0B910078DEA4}"/>
              </a:ext>
            </a:extLst>
          </p:cNvPr>
          <p:cNvSpPr/>
          <p:nvPr/>
        </p:nvSpPr>
        <p:spPr>
          <a:xfrm>
            <a:off x="6871414" y="4955683"/>
            <a:ext cx="300507" cy="354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DDC59BE2-EB52-ABF8-38E2-B4D5D6D8292D}"/>
              </a:ext>
            </a:extLst>
          </p:cNvPr>
          <p:cNvSpPr/>
          <p:nvPr/>
        </p:nvSpPr>
        <p:spPr>
          <a:xfrm rot="16200000">
            <a:off x="7933921" y="4268808"/>
            <a:ext cx="536619" cy="3327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32" name="Стрелка: вправо 31">
            <a:extLst>
              <a:ext uri="{FF2B5EF4-FFF2-40B4-BE49-F238E27FC236}">
                <a16:creationId xmlns:a16="http://schemas.microsoft.com/office/drawing/2014/main" id="{33BA3A4A-7F23-8B91-4ED8-45766677FFE9}"/>
              </a:ext>
            </a:extLst>
          </p:cNvPr>
          <p:cNvSpPr/>
          <p:nvPr/>
        </p:nvSpPr>
        <p:spPr>
          <a:xfrm rot="-5400000">
            <a:off x="7987583" y="2734076"/>
            <a:ext cx="536619" cy="3327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54CC6518-58B3-D174-CD64-80002542A4CF}"/>
              </a:ext>
            </a:extLst>
          </p:cNvPr>
          <p:cNvSpPr/>
          <p:nvPr/>
        </p:nvSpPr>
        <p:spPr>
          <a:xfrm rot="-2700000">
            <a:off x="4051127" y="2655694"/>
            <a:ext cx="676140" cy="3327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2580C545-9A54-BB4B-1593-E3D933E9C105}"/>
              </a:ext>
            </a:extLst>
          </p:cNvPr>
          <p:cNvSpPr/>
          <p:nvPr/>
        </p:nvSpPr>
        <p:spPr>
          <a:xfrm rot="5400000">
            <a:off x="10300414" y="2878964"/>
            <a:ext cx="386367" cy="3649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36" name="Стрелка: вправо 35">
            <a:extLst>
              <a:ext uri="{FF2B5EF4-FFF2-40B4-BE49-F238E27FC236}">
                <a16:creationId xmlns:a16="http://schemas.microsoft.com/office/drawing/2014/main" id="{DC54F652-02E9-3CDE-9D07-F709691EEF55}"/>
              </a:ext>
            </a:extLst>
          </p:cNvPr>
          <p:cNvSpPr/>
          <p:nvPr/>
        </p:nvSpPr>
        <p:spPr>
          <a:xfrm rot="5400000">
            <a:off x="10289681" y="4252711"/>
            <a:ext cx="429296" cy="343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2038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266" y="3624236"/>
            <a:ext cx="8237659" cy="2044127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351321" y="163033"/>
            <a:ext cx="7898675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/>
                <a:ea typeface="Verdana"/>
              </a:rPr>
              <a:t>НАСТРОЙКА МНОГОСЕРВЕРНОЙ СРЕДЫ И РЕГИСТРАЦИЯ ПОЛЬЗОВАТЕЛЯ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z="1600">
                <a:solidFill>
                  <a:schemeClr val="bg1"/>
                </a:solidFill>
                <a:latin typeface="Verdana"/>
                <a:ea typeface="Verdana"/>
              </a:rPr>
              <a:t>8</a:t>
            </a:fld>
            <a:endParaRPr lang="ru-RU" sz="1600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141" y="1522024"/>
            <a:ext cx="9275029" cy="1653620"/>
          </a:xfrm>
          <a:prstGeom prst="rect">
            <a:avLst/>
          </a:prstGeom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3977488" y="3175644"/>
            <a:ext cx="3910045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ru-RU" sz="1600" dirty="0">
                <a:latin typeface="Verdana"/>
                <a:ea typeface="Verdana"/>
              </a:rPr>
              <a:t> Настройка </a:t>
            </a:r>
            <a:r>
              <a:rPr lang="ru-RU" sz="1600" dirty="0" err="1">
                <a:latin typeface="Verdana"/>
                <a:ea typeface="Verdana"/>
              </a:rPr>
              <a:t>многосерверной</a:t>
            </a:r>
            <a:r>
              <a:rPr lang="ru-RU" sz="1600" dirty="0">
                <a:latin typeface="Verdana"/>
                <a:ea typeface="Verdana"/>
              </a:rPr>
              <a:t> среды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63141" y="968026"/>
            <a:ext cx="2593762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1600" dirty="0">
                <a:latin typeface="Verdana"/>
                <a:ea typeface="Verdana"/>
              </a:rPr>
              <a:t>регистрационный центр</a:t>
            </a:r>
            <a:r>
              <a:rPr lang="en-US" sz="1600" dirty="0">
                <a:latin typeface="Verdana"/>
                <a:ea typeface="Verdana"/>
              </a:rPr>
              <a:t> </a:t>
            </a:r>
            <a:r>
              <a:rPr lang="ru-RU" sz="1600" dirty="0">
                <a:latin typeface="Verdana"/>
                <a:ea typeface="Verdana"/>
              </a:rPr>
              <a:t> 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708178" y="5947405"/>
            <a:ext cx="3033203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ru-RU" sz="1600" dirty="0">
                <a:latin typeface="Verdana"/>
                <a:ea typeface="Verdana"/>
              </a:rPr>
              <a:t>Регистрация пользователя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993925" y="968026"/>
            <a:ext cx="2755883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ru-RU" sz="1600" dirty="0">
                <a:latin typeface="Verdana"/>
                <a:ea typeface="Verdana"/>
              </a:rPr>
              <a:t>настраиваемые сервера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761735" y="4381990"/>
            <a:ext cx="1834978" cy="9806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>
                <a:latin typeface="Verdana"/>
                <a:ea typeface="Verdana"/>
              </a:rPr>
              <a:t>Рисунок 2: настройка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530726" y="4369112"/>
            <a:ext cx="2076719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1600" dirty="0">
                <a:latin typeface="Verdana"/>
                <a:ea typeface="Verdana"/>
              </a:rPr>
              <a:t>Создает аккаунт, логин, пароль и вставляет биометрические данные </a:t>
            </a:r>
            <a:r>
              <a:rPr lang="en-US" sz="1600" dirty="0">
                <a:latin typeface="Verdana"/>
                <a:ea typeface="Verdana"/>
              </a:rPr>
              <a:t>B</a:t>
            </a:r>
            <a:r>
              <a:rPr lang="ru-RU" sz="1600" dirty="0">
                <a:latin typeface="Verdana"/>
                <a:ea typeface="Verdana"/>
              </a:rPr>
              <a:t> 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596713" y="4191556"/>
            <a:ext cx="2077740" cy="407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72467" y="4812280"/>
            <a:ext cx="1328188" cy="320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59188" y="4807418"/>
            <a:ext cx="1976823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ru-RU" sz="1600" dirty="0">
                <a:latin typeface="Verdana"/>
                <a:ea typeface="Verdana"/>
              </a:rPr>
              <a:t>Защитный канал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984669" y="5335469"/>
            <a:ext cx="1535124" cy="3043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01378" y="5300545"/>
            <a:ext cx="1516762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ru-RU" sz="1600" dirty="0">
                <a:latin typeface="Verdana"/>
                <a:ea typeface="Verdana"/>
              </a:rPr>
              <a:t>Смарт-карта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919784" y="4431882"/>
            <a:ext cx="3498519" cy="12603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359788" y="4440314"/>
            <a:ext cx="2024103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1600" dirty="0">
                <a:latin typeface="Verdana"/>
                <a:ea typeface="Verdana"/>
                <a:cs typeface="Calibri"/>
              </a:rPr>
              <a:t>Преобразование данных и создание     с</a:t>
            </a:r>
            <a:r>
              <a:rPr lang="ru-RU" sz="1600" dirty="0">
                <a:latin typeface="Verdana"/>
                <a:ea typeface="Verdana"/>
              </a:rPr>
              <a:t>март-карты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424995" y="4221887"/>
            <a:ext cx="2667718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ru-RU" sz="1600" err="1">
                <a:latin typeface="Verdana"/>
                <a:ea typeface="Verdana"/>
              </a:rPr>
              <a:t>Хэшированные</a:t>
            </a:r>
            <a:r>
              <a:rPr lang="ru-RU" sz="1600" dirty="0">
                <a:latin typeface="Verdana"/>
                <a:ea typeface="Verdana"/>
              </a:rPr>
              <a:t> данные</a:t>
            </a:r>
          </a:p>
        </p:txBody>
      </p:sp>
    </p:spTree>
    <p:extLst>
      <p:ext uri="{BB962C8B-B14F-4D97-AF65-F5344CB8AC3E}">
        <p14:creationId xmlns:p14="http://schemas.microsoft.com/office/powerpoint/2010/main" val="298915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/>
                <a:ea typeface="Verdana"/>
              </a:rPr>
              <a:t>АУТЕНТИФИКАЦИЯ КЛЮЧЕВОГО СОГЛАШЕНИЯ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z="1600">
                <a:solidFill>
                  <a:schemeClr val="bg1"/>
                </a:solidFill>
                <a:latin typeface="Verdana"/>
                <a:ea typeface="Verdana"/>
              </a:rPr>
              <a:t>9</a:t>
            </a:fld>
            <a:endParaRPr lang="ru-RU" sz="1600" dirty="0">
              <a:solidFill>
                <a:schemeClr val="bg1"/>
              </a:solidFill>
              <a:latin typeface="Verdana"/>
              <a:ea typeface="Verdan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46" y="832546"/>
            <a:ext cx="752580" cy="790685"/>
          </a:xfrm>
          <a:prstGeom prst="rect">
            <a:avLst/>
          </a:prstGeom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053" y="832546"/>
            <a:ext cx="762106" cy="809738"/>
          </a:xfrm>
          <a:prstGeom prst="rect">
            <a:avLst/>
          </a:prstGeom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000" y="3478305"/>
            <a:ext cx="962159" cy="571580"/>
          </a:xfrm>
          <a:prstGeom prst="rect">
            <a:avLst/>
          </a:prstGeom>
          <a:ln>
            <a:noFill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657" y="3358675"/>
            <a:ext cx="762066" cy="810838"/>
          </a:xfrm>
          <a:prstGeom prst="rect">
            <a:avLst/>
          </a:prstGeom>
          <a:ln>
            <a:noFill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476" y="3257336"/>
            <a:ext cx="749873" cy="792549"/>
          </a:xfrm>
          <a:prstGeom prst="rect">
            <a:avLst/>
          </a:prstGeom>
          <a:ln>
            <a:noFill/>
          </a:ln>
        </p:spPr>
      </p:pic>
      <p:sp>
        <p:nvSpPr>
          <p:cNvPr id="9" name="Стрелка вправо 8"/>
          <p:cNvSpPr/>
          <p:nvPr/>
        </p:nvSpPr>
        <p:spPr>
          <a:xfrm>
            <a:off x="1977078" y="1166839"/>
            <a:ext cx="852890" cy="29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Verdana"/>
              <a:ea typeface="Verdana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373135" y="5710369"/>
            <a:ext cx="4674481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dirty="0">
                <a:latin typeface="Verdana"/>
                <a:ea typeface="Verdana"/>
              </a:rPr>
              <a:t> Аутентификация ключевого соглашения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3416176" y="2392640"/>
            <a:ext cx="871804" cy="335309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5055664" y="3328192"/>
            <a:ext cx="335309" cy="871804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7808445" y="3217707"/>
            <a:ext cx="335309" cy="87180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7540197" y="3779709"/>
            <a:ext cx="871804" cy="335309"/>
          </a:xfrm>
          <a:prstGeom prst="rect">
            <a:avLst/>
          </a:prstGeom>
        </p:spPr>
      </p:pic>
      <p:sp>
        <p:nvSpPr>
          <p:cNvPr id="23" name="Прямоугольник 22"/>
          <p:cNvSpPr/>
          <p:nvPr/>
        </p:nvSpPr>
        <p:spPr>
          <a:xfrm>
            <a:off x="174324" y="1796040"/>
            <a:ext cx="2655644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1600" dirty="0">
                <a:latin typeface="Verdana"/>
                <a:ea typeface="Verdana"/>
              </a:rPr>
              <a:t>Передают смарт-карту и </a:t>
            </a:r>
            <a:r>
              <a:rPr lang="ru-RU" sz="1600" err="1">
                <a:latin typeface="Verdana"/>
                <a:ea typeface="Verdana"/>
              </a:rPr>
              <a:t>биоданные</a:t>
            </a:r>
            <a:r>
              <a:rPr lang="ru-RU" sz="1600" dirty="0">
                <a:latin typeface="Verdana"/>
                <a:ea typeface="Verdana"/>
              </a:rPr>
              <a:t> серверу</a:t>
            </a:r>
            <a:endParaRPr lang="ru-RU" sz="1600">
              <a:latin typeface="Verdana"/>
              <a:ea typeface="Verdana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661240" y="981303"/>
            <a:ext cx="2099981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1600" err="1">
                <a:latin typeface="Verdana"/>
                <a:ea typeface="Verdana"/>
              </a:rPr>
              <a:t>Хэширует</a:t>
            </a:r>
            <a:r>
              <a:rPr lang="ru-RU" sz="1600" dirty="0">
                <a:latin typeface="Verdana"/>
                <a:ea typeface="Verdana"/>
              </a:rPr>
              <a:t> данные со случайным числом и без него</a:t>
            </a:r>
            <a:endParaRPr lang="ru-RU" sz="1600">
              <a:latin typeface="Verdana"/>
              <a:ea typeface="Verdana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44348" y="3416914"/>
            <a:ext cx="2842928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1600" dirty="0">
                <a:latin typeface="Verdana"/>
                <a:ea typeface="Verdana"/>
              </a:rPr>
              <a:t>Дешифрует данные и сверяет значения с имеющимися. Возвращает значения серверу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6890508" y="2441168"/>
            <a:ext cx="2306888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1600" dirty="0">
                <a:latin typeface="Verdana"/>
                <a:ea typeface="Verdana"/>
              </a:rPr>
              <a:t>Если данные введены верно, то создает ключ сеанса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9758486" y="3163929"/>
            <a:ext cx="1586020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1600" dirty="0">
                <a:latin typeface="Verdana"/>
                <a:ea typeface="Verdana"/>
              </a:rPr>
              <a:t>Копирует ключ сеанса и передает его на сервер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6829549" y="4255060"/>
            <a:ext cx="2809800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1600" dirty="0">
                <a:latin typeface="Verdana"/>
                <a:ea typeface="Verdana"/>
              </a:rPr>
              <a:t>При совпадении ключей, устанавливается сеансовый ключ для связи друг с другом</a:t>
            </a:r>
          </a:p>
        </p:txBody>
      </p:sp>
    </p:spTree>
    <p:extLst>
      <p:ext uri="{BB962C8B-B14F-4D97-AF65-F5344CB8AC3E}">
        <p14:creationId xmlns:p14="http://schemas.microsoft.com/office/powerpoint/2010/main" val="24383209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</TotalTime>
  <Words>471</Words>
  <Application>Microsoft Office PowerPoint</Application>
  <PresentationFormat>Широкоэкранный</PresentationFormat>
  <Paragraphs>98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1</cp:lastModifiedBy>
  <cp:revision>456</cp:revision>
  <dcterms:created xsi:type="dcterms:W3CDTF">2016-03-09T10:31:39Z</dcterms:created>
  <dcterms:modified xsi:type="dcterms:W3CDTF">2024-05-16T09:24:40Z</dcterms:modified>
</cp:coreProperties>
</file>