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32A8-11A8-35F4-0C97-AB4861474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473A1-B8C7-FECD-E6C9-853272C37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D2F0E-9CC6-5DF0-5412-AC4CE0DE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2CFC-4F5E-4AF9-BACE-5364C54201CB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4366-09CA-17C5-AFF8-8F2100AE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DE9AF-5F40-C1A9-1521-1504EAC0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3F5-11E9-404E-9CF6-4C277EE3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19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26A5-BE22-FD71-5728-03BF4F25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7156D-7325-2520-EC4A-1F5AB79CE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92B90-D523-DE7D-C66A-6E5158D6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2CFC-4F5E-4AF9-BACE-5364C54201CB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3D6D-D497-5A67-1EAD-11690303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BF3F-B10E-A93A-C2AB-8628AC26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3F5-11E9-404E-9CF6-4C277EE3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83E95-B9A8-3283-0264-710435216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86F8-9963-8017-4D1A-EA65C8A68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7CACF-CDFA-DFAF-21C6-1AE017BA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2CFC-4F5E-4AF9-BACE-5364C54201CB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3F89F-7793-3F64-82E3-1879A483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86610-58D0-9781-7D3E-E0B24AB1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3F5-11E9-404E-9CF6-4C277EE3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25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57BC-A320-EFDF-F8DA-A377EA3A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B25C-39AC-EB86-0D2C-239E2040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F148-C606-D2DB-D749-F529CB47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2CFC-4F5E-4AF9-BACE-5364C54201CB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C0A8-8EC8-999F-6F28-B7BAAB58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C6112-E4CC-43DE-3C1F-A577D1D2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3F5-11E9-404E-9CF6-4C277EE3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78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AABF-5A8B-93C0-527B-933F7148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93A0F-AA48-B39B-D972-2FDEC7A9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C8C3-1524-2738-194E-0DC68749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2CFC-4F5E-4AF9-BACE-5364C54201CB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E1D07-5CAB-36C1-C809-254D299D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78E1C-C9D5-DDF1-250F-A46338CC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3F5-11E9-404E-9CF6-4C277EE3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65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ACFB-16A0-E2A2-DFF9-B02B69CA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729B-DD25-E575-E193-F9165E7EC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251C0-3EF0-6A38-91A7-527F0DC2F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544BD-71E4-D4D6-B5FB-1959042F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2CFC-4F5E-4AF9-BACE-5364C54201CB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6821C-6261-74F0-2BFD-0DCB856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10869-CA38-FCB7-11AE-A4AB806E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3F5-11E9-404E-9CF6-4C277EE3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2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29F6-1C57-1732-B61F-65913D3C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10928-1B9F-91F1-8A37-D7A00E5EE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D50BF-BFD4-5ACA-55C8-1EF8FCCAD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4CE71-04D7-601E-B013-E47E5F849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7410A-1556-830E-AE3C-601B48ED8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82212-75E3-FDB6-42C1-F9B31477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2CFC-4F5E-4AF9-BACE-5364C54201CB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CCEEF-FFB9-B4D8-46F5-8397C489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EB56B-FD56-ECC5-AC61-4A889E47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3F5-11E9-404E-9CF6-4C277EE3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08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977-BE14-C7D7-2D96-DE87C54E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5E182-F414-00BB-5AA7-1931887A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2CFC-4F5E-4AF9-BACE-5364C54201CB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53D68-7232-C842-A67F-7D8CA87F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523B8-1537-D2BD-5E7C-FE7BDC99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3F5-11E9-404E-9CF6-4C277EE3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26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B348C-67F4-C3F2-5AA1-5E3D8D69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2CFC-4F5E-4AF9-BACE-5364C54201CB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37336-D9AA-424B-152A-54310BB5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4B4C4-60FC-2F61-F4E9-BAE4D687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3F5-11E9-404E-9CF6-4C277EE3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1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3085-77B4-736F-DE94-81BD80A0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E4C0-B9F1-F2AC-D708-0BACCF7D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F1120-DDD5-88DD-11AE-37E320B7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333AC-9567-CEE4-0A51-346A5446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2CFC-4F5E-4AF9-BACE-5364C54201CB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13B2A-5F82-AAF3-430E-CA416A1A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26265-3CDA-9433-097B-93A5D9C4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3F5-11E9-404E-9CF6-4C277EE3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2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A057-0542-1478-4881-194C4FEA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BF294-D330-5608-08BC-7B98ADE1B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0616B-FE3E-51B5-FBEA-A433C69B4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19B18-0001-3C42-8591-21338BAE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2CFC-4F5E-4AF9-BACE-5364C54201CB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80DC2-9667-D6E6-452C-CE5C37BD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1F930-2546-EA87-21B8-B4032C80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13F5-11E9-404E-9CF6-4C277EE3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18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5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4C7C7-7E10-16E4-EC19-61806F7C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02EAC-6666-F86D-09C5-4B9048074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3E008-A55C-2CD1-C757-CCACBAD47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2CFC-4F5E-4AF9-BACE-5364C54201CB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64359-DA00-548D-5F72-7C73BF486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6256A-75C1-D133-AE4A-57EC620CE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13F5-11E9-404E-9CF6-4C277EE3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31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5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45C0D9-DDB2-2E44-B31C-11BBB8A01A0A}"/>
              </a:ext>
            </a:extLst>
          </p:cNvPr>
          <p:cNvSpPr txBox="1"/>
          <p:nvPr/>
        </p:nvSpPr>
        <p:spPr>
          <a:xfrm>
            <a:off x="301752" y="512064"/>
            <a:ext cx="11725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kira Expanded" panose="02000800000000000000" pitchFamily="50" charset="0"/>
              </a:rPr>
              <a:t>IPL Match Winner Prediction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0C9121-88EF-E9B6-F76E-86F7B6B615E4}"/>
              </a:ext>
            </a:extLst>
          </p:cNvPr>
          <p:cNvSpPr/>
          <p:nvPr/>
        </p:nvSpPr>
        <p:spPr>
          <a:xfrm>
            <a:off x="109728" y="340227"/>
            <a:ext cx="11917680" cy="105156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60256-45EB-5A70-AE3E-3A0E05E5834A}"/>
              </a:ext>
            </a:extLst>
          </p:cNvPr>
          <p:cNvSpPr txBox="1"/>
          <p:nvPr/>
        </p:nvSpPr>
        <p:spPr>
          <a:xfrm>
            <a:off x="7900876" y="4831693"/>
            <a:ext cx="4050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Futura-Bold" pitchFamily="2" charset="0"/>
              </a:rPr>
              <a:t>Name : Cheralathan P</a:t>
            </a:r>
          </a:p>
          <a:p>
            <a:endParaRPr lang="en-IN" sz="2000" dirty="0">
              <a:solidFill>
                <a:schemeClr val="bg1"/>
              </a:solidFill>
              <a:latin typeface="Futura-Bold" pitchFamily="2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Futura-Bold" pitchFamily="2" charset="0"/>
              </a:rPr>
              <a:t>Course : DADS – June Batch</a:t>
            </a:r>
          </a:p>
          <a:p>
            <a:endParaRPr lang="en-IN" sz="2000" dirty="0">
              <a:solidFill>
                <a:schemeClr val="bg1"/>
              </a:solidFill>
              <a:latin typeface="Futura-Bold" pitchFamily="2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Futura-Bold" pitchFamily="2" charset="0"/>
              </a:rPr>
              <a:t>Date : 27/03/2025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C0BA31-595F-A8E7-F327-AB8D3E53363E}"/>
              </a:ext>
            </a:extLst>
          </p:cNvPr>
          <p:cNvSpPr/>
          <p:nvPr/>
        </p:nvSpPr>
        <p:spPr>
          <a:xfrm>
            <a:off x="7708852" y="4595740"/>
            <a:ext cx="4318556" cy="1987939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0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4185B-5C46-2F2F-93FF-D62DC7322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0E497-F32E-DFBC-36ED-3E59E42F1F7F}"/>
              </a:ext>
            </a:extLst>
          </p:cNvPr>
          <p:cNvSpPr txBox="1"/>
          <p:nvPr/>
        </p:nvSpPr>
        <p:spPr>
          <a:xfrm>
            <a:off x="3145028" y="2724111"/>
            <a:ext cx="590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Akira Expanded" panose="02000800000000000000" pitchFamily="50" charset="0"/>
              </a:rPr>
              <a:t>Thank You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2301C9-2B66-F497-636D-609BDEB77F2C}"/>
              </a:ext>
            </a:extLst>
          </p:cNvPr>
          <p:cNvSpPr/>
          <p:nvPr/>
        </p:nvSpPr>
        <p:spPr>
          <a:xfrm>
            <a:off x="3022600" y="2479656"/>
            <a:ext cx="6146800" cy="1412240"/>
          </a:xfrm>
          <a:prstGeom prst="roundRect">
            <a:avLst>
              <a:gd name="adj" fmla="val 11468"/>
            </a:avLst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2B99D-24CE-E6A0-0262-435C0C358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91951-AD94-FAE8-A658-74132FB2610A}"/>
              </a:ext>
            </a:extLst>
          </p:cNvPr>
          <p:cNvSpPr txBox="1"/>
          <p:nvPr/>
        </p:nvSpPr>
        <p:spPr>
          <a:xfrm>
            <a:off x="448056" y="320040"/>
            <a:ext cx="337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Futura-Bold" pitchFamily="2" charset="0"/>
              </a:rPr>
              <a:t>Introduction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65422F-CD4A-5F75-FB3B-01C9948A6322}"/>
              </a:ext>
            </a:extLst>
          </p:cNvPr>
          <p:cNvSpPr/>
          <p:nvPr/>
        </p:nvSpPr>
        <p:spPr>
          <a:xfrm>
            <a:off x="338788" y="206621"/>
            <a:ext cx="3593132" cy="945523"/>
          </a:xfrm>
          <a:prstGeom prst="roundRect">
            <a:avLst>
              <a:gd name="adj" fmla="val 11468"/>
            </a:avLst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375CF-1D30-6B22-FE87-4737E8E5EC41}"/>
              </a:ext>
            </a:extLst>
          </p:cNvPr>
          <p:cNvSpPr txBox="1"/>
          <p:nvPr/>
        </p:nvSpPr>
        <p:spPr>
          <a:xfrm>
            <a:off x="1627632" y="2061085"/>
            <a:ext cx="90342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Segoe UI Variable Small" pitchFamily="2" charset="0"/>
                <a:cs typeface="Segoe UI Semibold" panose="020B0702040204020203" pitchFamily="34" charset="0"/>
              </a:rPr>
              <a:t>Problem Overview: </a:t>
            </a:r>
            <a:r>
              <a:rPr lang="en-GB" sz="2400" dirty="0">
                <a:solidFill>
                  <a:schemeClr val="bg1"/>
                </a:solidFill>
                <a:latin typeface="Segoe UI Variable Small" pitchFamily="2" charset="0"/>
                <a:cs typeface="Segoe UI Semibold" panose="020B0702040204020203" pitchFamily="34" charset="0"/>
              </a:rPr>
              <a:t>Predicting the winner of an IPL match based on historical match data.</a:t>
            </a:r>
          </a:p>
          <a:p>
            <a:endParaRPr lang="en-GB" sz="2400" dirty="0">
              <a:solidFill>
                <a:schemeClr val="bg1"/>
              </a:solidFill>
              <a:latin typeface="Segoe UI Variable Small" pitchFamily="2" charset="0"/>
              <a:cs typeface="Segoe UI Semibold" panose="020B07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Segoe UI Variable Small" pitchFamily="2" charset="0"/>
                <a:cs typeface="Segoe UI Semibold" panose="020B0702040204020203" pitchFamily="34" charset="0"/>
              </a:rPr>
              <a:t>Dataset Description</a:t>
            </a:r>
            <a:r>
              <a:rPr lang="en-GB" sz="2400" dirty="0">
                <a:solidFill>
                  <a:schemeClr val="bg1"/>
                </a:solidFill>
                <a:latin typeface="Segoe UI Variable Small" pitchFamily="2" charset="0"/>
                <a:cs typeface="Segoe UI Semibold" panose="020B0702040204020203" pitchFamily="34" charset="0"/>
              </a:rPr>
              <a:t>: IPL match records containing match details, team performances, toss decisions, and results.</a:t>
            </a:r>
          </a:p>
          <a:p>
            <a:endParaRPr lang="en-GB" sz="2400" dirty="0">
              <a:solidFill>
                <a:schemeClr val="bg1"/>
              </a:solidFill>
              <a:latin typeface="Segoe UI Variable Small" pitchFamily="2" charset="0"/>
              <a:cs typeface="Segoe UI Semibold" panose="020B07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Segoe UI Variable Small" pitchFamily="2" charset="0"/>
                <a:cs typeface="Segoe UI Semibold" panose="020B0702040204020203" pitchFamily="34" charset="0"/>
              </a:rPr>
              <a:t>Objective</a:t>
            </a:r>
            <a:r>
              <a:rPr lang="en-GB" sz="2400" dirty="0">
                <a:solidFill>
                  <a:schemeClr val="bg1"/>
                </a:solidFill>
                <a:latin typeface="Segoe UI Variable Small" pitchFamily="2" charset="0"/>
                <a:cs typeface="Segoe UI Semibold" panose="020B0702040204020203" pitchFamily="34" charset="0"/>
              </a:rPr>
              <a:t>: Build a machine learning model to predict match outcomes and compare different models.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E0C1DC-E1F0-1823-F936-CFDF072A4BBD}"/>
              </a:ext>
            </a:extLst>
          </p:cNvPr>
          <p:cNvSpPr/>
          <p:nvPr/>
        </p:nvSpPr>
        <p:spPr>
          <a:xfrm>
            <a:off x="1408636" y="1894838"/>
            <a:ext cx="9792764" cy="3536698"/>
          </a:xfrm>
          <a:prstGeom prst="roundRect">
            <a:avLst>
              <a:gd name="adj" fmla="val 11468"/>
            </a:avLst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19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80DA1-7958-7600-A4AF-74869D268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17907B-7550-E17E-2BCA-9841DEB4EE0B}"/>
              </a:ext>
            </a:extLst>
          </p:cNvPr>
          <p:cNvSpPr txBox="1"/>
          <p:nvPr/>
        </p:nvSpPr>
        <p:spPr>
          <a:xfrm>
            <a:off x="448056" y="320040"/>
            <a:ext cx="590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Futura-Bold" pitchFamily="2" charset="0"/>
              </a:rPr>
              <a:t>Data Understanding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BCD927-1950-638F-4947-FBC231AA6A1C}"/>
              </a:ext>
            </a:extLst>
          </p:cNvPr>
          <p:cNvSpPr/>
          <p:nvPr/>
        </p:nvSpPr>
        <p:spPr>
          <a:xfrm>
            <a:off x="338788" y="206621"/>
            <a:ext cx="5757212" cy="945523"/>
          </a:xfrm>
          <a:prstGeom prst="roundRect">
            <a:avLst>
              <a:gd name="adj" fmla="val 11468"/>
            </a:avLst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DC90D-8919-10E2-7D08-C5148E2AFE78}"/>
              </a:ext>
            </a:extLst>
          </p:cNvPr>
          <p:cNvSpPr txBox="1"/>
          <p:nvPr/>
        </p:nvSpPr>
        <p:spPr>
          <a:xfrm>
            <a:off x="950976" y="1801368"/>
            <a:ext cx="98938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Segoe UI Variable Small" pitchFamily="2" charset="0"/>
              </a:rPr>
              <a:t>Dataset Description</a:t>
            </a:r>
            <a:r>
              <a:rPr lang="en-GB" sz="2800" dirty="0">
                <a:solidFill>
                  <a:schemeClr val="bg1"/>
                </a:solidFill>
                <a:latin typeface="Segoe UI Variable Small" pitchFamily="2" charset="0"/>
              </a:rPr>
              <a:t>:</a:t>
            </a:r>
          </a:p>
          <a:p>
            <a:endParaRPr lang="en-GB" sz="2400" dirty="0">
              <a:solidFill>
                <a:schemeClr val="bg1"/>
              </a:solidFill>
              <a:latin typeface="Segoe UI Variable Small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Segoe UI Variable Small" pitchFamily="2" charset="0"/>
              </a:rPr>
              <a:t>Total Data: </a:t>
            </a:r>
            <a:r>
              <a:rPr lang="en-GB" sz="2400" dirty="0">
                <a:solidFill>
                  <a:schemeClr val="bg1"/>
                </a:solidFill>
                <a:latin typeface="Segoe UI Variable Small" pitchFamily="2" charset="0"/>
              </a:rPr>
              <a:t>756 rows and 18 Columns.</a:t>
            </a:r>
          </a:p>
          <a:p>
            <a:pPr lvl="1"/>
            <a:endParaRPr lang="en-GB" sz="2400" dirty="0">
              <a:solidFill>
                <a:schemeClr val="bg1"/>
              </a:solidFill>
              <a:latin typeface="Segoe UI Variable Small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Segoe UI Variable Small" pitchFamily="2" charset="0"/>
              </a:rPr>
              <a:t>Features:</a:t>
            </a:r>
            <a:r>
              <a:rPr lang="en-GB" sz="2400" dirty="0">
                <a:solidFill>
                  <a:schemeClr val="bg1"/>
                </a:solidFill>
                <a:latin typeface="Segoe UI Variable Small" pitchFamily="2" charset="0"/>
              </a:rPr>
              <a:t> Team names, toss winner, toss decision, venue, match winner, win margin (runs/wickets), and more.</a:t>
            </a:r>
          </a:p>
          <a:p>
            <a:pPr lvl="1"/>
            <a:endParaRPr lang="en-GB" sz="2400" dirty="0">
              <a:solidFill>
                <a:schemeClr val="bg1"/>
              </a:solidFill>
              <a:latin typeface="Segoe UI Variable Small" pitchFamily="2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Segoe UI Variable Small" pitchFamily="2" charset="0"/>
              </a:rPr>
              <a:t>Sample Data:</a:t>
            </a:r>
          </a:p>
          <a:p>
            <a:endParaRPr lang="en-GB" sz="2400" dirty="0">
              <a:solidFill>
                <a:schemeClr val="bg1"/>
              </a:solidFill>
              <a:latin typeface="Segoe UI Variable Small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 Variable Small" pitchFamily="2" charset="0"/>
              </a:rPr>
              <a:t>Display first 5 rows of the dataset with key features.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3D6843-4639-C602-5ADE-4D420EEC83E6}"/>
              </a:ext>
            </a:extLst>
          </p:cNvPr>
          <p:cNvSpPr/>
          <p:nvPr/>
        </p:nvSpPr>
        <p:spPr>
          <a:xfrm>
            <a:off x="765508" y="1627632"/>
            <a:ext cx="10289588" cy="4407408"/>
          </a:xfrm>
          <a:prstGeom prst="roundRect">
            <a:avLst>
              <a:gd name="adj" fmla="val 11468"/>
            </a:avLst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84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AB9DA-FD3B-B480-BD0F-77EDDA3B3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BF9D0F-6389-13A2-3E0D-0D2D1D230F5C}"/>
              </a:ext>
            </a:extLst>
          </p:cNvPr>
          <p:cNvSpPr txBox="1"/>
          <p:nvPr/>
        </p:nvSpPr>
        <p:spPr>
          <a:xfrm>
            <a:off x="448056" y="320040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Futura-Bold" pitchFamily="2" charset="0"/>
              </a:rPr>
              <a:t>Data Cleaning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8E4358-F8DB-465E-97BD-F8F6C77914F1}"/>
              </a:ext>
            </a:extLst>
          </p:cNvPr>
          <p:cNvSpPr/>
          <p:nvPr/>
        </p:nvSpPr>
        <p:spPr>
          <a:xfrm>
            <a:off x="338788" y="206621"/>
            <a:ext cx="4169204" cy="945523"/>
          </a:xfrm>
          <a:prstGeom prst="roundRect">
            <a:avLst>
              <a:gd name="adj" fmla="val 11468"/>
            </a:avLst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D9A4765-DBB5-AFFA-62C2-2EB8A388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441" y="2282786"/>
            <a:ext cx="8188959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Steps Taken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Handle missing values (columns with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NaN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 values).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Checked for Duplicates.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Checked for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378619-9CE6-8866-49D6-1D7A80FF52BF}"/>
              </a:ext>
            </a:extLst>
          </p:cNvPr>
          <p:cNvSpPr/>
          <p:nvPr/>
        </p:nvSpPr>
        <p:spPr>
          <a:xfrm>
            <a:off x="1442720" y="2113280"/>
            <a:ext cx="8615680" cy="3985935"/>
          </a:xfrm>
          <a:prstGeom prst="roundRect">
            <a:avLst>
              <a:gd name="adj" fmla="val 11468"/>
            </a:avLst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17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FB99F-2D23-03A3-02E6-B47169278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4A57B-FF7E-55BE-7E46-B7F49760C831}"/>
              </a:ext>
            </a:extLst>
          </p:cNvPr>
          <p:cNvSpPr txBox="1"/>
          <p:nvPr/>
        </p:nvSpPr>
        <p:spPr>
          <a:xfrm>
            <a:off x="448056" y="320040"/>
            <a:ext cx="89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Futura-Bold" pitchFamily="2" charset="0"/>
              </a:rPr>
              <a:t>Exploratory Data Analysis - EDA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C2FD76-A619-AC4A-D89A-8723FB4DF520}"/>
              </a:ext>
            </a:extLst>
          </p:cNvPr>
          <p:cNvSpPr/>
          <p:nvPr/>
        </p:nvSpPr>
        <p:spPr>
          <a:xfrm>
            <a:off x="338788" y="206621"/>
            <a:ext cx="8980424" cy="945523"/>
          </a:xfrm>
          <a:prstGeom prst="roundRect">
            <a:avLst>
              <a:gd name="adj" fmla="val 11468"/>
            </a:avLst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19CC3AA-801B-3308-99A3-92F107F5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80" y="1895961"/>
            <a:ext cx="90830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Key Insights from Data Visualization: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Bar chart showing most successful teams.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Pie chart on toss decisions (bat vs. fielding).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Win margin distributions (runs vs. wickets).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Correlation heatmap to analyze feature relationships.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3B89D1-42E9-E652-462B-A0806558EE06}"/>
              </a:ext>
            </a:extLst>
          </p:cNvPr>
          <p:cNvSpPr/>
          <p:nvPr/>
        </p:nvSpPr>
        <p:spPr>
          <a:xfrm>
            <a:off x="1253188" y="1659501"/>
            <a:ext cx="9750092" cy="4436499"/>
          </a:xfrm>
          <a:prstGeom prst="roundRect">
            <a:avLst>
              <a:gd name="adj" fmla="val 11468"/>
            </a:avLst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86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71FB8-EB65-EDCC-DC63-CB80FBA51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D6EA25-6B85-4E67-85C9-007BF5045A78}"/>
              </a:ext>
            </a:extLst>
          </p:cNvPr>
          <p:cNvSpPr txBox="1"/>
          <p:nvPr/>
        </p:nvSpPr>
        <p:spPr>
          <a:xfrm>
            <a:off x="448056" y="320041"/>
            <a:ext cx="492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Futura-Bold" pitchFamily="2" charset="0"/>
              </a:rPr>
              <a:t>Model Processing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D755F8-C63D-8097-2D49-A53DE43ADA8A}"/>
              </a:ext>
            </a:extLst>
          </p:cNvPr>
          <p:cNvSpPr/>
          <p:nvPr/>
        </p:nvSpPr>
        <p:spPr>
          <a:xfrm>
            <a:off x="338788" y="206621"/>
            <a:ext cx="5035852" cy="945523"/>
          </a:xfrm>
          <a:prstGeom prst="roundRect">
            <a:avLst>
              <a:gd name="adj" fmla="val 11468"/>
            </a:avLst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7E9537-4F9E-B1E6-0D1E-FF959FAA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714" y="1353186"/>
            <a:ext cx="5020926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Models Used: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Support Vector Machine (SVM)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K-Nearest Neighbors (KNN)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500" dirty="0">
                <a:solidFill>
                  <a:schemeClr val="bg1"/>
                </a:solidFill>
                <a:latin typeface="Segoe UI Variable Small" pitchFamily="2" charset="0"/>
              </a:rPr>
              <a:t>Decision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500" dirty="0" err="1">
                <a:solidFill>
                  <a:schemeClr val="bg1"/>
                </a:solidFill>
                <a:latin typeface="Segoe UI Variable Small" pitchFamily="2" charset="0"/>
              </a:rPr>
              <a:t>XGBoost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A41762-624D-D3DD-8C0A-F728C6B0E15B}"/>
              </a:ext>
            </a:extLst>
          </p:cNvPr>
          <p:cNvSpPr/>
          <p:nvPr/>
        </p:nvSpPr>
        <p:spPr>
          <a:xfrm>
            <a:off x="2645108" y="1353186"/>
            <a:ext cx="5232532" cy="5293757"/>
          </a:xfrm>
          <a:prstGeom prst="roundRect">
            <a:avLst>
              <a:gd name="adj" fmla="val 4866"/>
            </a:avLst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23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95F09-78B7-4968-ABEC-2929D2902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E56704-4BBF-1B32-8656-24052AA5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80" y="1166842"/>
            <a:ext cx="932688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Hyperparameter Tuning: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Used Randomized Search for initial tuning.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Applied Grid Search for fine-tuning the best model.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Evaluation Metrics: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Accuracy, Precision, Recall, F1-Score.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CDDD0B-1CE3-5C77-2B50-EE5A7AF5A814}"/>
              </a:ext>
            </a:extLst>
          </p:cNvPr>
          <p:cNvSpPr/>
          <p:nvPr/>
        </p:nvSpPr>
        <p:spPr>
          <a:xfrm>
            <a:off x="863468" y="855346"/>
            <a:ext cx="10078852" cy="4835811"/>
          </a:xfrm>
          <a:prstGeom prst="roundRect">
            <a:avLst>
              <a:gd name="adj" fmla="val 4866"/>
            </a:avLst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4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7A123-F4C4-956F-4822-331351CA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2A35E6-80B0-8C80-30B0-AE0B68D58E0B}"/>
              </a:ext>
            </a:extLst>
          </p:cNvPr>
          <p:cNvSpPr txBox="1"/>
          <p:nvPr/>
        </p:nvSpPr>
        <p:spPr>
          <a:xfrm>
            <a:off x="448056" y="320041"/>
            <a:ext cx="523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Futura-Bold" pitchFamily="2" charset="0"/>
              </a:rPr>
              <a:t>Model Comparison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ADF5FF-B46D-98E4-A038-D4602A321544}"/>
              </a:ext>
            </a:extLst>
          </p:cNvPr>
          <p:cNvSpPr/>
          <p:nvPr/>
        </p:nvSpPr>
        <p:spPr>
          <a:xfrm>
            <a:off x="338788" y="206621"/>
            <a:ext cx="5442252" cy="945523"/>
          </a:xfrm>
          <a:prstGeom prst="roundRect">
            <a:avLst>
              <a:gd name="adj" fmla="val 11468"/>
            </a:avLst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C6EE6-2770-1127-AC7B-E22D26D424F9}"/>
              </a:ext>
            </a:extLst>
          </p:cNvPr>
          <p:cNvSpPr txBox="1"/>
          <p:nvPr/>
        </p:nvSpPr>
        <p:spPr>
          <a:xfrm>
            <a:off x="1249680" y="1591600"/>
            <a:ext cx="1008888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Segoe UI Variable Small" pitchFamily="2" charset="0"/>
              </a:rPr>
              <a:t>Performance Metrics Comparison Model:</a:t>
            </a:r>
          </a:p>
          <a:p>
            <a:endParaRPr lang="en-IN" sz="2400" dirty="0">
              <a:solidFill>
                <a:schemeClr val="bg1"/>
              </a:solidFill>
              <a:latin typeface="Segoe UI Variable Small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  <a:latin typeface="Segoe UI Variable Small" pitchFamily="2" charset="0"/>
              </a:rPr>
              <a:t>XGBoost</a:t>
            </a:r>
            <a:r>
              <a:rPr lang="en-IN" sz="2400" dirty="0">
                <a:solidFill>
                  <a:schemeClr val="bg1"/>
                </a:solidFill>
                <a:latin typeface="Segoe UI Variable Small" pitchFamily="2" charset="0"/>
              </a:rPr>
              <a:t> - 52%</a:t>
            </a:r>
          </a:p>
          <a:p>
            <a:pPr lvl="1"/>
            <a:endParaRPr lang="en-IN" sz="2400" dirty="0">
              <a:solidFill>
                <a:schemeClr val="bg1"/>
              </a:solidFill>
              <a:latin typeface="Segoe UI Variable Small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Variable Small" pitchFamily="2" charset="0"/>
              </a:rPr>
              <a:t>Decision Tree - 44%</a:t>
            </a:r>
          </a:p>
          <a:p>
            <a:pPr lvl="1"/>
            <a:endParaRPr lang="en-IN" sz="2400" dirty="0">
              <a:solidFill>
                <a:schemeClr val="bg1"/>
              </a:solidFill>
              <a:latin typeface="Segoe UI Variable Small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Variable Small" pitchFamily="2" charset="0"/>
              </a:rPr>
              <a:t>Random Forest (Best Model) : Accuracy - 52%</a:t>
            </a:r>
          </a:p>
          <a:p>
            <a:pPr lvl="1"/>
            <a:endParaRPr lang="en-IN" sz="2400" dirty="0">
              <a:solidFill>
                <a:schemeClr val="bg1"/>
              </a:solidFill>
              <a:latin typeface="Segoe UI Variable Small" pitchFamily="2" charset="0"/>
            </a:endParaRPr>
          </a:p>
          <a:p>
            <a:r>
              <a:rPr lang="en-IN" sz="3200" b="1" dirty="0">
                <a:solidFill>
                  <a:schemeClr val="bg1"/>
                </a:solidFill>
                <a:latin typeface="Segoe UI Variable Small" pitchFamily="2" charset="0"/>
              </a:rPr>
              <a:t>Best Model :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Segoe UI Variable Small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Variable Small" pitchFamily="2" charset="0"/>
              </a:rPr>
              <a:t>Random Forest performed the best due to its ensemble learning capability and hyperparameter tuning.</a:t>
            </a:r>
          </a:p>
          <a:p>
            <a:endParaRPr lang="en-IN" sz="2400" dirty="0">
              <a:solidFill>
                <a:schemeClr val="bg1"/>
              </a:solidFill>
              <a:latin typeface="Segoe UI Variable Small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49A392-3E77-7EF6-CCE4-F5ECEF574EB7}"/>
              </a:ext>
            </a:extLst>
          </p:cNvPr>
          <p:cNvSpPr/>
          <p:nvPr/>
        </p:nvSpPr>
        <p:spPr>
          <a:xfrm>
            <a:off x="938228" y="1395341"/>
            <a:ext cx="10694972" cy="5139869"/>
          </a:xfrm>
          <a:prstGeom prst="roundRect">
            <a:avLst>
              <a:gd name="adj" fmla="val 5736"/>
            </a:avLst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872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4C5E5-BFAD-0312-11EB-D5847A1CF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A578-6D55-474D-7DCE-748580226CDC}"/>
              </a:ext>
            </a:extLst>
          </p:cNvPr>
          <p:cNvSpPr txBox="1"/>
          <p:nvPr/>
        </p:nvSpPr>
        <p:spPr>
          <a:xfrm>
            <a:off x="448056" y="320041"/>
            <a:ext cx="3087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Futura-Bold" pitchFamily="2" charset="0"/>
              </a:rPr>
              <a:t>Conclusion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363667-B510-FBAF-AD4B-3816CF1AD4F4}"/>
              </a:ext>
            </a:extLst>
          </p:cNvPr>
          <p:cNvSpPr/>
          <p:nvPr/>
        </p:nvSpPr>
        <p:spPr>
          <a:xfrm>
            <a:off x="338788" y="206621"/>
            <a:ext cx="3196892" cy="945523"/>
          </a:xfrm>
          <a:prstGeom prst="roundRect">
            <a:avLst>
              <a:gd name="adj" fmla="val 11468"/>
            </a:avLst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F51099-D124-22F5-83C8-72D4D8E6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2059394"/>
            <a:ext cx="8926786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Future Improvements: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Incorporate more match features (e.g., player statistics, Total Runs).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Small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Small" pitchFamily="2" charset="0"/>
              </a:rPr>
              <a:t>Use deep learning models for better performance.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4F6D22-FF2F-09AA-4451-29A73005287F}"/>
              </a:ext>
            </a:extLst>
          </p:cNvPr>
          <p:cNvSpPr/>
          <p:nvPr/>
        </p:nvSpPr>
        <p:spPr>
          <a:xfrm>
            <a:off x="1151588" y="1900261"/>
            <a:ext cx="9272572" cy="3281339"/>
          </a:xfrm>
          <a:prstGeom prst="roundRect">
            <a:avLst>
              <a:gd name="adj" fmla="val 8991"/>
            </a:avLst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25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317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Akira Expanded</vt:lpstr>
      <vt:lpstr>Arial</vt:lpstr>
      <vt:lpstr>Calibri</vt:lpstr>
      <vt:lpstr>Calibri Light</vt:lpstr>
      <vt:lpstr>Futura-Bold</vt:lpstr>
      <vt:lpstr>Segoe UI Variable Small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Cheralathan P</dc:creator>
  <cp:lastModifiedBy>Cheralathan P</cp:lastModifiedBy>
  <cp:revision>24</cp:revision>
  <dcterms:created xsi:type="dcterms:W3CDTF">2025-03-27T05:37:12Z</dcterms:created>
  <dcterms:modified xsi:type="dcterms:W3CDTF">2025-03-27T09:19:10Z</dcterms:modified>
</cp:coreProperties>
</file>