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12192000" cy="6858000"/>
  <p:embeddedFontLst>
    <p:embeddedFont>
      <p:font typeface="Roboto Serif"/>
      <p:regular r:id="rId18"/>
      <p:bold r:id="rId19"/>
      <p:italic r:id="rId20"/>
      <p:boldItalic r:id="rId21"/>
    </p:embeddedFont>
    <p:embeddedFont>
      <p:font typeface="Roboto"/>
      <p:regular r:id="rId22"/>
      <p:bold r:id="rId23"/>
      <p:italic r:id="rId24"/>
      <p:boldItalic r:id="rId25"/>
    </p:embeddedFont>
    <p:embeddedFont>
      <p:font typeface="EB Garamond"/>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1620">
          <p15:clr>
            <a:srgbClr val="A4A3A4"/>
          </p15:clr>
        </p15:guide>
      </p15:sldGuideLst>
    </p:ext>
    <p:ext uri="GoogleSlidesCustomDataVersion2">
      <go:slidesCustomData xmlns:go="http://customooxmlschemas.google.com/" r:id="rId30" roundtripDataSignature="AMtx7miwVdft5u223ceQmUr5GJs6YWu4H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162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erif-italic.fntdata"/><Relationship Id="rId22" Type="http://schemas.openxmlformats.org/officeDocument/2006/relationships/font" Target="fonts/Roboto-regular.fntdata"/><Relationship Id="rId21" Type="http://schemas.openxmlformats.org/officeDocument/2006/relationships/font" Target="fonts/RobotoSerif-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BGaramond-regular.fntdata"/><Relationship Id="rId25" Type="http://schemas.openxmlformats.org/officeDocument/2006/relationships/font" Target="fonts/Roboto-boldItalic.fntdata"/><Relationship Id="rId28" Type="http://schemas.openxmlformats.org/officeDocument/2006/relationships/font" Target="fonts/EBGaramond-italic.fntdata"/><Relationship Id="rId27" Type="http://schemas.openxmlformats.org/officeDocument/2006/relationships/font" Target="fonts/EBGaramond-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BGaramond-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Serif-bold.fntdata"/><Relationship Id="rId18" Type="http://schemas.openxmlformats.org/officeDocument/2006/relationships/font" Target="fonts/RobotoSerif-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300" cy="344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300" cy="3444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300" cy="3444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1: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 name="Google Shape;67;p1: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 name="Google Shape;68;p1:notes"/>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0: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1" name="Google Shape;211;p10: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1: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2" name="Google Shape;222;p11: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2: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4" name="Google Shape;234;p12: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2: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1" name="Google Shape;81;p2: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3: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4: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4: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5: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5: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6: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p6: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7: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p7: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8: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8: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9: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p9: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2b76dead165ac290_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g2b76dead165ac290_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g2b76dead165ac290_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g2b76dead165ac290_39"/>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g2b76dead165ac290_39"/>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1" name="Google Shape;51;g2b76dead165ac290_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g2b76dead165ac290_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54" name="Shape 54"/>
        <p:cNvGrpSpPr/>
        <p:nvPr/>
      </p:nvGrpSpPr>
      <p:grpSpPr>
        <a:xfrm>
          <a:off x="0" y="0"/>
          <a:ext cx="0" cy="0"/>
          <a:chOff x="0" y="0"/>
          <a:chExt cx="0" cy="0"/>
        </a:xfrm>
      </p:grpSpPr>
      <p:sp>
        <p:nvSpPr>
          <p:cNvPr id="55" name="Google Shape;55;g2b76dead165ac290_45"/>
          <p:cNvSpPr txBox="1"/>
          <p:nvPr>
            <p:ph type="ctrTitle"/>
          </p:nvPr>
        </p:nvSpPr>
        <p:spPr>
          <a:xfrm>
            <a:off x="2396681" y="1550479"/>
            <a:ext cx="4350600" cy="3885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100"/>
              <a:buNone/>
              <a:defRPr b="0" i="0" sz="2400">
                <a:solidFill>
                  <a:schemeClr val="dk1"/>
                </a:solidFill>
                <a:latin typeface="Trebuchet MS"/>
                <a:ea typeface="Trebuchet MS"/>
                <a:cs typeface="Trebuchet MS"/>
                <a:sym typeface="Trebuchet MS"/>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6" name="Google Shape;56;g2b76dead165ac290_45"/>
          <p:cNvSpPr txBox="1"/>
          <p:nvPr>
            <p:ph idx="1" type="subTitle"/>
          </p:nvPr>
        </p:nvSpPr>
        <p:spPr>
          <a:xfrm>
            <a:off x="1371600" y="2880360"/>
            <a:ext cx="6400800" cy="12858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7" name="Google Shape;57;g2b76dead165ac290_45"/>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lnSpc>
                <a:spcPct val="100000"/>
              </a:lnSpc>
              <a:spcBef>
                <a:spcPts val="0"/>
              </a:spcBef>
              <a:spcAft>
                <a:spcPts val="0"/>
              </a:spcAft>
              <a:buSzPts val="1100"/>
              <a:buNone/>
              <a:defRPr>
                <a:solidFill>
                  <a:srgbClr val="888888"/>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8" name="Google Shape;58;g2b76dead165ac290_45"/>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100"/>
              <a:buNone/>
              <a:defRPr>
                <a:solidFill>
                  <a:srgbClr val="888888"/>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9" name="Google Shape;59;g2b76dead165ac290_45"/>
          <p:cNvSpPr txBox="1"/>
          <p:nvPr>
            <p:ph idx="12" type="sldNum"/>
          </p:nvPr>
        </p:nvSpPr>
        <p:spPr>
          <a:xfrm>
            <a:off x="8515064" y="4855003"/>
            <a:ext cx="113400" cy="125100"/>
          </a:xfrm>
          <a:prstGeom prst="rect">
            <a:avLst/>
          </a:prstGeom>
          <a:noFill/>
          <a:ln>
            <a:noFill/>
          </a:ln>
        </p:spPr>
        <p:txBody>
          <a:bodyPr anchorCtr="0" anchor="t" bIns="0" lIns="0" spcFirstLastPara="1" rIns="0" wrap="square" tIns="0">
            <a:spAutoFit/>
          </a:bodyPr>
          <a:lstStyle>
            <a:lvl1pPr indent="0" lvl="0" marL="25400" marR="0" rtl="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1pPr>
            <a:lvl2pPr indent="0" lvl="1" marL="25400" marR="0" rtl="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2pPr>
            <a:lvl3pPr indent="0" lvl="2" marL="25400" marR="0" rtl="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3pPr>
            <a:lvl4pPr indent="0" lvl="3" marL="25400" marR="0" rtl="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4pPr>
            <a:lvl5pPr indent="0" lvl="4" marL="25400" marR="0" rtl="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5pPr>
            <a:lvl6pPr indent="0" lvl="5" marL="25400" marR="0" rtl="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6pPr>
            <a:lvl7pPr indent="0" lvl="6" marL="25400" marR="0" rtl="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7pPr>
            <a:lvl8pPr indent="0" lvl="7" marL="25400" marR="0" rtl="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8pPr>
            <a:lvl9pPr indent="0" lvl="8" marL="25400" marR="0" rtl="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9pPr>
          </a:lstStyle>
          <a:p>
            <a:pPr indent="0" lvl="0" marL="254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0" name="Shape 60"/>
        <p:cNvGrpSpPr/>
        <p:nvPr/>
      </p:nvGrpSpPr>
      <p:grpSpPr>
        <a:xfrm>
          <a:off x="0" y="0"/>
          <a:ext cx="0" cy="0"/>
          <a:chOff x="0" y="0"/>
          <a:chExt cx="0" cy="0"/>
        </a:xfrm>
      </p:grpSpPr>
      <p:sp>
        <p:nvSpPr>
          <p:cNvPr id="61" name="Google Shape;61;g2b76dead165ac290_51"/>
          <p:cNvSpPr txBox="1"/>
          <p:nvPr>
            <p:ph type="title"/>
          </p:nvPr>
        </p:nvSpPr>
        <p:spPr>
          <a:xfrm>
            <a:off x="566499" y="289083"/>
            <a:ext cx="8010900" cy="5685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100"/>
              <a:buNone/>
              <a:defRPr b="1" i="0" sz="3600">
                <a:solidFill>
                  <a:schemeClr val="dk1"/>
                </a:solidFill>
                <a:latin typeface="Trebuchet MS"/>
                <a:ea typeface="Trebuchet MS"/>
                <a:cs typeface="Trebuchet MS"/>
                <a:sym typeface="Trebuchet MS"/>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2" name="Google Shape;62;g2b76dead165ac290_51"/>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lnSpc>
                <a:spcPct val="100000"/>
              </a:lnSpc>
              <a:spcBef>
                <a:spcPts val="0"/>
              </a:spcBef>
              <a:spcAft>
                <a:spcPts val="0"/>
              </a:spcAft>
              <a:buSzPts val="1100"/>
              <a:buNone/>
              <a:defRPr>
                <a:solidFill>
                  <a:srgbClr val="888888"/>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3" name="Google Shape;63;g2b76dead165ac290_51"/>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100"/>
              <a:buNone/>
              <a:defRPr>
                <a:solidFill>
                  <a:srgbClr val="888888"/>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4" name="Google Shape;64;g2b76dead165ac290_51"/>
          <p:cNvSpPr txBox="1"/>
          <p:nvPr>
            <p:ph idx="12" type="sldNum"/>
          </p:nvPr>
        </p:nvSpPr>
        <p:spPr>
          <a:xfrm>
            <a:off x="8515064" y="4855003"/>
            <a:ext cx="113400" cy="125100"/>
          </a:xfrm>
          <a:prstGeom prst="rect">
            <a:avLst/>
          </a:prstGeom>
          <a:noFill/>
          <a:ln>
            <a:noFill/>
          </a:ln>
        </p:spPr>
        <p:txBody>
          <a:bodyPr anchorCtr="0" anchor="t" bIns="0" lIns="0" spcFirstLastPara="1" rIns="0" wrap="square" tIns="0">
            <a:spAutoFit/>
          </a:bodyPr>
          <a:lstStyle>
            <a:lvl1pPr indent="0" lvl="0" marL="25400" marR="0" rtl="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1pPr>
            <a:lvl2pPr indent="0" lvl="1" marL="25400" marR="0" rtl="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2pPr>
            <a:lvl3pPr indent="0" lvl="2" marL="25400" marR="0" rtl="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3pPr>
            <a:lvl4pPr indent="0" lvl="3" marL="25400" marR="0" rtl="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4pPr>
            <a:lvl5pPr indent="0" lvl="4" marL="25400" marR="0" rtl="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5pPr>
            <a:lvl6pPr indent="0" lvl="5" marL="25400" marR="0" rtl="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6pPr>
            <a:lvl7pPr indent="0" lvl="6" marL="25400" marR="0" rtl="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7pPr>
            <a:lvl8pPr indent="0" lvl="7" marL="25400" marR="0" rtl="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8pPr>
            <a:lvl9pPr indent="0" lvl="8" marL="25400" marR="0" rtl="0" algn="l">
              <a:lnSpc>
                <a:spcPct val="100000"/>
              </a:lnSpc>
              <a:spcBef>
                <a:spcPts val="0"/>
              </a:spcBef>
              <a:spcAft>
                <a:spcPts val="0"/>
              </a:spcAft>
              <a:buClr>
                <a:srgbClr val="000000"/>
              </a:buClr>
              <a:buSzPts val="800"/>
              <a:buFont typeface="Arial"/>
              <a:buNone/>
              <a:defRPr b="0" i="0" sz="800" u="none" cap="none" strike="noStrike">
                <a:solidFill>
                  <a:srgbClr val="2D936B"/>
                </a:solidFill>
                <a:latin typeface="Trebuchet MS"/>
                <a:ea typeface="Trebuchet MS"/>
                <a:cs typeface="Trebuchet MS"/>
                <a:sym typeface="Trebuchet MS"/>
              </a:defRPr>
            </a:lvl9pPr>
          </a:lstStyle>
          <a:p>
            <a:pPr indent="0" lvl="0" marL="254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g2b76dead165ac290_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g2b76dead165ac290_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2b76dead165ac290_1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g2b76dead165ac290_1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g2b76dead165ac290_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2b76dead165ac290_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g2b76dead165ac290_1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g2b76dead165ac290_1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g2b76dead165ac290_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g2b76dead165ac290_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g2b76dead165ac290_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g2b76dead165ac290_23"/>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g2b76dead165ac290_23"/>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g2b76dead165ac290_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g2b76dead165ac290_27"/>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g2b76dead165ac290_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2b76dead165ac290_3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g2b76dead165ac290_30"/>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g2b76dead165ac290_30"/>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g2b76dead165ac290_30"/>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4" name="Google Shape;44;g2b76dead165ac290_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g2b76dead165ac290_36"/>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g2b76dead165ac290_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g2b76dead165ac290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1" name="Google Shape;11;g2b76dead165ac290_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12" name="Google Shape;12;g2b76dead165ac290_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4.jpg"/><Relationship Id="rId5" Type="http://schemas.openxmlformats.org/officeDocument/2006/relationships/image" Target="../media/image1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2.png"/><Relationship Id="rId5"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7.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grpSp>
        <p:nvGrpSpPr>
          <p:cNvPr id="70" name="Google Shape;70;p1"/>
          <p:cNvGrpSpPr/>
          <p:nvPr/>
        </p:nvGrpSpPr>
        <p:grpSpPr>
          <a:xfrm>
            <a:off x="657224" y="742950"/>
            <a:ext cx="1307306" cy="1000125"/>
            <a:chOff x="742950" y="1104900"/>
            <a:chExt cx="1743075" cy="1333500"/>
          </a:xfrm>
        </p:grpSpPr>
        <p:sp>
          <p:nvSpPr>
            <p:cNvPr id="71" name="Google Shape;71;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2" name="Google Shape;72;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73" name="Google Shape;73;p1"/>
          <p:cNvSpPr/>
          <p:nvPr/>
        </p:nvSpPr>
        <p:spPr>
          <a:xfrm>
            <a:off x="2814638" y="892969"/>
            <a:ext cx="1250156" cy="1078706"/>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4" name="Google Shape;74;p1"/>
          <p:cNvSpPr/>
          <p:nvPr/>
        </p:nvSpPr>
        <p:spPr>
          <a:xfrm>
            <a:off x="2850356" y="3921919"/>
            <a:ext cx="542925" cy="464344"/>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5" name="Google Shape;75;p1"/>
          <p:cNvSpPr txBox="1"/>
          <p:nvPr>
            <p:ph type="ctrTitle"/>
          </p:nvPr>
        </p:nvSpPr>
        <p:spPr>
          <a:xfrm>
            <a:off x="-621506" y="14749"/>
            <a:ext cx="7486500" cy="1109100"/>
          </a:xfrm>
          <a:prstGeom prst="rect">
            <a:avLst/>
          </a:prstGeom>
          <a:noFill/>
          <a:ln>
            <a:noFill/>
          </a:ln>
        </p:spPr>
        <p:txBody>
          <a:bodyPr anchorCtr="0" anchor="t" bIns="0" lIns="0" spcFirstLastPara="1" rIns="0" wrap="square" tIns="12375">
            <a:spAutoFit/>
          </a:bodyPr>
          <a:lstStyle/>
          <a:p>
            <a:pPr indent="0" lvl="0" marL="2413000" rtl="0" algn="l">
              <a:lnSpc>
                <a:spcPct val="100000"/>
              </a:lnSpc>
              <a:spcBef>
                <a:spcPts val="0"/>
              </a:spcBef>
              <a:spcAft>
                <a:spcPts val="0"/>
              </a:spcAft>
              <a:buSzPts val="1100"/>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76" name="Google Shape;76;p1"/>
          <p:cNvPicPr preferRelativeResize="0"/>
          <p:nvPr/>
        </p:nvPicPr>
        <p:blipFill rotWithShape="1">
          <a:blip r:embed="rId3">
            <a:alphaModFix/>
          </a:blip>
          <a:srcRect b="0" l="0" r="0" t="0"/>
          <a:stretch/>
        </p:blipFill>
        <p:spPr>
          <a:xfrm>
            <a:off x="507206" y="4850606"/>
            <a:ext cx="1607344" cy="150019"/>
          </a:xfrm>
          <a:prstGeom prst="rect">
            <a:avLst/>
          </a:prstGeom>
          <a:noFill/>
          <a:ln>
            <a:noFill/>
          </a:ln>
        </p:spPr>
      </p:pic>
      <p:sp>
        <p:nvSpPr>
          <p:cNvPr id="77" name="Google Shape;77;p1"/>
          <p:cNvSpPr txBox="1"/>
          <p:nvPr>
            <p:ph idx="12" type="sldNum"/>
          </p:nvPr>
        </p:nvSpPr>
        <p:spPr>
          <a:xfrm>
            <a:off x="8515064" y="4855003"/>
            <a:ext cx="113400" cy="130200"/>
          </a:xfrm>
          <a:prstGeom prst="rect">
            <a:avLst/>
          </a:prstGeom>
          <a:noFill/>
          <a:ln>
            <a:noFill/>
          </a:ln>
        </p:spPr>
        <p:txBody>
          <a:bodyPr anchorCtr="0" anchor="t" bIns="0" lIns="0" spcFirstLastPara="1" rIns="0" wrap="square" tIns="5225">
            <a:spAutoFit/>
          </a:bodyPr>
          <a:lstStyle/>
          <a:p>
            <a:pPr indent="0" lvl="0" marL="25400" rtl="0" algn="l">
              <a:lnSpc>
                <a:spcPct val="100000"/>
              </a:lnSpc>
              <a:spcBef>
                <a:spcPts val="0"/>
              </a:spcBef>
              <a:spcAft>
                <a:spcPts val="0"/>
              </a:spcAft>
              <a:buClr>
                <a:srgbClr val="000000"/>
              </a:buClr>
              <a:buSzPts val="800"/>
              <a:buFont typeface="Arial"/>
              <a:buNone/>
            </a:pPr>
            <a:fld id="{00000000-1234-1234-1234-123412341234}" type="slidenum">
              <a:rPr lang="en-US"/>
              <a:t>‹#›</a:t>
            </a:fld>
            <a:endParaRPr/>
          </a:p>
        </p:txBody>
      </p:sp>
      <p:sp>
        <p:nvSpPr>
          <p:cNvPr id="78" name="Google Shape;78;p1"/>
          <p:cNvSpPr txBox="1"/>
          <p:nvPr/>
        </p:nvSpPr>
        <p:spPr>
          <a:xfrm>
            <a:off x="1915907" y="2485613"/>
            <a:ext cx="6458100" cy="1743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STUDENT NAME:CHERAN.S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REGISTER NO:312211594</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NM ID.            :013C5AA2E923AD8BA244C62BEB20D4E2</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DEPARTMENT: COMMERCE GENERAL</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COLLEGE: THIRUTHANGAL NADAR COLLEGE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0"/>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214" name="Google Shape;214;p10"/>
          <p:cNvPicPr preferRelativeResize="0"/>
          <p:nvPr/>
        </p:nvPicPr>
        <p:blipFill rotWithShape="1">
          <a:blip r:embed="rId3">
            <a:alphaModFix/>
          </a:blip>
          <a:srcRect b="0" l="0" r="0" t="0"/>
          <a:stretch/>
        </p:blipFill>
        <p:spPr>
          <a:xfrm>
            <a:off x="1250156" y="4850606"/>
            <a:ext cx="57150" cy="133350"/>
          </a:xfrm>
          <a:prstGeom prst="rect">
            <a:avLst/>
          </a:prstGeom>
          <a:noFill/>
          <a:ln>
            <a:noFill/>
          </a:ln>
        </p:spPr>
      </p:pic>
      <p:sp>
        <p:nvSpPr>
          <p:cNvPr id="215" name="Google Shape;215;p10"/>
          <p:cNvSpPr txBox="1"/>
          <p:nvPr/>
        </p:nvSpPr>
        <p:spPr>
          <a:xfrm>
            <a:off x="8457914" y="4855003"/>
            <a:ext cx="171600" cy="130200"/>
          </a:xfrm>
          <a:prstGeom prst="rect">
            <a:avLst/>
          </a:prstGeom>
          <a:noFill/>
          <a:ln>
            <a:noFill/>
          </a:ln>
        </p:spPr>
        <p:txBody>
          <a:bodyPr anchorCtr="0" anchor="t" bIns="0" lIns="0" spcFirstLastPara="1" rIns="0" wrap="square" tIns="5225">
            <a:spAutoFit/>
          </a:bodyPr>
          <a:lstStyle/>
          <a:p>
            <a:pPr indent="0" lvl="0" marL="25400" marR="0" rtl="0" algn="l">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2D936B"/>
                </a:solidFill>
                <a:latin typeface="Trebuchet MS"/>
                <a:ea typeface="Trebuchet MS"/>
                <a:cs typeface="Trebuchet MS"/>
                <a:sym typeface="Trebuchet MS"/>
              </a:rPr>
              <a:t>‹#›</a:t>
            </a:fld>
            <a:endParaRPr b="0" i="0" sz="800" u="none" cap="none" strike="noStrike">
              <a:solidFill>
                <a:schemeClr val="dk1"/>
              </a:solidFill>
              <a:latin typeface="Trebuchet MS"/>
              <a:ea typeface="Trebuchet MS"/>
              <a:cs typeface="Trebuchet MS"/>
              <a:sym typeface="Trebuchet MS"/>
            </a:endParaRPr>
          </a:p>
        </p:txBody>
      </p:sp>
      <p:sp>
        <p:nvSpPr>
          <p:cNvPr id="216" name="Google Shape;216;p10"/>
          <p:cNvSpPr txBox="1"/>
          <p:nvPr/>
        </p:nvSpPr>
        <p:spPr>
          <a:xfrm>
            <a:off x="554831" y="218360"/>
            <a:ext cx="2478000" cy="568200"/>
          </a:xfrm>
          <a:prstGeom prst="rect">
            <a:avLst/>
          </a:prstGeom>
          <a:noFill/>
          <a:ln>
            <a:noFill/>
          </a:ln>
        </p:spPr>
        <p:txBody>
          <a:bodyPr anchorCtr="0" anchor="t" bIns="0" lIns="0" spcFirstLastPara="1" rIns="0" wrap="square" tIns="10000">
            <a:spAutoFit/>
          </a:bodyPr>
          <a:lstStyle/>
          <a:p>
            <a:pPr indent="0" lvl="0" marL="12700" marR="0" rtl="0" algn="l">
              <a:lnSpc>
                <a:spcPct val="100000"/>
              </a:lnSpc>
              <a:spcBef>
                <a:spcPts val="0"/>
              </a:spcBef>
              <a:spcAft>
                <a:spcPts val="0"/>
              </a:spcAft>
              <a:buClr>
                <a:srgbClr val="000000"/>
              </a:buClr>
              <a:buSzPts val="3600"/>
              <a:buFont typeface="Arial"/>
              <a:buNone/>
            </a:pPr>
            <a:r>
              <a:rPr b="1" i="0" lang="en-US" sz="3600" u="none" cap="none" strike="noStrike">
                <a:solidFill>
                  <a:schemeClr val="dk1"/>
                </a:solidFill>
                <a:latin typeface="Trebuchet MS"/>
                <a:ea typeface="Trebuchet MS"/>
                <a:cs typeface="Trebuchet MS"/>
                <a:sym typeface="Trebuchet MS"/>
              </a:rPr>
              <a:t>MODELLING</a:t>
            </a:r>
            <a:endParaRPr b="0" i="0" sz="3600" u="none" cap="none" strike="noStrike">
              <a:solidFill>
                <a:schemeClr val="dk1"/>
              </a:solidFill>
              <a:latin typeface="Trebuchet MS"/>
              <a:ea typeface="Trebuchet MS"/>
              <a:cs typeface="Trebuchet MS"/>
              <a:sym typeface="Trebuchet MS"/>
            </a:endParaRPr>
          </a:p>
        </p:txBody>
      </p:sp>
      <p:sp>
        <p:nvSpPr>
          <p:cNvPr id="217" name="Google Shape;217;p10"/>
          <p:cNvSpPr/>
          <p:nvPr/>
        </p:nvSpPr>
        <p:spPr>
          <a:xfrm>
            <a:off x="7543800" y="393856"/>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218" name="Google Shape;218;p10"/>
          <p:cNvPicPr preferRelativeResize="0"/>
          <p:nvPr/>
        </p:nvPicPr>
        <p:blipFill rotWithShape="1">
          <a:blip r:embed="rId4">
            <a:alphaModFix/>
          </a:blip>
          <a:srcRect b="0" l="0" r="0" t="0"/>
          <a:stretch/>
        </p:blipFill>
        <p:spPr>
          <a:xfrm>
            <a:off x="211050" y="1157275"/>
            <a:ext cx="3682849" cy="2271724"/>
          </a:xfrm>
          <a:prstGeom prst="rect">
            <a:avLst/>
          </a:prstGeom>
          <a:noFill/>
          <a:ln>
            <a:noFill/>
          </a:ln>
        </p:spPr>
      </p:pic>
      <p:pic>
        <p:nvPicPr>
          <p:cNvPr id="219" name="Google Shape;219;p10"/>
          <p:cNvPicPr preferRelativeResize="0"/>
          <p:nvPr/>
        </p:nvPicPr>
        <p:blipFill rotWithShape="1">
          <a:blip r:embed="rId5">
            <a:alphaModFix/>
          </a:blip>
          <a:srcRect b="0" l="0" r="0" t="0"/>
          <a:stretch/>
        </p:blipFill>
        <p:spPr>
          <a:xfrm>
            <a:off x="4203850" y="2541499"/>
            <a:ext cx="3682850" cy="177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1"/>
          <p:cNvSpPr/>
          <p:nvPr/>
        </p:nvSpPr>
        <p:spPr>
          <a:xfrm>
            <a:off x="7015163" y="4021931"/>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25" name="Google Shape;225;p11"/>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26" name="Google Shape;226;p11"/>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227" name="Google Shape;227;p11"/>
          <p:cNvPicPr preferRelativeResize="0"/>
          <p:nvPr/>
        </p:nvPicPr>
        <p:blipFill rotWithShape="1">
          <a:blip r:embed="rId3">
            <a:alphaModFix/>
          </a:blip>
          <a:srcRect b="0" l="0" r="0" t="0"/>
          <a:stretch/>
        </p:blipFill>
        <p:spPr>
          <a:xfrm>
            <a:off x="1250156" y="4850606"/>
            <a:ext cx="57150" cy="133350"/>
          </a:xfrm>
          <a:prstGeom prst="rect">
            <a:avLst/>
          </a:prstGeom>
          <a:noFill/>
          <a:ln>
            <a:noFill/>
          </a:ln>
        </p:spPr>
      </p:pic>
      <p:sp>
        <p:nvSpPr>
          <p:cNvPr id="228" name="Google Shape;228;p11"/>
          <p:cNvSpPr txBox="1"/>
          <p:nvPr>
            <p:ph type="title"/>
          </p:nvPr>
        </p:nvSpPr>
        <p:spPr>
          <a:xfrm>
            <a:off x="566499" y="289083"/>
            <a:ext cx="1827900" cy="1125900"/>
          </a:xfrm>
          <a:prstGeom prst="rect">
            <a:avLst/>
          </a:prstGeom>
          <a:noFill/>
          <a:ln>
            <a:noFill/>
          </a:ln>
        </p:spPr>
        <p:txBody>
          <a:bodyPr anchorCtr="0" anchor="t" bIns="0" lIns="0" spcFirstLastPara="1" rIns="0" wrap="square" tIns="10000">
            <a:spAutoFit/>
          </a:bodyPr>
          <a:lstStyle/>
          <a:p>
            <a:pPr indent="0" lvl="0" marL="12700" rtl="0" algn="l">
              <a:lnSpc>
                <a:spcPct val="100000"/>
              </a:lnSpc>
              <a:spcBef>
                <a:spcPts val="0"/>
              </a:spcBef>
              <a:spcAft>
                <a:spcPts val="0"/>
              </a:spcAft>
              <a:buSzPts val="1100"/>
              <a:buNone/>
            </a:pPr>
            <a:r>
              <a:rPr lang="en-US"/>
              <a:t>RESULTS</a:t>
            </a:r>
            <a:endParaRPr/>
          </a:p>
        </p:txBody>
      </p:sp>
      <p:sp>
        <p:nvSpPr>
          <p:cNvPr id="229" name="Google Shape;229;p11"/>
          <p:cNvSpPr txBox="1"/>
          <p:nvPr/>
        </p:nvSpPr>
        <p:spPr>
          <a:xfrm>
            <a:off x="8457914" y="4855003"/>
            <a:ext cx="171600" cy="130200"/>
          </a:xfrm>
          <a:prstGeom prst="rect">
            <a:avLst/>
          </a:prstGeom>
          <a:noFill/>
          <a:ln>
            <a:noFill/>
          </a:ln>
        </p:spPr>
        <p:txBody>
          <a:bodyPr anchorCtr="0" anchor="t" bIns="0" lIns="0" spcFirstLastPara="1" rIns="0" wrap="square" tIns="5225">
            <a:spAutoFit/>
          </a:bodyPr>
          <a:lstStyle/>
          <a:p>
            <a:pPr indent="0" lvl="0" marL="25400" marR="0" rtl="0" algn="l">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2D936B"/>
                </a:solidFill>
                <a:latin typeface="Trebuchet MS"/>
                <a:ea typeface="Trebuchet MS"/>
                <a:cs typeface="Trebuchet MS"/>
                <a:sym typeface="Trebuchet MS"/>
              </a:rPr>
              <a:t>‹#›</a:t>
            </a:fld>
            <a:endParaRPr b="0" i="0" sz="800" u="none" cap="none" strike="noStrike">
              <a:solidFill>
                <a:schemeClr val="dk1"/>
              </a:solidFill>
              <a:latin typeface="Trebuchet MS"/>
              <a:ea typeface="Trebuchet MS"/>
              <a:cs typeface="Trebuchet MS"/>
              <a:sym typeface="Trebuchet MS"/>
            </a:endParaRPr>
          </a:p>
        </p:txBody>
      </p:sp>
      <p:sp>
        <p:nvSpPr>
          <p:cNvPr id="230" name="Google Shape;230;p11"/>
          <p:cNvSpPr txBox="1"/>
          <p:nvPr/>
        </p:nvSpPr>
        <p:spPr>
          <a:xfrm>
            <a:off x="566500" y="1421250"/>
            <a:ext cx="5022000" cy="3253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EB Garamond"/>
                <a:ea typeface="EB Garamond"/>
                <a:cs typeface="EB Garamond"/>
                <a:sym typeface="EB Garamond"/>
              </a:rPr>
              <a:t>This pie chart provides a visual representation of data, likely indicating the distribution of some quantity (e.g., hours worked, tasks completed, percentage contribution) among different employees. Here’s what it shows:Slices of the Pie: Each slice represents a specific employee (Aldo, Aleena, Alejandro, etc.).Percentage Labels: Display the proportion of the total each employee contributes. For example:Aldo: 16.7%Aleena: 13.3%Alejandro: 12.2%The largest slice (17.2%) might represent a cumulative category or an employee not explicitly named on the chart.</a:t>
            </a:r>
            <a:endParaRPr b="0" i="0" sz="1800" u="none" cap="none" strike="noStrike">
              <a:solidFill>
                <a:srgbClr val="000000"/>
              </a:solidFill>
              <a:latin typeface="EB Garamond"/>
              <a:ea typeface="EB Garamond"/>
              <a:cs typeface="EB Garamond"/>
              <a:sym typeface="EB Garamond"/>
            </a:endParaRPr>
          </a:p>
        </p:txBody>
      </p:sp>
      <p:sp>
        <p:nvSpPr>
          <p:cNvPr id="231" name="Google Shape;231;p11"/>
          <p:cNvSpPr txBox="1"/>
          <p:nvPr/>
        </p:nvSpPr>
        <p:spPr>
          <a:xfrm flipH="1" rot="10800000">
            <a:off x="7800" y="1815837"/>
            <a:ext cx="91440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2"/>
          <p:cNvSpPr txBox="1"/>
          <p:nvPr>
            <p:ph type="title"/>
          </p:nvPr>
        </p:nvSpPr>
        <p:spPr>
          <a:xfrm>
            <a:off x="566499" y="289083"/>
            <a:ext cx="8010900" cy="5580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100"/>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37" name="Google Shape;237;p12"/>
          <p:cNvSpPr txBox="1"/>
          <p:nvPr/>
        </p:nvSpPr>
        <p:spPr>
          <a:xfrm flipH="1">
            <a:off x="828375" y="1570500"/>
            <a:ext cx="5793300" cy="1858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rebuchet MS"/>
                <a:ea typeface="Trebuchet MS"/>
                <a:cs typeface="Trebuchet MS"/>
                <a:sym typeface="Trebuchet MS"/>
              </a:rPr>
              <a:t>Both charts likely represent the same dataset, but in different visual formats—histogram and pie chart. They show the breakdown of some metric (such as tasks, quantities, or resources) among different individuals, with Aldo, Aleena, and Alejandro being prominent figures in the data.</a:t>
            </a:r>
            <a:endParaRPr b="0" i="0" sz="18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2" name="Shape 82"/>
        <p:cNvGrpSpPr/>
        <p:nvPr/>
      </p:nvGrpSpPr>
      <p:grpSpPr>
        <a:xfrm>
          <a:off x="0" y="0"/>
          <a:ext cx="0" cy="0"/>
          <a:chOff x="0" y="0"/>
          <a:chExt cx="0" cy="0"/>
        </a:xfrm>
      </p:grpSpPr>
      <p:sp>
        <p:nvSpPr>
          <p:cNvPr id="83" name="Google Shape;83;p2"/>
          <p:cNvSpPr/>
          <p:nvPr/>
        </p:nvSpPr>
        <p:spPr>
          <a:xfrm>
            <a:off x="0" y="0"/>
            <a:ext cx="9144000" cy="51435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p:txBody>
      </p:sp>
      <p:grpSp>
        <p:nvGrpSpPr>
          <p:cNvPr id="84" name="Google Shape;84;p2"/>
          <p:cNvGrpSpPr/>
          <p:nvPr/>
        </p:nvGrpSpPr>
        <p:grpSpPr>
          <a:xfrm>
            <a:off x="5586459" y="0"/>
            <a:ext cx="3557846" cy="5143849"/>
            <a:chOff x="7448612" y="0"/>
            <a:chExt cx="4743795" cy="6858466"/>
          </a:xfrm>
        </p:grpSpPr>
        <p:sp>
          <p:nvSpPr>
            <p:cNvPr id="85" name="Google Shape;85;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6" name="Google Shape;86;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7" name="Google Shape;87;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8" name="Google Shape;88;p2"/>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9" name="Google Shape;89;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470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0" name="Google Shape;90;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1" name="Google Shape;91;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2" name="Google Shape;92;p2"/>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3" name="Google Shape;93;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470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94" name="Google Shape;94;p2"/>
          <p:cNvSpPr/>
          <p:nvPr/>
        </p:nvSpPr>
        <p:spPr>
          <a:xfrm>
            <a:off x="0" y="3007519"/>
            <a:ext cx="335756" cy="2135981"/>
          </a:xfrm>
          <a:custGeom>
            <a:rect b="b" l="l" r="r" t="t"/>
            <a:pathLst>
              <a:path extrusionOk="0" h="2847975" w="447675">
                <a:moveTo>
                  <a:pt x="0" y="0"/>
                </a:moveTo>
                <a:lnTo>
                  <a:pt x="0" y="2847975"/>
                </a:lnTo>
                <a:lnTo>
                  <a:pt x="447675" y="2847975"/>
                </a:lnTo>
                <a:lnTo>
                  <a:pt x="0" y="0"/>
                </a:lnTo>
                <a:close/>
              </a:path>
            </a:pathLst>
          </a:custGeom>
          <a:solidFill>
            <a:srgbClr val="5FCAEE">
              <a:alpha val="6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5" name="Google Shape;95;p2"/>
          <p:cNvSpPr/>
          <p:nvPr/>
        </p:nvSpPr>
        <p:spPr>
          <a:xfrm>
            <a:off x="7015163" y="4021931"/>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6" name="Google Shape;96;p2"/>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7" name="Google Shape;97;p2"/>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8" name="Google Shape;98;p2"/>
          <p:cNvSpPr txBox="1"/>
          <p:nvPr>
            <p:ph type="title"/>
          </p:nvPr>
        </p:nvSpPr>
        <p:spPr>
          <a:xfrm>
            <a:off x="554831" y="622220"/>
            <a:ext cx="2932200" cy="503100"/>
          </a:xfrm>
          <a:prstGeom prst="rect">
            <a:avLst/>
          </a:prstGeom>
          <a:noFill/>
          <a:ln>
            <a:noFill/>
          </a:ln>
        </p:spPr>
        <p:txBody>
          <a:bodyPr anchorCtr="0" anchor="t" bIns="0" lIns="0" spcFirstLastPara="1" rIns="0" wrap="square" tIns="12375">
            <a:spAutoFit/>
          </a:bodyPr>
          <a:lstStyle/>
          <a:p>
            <a:pPr indent="0" lvl="0" marL="12700" rtl="0" algn="l">
              <a:lnSpc>
                <a:spcPct val="100000"/>
              </a:lnSpc>
              <a:spcBef>
                <a:spcPts val="0"/>
              </a:spcBef>
              <a:spcAft>
                <a:spcPts val="0"/>
              </a:spcAft>
              <a:buSzPts val="1100"/>
              <a:buNone/>
            </a:pPr>
            <a:r>
              <a:rPr b="0" lang="en-US" sz="3200"/>
              <a:t>PROJECT TITLE</a:t>
            </a:r>
            <a:endParaRPr b="0" sz="3200"/>
          </a:p>
        </p:txBody>
      </p:sp>
      <p:grpSp>
        <p:nvGrpSpPr>
          <p:cNvPr id="99" name="Google Shape;99;p2"/>
          <p:cNvGrpSpPr/>
          <p:nvPr/>
        </p:nvGrpSpPr>
        <p:grpSpPr>
          <a:xfrm>
            <a:off x="350044" y="4807744"/>
            <a:ext cx="2778919" cy="221456"/>
            <a:chOff x="466725" y="6410325"/>
            <a:chExt cx="3705225" cy="295275"/>
          </a:xfrm>
        </p:grpSpPr>
        <p:pic>
          <p:nvPicPr>
            <p:cNvPr id="100" name="Google Shape;100;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101" name="Google Shape;101;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102" name="Google Shape;102;p2"/>
          <p:cNvSpPr txBox="1"/>
          <p:nvPr>
            <p:ph idx="12" type="sldNum"/>
          </p:nvPr>
        </p:nvSpPr>
        <p:spPr>
          <a:xfrm>
            <a:off x="8515064" y="4855003"/>
            <a:ext cx="113400" cy="130200"/>
          </a:xfrm>
          <a:prstGeom prst="rect">
            <a:avLst/>
          </a:prstGeom>
          <a:noFill/>
          <a:ln>
            <a:noFill/>
          </a:ln>
        </p:spPr>
        <p:txBody>
          <a:bodyPr anchorCtr="0" anchor="t" bIns="0" lIns="0" spcFirstLastPara="1" rIns="0" wrap="square" tIns="5225">
            <a:spAutoFit/>
          </a:bodyPr>
          <a:lstStyle/>
          <a:p>
            <a:pPr indent="0" lvl="0" marL="25400" rtl="0" algn="l">
              <a:lnSpc>
                <a:spcPct val="100000"/>
              </a:lnSpc>
              <a:spcBef>
                <a:spcPts val="0"/>
              </a:spcBef>
              <a:spcAft>
                <a:spcPts val="0"/>
              </a:spcAft>
              <a:buClr>
                <a:srgbClr val="000000"/>
              </a:buClr>
              <a:buSzPts val="800"/>
              <a:buFont typeface="Arial"/>
              <a:buNone/>
            </a:pPr>
            <a:fld id="{00000000-1234-1234-1234-123412341234}" type="slidenum">
              <a:rPr lang="en-US"/>
              <a:t>‹#›</a:t>
            </a:fld>
            <a:endParaRPr/>
          </a:p>
        </p:txBody>
      </p:sp>
      <p:sp>
        <p:nvSpPr>
          <p:cNvPr id="103" name="Google Shape;103;p2"/>
          <p:cNvSpPr txBox="1"/>
          <p:nvPr/>
        </p:nvSpPr>
        <p:spPr>
          <a:xfrm>
            <a:off x="0" y="2042999"/>
            <a:ext cx="9144000" cy="3501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04" name="Google Shape;104;p2"/>
          <p:cNvSpPr txBox="1"/>
          <p:nvPr/>
        </p:nvSpPr>
        <p:spPr>
          <a:xfrm>
            <a:off x="751350" y="1587850"/>
            <a:ext cx="6606600" cy="1812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Roboto Serif"/>
                <a:ea typeface="Roboto Serif"/>
                <a:cs typeface="Roboto Serif"/>
                <a:sym typeface="Roboto Serif"/>
              </a:rPr>
              <a:t>VISUALISING EMPLOYEE ATTENDANCE TRENDS WITH EXCEL CHARTS</a:t>
            </a:r>
            <a:endParaRPr b="0" i="0" sz="3600" u="none" cap="none" strike="noStrike">
              <a:solidFill>
                <a:srgbClr val="000000"/>
              </a:solidFill>
              <a:latin typeface="Roboto Serif"/>
              <a:ea typeface="Roboto Serif"/>
              <a:cs typeface="Roboto Serif"/>
              <a:sym typeface="Roboto Serif"/>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8" name="Shape 108"/>
        <p:cNvGrpSpPr/>
        <p:nvPr/>
      </p:nvGrpSpPr>
      <p:grpSpPr>
        <a:xfrm>
          <a:off x="0" y="0"/>
          <a:ext cx="0" cy="0"/>
          <a:chOff x="0" y="0"/>
          <a:chExt cx="0" cy="0"/>
        </a:xfrm>
      </p:grpSpPr>
      <p:sp>
        <p:nvSpPr>
          <p:cNvPr id="109" name="Google Shape;109;p3"/>
          <p:cNvSpPr/>
          <p:nvPr/>
        </p:nvSpPr>
        <p:spPr>
          <a:xfrm>
            <a:off x="-57150" y="21434"/>
            <a:ext cx="9357360" cy="51435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nvGrpSpPr>
          <p:cNvPr id="110" name="Google Shape;110;p3"/>
          <p:cNvGrpSpPr/>
          <p:nvPr/>
        </p:nvGrpSpPr>
        <p:grpSpPr>
          <a:xfrm>
            <a:off x="5586459" y="0"/>
            <a:ext cx="3557846" cy="5143849"/>
            <a:chOff x="7448612" y="0"/>
            <a:chExt cx="4743795" cy="6858466"/>
          </a:xfrm>
        </p:grpSpPr>
        <p:sp>
          <p:nvSpPr>
            <p:cNvPr id="111" name="Google Shape;111;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2" name="Google Shape;112;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3" name="Google Shape;113;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4" name="Google Shape;114;p3"/>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5" name="Google Shape;115;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470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6" name="Google Shape;116;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7" name="Google Shape;117;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8" name="Google Shape;118;p3"/>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9" name="Google Shape;119;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470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120" name="Google Shape;120;p3"/>
          <p:cNvSpPr/>
          <p:nvPr/>
        </p:nvSpPr>
        <p:spPr>
          <a:xfrm>
            <a:off x="0" y="3007519"/>
            <a:ext cx="335756" cy="2135981"/>
          </a:xfrm>
          <a:custGeom>
            <a:rect b="b" l="l" r="r" t="t"/>
            <a:pathLst>
              <a:path extrusionOk="0" h="2847975" w="447675">
                <a:moveTo>
                  <a:pt x="0" y="0"/>
                </a:moveTo>
                <a:lnTo>
                  <a:pt x="0" y="2847975"/>
                </a:lnTo>
                <a:lnTo>
                  <a:pt x="447675" y="2847975"/>
                </a:lnTo>
                <a:lnTo>
                  <a:pt x="0" y="0"/>
                </a:lnTo>
                <a:close/>
              </a:path>
            </a:pathLst>
          </a:custGeom>
          <a:solidFill>
            <a:srgbClr val="5FCAEE">
              <a:alpha val="6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21" name="Google Shape;121;p3"/>
          <p:cNvSpPr txBox="1"/>
          <p:nvPr/>
        </p:nvSpPr>
        <p:spPr>
          <a:xfrm>
            <a:off x="564356" y="4864528"/>
            <a:ext cx="1330200" cy="1443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800"/>
              <a:buFont typeface="Arial"/>
              <a:buNone/>
            </a:pPr>
            <a:r>
              <a:rPr b="0" i="0" lang="en-US" sz="800" u="none" cap="none" strike="noStrike">
                <a:solidFill>
                  <a:srgbClr val="2D83C3"/>
                </a:solidFill>
                <a:latin typeface="Trebuchet MS"/>
                <a:ea typeface="Trebuchet MS"/>
                <a:cs typeface="Trebuchet MS"/>
                <a:sym typeface="Trebuchet MS"/>
              </a:rPr>
              <a:t>3/21/2024  </a:t>
            </a:r>
            <a:r>
              <a:rPr b="1" i="0" lang="en-US" sz="800" u="none" cap="none" strike="noStrike">
                <a:solidFill>
                  <a:srgbClr val="2D83C3"/>
                </a:solidFill>
                <a:latin typeface="Trebuchet MS"/>
                <a:ea typeface="Trebuchet MS"/>
                <a:cs typeface="Trebuchet MS"/>
                <a:sym typeface="Trebuchet MS"/>
              </a:rPr>
              <a:t>Annual Review</a:t>
            </a:r>
            <a:endParaRPr b="0" i="0" sz="800" u="none" cap="none" strike="noStrike">
              <a:solidFill>
                <a:schemeClr val="dk1"/>
              </a:solidFill>
              <a:latin typeface="Trebuchet MS"/>
              <a:ea typeface="Trebuchet MS"/>
              <a:cs typeface="Trebuchet MS"/>
              <a:sym typeface="Trebuchet MS"/>
            </a:endParaRPr>
          </a:p>
        </p:txBody>
      </p:sp>
      <p:sp>
        <p:nvSpPr>
          <p:cNvPr id="122" name="Google Shape;122;p3"/>
          <p:cNvSpPr/>
          <p:nvPr/>
        </p:nvSpPr>
        <p:spPr>
          <a:xfrm>
            <a:off x="5522119" y="335756"/>
            <a:ext cx="271463" cy="271463"/>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23" name="Google Shape;123;p3"/>
          <p:cNvSpPr/>
          <p:nvPr/>
        </p:nvSpPr>
        <p:spPr>
          <a:xfrm>
            <a:off x="8258175" y="4207669"/>
            <a:ext cx="485775" cy="485775"/>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124" name="Google Shape;124;p3"/>
          <p:cNvPicPr preferRelativeResize="0"/>
          <p:nvPr/>
        </p:nvPicPr>
        <p:blipFill rotWithShape="1">
          <a:blip r:embed="rId3">
            <a:alphaModFix/>
          </a:blip>
          <a:srcRect b="0" l="0" r="0" t="0"/>
          <a:stretch/>
        </p:blipFill>
        <p:spPr>
          <a:xfrm>
            <a:off x="8015288" y="4600575"/>
            <a:ext cx="185738" cy="185738"/>
          </a:xfrm>
          <a:prstGeom prst="rect">
            <a:avLst/>
          </a:prstGeom>
          <a:noFill/>
          <a:ln>
            <a:noFill/>
          </a:ln>
        </p:spPr>
      </p:pic>
      <p:grpSp>
        <p:nvGrpSpPr>
          <p:cNvPr id="125" name="Google Shape;125;p3"/>
          <p:cNvGrpSpPr/>
          <p:nvPr/>
        </p:nvGrpSpPr>
        <p:grpSpPr>
          <a:xfrm>
            <a:off x="35719" y="2864642"/>
            <a:ext cx="3093244" cy="2257424"/>
            <a:chOff x="47625" y="3819523"/>
            <a:chExt cx="4124325" cy="3009898"/>
          </a:xfrm>
        </p:grpSpPr>
        <p:pic>
          <p:nvPicPr>
            <p:cNvPr id="126" name="Google Shape;126;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27" name="Google Shape;127;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28" name="Google Shape;128;p3"/>
          <p:cNvSpPr txBox="1"/>
          <p:nvPr>
            <p:ph type="title"/>
          </p:nvPr>
        </p:nvSpPr>
        <p:spPr>
          <a:xfrm>
            <a:off x="554831" y="334041"/>
            <a:ext cx="1767900" cy="568200"/>
          </a:xfrm>
          <a:prstGeom prst="rect">
            <a:avLst/>
          </a:prstGeom>
          <a:noFill/>
          <a:ln>
            <a:noFill/>
          </a:ln>
        </p:spPr>
        <p:txBody>
          <a:bodyPr anchorCtr="0" anchor="t" bIns="0" lIns="0" spcFirstLastPara="1" rIns="0" wrap="square" tIns="10000">
            <a:spAutoFit/>
          </a:bodyPr>
          <a:lstStyle/>
          <a:p>
            <a:pPr indent="0" lvl="0" marL="12700" rtl="0" algn="l">
              <a:lnSpc>
                <a:spcPct val="100000"/>
              </a:lnSpc>
              <a:spcBef>
                <a:spcPts val="0"/>
              </a:spcBef>
              <a:spcAft>
                <a:spcPts val="0"/>
              </a:spcAft>
              <a:buSzPts val="1100"/>
              <a:buNone/>
            </a:pPr>
            <a:r>
              <a:rPr lang="en-US"/>
              <a:t>AGENDA</a:t>
            </a:r>
            <a:endParaRPr/>
          </a:p>
        </p:txBody>
      </p:sp>
      <p:sp>
        <p:nvSpPr>
          <p:cNvPr id="129" name="Google Shape;129;p3"/>
          <p:cNvSpPr txBox="1"/>
          <p:nvPr>
            <p:ph idx="12" type="sldNum"/>
          </p:nvPr>
        </p:nvSpPr>
        <p:spPr>
          <a:xfrm>
            <a:off x="8515064" y="4855003"/>
            <a:ext cx="113400" cy="130200"/>
          </a:xfrm>
          <a:prstGeom prst="rect">
            <a:avLst/>
          </a:prstGeom>
          <a:noFill/>
          <a:ln>
            <a:noFill/>
          </a:ln>
        </p:spPr>
        <p:txBody>
          <a:bodyPr anchorCtr="0" anchor="t" bIns="0" lIns="0" spcFirstLastPara="1" rIns="0" wrap="square" tIns="5225">
            <a:spAutoFit/>
          </a:bodyPr>
          <a:lstStyle/>
          <a:p>
            <a:pPr indent="0" lvl="0" marL="25400" rtl="0" algn="l">
              <a:spcBef>
                <a:spcPts val="0"/>
              </a:spcBef>
              <a:spcAft>
                <a:spcPts val="0"/>
              </a:spcAft>
              <a:buClr>
                <a:srgbClr val="000000"/>
              </a:buClr>
              <a:buSzPts val="800"/>
              <a:buFont typeface="Arial"/>
              <a:buNone/>
            </a:pPr>
            <a:fld id="{00000000-1234-1234-1234-123412341234}" type="slidenum">
              <a:rPr lang="en-US"/>
              <a:t>‹#›</a:t>
            </a:fld>
            <a:endParaRPr/>
          </a:p>
        </p:txBody>
      </p:sp>
      <p:sp>
        <p:nvSpPr>
          <p:cNvPr id="130" name="Google Shape;130;p3"/>
          <p:cNvSpPr txBox="1"/>
          <p:nvPr/>
        </p:nvSpPr>
        <p:spPr>
          <a:xfrm>
            <a:off x="1882355" y="781150"/>
            <a:ext cx="3771900" cy="3667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D0D0D"/>
              </a:solidFill>
              <a:latin typeface="Times New Roman"/>
              <a:ea typeface="Times New Roman"/>
              <a:cs typeface="Times New Roman"/>
              <a:sym typeface="Times New Roman"/>
            </a:endParaRPr>
          </a:p>
          <a:p>
            <a:pPr indent="-133350" lvl="0" marL="0" marR="0" rtl="0" algn="l">
              <a:lnSpc>
                <a:spcPct val="100000"/>
              </a:lnSpc>
              <a:spcBef>
                <a:spcPts val="0"/>
              </a:spcBef>
              <a:spcAft>
                <a:spcPts val="0"/>
              </a:spcAft>
              <a:buClr>
                <a:srgbClr val="0D0D0D"/>
              </a:buClr>
              <a:buSzPts val="2100"/>
              <a:buFont typeface="Calibri"/>
              <a:buAutoNum type="arabicPeriod"/>
            </a:pPr>
            <a:r>
              <a:rPr b="0" i="0" lang="en-US" sz="2100" u="none" cap="none" strike="noStrike">
                <a:solidFill>
                  <a:srgbClr val="0D0D0D"/>
                </a:solidFill>
                <a:latin typeface="Times New Roman"/>
                <a:ea typeface="Times New Roman"/>
                <a:cs typeface="Times New Roman"/>
                <a:sym typeface="Times New Roman"/>
              </a:rPr>
              <a:t>Problem Statement</a:t>
            </a:r>
            <a:endParaRPr b="0" i="0" sz="1100" u="none" cap="none" strike="noStrike">
              <a:solidFill>
                <a:srgbClr val="000000"/>
              </a:solidFill>
              <a:latin typeface="Arial"/>
              <a:ea typeface="Arial"/>
              <a:cs typeface="Arial"/>
              <a:sym typeface="Arial"/>
            </a:endParaRPr>
          </a:p>
          <a:p>
            <a:pPr indent="-133350" lvl="0" marL="0" marR="0" rtl="0" algn="l">
              <a:lnSpc>
                <a:spcPct val="100000"/>
              </a:lnSpc>
              <a:spcBef>
                <a:spcPts val="0"/>
              </a:spcBef>
              <a:spcAft>
                <a:spcPts val="0"/>
              </a:spcAft>
              <a:buClr>
                <a:srgbClr val="0D0D0D"/>
              </a:buClr>
              <a:buSzPts val="2100"/>
              <a:buFont typeface="Calibri"/>
              <a:buAutoNum type="arabicPeriod"/>
            </a:pPr>
            <a:r>
              <a:rPr b="0" i="0" lang="en-US" sz="2100" u="none" cap="none" strike="noStrike">
                <a:solidFill>
                  <a:srgbClr val="0D0D0D"/>
                </a:solidFill>
                <a:latin typeface="Times New Roman"/>
                <a:ea typeface="Times New Roman"/>
                <a:cs typeface="Times New Roman"/>
                <a:sym typeface="Times New Roman"/>
              </a:rPr>
              <a:t>Project Overview</a:t>
            </a:r>
            <a:endParaRPr b="0" i="0" sz="1100" u="none" cap="none" strike="noStrike">
              <a:solidFill>
                <a:srgbClr val="000000"/>
              </a:solidFill>
              <a:latin typeface="Arial"/>
              <a:ea typeface="Arial"/>
              <a:cs typeface="Arial"/>
              <a:sym typeface="Arial"/>
            </a:endParaRPr>
          </a:p>
          <a:p>
            <a:pPr indent="-133350" lvl="0" marL="0" marR="0" rtl="0" algn="l">
              <a:lnSpc>
                <a:spcPct val="100000"/>
              </a:lnSpc>
              <a:spcBef>
                <a:spcPts val="0"/>
              </a:spcBef>
              <a:spcAft>
                <a:spcPts val="0"/>
              </a:spcAft>
              <a:buClr>
                <a:srgbClr val="0D0D0D"/>
              </a:buClr>
              <a:buSzPts val="2100"/>
              <a:buFont typeface="Calibri"/>
              <a:buAutoNum type="arabicPeriod"/>
            </a:pPr>
            <a:r>
              <a:rPr b="0" i="0" lang="en-US" sz="2100" u="none" cap="none" strike="noStrike">
                <a:solidFill>
                  <a:srgbClr val="0D0D0D"/>
                </a:solidFill>
                <a:latin typeface="Times New Roman"/>
                <a:ea typeface="Times New Roman"/>
                <a:cs typeface="Times New Roman"/>
                <a:sym typeface="Times New Roman"/>
              </a:rPr>
              <a:t>End Users</a:t>
            </a:r>
            <a:endParaRPr b="0" i="0" sz="1100" u="none" cap="none" strike="noStrike">
              <a:solidFill>
                <a:srgbClr val="000000"/>
              </a:solidFill>
              <a:latin typeface="Arial"/>
              <a:ea typeface="Arial"/>
              <a:cs typeface="Arial"/>
              <a:sym typeface="Arial"/>
            </a:endParaRPr>
          </a:p>
          <a:p>
            <a:pPr indent="-133350" lvl="0" marL="0" marR="0" rtl="0" algn="l">
              <a:lnSpc>
                <a:spcPct val="100000"/>
              </a:lnSpc>
              <a:spcBef>
                <a:spcPts val="0"/>
              </a:spcBef>
              <a:spcAft>
                <a:spcPts val="0"/>
              </a:spcAft>
              <a:buClr>
                <a:srgbClr val="0D0D0D"/>
              </a:buClr>
              <a:buSzPts val="2100"/>
              <a:buFont typeface="Calibri"/>
              <a:buAutoNum type="arabicPeriod"/>
            </a:pPr>
            <a:r>
              <a:rPr b="0" i="0" lang="en-US" sz="2100" u="none" cap="none" strike="noStrike">
                <a:solidFill>
                  <a:srgbClr val="0D0D0D"/>
                </a:solidFill>
                <a:latin typeface="Times New Roman"/>
                <a:ea typeface="Times New Roman"/>
                <a:cs typeface="Times New Roman"/>
                <a:sym typeface="Times New Roman"/>
              </a:rPr>
              <a:t>Our Solution and Proposition</a:t>
            </a:r>
            <a:endParaRPr b="0" i="0" sz="1100" u="none" cap="none" strike="noStrike">
              <a:solidFill>
                <a:srgbClr val="000000"/>
              </a:solidFill>
              <a:latin typeface="Arial"/>
              <a:ea typeface="Arial"/>
              <a:cs typeface="Arial"/>
              <a:sym typeface="Arial"/>
            </a:endParaRPr>
          </a:p>
          <a:p>
            <a:pPr indent="-133350" lvl="0" marL="0" marR="0" rtl="0" algn="l">
              <a:lnSpc>
                <a:spcPct val="100000"/>
              </a:lnSpc>
              <a:spcBef>
                <a:spcPts val="0"/>
              </a:spcBef>
              <a:spcAft>
                <a:spcPts val="0"/>
              </a:spcAft>
              <a:buClr>
                <a:srgbClr val="0D0D0D"/>
              </a:buClr>
              <a:buSzPts val="2100"/>
              <a:buFont typeface="Calibri"/>
              <a:buAutoNum type="arabicPeriod"/>
            </a:pPr>
            <a:r>
              <a:rPr b="0" i="0" lang="en-US" sz="2100" u="none" cap="none" strike="noStrike">
                <a:solidFill>
                  <a:srgbClr val="0D0D0D"/>
                </a:solidFill>
                <a:latin typeface="Times New Roman"/>
                <a:ea typeface="Times New Roman"/>
                <a:cs typeface="Times New Roman"/>
                <a:sym typeface="Times New Roman"/>
              </a:rPr>
              <a:t>Dataset Description</a:t>
            </a:r>
            <a:endParaRPr b="0" i="0" sz="2100" u="none" cap="none" strike="noStrike">
              <a:solidFill>
                <a:srgbClr val="0D0D0D"/>
              </a:solidFill>
              <a:latin typeface="Times New Roman"/>
              <a:ea typeface="Times New Roman"/>
              <a:cs typeface="Times New Roman"/>
              <a:sym typeface="Times New Roman"/>
            </a:endParaRPr>
          </a:p>
          <a:p>
            <a:pPr indent="-133350" lvl="0" marL="0" marR="0" rtl="0" algn="l">
              <a:lnSpc>
                <a:spcPct val="100000"/>
              </a:lnSpc>
              <a:spcBef>
                <a:spcPts val="0"/>
              </a:spcBef>
              <a:spcAft>
                <a:spcPts val="0"/>
              </a:spcAft>
              <a:buClr>
                <a:srgbClr val="0D0D0D"/>
              </a:buClr>
              <a:buSzPts val="2100"/>
              <a:buFont typeface="Calibri"/>
              <a:buAutoNum type="arabicPeriod"/>
            </a:pPr>
            <a:r>
              <a:rPr b="0" i="0" lang="en-US" sz="2100" u="none" cap="none" strike="noStrike">
                <a:solidFill>
                  <a:srgbClr val="0D0D0D"/>
                </a:solidFill>
                <a:latin typeface="Times New Roman"/>
                <a:ea typeface="Times New Roman"/>
                <a:cs typeface="Times New Roman"/>
                <a:sym typeface="Times New Roman"/>
              </a:rPr>
              <a:t>Modelling Approach</a:t>
            </a:r>
            <a:endParaRPr b="0" i="0" sz="1100" u="none" cap="none" strike="noStrike">
              <a:solidFill>
                <a:srgbClr val="000000"/>
              </a:solidFill>
              <a:latin typeface="Arial"/>
              <a:ea typeface="Arial"/>
              <a:cs typeface="Arial"/>
              <a:sym typeface="Arial"/>
            </a:endParaRPr>
          </a:p>
          <a:p>
            <a:pPr indent="-133350" lvl="0" marL="0" marR="0" rtl="0" algn="l">
              <a:lnSpc>
                <a:spcPct val="100000"/>
              </a:lnSpc>
              <a:spcBef>
                <a:spcPts val="0"/>
              </a:spcBef>
              <a:spcAft>
                <a:spcPts val="0"/>
              </a:spcAft>
              <a:buClr>
                <a:srgbClr val="0D0D0D"/>
              </a:buClr>
              <a:buSzPts val="2100"/>
              <a:buFont typeface="Calibri"/>
              <a:buAutoNum type="arabicPeriod"/>
            </a:pPr>
            <a:r>
              <a:rPr b="0" i="0" lang="en-US" sz="2100" u="none" cap="none" strike="noStrike">
                <a:solidFill>
                  <a:srgbClr val="0D0D0D"/>
                </a:solidFill>
                <a:latin typeface="Times New Roman"/>
                <a:ea typeface="Times New Roman"/>
                <a:cs typeface="Times New Roman"/>
                <a:sym typeface="Times New Roman"/>
              </a:rPr>
              <a:t>Results and Discussion</a:t>
            </a:r>
            <a:endParaRPr b="0" i="0" sz="2100" u="none" cap="none" strike="noStrike">
              <a:solidFill>
                <a:srgbClr val="0D0D0D"/>
              </a:solidFill>
              <a:latin typeface="Times New Roman"/>
              <a:ea typeface="Times New Roman"/>
              <a:cs typeface="Times New Roman"/>
              <a:sym typeface="Times New Roman"/>
            </a:endParaRPr>
          </a:p>
          <a:p>
            <a:pPr indent="-133350" lvl="0" marL="0" marR="0" rtl="0" algn="l">
              <a:lnSpc>
                <a:spcPct val="100000"/>
              </a:lnSpc>
              <a:spcBef>
                <a:spcPts val="0"/>
              </a:spcBef>
              <a:spcAft>
                <a:spcPts val="0"/>
              </a:spcAft>
              <a:buClr>
                <a:srgbClr val="0D0D0D"/>
              </a:buClr>
              <a:buSzPts val="2100"/>
              <a:buFont typeface="Calibri"/>
              <a:buAutoNum type="arabicPeriod"/>
            </a:pPr>
            <a:r>
              <a:rPr b="0" i="0" lang="en-US" sz="2100" u="none" cap="none" strike="noStrike">
                <a:solidFill>
                  <a:srgbClr val="0D0D0D"/>
                </a:solidFill>
                <a:latin typeface="Times New Roman"/>
                <a:ea typeface="Times New Roman"/>
                <a:cs typeface="Times New Roman"/>
                <a:sym typeface="Times New Roman"/>
              </a:rPr>
              <a:t>Conclusion</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pSp>
        <p:nvGrpSpPr>
          <p:cNvPr id="135" name="Google Shape;135;p4"/>
          <p:cNvGrpSpPr/>
          <p:nvPr/>
        </p:nvGrpSpPr>
        <p:grpSpPr>
          <a:xfrm>
            <a:off x="5993606" y="2200275"/>
            <a:ext cx="2071688" cy="2443162"/>
            <a:chOff x="7991475" y="2933700"/>
            <a:chExt cx="2762251" cy="3257550"/>
          </a:xfrm>
        </p:grpSpPr>
        <p:sp>
          <p:nvSpPr>
            <p:cNvPr id="136" name="Google Shape;136;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37" name="Google Shape;137;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138" name="Google Shape;138;p4"/>
            <p:cNvPicPr preferRelativeResize="0"/>
            <p:nvPr/>
          </p:nvPicPr>
          <p:blipFill rotWithShape="1">
            <a:blip r:embed="rId3">
              <a:alphaModFix/>
            </a:blip>
            <a:srcRect b="0" l="0" r="0" t="0"/>
            <a:stretch/>
          </p:blipFill>
          <p:spPr>
            <a:xfrm>
              <a:off x="7991475" y="2933700"/>
              <a:ext cx="2762251" cy="3257550"/>
            </a:xfrm>
            <a:prstGeom prst="rect">
              <a:avLst/>
            </a:prstGeom>
            <a:noFill/>
            <a:ln>
              <a:noFill/>
            </a:ln>
          </p:spPr>
        </p:pic>
      </p:grpSp>
      <p:sp>
        <p:nvSpPr>
          <p:cNvPr id="139" name="Google Shape;139;p4"/>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40" name="Google Shape;140;p4"/>
          <p:cNvSpPr txBox="1"/>
          <p:nvPr>
            <p:ph type="title"/>
          </p:nvPr>
        </p:nvSpPr>
        <p:spPr>
          <a:xfrm>
            <a:off x="625554" y="431291"/>
            <a:ext cx="4227600" cy="503100"/>
          </a:xfrm>
          <a:prstGeom prst="rect">
            <a:avLst/>
          </a:prstGeom>
          <a:noFill/>
          <a:ln>
            <a:noFill/>
          </a:ln>
        </p:spPr>
        <p:txBody>
          <a:bodyPr anchorCtr="0" anchor="t" bIns="0" lIns="0" spcFirstLastPara="1" rIns="0" wrap="square" tIns="12375">
            <a:spAutoFit/>
          </a:bodyPr>
          <a:lstStyle/>
          <a:p>
            <a:pPr indent="0" lvl="0" marL="12700" rtl="0" algn="l">
              <a:lnSpc>
                <a:spcPct val="100000"/>
              </a:lnSpc>
              <a:spcBef>
                <a:spcPts val="0"/>
              </a:spcBef>
              <a:spcAft>
                <a:spcPts val="0"/>
              </a:spcAft>
              <a:buSzPts val="1100"/>
              <a:buNone/>
            </a:pPr>
            <a:r>
              <a:rPr lang="en-US" sz="3200"/>
              <a:t>PROBLEM	STATEMENT</a:t>
            </a:r>
            <a:endParaRPr sz="3200"/>
          </a:p>
        </p:txBody>
      </p:sp>
      <p:pic>
        <p:nvPicPr>
          <p:cNvPr id="141" name="Google Shape;141;p4"/>
          <p:cNvPicPr preferRelativeResize="0"/>
          <p:nvPr/>
        </p:nvPicPr>
        <p:blipFill rotWithShape="1">
          <a:blip r:embed="rId4">
            <a:alphaModFix/>
          </a:blip>
          <a:srcRect b="0" l="0" r="0" t="0"/>
          <a:stretch/>
        </p:blipFill>
        <p:spPr>
          <a:xfrm>
            <a:off x="507206" y="4850606"/>
            <a:ext cx="1607344" cy="150019"/>
          </a:xfrm>
          <a:prstGeom prst="rect">
            <a:avLst/>
          </a:prstGeom>
          <a:noFill/>
          <a:ln>
            <a:noFill/>
          </a:ln>
        </p:spPr>
      </p:pic>
      <p:sp>
        <p:nvSpPr>
          <p:cNvPr id="142" name="Google Shape;142;p4"/>
          <p:cNvSpPr txBox="1"/>
          <p:nvPr>
            <p:ph idx="12" type="sldNum"/>
          </p:nvPr>
        </p:nvSpPr>
        <p:spPr>
          <a:xfrm>
            <a:off x="8515064" y="4855003"/>
            <a:ext cx="113400" cy="130200"/>
          </a:xfrm>
          <a:prstGeom prst="rect">
            <a:avLst/>
          </a:prstGeom>
          <a:noFill/>
          <a:ln>
            <a:noFill/>
          </a:ln>
        </p:spPr>
        <p:txBody>
          <a:bodyPr anchorCtr="0" anchor="t" bIns="0" lIns="0" spcFirstLastPara="1" rIns="0" wrap="square" tIns="5225">
            <a:spAutoFit/>
          </a:bodyPr>
          <a:lstStyle/>
          <a:p>
            <a:pPr indent="0" lvl="0" marL="25400" rtl="0" algn="l">
              <a:spcBef>
                <a:spcPts val="0"/>
              </a:spcBef>
              <a:spcAft>
                <a:spcPts val="0"/>
              </a:spcAft>
              <a:buClr>
                <a:srgbClr val="000000"/>
              </a:buClr>
              <a:buSzPts val="800"/>
              <a:buFont typeface="Arial"/>
              <a:buNone/>
            </a:pPr>
            <a:fld id="{00000000-1234-1234-1234-123412341234}" type="slidenum">
              <a:rPr lang="en-US"/>
              <a:t>‹#›</a:t>
            </a:fld>
            <a:endParaRPr/>
          </a:p>
        </p:txBody>
      </p:sp>
      <p:sp>
        <p:nvSpPr>
          <p:cNvPr id="143" name="Google Shape;143;p4"/>
          <p:cNvSpPr txBox="1"/>
          <p:nvPr/>
        </p:nvSpPr>
        <p:spPr>
          <a:xfrm>
            <a:off x="625550" y="1271600"/>
            <a:ext cx="4632300" cy="3147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highlight>
                  <a:schemeClr val="lt2"/>
                </a:highlight>
                <a:latin typeface="Georgia"/>
                <a:ea typeface="Georgia"/>
                <a:cs typeface="Georgia"/>
                <a:sym typeface="Georgia"/>
              </a:rPr>
              <a:t>Objective: To develop an effective system for tracking and visualizing employee attendance data using Excel charts, enabling HR managers and team leaders to identify attendance patterns, manage workforce availability, and make informed decisions.Context: Managing employee attendance is crucial for organizational productivity and planning. However, with large teams, it can be challenging to identify trends, such as frequent absences, tardiness, or periods of high or low attendance. Current methods of tracking attendance might involve basic spreadsheets or attendance logs, which provide raw data but lack the visualization needed for quick analysis and decision-making.</a:t>
            </a:r>
            <a:endParaRPr b="0" i="0" sz="1400" u="none" cap="none" strike="noStrike">
              <a:solidFill>
                <a:srgbClr val="000000"/>
              </a:solidFill>
              <a:highlight>
                <a:schemeClr val="lt2"/>
              </a:highlight>
              <a:latin typeface="Georgia"/>
              <a:ea typeface="Georgia"/>
              <a:cs typeface="Georgia"/>
              <a:sym typeface="Georgia"/>
            </a:endParaRPr>
          </a:p>
        </p:txBody>
      </p:sp>
      <p:sp>
        <p:nvSpPr>
          <p:cNvPr id="144" name="Google Shape;144;p4"/>
          <p:cNvSpPr txBox="1"/>
          <p:nvPr/>
        </p:nvSpPr>
        <p:spPr>
          <a:xfrm flipH="1" rot="10799756">
            <a:off x="507225" y="4063568"/>
            <a:ext cx="84549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mic Sans MS"/>
              <a:ea typeface="Comic Sans MS"/>
              <a:cs typeface="Comic Sans MS"/>
              <a:sym typeface="Comic Sans MS"/>
            </a:endParaRPr>
          </a:p>
        </p:txBody>
      </p:sp>
      <p:sp>
        <p:nvSpPr>
          <p:cNvPr id="145" name="Google Shape;145;p4"/>
          <p:cNvSpPr txBox="1"/>
          <p:nvPr/>
        </p:nvSpPr>
        <p:spPr>
          <a:xfrm>
            <a:off x="3931" y="2044515"/>
            <a:ext cx="91440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grpSp>
        <p:nvGrpSpPr>
          <p:cNvPr id="150" name="Google Shape;150;p5"/>
          <p:cNvGrpSpPr/>
          <p:nvPr/>
        </p:nvGrpSpPr>
        <p:grpSpPr>
          <a:xfrm>
            <a:off x="6493669" y="1985963"/>
            <a:ext cx="2650331" cy="2857500"/>
            <a:chOff x="8658225" y="2647950"/>
            <a:chExt cx="3533775" cy="3810000"/>
          </a:xfrm>
        </p:grpSpPr>
        <p:sp>
          <p:nvSpPr>
            <p:cNvPr id="151" name="Google Shape;151;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52" name="Google Shape;152;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153" name="Google Shape;153;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54" name="Google Shape;154;p5"/>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55" name="Google Shape;155;p5"/>
          <p:cNvSpPr txBox="1"/>
          <p:nvPr>
            <p:ph type="title"/>
          </p:nvPr>
        </p:nvSpPr>
        <p:spPr>
          <a:xfrm>
            <a:off x="554831" y="622220"/>
            <a:ext cx="3947700" cy="503100"/>
          </a:xfrm>
          <a:prstGeom prst="rect">
            <a:avLst/>
          </a:prstGeom>
          <a:noFill/>
          <a:ln>
            <a:noFill/>
          </a:ln>
        </p:spPr>
        <p:txBody>
          <a:bodyPr anchorCtr="0" anchor="t" bIns="0" lIns="0" spcFirstLastPara="1" rIns="0" wrap="square" tIns="12375">
            <a:spAutoFit/>
          </a:bodyPr>
          <a:lstStyle/>
          <a:p>
            <a:pPr indent="0" lvl="0" marL="12700" rtl="0" algn="l">
              <a:lnSpc>
                <a:spcPct val="100000"/>
              </a:lnSpc>
              <a:spcBef>
                <a:spcPts val="0"/>
              </a:spcBef>
              <a:spcAft>
                <a:spcPts val="0"/>
              </a:spcAft>
              <a:buSzPts val="1100"/>
              <a:buNone/>
            </a:pPr>
            <a:r>
              <a:rPr lang="en-US" sz="3200"/>
              <a:t>PROJECT	OVERVIEW</a:t>
            </a:r>
            <a:endParaRPr sz="3200"/>
          </a:p>
        </p:txBody>
      </p:sp>
      <p:pic>
        <p:nvPicPr>
          <p:cNvPr id="156" name="Google Shape;156;p5"/>
          <p:cNvPicPr preferRelativeResize="0"/>
          <p:nvPr/>
        </p:nvPicPr>
        <p:blipFill rotWithShape="1">
          <a:blip r:embed="rId4">
            <a:alphaModFix/>
          </a:blip>
          <a:srcRect b="0" l="0" r="0" t="0"/>
          <a:stretch/>
        </p:blipFill>
        <p:spPr>
          <a:xfrm>
            <a:off x="507206" y="4850606"/>
            <a:ext cx="1607344" cy="150019"/>
          </a:xfrm>
          <a:prstGeom prst="rect">
            <a:avLst/>
          </a:prstGeom>
          <a:noFill/>
          <a:ln>
            <a:noFill/>
          </a:ln>
        </p:spPr>
      </p:pic>
      <p:sp>
        <p:nvSpPr>
          <p:cNvPr id="157" name="Google Shape;157;p5"/>
          <p:cNvSpPr txBox="1"/>
          <p:nvPr>
            <p:ph idx="12" type="sldNum"/>
          </p:nvPr>
        </p:nvSpPr>
        <p:spPr>
          <a:xfrm>
            <a:off x="8515064" y="4855003"/>
            <a:ext cx="113400" cy="130200"/>
          </a:xfrm>
          <a:prstGeom prst="rect">
            <a:avLst/>
          </a:prstGeom>
          <a:noFill/>
          <a:ln>
            <a:noFill/>
          </a:ln>
        </p:spPr>
        <p:txBody>
          <a:bodyPr anchorCtr="0" anchor="t" bIns="0" lIns="0" spcFirstLastPara="1" rIns="0" wrap="square" tIns="5225">
            <a:spAutoFit/>
          </a:bodyPr>
          <a:lstStyle/>
          <a:p>
            <a:pPr indent="0" lvl="0" marL="25400" rtl="0" algn="l">
              <a:spcBef>
                <a:spcPts val="0"/>
              </a:spcBef>
              <a:spcAft>
                <a:spcPts val="0"/>
              </a:spcAft>
              <a:buClr>
                <a:srgbClr val="000000"/>
              </a:buClr>
              <a:buSzPts val="800"/>
              <a:buFont typeface="Arial"/>
              <a:buNone/>
            </a:pPr>
            <a:fld id="{00000000-1234-1234-1234-123412341234}" type="slidenum">
              <a:rPr lang="en-US"/>
              <a:t>‹#›</a:t>
            </a:fld>
            <a:endParaRPr/>
          </a:p>
        </p:txBody>
      </p:sp>
      <p:sp>
        <p:nvSpPr>
          <p:cNvPr id="158" name="Google Shape;158;p5"/>
          <p:cNvSpPr txBox="1"/>
          <p:nvPr/>
        </p:nvSpPr>
        <p:spPr>
          <a:xfrm>
            <a:off x="742950" y="1600200"/>
            <a:ext cx="5943600" cy="4926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Project Title: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Visualizing Employee Attendance Trends Using Excel Charts</a:t>
            </a:r>
            <a:endParaRPr b="0" i="0" sz="1400" u="none" cap="none" strike="noStrike">
              <a:solidFill>
                <a:srgbClr val="000000"/>
              </a:solidFill>
              <a:latin typeface="Arial"/>
              <a:ea typeface="Arial"/>
              <a:cs typeface="Arial"/>
              <a:sym typeface="Arial"/>
            </a:endParaRPr>
          </a:p>
        </p:txBody>
      </p:sp>
      <p:sp>
        <p:nvSpPr>
          <p:cNvPr id="159" name="Google Shape;159;p5"/>
          <p:cNvSpPr txBox="1"/>
          <p:nvPr/>
        </p:nvSpPr>
        <p:spPr>
          <a:xfrm flipH="1" rot="640">
            <a:off x="742825" y="2198709"/>
            <a:ext cx="4833900" cy="819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Project Duration: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3-4 weeks (depending on data complexity and chart requirements)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6"/>
          <p:cNvSpPr/>
          <p:nvPr/>
        </p:nvSpPr>
        <p:spPr>
          <a:xfrm>
            <a:off x="7015163" y="4021931"/>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65" name="Google Shape;165;p6"/>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66" name="Google Shape;166;p6"/>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67" name="Google Shape;167;p6"/>
          <p:cNvSpPr txBox="1"/>
          <p:nvPr>
            <p:ph type="title"/>
          </p:nvPr>
        </p:nvSpPr>
        <p:spPr>
          <a:xfrm>
            <a:off x="524589" y="668845"/>
            <a:ext cx="3760800" cy="743700"/>
          </a:xfrm>
          <a:prstGeom prst="rect">
            <a:avLst/>
          </a:prstGeom>
          <a:noFill/>
          <a:ln>
            <a:noFill/>
          </a:ln>
        </p:spPr>
        <p:txBody>
          <a:bodyPr anchorCtr="0" anchor="t" bIns="0" lIns="0" spcFirstLastPara="1" rIns="0" wrap="square" tIns="12375">
            <a:spAutoFit/>
          </a:bodyPr>
          <a:lstStyle/>
          <a:p>
            <a:pPr indent="0" lvl="0" marL="12700" rtl="0" algn="l">
              <a:lnSpc>
                <a:spcPct val="100000"/>
              </a:lnSpc>
              <a:spcBef>
                <a:spcPts val="0"/>
              </a:spcBef>
              <a:spcAft>
                <a:spcPts val="0"/>
              </a:spcAft>
              <a:buSzPts val="1100"/>
              <a:buNone/>
            </a:pPr>
            <a:r>
              <a:rPr lang="en-US" sz="2400"/>
              <a:t>WHO ARE THE END USERS?</a:t>
            </a:r>
            <a:endParaRPr sz="2400"/>
          </a:p>
        </p:txBody>
      </p:sp>
      <p:pic>
        <p:nvPicPr>
          <p:cNvPr id="168" name="Google Shape;168;p6"/>
          <p:cNvPicPr preferRelativeResize="0"/>
          <p:nvPr/>
        </p:nvPicPr>
        <p:blipFill rotWithShape="1">
          <a:blip r:embed="rId3">
            <a:alphaModFix/>
          </a:blip>
          <a:srcRect b="0" l="0" r="0" t="0"/>
          <a:stretch/>
        </p:blipFill>
        <p:spPr>
          <a:xfrm>
            <a:off x="542925" y="4629150"/>
            <a:ext cx="1635919" cy="364331"/>
          </a:xfrm>
          <a:prstGeom prst="rect">
            <a:avLst/>
          </a:prstGeom>
          <a:noFill/>
          <a:ln>
            <a:noFill/>
          </a:ln>
        </p:spPr>
      </p:pic>
      <p:sp>
        <p:nvSpPr>
          <p:cNvPr id="169" name="Google Shape;169;p6"/>
          <p:cNvSpPr txBox="1"/>
          <p:nvPr>
            <p:ph idx="12" type="sldNum"/>
          </p:nvPr>
        </p:nvSpPr>
        <p:spPr>
          <a:xfrm>
            <a:off x="8515064" y="4855003"/>
            <a:ext cx="113400" cy="130200"/>
          </a:xfrm>
          <a:prstGeom prst="rect">
            <a:avLst/>
          </a:prstGeom>
          <a:noFill/>
          <a:ln>
            <a:noFill/>
          </a:ln>
        </p:spPr>
        <p:txBody>
          <a:bodyPr anchorCtr="0" anchor="t" bIns="0" lIns="0" spcFirstLastPara="1" rIns="0" wrap="square" tIns="5225">
            <a:spAutoFit/>
          </a:bodyPr>
          <a:lstStyle/>
          <a:p>
            <a:pPr indent="0" lvl="0" marL="25400" rtl="0" algn="l">
              <a:spcBef>
                <a:spcPts val="0"/>
              </a:spcBef>
              <a:spcAft>
                <a:spcPts val="0"/>
              </a:spcAft>
              <a:buClr>
                <a:srgbClr val="000000"/>
              </a:buClr>
              <a:buSzPts val="800"/>
              <a:buFont typeface="Arial"/>
              <a:buNone/>
            </a:pPr>
            <a:fld id="{00000000-1234-1234-1234-123412341234}" type="slidenum">
              <a:rPr lang="en-US"/>
              <a:t>‹#›</a:t>
            </a:fld>
            <a:endParaRPr/>
          </a:p>
        </p:txBody>
      </p:sp>
      <p:sp>
        <p:nvSpPr>
          <p:cNvPr id="170" name="Google Shape;170;p6"/>
          <p:cNvSpPr txBox="1"/>
          <p:nvPr/>
        </p:nvSpPr>
        <p:spPr>
          <a:xfrm flipH="1" rot="1095">
            <a:off x="1364675" y="1515386"/>
            <a:ext cx="56505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 HR Managers and HR Team</a:t>
            </a:r>
            <a:endParaRPr b="0" i="0" sz="1400" u="none" cap="none" strike="noStrike">
              <a:solidFill>
                <a:srgbClr val="000000"/>
              </a:solidFill>
              <a:latin typeface="Arial"/>
              <a:ea typeface="Arial"/>
              <a:cs typeface="Arial"/>
              <a:sym typeface="Arial"/>
            </a:endParaRPr>
          </a:p>
        </p:txBody>
      </p:sp>
      <p:sp>
        <p:nvSpPr>
          <p:cNvPr id="171" name="Google Shape;171;p6"/>
          <p:cNvSpPr txBox="1"/>
          <p:nvPr/>
        </p:nvSpPr>
        <p:spPr>
          <a:xfrm flipH="1">
            <a:off x="1474800" y="1912575"/>
            <a:ext cx="76692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2. Department Managers and Team Leaders</a:t>
            </a:r>
            <a:endParaRPr b="0" i="0" sz="1400" u="none" cap="none" strike="noStrike">
              <a:solidFill>
                <a:srgbClr val="000000"/>
              </a:solidFill>
              <a:latin typeface="Arial"/>
              <a:ea typeface="Arial"/>
              <a:cs typeface="Arial"/>
              <a:sym typeface="Arial"/>
            </a:endParaRPr>
          </a:p>
        </p:txBody>
      </p:sp>
      <p:sp>
        <p:nvSpPr>
          <p:cNvPr id="172" name="Google Shape;172;p6"/>
          <p:cNvSpPr txBox="1"/>
          <p:nvPr/>
        </p:nvSpPr>
        <p:spPr>
          <a:xfrm>
            <a:off x="1659193" y="2267700"/>
            <a:ext cx="3000000" cy="60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3. Senior Management and Executives</a:t>
            </a:r>
            <a:endParaRPr b="0" i="0" sz="1400" u="none" cap="none" strike="noStrike">
              <a:solidFill>
                <a:srgbClr val="000000"/>
              </a:solidFill>
              <a:latin typeface="Arial"/>
              <a:ea typeface="Arial"/>
              <a:cs typeface="Arial"/>
              <a:sym typeface="Arial"/>
            </a:endParaRPr>
          </a:p>
        </p:txBody>
      </p:sp>
      <p:sp>
        <p:nvSpPr>
          <p:cNvPr id="173" name="Google Shape;173;p6"/>
          <p:cNvSpPr txBox="1"/>
          <p:nvPr/>
        </p:nvSpPr>
        <p:spPr>
          <a:xfrm>
            <a:off x="1963375" y="2822700"/>
            <a:ext cx="26958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4. Payroll and Finance Teams</a:t>
            </a:r>
            <a:endParaRPr b="0" i="0" sz="1400" u="none" cap="none" strike="noStrike">
              <a:solidFill>
                <a:srgbClr val="000000"/>
              </a:solidFill>
              <a:latin typeface="Arial"/>
              <a:ea typeface="Arial"/>
              <a:cs typeface="Arial"/>
              <a:sym typeface="Arial"/>
            </a:endParaRPr>
          </a:p>
        </p:txBody>
      </p:sp>
      <p:sp>
        <p:nvSpPr>
          <p:cNvPr id="174" name="Google Shape;174;p6"/>
          <p:cNvSpPr txBox="1"/>
          <p:nvPr/>
        </p:nvSpPr>
        <p:spPr>
          <a:xfrm flipH="1">
            <a:off x="2178850" y="3230925"/>
            <a:ext cx="30000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5. IT and Data Analysts</a:t>
            </a:r>
            <a:endParaRPr b="0" i="0" sz="1400" u="none" cap="none" strike="noStrike">
              <a:solidFill>
                <a:srgbClr val="000000"/>
              </a:solidFill>
              <a:latin typeface="Arial"/>
              <a:ea typeface="Arial"/>
              <a:cs typeface="Arial"/>
              <a:sym typeface="Arial"/>
            </a:endParaRPr>
          </a:p>
        </p:txBody>
      </p:sp>
      <p:sp>
        <p:nvSpPr>
          <p:cNvPr id="175" name="Google Shape;175;p6"/>
          <p:cNvSpPr txBox="1"/>
          <p:nvPr/>
        </p:nvSpPr>
        <p:spPr>
          <a:xfrm>
            <a:off x="2571750" y="3639147"/>
            <a:ext cx="30000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6. Employees (Indirectly)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7"/>
          <p:cNvPicPr preferRelativeResize="0"/>
          <p:nvPr/>
        </p:nvPicPr>
        <p:blipFill rotWithShape="1">
          <a:blip r:embed="rId3">
            <a:alphaModFix/>
          </a:blip>
          <a:srcRect b="0" l="0" r="0" t="0"/>
          <a:stretch/>
        </p:blipFill>
        <p:spPr>
          <a:xfrm>
            <a:off x="0" y="1107281"/>
            <a:ext cx="2021680" cy="2436019"/>
          </a:xfrm>
          <a:prstGeom prst="rect">
            <a:avLst/>
          </a:prstGeom>
          <a:noFill/>
          <a:ln>
            <a:noFill/>
          </a:ln>
        </p:spPr>
      </p:pic>
      <p:sp>
        <p:nvSpPr>
          <p:cNvPr id="181" name="Google Shape;181;p7"/>
          <p:cNvSpPr/>
          <p:nvPr/>
        </p:nvSpPr>
        <p:spPr>
          <a:xfrm>
            <a:off x="7015163" y="4021931"/>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82" name="Google Shape;182;p7"/>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83" name="Google Shape;183;p7"/>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84" name="Google Shape;184;p7"/>
          <p:cNvSpPr txBox="1"/>
          <p:nvPr>
            <p:ph type="title"/>
          </p:nvPr>
        </p:nvSpPr>
        <p:spPr>
          <a:xfrm>
            <a:off x="418624" y="643414"/>
            <a:ext cx="7322400" cy="423900"/>
          </a:xfrm>
          <a:prstGeom prst="rect">
            <a:avLst/>
          </a:prstGeom>
          <a:noFill/>
          <a:ln>
            <a:noFill/>
          </a:ln>
        </p:spPr>
        <p:txBody>
          <a:bodyPr anchorCtr="0" anchor="t" bIns="0" lIns="0" spcFirstLastPara="1" rIns="0" wrap="square" tIns="10000">
            <a:spAutoFit/>
          </a:bodyPr>
          <a:lstStyle/>
          <a:p>
            <a:pPr indent="0" lvl="0" marL="12700" rtl="0" algn="l">
              <a:lnSpc>
                <a:spcPct val="100000"/>
              </a:lnSpc>
              <a:spcBef>
                <a:spcPts val="0"/>
              </a:spcBef>
              <a:spcAft>
                <a:spcPts val="0"/>
              </a:spcAft>
              <a:buSzPts val="1100"/>
              <a:buNone/>
            </a:pPr>
            <a:r>
              <a:rPr lang="en-US" sz="2700"/>
              <a:t>OUR SOLUTION AND ITS VALUE PROPOSITION</a:t>
            </a:r>
            <a:endParaRPr/>
          </a:p>
        </p:txBody>
      </p:sp>
      <p:pic>
        <p:nvPicPr>
          <p:cNvPr id="185" name="Google Shape;185;p7"/>
          <p:cNvPicPr preferRelativeResize="0"/>
          <p:nvPr/>
        </p:nvPicPr>
        <p:blipFill rotWithShape="1">
          <a:blip r:embed="rId4">
            <a:alphaModFix/>
          </a:blip>
          <a:srcRect b="0" l="0" r="0" t="0"/>
          <a:stretch/>
        </p:blipFill>
        <p:spPr>
          <a:xfrm>
            <a:off x="507206" y="4850606"/>
            <a:ext cx="1607344" cy="150019"/>
          </a:xfrm>
          <a:prstGeom prst="rect">
            <a:avLst/>
          </a:prstGeom>
          <a:noFill/>
          <a:ln>
            <a:noFill/>
          </a:ln>
        </p:spPr>
      </p:pic>
      <p:sp>
        <p:nvSpPr>
          <p:cNvPr id="186" name="Google Shape;186;p7"/>
          <p:cNvSpPr txBox="1"/>
          <p:nvPr>
            <p:ph idx="12" type="sldNum"/>
          </p:nvPr>
        </p:nvSpPr>
        <p:spPr>
          <a:xfrm>
            <a:off x="8515064" y="4855003"/>
            <a:ext cx="113400" cy="130200"/>
          </a:xfrm>
          <a:prstGeom prst="rect">
            <a:avLst/>
          </a:prstGeom>
          <a:noFill/>
          <a:ln>
            <a:noFill/>
          </a:ln>
        </p:spPr>
        <p:txBody>
          <a:bodyPr anchorCtr="0" anchor="t" bIns="0" lIns="0" spcFirstLastPara="1" rIns="0" wrap="square" tIns="5225">
            <a:spAutoFit/>
          </a:bodyPr>
          <a:lstStyle/>
          <a:p>
            <a:pPr indent="0" lvl="0" marL="25400" rtl="0" algn="l">
              <a:spcBef>
                <a:spcPts val="0"/>
              </a:spcBef>
              <a:spcAft>
                <a:spcPts val="0"/>
              </a:spcAft>
              <a:buClr>
                <a:srgbClr val="000000"/>
              </a:buClr>
              <a:buSzPts val="800"/>
              <a:buFont typeface="Arial"/>
              <a:buNone/>
            </a:pPr>
            <a:fld id="{00000000-1234-1234-1234-123412341234}" type="slidenum">
              <a:rPr lang="en-US"/>
              <a:t>‹#›</a:t>
            </a:fld>
            <a:endParaRPr/>
          </a:p>
        </p:txBody>
      </p:sp>
      <p:sp>
        <p:nvSpPr>
          <p:cNvPr id="187" name="Google Shape;187;p7"/>
          <p:cNvSpPr txBox="1"/>
          <p:nvPr/>
        </p:nvSpPr>
        <p:spPr>
          <a:xfrm>
            <a:off x="2114550" y="1514475"/>
            <a:ext cx="6162600" cy="3128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EB Garamond"/>
                <a:ea typeface="EB Garamond"/>
                <a:cs typeface="EB Garamond"/>
                <a:sym typeface="EB Garamond"/>
              </a:rPr>
              <a:t>Chart Type:The chart is a horizontal bar chart, not a histogram. A histogram typically shows the distribution of numerical data by dividing it into bins, whereas a bar chart compares different categories.Categories on the Y-axis:The Y-axis lists individual names ("Aldo," "Aleena," "Alejandro," etc.) along with a "Total" category for each (e.g., "Aldo Total," "Aleena Total," "Alejandro Total"). These are likely employees or groups whose attendance data or another metric is being compared.Values on the X-axis:The X-axis represents numerical values, likely corresponding to a specific metric such as total hours, attendance counts, or other related data. The scale ranges from 0 to 4000, but the exact unit isn’t specified in the image.Bars and Data Points:Horizontal bars extend from the Y-axis categories. The length of each bar corresponds to the value on the X-axis. For instance, the bar associated with "Alejandro" extends further than the bar for "Aldo," indicating a higher value for whatever metric is being measured.Data Labels:Some bars have data labels (e.g., "Dyer," "Stephens," "David," etc.). These labels may represent additional categories, names, or segments within each bar, but it’s not clear from the image what exactly they denote. They seem to be associated with specific bars, possibly showing the leading contributor or key segment within each bar.Legend:The legend on the right side uses colored boxes (blue, red, yellow) to indicate different categories, labels, or data series. The specific meanings of the colors aren't shown in the image, but they are likely used to distinguish different groups or types of data within the chart.</a:t>
            </a:r>
            <a:endParaRPr b="1" i="0" sz="1100" u="none" cap="none" strike="noStrike">
              <a:solidFill>
                <a:srgbClr val="000000"/>
              </a:solidFill>
              <a:latin typeface="EB Garamond"/>
              <a:ea typeface="EB Garamond"/>
              <a:cs typeface="EB Garamond"/>
              <a:sym typeface="EB Garamond"/>
            </a:endParaRPr>
          </a:p>
        </p:txBody>
      </p:sp>
      <p:sp>
        <p:nvSpPr>
          <p:cNvPr id="188" name="Google Shape;188;p7"/>
          <p:cNvSpPr txBox="1"/>
          <p:nvPr/>
        </p:nvSpPr>
        <p:spPr>
          <a:xfrm>
            <a:off x="0" y="2042959"/>
            <a:ext cx="91440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8"/>
          <p:cNvSpPr txBox="1"/>
          <p:nvPr>
            <p:ph type="title"/>
          </p:nvPr>
        </p:nvSpPr>
        <p:spPr>
          <a:xfrm>
            <a:off x="566499" y="289083"/>
            <a:ext cx="8010900" cy="5580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100"/>
              <a:buNone/>
            </a:pPr>
            <a:r>
              <a:rPr lang="en-US"/>
              <a:t>Dataset Description</a:t>
            </a:r>
            <a:endParaRPr/>
          </a:p>
        </p:txBody>
      </p:sp>
      <p:sp>
        <p:nvSpPr>
          <p:cNvPr id="194" name="Google Shape;194;p8"/>
          <p:cNvSpPr txBox="1"/>
          <p:nvPr/>
        </p:nvSpPr>
        <p:spPr>
          <a:xfrm>
            <a:off x="354492" y="1175018"/>
            <a:ext cx="3323100" cy="2936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B Garamond"/>
                <a:ea typeface="EB Garamond"/>
                <a:cs typeface="EB Garamond"/>
                <a:sym typeface="EB Garamond"/>
              </a:rPr>
              <a:t>Employee ID:Description: A unique identifier for each employee.Type: Alphanumeric or numeric.Example: E001, E002, 1001.Employee Name:Description: The full name of the employee.Type: Text.Example: John Doe, Jane Smith.Department:Description: The department in which the employee works.Type: Text.Example: Sales, Human Resources, IT.Date:Description: The date of the attendance record.Type: Date.Example: 2024-08-30, 2024-09-01.Check-In Time:Description: The time when the employee checked in.</a:t>
            </a:r>
            <a:endParaRPr b="0" i="0" sz="1400" u="none" cap="none" strike="noStrike">
              <a:solidFill>
                <a:srgbClr val="000000"/>
              </a:solidFill>
              <a:latin typeface="EB Garamond"/>
              <a:ea typeface="EB Garamond"/>
              <a:cs typeface="EB Garamond"/>
              <a:sym typeface="EB Garamond"/>
            </a:endParaRPr>
          </a:p>
        </p:txBody>
      </p:sp>
      <p:sp>
        <p:nvSpPr>
          <p:cNvPr id="195" name="Google Shape;195;p8"/>
          <p:cNvSpPr txBox="1"/>
          <p:nvPr/>
        </p:nvSpPr>
        <p:spPr>
          <a:xfrm>
            <a:off x="3677600" y="1175025"/>
            <a:ext cx="3597600" cy="335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B Garamond"/>
                <a:ea typeface="EB Garamond"/>
                <a:cs typeface="EB Garamond"/>
                <a:sym typeface="EB Garamond"/>
              </a:rPr>
              <a:t>Check-Out Time:Description: The time when the employee checked out.Type: Time.Example: 05:30 PM, 06:00 PM.Hours Worked:Description: The total number of hours the employee worked that day.Type: Numeric (decimal).Example: 8.0, 7.5.Attendance Status:Description: Indicates whether the employee was present, absent, on leave, etc.Type: Categorical (text).Example: Present, Absent, Sick Leave, Vacation.Overtime Hours:Description: The number of hours worked beyond the standard working hours.Type: Numeric (decimal).Example: 2.0, 0.0.Absence Reason:Description: The reason for the employee’s absence, if applicable.Type: Text.Example: Sick, Personal, Vacation.</a:t>
            </a:r>
            <a:endParaRPr b="0" i="0" sz="1400" u="none" cap="none" strike="noStrike">
              <a:solidFill>
                <a:srgbClr val="000000"/>
              </a:solidFill>
              <a:latin typeface="EB Garamond"/>
              <a:ea typeface="EB Garamond"/>
              <a:cs typeface="EB Garamond"/>
              <a:sym typeface="EB Garamon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9"/>
          <p:cNvSpPr txBox="1"/>
          <p:nvPr/>
        </p:nvSpPr>
        <p:spPr>
          <a:xfrm>
            <a:off x="564356" y="4864528"/>
            <a:ext cx="1330200" cy="1443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800"/>
              <a:buFont typeface="Arial"/>
              <a:buNone/>
            </a:pPr>
            <a:r>
              <a:rPr b="0" i="0" lang="en-US" sz="800" u="none" cap="none" strike="noStrike">
                <a:solidFill>
                  <a:srgbClr val="2D83C3"/>
                </a:solidFill>
                <a:latin typeface="Trebuchet MS"/>
                <a:ea typeface="Trebuchet MS"/>
                <a:cs typeface="Trebuchet MS"/>
                <a:sym typeface="Trebuchet MS"/>
              </a:rPr>
              <a:t>3/21/2024  </a:t>
            </a:r>
            <a:r>
              <a:rPr b="1" i="0" lang="en-US" sz="800" u="none" cap="none" strike="noStrike">
                <a:solidFill>
                  <a:srgbClr val="2D83C3"/>
                </a:solidFill>
                <a:latin typeface="Trebuchet MS"/>
                <a:ea typeface="Trebuchet MS"/>
                <a:cs typeface="Trebuchet MS"/>
                <a:sym typeface="Trebuchet MS"/>
              </a:rPr>
              <a:t>Annual Review</a:t>
            </a:r>
            <a:endParaRPr b="0" i="0" sz="800" u="none" cap="none" strike="noStrike">
              <a:solidFill>
                <a:schemeClr val="dk1"/>
              </a:solidFill>
              <a:latin typeface="Trebuchet MS"/>
              <a:ea typeface="Trebuchet MS"/>
              <a:cs typeface="Trebuchet MS"/>
              <a:sym typeface="Trebuchet MS"/>
            </a:endParaRPr>
          </a:p>
        </p:txBody>
      </p:sp>
      <p:sp>
        <p:nvSpPr>
          <p:cNvPr id="201" name="Google Shape;201;p9"/>
          <p:cNvSpPr/>
          <p:nvPr/>
        </p:nvSpPr>
        <p:spPr>
          <a:xfrm>
            <a:off x="7015163" y="4021931"/>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02" name="Google Shape;202;p9"/>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03" name="Google Shape;203;p9"/>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204" name="Google Shape;204;p9"/>
          <p:cNvPicPr preferRelativeResize="0"/>
          <p:nvPr/>
        </p:nvPicPr>
        <p:blipFill rotWithShape="1">
          <a:blip r:embed="rId3">
            <a:alphaModFix/>
          </a:blip>
          <a:srcRect b="0" l="0" r="0" t="0"/>
          <a:stretch/>
        </p:blipFill>
        <p:spPr>
          <a:xfrm>
            <a:off x="50006" y="2536030"/>
            <a:ext cx="1850231" cy="2564606"/>
          </a:xfrm>
          <a:prstGeom prst="rect">
            <a:avLst/>
          </a:prstGeom>
          <a:noFill/>
          <a:ln>
            <a:noFill/>
          </a:ln>
        </p:spPr>
      </p:pic>
      <p:sp>
        <p:nvSpPr>
          <p:cNvPr id="205" name="Google Shape;205;p9"/>
          <p:cNvSpPr txBox="1"/>
          <p:nvPr>
            <p:ph type="title"/>
          </p:nvPr>
        </p:nvSpPr>
        <p:spPr>
          <a:xfrm>
            <a:off x="554831" y="491204"/>
            <a:ext cx="6360300" cy="503100"/>
          </a:xfrm>
          <a:prstGeom prst="rect">
            <a:avLst/>
          </a:prstGeom>
          <a:noFill/>
          <a:ln>
            <a:noFill/>
          </a:ln>
        </p:spPr>
        <p:txBody>
          <a:bodyPr anchorCtr="0" anchor="t" bIns="0" lIns="0" spcFirstLastPara="1" rIns="0" wrap="square" tIns="12375">
            <a:spAutoFit/>
          </a:bodyPr>
          <a:lstStyle/>
          <a:p>
            <a:pPr indent="0" lvl="0" marL="12700" rtl="0" algn="l">
              <a:lnSpc>
                <a:spcPct val="100000"/>
              </a:lnSpc>
              <a:spcBef>
                <a:spcPts val="0"/>
              </a:spcBef>
              <a:spcAft>
                <a:spcPts val="0"/>
              </a:spcAft>
              <a:buSzPts val="1100"/>
              <a:buNone/>
            </a:pPr>
            <a:r>
              <a:rPr lang="en-US" sz="3200"/>
              <a:t>THE "WOW" IN OUR SOLUTION</a:t>
            </a:r>
            <a:endParaRPr sz="3200"/>
          </a:p>
        </p:txBody>
      </p:sp>
      <p:sp>
        <p:nvSpPr>
          <p:cNvPr id="206" name="Google Shape;206;p9"/>
          <p:cNvSpPr txBox="1"/>
          <p:nvPr/>
        </p:nvSpPr>
        <p:spPr>
          <a:xfrm>
            <a:off x="8457914" y="4855003"/>
            <a:ext cx="171600" cy="130200"/>
          </a:xfrm>
          <a:prstGeom prst="rect">
            <a:avLst/>
          </a:prstGeom>
          <a:noFill/>
          <a:ln>
            <a:noFill/>
          </a:ln>
        </p:spPr>
        <p:txBody>
          <a:bodyPr anchorCtr="0" anchor="t" bIns="0" lIns="0" spcFirstLastPara="1" rIns="0" wrap="square" tIns="5225">
            <a:spAutoFit/>
          </a:bodyPr>
          <a:lstStyle/>
          <a:p>
            <a:pPr indent="0" lvl="0" marL="25400" marR="0" rtl="0" algn="l">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2D936B"/>
                </a:solidFill>
                <a:latin typeface="Trebuchet MS"/>
                <a:ea typeface="Trebuchet MS"/>
                <a:cs typeface="Trebuchet MS"/>
                <a:sym typeface="Trebuchet MS"/>
              </a:rPr>
              <a:t>‹#›</a:t>
            </a:fld>
            <a:endParaRPr b="0" i="0" sz="800" u="none" cap="none" strike="noStrike">
              <a:solidFill>
                <a:schemeClr val="dk1"/>
              </a:solidFill>
              <a:latin typeface="Trebuchet MS"/>
              <a:ea typeface="Trebuchet MS"/>
              <a:cs typeface="Trebuchet MS"/>
              <a:sym typeface="Trebuchet MS"/>
            </a:endParaRPr>
          </a:p>
        </p:txBody>
      </p:sp>
      <p:sp>
        <p:nvSpPr>
          <p:cNvPr id="207" name="Google Shape;207;p9"/>
          <p:cNvSpPr txBox="1"/>
          <p:nvPr/>
        </p:nvSpPr>
        <p:spPr>
          <a:xfrm flipH="1">
            <a:off x="1522200" y="1271595"/>
            <a:ext cx="6099600" cy="1300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The histogram seems to be showing a comparison between specific employees and their total contributions in a certain metric (e.g., hours worked, performance, or tasks).</a:t>
            </a:r>
            <a:endParaRPr b="0" i="0" sz="1800" u="none" cap="none" strike="noStrike">
              <a:solidFill>
                <a:srgbClr val="000000"/>
              </a:solidFill>
              <a:latin typeface="Times New Roman"/>
              <a:ea typeface="Times New Roman"/>
              <a:cs typeface="Times New Roman"/>
              <a:sym typeface="Times New Roman"/>
            </a:endParaRPr>
          </a:p>
        </p:txBody>
      </p:sp>
      <p:sp>
        <p:nvSpPr>
          <p:cNvPr id="208" name="Google Shape;208;p9"/>
          <p:cNvSpPr txBox="1"/>
          <p:nvPr/>
        </p:nvSpPr>
        <p:spPr>
          <a:xfrm>
            <a:off x="2571750" y="2707288"/>
            <a:ext cx="4731600" cy="1579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You can observe that employees such as Aldo, Aleena, and Alejandro have corresponding total values, which might help in understanding their overall contributions over a period.</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