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405" r:id="rId25"/>
    <p:sldId id="370" r:id="rId26"/>
    <p:sldId id="374" r:id="rId27"/>
    <p:sldId id="375" r:id="rId28"/>
    <p:sldId id="376" r:id="rId29"/>
    <p:sldId id="377" r:id="rId30"/>
    <p:sldId id="378" r:id="rId31"/>
    <p:sldId id="379" r:id="rId32"/>
    <p:sldId id="404" r:id="rId33"/>
    <p:sldId id="381" r:id="rId34"/>
    <p:sldId id="383" r:id="rId35"/>
    <p:sldId id="406" r:id="rId36"/>
    <p:sldId id="385" r:id="rId37"/>
    <p:sldId id="386" r:id="rId38"/>
    <p:sldId id="384" r:id="rId39"/>
    <p:sldId id="407" r:id="rId40"/>
    <p:sldId id="387" r:id="rId41"/>
    <p:sldId id="391" r:id="rId42"/>
    <p:sldId id="390" r:id="rId43"/>
    <p:sldId id="392" r:id="rId44"/>
    <p:sldId id="408" r:id="rId45"/>
    <p:sldId id="409" r:id="rId46"/>
    <p:sldId id="410" r:id="rId47"/>
    <p:sldId id="411" r:id="rId48"/>
    <p:sldId id="412" r:id="rId49"/>
    <p:sldId id="413" r:id="rId50"/>
    <p:sldId id="415" r:id="rId51"/>
    <p:sldId id="416" r:id="rId52"/>
    <p:sldId id="417" r:id="rId53"/>
    <p:sldId id="420" r:id="rId54"/>
    <p:sldId id="446" r:id="rId55"/>
    <p:sldId id="447" r:id="rId56"/>
    <p:sldId id="425" r:id="rId57"/>
    <p:sldId id="426" r:id="rId58"/>
    <p:sldId id="427" r:id="rId59"/>
    <p:sldId id="428" r:id="rId60"/>
    <p:sldId id="429" r:id="rId61"/>
    <p:sldId id="430" r:id="rId62"/>
    <p:sldId id="432" r:id="rId63"/>
    <p:sldId id="440" r:id="rId64"/>
    <p:sldId id="441" r:id="rId65"/>
    <p:sldId id="4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76" autoAdjust="0"/>
  </p:normalViewPr>
  <p:slideViewPr>
    <p:cSldViewPr snapToGrid="0">
      <p:cViewPr varScale="1">
        <p:scale>
          <a:sx n="57" d="100"/>
          <a:sy n="57" d="100"/>
        </p:scale>
        <p:origin x="17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like Netflix movies so I bought Netflix.</a:t>
            </a:r>
          </a:p>
          <a:p>
            <a:r>
              <a:rPr lang="en-US" sz="1200" dirty="0" smtClean="0"/>
              <a:t>I don’t agree with tobacco sales so I avoid those stocks.</a:t>
            </a:r>
          </a:p>
          <a:p>
            <a:r>
              <a:rPr lang="en-US" sz="1200" dirty="0" smtClean="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$460M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Cross Validation</a:t>
            </a:r>
          </a:p>
          <a:p>
            <a:r>
              <a:rPr lang="en-US" dirty="0" smtClean="0"/>
              <a:t>No Feature Engineering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50</a:t>
            </a:fld>
            <a:endParaRPr lang="en-US"/>
          </a:p>
        </p:txBody>
      </p:sp>
    </p:spTree>
    <p:extLst>
      <p:ext uri="{BB962C8B-B14F-4D97-AF65-F5344CB8AC3E}">
        <p14:creationId xmlns:p14="http://schemas.microsoft.com/office/powerpoint/2010/main" val="17827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11/2/2018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11/2/2018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1"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11/2/2018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11/2/2018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11/2/2018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ODSC West</a:t>
            </a:r>
            <a:endParaRPr lang="en-US" dirty="0"/>
          </a:p>
        </p:txBody>
      </p:sp>
      <p:pic>
        <p:nvPicPr>
          <p:cNvPr id="1026"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11/2/2018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8"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11/2/2018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11/2/2018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ODSC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wartler/ODSC_west_201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lendingclub.com/info/download-data.action" TargetMode="Externa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mtggoldfish.com" TargetMode="External"/><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hyperlink" Target="mtgstocks.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a:t>Intro to Technical Financial Evaluation with R</a:t>
            </a:r>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r>
              <a:rPr lang="en-US" dirty="0" smtClean="0"/>
              <a:t>Ted Kwartler</a:t>
            </a:r>
            <a:endParaRPr lang="en-US" dirty="0"/>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11/2/2018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2216932" y="4988467"/>
            <a:ext cx="4710136" cy="369332"/>
          </a:xfrm>
          <a:prstGeom prst="rect">
            <a:avLst/>
          </a:prstGeom>
        </p:spPr>
        <p:txBody>
          <a:bodyPr wrap="none">
            <a:spAutoFit/>
          </a:bodyPr>
          <a:lstStyle/>
          <a:p>
            <a:r>
              <a:rPr lang="en-US" b="1" dirty="0">
                <a:hlinkClick r:id="rId2"/>
              </a:rPr>
              <a:t>https://</a:t>
            </a:r>
            <a:r>
              <a:rPr lang="en-US" b="1" dirty="0" smtClean="0">
                <a:hlinkClick r:id="rId2"/>
              </a:rPr>
              <a:t>github.com/kwartler/ODSC_west_2018</a:t>
            </a:r>
            <a:endParaRPr lang="en-US" b="1"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PhD physicist wrote an algorithm that trades apple stock 10,000 per minute.</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23574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won’t buy firearm companies.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91788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ODSC we modeled the probability of risk using a decision tree and it looks like a buying a retail loan is a good investment.</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688656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Google’s quarterly ad revenue is improving, so I am going to buy some shares.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355370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Financial Risk Modeling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36"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4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Let’s zoom into Technical Trading Rules (TTR)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14325" y="1343033"/>
            <a:ext cx="8686799" cy="649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to use and understand some of the common technical indicators which affect you as a saver, pension holder, stock trader etc.  </a:t>
            </a:r>
            <a:endParaRPr lang="en-US" dirty="0"/>
          </a:p>
        </p:txBody>
      </p:sp>
      <p:sp>
        <p:nvSpPr>
          <p:cNvPr id="7" name="Rectangle 6"/>
          <p:cNvSpPr/>
          <p:nvPr/>
        </p:nvSpPr>
        <p:spPr>
          <a:xfrm>
            <a:off x="323850" y="2027485"/>
            <a:ext cx="8686799" cy="590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NOT to make you a trader, or convince you that you are now qualified to be a technical trader. </a:t>
            </a:r>
            <a:endParaRPr lang="en-US" dirty="0"/>
          </a:p>
        </p:txBody>
      </p:sp>
    </p:spTree>
    <p:extLst>
      <p:ext uri="{BB962C8B-B14F-4D97-AF65-F5344CB8AC3E}">
        <p14:creationId xmlns:p14="http://schemas.microsoft.com/office/powerpoint/2010/main" val="40844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Stock Prices represent a time series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171699" y="1495425"/>
            <a:ext cx="5491162" cy="3047903"/>
          </a:xfrm>
          <a:prstGeom prst="rect">
            <a:avLst/>
          </a:prstGeom>
        </p:spPr>
      </p:pic>
      <p:sp>
        <p:nvSpPr>
          <p:cNvPr id="7" name="TextBox 6"/>
          <p:cNvSpPr txBox="1"/>
          <p:nvPr/>
        </p:nvSpPr>
        <p:spPr>
          <a:xfrm>
            <a:off x="4000500" y="4843463"/>
            <a:ext cx="673582" cy="369332"/>
          </a:xfrm>
          <a:prstGeom prst="rect">
            <a:avLst/>
          </a:prstGeom>
          <a:noFill/>
        </p:spPr>
        <p:txBody>
          <a:bodyPr wrap="none" rtlCol="0">
            <a:spAutoFit/>
          </a:bodyPr>
          <a:lstStyle/>
          <a:p>
            <a:r>
              <a:rPr lang="en-US" b="1" dirty="0" smtClean="0"/>
              <a:t>TIME</a:t>
            </a:r>
            <a:endParaRPr lang="en-US" b="1" dirty="0"/>
          </a:p>
        </p:txBody>
      </p:sp>
      <p:cxnSp>
        <p:nvCxnSpPr>
          <p:cNvPr id="9" name="Straight Arrow Connector 8"/>
          <p:cNvCxnSpPr/>
          <p:nvPr/>
        </p:nvCxnSpPr>
        <p:spPr>
          <a:xfrm>
            <a:off x="1914525" y="4786313"/>
            <a:ext cx="497205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14512" y="1371601"/>
            <a:ext cx="0" cy="31575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560904" y="2767014"/>
            <a:ext cx="1828257" cy="369332"/>
          </a:xfrm>
          <a:prstGeom prst="rect">
            <a:avLst/>
          </a:prstGeom>
          <a:noFill/>
        </p:spPr>
        <p:txBody>
          <a:bodyPr wrap="none" rtlCol="0">
            <a:spAutoFit/>
          </a:bodyPr>
          <a:lstStyle/>
          <a:p>
            <a:r>
              <a:rPr lang="en-US" b="1" dirty="0" smtClean="0"/>
              <a:t>PRICE or Volume</a:t>
            </a:r>
            <a:endParaRPr lang="en-US" b="1" dirty="0"/>
          </a:p>
        </p:txBody>
      </p:sp>
      <p:sp>
        <p:nvSpPr>
          <p:cNvPr id="13" name="Rectangle 12"/>
          <p:cNvSpPr/>
          <p:nvPr/>
        </p:nvSpPr>
        <p:spPr>
          <a:xfrm>
            <a:off x="185738" y="5343540"/>
            <a:ext cx="8686799" cy="7572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BUT they are very hard to forecast due to external forces such as macro economic, international politics, sector/competitor actions, weather etc.  From a forecasting perspective stock prices are often considered a “random walk” meaning traditional econometric forecasting techniques do not apply. </a:t>
            </a:r>
            <a:endParaRPr lang="en-US" sz="1600" dirty="0">
              <a:solidFill>
                <a:schemeClr val="tx1"/>
              </a:solidFill>
            </a:endParaRPr>
          </a:p>
        </p:txBody>
      </p:sp>
    </p:spTree>
    <p:extLst>
      <p:ext uri="{BB962C8B-B14F-4D97-AF65-F5344CB8AC3E}">
        <p14:creationId xmlns:p14="http://schemas.microsoft.com/office/powerpoint/2010/main" val="133752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happened to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14112"/>
          <a:stretch/>
        </p:blipFill>
        <p:spPr>
          <a:xfrm>
            <a:off x="347662" y="1557337"/>
            <a:ext cx="3762375" cy="4376736"/>
          </a:xfrm>
          <a:prstGeom prst="rect">
            <a:avLst/>
          </a:prstGeom>
        </p:spPr>
      </p:pic>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025" y="1085850"/>
            <a:ext cx="1213794" cy="369332"/>
          </a:xfrm>
          <a:prstGeom prst="rect">
            <a:avLst/>
          </a:prstGeom>
          <a:noFill/>
        </p:spPr>
        <p:txBody>
          <a:bodyPr wrap="none" rtlCol="0">
            <a:spAutoFit/>
          </a:bodyPr>
          <a:lstStyle/>
          <a:p>
            <a:r>
              <a:rPr lang="en-US" dirty="0" smtClean="0"/>
              <a:t>Daily Chart</a:t>
            </a:r>
            <a:endParaRPr lang="en-US" dirty="0"/>
          </a:p>
        </p:txBody>
      </p:sp>
      <p:sp>
        <p:nvSpPr>
          <p:cNvPr id="10" name="TextBox 9"/>
          <p:cNvSpPr txBox="1"/>
          <p:nvPr/>
        </p:nvSpPr>
        <p:spPr>
          <a:xfrm>
            <a:off x="5843587" y="2857500"/>
            <a:ext cx="2249847" cy="923330"/>
          </a:xfrm>
          <a:prstGeom prst="rect">
            <a:avLst/>
          </a:prstGeom>
          <a:noFill/>
        </p:spPr>
        <p:txBody>
          <a:bodyPr wrap="none" rtlCol="0">
            <a:spAutoFit/>
          </a:bodyPr>
          <a:lstStyle/>
          <a:p>
            <a:r>
              <a:rPr lang="en-US" dirty="0" smtClean="0"/>
              <a:t>4/25/17 Close : $31</a:t>
            </a:r>
          </a:p>
          <a:p>
            <a:r>
              <a:rPr lang="en-US" dirty="0" smtClean="0"/>
              <a:t>4/26/17 Close: $22</a:t>
            </a:r>
          </a:p>
          <a:p>
            <a:r>
              <a:rPr lang="en-US" dirty="0" smtClean="0"/>
              <a:t>4/26/17 Volume spike</a:t>
            </a:r>
            <a:endParaRPr lang="en-US" dirty="0"/>
          </a:p>
        </p:txBody>
      </p:sp>
    </p:spTree>
    <p:extLst>
      <p:ext uri="{BB962C8B-B14F-4D97-AF65-F5344CB8AC3E}">
        <p14:creationId xmlns:p14="http://schemas.microsoft.com/office/powerpoint/2010/main" val="1500246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1477328"/>
          </a:xfrm>
          <a:prstGeom prst="rect">
            <a:avLst/>
          </a:prstGeom>
          <a:noFill/>
        </p:spPr>
        <p:txBody>
          <a:bodyPr wrap="square" rtlCol="0">
            <a:spAutoFit/>
          </a:bodyPr>
          <a:lstStyle/>
          <a:p>
            <a:r>
              <a:rPr lang="en-US" dirty="0" smtClean="0"/>
              <a:t>After </a:t>
            </a:r>
            <a:r>
              <a:rPr lang="en-US" dirty="0"/>
              <a:t> </a:t>
            </a:r>
            <a:r>
              <a:rPr lang="en-US" dirty="0" smtClean="0"/>
              <a:t>the disappointing quarter (self-inflicted) the stock rose dramatically. Why?</a:t>
            </a:r>
          </a:p>
          <a:p>
            <a:r>
              <a:rPr lang="en-US" dirty="0" smtClean="0"/>
              <a:t>5/15/17:  ~$20</a:t>
            </a:r>
          </a:p>
          <a:p>
            <a:r>
              <a:rPr lang="en-US" dirty="0" smtClean="0"/>
              <a:t>2/26/18:  ~$45</a:t>
            </a:r>
            <a:endParaRPr lang="en-US" dirty="0"/>
          </a:p>
        </p:txBody>
      </p:sp>
      <p:pic>
        <p:nvPicPr>
          <p:cNvPr id="9" name="Picture 8"/>
          <p:cNvPicPr>
            <a:picLocks noChangeAspect="1"/>
          </p:cNvPicPr>
          <p:nvPr/>
        </p:nvPicPr>
        <p:blipFill rotWithShape="1">
          <a:blip r:embed="rId2"/>
          <a:srcRect r="26199"/>
          <a:stretch/>
        </p:blipFill>
        <p:spPr>
          <a:xfrm>
            <a:off x="371474" y="1447799"/>
            <a:ext cx="2857501"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900238"/>
            <a:ext cx="1700213" cy="1885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8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2862322"/>
          </a:xfrm>
          <a:prstGeom prst="rect">
            <a:avLst/>
          </a:prstGeom>
          <a:noFill/>
        </p:spPr>
        <p:txBody>
          <a:bodyPr wrap="square" rtlCol="0">
            <a:spAutoFit/>
          </a:bodyPr>
          <a:lstStyle/>
          <a:p>
            <a:r>
              <a:rPr lang="en-US" dirty="0" smtClean="0"/>
              <a:t>After rhetoric of a trade war (international politics) with steel tariffs on their foreign competitors the price retreated and is now in a range.  Why?</a:t>
            </a:r>
          </a:p>
          <a:p>
            <a:r>
              <a:rPr lang="en-US" dirty="0" smtClean="0"/>
              <a:t>4/25/17: $</a:t>
            </a:r>
            <a:r>
              <a:rPr lang="en-US" dirty="0"/>
              <a:t>31</a:t>
            </a:r>
          </a:p>
          <a:p>
            <a:r>
              <a:rPr lang="en-US" dirty="0" smtClean="0"/>
              <a:t>4/26/17: $22</a:t>
            </a:r>
          </a:p>
          <a:p>
            <a:r>
              <a:rPr lang="en-US" dirty="0" smtClean="0"/>
              <a:t>2/26/18:  ~$45</a:t>
            </a:r>
          </a:p>
          <a:p>
            <a:r>
              <a:rPr lang="en-US" dirty="0" smtClean="0"/>
              <a:t>4/16/18: ~$36</a:t>
            </a:r>
          </a:p>
          <a:p>
            <a:r>
              <a:rPr lang="en-US" dirty="0" smtClean="0"/>
              <a:t>6/16/18 </a:t>
            </a:r>
            <a:r>
              <a:rPr lang="en-US" dirty="0"/>
              <a:t>~$</a:t>
            </a:r>
            <a:r>
              <a:rPr lang="en-US" dirty="0" smtClean="0"/>
              <a:t>36</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About me &amp; This Workshop</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smtClean="0"/>
              <a:t>Kwartler ODSC West</a:t>
            </a:r>
            <a:endParaRPr lang="en-US" dirty="0"/>
          </a:p>
        </p:txBody>
      </p:sp>
      <p:grpSp>
        <p:nvGrpSpPr>
          <p:cNvPr id="8" name="Group 7"/>
          <p:cNvGrpSpPr/>
          <p:nvPr/>
        </p:nvGrpSpPr>
        <p:grpSpPr>
          <a:xfrm>
            <a:off x="6479417" y="2008999"/>
            <a:ext cx="2143007" cy="3074834"/>
            <a:chOff x="6479417" y="2008999"/>
            <a:chExt cx="2143007" cy="3074834"/>
          </a:xfrm>
        </p:grpSpPr>
        <p:pic>
          <p:nvPicPr>
            <p:cNvPr id="2050" name="Picture 2" descr="Image result for harvard university extension schoo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417" y="4200715"/>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cam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836" y="2008999"/>
              <a:ext cx="1880169" cy="1007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993646" y="2113106"/>
            <a:ext cx="2743200" cy="2728843"/>
            <a:chOff x="2706687" y="2113106"/>
            <a:chExt cx="2743200" cy="2728843"/>
          </a:xfrm>
        </p:grpSpPr>
        <p:pic>
          <p:nvPicPr>
            <p:cNvPr id="2054" name="Picture 6" descr="Image result for datarob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687" y="4442599"/>
              <a:ext cx="2743200" cy="399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07" y="2113106"/>
              <a:ext cx="2194560" cy="798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79475" y="2101118"/>
            <a:ext cx="1371600" cy="3575035"/>
            <a:chOff x="879475" y="2101118"/>
            <a:chExt cx="1371600" cy="3575035"/>
          </a:xfrm>
        </p:grpSpPr>
        <p:pic>
          <p:nvPicPr>
            <p:cNvPr id="2058" name="Picture 10" descr="Image result for notre dame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075" y="2101118"/>
              <a:ext cx="914400" cy="8227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text mining in practice with 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475" y="3608395"/>
              <a:ext cx="1371600" cy="20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29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14975" y="2100263"/>
            <a:ext cx="3514725" cy="2308324"/>
          </a:xfrm>
          <a:prstGeom prst="rect">
            <a:avLst/>
          </a:prstGeom>
          <a:noFill/>
        </p:spPr>
        <p:txBody>
          <a:bodyPr wrap="square" rtlCol="0">
            <a:spAutoFit/>
          </a:bodyPr>
          <a:lstStyle/>
          <a:p>
            <a:r>
              <a:rPr lang="en-US" dirty="0" smtClean="0"/>
              <a:t>The trade war shifted towards talk about auto tariffs, coupled with high auto inventory. </a:t>
            </a:r>
          </a:p>
          <a:p>
            <a:r>
              <a:rPr lang="en-US" dirty="0" smtClean="0"/>
              <a:t>4/25/17</a:t>
            </a:r>
            <a:r>
              <a:rPr lang="en-US" dirty="0"/>
              <a:t>: $31</a:t>
            </a:r>
          </a:p>
          <a:p>
            <a:r>
              <a:rPr lang="en-US" dirty="0"/>
              <a:t>4/26/17: $22</a:t>
            </a:r>
          </a:p>
          <a:p>
            <a:r>
              <a:rPr lang="en-US" dirty="0"/>
              <a:t>2/26/18:  ~$45</a:t>
            </a:r>
          </a:p>
          <a:p>
            <a:r>
              <a:rPr lang="en-US" dirty="0"/>
              <a:t>4/16/18: ~$36</a:t>
            </a:r>
          </a:p>
          <a:p>
            <a:r>
              <a:rPr lang="en-US" dirty="0"/>
              <a:t>6/16/18 ~$36</a:t>
            </a:r>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200025" y="365126"/>
            <a:ext cx="8943975" cy="591477"/>
          </a:xfrm>
        </p:spPr>
        <p:txBody>
          <a:bodyPr/>
          <a:lstStyle/>
          <a:p>
            <a:r>
              <a:rPr lang="en-US" sz="2800" dirty="0" smtClean="0"/>
              <a:t>So forecasting (pattern recognition) methods won’t work.</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399" y="2071688"/>
            <a:ext cx="3300413" cy="1477328"/>
          </a:xfrm>
          <a:prstGeom prst="rect">
            <a:avLst/>
          </a:prstGeom>
          <a:noFill/>
        </p:spPr>
        <p:txBody>
          <a:bodyPr wrap="square" rtlCol="0">
            <a:spAutoFit/>
          </a:bodyPr>
          <a:lstStyle/>
          <a:p>
            <a:r>
              <a:rPr lang="en-US" dirty="0" smtClean="0"/>
              <a:t>Some stock movements are self-inflicted (quarterly miss), others political (tariffs) while others are based on out of sector (automotive) performance.</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Tree>
    <p:extLst>
      <p:ext uri="{BB962C8B-B14F-4D97-AF65-F5344CB8AC3E}">
        <p14:creationId xmlns:p14="http://schemas.microsoft.com/office/powerpoint/2010/main" val="2693804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itle 5"/>
          <p:cNvSpPr>
            <a:spLocks noGrp="1"/>
          </p:cNvSpPr>
          <p:nvPr>
            <p:ph type="title"/>
          </p:nvPr>
        </p:nvSpPr>
        <p:spPr/>
        <p:txBody>
          <a:bodyPr/>
          <a:lstStyle/>
          <a:p>
            <a:r>
              <a:rPr lang="en-US" dirty="0" smtClean="0"/>
              <a:t>Meanwhile, US Steel was... producing steel.</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6" y="1202491"/>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826" y="3489501"/>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71500" y="5786652"/>
            <a:ext cx="8001000" cy="4810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Coincidentally, a belief investor would not have bought or sold but fundamental, technical and HFT would have been in and out at different times. </a:t>
            </a:r>
            <a:endParaRPr lang="en-US" sz="1600" dirty="0">
              <a:solidFill>
                <a:schemeClr val="tx1"/>
              </a:solidFill>
            </a:endParaRPr>
          </a:p>
        </p:txBody>
      </p:sp>
    </p:spTree>
    <p:extLst>
      <p:ext uri="{BB962C8B-B14F-4D97-AF65-F5344CB8AC3E}">
        <p14:creationId xmlns:p14="http://schemas.microsoft.com/office/powerpoint/2010/main" val="3502149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Let’s Practice! Open 1_TTR_A.R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3342453"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Plot the data in a dynamic plot</a:t>
            </a:r>
            <a:endParaRPr lang="en-US" dirty="0"/>
          </a:p>
        </p:txBody>
      </p:sp>
    </p:spTree>
    <p:extLst>
      <p:ext uri="{BB962C8B-B14F-4D97-AF65-F5344CB8AC3E}">
        <p14:creationId xmlns:p14="http://schemas.microsoft.com/office/powerpoint/2010/main" val="3458423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24</a:t>
            </a:fld>
            <a:endParaRPr lang="en-US"/>
          </a:p>
        </p:txBody>
      </p:sp>
    </p:spTree>
    <p:extLst>
      <p:ext uri="{BB962C8B-B14F-4D97-AF65-F5344CB8AC3E}">
        <p14:creationId xmlns:p14="http://schemas.microsoft.com/office/powerpoint/2010/main" val="1963536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245660" y="214998"/>
            <a:ext cx="8789158" cy="591477"/>
          </a:xfrm>
        </p:spPr>
        <p:txBody>
          <a:bodyPr/>
          <a:lstStyle/>
          <a:p>
            <a:r>
              <a:rPr lang="en-US" sz="2800" dirty="0" smtClean="0"/>
              <a:t>Example Technical Indicators</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Rectangle 7"/>
          <p:cNvSpPr/>
          <p:nvPr/>
        </p:nvSpPr>
        <p:spPr>
          <a:xfrm>
            <a:off x="185738" y="5459103"/>
            <a:ext cx="8686799" cy="6414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expediency we will cover 3 indicators but there are many more and you could even develop your own.</a:t>
            </a:r>
            <a:endParaRPr lang="en-US" dirty="0"/>
          </a:p>
        </p:txBody>
      </p:sp>
      <p:sp>
        <p:nvSpPr>
          <p:cNvPr id="9" name="TextBox 8"/>
          <p:cNvSpPr txBox="1"/>
          <p:nvPr/>
        </p:nvSpPr>
        <p:spPr>
          <a:xfrm>
            <a:off x="286603" y="1610436"/>
            <a:ext cx="2896947" cy="584775"/>
          </a:xfrm>
          <a:prstGeom prst="rect">
            <a:avLst/>
          </a:prstGeom>
          <a:solidFill>
            <a:schemeClr val="accent5"/>
          </a:solidFill>
        </p:spPr>
        <p:txBody>
          <a:bodyPr wrap="none" rtlCol="0">
            <a:spAutoFit/>
          </a:bodyPr>
          <a:lstStyle/>
          <a:p>
            <a:r>
              <a:rPr lang="en-US" sz="3200" dirty="0">
                <a:latin typeface="Consolas" panose="020B0609020204030204" pitchFamily="49" charset="0"/>
                <a:cs typeface="Consolas" panose="020B0609020204030204" pitchFamily="49" charset="0"/>
              </a:rPr>
              <a:t>l</a:t>
            </a:r>
            <a:r>
              <a:rPr lang="en-US" sz="3200" dirty="0" smtClean="0">
                <a:latin typeface="Consolas" panose="020B0609020204030204" pitchFamily="49" charset="0"/>
                <a:cs typeface="Consolas" panose="020B0609020204030204" pitchFamily="49" charset="0"/>
              </a:rPr>
              <a:t>ibrary(TTR)</a:t>
            </a:r>
            <a:endParaRPr lang="en-US" sz="3200" dirty="0">
              <a:latin typeface="Consolas" panose="020B0609020204030204" pitchFamily="49" charset="0"/>
              <a:cs typeface="Consolas" panose="020B0609020204030204" pitchFamily="49" charset="0"/>
            </a:endParaRPr>
          </a:p>
        </p:txBody>
      </p:sp>
      <p:sp>
        <p:nvSpPr>
          <p:cNvPr id="10" name="TextBox 9"/>
          <p:cNvSpPr txBox="1"/>
          <p:nvPr/>
        </p:nvSpPr>
        <p:spPr>
          <a:xfrm>
            <a:off x="218364" y="2784144"/>
            <a:ext cx="7151317" cy="1200329"/>
          </a:xfrm>
          <a:prstGeom prst="rect">
            <a:avLst/>
          </a:prstGeom>
          <a:solidFill>
            <a:schemeClr val="accent5"/>
          </a:solidFill>
        </p:spPr>
        <p:txBody>
          <a:bodyPr wrap="none" rtlCol="0">
            <a:spAutoFit/>
          </a:bodyPr>
          <a:lstStyle>
            <a:defPPr>
              <a:defRPr lang="en-US"/>
            </a:defPPr>
            <a:lvl1pPr>
              <a:defRPr sz="3200">
                <a:latin typeface="Consolas" panose="020B0609020204030204" pitchFamily="49" charset="0"/>
                <a:cs typeface="Consolas" panose="020B0609020204030204" pitchFamily="49" charset="0"/>
              </a:defRPr>
            </a:lvl1pPr>
          </a:lstStyle>
          <a:p>
            <a:r>
              <a:rPr lang="en-US" sz="2400" dirty="0" smtClean="0"/>
              <a:t>SMA() #simple moving average</a:t>
            </a:r>
            <a:endParaRPr lang="en-US" sz="2400" dirty="0"/>
          </a:p>
          <a:p>
            <a:r>
              <a:rPr lang="en-US" sz="2400" dirty="0"/>
              <a:t>MACD</a:t>
            </a:r>
            <a:r>
              <a:rPr lang="en-US" sz="2400" dirty="0" smtClean="0"/>
              <a:t>() #moving </a:t>
            </a:r>
            <a:r>
              <a:rPr lang="en-US" sz="2400" dirty="0" err="1" smtClean="0"/>
              <a:t>avg</a:t>
            </a:r>
            <a:r>
              <a:rPr lang="en-US" sz="2400" dirty="0" smtClean="0"/>
              <a:t> convergence/divergence</a:t>
            </a:r>
            <a:endParaRPr lang="en-US" sz="2400" dirty="0"/>
          </a:p>
          <a:p>
            <a:r>
              <a:rPr lang="en-US" sz="2400" dirty="0" smtClean="0"/>
              <a:t>RSI() #Relative Strength Index</a:t>
            </a:r>
            <a:endParaRPr lang="en-US" sz="2400" dirty="0"/>
          </a:p>
        </p:txBody>
      </p:sp>
    </p:spTree>
    <p:extLst>
      <p:ext uri="{BB962C8B-B14F-4D97-AF65-F5344CB8AC3E}">
        <p14:creationId xmlns:p14="http://schemas.microsoft.com/office/powerpoint/2010/main" val="3346706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sp>
        <p:nvSpPr>
          <p:cNvPr id="11" name="Rectangle 10"/>
          <p:cNvSpPr/>
          <p:nvPr/>
        </p:nvSpPr>
        <p:spPr>
          <a:xfrm>
            <a:off x="266132" y="2228333"/>
            <a:ext cx="3814549" cy="1015663"/>
          </a:xfrm>
          <a:prstGeom prst="rect">
            <a:avLst/>
          </a:prstGeom>
          <a:solidFill>
            <a:schemeClr val="accent5"/>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6478" y="3415215"/>
            <a:ext cx="4002054" cy="2030242"/>
          </a:xfrm>
          <a:prstGeom prst="rect">
            <a:avLst/>
          </a:prstGeom>
        </p:spPr>
      </p:pic>
      <p:sp>
        <p:nvSpPr>
          <p:cNvPr id="13" name="TextBox 12"/>
          <p:cNvSpPr txBox="1"/>
          <p:nvPr/>
        </p:nvSpPr>
        <p:spPr>
          <a:xfrm>
            <a:off x="4735765" y="2661313"/>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4960986" y="215634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2681784" y="3923733"/>
            <a:ext cx="3664426"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6140354" y="3067337"/>
            <a:ext cx="1009934"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6854446" y="3062997"/>
            <a:ext cx="1581027" cy="365760"/>
          </a:xfrm>
          <a:prstGeom prst="rect">
            <a:avLst/>
          </a:prstGeom>
        </p:spPr>
      </p:pic>
    </p:spTree>
    <p:extLst>
      <p:ext uri="{BB962C8B-B14F-4D97-AF65-F5344CB8AC3E}">
        <p14:creationId xmlns:p14="http://schemas.microsoft.com/office/powerpoint/2010/main" val="1244766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01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5796897" y="361097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535784" y="3585735"/>
            <a:ext cx="1496291" cy="365760"/>
          </a:xfrm>
          <a:prstGeom prst="rect">
            <a:avLst/>
          </a:prstGeom>
        </p:spPr>
      </p:pic>
    </p:spTree>
    <p:extLst>
      <p:ext uri="{BB962C8B-B14F-4D97-AF65-F5344CB8AC3E}">
        <p14:creationId xmlns:p14="http://schemas.microsoft.com/office/powerpoint/2010/main" val="280066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657062"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1657062"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657062"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1657062"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1657062"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1657062"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1657062"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1657062"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1657062"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1657062"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86492"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5637358" y="2806596"/>
            <a:ext cx="2122226" cy="3385542"/>
          </a:xfrm>
          <a:prstGeom prst="rect">
            <a:avLst/>
          </a:prstGeom>
        </p:spPr>
        <p:txBody>
          <a:bodyPr wrap="square">
            <a:spAutoFit/>
          </a:bodyPr>
          <a:lstStyle/>
          <a:p>
            <a:r>
              <a:rPr lang="pl-PL" dirty="0"/>
              <a:t> </a:t>
            </a:r>
            <a:r>
              <a:rPr lang="en-US" dirty="0" smtClean="0"/>
              <a:t> </a:t>
            </a:r>
            <a:r>
              <a:rPr lang="pl-PL" dirty="0" smtClean="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2350685" y="3172179"/>
            <a:ext cx="1581027" cy="365760"/>
          </a:xfrm>
          <a:prstGeom prst="rect">
            <a:avLst/>
          </a:prstGeom>
        </p:spPr>
      </p:pic>
      <p:pic>
        <p:nvPicPr>
          <p:cNvPr id="11" name="Picture 10"/>
          <p:cNvPicPr>
            <a:picLocks noChangeAspect="1"/>
          </p:cNvPicPr>
          <p:nvPr/>
        </p:nvPicPr>
        <p:blipFill>
          <a:blip r:embed="rId3"/>
          <a:stretch>
            <a:fillRect/>
          </a:stretch>
        </p:blipFill>
        <p:spPr>
          <a:xfrm>
            <a:off x="2350685" y="5423422"/>
            <a:ext cx="1699708" cy="365760"/>
          </a:xfrm>
          <a:prstGeom prst="rect">
            <a:avLst/>
          </a:prstGeom>
        </p:spPr>
      </p:pic>
    </p:spTree>
    <p:extLst>
      <p:ext uri="{BB962C8B-B14F-4D97-AF65-F5344CB8AC3E}">
        <p14:creationId xmlns:p14="http://schemas.microsoft.com/office/powerpoint/2010/main" val="247684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404719"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Create three simple moving averages and plot to see the smoothing effect</a:t>
            </a:r>
            <a:endParaRPr lang="en-US" dirty="0"/>
          </a:p>
        </p:txBody>
      </p:sp>
    </p:spTree>
    <p:extLst>
      <p:ext uri="{BB962C8B-B14F-4D97-AF65-F5344CB8AC3E}">
        <p14:creationId xmlns:p14="http://schemas.microsoft.com/office/powerpoint/2010/main" val="3636445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1187356" y="1251424"/>
            <a:ext cx="6769289" cy="4185002"/>
          </a:xfrm>
          <a:prstGeom prst="rect">
            <a:avLst/>
          </a:prstGeom>
          <a:ln>
            <a:solidFill>
              <a:schemeClr val="tx1"/>
            </a:solidFill>
          </a:ln>
        </p:spPr>
      </p:pic>
      <p:sp>
        <p:nvSpPr>
          <p:cNvPr id="7" name="Rectangle 6"/>
          <p:cNvSpPr/>
          <p:nvPr/>
        </p:nvSpPr>
        <p:spPr>
          <a:xfrm>
            <a:off x="185738" y="5581934"/>
            <a:ext cx="8686799" cy="518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investor can “</a:t>
            </a:r>
            <a:r>
              <a:rPr lang="en-US" dirty="0" err="1" smtClean="0"/>
              <a:t>backtest</a:t>
            </a:r>
            <a:r>
              <a:rPr lang="en-US" dirty="0" smtClean="0"/>
              <a:t>” the strategy to find an acceptable “n”.  Once the best “n” is found, the SMA line represents points to buy and sell as the price crosses over.</a:t>
            </a:r>
            <a:endParaRPr lang="en-US" dirty="0"/>
          </a:p>
        </p:txBody>
      </p:sp>
    </p:spTree>
    <p:extLst>
      <p:ext uri="{BB962C8B-B14F-4D97-AF65-F5344CB8AC3E}">
        <p14:creationId xmlns:p14="http://schemas.microsoft.com/office/powerpoint/2010/main" val="3990824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185738" y="5334000"/>
            <a:ext cx="8686799" cy="76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Card!  We need to lag the trading rule to ensure the signal is realistic.  Calculations are not real time, but at close so you need to adjust the results to emulate a real  scenario.</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1333499"/>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1_TTR_C_v2.R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361759" cy="2462213"/>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SMA </a:t>
            </a:r>
          </a:p>
          <a:p>
            <a:pPr marL="285750" indent="-285750">
              <a:buFont typeface="Arial" panose="020B0604020202020204" pitchFamily="34" charset="0"/>
              <a:buChar char="•"/>
            </a:pPr>
            <a:r>
              <a:rPr lang="en-US" dirty="0" smtClean="0"/>
              <a:t>Create a trading indicator (rule)</a:t>
            </a:r>
          </a:p>
          <a:p>
            <a:pPr marL="285750" indent="-285750">
              <a:buFont typeface="Arial" panose="020B0604020202020204" pitchFamily="34" charset="0"/>
              <a:buChar char="•"/>
            </a:pPr>
            <a:r>
              <a:rPr lang="en-US" dirty="0" smtClean="0"/>
              <a:t>Lag the Rule</a:t>
            </a:r>
          </a:p>
          <a:p>
            <a:pPr marL="285750" indent="-285750">
              <a:buFont typeface="Arial" panose="020B0604020202020204" pitchFamily="34" charset="0"/>
              <a:buChar char="•"/>
            </a:pPr>
            <a:r>
              <a:rPr lang="en-US" dirty="0" smtClean="0"/>
              <a:t>Back-test the lagged rule to see cumulative returns</a:t>
            </a:r>
          </a:p>
          <a:p>
            <a:pPr marL="285750" indent="-285750">
              <a:buFont typeface="Arial" panose="020B0604020202020204" pitchFamily="34" charset="0"/>
              <a:buChar char="•"/>
            </a:pPr>
            <a:r>
              <a:rPr lang="en-US" dirty="0" smtClean="0"/>
              <a:t>Switch a single character in the rule and back-test again to see the impact</a:t>
            </a:r>
            <a:endParaRPr lang="en-US" dirty="0"/>
          </a:p>
        </p:txBody>
      </p:sp>
    </p:spTree>
    <p:extLst>
      <p:ext uri="{BB962C8B-B14F-4D97-AF65-F5344CB8AC3E}">
        <p14:creationId xmlns:p14="http://schemas.microsoft.com/office/powerpoint/2010/main" val="1737845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SMA as an Indicator for CMG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78606" y="1156380"/>
            <a:ext cx="6036469" cy="3628860"/>
          </a:xfrm>
          <a:prstGeom prst="rect">
            <a:avLst/>
          </a:prstGeom>
        </p:spPr>
      </p:pic>
      <p:sp>
        <p:nvSpPr>
          <p:cNvPr id="7" name="Right Brace 6"/>
          <p:cNvSpPr/>
          <p:nvPr/>
        </p:nvSpPr>
        <p:spPr>
          <a:xfrm>
            <a:off x="6219825"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205537" y="3267075"/>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205537"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2308" y="2074397"/>
            <a:ext cx="1928812" cy="523220"/>
          </a:xfrm>
          <a:prstGeom prst="rect">
            <a:avLst/>
          </a:prstGeom>
          <a:noFill/>
        </p:spPr>
        <p:txBody>
          <a:bodyPr wrap="square" rtlCol="0">
            <a:spAutoFit/>
          </a:bodyPr>
          <a:lstStyle/>
          <a:p>
            <a:r>
              <a:rPr lang="en-US" sz="1400" dirty="0" smtClean="0"/>
              <a:t>Total Cumulative Return using the rule.</a:t>
            </a:r>
            <a:endParaRPr lang="en-US" sz="1400" dirty="0"/>
          </a:p>
        </p:txBody>
      </p:sp>
      <p:sp>
        <p:nvSpPr>
          <p:cNvPr id="11" name="TextBox 10"/>
          <p:cNvSpPr txBox="1"/>
          <p:nvPr/>
        </p:nvSpPr>
        <p:spPr>
          <a:xfrm>
            <a:off x="6910730" y="3119780"/>
            <a:ext cx="2420034" cy="646331"/>
          </a:xfrm>
          <a:prstGeom prst="rect">
            <a:avLst/>
          </a:prstGeom>
          <a:noFill/>
        </p:spPr>
        <p:txBody>
          <a:bodyPr wrap="square" rtlCol="0">
            <a:spAutoFit/>
          </a:bodyPr>
          <a:lstStyle/>
          <a:p>
            <a:r>
              <a:rPr lang="en-US" sz="1200" dirty="0" smtClean="0"/>
              <a:t>Day to Day Return</a:t>
            </a:r>
          </a:p>
          <a:p>
            <a:r>
              <a:rPr lang="en-US" sz="1200" dirty="0" smtClean="0"/>
              <a:t>Important if rule is sub one day periodicity.</a:t>
            </a:r>
            <a:endParaRPr lang="en-US" sz="1200" dirty="0"/>
          </a:p>
        </p:txBody>
      </p:sp>
      <p:sp>
        <p:nvSpPr>
          <p:cNvPr id="12" name="TextBox 11"/>
          <p:cNvSpPr txBox="1"/>
          <p:nvPr/>
        </p:nvSpPr>
        <p:spPr>
          <a:xfrm>
            <a:off x="6877392" y="3872255"/>
            <a:ext cx="2266608" cy="461665"/>
          </a:xfrm>
          <a:prstGeom prst="rect">
            <a:avLst/>
          </a:prstGeom>
          <a:noFill/>
        </p:spPr>
        <p:txBody>
          <a:bodyPr wrap="square" rtlCol="0">
            <a:spAutoFit/>
          </a:bodyPr>
          <a:lstStyle/>
          <a:p>
            <a:r>
              <a:rPr lang="en-US" sz="1200" dirty="0" smtClean="0"/>
              <a:t>Peak to trough % change, used to understand volatility.</a:t>
            </a:r>
            <a:endParaRPr lang="en-US" sz="1200" dirty="0"/>
          </a:p>
        </p:txBody>
      </p:sp>
      <p:sp>
        <p:nvSpPr>
          <p:cNvPr id="13" name="Rectangle 12"/>
          <p:cNvSpPr/>
          <p:nvPr/>
        </p:nvSpPr>
        <p:spPr>
          <a:xfrm>
            <a:off x="185738"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Due to the price spike, ~20% of the total cumulative ~30% came in a single session.  One could still argue the rule reduced risk because there were days without any capital exposure and the rule provided returns beyond the 1 day surge</a:t>
            </a:r>
            <a:r>
              <a:rPr lang="en-US" sz="1600" dirty="0" smtClean="0"/>
              <a:t>.</a:t>
            </a:r>
            <a:endParaRPr lang="en-US" sz="1600" dirty="0"/>
          </a:p>
        </p:txBody>
      </p:sp>
    </p:spTree>
    <p:extLst>
      <p:ext uri="{BB962C8B-B14F-4D97-AF65-F5344CB8AC3E}">
        <p14:creationId xmlns:p14="http://schemas.microsoft.com/office/powerpoint/2010/main" val="4086849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21077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Moving Average Convergence Divergence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8207477" cy="646331"/>
          </a:xfrm>
          <a:prstGeom prst="rect">
            <a:avLst/>
          </a:prstGeom>
          <a:solidFill>
            <a:schemeClr val="accent6"/>
          </a:solidFill>
        </p:spPr>
        <p:txBody>
          <a:bodyPr wrap="square" rtlCol="0">
            <a:spAutoFit/>
          </a:bodyPr>
          <a:lstStyle/>
          <a:p>
            <a:r>
              <a:rPr lang="en-US" dirty="0" smtClean="0">
                <a:solidFill>
                  <a:schemeClr val="bg1"/>
                </a:solidFill>
              </a:rPr>
              <a:t>By measuring </a:t>
            </a:r>
            <a:r>
              <a:rPr lang="en-US" i="1" u="sng" dirty="0" smtClean="0">
                <a:solidFill>
                  <a:schemeClr val="bg1"/>
                </a:solidFill>
              </a:rPr>
              <a:t>the moving average of two moving averages with different time frames</a:t>
            </a:r>
            <a:r>
              <a:rPr lang="en-US" dirty="0" smtClean="0">
                <a:solidFill>
                  <a:schemeClr val="bg1"/>
                </a:solidFill>
              </a:rPr>
              <a:t>, an investor hopes to capture when momentum is building or receding.  </a:t>
            </a:r>
            <a:endParaRPr lang="en-US" dirty="0">
              <a:solidFill>
                <a:schemeClr val="bg1"/>
              </a:solidFill>
            </a:endParaRPr>
          </a:p>
        </p:txBody>
      </p:sp>
      <p:sp>
        <p:nvSpPr>
          <p:cNvPr id="7" name="TextBox 6"/>
          <p:cNvSpPr txBox="1"/>
          <p:nvPr/>
        </p:nvSpPr>
        <p:spPr>
          <a:xfrm>
            <a:off x="173983" y="3890347"/>
            <a:ext cx="8736302" cy="1200329"/>
          </a:xfrm>
          <a:prstGeom prst="rect">
            <a:avLst/>
          </a:prstGeom>
          <a:noFill/>
        </p:spPr>
        <p:txBody>
          <a:bodyPr wrap="none" rtlCol="0">
            <a:spAutoFit/>
          </a:bodyPr>
          <a:lstStyle/>
          <a:p>
            <a:pPr marL="514350" indent="-514350">
              <a:buAutoNum type="arabicPeriod"/>
            </a:pPr>
            <a:r>
              <a:rPr lang="en-US" sz="2400" b="1" dirty="0" smtClean="0"/>
              <a:t>Calculate the 12 (</a:t>
            </a:r>
            <a:r>
              <a:rPr lang="en-US" sz="2400" b="1" dirty="0" err="1" smtClean="0"/>
              <a:t>nFast</a:t>
            </a:r>
            <a:r>
              <a:rPr lang="en-US" sz="2400" b="1" dirty="0" smtClean="0"/>
              <a:t>) day &amp; 26 (</a:t>
            </a:r>
            <a:r>
              <a:rPr lang="en-US" sz="2400" b="1" dirty="0" err="1" smtClean="0"/>
              <a:t>nSlow</a:t>
            </a:r>
            <a:r>
              <a:rPr lang="en-US" sz="2400" b="1" dirty="0" smtClean="0"/>
              <a:t>) day moving averages.</a:t>
            </a:r>
          </a:p>
          <a:p>
            <a:pPr marL="514350" indent="-514350">
              <a:buAutoNum type="arabicPeriod"/>
            </a:pPr>
            <a:r>
              <a:rPr lang="en-US" sz="2400" b="1" dirty="0" smtClean="0"/>
              <a:t>Calculate the difference </a:t>
            </a:r>
            <a:r>
              <a:rPr lang="en-US" sz="2400" b="1" dirty="0"/>
              <a:t>between </a:t>
            </a:r>
            <a:r>
              <a:rPr lang="en-US" sz="2400" b="1" dirty="0" smtClean="0"/>
              <a:t>average from #1 </a:t>
            </a:r>
          </a:p>
          <a:p>
            <a:pPr marL="514350" indent="-514350">
              <a:buAutoNum type="arabicPeriod"/>
            </a:pPr>
            <a:r>
              <a:rPr lang="en-US" sz="2400" b="1" dirty="0" smtClean="0"/>
              <a:t>Calculate the 9 day Moving </a:t>
            </a:r>
            <a:r>
              <a:rPr lang="en-US" sz="2400" b="1" dirty="0" err="1" smtClean="0"/>
              <a:t>Avg</a:t>
            </a:r>
            <a:r>
              <a:rPr lang="en-US" sz="2400" b="1" dirty="0" smtClean="0"/>
              <a:t> (</a:t>
            </a:r>
            <a:r>
              <a:rPr lang="en-US" sz="2400" b="1" dirty="0" err="1" smtClean="0"/>
              <a:t>nSig</a:t>
            </a:r>
            <a:r>
              <a:rPr lang="en-US" sz="2400" b="1" dirty="0" smtClean="0"/>
              <a:t>) of #2 </a:t>
            </a:r>
          </a:p>
        </p:txBody>
      </p:sp>
      <p:sp>
        <p:nvSpPr>
          <p:cNvPr id="9" name="TextBox 8"/>
          <p:cNvSpPr txBox="1"/>
          <p:nvPr/>
        </p:nvSpPr>
        <p:spPr>
          <a:xfrm>
            <a:off x="677043" y="2154212"/>
            <a:ext cx="7424084" cy="1200329"/>
          </a:xfrm>
          <a:prstGeom prst="rect">
            <a:avLst/>
          </a:prstGeom>
          <a:noFill/>
        </p:spPr>
        <p:txBody>
          <a:bodyPr wrap="none" rtlCol="0">
            <a:spAutoFit/>
          </a:bodyPr>
          <a:lstStyle/>
          <a:p>
            <a:r>
              <a:rPr lang="en-US" dirty="0" smtClean="0"/>
              <a:t>Instead of “n”:</a:t>
            </a:r>
          </a:p>
          <a:p>
            <a:pPr marL="285750" indent="-285750">
              <a:buFont typeface="Arial" panose="020B0604020202020204" pitchFamily="34" charset="0"/>
              <a:buChar char="•"/>
            </a:pPr>
            <a:r>
              <a:rPr lang="en-US" dirty="0" err="1" smtClean="0"/>
              <a:t>nFast</a:t>
            </a:r>
            <a:r>
              <a:rPr lang="en-US" dirty="0" smtClean="0"/>
              <a:t>(12) – the smaller window to measure (12 periods)</a:t>
            </a:r>
          </a:p>
          <a:p>
            <a:pPr marL="285750" indent="-285750">
              <a:buFont typeface="Arial" panose="020B0604020202020204" pitchFamily="34" charset="0"/>
              <a:buChar char="•"/>
            </a:pPr>
            <a:r>
              <a:rPr lang="en-US" dirty="0" err="1" smtClean="0"/>
              <a:t>nSlow</a:t>
            </a:r>
            <a:r>
              <a:rPr lang="en-US" dirty="0" smtClean="0"/>
              <a:t>(26)- the longer window to measure (26 periods)</a:t>
            </a:r>
          </a:p>
          <a:p>
            <a:pPr marL="285750" indent="-285750">
              <a:buFont typeface="Arial" panose="020B0604020202020204" pitchFamily="34" charset="0"/>
              <a:buChar char="•"/>
            </a:pPr>
            <a:r>
              <a:rPr lang="en-US" dirty="0" err="1" smtClean="0"/>
              <a:t>nSig</a:t>
            </a:r>
            <a:r>
              <a:rPr lang="en-US" dirty="0" smtClean="0"/>
              <a:t>(9)- the number of periods used to measure the </a:t>
            </a:r>
            <a:r>
              <a:rPr lang="en-US" dirty="0" err="1" smtClean="0"/>
              <a:t>avg</a:t>
            </a:r>
            <a:r>
              <a:rPr lang="en-US" dirty="0" smtClean="0"/>
              <a:t> difference “signal”</a:t>
            </a:r>
            <a:endParaRPr lang="en-US" dirty="0"/>
          </a:p>
        </p:txBody>
      </p:sp>
      <p:sp>
        <p:nvSpPr>
          <p:cNvPr id="10" name="TextBox 9"/>
          <p:cNvSpPr txBox="1"/>
          <p:nvPr/>
        </p:nvSpPr>
        <p:spPr>
          <a:xfrm>
            <a:off x="586555" y="5419427"/>
            <a:ext cx="7753043" cy="646331"/>
          </a:xfrm>
          <a:prstGeom prst="rect">
            <a:avLst/>
          </a:prstGeom>
          <a:solidFill>
            <a:schemeClr val="accent6"/>
          </a:solidFill>
        </p:spPr>
        <p:txBody>
          <a:bodyPr wrap="square" rtlCol="0">
            <a:spAutoFit/>
          </a:bodyPr>
          <a:lstStyle/>
          <a:p>
            <a:r>
              <a:rPr lang="en-US" dirty="0" smtClean="0">
                <a:solidFill>
                  <a:schemeClr val="bg1"/>
                </a:solidFill>
              </a:rPr>
              <a:t>When </a:t>
            </a:r>
            <a:r>
              <a:rPr lang="en-US" smtClean="0">
                <a:solidFill>
                  <a:schemeClr val="bg1"/>
                </a:solidFill>
              </a:rPr>
              <a:t>MACD </a:t>
            </a:r>
            <a:r>
              <a:rPr lang="en-US" smtClean="0">
                <a:solidFill>
                  <a:schemeClr val="bg1"/>
                </a:solidFill>
              </a:rPr>
              <a:t>&gt; Signal</a:t>
            </a:r>
            <a:r>
              <a:rPr lang="en-US" smtClean="0">
                <a:solidFill>
                  <a:schemeClr val="bg1"/>
                </a:solidFill>
              </a:rPr>
              <a:t>, </a:t>
            </a:r>
            <a:r>
              <a:rPr lang="en-US" dirty="0" smtClean="0">
                <a:solidFill>
                  <a:schemeClr val="bg1"/>
                </a:solidFill>
              </a:rPr>
              <a:t>the price is accelerating, positive momentum/money is coming to the equity which represents a buying opportunity.  Converse is true.</a:t>
            </a:r>
            <a:endParaRPr lang="en-US" dirty="0">
              <a:solidFill>
                <a:schemeClr val="bg1"/>
              </a:solidFill>
            </a:endParaRPr>
          </a:p>
        </p:txBody>
      </p:sp>
    </p:spTree>
    <p:extLst>
      <p:ext uri="{BB962C8B-B14F-4D97-AF65-F5344CB8AC3E}">
        <p14:creationId xmlns:p14="http://schemas.microsoft.com/office/powerpoint/2010/main" val="385271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One small addition difference.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7753043" cy="369332"/>
          </a:xfrm>
          <a:prstGeom prst="rect">
            <a:avLst/>
          </a:prstGeom>
          <a:solidFill>
            <a:schemeClr val="accent6"/>
          </a:solidFill>
        </p:spPr>
        <p:txBody>
          <a:bodyPr wrap="square" rtlCol="0">
            <a:spAutoFit/>
          </a:bodyPr>
          <a:lstStyle/>
          <a:p>
            <a:r>
              <a:rPr lang="en-US" dirty="0" smtClean="0">
                <a:solidFill>
                  <a:schemeClr val="bg1"/>
                </a:solidFill>
              </a:rPr>
              <a:t>MACD uses exponential moving averages (EMA).</a:t>
            </a:r>
            <a:endParaRPr lang="en-US" dirty="0">
              <a:solidFill>
                <a:schemeClr val="bg1"/>
              </a:solidFill>
            </a:endParaRPr>
          </a:p>
        </p:txBody>
      </p:sp>
      <p:sp>
        <p:nvSpPr>
          <p:cNvPr id="7" name="TextBox 6"/>
          <p:cNvSpPr txBox="1"/>
          <p:nvPr/>
        </p:nvSpPr>
        <p:spPr>
          <a:xfrm>
            <a:off x="1494652" y="1838857"/>
            <a:ext cx="886781" cy="523220"/>
          </a:xfrm>
          <a:prstGeom prst="rect">
            <a:avLst/>
          </a:prstGeom>
          <a:noFill/>
        </p:spPr>
        <p:txBody>
          <a:bodyPr wrap="none" rtlCol="0">
            <a:spAutoFit/>
          </a:bodyPr>
          <a:lstStyle/>
          <a:p>
            <a:r>
              <a:rPr lang="en-US" sz="2800" b="1" u="sng" dirty="0" smtClean="0"/>
              <a:t>SMA</a:t>
            </a:r>
            <a:endParaRPr lang="en-US" sz="2800" b="1" u="sng" dirty="0"/>
          </a:p>
        </p:txBody>
      </p:sp>
      <p:sp>
        <p:nvSpPr>
          <p:cNvPr id="8" name="TextBox 7"/>
          <p:cNvSpPr txBox="1"/>
          <p:nvPr/>
        </p:nvSpPr>
        <p:spPr>
          <a:xfrm>
            <a:off x="6909875" y="1838857"/>
            <a:ext cx="891591" cy="523220"/>
          </a:xfrm>
          <a:prstGeom prst="rect">
            <a:avLst/>
          </a:prstGeom>
          <a:noFill/>
        </p:spPr>
        <p:txBody>
          <a:bodyPr wrap="none" rtlCol="0">
            <a:spAutoFit/>
          </a:bodyPr>
          <a:lstStyle/>
          <a:p>
            <a:r>
              <a:rPr lang="en-US" sz="2800" b="1" u="sng" dirty="0" smtClean="0"/>
              <a:t>EMA</a:t>
            </a:r>
            <a:endParaRPr lang="en-US" sz="2800" b="1" u="sng" dirty="0"/>
          </a:p>
        </p:txBody>
      </p:sp>
      <p:sp>
        <p:nvSpPr>
          <p:cNvPr id="9" name="TextBox 8"/>
          <p:cNvSpPr txBox="1"/>
          <p:nvPr/>
        </p:nvSpPr>
        <p:spPr>
          <a:xfrm>
            <a:off x="151627" y="2492477"/>
            <a:ext cx="3318387" cy="646331"/>
          </a:xfrm>
          <a:prstGeom prst="rect">
            <a:avLst/>
          </a:prstGeom>
          <a:noFill/>
        </p:spPr>
        <p:txBody>
          <a:bodyPr wrap="square" rtlCol="0">
            <a:spAutoFit/>
          </a:bodyPr>
          <a:lstStyle/>
          <a:p>
            <a:r>
              <a:rPr lang="en-US" dirty="0" smtClean="0"/>
              <a:t>Each value in the “n” window has an </a:t>
            </a:r>
            <a:r>
              <a:rPr lang="en-US" b="1" u="sng" dirty="0" smtClean="0"/>
              <a:t>equal</a:t>
            </a:r>
            <a:r>
              <a:rPr lang="en-US" dirty="0" smtClean="0"/>
              <a:t> weight.</a:t>
            </a:r>
            <a:endParaRPr lang="en-US" dirty="0"/>
          </a:p>
        </p:txBody>
      </p:sp>
      <p:sp>
        <p:nvSpPr>
          <p:cNvPr id="10" name="TextBox 9"/>
          <p:cNvSpPr txBox="1"/>
          <p:nvPr/>
        </p:nvSpPr>
        <p:spPr>
          <a:xfrm>
            <a:off x="151627" y="4232787"/>
            <a:ext cx="1396985" cy="369332"/>
          </a:xfrm>
          <a:prstGeom prst="rect">
            <a:avLst/>
          </a:prstGeom>
          <a:noFill/>
        </p:spPr>
        <p:txBody>
          <a:bodyPr wrap="none" rtlCol="0">
            <a:spAutoFit/>
          </a:bodyPr>
          <a:lstStyle/>
          <a:p>
            <a:r>
              <a:rPr lang="en-US" dirty="0" smtClean="0"/>
              <a:t>For example:</a:t>
            </a:r>
          </a:p>
        </p:txBody>
      </p:sp>
      <p:sp>
        <p:nvSpPr>
          <p:cNvPr id="11" name="Rectangle 10"/>
          <p:cNvSpPr/>
          <p:nvPr/>
        </p:nvSpPr>
        <p:spPr>
          <a:xfrm>
            <a:off x="151627" y="4654415"/>
            <a:ext cx="4572000" cy="1323439"/>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a:t>
            </a:r>
            <a:r>
              <a:rPr lang="en-US" sz="2000" dirty="0" smtClean="0">
                <a:latin typeface="Consolas" panose="020B0609020204030204" pitchFamily="49" charset="0"/>
                <a:cs typeface="Consolas" panose="020B0609020204030204" pitchFamily="49" charset="0"/>
              </a:rPr>
              <a:t>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5564229" y="2482645"/>
            <a:ext cx="3318387" cy="1200329"/>
          </a:xfrm>
          <a:prstGeom prst="rect">
            <a:avLst/>
          </a:prstGeom>
          <a:noFill/>
        </p:spPr>
        <p:txBody>
          <a:bodyPr wrap="square" rtlCol="0">
            <a:spAutoFit/>
          </a:bodyPr>
          <a:lstStyle/>
          <a:p>
            <a:r>
              <a:rPr lang="en-US" dirty="0" smtClean="0"/>
              <a:t>Each value in the “n” window has an different weight.  The weights decrease the farther back in time e.g. </a:t>
            </a:r>
            <a:r>
              <a:rPr lang="en-US" b="1" dirty="0" smtClean="0"/>
              <a:t>recent data is more relevant</a:t>
            </a:r>
            <a:r>
              <a:rPr lang="en-US" dirty="0" smtClean="0"/>
              <a:t>.</a:t>
            </a:r>
            <a:endParaRPr lang="en-US" dirty="0"/>
          </a:p>
        </p:txBody>
      </p:sp>
      <p:sp>
        <p:nvSpPr>
          <p:cNvPr id="13" name="TextBox 12"/>
          <p:cNvSpPr txBox="1"/>
          <p:nvPr/>
        </p:nvSpPr>
        <p:spPr>
          <a:xfrm>
            <a:off x="5435849" y="4557252"/>
            <a:ext cx="3575146" cy="1200329"/>
          </a:xfrm>
          <a:prstGeom prst="rect">
            <a:avLst/>
          </a:prstGeom>
          <a:noFill/>
        </p:spPr>
        <p:txBody>
          <a:bodyPr wrap="none" rtlCol="0">
            <a:spAutoFit/>
          </a:bodyPr>
          <a:lstStyle/>
          <a:p>
            <a:r>
              <a:rPr lang="en-US" dirty="0" smtClean="0"/>
              <a:t>Advantage:</a:t>
            </a:r>
          </a:p>
          <a:p>
            <a:r>
              <a:rPr lang="en-US" dirty="0" smtClean="0"/>
              <a:t>Faster to recognize a buy/sell signal.</a:t>
            </a:r>
          </a:p>
          <a:p>
            <a:r>
              <a:rPr lang="en-US" dirty="0" smtClean="0"/>
              <a:t>Disadvantage:</a:t>
            </a:r>
          </a:p>
          <a:p>
            <a:r>
              <a:rPr lang="en-US" dirty="0" smtClean="0"/>
              <a:t>More false signals, more sensitivity</a:t>
            </a:r>
            <a:endParaRPr lang="en-US" dirty="0"/>
          </a:p>
        </p:txBody>
      </p:sp>
      <p:cxnSp>
        <p:nvCxnSpPr>
          <p:cNvPr id="15" name="Straight Connector 14"/>
          <p:cNvCxnSpPr/>
          <p:nvPr/>
        </p:nvCxnSpPr>
        <p:spPr>
          <a:xfrm>
            <a:off x="4980811" y="2343150"/>
            <a:ext cx="0" cy="37004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6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1_TTR_D.R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497146" cy="2185214"/>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MACD </a:t>
            </a:r>
          </a:p>
          <a:p>
            <a:pPr marL="285750" indent="-285750">
              <a:buFont typeface="Arial" panose="020B0604020202020204" pitchFamily="34" charset="0"/>
              <a:buChar char="•"/>
            </a:pPr>
            <a:r>
              <a:rPr lang="en-US" dirty="0" smtClean="0"/>
              <a:t>Plot a dynamic graph of the closing &amp; MACD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the indicator</a:t>
            </a:r>
            <a:endParaRPr lang="en-US" dirty="0"/>
          </a:p>
        </p:txBody>
      </p:sp>
    </p:spTree>
    <p:extLst>
      <p:ext uri="{BB962C8B-B14F-4D97-AF65-F5344CB8AC3E}">
        <p14:creationId xmlns:p14="http://schemas.microsoft.com/office/powerpoint/2010/main" val="385526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Tree>
    <p:extLst>
      <p:ext uri="{BB962C8B-B14F-4D97-AF65-F5344CB8AC3E}">
        <p14:creationId xmlns:p14="http://schemas.microsoft.com/office/powerpoint/2010/main" val="455826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129220"/>
            <a:ext cx="8686799"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market is one of the many varieties of systems, institutions, procedures, social relations and infrastructures whereby parties engage in exchange. </a:t>
            </a:r>
            <a:r>
              <a:rPr lang="en-US" dirty="0" smtClean="0"/>
              <a:t>Traditional markets are often regulated, have defined trading norms/rules, and have been in existence for some time.   </a:t>
            </a:r>
            <a:endParaRPr lang="en-US" dirty="0"/>
          </a:p>
        </p:txBody>
      </p:sp>
      <p:sp>
        <p:nvSpPr>
          <p:cNvPr id="9" name="TextBox 8"/>
          <p:cNvSpPr txBox="1"/>
          <p:nvPr/>
        </p:nvSpPr>
        <p:spPr>
          <a:xfrm>
            <a:off x="428625" y="2371725"/>
            <a:ext cx="3261342"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gold/silver </a:t>
            </a:r>
            <a:r>
              <a:rPr lang="en-US" dirty="0" err="1" smtClean="0"/>
              <a:t>etc</a:t>
            </a:r>
            <a:endParaRPr lang="en-US" dirty="0" smtClean="0"/>
          </a:p>
          <a:p>
            <a:pPr marL="285750" indent="-285750">
              <a:buFont typeface="Arial" panose="020B0604020202020204" pitchFamily="34" charset="0"/>
              <a:buChar char="•"/>
            </a:pPr>
            <a:r>
              <a:rPr lang="en-US" dirty="0" smtClean="0"/>
              <a:t>Crop Futures – corn/soybean</a:t>
            </a:r>
          </a:p>
          <a:p>
            <a:pPr marL="285750" indent="-285750">
              <a:buFont typeface="Arial" panose="020B0604020202020204" pitchFamily="34" charset="0"/>
              <a:buChar char="•"/>
            </a:pPr>
            <a:r>
              <a:rPr lang="en-US" dirty="0" smtClean="0"/>
              <a:t>Consumer Credit</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Markets</a:t>
            </a:r>
            <a:endParaRPr lang="en-US" dirty="0"/>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6" y="1441452"/>
            <a:ext cx="3059112"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Relative Strength Index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5899" y="1975088"/>
            <a:ext cx="4657725" cy="1754326"/>
          </a:xfrm>
          <a:prstGeom prst="rect">
            <a:avLst/>
          </a:prstGeom>
          <a:noFill/>
        </p:spPr>
        <p:txBody>
          <a:bodyPr wrap="square" rtlCol="0">
            <a:spAutoFit/>
          </a:bodyPr>
          <a:lstStyle/>
          <a:p>
            <a:r>
              <a:rPr lang="en-US" dirty="0" smtClean="0"/>
              <a:t>Momentum Oscillator</a:t>
            </a:r>
          </a:p>
          <a:p>
            <a:pPr marL="285750" indent="-285750">
              <a:buFont typeface="Arial" panose="020B0604020202020204" pitchFamily="34" charset="0"/>
              <a:buChar char="•"/>
            </a:pPr>
            <a:r>
              <a:rPr lang="en-US" dirty="0" smtClean="0"/>
              <a:t>Index between 0-100 </a:t>
            </a:r>
          </a:p>
          <a:p>
            <a:pPr marL="285750" indent="-285750">
              <a:buFont typeface="Arial" panose="020B0604020202020204" pitchFamily="34" charset="0"/>
              <a:buChar char="•"/>
            </a:pPr>
            <a:r>
              <a:rPr lang="en-US" dirty="0" smtClean="0"/>
              <a:t>Compares average gains and losses in 14 day periods (“n”)</a:t>
            </a:r>
          </a:p>
          <a:p>
            <a:pPr marL="285750" indent="-285750">
              <a:buFont typeface="Arial" panose="020B0604020202020204" pitchFamily="34" charset="0"/>
              <a:buChar char="•"/>
            </a:pPr>
            <a:r>
              <a:rPr lang="en-US" dirty="0" smtClean="0"/>
              <a:t>Usually </a:t>
            </a:r>
            <a:r>
              <a:rPr lang="en-US" dirty="0"/>
              <a:t>interpreted as an overbought/oversold (over 70 / below 30)</a:t>
            </a:r>
          </a:p>
        </p:txBody>
      </p:sp>
      <p:sp>
        <p:nvSpPr>
          <p:cNvPr id="7" name="TextBox 6"/>
          <p:cNvSpPr txBox="1"/>
          <p:nvPr/>
        </p:nvSpPr>
        <p:spPr>
          <a:xfrm>
            <a:off x="6481796" y="6018662"/>
            <a:ext cx="2662204" cy="276999"/>
          </a:xfrm>
          <a:prstGeom prst="rect">
            <a:avLst/>
          </a:prstGeom>
          <a:noFill/>
        </p:spPr>
        <p:txBody>
          <a:bodyPr wrap="none" rtlCol="0">
            <a:spAutoFit/>
          </a:bodyPr>
          <a:lstStyle/>
          <a:p>
            <a:r>
              <a:rPr lang="en-US" sz="1200" i="1" dirty="0" smtClean="0"/>
              <a:t>* Usually uses EMA but we will do SMA.</a:t>
            </a:r>
            <a:endParaRPr lang="en-US" sz="1200" i="1"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Creates a control chart.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cxnSp>
        <p:nvCxnSpPr>
          <p:cNvPr id="7" name="Straight Arrow Connector 6"/>
          <p:cNvCxnSpPr/>
          <p:nvPr/>
        </p:nvCxnSpPr>
        <p:spPr>
          <a:xfrm>
            <a:off x="2028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47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86238" y="5086350"/>
            <a:ext cx="663964"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rot="16200000">
            <a:off x="1123951" y="3438525"/>
            <a:ext cx="523092" cy="369332"/>
          </a:xfrm>
          <a:prstGeom prst="rect">
            <a:avLst/>
          </a:prstGeom>
          <a:noFill/>
        </p:spPr>
        <p:txBody>
          <a:bodyPr wrap="none" rtlCol="0">
            <a:spAutoFit/>
          </a:bodyPr>
          <a:lstStyle/>
          <a:p>
            <a:r>
              <a:rPr lang="en-US" dirty="0" smtClean="0"/>
              <a:t>RSI </a:t>
            </a:r>
            <a:endParaRPr lang="en-US" dirty="0"/>
          </a:p>
        </p:txBody>
      </p:sp>
      <p:cxnSp>
        <p:nvCxnSpPr>
          <p:cNvPr id="15" name="Straight Connector 14"/>
          <p:cNvCxnSpPr/>
          <p:nvPr/>
        </p:nvCxnSpPr>
        <p:spPr>
          <a:xfrm>
            <a:off x="1857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9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3975" y="2724150"/>
            <a:ext cx="418704" cy="369332"/>
          </a:xfrm>
          <a:prstGeom prst="rect">
            <a:avLst/>
          </a:prstGeom>
          <a:noFill/>
        </p:spPr>
        <p:txBody>
          <a:bodyPr wrap="none" rtlCol="0">
            <a:spAutoFit/>
          </a:bodyPr>
          <a:lstStyle/>
          <a:p>
            <a:r>
              <a:rPr lang="en-US" dirty="0"/>
              <a:t>7</a:t>
            </a:r>
            <a:r>
              <a:rPr lang="en-US" dirty="0" smtClean="0"/>
              <a:t>0</a:t>
            </a:r>
            <a:endParaRPr lang="en-US" dirty="0"/>
          </a:p>
        </p:txBody>
      </p:sp>
      <p:sp>
        <p:nvSpPr>
          <p:cNvPr id="18" name="TextBox 17"/>
          <p:cNvSpPr txBox="1"/>
          <p:nvPr/>
        </p:nvSpPr>
        <p:spPr>
          <a:xfrm>
            <a:off x="1333500" y="3833813"/>
            <a:ext cx="418704" cy="369332"/>
          </a:xfrm>
          <a:prstGeom prst="rect">
            <a:avLst/>
          </a:prstGeom>
          <a:noFill/>
        </p:spPr>
        <p:txBody>
          <a:bodyPr wrap="none" rtlCol="0">
            <a:spAutoFit/>
          </a:bodyPr>
          <a:lstStyle/>
          <a:p>
            <a:r>
              <a:rPr lang="en-US" dirty="0" smtClean="0"/>
              <a:t>30</a:t>
            </a:r>
            <a:endParaRPr lang="en-US" dirty="0"/>
          </a:p>
        </p:txBody>
      </p:sp>
      <p:cxnSp>
        <p:nvCxnSpPr>
          <p:cNvPr id="20" name="Straight Connector 19"/>
          <p:cNvCxnSpPr/>
          <p:nvPr/>
        </p:nvCxnSpPr>
        <p:spPr>
          <a:xfrm flipV="1">
            <a:off x="2013685"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99472" y="3696411"/>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56672" y="3067761"/>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80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12693"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65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947313"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440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816220" y="3195850"/>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50508" y="3327779"/>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223380" y="352794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5780" y="3707642"/>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514532" y="3866865"/>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666932" y="403973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832981" y="4233080"/>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033148"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246961"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9362" y="4312693"/>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599530"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286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53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01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072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245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19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97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28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798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649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5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27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87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952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46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35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58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03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184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354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38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623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57990" y="5630778"/>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When the RSI dips below a threshold (30) the stock is considered “oversold” meaning the market has overreacted to something and RSI may indicate a buying opportunity.  RSI greater than 70 indicates the market is over buying the stock so it may be good to exit your position.</a:t>
            </a:r>
            <a:endParaRPr lang="en-US" sz="12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Calculating the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TextBox 7"/>
          <p:cNvSpPr txBox="1"/>
          <p:nvPr/>
        </p:nvSpPr>
        <p:spPr>
          <a:xfrm>
            <a:off x="2745974"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2671274" y="4477941"/>
            <a:ext cx="3784690" cy="523220"/>
          </a:xfrm>
          <a:prstGeom prst="rect">
            <a:avLst/>
          </a:prstGeom>
          <a:noFill/>
        </p:spPr>
        <p:txBody>
          <a:bodyPr wrap="none" rtlCol="0">
            <a:spAutoFit/>
          </a:bodyPr>
          <a:lstStyle/>
          <a:p>
            <a:r>
              <a:rPr lang="en-US" sz="2800" b="1" dirty="0" smtClean="0"/>
              <a:t>RS = </a:t>
            </a:r>
            <a:r>
              <a:rPr lang="en-US" sz="2800" b="1" dirty="0" err="1" smtClean="0"/>
              <a:t>Avg</a:t>
            </a:r>
            <a:r>
              <a:rPr lang="en-US" sz="2800" b="1" dirty="0" smtClean="0"/>
              <a:t> Gain / </a:t>
            </a:r>
            <a:r>
              <a:rPr lang="en-US" sz="2800" b="1" dirty="0" err="1" smtClean="0"/>
              <a:t>Avg</a:t>
            </a:r>
            <a:r>
              <a:rPr lang="en-US" sz="2800" b="1" dirty="0" smtClean="0"/>
              <a:t> Loss</a:t>
            </a:r>
            <a:endParaRPr lang="en-US" sz="2800" b="1" dirty="0"/>
          </a:p>
        </p:txBody>
      </p:sp>
      <p:sp>
        <p:nvSpPr>
          <p:cNvPr id="10" name="TextBox 9"/>
          <p:cNvSpPr txBox="1"/>
          <p:nvPr/>
        </p:nvSpPr>
        <p:spPr>
          <a:xfrm>
            <a:off x="1023579" y="5240740"/>
            <a:ext cx="7969169" cy="646331"/>
          </a:xfrm>
          <a:prstGeom prst="rect">
            <a:avLst/>
          </a:prstGeom>
          <a:noFill/>
        </p:spPr>
        <p:txBody>
          <a:bodyPr wrap="none" rtlCol="0">
            <a:spAutoFit/>
          </a:bodyPr>
          <a:lstStyle/>
          <a:p>
            <a:r>
              <a:rPr lang="en-US" dirty="0" err="1" smtClean="0"/>
              <a:t>Avg</a:t>
            </a:r>
            <a:r>
              <a:rPr lang="en-US" dirty="0" smtClean="0"/>
              <a:t> Gain = For “up” days, total number of points up / number of “up” days</a:t>
            </a:r>
          </a:p>
          <a:p>
            <a:r>
              <a:rPr lang="en-US" dirty="0" err="1"/>
              <a:t>Avg</a:t>
            </a:r>
            <a:r>
              <a:rPr lang="en-US" dirty="0"/>
              <a:t> </a:t>
            </a:r>
            <a:r>
              <a:rPr lang="en-US" dirty="0" smtClean="0"/>
              <a:t>Loss </a:t>
            </a:r>
            <a:r>
              <a:rPr lang="en-US" dirty="0"/>
              <a:t>= For </a:t>
            </a:r>
            <a:r>
              <a:rPr lang="en-US" dirty="0" smtClean="0"/>
              <a:t>“down” </a:t>
            </a:r>
            <a:r>
              <a:rPr lang="en-US" dirty="0"/>
              <a:t>days, total number of </a:t>
            </a:r>
            <a:r>
              <a:rPr lang="en-US" dirty="0" smtClean="0"/>
              <a:t>points down/ </a:t>
            </a:r>
            <a:r>
              <a:rPr lang="en-US" dirty="0"/>
              <a:t>number of </a:t>
            </a:r>
            <a:r>
              <a:rPr lang="en-US" dirty="0" smtClean="0"/>
              <a:t>“down” </a:t>
            </a:r>
            <a:r>
              <a:rPr lang="en-US" dirty="0"/>
              <a:t>days</a:t>
            </a:r>
          </a:p>
        </p:txBody>
      </p:sp>
      <p:sp>
        <p:nvSpPr>
          <p:cNvPr id="11" name="TextBox 10"/>
          <p:cNvSpPr txBox="1"/>
          <p:nvPr/>
        </p:nvSpPr>
        <p:spPr>
          <a:xfrm>
            <a:off x="4012442" y="3357349"/>
            <a:ext cx="1215782" cy="369332"/>
          </a:xfrm>
          <a:prstGeom prst="rect">
            <a:avLst/>
          </a:prstGeom>
          <a:noFill/>
        </p:spPr>
        <p:txBody>
          <a:bodyPr wrap="none" rtlCol="0">
            <a:spAutoFit/>
          </a:bodyPr>
          <a:lstStyle/>
          <a:p>
            <a:r>
              <a:rPr lang="en-US" dirty="0" smtClean="0"/>
              <a:t>Where RS: </a:t>
            </a:r>
            <a:endParaRPr lang="en-US" dirty="0"/>
          </a:p>
        </p:txBody>
      </p:sp>
    </p:spTree>
    <p:extLst>
      <p:ext uri="{BB962C8B-B14F-4D97-AF65-F5344CB8AC3E}">
        <p14:creationId xmlns:p14="http://schemas.microsoft.com/office/powerpoint/2010/main" val="42374671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Open 1_TTR_F.R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641994" cy="1908215"/>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Calculate RSI</a:t>
            </a:r>
          </a:p>
          <a:p>
            <a:pPr marL="285750" indent="-285750">
              <a:buFont typeface="Arial" panose="020B0604020202020204" pitchFamily="34" charset="0"/>
              <a:buChar char="•"/>
            </a:pPr>
            <a:r>
              <a:rPr lang="en-US" dirty="0" smtClean="0"/>
              <a:t>Plot a dynamic graph of the closing &amp; RSI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RSI and MACD together</a:t>
            </a:r>
            <a:endParaRPr lang="en-US" dirty="0"/>
          </a:p>
        </p:txBody>
      </p:sp>
    </p:spTree>
    <p:extLst>
      <p:ext uri="{BB962C8B-B14F-4D97-AF65-F5344CB8AC3E}">
        <p14:creationId xmlns:p14="http://schemas.microsoft.com/office/powerpoint/2010/main" val="3779344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44</a:t>
            </a:fld>
            <a:endParaRPr lang="en-US"/>
          </a:p>
        </p:txBody>
      </p:sp>
    </p:spTree>
    <p:extLst>
      <p:ext uri="{BB962C8B-B14F-4D97-AF65-F5344CB8AC3E}">
        <p14:creationId xmlns:p14="http://schemas.microsoft.com/office/powerpoint/2010/main" val="2103231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Consumer Credit - Lending Club</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5738" y="5129220"/>
            <a:ext cx="8686799" cy="7572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credit is a traditional market.  There are defined inputs (credit score), consumer protections (usury laws), and established distribution (credit applications).  </a:t>
            </a:r>
            <a:endParaRPr lang="en-US" dirty="0"/>
          </a:p>
        </p:txBody>
      </p:sp>
      <p:sp>
        <p:nvSpPr>
          <p:cNvPr id="6" name="TextBox 5"/>
          <p:cNvSpPr txBox="1"/>
          <p:nvPr/>
        </p:nvSpPr>
        <p:spPr>
          <a:xfrm>
            <a:off x="159928" y="2544108"/>
            <a:ext cx="870385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Peer to Peer funding for </a:t>
            </a:r>
          </a:p>
          <a:p>
            <a:pPr marL="742950" lvl="1" indent="-285750">
              <a:buFont typeface="Arial" panose="020B0604020202020204" pitchFamily="34" charset="0"/>
              <a:buChar char="•"/>
            </a:pPr>
            <a:r>
              <a:rPr lang="en-US" dirty="0" smtClean="0"/>
              <a:t>Personal Loans</a:t>
            </a:r>
          </a:p>
          <a:p>
            <a:pPr marL="742950" lvl="1" indent="-285750">
              <a:buFont typeface="Arial" panose="020B0604020202020204" pitchFamily="34" charset="0"/>
              <a:buChar char="•"/>
            </a:pPr>
            <a:r>
              <a:rPr lang="en-US" dirty="0" smtClean="0"/>
              <a:t>Auto Loans</a:t>
            </a:r>
          </a:p>
          <a:p>
            <a:pPr marL="742950" lvl="1" indent="-285750">
              <a:buFont typeface="Arial" panose="020B0604020202020204" pitchFamily="34" charset="0"/>
              <a:buChar char="•"/>
            </a:pPr>
            <a:r>
              <a:rPr lang="en-US" dirty="0" smtClean="0"/>
              <a:t>Small Business Loans</a:t>
            </a:r>
          </a:p>
          <a:p>
            <a:pPr marL="742950" lvl="1" indent="-285750">
              <a:buFont typeface="Arial" panose="020B0604020202020204" pitchFamily="34" charset="0"/>
              <a:buChar char="•"/>
            </a:pPr>
            <a:r>
              <a:rPr lang="en-US" dirty="0" smtClean="0"/>
              <a:t>Medical Loans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Everyday investors can accept the loan risk – making it a new banking distribution model</a:t>
            </a:r>
            <a:endParaRPr lang="en-US" dirty="0"/>
          </a:p>
        </p:txBody>
      </p:sp>
      <p:sp>
        <p:nvSpPr>
          <p:cNvPr id="10" name="Rectangle 9"/>
          <p:cNvSpPr/>
          <p:nvPr/>
        </p:nvSpPr>
        <p:spPr>
          <a:xfrm>
            <a:off x="266701" y="1881196"/>
            <a:ext cx="8686799" cy="5333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consumers apply for various loans and instead of banks providing funds, everyday consumers fund the loan by purchasing “notes” and receive the interest.</a:t>
            </a:r>
            <a:endParaRPr lang="en-US" dirty="0">
              <a:solidFill>
                <a:schemeClr val="tx1"/>
              </a:solidFill>
            </a:endParaRPr>
          </a:p>
        </p:txBody>
      </p:sp>
    </p:spTree>
    <p:extLst>
      <p:ext uri="{BB962C8B-B14F-4D97-AF65-F5344CB8AC3E}">
        <p14:creationId xmlns:p14="http://schemas.microsoft.com/office/powerpoint/2010/main" val="1833910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What’s the Risk?</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a:t>
            </a:r>
            <a:endParaRPr lang="en-US" dirty="0"/>
          </a:p>
        </p:txBody>
      </p:sp>
      <p:sp>
        <p:nvSpPr>
          <p:cNvPr id="8" name="Rectangle 7"/>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Mitigation</a:t>
            </a:r>
            <a:endParaRPr lang="en-US" dirty="0"/>
          </a:p>
        </p:txBody>
      </p:sp>
      <p:sp>
        <p:nvSpPr>
          <p:cNvPr id="9" name="TextBox 8"/>
          <p:cNvSpPr txBox="1"/>
          <p:nvPr/>
        </p:nvSpPr>
        <p:spPr>
          <a:xfrm>
            <a:off x="409576" y="5455445"/>
            <a:ext cx="3490699" cy="369332"/>
          </a:xfrm>
          <a:prstGeom prst="rect">
            <a:avLst/>
          </a:prstGeom>
          <a:solidFill>
            <a:schemeClr val="accent1"/>
          </a:solidFill>
        </p:spPr>
        <p:txBody>
          <a:bodyPr wrap="none" rtlCol="0">
            <a:spAutoFit/>
          </a:bodyPr>
          <a:lstStyle>
            <a:defPPr>
              <a:defRPr lang="en-US"/>
            </a:defPPr>
            <a:lvl1pPr marL="114300" indent="-114300">
              <a:buFont typeface="Arial" panose="020B0604020202020204" pitchFamily="34" charset="0"/>
              <a:buChar char="•"/>
              <a:tabLst>
                <a:tab pos="228600" algn="l"/>
              </a:tabLst>
              <a:defRPr>
                <a:solidFill>
                  <a:schemeClr val="bg1"/>
                </a:solidFill>
              </a:defRPr>
            </a:lvl1pPr>
          </a:lstStyle>
          <a:p>
            <a:r>
              <a:rPr lang="en-US" dirty="0"/>
              <a:t>Default – debtors that stop paying</a:t>
            </a:r>
          </a:p>
        </p:txBody>
      </p:sp>
      <p:sp>
        <p:nvSpPr>
          <p:cNvPr id="12" name="Isosceles Triangle 11"/>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Diversify – Do not fund more than $25 on a single loan</a:t>
            </a:r>
            <a:endParaRPr lang="en-US" dirty="0"/>
          </a:p>
        </p:txBody>
      </p:sp>
      <p:sp>
        <p:nvSpPr>
          <p:cNvPr id="14" name="TextBox 13"/>
          <p:cNvSpPr txBox="1"/>
          <p:nvPr/>
        </p:nvSpPr>
        <p:spPr>
          <a:xfrm>
            <a:off x="409576" y="2909890"/>
            <a:ext cx="31078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Over exposure in a single loan</a:t>
            </a:r>
            <a:endParaRPr lang="en-US" dirty="0"/>
          </a:p>
        </p:txBody>
      </p:sp>
      <p:sp>
        <p:nvSpPr>
          <p:cNvPr id="15" name="TextBox 14"/>
          <p:cNvSpPr txBox="1"/>
          <p:nvPr/>
        </p:nvSpPr>
        <p:spPr>
          <a:xfrm>
            <a:off x="409576" y="3814763"/>
            <a:ext cx="405284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Early payment reduces interest received</a:t>
            </a:r>
          </a:p>
        </p:txBody>
      </p:sp>
      <p:sp>
        <p:nvSpPr>
          <p:cNvPr id="16" name="TextBox 15"/>
          <p:cNvSpPr txBox="1"/>
          <p:nvPr/>
        </p:nvSpPr>
        <p:spPr>
          <a:xfrm>
            <a:off x="5067301" y="3814763"/>
            <a:ext cx="2983509"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Monitor &amp; re-invest monthly</a:t>
            </a:r>
          </a:p>
        </p:txBody>
      </p:sp>
      <p:sp>
        <p:nvSpPr>
          <p:cNvPr id="17" name="TextBox 16"/>
          <p:cNvSpPr txBox="1"/>
          <p:nvPr/>
        </p:nvSpPr>
        <p:spPr>
          <a:xfrm>
            <a:off x="409576" y="4529138"/>
            <a:ext cx="3394263"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Illiquid – notes are 36-60 months</a:t>
            </a:r>
            <a:endParaRPr lang="en-US" dirty="0"/>
          </a:p>
        </p:txBody>
      </p:sp>
      <p:sp>
        <p:nvSpPr>
          <p:cNvPr id="18" name="TextBox 17"/>
          <p:cNvSpPr txBox="1"/>
          <p:nvPr/>
        </p:nvSpPr>
        <p:spPr>
          <a:xfrm>
            <a:off x="5067301" y="4529138"/>
            <a:ext cx="301762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Buy notes with 36m horizons</a:t>
            </a:r>
            <a:endParaRPr lang="en-US" dirty="0"/>
          </a:p>
        </p:txBody>
      </p:sp>
      <p:sp>
        <p:nvSpPr>
          <p:cNvPr id="19" name="TextBox 18"/>
          <p:cNvSpPr txBox="1"/>
          <p:nvPr/>
        </p:nvSpPr>
        <p:spPr>
          <a:xfrm>
            <a:off x="5067301" y="5455445"/>
            <a:ext cx="3305072" cy="369332"/>
          </a:xfrm>
          <a:prstGeom prst="rect">
            <a:avLst/>
          </a:prstGeom>
          <a:solidFill>
            <a:schemeClr val="accent1"/>
          </a:solidFill>
        </p:spPr>
        <p:txBody>
          <a:bodyPr wrap="none" rtlCol="0">
            <a:spAutoFit/>
          </a:bodyPr>
          <a:lstStyle/>
          <a:p>
            <a:pPr marL="114300" indent="-114300">
              <a:buFont typeface="Arial" panose="020B0604020202020204" pitchFamily="34" charset="0"/>
              <a:buChar char="•"/>
              <a:tabLst>
                <a:tab pos="228600" algn="l"/>
              </a:tabLst>
            </a:pPr>
            <a:r>
              <a:rPr lang="en-US" dirty="0" smtClean="0">
                <a:solidFill>
                  <a:schemeClr val="bg1"/>
                </a:solidFill>
              </a:rPr>
              <a:t>Model the probability of default</a:t>
            </a:r>
            <a:endParaRPr lang="en-US" dirty="0">
              <a:solidFill>
                <a:schemeClr val="bg1"/>
              </a:solidFill>
            </a:endParaRPr>
          </a:p>
        </p:txBody>
      </p:sp>
    </p:spTree>
    <p:extLst>
      <p:ext uri="{BB962C8B-B14F-4D97-AF65-F5344CB8AC3E}">
        <p14:creationId xmlns:p14="http://schemas.microsoft.com/office/powerpoint/2010/main" val="3121971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What’s the Reward?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a:t>
            </a:r>
            <a:endParaRPr lang="en-US" dirty="0"/>
          </a:p>
        </p:txBody>
      </p:sp>
      <p:sp>
        <p:nvSpPr>
          <p:cNvPr id="12" name="Rectangle 11"/>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3" name="TextBox 12"/>
          <p:cNvSpPr txBox="1"/>
          <p:nvPr/>
        </p:nvSpPr>
        <p:spPr>
          <a:xfrm>
            <a:off x="409577" y="5455445"/>
            <a:ext cx="3648074" cy="646331"/>
          </a:xfrm>
          <a:prstGeom prst="rect">
            <a:avLst/>
          </a:prstGeom>
          <a:noFill/>
        </p:spPr>
        <p:txBody>
          <a:bodyPr wrap="square" rtlCol="0">
            <a:spAutoFit/>
          </a:bodyPr>
          <a:lstStyle/>
          <a:p>
            <a:pPr marL="114300" indent="-114300">
              <a:buFont typeface="Arial" panose="020B0604020202020204" pitchFamily="34" charset="0"/>
              <a:buChar char="•"/>
              <a:tabLst>
                <a:tab pos="228600" algn="l"/>
              </a:tabLst>
            </a:pPr>
            <a:r>
              <a:rPr lang="en-US" dirty="0" smtClean="0"/>
              <a:t>Remaining interest is paid monthly to note holders.</a:t>
            </a:r>
            <a:endParaRPr lang="en-US" dirty="0"/>
          </a:p>
        </p:txBody>
      </p:sp>
      <p:sp>
        <p:nvSpPr>
          <p:cNvPr id="14" name="Isosceles Triangle 13"/>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Investors have no input to the amount</a:t>
            </a:r>
            <a:endParaRPr lang="en-US" dirty="0"/>
          </a:p>
        </p:txBody>
      </p:sp>
      <p:sp>
        <p:nvSpPr>
          <p:cNvPr id="16" name="TextBox 15"/>
          <p:cNvSpPr txBox="1"/>
          <p:nvPr/>
        </p:nvSpPr>
        <p:spPr>
          <a:xfrm>
            <a:off x="409576" y="2909890"/>
            <a:ext cx="2629822"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Interest is imposed by LC</a:t>
            </a:r>
            <a:endParaRPr lang="en-US" dirty="0"/>
          </a:p>
        </p:txBody>
      </p:sp>
      <p:sp>
        <p:nvSpPr>
          <p:cNvPr id="17" name="TextBox 16"/>
          <p:cNvSpPr txBox="1"/>
          <p:nvPr/>
        </p:nvSpPr>
        <p:spPr>
          <a:xfrm>
            <a:off x="409576" y="3814763"/>
            <a:ext cx="3685240"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Usually lower rates for the applicant</a:t>
            </a:r>
          </a:p>
        </p:txBody>
      </p:sp>
      <p:sp>
        <p:nvSpPr>
          <p:cNvPr id="18" name="TextBox 17"/>
          <p:cNvSpPr txBox="1"/>
          <p:nvPr/>
        </p:nvSpPr>
        <p:spPr>
          <a:xfrm>
            <a:off x="5067301" y="3814763"/>
            <a:ext cx="29920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Lower capital cost for debtor</a:t>
            </a:r>
          </a:p>
        </p:txBody>
      </p:sp>
      <p:sp>
        <p:nvSpPr>
          <p:cNvPr id="19" name="TextBox 18"/>
          <p:cNvSpPr txBox="1"/>
          <p:nvPr/>
        </p:nvSpPr>
        <p:spPr>
          <a:xfrm>
            <a:off x="409576" y="4529138"/>
            <a:ext cx="2410725"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LC takes 1% of interest</a:t>
            </a:r>
            <a:endParaRPr lang="en-US" dirty="0"/>
          </a:p>
        </p:txBody>
      </p:sp>
      <p:sp>
        <p:nvSpPr>
          <p:cNvPr id="20" name="TextBox 19"/>
          <p:cNvSpPr txBox="1"/>
          <p:nvPr/>
        </p:nvSpPr>
        <p:spPr>
          <a:xfrm>
            <a:off x="5067301" y="4529138"/>
            <a:ext cx="3832716"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Reduces reward incentive for investor</a:t>
            </a:r>
            <a:endParaRPr lang="en-US" dirty="0"/>
          </a:p>
        </p:txBody>
      </p:sp>
      <p:sp>
        <p:nvSpPr>
          <p:cNvPr id="21" name="TextBox 20"/>
          <p:cNvSpPr txBox="1"/>
          <p:nvPr/>
        </p:nvSpPr>
        <p:spPr>
          <a:xfrm>
            <a:off x="5067301" y="5455445"/>
            <a:ext cx="3805237" cy="646331"/>
          </a:xfrm>
          <a:prstGeom prst="rect">
            <a:avLst/>
          </a:prstGeom>
          <a:solidFill>
            <a:schemeClr val="accent1"/>
          </a:solidFill>
        </p:spPr>
        <p:txBody>
          <a:bodyPr wrap="square" rtlCol="0">
            <a:spAutoFit/>
          </a:bodyPr>
          <a:lstStyle/>
          <a:p>
            <a:pPr marL="114300" indent="-114300">
              <a:buFont typeface="Arial" panose="020B0604020202020204" pitchFamily="34" charset="0"/>
              <a:buChar char="•"/>
              <a:tabLst>
                <a:tab pos="228600" algn="l"/>
              </a:tabLst>
            </a:pPr>
            <a:r>
              <a:rPr lang="en-US" dirty="0" smtClean="0">
                <a:solidFill>
                  <a:schemeClr val="bg1"/>
                </a:solidFill>
              </a:rPr>
              <a:t>Investors act as banks &amp; receive consistent returns</a:t>
            </a:r>
            <a:endParaRPr lang="en-US" dirty="0">
              <a:solidFill>
                <a:schemeClr val="bg1"/>
              </a:solidFill>
            </a:endParaRPr>
          </a:p>
        </p:txBody>
      </p:sp>
    </p:spTree>
    <p:extLst>
      <p:ext uri="{BB962C8B-B14F-4D97-AF65-F5344CB8AC3E}">
        <p14:creationId xmlns:p14="http://schemas.microsoft.com/office/powerpoint/2010/main" val="13609800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y a ca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021" y="1985958"/>
            <a:ext cx="4017441" cy="27987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8638" y="1300157"/>
            <a:ext cx="8229599" cy="369332"/>
          </a:xfrm>
          <a:prstGeom prst="rect">
            <a:avLst/>
          </a:prstGeom>
          <a:solidFill>
            <a:schemeClr val="accent5"/>
          </a:solidFill>
        </p:spPr>
        <p:txBody>
          <a:bodyPr wrap="square" rtlCol="0">
            <a:spAutoFit/>
          </a:bodyPr>
          <a:lstStyle/>
          <a:p>
            <a:r>
              <a:rPr lang="en-US" dirty="0" smtClean="0"/>
              <a:t>Erin decides to buy a car.  Instead of a traditional loan she applies at LC.</a:t>
            </a:r>
            <a:endParaRPr lang="en-US" dirty="0"/>
          </a:p>
        </p:txBody>
      </p:sp>
      <p:sp>
        <p:nvSpPr>
          <p:cNvPr id="10" name="TextBox 9"/>
          <p:cNvSpPr txBox="1"/>
          <p:nvPr/>
        </p:nvSpPr>
        <p:spPr>
          <a:xfrm>
            <a:off x="657226" y="1871658"/>
            <a:ext cx="332898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Erin applies for a $10k car loan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LC assesses her creditworthiness &amp; posts a $10k loan @ 6% interest on the investor 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Trish &amp; hundreds of other LC investors fund the loan in $25 increments called “notes”</a:t>
            </a:r>
            <a:endParaRPr lang="en-US" dirty="0"/>
          </a:p>
        </p:txBody>
      </p:sp>
      <p:sp>
        <p:nvSpPr>
          <p:cNvPr id="14" name="TextBox 13"/>
          <p:cNvSpPr txBox="1"/>
          <p:nvPr/>
        </p:nvSpPr>
        <p:spPr>
          <a:xfrm>
            <a:off x="581026" y="4981569"/>
            <a:ext cx="8229599" cy="646331"/>
          </a:xfrm>
          <a:prstGeom prst="rect">
            <a:avLst/>
          </a:prstGeom>
          <a:solidFill>
            <a:schemeClr val="accent5"/>
          </a:solidFill>
        </p:spPr>
        <p:txBody>
          <a:bodyPr wrap="square" rtlCol="0">
            <a:spAutoFit/>
          </a:bodyPr>
          <a:lstStyle/>
          <a:p>
            <a:r>
              <a:rPr lang="en-US" dirty="0" smtClean="0"/>
              <a:t>Each month Erin pays her loan, LC takes 1% and the investors make 5% on their outstanding notes.</a:t>
            </a:r>
            <a:endParaRPr lang="en-US" dirty="0"/>
          </a:p>
        </p:txBody>
      </p:sp>
    </p:spTree>
    <p:extLst>
      <p:ext uri="{BB962C8B-B14F-4D97-AF65-F5344CB8AC3E}">
        <p14:creationId xmlns:p14="http://schemas.microsoft.com/office/powerpoint/2010/main" val="62606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                                           Data</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71638" y="5906185"/>
            <a:ext cx="5743575" cy="369332"/>
          </a:xfrm>
          <a:prstGeom prst="rect">
            <a:avLst/>
          </a:prstGeom>
        </p:spPr>
        <p:txBody>
          <a:bodyPr wrap="square">
            <a:spAutoFit/>
          </a:bodyPr>
          <a:lstStyle/>
          <a:p>
            <a:r>
              <a:rPr lang="en-US" dirty="0">
                <a:hlinkClick r:id="rId3"/>
              </a:rPr>
              <a:t>https://</a:t>
            </a:r>
            <a:r>
              <a:rPr lang="en-US" dirty="0" smtClean="0">
                <a:hlinkClick r:id="rId3"/>
              </a:rPr>
              <a:t>www.lendingclub.com/info/download-data.action</a:t>
            </a:r>
            <a:endParaRPr lang="en-US" dirty="0"/>
          </a:p>
        </p:txBody>
      </p:sp>
      <p:sp>
        <p:nvSpPr>
          <p:cNvPr id="8" name="TextBox 7"/>
          <p:cNvSpPr txBox="1"/>
          <p:nvPr/>
        </p:nvSpPr>
        <p:spPr>
          <a:xfrm>
            <a:off x="371475" y="1343026"/>
            <a:ext cx="7324826" cy="1508105"/>
          </a:xfrm>
          <a:prstGeom prst="rect">
            <a:avLst/>
          </a:prstGeom>
          <a:noFill/>
        </p:spPr>
        <p:txBody>
          <a:bodyPr wrap="none" rtlCol="0">
            <a:spAutoFit/>
          </a:bodyPr>
          <a:lstStyle/>
          <a:p>
            <a:pPr marL="114300" indent="-114300">
              <a:buFont typeface="Arial" panose="020B0604020202020204" pitchFamily="34" charset="0"/>
              <a:buChar char="•"/>
            </a:pPr>
            <a:r>
              <a:rPr lang="en-US" sz="2000" b="1" dirty="0" smtClean="0"/>
              <a:t>11 </a:t>
            </a:r>
            <a:r>
              <a:rPr lang="en-US" sz="2000" b="1" dirty="0" err="1" smtClean="0"/>
              <a:t>yrs</a:t>
            </a:r>
            <a:r>
              <a:rPr lang="en-US" sz="2000" b="1" dirty="0" smtClean="0"/>
              <a:t> of historical performance – Over 1M notes publicly available</a:t>
            </a:r>
          </a:p>
          <a:p>
            <a:pPr marL="571500" lvl="2" indent="-114300">
              <a:buFont typeface="Arial" panose="020B0604020202020204" pitchFamily="34" charset="0"/>
              <a:buChar char="•"/>
            </a:pPr>
            <a:r>
              <a:rPr lang="en-US" dirty="0" smtClean="0"/>
              <a:t>Some platform changes in that time</a:t>
            </a:r>
          </a:p>
          <a:p>
            <a:pPr marL="571500" lvl="2" indent="-114300">
              <a:buFont typeface="Arial" panose="020B0604020202020204" pitchFamily="34" charset="0"/>
              <a:buChar char="•"/>
            </a:pPr>
            <a:r>
              <a:rPr lang="en-US" dirty="0" smtClean="0"/>
              <a:t>Datasets are updated monthly</a:t>
            </a:r>
          </a:p>
          <a:p>
            <a:pPr marL="571500" lvl="2" indent="-114300">
              <a:buFont typeface="Arial" panose="020B0604020202020204" pitchFamily="34" charset="0"/>
              <a:buChar char="•"/>
            </a:pPr>
            <a:r>
              <a:rPr lang="en-US" dirty="0" smtClean="0"/>
              <a:t>Sampled to 20k – either in fully paid of charged off state</a:t>
            </a:r>
          </a:p>
          <a:p>
            <a:pPr marL="742950" lvl="1" indent="-285750">
              <a:buFont typeface="Arial" panose="020B0604020202020204" pitchFamily="34" charset="0"/>
              <a:buChar char="•"/>
            </a:pPr>
            <a:endParaRPr lang="en-US" dirty="0" smtClean="0"/>
          </a:p>
        </p:txBody>
      </p:sp>
      <p:grpSp>
        <p:nvGrpSpPr>
          <p:cNvPr id="25" name="Group 24"/>
          <p:cNvGrpSpPr/>
          <p:nvPr/>
        </p:nvGrpSpPr>
        <p:grpSpPr>
          <a:xfrm>
            <a:off x="328612" y="3062287"/>
            <a:ext cx="7034211" cy="1956011"/>
            <a:chOff x="942982" y="3062287"/>
            <a:chExt cx="7034211" cy="1956011"/>
          </a:xfrm>
        </p:grpSpPr>
        <p:sp>
          <p:nvSpPr>
            <p:cNvPr id="22" name="Chevron 21"/>
            <p:cNvSpPr/>
            <p:nvPr/>
          </p:nvSpPr>
          <p:spPr>
            <a:xfrm>
              <a:off x="2711458" y="4436259"/>
              <a:ext cx="3714750" cy="52863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entagon 8"/>
            <p:cNvSpPr/>
            <p:nvPr/>
          </p:nvSpPr>
          <p:spPr>
            <a:xfrm>
              <a:off x="942982" y="3062287"/>
              <a:ext cx="2000250" cy="52863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Origination</a:t>
              </a:r>
              <a:endParaRPr lang="en-US" dirty="0"/>
            </a:p>
          </p:txBody>
        </p:sp>
        <p:sp>
          <p:nvSpPr>
            <p:cNvPr id="10" name="Chevron 9"/>
            <p:cNvSpPr/>
            <p:nvPr/>
          </p:nvSpPr>
          <p:spPr>
            <a:xfrm>
              <a:off x="2744797" y="3062287"/>
              <a:ext cx="3714750" cy="52863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or 60 Monthly Payments</a:t>
              </a:r>
            </a:p>
          </p:txBody>
        </p:sp>
        <p:sp>
          <p:nvSpPr>
            <p:cNvPr id="18" name="Freeform 17"/>
            <p:cNvSpPr/>
            <p:nvPr/>
          </p:nvSpPr>
          <p:spPr>
            <a:xfrm rot="10800000">
              <a:off x="6237297" y="3062287"/>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71812" y="4371967"/>
              <a:ext cx="3160096" cy="646331"/>
            </a:xfrm>
            <a:prstGeom prst="rect">
              <a:avLst/>
            </a:prstGeom>
            <a:noFill/>
          </p:spPr>
          <p:txBody>
            <a:bodyPr wrap="none" rtlCol="0">
              <a:spAutoFit/>
            </a:bodyPr>
            <a:lstStyle/>
            <a:p>
              <a:r>
                <a:rPr lang="en-US" dirty="0" smtClean="0"/>
                <a:t>Transitional States of Nature:</a:t>
              </a:r>
            </a:p>
            <a:p>
              <a:r>
                <a:rPr lang="en-US" dirty="0" smtClean="0"/>
                <a:t>Grace Period, 30-60,60-90 days</a:t>
              </a:r>
            </a:p>
          </p:txBody>
        </p:sp>
        <p:sp>
          <p:nvSpPr>
            <p:cNvPr id="19" name="Freeform 18"/>
            <p:cNvSpPr/>
            <p:nvPr/>
          </p:nvSpPr>
          <p:spPr>
            <a:xfrm rot="10800000">
              <a:off x="6194434" y="4436258"/>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615113" y="3171825"/>
              <a:ext cx="1074205" cy="369332"/>
            </a:xfrm>
            <a:prstGeom prst="rect">
              <a:avLst/>
            </a:prstGeom>
            <a:noFill/>
          </p:spPr>
          <p:txBody>
            <a:bodyPr wrap="none" rtlCol="0">
              <a:spAutoFit/>
            </a:bodyPr>
            <a:lstStyle/>
            <a:p>
              <a:r>
                <a:rPr lang="en-US" dirty="0" smtClean="0">
                  <a:solidFill>
                    <a:schemeClr val="bg1"/>
                  </a:solidFill>
                </a:rPr>
                <a:t>Fully Paid</a:t>
              </a:r>
              <a:endParaRPr lang="en-US" dirty="0">
                <a:solidFill>
                  <a:schemeClr val="bg1"/>
                </a:solidFill>
              </a:endParaRPr>
            </a:p>
          </p:txBody>
        </p:sp>
        <p:sp>
          <p:nvSpPr>
            <p:cNvPr id="21" name="TextBox 20"/>
            <p:cNvSpPr txBox="1"/>
            <p:nvPr/>
          </p:nvSpPr>
          <p:spPr>
            <a:xfrm>
              <a:off x="6496049" y="4515911"/>
              <a:ext cx="1305870" cy="369332"/>
            </a:xfrm>
            <a:prstGeom prst="rect">
              <a:avLst/>
            </a:prstGeom>
            <a:noFill/>
          </p:spPr>
          <p:txBody>
            <a:bodyPr wrap="none" rtlCol="0">
              <a:spAutoFit/>
            </a:bodyPr>
            <a:lstStyle/>
            <a:p>
              <a:r>
                <a:rPr lang="en-US" dirty="0" smtClean="0">
                  <a:solidFill>
                    <a:schemeClr val="bg1"/>
                  </a:solidFill>
                </a:rPr>
                <a:t>Charged Off</a:t>
              </a:r>
              <a:endParaRPr lang="en-US" dirty="0">
                <a:solidFill>
                  <a:schemeClr val="bg1"/>
                </a:solidFill>
              </a:endParaRPr>
            </a:p>
          </p:txBody>
        </p:sp>
        <p:sp>
          <p:nvSpPr>
            <p:cNvPr id="24" name="Up-Down Arrow 23"/>
            <p:cNvSpPr/>
            <p:nvPr/>
          </p:nvSpPr>
          <p:spPr>
            <a:xfrm>
              <a:off x="4157662" y="3414713"/>
              <a:ext cx="514350" cy="1042987"/>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7358055" y="3128960"/>
            <a:ext cx="1760418" cy="369332"/>
          </a:xfrm>
          <a:prstGeom prst="rect">
            <a:avLst/>
          </a:prstGeom>
          <a:noFill/>
        </p:spPr>
        <p:txBody>
          <a:bodyPr wrap="none" rtlCol="0">
            <a:spAutoFit/>
          </a:bodyPr>
          <a:lstStyle/>
          <a:p>
            <a:r>
              <a:rPr lang="en-US" dirty="0" smtClean="0"/>
              <a:t>1 = Success Class</a:t>
            </a:r>
            <a:endParaRPr lang="en-US" dirty="0"/>
          </a:p>
        </p:txBody>
      </p:sp>
      <p:sp>
        <p:nvSpPr>
          <p:cNvPr id="27" name="TextBox 26"/>
          <p:cNvSpPr txBox="1"/>
          <p:nvPr/>
        </p:nvSpPr>
        <p:spPr>
          <a:xfrm>
            <a:off x="7310432" y="4481510"/>
            <a:ext cx="1672637" cy="369332"/>
          </a:xfrm>
          <a:prstGeom prst="rect">
            <a:avLst/>
          </a:prstGeom>
          <a:noFill/>
        </p:spPr>
        <p:txBody>
          <a:bodyPr wrap="none" rtlCol="0">
            <a:spAutoFit/>
          </a:bodyPr>
          <a:lstStyle/>
          <a:p>
            <a:r>
              <a:rPr lang="en-US" dirty="0" smtClean="0"/>
              <a:t>0 = Failure Class</a:t>
            </a:r>
            <a:endParaRPr lang="en-US" dirty="0"/>
          </a:p>
        </p:txBody>
      </p:sp>
    </p:spTree>
    <p:extLst>
      <p:ext uri="{BB962C8B-B14F-4D97-AF65-F5344CB8AC3E}">
        <p14:creationId xmlns:p14="http://schemas.microsoft.com/office/powerpoint/2010/main" val="278546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Belief Based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The intrinsic value of a company is appealing regardless of market and financial factors.  As a result, intrinsic value changes trigger buy/sell action.</a:t>
            </a:r>
            <a:endParaRPr lang="en-US" dirty="0"/>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 y="3105151"/>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5810935"/>
            <a:ext cx="6172200" cy="338554"/>
          </a:xfrm>
          <a:prstGeom prst="rect">
            <a:avLst/>
          </a:prstGeom>
        </p:spPr>
        <p:txBody>
          <a:bodyPr wrap="square">
            <a:spAutoFit/>
          </a:bodyPr>
          <a:lstStyle/>
          <a:p>
            <a:r>
              <a:rPr lang="en-US" sz="1600" dirty="0">
                <a:hlinkClick r:id="rId4"/>
              </a:rPr>
              <a:t>https://www.steadygo.digital/blog/terrible-stock-photos</a:t>
            </a:r>
            <a:r>
              <a:rPr lang="en-US" sz="1600" dirty="0" smtClean="0">
                <a:hlinkClick r:id="rId4"/>
              </a:rPr>
              <a:t>/</a:t>
            </a:r>
            <a:endParaRPr lang="en-US" sz="1600" dirty="0"/>
          </a:p>
        </p:txBody>
      </p:sp>
      <p:sp>
        <p:nvSpPr>
          <p:cNvPr id="11" name="Oval Callout 10"/>
          <p:cNvSpPr/>
          <p:nvPr/>
        </p:nvSpPr>
        <p:spPr>
          <a:xfrm>
            <a:off x="5600700" y="2571750"/>
            <a:ext cx="3219450" cy="1409700"/>
          </a:xfrm>
          <a:prstGeom prst="wedgeEllipseCallout">
            <a:avLst>
              <a:gd name="adj1" fmla="val -72303"/>
              <a:gd name="adj2" fmla="val 6169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like Wonder bread, so I bought stock in Flower Foods (FLO) since they make it.</a:t>
            </a:r>
            <a:endParaRPr lang="en-US" dirty="0"/>
          </a:p>
        </p:txBody>
      </p:sp>
    </p:spTree>
    <p:extLst>
      <p:ext uri="{BB962C8B-B14F-4D97-AF65-F5344CB8AC3E}">
        <p14:creationId xmlns:p14="http://schemas.microsoft.com/office/powerpoint/2010/main" val="2576916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28613" y="1243014"/>
            <a:ext cx="8658225" cy="400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a typical partitioning schema to avoid overfitting.</a:t>
            </a:r>
            <a:endParaRPr lang="en-US" sz="2000" dirty="0"/>
          </a:p>
        </p:txBody>
      </p:sp>
      <p:sp>
        <p:nvSpPr>
          <p:cNvPr id="20" name="Flowchart: Magnetic Disk 19"/>
          <p:cNvSpPr/>
          <p:nvPr/>
        </p:nvSpPr>
        <p:spPr>
          <a:xfrm>
            <a:off x="2293158" y="571977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2293158" y="529538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2293158" y="487098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2293158" y="444659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93158" y="402220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2293158" y="359780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2293158" y="317341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2293158" y="274902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2293158" y="232463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2293158" y="190023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2871801" y="4043363"/>
            <a:ext cx="912301" cy="369332"/>
          </a:xfrm>
          <a:prstGeom prst="rect">
            <a:avLst/>
          </a:prstGeom>
          <a:noFill/>
        </p:spPr>
        <p:txBody>
          <a:bodyPr wrap="none" rtlCol="0">
            <a:spAutoFit/>
          </a:bodyPr>
          <a:lstStyle/>
          <a:p>
            <a:r>
              <a:rPr lang="en-US" dirty="0" smtClean="0"/>
              <a:t>All Data</a:t>
            </a:r>
            <a:endParaRPr lang="en-US" dirty="0"/>
          </a:p>
        </p:txBody>
      </p:sp>
      <p:sp>
        <p:nvSpPr>
          <p:cNvPr id="31" name="Isosceles Triangle 30"/>
          <p:cNvSpPr/>
          <p:nvPr/>
        </p:nvSpPr>
        <p:spPr>
          <a:xfrm rot="5400000">
            <a:off x="3014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4860146" y="5657860"/>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Magnetic Disk 32"/>
          <p:cNvSpPr/>
          <p:nvPr/>
        </p:nvSpPr>
        <p:spPr>
          <a:xfrm>
            <a:off x="4860146" y="5233469"/>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Magnetic Disk 33"/>
          <p:cNvSpPr/>
          <p:nvPr/>
        </p:nvSpPr>
        <p:spPr>
          <a:xfrm>
            <a:off x="4860146" y="480907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Magnetic Disk 34"/>
          <p:cNvSpPr/>
          <p:nvPr/>
        </p:nvSpPr>
        <p:spPr>
          <a:xfrm>
            <a:off x="4860146" y="438468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Magnetic Disk 35"/>
          <p:cNvSpPr/>
          <p:nvPr/>
        </p:nvSpPr>
        <p:spPr>
          <a:xfrm>
            <a:off x="4860146" y="396029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Magnetic Disk 36"/>
          <p:cNvSpPr/>
          <p:nvPr/>
        </p:nvSpPr>
        <p:spPr>
          <a:xfrm>
            <a:off x="4860146" y="353589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Magnetic Disk 37"/>
          <p:cNvSpPr/>
          <p:nvPr/>
        </p:nvSpPr>
        <p:spPr>
          <a:xfrm>
            <a:off x="4860146" y="311150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Magnetic Disk 38"/>
          <p:cNvSpPr/>
          <p:nvPr/>
        </p:nvSpPr>
        <p:spPr>
          <a:xfrm>
            <a:off x="4860146" y="268711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Magnetic Disk 39"/>
          <p:cNvSpPr/>
          <p:nvPr/>
        </p:nvSpPr>
        <p:spPr>
          <a:xfrm>
            <a:off x="4860146" y="226271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40"/>
          <p:cNvSpPr/>
          <p:nvPr/>
        </p:nvSpPr>
        <p:spPr>
          <a:xfrm>
            <a:off x="4860146" y="183832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138751" y="3895726"/>
            <a:ext cx="1468735" cy="369332"/>
          </a:xfrm>
          <a:prstGeom prst="rect">
            <a:avLst/>
          </a:prstGeom>
          <a:noFill/>
        </p:spPr>
        <p:txBody>
          <a:bodyPr wrap="none" rtlCol="0">
            <a:spAutoFit/>
          </a:bodyPr>
          <a:lstStyle/>
          <a:p>
            <a:r>
              <a:rPr lang="en-US" dirty="0" smtClean="0"/>
              <a:t>Training Data</a:t>
            </a:r>
            <a:endParaRPr lang="en-US" dirty="0"/>
          </a:p>
        </p:txBody>
      </p:sp>
      <p:sp>
        <p:nvSpPr>
          <p:cNvPr id="43" name="TextBox 42"/>
          <p:cNvSpPr txBox="1"/>
          <p:nvPr/>
        </p:nvSpPr>
        <p:spPr>
          <a:xfrm>
            <a:off x="5419739" y="5619751"/>
            <a:ext cx="1044710" cy="369332"/>
          </a:xfrm>
          <a:prstGeom prst="rect">
            <a:avLst/>
          </a:prstGeom>
          <a:noFill/>
        </p:spPr>
        <p:txBody>
          <a:bodyPr wrap="none" rtlCol="0">
            <a:spAutoFit/>
          </a:bodyPr>
          <a:lstStyle/>
          <a:p>
            <a:r>
              <a:rPr lang="en-US" dirty="0" smtClean="0">
                <a:solidFill>
                  <a:schemeClr val="bg1"/>
                </a:solidFill>
              </a:rPr>
              <a:t>Test Data</a:t>
            </a:r>
            <a:endParaRPr lang="en-US" dirty="0">
              <a:solidFill>
                <a:schemeClr val="bg1"/>
              </a:solidFill>
            </a:endParaRPr>
          </a:p>
        </p:txBody>
      </p:sp>
    </p:spTree>
    <p:extLst>
      <p:ext uri="{BB962C8B-B14F-4D97-AF65-F5344CB8AC3E}">
        <p14:creationId xmlns:p14="http://schemas.microsoft.com/office/powerpoint/2010/main" val="5179765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78581" y="1219200"/>
            <a:ext cx="8986838" cy="423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example we will perform cross validation because the data set is 20k records.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784906"/>
            <a:ext cx="8143875" cy="3895627"/>
          </a:xfrm>
          <a:prstGeom prst="rect">
            <a:avLst/>
          </a:prstGeom>
        </p:spPr>
      </p:pic>
    </p:spTree>
    <p:extLst>
      <p:ext uri="{BB962C8B-B14F-4D97-AF65-F5344CB8AC3E}">
        <p14:creationId xmlns:p14="http://schemas.microsoft.com/office/powerpoint/2010/main" val="1046249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2_CreditModeling_A.R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5276573" cy="1631216"/>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Load in real lending club data</a:t>
            </a:r>
          </a:p>
          <a:p>
            <a:pPr marL="285750" indent="-285750">
              <a:buFont typeface="Arial" panose="020B0604020202020204" pitchFamily="34" charset="0"/>
              <a:buChar char="•"/>
            </a:pPr>
            <a:r>
              <a:rPr lang="en-US" dirty="0" smtClean="0"/>
              <a:t>Treat the variables for modeling</a:t>
            </a:r>
          </a:p>
          <a:p>
            <a:pPr marL="285750" indent="-285750">
              <a:buFont typeface="Arial" panose="020B0604020202020204" pitchFamily="34" charset="0"/>
              <a:buChar char="•"/>
            </a:pPr>
            <a:r>
              <a:rPr lang="en-US" dirty="0" smtClean="0"/>
              <a:t>Build a cross validated logistic regression with caret</a:t>
            </a:r>
          </a:p>
          <a:p>
            <a:pPr marL="285750" indent="-285750">
              <a:buFont typeface="Arial" panose="020B0604020202020204" pitchFamily="34" charset="0"/>
              <a:buChar char="•"/>
            </a:pPr>
            <a:r>
              <a:rPr lang="en-US" dirty="0" smtClean="0"/>
              <a:t>Save model object &amp; variable treatment plan</a:t>
            </a:r>
          </a:p>
        </p:txBody>
      </p:sp>
    </p:spTree>
    <p:extLst>
      <p:ext uri="{BB962C8B-B14F-4D97-AF65-F5344CB8AC3E}">
        <p14:creationId xmlns:p14="http://schemas.microsoft.com/office/powerpoint/2010/main" val="21621306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Cutoff Threshold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1078171" y="3135787"/>
            <a:ext cx="7000378" cy="646331"/>
          </a:xfrm>
          <a:prstGeom prst="rect">
            <a:avLst/>
          </a:prstGeom>
          <a:noFill/>
        </p:spPr>
        <p:txBody>
          <a:bodyPr wrap="none" rtlCol="0">
            <a:spAutoFit/>
          </a:bodyPr>
          <a:lstStyle/>
          <a:p>
            <a:pPr marL="109538" indent="-109538">
              <a:buFont typeface="Arial" panose="020B0604020202020204" pitchFamily="34" charset="0"/>
              <a:buChar char="•"/>
            </a:pPr>
            <a:r>
              <a:rPr lang="en-US" dirty="0" smtClean="0"/>
              <a:t>Should we be equal weighted?  </a:t>
            </a:r>
          </a:p>
          <a:p>
            <a:pPr marL="109538" indent="-109538">
              <a:buFont typeface="Arial" panose="020B0604020202020204" pitchFamily="34" charset="0"/>
              <a:buChar char="•"/>
            </a:pPr>
            <a:r>
              <a:rPr lang="en-US" dirty="0" smtClean="0"/>
              <a:t>Do we care </a:t>
            </a:r>
            <a:r>
              <a:rPr lang="en-US" u="sng" dirty="0" smtClean="0"/>
              <a:t>equally</a:t>
            </a:r>
            <a:r>
              <a:rPr lang="en-US" dirty="0" smtClean="0"/>
              <a:t> about picking paying notes and charged off loans?</a:t>
            </a:r>
            <a:endParaRPr lang="en-US" dirty="0"/>
          </a:p>
        </p:txBody>
      </p:sp>
      <p:sp>
        <p:nvSpPr>
          <p:cNvPr id="7" name="Rectangle 6"/>
          <p:cNvSpPr/>
          <p:nvPr/>
        </p:nvSpPr>
        <p:spPr>
          <a:xfrm>
            <a:off x="1456542" y="1243013"/>
            <a:ext cx="6243636" cy="53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0.50 the optimal cutoff?</a:t>
            </a:r>
            <a:endParaRPr lang="en-US" dirty="0"/>
          </a:p>
        </p:txBody>
      </p:sp>
    </p:spTree>
    <p:extLst>
      <p:ext uri="{BB962C8B-B14F-4D97-AF65-F5344CB8AC3E}">
        <p14:creationId xmlns:p14="http://schemas.microsoft.com/office/powerpoint/2010/main" val="3162702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2_CreditModeling_B.R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3187026"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Score new notes</a:t>
            </a:r>
          </a:p>
          <a:p>
            <a:pPr marL="285750" indent="-285750">
              <a:buFont typeface="Arial" panose="020B0604020202020204" pitchFamily="34" charset="0"/>
              <a:buChar char="•"/>
            </a:pPr>
            <a:r>
              <a:rPr lang="en-US" dirty="0"/>
              <a:t>Make a plot similar to CAPM </a:t>
            </a:r>
          </a:p>
          <a:p>
            <a:pPr marL="285750" indent="-285750">
              <a:buFont typeface="Arial" panose="020B0604020202020204" pitchFamily="34" charset="0"/>
              <a:buChar char="•"/>
            </a:pPr>
            <a:r>
              <a:rPr lang="en-US" dirty="0"/>
              <a:t>Identify top loans to </a:t>
            </a:r>
            <a:r>
              <a:rPr lang="en-US" dirty="0" smtClean="0"/>
              <a:t>fund</a:t>
            </a:r>
            <a:endParaRPr lang="en-US" dirty="0"/>
          </a:p>
        </p:txBody>
      </p:sp>
    </p:spTree>
    <p:extLst>
      <p:ext uri="{BB962C8B-B14F-4D97-AF65-F5344CB8AC3E}">
        <p14:creationId xmlns:p14="http://schemas.microsoft.com/office/powerpoint/2010/main" val="7116468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55</a:t>
            </a:fld>
            <a:endParaRPr lang="en-US"/>
          </a:p>
        </p:txBody>
      </p:sp>
    </p:spTree>
    <p:extLst>
      <p:ext uri="{BB962C8B-B14F-4D97-AF65-F5344CB8AC3E}">
        <p14:creationId xmlns:p14="http://schemas.microsoft.com/office/powerpoint/2010/main" val="6613074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Non-Traditional Markets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457824"/>
            <a:ext cx="8686799"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contrast to traditional markets, emerging or non traditional markets lack transparency, regulations and can often be manipulated more easily.    </a:t>
            </a:r>
            <a:endParaRPr lang="en-US" dirty="0"/>
          </a:p>
        </p:txBody>
      </p:sp>
      <p:cxnSp>
        <p:nvCxnSpPr>
          <p:cNvPr id="8" name="Straight Connector 7"/>
          <p:cNvCxnSpPr/>
          <p:nvPr/>
        </p:nvCxnSpPr>
        <p:spPr>
          <a:xfrm>
            <a:off x="4543425" y="1743075"/>
            <a:ext cx="0" cy="26289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8625" y="2371725"/>
            <a:ext cx="3398816"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 Silver etc.</a:t>
            </a:r>
          </a:p>
          <a:p>
            <a:pPr marL="285750" indent="-285750">
              <a:buFont typeface="Arial" panose="020B0604020202020204" pitchFamily="34" charset="0"/>
              <a:buChar char="•"/>
            </a:pPr>
            <a:r>
              <a:rPr lang="en-US" dirty="0" smtClean="0"/>
              <a:t>Crop Futures</a:t>
            </a:r>
          </a:p>
          <a:p>
            <a:pPr marL="285750" indent="-285750">
              <a:buFont typeface="Arial" panose="020B0604020202020204" pitchFamily="34" charset="0"/>
              <a:buChar char="•"/>
            </a:pPr>
            <a:r>
              <a:rPr lang="en-US" dirty="0" smtClean="0"/>
              <a:t>Consumer Credit</a:t>
            </a:r>
            <a:endParaRPr lang="en-US" dirty="0"/>
          </a:p>
        </p:txBody>
      </p:sp>
      <p:sp>
        <p:nvSpPr>
          <p:cNvPr id="10" name="TextBox 9"/>
          <p:cNvSpPr txBox="1"/>
          <p:nvPr/>
        </p:nvSpPr>
        <p:spPr>
          <a:xfrm>
            <a:off x="4953000" y="2238375"/>
            <a:ext cx="2563779"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Crypto-currencies</a:t>
            </a:r>
          </a:p>
          <a:p>
            <a:pPr marL="285750" indent="-285750">
              <a:buFont typeface="Arial" panose="020B0604020202020204" pitchFamily="34" charset="0"/>
              <a:buChar char="•"/>
            </a:pPr>
            <a:r>
              <a:rPr lang="en-US" dirty="0" smtClean="0"/>
              <a:t>Beanie Babies</a:t>
            </a:r>
          </a:p>
          <a:p>
            <a:pPr marL="285750" indent="-285750">
              <a:buFont typeface="Arial" panose="020B0604020202020204" pitchFamily="34" charset="0"/>
              <a:buChar char="•"/>
            </a:pPr>
            <a:r>
              <a:rPr lang="en-US" dirty="0" smtClean="0"/>
              <a:t>Derivatives (originally)</a:t>
            </a:r>
          </a:p>
          <a:p>
            <a:pPr marL="285750" indent="-285750">
              <a:buFont typeface="Arial" panose="020B0604020202020204" pitchFamily="34" charset="0"/>
              <a:buChar char="•"/>
            </a:pPr>
            <a:r>
              <a:rPr lang="en-US" dirty="0" smtClean="0"/>
              <a:t>Web Domains</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a:t>
            </a:r>
            <a:endParaRPr lang="en-US" dirty="0"/>
          </a:p>
        </p:txBody>
      </p:sp>
      <p:sp>
        <p:nvSpPr>
          <p:cNvPr id="12" name="Rectangle 11"/>
          <p:cNvSpPr/>
          <p:nvPr/>
        </p:nvSpPr>
        <p:spPr>
          <a:xfrm>
            <a:off x="4938713" y="1395413"/>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Non-Traditional</a:t>
            </a:r>
            <a:endParaRPr lang="en-US" dirty="0"/>
          </a:p>
        </p:txBody>
      </p:sp>
    </p:spTree>
    <p:extLst>
      <p:ext uri="{BB962C8B-B14F-4D97-AF65-F5344CB8AC3E}">
        <p14:creationId xmlns:p14="http://schemas.microsoft.com/office/powerpoint/2010/main" val="27017929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 non-traditional Market -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016" y="2130927"/>
            <a:ext cx="3804058" cy="213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2939" y="5157788"/>
            <a:ext cx="7986712" cy="923330"/>
          </a:xfrm>
          <a:prstGeom prst="rect">
            <a:avLst/>
          </a:prstGeom>
          <a:noFill/>
        </p:spPr>
        <p:txBody>
          <a:bodyPr wrap="square" rtlCol="0">
            <a:spAutoFit/>
          </a:bodyPr>
          <a:lstStyle/>
          <a:p>
            <a:r>
              <a:rPr lang="en-US" dirty="0" smtClean="0"/>
              <a:t>Owned by Hasbro, MTG is a 25 year old collectible trading card game.  It is estimated that there are 8-12million players worldwide.  Thus is it popular and has demonstrated longevity unlike other non-traditional markets.  </a:t>
            </a:r>
            <a:endParaRPr lang="en-US" dirty="0"/>
          </a:p>
        </p:txBody>
      </p:sp>
      <p:pic>
        <p:nvPicPr>
          <p:cNvPr id="1026" name="Picture 2" descr="Image result for magic the gathering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614487"/>
            <a:ext cx="3270250" cy="32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601" y="1414462"/>
            <a:ext cx="8805650" cy="646331"/>
          </a:xfrm>
          <a:prstGeom prst="rect">
            <a:avLst/>
          </a:prstGeom>
          <a:noFill/>
        </p:spPr>
        <p:txBody>
          <a:bodyPr wrap="square" rtlCol="0">
            <a:spAutoFit/>
          </a:bodyPr>
          <a:lstStyle/>
          <a:p>
            <a:r>
              <a:rPr lang="en-US" dirty="0" smtClean="0"/>
              <a:t>Players create 60 card decks with cards of different abilities for a duel.  Cards are fantasy based with creatures, sorceries, and mythical artifacts.</a:t>
            </a:r>
          </a:p>
        </p:txBody>
      </p:sp>
      <p:pic>
        <p:nvPicPr>
          <p:cNvPr id="3074"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0075" y="2208212"/>
            <a:ext cx="4613276" cy="230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68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4098" name="Picture 2" descr="Image result for magic the gathering tourna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290" y="2630904"/>
            <a:ext cx="3122865" cy="23421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gic the gathering tourna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639" y="2253915"/>
            <a:ext cx="47625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505" y="1283368"/>
            <a:ext cx="8839200" cy="646331"/>
          </a:xfrm>
          <a:prstGeom prst="rect">
            <a:avLst/>
          </a:prstGeom>
          <a:noFill/>
        </p:spPr>
        <p:txBody>
          <a:bodyPr wrap="square" rtlCol="0">
            <a:spAutoFit/>
          </a:bodyPr>
          <a:lstStyle/>
          <a:p>
            <a:r>
              <a:rPr lang="en-US" dirty="0" smtClean="0"/>
              <a:t>Limited Print Runs</a:t>
            </a:r>
          </a:p>
          <a:p>
            <a:r>
              <a:rPr lang="en-US" dirty="0" smtClean="0"/>
              <a:t>Specific Card Rarities </a:t>
            </a:r>
            <a:endParaRPr lang="en-US" dirty="0"/>
          </a:p>
        </p:txBody>
      </p:sp>
    </p:spTree>
    <p:extLst>
      <p:ext uri="{BB962C8B-B14F-4D97-AF65-F5344CB8AC3E}">
        <p14:creationId xmlns:p14="http://schemas.microsoft.com/office/powerpoint/2010/main" val="212255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51" y="2628900"/>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Fundamental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Traditional </a:t>
            </a:r>
            <a:r>
              <a:rPr lang="en-US" dirty="0"/>
              <a:t>financial </a:t>
            </a:r>
            <a:r>
              <a:rPr lang="en-US" dirty="0" smtClean="0"/>
              <a:t>performance indicators trigger </a:t>
            </a:r>
            <a:r>
              <a:rPr lang="en-US" dirty="0"/>
              <a:t>an action regardless of sector, or company product.   </a:t>
            </a:r>
          </a:p>
        </p:txBody>
      </p:sp>
      <p:sp>
        <p:nvSpPr>
          <p:cNvPr id="11" name="Oval Callout 10"/>
          <p:cNvSpPr/>
          <p:nvPr/>
        </p:nvSpPr>
        <p:spPr>
          <a:xfrm>
            <a:off x="3924300" y="2533650"/>
            <a:ext cx="4819650"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Monsanto (MON) makes genetically modified food, I don’t care if they are safe.  I bought the stock because the EPS is good.</a:t>
            </a:r>
            <a:endParaRPr lang="en-US" dirty="0"/>
          </a:p>
        </p:txBody>
      </p:sp>
    </p:spTree>
    <p:extLst>
      <p:ext uri="{BB962C8B-B14F-4D97-AF65-F5344CB8AC3E}">
        <p14:creationId xmlns:p14="http://schemas.microsoft.com/office/powerpoint/2010/main" val="34237786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And that’s why it’s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617370" y="1202155"/>
            <a:ext cx="7740567" cy="3080016"/>
          </a:xfrm>
          <a:prstGeom prst="rect">
            <a:avLst/>
          </a:prstGeom>
        </p:spPr>
      </p:pic>
      <p:sp>
        <p:nvSpPr>
          <p:cNvPr id="7" name="TextBox 6"/>
          <p:cNvSpPr txBox="1"/>
          <p:nvPr/>
        </p:nvSpPr>
        <p:spPr>
          <a:xfrm>
            <a:off x="802105" y="4748462"/>
            <a:ext cx="7828548" cy="923330"/>
          </a:xfrm>
          <a:prstGeom prst="rect">
            <a:avLst/>
          </a:prstGeom>
          <a:noFill/>
        </p:spPr>
        <p:txBody>
          <a:bodyPr wrap="square" rtlCol="0">
            <a:spAutoFit/>
          </a:bodyPr>
          <a:lstStyle/>
          <a:p>
            <a:r>
              <a:rPr lang="en-US" dirty="0" err="1" smtClean="0"/>
              <a:t>Karn</a:t>
            </a:r>
            <a:r>
              <a:rPr lang="en-US" dirty="0" smtClean="0"/>
              <a:t>, Scion of </a:t>
            </a:r>
            <a:r>
              <a:rPr lang="en-US" dirty="0" err="1" smtClean="0"/>
              <a:t>Urza</a:t>
            </a:r>
            <a:r>
              <a:rPr lang="en-US" dirty="0" smtClean="0"/>
              <a:t> is a popular card selling for ~$50 but has been as much as $65.  Websites such as </a:t>
            </a:r>
            <a:r>
              <a:rPr lang="en-US" dirty="0" smtClean="0">
                <a:hlinkClick r:id="rId3" action="ppaction://hlinkfile"/>
              </a:rPr>
              <a:t>mtggoldfish.com</a:t>
            </a:r>
            <a:r>
              <a:rPr lang="en-US" dirty="0" smtClean="0"/>
              <a:t> and </a:t>
            </a:r>
            <a:r>
              <a:rPr lang="en-US" dirty="0" smtClean="0">
                <a:hlinkClick r:id="rId4" action="ppaction://hlinkfile"/>
              </a:rPr>
              <a:t>mtgstocks.com</a:t>
            </a:r>
            <a:r>
              <a:rPr lang="en-US" dirty="0" smtClean="0"/>
              <a:t> track prices on various market sites.  </a:t>
            </a:r>
            <a:endParaRPr lang="en-US" dirty="0"/>
          </a:p>
        </p:txBody>
      </p:sp>
    </p:spTree>
    <p:extLst>
      <p:ext uri="{BB962C8B-B14F-4D97-AF65-F5344CB8AC3E}">
        <p14:creationId xmlns:p14="http://schemas.microsoft.com/office/powerpoint/2010/main" val="35812520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 you get cards?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357188" y="1314450"/>
            <a:ext cx="82296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Say you are a player that needs to get </a:t>
            </a:r>
            <a:r>
              <a:rPr lang="en-US" dirty="0" err="1" smtClean="0"/>
              <a:t>Karn</a:t>
            </a:r>
            <a:r>
              <a:rPr lang="en-US" dirty="0" smtClean="0"/>
              <a:t>, Scion of </a:t>
            </a:r>
            <a:r>
              <a:rPr lang="en-US" dirty="0" err="1" smtClean="0"/>
              <a:t>Urza</a:t>
            </a:r>
            <a:r>
              <a:rPr lang="en-US" dirty="0" smtClean="0"/>
              <a:t> to complete a deck.</a:t>
            </a:r>
            <a:endParaRPr lang="en-US" dirty="0"/>
          </a:p>
        </p:txBody>
      </p:sp>
      <p:sp>
        <p:nvSpPr>
          <p:cNvPr id="8" name="TextBox 7"/>
          <p:cNvSpPr txBox="1"/>
          <p:nvPr/>
        </p:nvSpPr>
        <p:spPr>
          <a:xfrm>
            <a:off x="342900" y="2185988"/>
            <a:ext cx="8143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$50</a:t>
            </a:r>
          </a:p>
          <a:p>
            <a:r>
              <a:rPr lang="en-US" dirty="0" smtClean="0"/>
              <a:t>You could buy </a:t>
            </a:r>
            <a:r>
              <a:rPr lang="en-US" dirty="0" err="1" smtClean="0"/>
              <a:t>Karn</a:t>
            </a:r>
            <a:r>
              <a:rPr lang="en-US" dirty="0" smtClean="0"/>
              <a:t> from an online marketplace.</a:t>
            </a:r>
          </a:p>
          <a:p>
            <a:endParaRPr lang="en-US" dirty="0" smtClean="0"/>
          </a:p>
          <a:p>
            <a:pPr marL="285750" indent="-285750">
              <a:buFont typeface="Arial" panose="020B0604020202020204" pitchFamily="34" charset="0"/>
              <a:buChar char="•"/>
            </a:pPr>
            <a:r>
              <a:rPr lang="en-US" dirty="0" smtClean="0"/>
              <a:t>For $3  </a:t>
            </a:r>
          </a:p>
          <a:p>
            <a:r>
              <a:rPr lang="en-US" dirty="0" smtClean="0"/>
              <a:t>You can open a booster pack from the appropriate expansion set and hope you get it.</a:t>
            </a:r>
          </a:p>
          <a:p>
            <a:endParaRPr lang="en-US" dirty="0" smtClean="0"/>
          </a:p>
          <a:p>
            <a:pPr marL="285750" indent="-285750">
              <a:buFont typeface="Arial" panose="020B0604020202020204" pitchFamily="34" charset="0"/>
              <a:buChar char="•"/>
            </a:pPr>
            <a:r>
              <a:rPr lang="en-US" dirty="0" smtClean="0"/>
              <a:t>For $90</a:t>
            </a:r>
          </a:p>
          <a:p>
            <a:r>
              <a:rPr lang="en-US" dirty="0" smtClean="0"/>
              <a:t>You can buy a booster box of 36 packs from the set and increase your odds of getting it while also getting many other potential valuable cards.  </a:t>
            </a:r>
          </a:p>
          <a:p>
            <a:endParaRPr lang="en-US" dirty="0"/>
          </a:p>
          <a:p>
            <a:pPr marL="285750" indent="-285750">
              <a:buFont typeface="Arial" panose="020B0604020202020204" pitchFamily="34" charset="0"/>
              <a:buChar char="•"/>
            </a:pPr>
            <a:r>
              <a:rPr lang="en-US" dirty="0" smtClean="0"/>
              <a:t>For $540 </a:t>
            </a:r>
          </a:p>
          <a:p>
            <a:r>
              <a:rPr lang="en-US" dirty="0" smtClean="0"/>
              <a:t>You can buy 6 of the booster boxes in a case.</a:t>
            </a:r>
            <a:endParaRPr lang="en-US" dirty="0"/>
          </a:p>
        </p:txBody>
      </p:sp>
      <p:sp>
        <p:nvSpPr>
          <p:cNvPr id="9" name="Rectangle 8"/>
          <p:cNvSpPr/>
          <p:nvPr/>
        </p:nvSpPr>
        <p:spPr>
          <a:xfrm>
            <a:off x="130969" y="5808133"/>
            <a:ext cx="8843963" cy="4450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Cards go out of print limiting the supply.</a:t>
            </a:r>
            <a:endParaRPr lang="en-US" dirty="0"/>
          </a:p>
        </p:txBody>
      </p:sp>
    </p:spTree>
    <p:extLst>
      <p:ext uri="{BB962C8B-B14F-4D97-AF65-F5344CB8AC3E}">
        <p14:creationId xmlns:p14="http://schemas.microsoft.com/office/powerpoint/2010/main" val="3167522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People Speculate as Supply Diminishes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8" name="Picture 7"/>
          <p:cNvPicPr>
            <a:picLocks noChangeAspect="1"/>
          </p:cNvPicPr>
          <p:nvPr/>
        </p:nvPicPr>
        <p:blipFill>
          <a:blip r:embed="rId2"/>
          <a:stretch>
            <a:fillRect/>
          </a:stretch>
        </p:blipFill>
        <p:spPr>
          <a:xfrm>
            <a:off x="171450" y="1371600"/>
            <a:ext cx="4931297" cy="3457576"/>
          </a:xfrm>
          <a:prstGeom prst="rect">
            <a:avLst/>
          </a:prstGeom>
          <a:ln>
            <a:solidFill>
              <a:schemeClr val="tx1"/>
            </a:solidFill>
          </a:ln>
        </p:spPr>
      </p:pic>
      <p:pic>
        <p:nvPicPr>
          <p:cNvPr id="1026" name="Picture 2" descr="Image result for specula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442" y="2941108"/>
            <a:ext cx="433681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02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Regardless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898356" y="1219199"/>
            <a:ext cx="726707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Newly printed cards are sold in 15 card packs.  </a:t>
            </a:r>
            <a:endParaRPr lang="en-US" dirty="0"/>
          </a:p>
        </p:txBody>
      </p:sp>
      <p:sp>
        <p:nvSpPr>
          <p:cNvPr id="7" name="TextBox 6"/>
          <p:cNvSpPr txBox="1"/>
          <p:nvPr/>
        </p:nvSpPr>
        <p:spPr>
          <a:xfrm>
            <a:off x="4924926" y="2053390"/>
            <a:ext cx="3176337" cy="2585323"/>
          </a:xfrm>
          <a:prstGeom prst="rect">
            <a:avLst/>
          </a:prstGeom>
          <a:noFill/>
        </p:spPr>
        <p:txBody>
          <a:bodyPr wrap="square" rtlCol="0">
            <a:spAutoFit/>
          </a:bodyPr>
          <a:lstStyle/>
          <a:p>
            <a:r>
              <a:rPr lang="en-US" dirty="0" smtClean="0"/>
              <a:t>Usually a pack contains</a:t>
            </a:r>
          </a:p>
          <a:p>
            <a:pPr marL="285750" indent="-285750">
              <a:buFont typeface="Arial" panose="020B0604020202020204" pitchFamily="34" charset="0"/>
              <a:buChar char="•"/>
            </a:pPr>
            <a:r>
              <a:rPr lang="en-US" dirty="0" smtClean="0"/>
              <a:t>11 Commons</a:t>
            </a:r>
          </a:p>
          <a:p>
            <a:pPr marL="285750" indent="-285750">
              <a:buFont typeface="Arial" panose="020B0604020202020204" pitchFamily="34" charset="0"/>
              <a:buChar char="•"/>
            </a:pPr>
            <a:r>
              <a:rPr lang="en-US" dirty="0" smtClean="0"/>
              <a:t>3 </a:t>
            </a:r>
            <a:r>
              <a:rPr lang="en-US" dirty="0" err="1" smtClean="0"/>
              <a:t>Uncommons</a:t>
            </a:r>
            <a:endParaRPr lang="en-US" dirty="0" smtClean="0"/>
          </a:p>
          <a:p>
            <a:pPr marL="285750" indent="-285750">
              <a:buFont typeface="Arial" panose="020B0604020202020204" pitchFamily="34" charset="0"/>
              <a:buChar char="•"/>
            </a:pPr>
            <a:r>
              <a:rPr lang="en-US" dirty="0" smtClean="0"/>
              <a:t>1 Rare</a:t>
            </a:r>
          </a:p>
          <a:p>
            <a:pPr marL="742950" lvl="1" indent="-285750">
              <a:buFont typeface="Arial" panose="020B0604020202020204" pitchFamily="34" charset="0"/>
              <a:buChar char="•"/>
            </a:pPr>
            <a:r>
              <a:rPr lang="en-US" dirty="0" smtClean="0"/>
              <a:t>1 in 8 packs will replace the rare with a mythic</a:t>
            </a:r>
          </a:p>
          <a:p>
            <a:pPr marL="285750" indent="-285750">
              <a:buFont typeface="Arial" panose="020B0604020202020204" pitchFamily="34" charset="0"/>
              <a:buChar char="•"/>
            </a:pPr>
            <a:r>
              <a:rPr lang="en-US" dirty="0" smtClean="0"/>
              <a:t>1 in 6 packs will have a random premium foil card replacing a common. </a:t>
            </a:r>
          </a:p>
        </p:txBody>
      </p:sp>
      <p:pic>
        <p:nvPicPr>
          <p:cNvPr id="2050" name="Picture 2" descr="Magic the Gathering MtG Guilds of Ravnica Booster Box [Sea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6" y="2072964"/>
            <a:ext cx="4707467" cy="394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55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44379" y="365126"/>
            <a:ext cx="8823158" cy="591477"/>
          </a:xfrm>
        </p:spPr>
        <p:txBody>
          <a:bodyPr/>
          <a:lstStyle/>
          <a:p>
            <a:r>
              <a:rPr lang="en-US" dirty="0" smtClean="0"/>
              <a:t>Modeling Risk/Reward outside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9389" y="2149642"/>
            <a:ext cx="7844590" cy="923330"/>
          </a:xfrm>
          <a:prstGeom prst="rect">
            <a:avLst/>
          </a:prstGeom>
          <a:noFill/>
        </p:spPr>
        <p:txBody>
          <a:bodyPr wrap="square" rtlCol="0">
            <a:spAutoFit/>
          </a:bodyPr>
          <a:lstStyle/>
          <a:p>
            <a:r>
              <a:rPr lang="en-US" u="sng" dirty="0" smtClean="0"/>
              <a:t>Risk:</a:t>
            </a:r>
          </a:p>
          <a:p>
            <a:r>
              <a:rPr lang="en-US" dirty="0" smtClean="0"/>
              <a:t>Each expansion set has varying prices.  Some cards are worthless while other cards can be expensive..</a:t>
            </a:r>
            <a:endParaRPr lang="en-US" dirty="0"/>
          </a:p>
        </p:txBody>
      </p:sp>
      <p:sp>
        <p:nvSpPr>
          <p:cNvPr id="7" name="TextBox 6"/>
          <p:cNvSpPr txBox="1"/>
          <p:nvPr/>
        </p:nvSpPr>
        <p:spPr>
          <a:xfrm>
            <a:off x="465221" y="1507958"/>
            <a:ext cx="3612464" cy="523220"/>
          </a:xfrm>
          <a:prstGeom prst="rect">
            <a:avLst/>
          </a:prstGeom>
          <a:noFill/>
        </p:spPr>
        <p:txBody>
          <a:bodyPr wrap="none" rtlCol="0">
            <a:spAutoFit/>
          </a:bodyPr>
          <a:lstStyle/>
          <a:p>
            <a:r>
              <a:rPr lang="en-US" sz="2800" dirty="0" smtClean="0"/>
              <a:t>When you open a pack:</a:t>
            </a:r>
            <a:endParaRPr lang="en-US" sz="2800" dirty="0"/>
          </a:p>
        </p:txBody>
      </p:sp>
      <p:sp>
        <p:nvSpPr>
          <p:cNvPr id="8" name="TextBox 7"/>
          <p:cNvSpPr txBox="1"/>
          <p:nvPr/>
        </p:nvSpPr>
        <p:spPr>
          <a:xfrm>
            <a:off x="457200" y="3761873"/>
            <a:ext cx="7844590" cy="923330"/>
          </a:xfrm>
          <a:prstGeom prst="rect">
            <a:avLst/>
          </a:prstGeom>
          <a:noFill/>
        </p:spPr>
        <p:txBody>
          <a:bodyPr wrap="square" rtlCol="0">
            <a:spAutoFit/>
          </a:bodyPr>
          <a:lstStyle/>
          <a:p>
            <a:r>
              <a:rPr lang="en-US" u="sng" dirty="0" smtClean="0"/>
              <a:t>Reward:</a:t>
            </a:r>
          </a:p>
          <a:p>
            <a:r>
              <a:rPr lang="en-US" dirty="0" smtClean="0"/>
              <a:t>Some packs will contain expensive cards which you can immediately sell for more than the cost of the pack.</a:t>
            </a:r>
          </a:p>
        </p:txBody>
      </p:sp>
      <p:sp>
        <p:nvSpPr>
          <p:cNvPr id="9" name="TextBox 8"/>
          <p:cNvSpPr txBox="1"/>
          <p:nvPr/>
        </p:nvSpPr>
        <p:spPr>
          <a:xfrm>
            <a:off x="1588169" y="5903495"/>
            <a:ext cx="7312708" cy="338554"/>
          </a:xfrm>
          <a:prstGeom prst="rect">
            <a:avLst/>
          </a:prstGeom>
          <a:noFill/>
        </p:spPr>
        <p:txBody>
          <a:bodyPr wrap="none" rtlCol="0">
            <a:spAutoFit/>
          </a:bodyPr>
          <a:lstStyle/>
          <a:p>
            <a:r>
              <a:rPr lang="en-US" sz="1600" i="1" dirty="0" smtClean="0"/>
              <a:t>*Keep in mind there are friction costs, shipping a physical good takes time and money.</a:t>
            </a:r>
            <a:endParaRPr lang="en-US" sz="1600" i="1" dirty="0"/>
          </a:p>
        </p:txBody>
      </p:sp>
      <p:sp>
        <p:nvSpPr>
          <p:cNvPr id="10" name="Rectangle 9"/>
          <p:cNvSpPr/>
          <p:nvPr/>
        </p:nvSpPr>
        <p:spPr>
          <a:xfrm>
            <a:off x="465222" y="5197640"/>
            <a:ext cx="8325852"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we know the cards in a set, their prices, and the probabilities of getting specific cards, we can simulate pack openings.  </a:t>
            </a:r>
            <a:endParaRPr lang="en-US" dirty="0"/>
          </a:p>
        </p:txBody>
      </p:sp>
    </p:spTree>
    <p:extLst>
      <p:ext uri="{BB962C8B-B14F-4D97-AF65-F5344CB8AC3E}">
        <p14:creationId xmlns:p14="http://schemas.microsoft.com/office/powerpoint/2010/main" val="1985697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Open 3_SimulateBoosters.R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77" y="1253066"/>
            <a:ext cx="5596089" cy="4197067"/>
          </a:xfrm>
          <a:prstGeom prst="rect">
            <a:avLst/>
          </a:prstGeom>
        </p:spPr>
      </p:pic>
    </p:spTree>
    <p:extLst>
      <p:ext uri="{BB962C8B-B14F-4D97-AF65-F5344CB8AC3E}">
        <p14:creationId xmlns:p14="http://schemas.microsoft.com/office/powerpoint/2010/main" val="1110123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733" y="3395663"/>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Technical Trading Investing</a:t>
            </a:r>
            <a:endParaRPr lang="en-US" sz="2400" dirty="0"/>
          </a:p>
        </p:txBody>
      </p:sp>
      <p:sp>
        <p:nvSpPr>
          <p:cNvPr id="9" name="TextBox 8"/>
          <p:cNvSpPr txBox="1"/>
          <p:nvPr/>
        </p:nvSpPr>
        <p:spPr>
          <a:xfrm>
            <a:off x="533401" y="1905000"/>
            <a:ext cx="8000999" cy="1477328"/>
          </a:xfrm>
          <a:prstGeom prst="rect">
            <a:avLst/>
          </a:prstGeom>
          <a:noFill/>
        </p:spPr>
        <p:txBody>
          <a:bodyPr wrap="square" rtlCol="0">
            <a:spAutoFit/>
          </a:bodyPr>
          <a:lstStyle/>
          <a:p>
            <a:r>
              <a:rPr lang="en-US" dirty="0" smtClean="0"/>
              <a:t>Trade </a:t>
            </a:r>
            <a:r>
              <a:rPr lang="en-US" dirty="0"/>
              <a:t>based on “indications”.  Uses non-financial mathematical indicators to quantify risk/reward, or trigger buy/sell </a:t>
            </a:r>
            <a:endParaRPr lang="en-US" dirty="0" smtClean="0"/>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Chart patterns trigger actions (crossovers, head &amp; shoulders)</a:t>
            </a:r>
          </a:p>
          <a:p>
            <a:endParaRPr lang="en-US" dirty="0"/>
          </a:p>
        </p:txBody>
      </p:sp>
      <p:sp>
        <p:nvSpPr>
          <p:cNvPr id="11" name="Oval Callout 10"/>
          <p:cNvSpPr/>
          <p:nvPr/>
        </p:nvSpPr>
        <p:spPr>
          <a:xfrm>
            <a:off x="4095750" y="3219450"/>
            <a:ext cx="4819650" cy="1409700"/>
          </a:xfrm>
          <a:prstGeom prst="wedgeEllipseCallout">
            <a:avLst>
              <a:gd name="adj1" fmla="val -51218"/>
              <a:gd name="adj2" fmla="val 3332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MACD crossover pattern for Smith &amp; Wesson (AOBC) is positive so now is a good time to buy. </a:t>
            </a:r>
            <a:endParaRPr lang="en-US" dirty="0"/>
          </a:p>
        </p:txBody>
      </p:sp>
    </p:spTree>
    <p:extLst>
      <p:ext uri="{BB962C8B-B14F-4D97-AF65-F5344CB8AC3E}">
        <p14:creationId xmlns:p14="http://schemas.microsoft.com/office/powerpoint/2010/main" val="1775280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High Frequency Trading</a:t>
            </a:r>
            <a:endParaRPr lang="en-US" sz="2400" dirty="0"/>
          </a:p>
        </p:txBody>
      </p:sp>
      <p:sp>
        <p:nvSpPr>
          <p:cNvPr id="9" name="TextBox 8"/>
          <p:cNvSpPr txBox="1"/>
          <p:nvPr/>
        </p:nvSpPr>
        <p:spPr>
          <a:xfrm>
            <a:off x="533401" y="1905000"/>
            <a:ext cx="8000999" cy="923330"/>
          </a:xfrm>
          <a:prstGeom prst="rect">
            <a:avLst/>
          </a:prstGeom>
          <a:noFill/>
        </p:spPr>
        <p:txBody>
          <a:bodyPr wrap="square" rtlCol="0">
            <a:spAutoFit/>
          </a:bodyPr>
          <a:lstStyle/>
          <a:p>
            <a:r>
              <a:rPr lang="en-US" dirty="0"/>
              <a:t>Extremely technical trading </a:t>
            </a:r>
            <a:r>
              <a:rPr lang="en-US" dirty="0" smtClean="0"/>
              <a:t>executed without a human that </a:t>
            </a:r>
            <a:r>
              <a:rPr lang="en-US" dirty="0"/>
              <a:t>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257550" y="299085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1001100100…</a:t>
            </a:r>
            <a:endParaRPr lang="en-US" dirty="0"/>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043" y="314325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549" y="3840546"/>
            <a:ext cx="3051175" cy="11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8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Stochastic Momentum Indicator (SMI), a formula for measuring momentum,  crossed over to positive territory.   I think I will buy Google (Alphabet).</a:t>
            </a:r>
            <a:endParaRPr lang="en-US" dirty="0"/>
          </a:p>
        </p:txBody>
      </p:sp>
    </p:spTree>
    <p:extLst>
      <p:ext uri="{BB962C8B-B14F-4D97-AF65-F5344CB8AC3E}">
        <p14:creationId xmlns:p14="http://schemas.microsoft.com/office/powerpoint/2010/main" val="371235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4468</TotalTime>
  <Words>3850</Words>
  <Application>Microsoft Office PowerPoint</Application>
  <PresentationFormat>On-screen Show (4:3)</PresentationFormat>
  <Paragraphs>703</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Consolas</vt:lpstr>
      <vt:lpstr>1_Office Theme</vt:lpstr>
      <vt:lpstr>Intro to Technical Financial Evaluation with R</vt:lpstr>
      <vt:lpstr>About me &amp; This Workshop</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What happened to US Steel?</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Agenda</vt:lpstr>
      <vt:lpstr>Example Technical Indicators</vt:lpstr>
      <vt:lpstr>What is a moving average?</vt:lpstr>
      <vt:lpstr>What is a moving average?</vt:lpstr>
      <vt:lpstr>What is a moving average?</vt:lpstr>
      <vt:lpstr>What is a moving average?</vt:lpstr>
      <vt:lpstr>Open 1_TTR_B.R</vt:lpstr>
      <vt:lpstr>So how does SMA become an Indicator?</vt:lpstr>
      <vt:lpstr>So how does SMA become an Indicator?</vt:lpstr>
      <vt:lpstr>Open 1_TTR_C_v2.R</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lpstr>Agenda</vt:lpstr>
      <vt:lpstr>Consumer Credit - Lending Club</vt:lpstr>
      <vt:lpstr>What’s the Risk?</vt:lpstr>
      <vt:lpstr>What’s the Reward?</vt:lpstr>
      <vt:lpstr>                                           Example</vt:lpstr>
      <vt:lpstr>                                           Data</vt:lpstr>
      <vt:lpstr>What is cross – validation?</vt:lpstr>
      <vt:lpstr>What is cross – validation?</vt:lpstr>
      <vt:lpstr>Open 2_CreditModeling_A.R</vt:lpstr>
      <vt:lpstr>Cutoff Threshold</vt:lpstr>
      <vt:lpstr>Open 2_CreditModeling_B.R</vt:lpstr>
      <vt:lpstr>Agenda</vt:lpstr>
      <vt:lpstr>Non-Traditional Markets</vt:lpstr>
      <vt:lpstr>A non-traditional Market - Example</vt:lpstr>
      <vt:lpstr>Magic The Gathering</vt:lpstr>
      <vt:lpstr>Magic The Gathering</vt:lpstr>
      <vt:lpstr>And that’s why it’s a market…</vt:lpstr>
      <vt:lpstr>So how do you get cards?</vt:lpstr>
      <vt:lpstr>People Speculate as Supply Diminishes</vt:lpstr>
      <vt:lpstr>Regardless of the Reserved List</vt:lpstr>
      <vt:lpstr>Modeling Risk/Reward outside of the Reserved List</vt:lpstr>
      <vt:lpstr>Open 3_SimulateBoosters.R</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208</cp:revision>
  <dcterms:created xsi:type="dcterms:W3CDTF">2018-05-23T17:24:59Z</dcterms:created>
  <dcterms:modified xsi:type="dcterms:W3CDTF">2018-11-02T22:12:04Z</dcterms:modified>
</cp:coreProperties>
</file>