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97" r:id="rId2"/>
    <p:sldId id="400" r:id="rId3"/>
    <p:sldId id="259" r:id="rId4"/>
    <p:sldId id="328" r:id="rId5"/>
    <p:sldId id="354" r:id="rId6"/>
    <p:sldId id="401" r:id="rId7"/>
    <p:sldId id="402" r:id="rId8"/>
    <p:sldId id="403" r:id="rId9"/>
    <p:sldId id="355" r:id="rId10"/>
    <p:sldId id="356" r:id="rId11"/>
    <p:sldId id="357" r:id="rId12"/>
    <p:sldId id="358" r:id="rId13"/>
    <p:sldId id="359" r:id="rId14"/>
    <p:sldId id="360" r:id="rId15"/>
    <p:sldId id="362" r:id="rId16"/>
    <p:sldId id="363" r:id="rId17"/>
    <p:sldId id="365" r:id="rId18"/>
    <p:sldId id="364" r:id="rId19"/>
    <p:sldId id="366" r:id="rId20"/>
    <p:sldId id="367" r:id="rId21"/>
    <p:sldId id="368" r:id="rId22"/>
    <p:sldId id="369" r:id="rId23"/>
    <p:sldId id="382" r:id="rId24"/>
    <p:sldId id="405" r:id="rId25"/>
    <p:sldId id="370" r:id="rId26"/>
    <p:sldId id="374" r:id="rId27"/>
    <p:sldId id="375" r:id="rId28"/>
    <p:sldId id="376" r:id="rId29"/>
    <p:sldId id="377" r:id="rId30"/>
    <p:sldId id="378" r:id="rId31"/>
    <p:sldId id="379" r:id="rId32"/>
    <p:sldId id="404" r:id="rId33"/>
    <p:sldId id="381" r:id="rId34"/>
    <p:sldId id="383" r:id="rId35"/>
    <p:sldId id="406" r:id="rId36"/>
    <p:sldId id="385" r:id="rId37"/>
    <p:sldId id="386" r:id="rId38"/>
    <p:sldId id="384" r:id="rId39"/>
    <p:sldId id="407" r:id="rId40"/>
    <p:sldId id="387" r:id="rId41"/>
    <p:sldId id="391" r:id="rId42"/>
    <p:sldId id="390" r:id="rId43"/>
    <p:sldId id="392" r:id="rId44"/>
    <p:sldId id="408" r:id="rId45"/>
    <p:sldId id="409" r:id="rId46"/>
    <p:sldId id="410" r:id="rId47"/>
    <p:sldId id="411" r:id="rId48"/>
    <p:sldId id="412" r:id="rId49"/>
    <p:sldId id="413" r:id="rId50"/>
    <p:sldId id="415" r:id="rId51"/>
    <p:sldId id="416" r:id="rId52"/>
    <p:sldId id="417" r:id="rId53"/>
    <p:sldId id="420" r:id="rId54"/>
    <p:sldId id="446" r:id="rId55"/>
    <p:sldId id="447" r:id="rId56"/>
    <p:sldId id="425" r:id="rId57"/>
    <p:sldId id="426" r:id="rId58"/>
    <p:sldId id="427" r:id="rId59"/>
    <p:sldId id="428" r:id="rId60"/>
    <p:sldId id="429" r:id="rId61"/>
    <p:sldId id="430" r:id="rId62"/>
    <p:sldId id="432" r:id="rId63"/>
    <p:sldId id="440" r:id="rId64"/>
    <p:sldId id="441" r:id="rId65"/>
    <p:sldId id="4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876" autoAdjust="0"/>
  </p:normalViewPr>
  <p:slideViewPr>
    <p:cSldViewPr snapToGrid="0">
      <p:cViewPr varScale="1">
        <p:scale>
          <a:sx n="57" d="100"/>
          <a:sy n="57" d="100"/>
        </p:scale>
        <p:origin x="17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like Netflix movies so I bought Netflix.</a:t>
            </a:r>
          </a:p>
          <a:p>
            <a:r>
              <a:rPr lang="en-US" sz="1200" dirty="0" smtClean="0"/>
              <a:t>I don’t agree with tobacco sales so I avoid those stocks.</a:t>
            </a:r>
          </a:p>
          <a:p>
            <a:r>
              <a:rPr lang="en-US" sz="1200" dirty="0" smtClean="0"/>
              <a:t>Warren Buffet “Buy companies you understand”</a:t>
            </a:r>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205160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6</a:t>
            </a:fld>
            <a:endParaRPr lang="en-US"/>
          </a:p>
        </p:txBody>
      </p:sp>
    </p:spTree>
    <p:extLst>
      <p:ext uri="{BB962C8B-B14F-4D97-AF65-F5344CB8AC3E}">
        <p14:creationId xmlns:p14="http://schemas.microsoft.com/office/powerpoint/2010/main" val="62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Reviewing an</a:t>
            </a:r>
            <a:r>
              <a:rPr lang="en-US" baseline="0" dirty="0" smtClean="0"/>
              <a:t> annual report and pouring over cash flow, revenue growth, expenditures like R/D all count as fundamental investing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2796423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$460M </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324912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Cross Validation</a:t>
            </a:r>
          </a:p>
          <a:p>
            <a:r>
              <a:rPr lang="en-US" dirty="0" smtClean="0"/>
              <a:t>No Feature Engineering</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50</a:t>
            </a:fld>
            <a:endParaRPr lang="en-US"/>
          </a:p>
        </p:txBody>
      </p:sp>
    </p:spTree>
    <p:extLst>
      <p:ext uri="{BB962C8B-B14F-4D97-AF65-F5344CB8AC3E}">
        <p14:creationId xmlns:p14="http://schemas.microsoft.com/office/powerpoint/2010/main" val="178277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11/1/2018</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11/1/2018</a:t>
            </a:fld>
            <a:endParaRPr lang="en-US"/>
          </a:p>
        </p:txBody>
      </p:sp>
      <p:sp>
        <p:nvSpPr>
          <p:cNvPr id="5" name="Footer Placeholder 4"/>
          <p:cNvSpPr>
            <a:spLocks noGrp="1"/>
          </p:cNvSpPr>
          <p:nvPr>
            <p:ph type="ftr" sz="quarter" idx="11"/>
          </p:nvPr>
        </p:nvSpPr>
        <p:spPr/>
        <p:txBody>
          <a:bodyPr/>
          <a:lstStyle/>
          <a:p>
            <a:r>
              <a:rPr lang="en-US"/>
              <a:t>Kwartler CSCI S-96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1"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11/1/2018</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11/1/2018</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11/1/2018</a:t>
            </a:fld>
            <a:endParaRPr lang="en-US"/>
          </a:p>
        </p:txBody>
      </p:sp>
      <p:sp>
        <p:nvSpPr>
          <p:cNvPr id="8" name="Footer Placeholder 7"/>
          <p:cNvSpPr>
            <a:spLocks noGrp="1"/>
          </p:cNvSpPr>
          <p:nvPr>
            <p:ph type="ftr" sz="quarter" idx="11"/>
          </p:nvPr>
        </p:nvSpPr>
        <p:spPr/>
        <p:txBody>
          <a:bodyPr/>
          <a:lstStyle/>
          <a:p>
            <a:r>
              <a:rPr lang="en-US"/>
              <a:t>Kwartler CSCI S-96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11/1/2018</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Kwartler ODSC West</a:t>
            </a:r>
            <a:endParaRPr lang="en-US" dirty="0"/>
          </a:p>
        </p:txBody>
      </p:sp>
      <p:pic>
        <p:nvPicPr>
          <p:cNvPr id="1026"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11/1/2018</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8"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11/1/2018</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pic>
        <p:nvPicPr>
          <p:cNvPr id="12" name="Picture 2" descr="Image result for ODSC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 S-96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ODSC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69945" y="6329947"/>
            <a:ext cx="1548130" cy="47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lendingclub.com/info/download-data.action" TargetMode="External"/><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steadygo.digital/blog/terrible-stock-photo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mtggoldfish.com" TargetMode="External"/><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hyperlink" Target="mtgstocks.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7A20D1-C38F-40A5-B020-EBD3D0FC1155}"/>
              </a:ext>
            </a:extLst>
          </p:cNvPr>
          <p:cNvSpPr>
            <a:spLocks noGrp="1"/>
          </p:cNvSpPr>
          <p:nvPr>
            <p:ph type="ctrTitle"/>
          </p:nvPr>
        </p:nvSpPr>
        <p:spPr/>
        <p:txBody>
          <a:bodyPr/>
          <a:lstStyle/>
          <a:p>
            <a:r>
              <a:rPr lang="en-US" dirty="0"/>
              <a:t>Intro to Technical Financial Evaluation with R</a:t>
            </a:r>
          </a:p>
        </p:txBody>
      </p:sp>
      <p:sp>
        <p:nvSpPr>
          <p:cNvPr id="3" name="Subtitle 2">
            <a:extLst>
              <a:ext uri="{FF2B5EF4-FFF2-40B4-BE49-F238E27FC236}">
                <a16:creationId xmlns:a16="http://schemas.microsoft.com/office/drawing/2014/main" xmlns="" id="{629F9E77-3FDD-40CA-82E9-3C67E139D3A1}"/>
              </a:ext>
            </a:extLst>
          </p:cNvPr>
          <p:cNvSpPr>
            <a:spLocks noGrp="1"/>
          </p:cNvSpPr>
          <p:nvPr>
            <p:ph type="subTitle" idx="1"/>
          </p:nvPr>
        </p:nvSpPr>
        <p:spPr/>
        <p:txBody>
          <a:bodyPr/>
          <a:lstStyle/>
          <a:p>
            <a:r>
              <a:rPr lang="en-US" dirty="0" smtClean="0"/>
              <a:t>Ted Kwartler</a:t>
            </a:r>
            <a:endParaRPr lang="en-US" dirty="0"/>
          </a:p>
        </p:txBody>
      </p:sp>
      <p:sp>
        <p:nvSpPr>
          <p:cNvPr id="4" name="Date Placeholder 3">
            <a:extLst>
              <a:ext uri="{FF2B5EF4-FFF2-40B4-BE49-F238E27FC236}">
                <a16:creationId xmlns:a16="http://schemas.microsoft.com/office/drawing/2014/main" xmlns="" id="{8909B2EE-DD66-4058-A696-AC289906954A}"/>
              </a:ext>
            </a:extLst>
          </p:cNvPr>
          <p:cNvSpPr>
            <a:spLocks noGrp="1"/>
          </p:cNvSpPr>
          <p:nvPr>
            <p:ph type="dt" sz="half" idx="10"/>
          </p:nvPr>
        </p:nvSpPr>
        <p:spPr/>
        <p:txBody>
          <a:bodyPr/>
          <a:lstStyle/>
          <a:p>
            <a:fld id="{5738B90E-0779-4C36-915C-6F05FCD89456}" type="datetime1">
              <a:rPr lang="en-US" smtClean="0"/>
              <a:t>11/1/2018</a:t>
            </a:fld>
            <a:endParaRPr lang="en-US"/>
          </a:p>
        </p:txBody>
      </p:sp>
      <p:sp>
        <p:nvSpPr>
          <p:cNvPr id="5" name="Slide Number Placeholder 4">
            <a:extLst>
              <a:ext uri="{FF2B5EF4-FFF2-40B4-BE49-F238E27FC236}">
                <a16:creationId xmlns:a16="http://schemas.microsoft.com/office/drawing/2014/main" xmlns="" id="{A46ACE7D-882D-448A-8D8E-544494B44B9F}"/>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xmlns="" id="{31E96655-E1DA-41A3-90E3-F63E0ECB1AE6}"/>
              </a:ext>
            </a:extLst>
          </p:cNvPr>
          <p:cNvSpPr>
            <a:spLocks noGrp="1"/>
          </p:cNvSpPr>
          <p:nvPr>
            <p:ph type="ftr" sz="quarter" idx="3"/>
          </p:nvPr>
        </p:nvSpPr>
        <p:spPr/>
        <p:txBody>
          <a:bodyPr/>
          <a:lstStyle/>
          <a:p>
            <a:r>
              <a:rPr lang="en-US"/>
              <a:t>Kwartler CSCI S-96</a:t>
            </a:r>
            <a:endParaRPr lang="en-US" dirty="0"/>
          </a:p>
        </p:txBody>
      </p:sp>
    </p:spTree>
    <p:extLst>
      <p:ext uri="{BB962C8B-B14F-4D97-AF65-F5344CB8AC3E}">
        <p14:creationId xmlns:p14="http://schemas.microsoft.com/office/powerpoint/2010/main" val="2267810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PhD physicist wrote an algorithm that trades apple stock 10,000 per minute.</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23574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won’t buy firearm companies.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91788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ODSC we modeled the probability of risk using a decision tree and it looks like a buying a retail loan is a good investment.</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168865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Google’s quarterly ad revenue is improving, so I am going to buy some shares.</a:t>
            </a:r>
            <a:endParaRPr lang="en-US" dirty="0"/>
          </a:p>
        </p:txBody>
      </p:sp>
      <p:sp>
        <p:nvSpPr>
          <p:cNvPr id="9" name="TextBox 8"/>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Tree>
    <p:extLst>
      <p:ext uri="{BB962C8B-B14F-4D97-AF65-F5344CB8AC3E}">
        <p14:creationId xmlns:p14="http://schemas.microsoft.com/office/powerpoint/2010/main" val="3553704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Financial Risk Modeling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42" name="Picture 2" descr="Image result for meme stock mar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36" y="1582236"/>
            <a:ext cx="43910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92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zoom into Technical Trading Rules (TTR)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14325" y="1343033"/>
            <a:ext cx="8686799" cy="649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to use and understand some of the common technical indicators which affect you as a saver, pension holder, stock trader etc.  </a:t>
            </a:r>
            <a:endParaRPr lang="en-US" dirty="0"/>
          </a:p>
        </p:txBody>
      </p:sp>
      <p:sp>
        <p:nvSpPr>
          <p:cNvPr id="7" name="Rectangle 6"/>
          <p:cNvSpPr/>
          <p:nvPr/>
        </p:nvSpPr>
        <p:spPr>
          <a:xfrm>
            <a:off x="323850" y="2027485"/>
            <a:ext cx="8686799" cy="590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learning goal is NOT to make you a trader, or convince you that you are now qualified to be a technical trader. </a:t>
            </a:r>
            <a:endParaRPr lang="en-US" dirty="0"/>
          </a:p>
        </p:txBody>
      </p:sp>
    </p:spTree>
    <p:extLst>
      <p:ext uri="{BB962C8B-B14F-4D97-AF65-F5344CB8AC3E}">
        <p14:creationId xmlns:p14="http://schemas.microsoft.com/office/powerpoint/2010/main" val="40844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Stock Prices represent a time series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171699" y="1495425"/>
            <a:ext cx="5491162" cy="3047903"/>
          </a:xfrm>
          <a:prstGeom prst="rect">
            <a:avLst/>
          </a:prstGeom>
        </p:spPr>
      </p:pic>
      <p:sp>
        <p:nvSpPr>
          <p:cNvPr id="7" name="TextBox 6"/>
          <p:cNvSpPr txBox="1"/>
          <p:nvPr/>
        </p:nvSpPr>
        <p:spPr>
          <a:xfrm>
            <a:off x="4000500" y="4843463"/>
            <a:ext cx="673582" cy="369332"/>
          </a:xfrm>
          <a:prstGeom prst="rect">
            <a:avLst/>
          </a:prstGeom>
          <a:noFill/>
        </p:spPr>
        <p:txBody>
          <a:bodyPr wrap="none" rtlCol="0">
            <a:spAutoFit/>
          </a:bodyPr>
          <a:lstStyle/>
          <a:p>
            <a:r>
              <a:rPr lang="en-US" b="1" dirty="0" smtClean="0"/>
              <a:t>TIME</a:t>
            </a:r>
            <a:endParaRPr lang="en-US" b="1" dirty="0"/>
          </a:p>
        </p:txBody>
      </p:sp>
      <p:cxnSp>
        <p:nvCxnSpPr>
          <p:cNvPr id="9" name="Straight Arrow Connector 8"/>
          <p:cNvCxnSpPr/>
          <p:nvPr/>
        </p:nvCxnSpPr>
        <p:spPr>
          <a:xfrm>
            <a:off x="1914525" y="4786313"/>
            <a:ext cx="497205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14512" y="1371601"/>
            <a:ext cx="0" cy="315753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6200000">
            <a:off x="560904" y="2767014"/>
            <a:ext cx="1828257" cy="369332"/>
          </a:xfrm>
          <a:prstGeom prst="rect">
            <a:avLst/>
          </a:prstGeom>
          <a:noFill/>
        </p:spPr>
        <p:txBody>
          <a:bodyPr wrap="none" rtlCol="0">
            <a:spAutoFit/>
          </a:bodyPr>
          <a:lstStyle/>
          <a:p>
            <a:r>
              <a:rPr lang="en-US" b="1" dirty="0" smtClean="0"/>
              <a:t>PRICE or Volume</a:t>
            </a:r>
            <a:endParaRPr lang="en-US" b="1" dirty="0"/>
          </a:p>
        </p:txBody>
      </p:sp>
      <p:sp>
        <p:nvSpPr>
          <p:cNvPr id="13" name="Rectangle 12"/>
          <p:cNvSpPr/>
          <p:nvPr/>
        </p:nvSpPr>
        <p:spPr>
          <a:xfrm>
            <a:off x="185738" y="5343540"/>
            <a:ext cx="8686799" cy="7572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BUT they are very hard to forecast due to external forces such as macro economic, international politics, sector/competitor actions, weather etc.  From a forecasting perspective stock prices are often considered a “random walk” meaning traditional econometric forecasting techniques do not apply. </a:t>
            </a:r>
            <a:endParaRPr lang="en-US" sz="1600" dirty="0">
              <a:solidFill>
                <a:schemeClr val="tx1"/>
              </a:solidFill>
            </a:endParaRPr>
          </a:p>
        </p:txBody>
      </p:sp>
    </p:spTree>
    <p:extLst>
      <p:ext uri="{BB962C8B-B14F-4D97-AF65-F5344CB8AC3E}">
        <p14:creationId xmlns:p14="http://schemas.microsoft.com/office/powerpoint/2010/main" val="1337521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happened to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rotWithShape="1">
          <a:blip r:embed="rId2"/>
          <a:srcRect t="14112"/>
          <a:stretch/>
        </p:blipFill>
        <p:spPr>
          <a:xfrm>
            <a:off x="347662" y="1557337"/>
            <a:ext cx="3762375" cy="4376736"/>
          </a:xfrm>
          <a:prstGeom prst="rect">
            <a:avLst/>
          </a:prstGeom>
        </p:spPr>
      </p:pic>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0025" y="1085850"/>
            <a:ext cx="1213794" cy="369332"/>
          </a:xfrm>
          <a:prstGeom prst="rect">
            <a:avLst/>
          </a:prstGeom>
          <a:noFill/>
        </p:spPr>
        <p:txBody>
          <a:bodyPr wrap="none" rtlCol="0">
            <a:spAutoFit/>
          </a:bodyPr>
          <a:lstStyle/>
          <a:p>
            <a:r>
              <a:rPr lang="en-US" dirty="0" smtClean="0"/>
              <a:t>Daily Chart</a:t>
            </a:r>
            <a:endParaRPr lang="en-US" dirty="0"/>
          </a:p>
        </p:txBody>
      </p:sp>
      <p:sp>
        <p:nvSpPr>
          <p:cNvPr id="10" name="TextBox 9"/>
          <p:cNvSpPr txBox="1"/>
          <p:nvPr/>
        </p:nvSpPr>
        <p:spPr>
          <a:xfrm>
            <a:off x="5843587" y="2857500"/>
            <a:ext cx="2249847" cy="923330"/>
          </a:xfrm>
          <a:prstGeom prst="rect">
            <a:avLst/>
          </a:prstGeom>
          <a:noFill/>
        </p:spPr>
        <p:txBody>
          <a:bodyPr wrap="none" rtlCol="0">
            <a:spAutoFit/>
          </a:bodyPr>
          <a:lstStyle/>
          <a:p>
            <a:r>
              <a:rPr lang="en-US" dirty="0" smtClean="0"/>
              <a:t>4/25/17 Close : $31</a:t>
            </a:r>
          </a:p>
          <a:p>
            <a:r>
              <a:rPr lang="en-US" dirty="0" smtClean="0"/>
              <a:t>4/26/17 Close: $22</a:t>
            </a:r>
          </a:p>
          <a:p>
            <a:r>
              <a:rPr lang="en-US" dirty="0" smtClean="0"/>
              <a:t>4/26/17 Volume spike</a:t>
            </a:r>
            <a:endParaRPr lang="en-US" dirty="0"/>
          </a:p>
        </p:txBody>
      </p:sp>
    </p:spTree>
    <p:extLst>
      <p:ext uri="{BB962C8B-B14F-4D97-AF65-F5344CB8AC3E}">
        <p14:creationId xmlns:p14="http://schemas.microsoft.com/office/powerpoint/2010/main" val="150024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1477328"/>
          </a:xfrm>
          <a:prstGeom prst="rect">
            <a:avLst/>
          </a:prstGeom>
          <a:noFill/>
        </p:spPr>
        <p:txBody>
          <a:bodyPr wrap="square" rtlCol="0">
            <a:spAutoFit/>
          </a:bodyPr>
          <a:lstStyle/>
          <a:p>
            <a:r>
              <a:rPr lang="en-US" dirty="0" smtClean="0"/>
              <a:t>After </a:t>
            </a:r>
            <a:r>
              <a:rPr lang="en-US" dirty="0"/>
              <a:t> </a:t>
            </a:r>
            <a:r>
              <a:rPr lang="en-US" dirty="0" smtClean="0"/>
              <a:t>the disappointing quarter (self-inflicted) the stock rose dramatically. Why?</a:t>
            </a:r>
          </a:p>
          <a:p>
            <a:r>
              <a:rPr lang="en-US" dirty="0" smtClean="0"/>
              <a:t>5/15/17:  ~$20</a:t>
            </a:r>
          </a:p>
          <a:p>
            <a:r>
              <a:rPr lang="en-US" dirty="0" smtClean="0"/>
              <a:t>2/26/18:  ~$45</a:t>
            </a:r>
            <a:endParaRPr lang="en-US" dirty="0"/>
          </a:p>
        </p:txBody>
      </p:sp>
      <p:pic>
        <p:nvPicPr>
          <p:cNvPr id="9" name="Picture 8"/>
          <p:cNvPicPr>
            <a:picLocks noChangeAspect="1"/>
          </p:cNvPicPr>
          <p:nvPr/>
        </p:nvPicPr>
        <p:blipFill rotWithShape="1">
          <a:blip r:embed="rId2"/>
          <a:srcRect r="26199"/>
          <a:stretch/>
        </p:blipFill>
        <p:spPr>
          <a:xfrm>
            <a:off x="371474" y="1447799"/>
            <a:ext cx="2857501"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900238"/>
            <a:ext cx="1700213" cy="1885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8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29287" y="2100263"/>
            <a:ext cx="3300413" cy="2862322"/>
          </a:xfrm>
          <a:prstGeom prst="rect">
            <a:avLst/>
          </a:prstGeom>
          <a:noFill/>
        </p:spPr>
        <p:txBody>
          <a:bodyPr wrap="square" rtlCol="0">
            <a:spAutoFit/>
          </a:bodyPr>
          <a:lstStyle/>
          <a:p>
            <a:r>
              <a:rPr lang="en-US" dirty="0" smtClean="0"/>
              <a:t>After rhetoric of a trade war (international politics) with steel tariffs on their foreign competitors the price retreated and is now in a range.  Why?</a:t>
            </a:r>
          </a:p>
          <a:p>
            <a:r>
              <a:rPr lang="en-US" dirty="0" smtClean="0"/>
              <a:t>4/25/17: $</a:t>
            </a:r>
            <a:r>
              <a:rPr lang="en-US" dirty="0"/>
              <a:t>31</a:t>
            </a:r>
          </a:p>
          <a:p>
            <a:r>
              <a:rPr lang="en-US" dirty="0" smtClean="0"/>
              <a:t>4/26/17: $22</a:t>
            </a:r>
          </a:p>
          <a:p>
            <a:r>
              <a:rPr lang="en-US" dirty="0" smtClean="0"/>
              <a:t>2/26/18:  ~$45</a:t>
            </a:r>
          </a:p>
          <a:p>
            <a:r>
              <a:rPr lang="en-US" dirty="0" smtClean="0"/>
              <a:t>4/16/18: ~$36</a:t>
            </a:r>
          </a:p>
          <a:p>
            <a:r>
              <a:rPr lang="en-US" dirty="0" smtClean="0"/>
              <a:t>6/16/18 </a:t>
            </a:r>
            <a:r>
              <a:rPr lang="en-US" dirty="0"/>
              <a:t>~$</a:t>
            </a:r>
            <a:r>
              <a:rPr lang="en-US" dirty="0" smtClean="0"/>
              <a:t>36</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19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About me &amp; This Workshop</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p:cNvSpPr>
            <a:spLocks noGrp="1"/>
          </p:cNvSpPr>
          <p:nvPr>
            <p:ph type="ftr" sz="quarter" idx="3"/>
          </p:nvPr>
        </p:nvSpPr>
        <p:spPr/>
        <p:txBody>
          <a:bodyPr/>
          <a:lstStyle/>
          <a:p>
            <a:r>
              <a:rPr lang="en-US" smtClean="0"/>
              <a:t>Kwartler ODSC West</a:t>
            </a:r>
            <a:endParaRPr lang="en-US" dirty="0"/>
          </a:p>
        </p:txBody>
      </p:sp>
      <p:grpSp>
        <p:nvGrpSpPr>
          <p:cNvPr id="8" name="Group 7"/>
          <p:cNvGrpSpPr/>
          <p:nvPr/>
        </p:nvGrpSpPr>
        <p:grpSpPr>
          <a:xfrm>
            <a:off x="6479417" y="2008999"/>
            <a:ext cx="2143007" cy="3074834"/>
            <a:chOff x="6479417" y="2008999"/>
            <a:chExt cx="2143007" cy="3074834"/>
          </a:xfrm>
        </p:grpSpPr>
        <p:pic>
          <p:nvPicPr>
            <p:cNvPr id="2050" name="Picture 2" descr="Image result for harvard university extension schoo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417" y="4200715"/>
              <a:ext cx="2143007" cy="8831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atacamp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0836" y="2008999"/>
              <a:ext cx="1880169" cy="1007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2993646" y="2113106"/>
            <a:ext cx="2743200" cy="2728843"/>
            <a:chOff x="2706687" y="2113106"/>
            <a:chExt cx="2743200" cy="2728843"/>
          </a:xfrm>
        </p:grpSpPr>
        <p:pic>
          <p:nvPicPr>
            <p:cNvPr id="2054" name="Picture 6" descr="Image result for datarob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06687" y="4442599"/>
              <a:ext cx="2743200" cy="399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mazon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81007" y="2113106"/>
              <a:ext cx="2194560" cy="798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79475" y="2101118"/>
            <a:ext cx="1371600" cy="3575035"/>
            <a:chOff x="879475" y="2101118"/>
            <a:chExt cx="1371600" cy="3575035"/>
          </a:xfrm>
        </p:grpSpPr>
        <p:pic>
          <p:nvPicPr>
            <p:cNvPr id="2058" name="Picture 10" descr="Image result for notre dame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8075" y="2101118"/>
              <a:ext cx="914400" cy="8227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text mining in practice with 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9475" y="3608395"/>
              <a:ext cx="1371600" cy="20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48290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other forces can impact US Steel?</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14975" y="2100263"/>
            <a:ext cx="3514725" cy="2308324"/>
          </a:xfrm>
          <a:prstGeom prst="rect">
            <a:avLst/>
          </a:prstGeom>
          <a:noFill/>
        </p:spPr>
        <p:txBody>
          <a:bodyPr wrap="square" rtlCol="0">
            <a:spAutoFit/>
          </a:bodyPr>
          <a:lstStyle/>
          <a:p>
            <a:r>
              <a:rPr lang="en-US" dirty="0" smtClean="0"/>
              <a:t>The trade war shifted towards talk about auto tariffs, coupled with high auto inventory. </a:t>
            </a:r>
          </a:p>
          <a:p>
            <a:r>
              <a:rPr lang="en-US" dirty="0" smtClean="0"/>
              <a:t>4/25/17</a:t>
            </a:r>
            <a:r>
              <a:rPr lang="en-US" dirty="0"/>
              <a:t>: $31</a:t>
            </a:r>
          </a:p>
          <a:p>
            <a:r>
              <a:rPr lang="en-US" dirty="0"/>
              <a:t>4/26/17: $22</a:t>
            </a:r>
          </a:p>
          <a:p>
            <a:r>
              <a:rPr lang="en-US" dirty="0"/>
              <a:t>2/26/18:  ~$45</a:t>
            </a:r>
          </a:p>
          <a:p>
            <a:r>
              <a:rPr lang="en-US" dirty="0"/>
              <a:t>4/16/18: ~$36</a:t>
            </a:r>
          </a:p>
          <a:p>
            <a:r>
              <a:rPr lang="en-US" dirty="0"/>
              <a:t>6/16/18 ~$36</a:t>
            </a:r>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
        <p:nvSpPr>
          <p:cNvPr id="11" name="Rectangle 10"/>
          <p:cNvSpPr/>
          <p:nvPr/>
        </p:nvSpPr>
        <p:spPr>
          <a:xfrm>
            <a:off x="971550" y="3128963"/>
            <a:ext cx="400050" cy="124301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400175" y="1800225"/>
            <a:ext cx="1757363" cy="19859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0"/>
          </p:cNvCxnSpPr>
          <p:nvPr/>
        </p:nvCxnSpPr>
        <p:spPr>
          <a:xfrm>
            <a:off x="3214688" y="1743075"/>
            <a:ext cx="492919" cy="771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57550" y="2514600"/>
            <a:ext cx="900113" cy="657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66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00025" y="365126"/>
            <a:ext cx="8943975" cy="591477"/>
          </a:xfrm>
        </p:spPr>
        <p:txBody>
          <a:bodyPr/>
          <a:lstStyle/>
          <a:p>
            <a:r>
              <a:rPr lang="en-US" sz="2800" dirty="0" smtClean="0"/>
              <a:t>So forecasting (pattern recognition) methods won’t work.</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Isosceles Triangle 6"/>
          <p:cNvSpPr/>
          <p:nvPr/>
        </p:nvSpPr>
        <p:spPr>
          <a:xfrm rot="5400000">
            <a:off x="3128962" y="3243265"/>
            <a:ext cx="3914775" cy="5715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399" y="2071688"/>
            <a:ext cx="3300413" cy="1477328"/>
          </a:xfrm>
          <a:prstGeom prst="rect">
            <a:avLst/>
          </a:prstGeom>
          <a:noFill/>
        </p:spPr>
        <p:txBody>
          <a:bodyPr wrap="square" rtlCol="0">
            <a:spAutoFit/>
          </a:bodyPr>
          <a:lstStyle/>
          <a:p>
            <a:r>
              <a:rPr lang="en-US" dirty="0" smtClean="0"/>
              <a:t>Some stock movements are self-inflicted (quarterly miss), others political (tariffs) while others are based on out of sector (automotive) performance.</a:t>
            </a:r>
            <a:endParaRPr lang="en-US" dirty="0"/>
          </a:p>
        </p:txBody>
      </p:sp>
      <p:pic>
        <p:nvPicPr>
          <p:cNvPr id="9" name="Picture 8"/>
          <p:cNvPicPr>
            <a:picLocks noChangeAspect="1"/>
          </p:cNvPicPr>
          <p:nvPr/>
        </p:nvPicPr>
        <p:blipFill>
          <a:blip r:embed="rId2"/>
          <a:stretch>
            <a:fillRect/>
          </a:stretch>
        </p:blipFill>
        <p:spPr>
          <a:xfrm>
            <a:off x="371474" y="1447799"/>
            <a:ext cx="3871913" cy="4759226"/>
          </a:xfrm>
          <a:prstGeom prst="rect">
            <a:avLst/>
          </a:prstGeom>
        </p:spPr>
      </p:pic>
      <p:sp>
        <p:nvSpPr>
          <p:cNvPr id="10" name="TextBox 9"/>
          <p:cNvSpPr txBox="1"/>
          <p:nvPr/>
        </p:nvSpPr>
        <p:spPr>
          <a:xfrm>
            <a:off x="200025" y="1085850"/>
            <a:ext cx="1439368" cy="369332"/>
          </a:xfrm>
          <a:prstGeom prst="rect">
            <a:avLst/>
          </a:prstGeom>
          <a:noFill/>
        </p:spPr>
        <p:txBody>
          <a:bodyPr wrap="none" rtlCol="0">
            <a:spAutoFit/>
          </a:bodyPr>
          <a:lstStyle/>
          <a:p>
            <a:r>
              <a:rPr lang="en-US" dirty="0" smtClean="0"/>
              <a:t>Weekly Chart</a:t>
            </a:r>
            <a:endParaRPr lang="en-US" dirty="0"/>
          </a:p>
        </p:txBody>
      </p:sp>
    </p:spTree>
    <p:extLst>
      <p:ext uri="{BB962C8B-B14F-4D97-AF65-F5344CB8AC3E}">
        <p14:creationId xmlns:p14="http://schemas.microsoft.com/office/powerpoint/2010/main" val="269380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itle 5"/>
          <p:cNvSpPr>
            <a:spLocks noGrp="1"/>
          </p:cNvSpPr>
          <p:nvPr>
            <p:ph type="title"/>
          </p:nvPr>
        </p:nvSpPr>
        <p:spPr/>
        <p:txBody>
          <a:bodyPr/>
          <a:lstStyle/>
          <a:p>
            <a:r>
              <a:rPr lang="en-US" dirty="0" smtClean="0"/>
              <a:t>Meanwhile, US Steel was... producing steel.</a:t>
            </a:r>
            <a:endParaRPr lang="en-US" dirty="0"/>
          </a:p>
        </p:txBody>
      </p:sp>
      <p:pic>
        <p:nvPicPr>
          <p:cNvPr id="1026" name="Picture 2" descr="Image result for images us st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36" y="1202491"/>
            <a:ext cx="3200400" cy="2126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eel pl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26" y="1202491"/>
            <a:ext cx="3200400" cy="2061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eel pla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5826" y="3489501"/>
            <a:ext cx="3200400" cy="21483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eel pla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36" y="3489501"/>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71500" y="5786652"/>
            <a:ext cx="8001000" cy="4810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Coincidentally, a belief investor would not have bought or sold but fundamental, technical and HFT would have been in and out at different times. </a:t>
            </a:r>
            <a:endParaRPr lang="en-US" sz="1600" dirty="0">
              <a:solidFill>
                <a:schemeClr val="tx1"/>
              </a:solidFill>
            </a:endParaRPr>
          </a:p>
        </p:txBody>
      </p:sp>
    </p:spTree>
    <p:extLst>
      <p:ext uri="{BB962C8B-B14F-4D97-AF65-F5344CB8AC3E}">
        <p14:creationId xmlns:p14="http://schemas.microsoft.com/office/powerpoint/2010/main" val="35021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Let’s Practice! Open 1_TTR_A.R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3342453"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Plot the data in a dynamic plot</a:t>
            </a:r>
            <a:endParaRPr lang="en-US" dirty="0"/>
          </a:p>
        </p:txBody>
      </p:sp>
    </p:spTree>
    <p:extLst>
      <p:ext uri="{BB962C8B-B14F-4D97-AF65-F5344CB8AC3E}">
        <p14:creationId xmlns:p14="http://schemas.microsoft.com/office/powerpoint/2010/main" val="345842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24</a:t>
            </a:fld>
            <a:endParaRPr lang="en-US"/>
          </a:p>
        </p:txBody>
      </p:sp>
    </p:spTree>
    <p:extLst>
      <p:ext uri="{BB962C8B-B14F-4D97-AF65-F5344CB8AC3E}">
        <p14:creationId xmlns:p14="http://schemas.microsoft.com/office/powerpoint/2010/main" val="19635360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245660" y="214998"/>
            <a:ext cx="8789158" cy="591477"/>
          </a:xfrm>
        </p:spPr>
        <p:txBody>
          <a:bodyPr/>
          <a:lstStyle/>
          <a:p>
            <a:r>
              <a:rPr lang="en-US" sz="2800" dirty="0" smtClean="0"/>
              <a:t>Example Technical Indicators</a:t>
            </a: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Rectangle 7"/>
          <p:cNvSpPr/>
          <p:nvPr/>
        </p:nvSpPr>
        <p:spPr>
          <a:xfrm>
            <a:off x="185738" y="5459103"/>
            <a:ext cx="8686799" cy="6414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expediency we will cover 3 indicators but there are many more and you could even develop your own.</a:t>
            </a:r>
            <a:endParaRPr lang="en-US" dirty="0"/>
          </a:p>
        </p:txBody>
      </p:sp>
      <p:sp>
        <p:nvSpPr>
          <p:cNvPr id="9" name="TextBox 8"/>
          <p:cNvSpPr txBox="1"/>
          <p:nvPr/>
        </p:nvSpPr>
        <p:spPr>
          <a:xfrm>
            <a:off x="286603" y="1610436"/>
            <a:ext cx="2896947" cy="584775"/>
          </a:xfrm>
          <a:prstGeom prst="rect">
            <a:avLst/>
          </a:prstGeom>
          <a:solidFill>
            <a:schemeClr val="accent5"/>
          </a:solidFill>
        </p:spPr>
        <p:txBody>
          <a:bodyPr wrap="none" rtlCol="0">
            <a:spAutoFit/>
          </a:bodyPr>
          <a:lstStyle/>
          <a:p>
            <a:r>
              <a:rPr lang="en-US" sz="3200" dirty="0">
                <a:latin typeface="Consolas" panose="020B0609020204030204" pitchFamily="49" charset="0"/>
                <a:cs typeface="Consolas" panose="020B0609020204030204" pitchFamily="49" charset="0"/>
              </a:rPr>
              <a:t>l</a:t>
            </a:r>
            <a:r>
              <a:rPr lang="en-US" sz="3200" dirty="0" smtClean="0">
                <a:latin typeface="Consolas" panose="020B0609020204030204" pitchFamily="49" charset="0"/>
                <a:cs typeface="Consolas" panose="020B0609020204030204" pitchFamily="49" charset="0"/>
              </a:rPr>
              <a:t>ibrary(TTR)</a:t>
            </a:r>
            <a:endParaRPr lang="en-US" sz="3200" dirty="0">
              <a:latin typeface="Consolas" panose="020B0609020204030204" pitchFamily="49" charset="0"/>
              <a:cs typeface="Consolas" panose="020B0609020204030204" pitchFamily="49" charset="0"/>
            </a:endParaRPr>
          </a:p>
        </p:txBody>
      </p:sp>
      <p:sp>
        <p:nvSpPr>
          <p:cNvPr id="10" name="TextBox 9"/>
          <p:cNvSpPr txBox="1"/>
          <p:nvPr/>
        </p:nvSpPr>
        <p:spPr>
          <a:xfrm>
            <a:off x="218364" y="2784144"/>
            <a:ext cx="7151317" cy="1200329"/>
          </a:xfrm>
          <a:prstGeom prst="rect">
            <a:avLst/>
          </a:prstGeom>
          <a:solidFill>
            <a:schemeClr val="accent5"/>
          </a:solidFill>
        </p:spPr>
        <p:txBody>
          <a:bodyPr wrap="none" rtlCol="0">
            <a:spAutoFit/>
          </a:bodyPr>
          <a:lstStyle>
            <a:defPPr>
              <a:defRPr lang="en-US"/>
            </a:defPPr>
            <a:lvl1pPr>
              <a:defRPr sz="3200">
                <a:latin typeface="Consolas" panose="020B0609020204030204" pitchFamily="49" charset="0"/>
                <a:cs typeface="Consolas" panose="020B0609020204030204" pitchFamily="49" charset="0"/>
              </a:defRPr>
            </a:lvl1pPr>
          </a:lstStyle>
          <a:p>
            <a:r>
              <a:rPr lang="en-US" sz="2400" dirty="0" smtClean="0"/>
              <a:t>SMA() #simple moving average</a:t>
            </a:r>
            <a:endParaRPr lang="en-US" sz="2400" dirty="0"/>
          </a:p>
          <a:p>
            <a:r>
              <a:rPr lang="en-US" sz="2400" dirty="0"/>
              <a:t>MACD</a:t>
            </a:r>
            <a:r>
              <a:rPr lang="en-US" sz="2400" dirty="0" smtClean="0"/>
              <a:t>() #moving </a:t>
            </a:r>
            <a:r>
              <a:rPr lang="en-US" sz="2400" dirty="0" err="1" smtClean="0"/>
              <a:t>avg</a:t>
            </a:r>
            <a:r>
              <a:rPr lang="en-US" sz="2400" dirty="0" smtClean="0"/>
              <a:t> convergence/divergence</a:t>
            </a:r>
            <a:endParaRPr lang="en-US" sz="2400" dirty="0"/>
          </a:p>
          <a:p>
            <a:r>
              <a:rPr lang="en-US" sz="2400" dirty="0" smtClean="0"/>
              <a:t>RSI() #Relative Strength Index</a:t>
            </a:r>
            <a:endParaRPr lang="en-US" sz="2400" dirty="0"/>
          </a:p>
        </p:txBody>
      </p:sp>
    </p:spTree>
    <p:extLst>
      <p:ext uri="{BB962C8B-B14F-4D97-AF65-F5344CB8AC3E}">
        <p14:creationId xmlns:p14="http://schemas.microsoft.com/office/powerpoint/2010/main" val="3346706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sp>
        <p:nvSpPr>
          <p:cNvPr id="11" name="Rectangle 10"/>
          <p:cNvSpPr/>
          <p:nvPr/>
        </p:nvSpPr>
        <p:spPr>
          <a:xfrm>
            <a:off x="266132" y="2228333"/>
            <a:ext cx="3814549" cy="1015663"/>
          </a:xfrm>
          <a:prstGeom prst="rect">
            <a:avLst/>
          </a:prstGeom>
          <a:solidFill>
            <a:schemeClr val="accent5"/>
          </a:solidFill>
        </p:spPr>
        <p:txBody>
          <a:bodyPr wrap="square">
            <a:spAutoFit/>
          </a:bodyPr>
          <a:lstStyle/>
          <a:p>
            <a:r>
              <a:rPr lang="en-US" sz="1200" dirty="0" err="1">
                <a:latin typeface="Consolas" panose="020B0609020204030204" pitchFamily="49" charset="0"/>
                <a:cs typeface="Consolas" panose="020B0609020204030204" pitchFamily="49" charset="0"/>
              </a:rPr>
              <a:t>set.seed</a:t>
            </a:r>
            <a:r>
              <a:rPr lang="en-US" sz="1200" dirty="0">
                <a:latin typeface="Consolas" panose="020B0609020204030204" pitchFamily="49" charset="0"/>
                <a:cs typeface="Consolas" panose="020B0609020204030204" pitchFamily="49" charset="0"/>
              </a:rPr>
              <a:t>(1234)</a:t>
            </a:r>
          </a:p>
          <a:p>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rnorm</a:t>
            </a:r>
            <a:r>
              <a:rPr lang="en-US" sz="1200" dirty="0">
                <a:latin typeface="Consolas" panose="020B0609020204030204" pitchFamily="49" charset="0"/>
                <a:cs typeface="Consolas" panose="020B0609020204030204" pitchFamily="49" charset="0"/>
              </a:rPr>
              <a:t>(50,1,10)</a:t>
            </a:r>
          </a:p>
          <a:p>
            <a:r>
              <a:rPr lang="en-US" sz="1200" dirty="0">
                <a:latin typeface="Consolas" panose="020B0609020204030204" pitchFamily="49" charset="0"/>
                <a:cs typeface="Consolas" panose="020B0609020204030204" pitchFamily="49" charset="0"/>
              </a:rPr>
              <a:t>plot(</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lines(</a:t>
            </a:r>
            <a:r>
              <a:rPr lang="en-US" sz="1200" dirty="0" err="1">
                <a:latin typeface="Consolas" panose="020B0609020204030204" pitchFamily="49" charset="0"/>
                <a:cs typeface="Consolas" panose="020B0609020204030204" pitchFamily="49" charset="0"/>
              </a:rPr>
              <a:t>vec</a:t>
            </a:r>
            <a:r>
              <a:rPr lang="en-US" sz="1200" dirty="0">
                <a:latin typeface="Consolas" panose="020B0609020204030204" pitchFamily="49" charset="0"/>
                <a:cs typeface="Consolas" panose="020B0609020204030204" pitchFamily="49" charset="0"/>
              </a:rPr>
              <a:t>, col='grey')</a:t>
            </a:r>
          </a:p>
          <a:p>
            <a:r>
              <a:rPr lang="en-US" sz="1200" b="1" dirty="0">
                <a:solidFill>
                  <a:srgbClr val="FF0000"/>
                </a:solidFill>
                <a:latin typeface="Consolas" panose="020B0609020204030204" pitchFamily="49" charset="0"/>
                <a:cs typeface="Consolas" panose="020B0609020204030204" pitchFamily="49" charset="0"/>
              </a:rPr>
              <a:t>lines(SMA(</a:t>
            </a:r>
            <a:r>
              <a:rPr lang="en-US" sz="1200" b="1" dirty="0" err="1">
                <a:solidFill>
                  <a:srgbClr val="FF0000"/>
                </a:solidFill>
                <a:latin typeface="Consolas" panose="020B0609020204030204" pitchFamily="49" charset="0"/>
                <a:cs typeface="Consolas" panose="020B0609020204030204" pitchFamily="49" charset="0"/>
              </a:rPr>
              <a:t>vec</a:t>
            </a:r>
            <a:r>
              <a:rPr lang="en-US" sz="1200" b="1" dirty="0">
                <a:solidFill>
                  <a:srgbClr val="FF0000"/>
                </a:solidFill>
                <a:latin typeface="Consolas" panose="020B0609020204030204" pitchFamily="49" charset="0"/>
                <a:cs typeface="Consolas" panose="020B0609020204030204" pitchFamily="49" charset="0"/>
              </a:rPr>
              <a:t>, n=5), col='red')</a:t>
            </a:r>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36478" y="3415215"/>
            <a:ext cx="4002054" cy="2030242"/>
          </a:xfrm>
          <a:prstGeom prst="rect">
            <a:avLst/>
          </a:prstGeom>
        </p:spPr>
      </p:pic>
      <p:sp>
        <p:nvSpPr>
          <p:cNvPr id="13" name="TextBox 12"/>
          <p:cNvSpPr txBox="1"/>
          <p:nvPr/>
        </p:nvSpPr>
        <p:spPr>
          <a:xfrm>
            <a:off x="4735765" y="2661313"/>
            <a:ext cx="1774845" cy="332398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4960986" y="2156346"/>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8" name="Isosceles Triangle 17"/>
          <p:cNvSpPr/>
          <p:nvPr/>
        </p:nvSpPr>
        <p:spPr>
          <a:xfrm rot="5400000">
            <a:off x="2681784" y="3923733"/>
            <a:ext cx="3664426"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5400000">
            <a:off x="6140354" y="3067337"/>
            <a:ext cx="1009934"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6854446" y="3062997"/>
            <a:ext cx="1581027" cy="365760"/>
          </a:xfrm>
          <a:prstGeom prst="rect">
            <a:avLst/>
          </a:prstGeom>
        </p:spPr>
      </p:pic>
    </p:spTree>
    <p:extLst>
      <p:ext uri="{BB962C8B-B14F-4D97-AF65-F5344CB8AC3E}">
        <p14:creationId xmlns:p14="http://schemas.microsoft.com/office/powerpoint/2010/main" val="124476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solidFill>
                  <a:schemeClr val="accent1"/>
                </a:solidFill>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90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405276" y="3226770"/>
            <a:ext cx="1581027" cy="365760"/>
          </a:xfrm>
          <a:prstGeom prst="rect">
            <a:avLst/>
          </a:prstGeom>
        </p:spPr>
      </p:pic>
      <p:pic>
        <p:nvPicPr>
          <p:cNvPr id="12" name="Picture 11"/>
          <p:cNvPicPr>
            <a:picLocks noChangeAspect="1"/>
          </p:cNvPicPr>
          <p:nvPr/>
        </p:nvPicPr>
        <p:blipFill>
          <a:blip r:embed="rId3"/>
          <a:stretch>
            <a:fillRect/>
          </a:stretch>
        </p:blipFill>
        <p:spPr>
          <a:xfrm>
            <a:off x="4496862" y="3472430"/>
            <a:ext cx="1640021" cy="365760"/>
          </a:xfrm>
          <a:prstGeom prst="rect">
            <a:avLst/>
          </a:prstGeom>
        </p:spPr>
      </p:pic>
      <p:sp>
        <p:nvSpPr>
          <p:cNvPr id="20" name="Isosceles Triangle 19"/>
          <p:cNvSpPr/>
          <p:nvPr/>
        </p:nvSpPr>
        <p:spPr>
          <a:xfrm rot="5400000">
            <a:off x="3679207" y="3390335"/>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a:off x="5796897" y="3610974"/>
            <a:ext cx="1050875" cy="36166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535784" y="3585735"/>
            <a:ext cx="1496291" cy="365760"/>
          </a:xfrm>
          <a:prstGeom prst="rect">
            <a:avLst/>
          </a:prstGeom>
        </p:spPr>
      </p:pic>
    </p:spTree>
    <p:extLst>
      <p:ext uri="{BB962C8B-B14F-4D97-AF65-F5344CB8AC3E}">
        <p14:creationId xmlns:p14="http://schemas.microsoft.com/office/powerpoint/2010/main" val="280066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moving average?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29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341195" y="1241945"/>
            <a:ext cx="8570793" cy="646331"/>
          </a:xfrm>
          <a:prstGeom prst="rect">
            <a:avLst/>
          </a:prstGeom>
          <a:noFill/>
        </p:spPr>
        <p:txBody>
          <a:bodyPr wrap="square" rtlCol="0">
            <a:spAutoFit/>
          </a:bodyPr>
          <a:lstStyle/>
          <a:p>
            <a:r>
              <a:rPr lang="en-US" dirty="0" smtClean="0"/>
              <a:t>A smoothing technique reducing noise in a data series.  Takes the average over “n” number of periods. </a:t>
            </a:r>
            <a:endParaRPr lang="en-US" dirty="0"/>
          </a:p>
        </p:txBody>
      </p:sp>
      <p:cxnSp>
        <p:nvCxnSpPr>
          <p:cNvPr id="14" name="Straight Connector 13"/>
          <p:cNvCxnSpPr/>
          <p:nvPr/>
        </p:nvCxnSpPr>
        <p:spPr>
          <a:xfrm>
            <a:off x="470848" y="2019869"/>
            <a:ext cx="820230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94" y="2770495"/>
            <a:ext cx="1774845" cy="332398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[1,] -11.070657</a:t>
            </a:r>
          </a:p>
          <a:p>
            <a:r>
              <a:rPr lang="en-US" sz="1400" dirty="0">
                <a:latin typeface="Consolas" panose="020B0609020204030204" pitchFamily="49" charset="0"/>
                <a:cs typeface="Consolas" panose="020B0609020204030204" pitchFamily="49" charset="0"/>
              </a:rPr>
              <a:t> [2,]   3.774292</a:t>
            </a:r>
          </a:p>
          <a:p>
            <a:r>
              <a:rPr lang="en-US" sz="1400" dirty="0">
                <a:solidFill>
                  <a:schemeClr val="accent1"/>
                </a:solidFill>
                <a:latin typeface="Consolas" panose="020B0609020204030204" pitchFamily="49" charset="0"/>
                <a:cs typeface="Consolas" panose="020B0609020204030204" pitchFamily="49" charset="0"/>
              </a:rPr>
              <a:t> [3,]  11.844412</a:t>
            </a:r>
          </a:p>
          <a:p>
            <a:r>
              <a:rPr lang="en-US" sz="1400" dirty="0">
                <a:solidFill>
                  <a:schemeClr val="accent1"/>
                </a:solidFill>
                <a:latin typeface="Consolas" panose="020B0609020204030204" pitchFamily="49" charset="0"/>
                <a:cs typeface="Consolas" panose="020B0609020204030204" pitchFamily="49" charset="0"/>
              </a:rPr>
              <a:t> [4,] -22.456977</a:t>
            </a:r>
          </a:p>
          <a:p>
            <a:r>
              <a:rPr lang="en-US" sz="1400" dirty="0">
                <a:solidFill>
                  <a:schemeClr val="accent1"/>
                </a:solidFill>
                <a:latin typeface="Consolas" panose="020B0609020204030204" pitchFamily="49" charset="0"/>
                <a:cs typeface="Consolas" panose="020B0609020204030204" pitchFamily="49" charset="0"/>
              </a:rPr>
              <a:t> [5,]   5.291247</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[6,]   6.060559</a:t>
            </a:r>
          </a:p>
          <a:p>
            <a:r>
              <a:rPr lang="en-US" sz="1400" dirty="0">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[7,]  -4.747400</a:t>
            </a:r>
          </a:p>
          <a:p>
            <a:r>
              <a:rPr lang="en-US" sz="1400" dirty="0">
                <a:latin typeface="Consolas" panose="020B0609020204030204" pitchFamily="49" charset="0"/>
                <a:cs typeface="Consolas" panose="020B0609020204030204" pitchFamily="49" charset="0"/>
              </a:rPr>
              <a:t> [8,]  -4.466319</a:t>
            </a:r>
          </a:p>
          <a:p>
            <a:r>
              <a:rPr lang="en-US" sz="1400" dirty="0">
                <a:latin typeface="Consolas" panose="020B0609020204030204" pitchFamily="49" charset="0"/>
                <a:cs typeface="Consolas" panose="020B0609020204030204" pitchFamily="49" charset="0"/>
              </a:rPr>
              <a:t> [9,]  -4.644520</a:t>
            </a:r>
          </a:p>
          <a:p>
            <a:r>
              <a:rPr lang="en-US" sz="1400" dirty="0">
                <a:latin typeface="Consolas" panose="020B0609020204030204" pitchFamily="49" charset="0"/>
                <a:cs typeface="Consolas" panose="020B0609020204030204" pitchFamily="49" charset="0"/>
              </a:rPr>
              <a:t>[10,]  -7.900378</a:t>
            </a:r>
          </a:p>
          <a:p>
            <a:r>
              <a:rPr lang="en-US" sz="1400" dirty="0">
                <a:latin typeface="Consolas" panose="020B0609020204030204" pitchFamily="49" charset="0"/>
                <a:cs typeface="Consolas" panose="020B0609020204030204" pitchFamily="49" charset="0"/>
              </a:rPr>
              <a:t>[11,]  -3.771927</a:t>
            </a:r>
          </a:p>
          <a:p>
            <a:r>
              <a:rPr lang="en-US" sz="1400" dirty="0">
                <a:latin typeface="Consolas" panose="020B0609020204030204" pitchFamily="49" charset="0"/>
                <a:cs typeface="Consolas" panose="020B0609020204030204" pitchFamily="49" charset="0"/>
              </a:rPr>
              <a:t>[12,]  -8.983864</a:t>
            </a:r>
          </a:p>
          <a:p>
            <a:r>
              <a:rPr lang="en-US" sz="1400" dirty="0">
                <a:latin typeface="Consolas" panose="020B0609020204030204" pitchFamily="49" charset="0"/>
                <a:cs typeface="Consolas" panose="020B0609020204030204" pitchFamily="49" charset="0"/>
              </a:rPr>
              <a:t>[13,]  -6.762539</a:t>
            </a:r>
          </a:p>
          <a:p>
            <a:r>
              <a:rPr lang="en-US" sz="1400" dirty="0">
                <a:latin typeface="Consolas" panose="020B0609020204030204" pitchFamily="49" charset="0"/>
                <a:cs typeface="Consolas" panose="020B0609020204030204" pitchFamily="49" charset="0"/>
              </a:rPr>
              <a:t>[14,]   1.644588</a:t>
            </a:r>
          </a:p>
          <a:p>
            <a:r>
              <a:rPr lang="en-US" sz="1400" dirty="0">
                <a:latin typeface="Consolas" panose="020B0609020204030204" pitchFamily="49" charset="0"/>
                <a:cs typeface="Consolas" panose="020B0609020204030204" pitchFamily="49" charset="0"/>
              </a:rPr>
              <a:t>[15,]  10.594941</a:t>
            </a:r>
          </a:p>
        </p:txBody>
      </p:sp>
      <p:sp>
        <p:nvSpPr>
          <p:cNvPr id="17" name="TextBox 16"/>
          <p:cNvSpPr txBox="1"/>
          <p:nvPr/>
        </p:nvSpPr>
        <p:spPr>
          <a:xfrm>
            <a:off x="511815" y="2265528"/>
            <a:ext cx="1324402" cy="369332"/>
          </a:xfrm>
          <a:prstGeom prst="rect">
            <a:avLst/>
          </a:prstGeom>
          <a:solidFill>
            <a:schemeClr val="accent5"/>
          </a:solidFill>
        </p:spPr>
        <p:txBody>
          <a:bodyPr>
            <a:spAutoFit/>
          </a:bodyPr>
          <a:lstStyle>
            <a:defPPr>
              <a:defRPr lang="en-US"/>
            </a:defPPr>
            <a:lvl1pPr>
              <a:defRPr>
                <a:latin typeface="Consolas" panose="020B0609020204030204" pitchFamily="49" charset="0"/>
                <a:cs typeface="Consolas" panose="020B0609020204030204" pitchFamily="49" charset="0"/>
              </a:defRPr>
            </a:lvl1pPr>
          </a:lstStyle>
          <a:p>
            <a:r>
              <a:rPr lang="en-US" dirty="0" err="1"/>
              <a:t>vec</a:t>
            </a:r>
            <a:r>
              <a:rPr lang="en-US" dirty="0"/>
              <a:t>[1:15]</a:t>
            </a:r>
          </a:p>
        </p:txBody>
      </p:sp>
      <p:sp>
        <p:nvSpPr>
          <p:cNvPr id="19" name="Isosceles Triangle 18"/>
          <p:cNvSpPr/>
          <p:nvPr/>
        </p:nvSpPr>
        <p:spPr>
          <a:xfrm rot="5400000">
            <a:off x="1657062" y="319699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1657062" y="3403982"/>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5400000">
            <a:off x="1657062" y="3595051"/>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5400000">
            <a:off x="1657062" y="381341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5400000">
            <a:off x="1657062" y="4045427"/>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5400000">
            <a:off x="1657062" y="423649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5400000">
            <a:off x="1657062" y="4468508"/>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5400000">
            <a:off x="1657062" y="4700520"/>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1657062" y="4864293"/>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5400000">
            <a:off x="1657062" y="5096305"/>
            <a:ext cx="1050875" cy="361666"/>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5400000">
            <a:off x="1657062" y="5314668"/>
            <a:ext cx="1050875" cy="361666"/>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86492" y="2370878"/>
            <a:ext cx="3223959" cy="369332"/>
          </a:xfrm>
          <a:prstGeom prst="rect">
            <a:avLst/>
          </a:prstGeom>
          <a:solidFill>
            <a:schemeClr val="accent5"/>
          </a:solidFill>
        </p:spPr>
        <p:txBody>
          <a:bodyPr>
            <a:spAutoFit/>
          </a:bodyPr>
          <a:lstStyle/>
          <a:p>
            <a:r>
              <a:rPr lang="en-US" dirty="0">
                <a:latin typeface="Consolas" panose="020B0609020204030204" pitchFamily="49" charset="0"/>
                <a:cs typeface="Consolas" panose="020B0609020204030204" pitchFamily="49" charset="0"/>
              </a:rPr>
              <a:t>TTR::SMA(</a:t>
            </a:r>
            <a:r>
              <a:rPr lang="en-US" dirty="0" err="1">
                <a:latin typeface="Consolas" panose="020B0609020204030204" pitchFamily="49" charset="0"/>
                <a:cs typeface="Consolas" panose="020B0609020204030204" pitchFamily="49" charset="0"/>
              </a:rPr>
              <a:t>vec</a:t>
            </a:r>
            <a:r>
              <a:rPr lang="en-US" dirty="0">
                <a:latin typeface="Consolas" panose="020B0609020204030204" pitchFamily="49" charset="0"/>
                <a:cs typeface="Consolas" panose="020B0609020204030204" pitchFamily="49" charset="0"/>
              </a:rPr>
              <a:t>[1:15], n=5)</a:t>
            </a:r>
          </a:p>
        </p:txBody>
      </p:sp>
      <p:sp>
        <p:nvSpPr>
          <p:cNvPr id="9" name="Rectangle 8"/>
          <p:cNvSpPr/>
          <p:nvPr/>
        </p:nvSpPr>
        <p:spPr>
          <a:xfrm>
            <a:off x="5637358" y="2806596"/>
            <a:ext cx="2122226" cy="3385542"/>
          </a:xfrm>
          <a:prstGeom prst="rect">
            <a:avLst/>
          </a:prstGeom>
        </p:spPr>
        <p:txBody>
          <a:bodyPr wrap="square">
            <a:spAutoFit/>
          </a:bodyPr>
          <a:lstStyle/>
          <a:p>
            <a:r>
              <a:rPr lang="pl-PL" dirty="0"/>
              <a:t> </a:t>
            </a:r>
            <a:r>
              <a:rPr lang="en-US" dirty="0" smtClean="0"/>
              <a:t> </a:t>
            </a:r>
            <a:r>
              <a:rPr lang="pl-PL" dirty="0" smtClean="0"/>
              <a:t>[</a:t>
            </a:r>
            <a:r>
              <a:rPr lang="pl-PL" sz="1400" dirty="0">
                <a:latin typeface="Consolas" panose="020B0609020204030204" pitchFamily="49" charset="0"/>
                <a:cs typeface="Consolas" panose="020B0609020204030204" pitchFamily="49" charset="0"/>
              </a:rPr>
              <a:t>1,]         NA</a:t>
            </a:r>
          </a:p>
          <a:p>
            <a:r>
              <a:rPr lang="pl-PL" sz="1400" dirty="0">
                <a:latin typeface="Consolas" panose="020B0609020204030204" pitchFamily="49" charset="0"/>
                <a:cs typeface="Consolas" panose="020B0609020204030204" pitchFamily="49" charset="0"/>
              </a:rPr>
              <a:t> [2,]         NA</a:t>
            </a:r>
          </a:p>
          <a:p>
            <a:r>
              <a:rPr lang="pl-PL" sz="1400" dirty="0">
                <a:latin typeface="Consolas" panose="020B0609020204030204" pitchFamily="49" charset="0"/>
                <a:cs typeface="Consolas" panose="020B0609020204030204" pitchFamily="49" charset="0"/>
              </a:rPr>
              <a:t> [3,]         NA</a:t>
            </a:r>
          </a:p>
          <a:p>
            <a:r>
              <a:rPr lang="pl-PL" sz="1400" dirty="0">
                <a:latin typeface="Consolas" panose="020B0609020204030204" pitchFamily="49" charset="0"/>
                <a:cs typeface="Consolas" panose="020B0609020204030204" pitchFamily="49" charset="0"/>
              </a:rPr>
              <a:t> [4,]         NA</a:t>
            </a:r>
          </a:p>
          <a:p>
            <a:r>
              <a:rPr lang="pl-PL" sz="1400" dirty="0">
                <a:latin typeface="Consolas" panose="020B0609020204030204" pitchFamily="49" charset="0"/>
                <a:cs typeface="Consolas" panose="020B0609020204030204" pitchFamily="49" charset="0"/>
              </a:rPr>
              <a:t> [5,] -2.5235367</a:t>
            </a:r>
          </a:p>
          <a:p>
            <a:r>
              <a:rPr lang="pl-PL" sz="1400" dirty="0">
                <a:latin typeface="Consolas" panose="020B0609020204030204" pitchFamily="49" charset="0"/>
                <a:cs typeface="Consolas" panose="020B0609020204030204" pitchFamily="49" charset="0"/>
              </a:rPr>
              <a:t> [6,]  0.9027066</a:t>
            </a:r>
          </a:p>
          <a:p>
            <a:r>
              <a:rPr lang="pl-PL" sz="1400" dirty="0">
                <a:latin typeface="Consolas" panose="020B0609020204030204" pitchFamily="49" charset="0"/>
                <a:cs typeface="Consolas" panose="020B0609020204030204" pitchFamily="49" charset="0"/>
              </a:rPr>
              <a:t> [7,] -0.8016318</a:t>
            </a:r>
          </a:p>
          <a:p>
            <a:r>
              <a:rPr lang="pl-PL" sz="1400" dirty="0">
                <a:latin typeface="Consolas" panose="020B0609020204030204" pitchFamily="49" charset="0"/>
                <a:cs typeface="Consolas" panose="020B0609020204030204" pitchFamily="49" charset="0"/>
              </a:rPr>
              <a:t> [8,] -4.0637779</a:t>
            </a:r>
          </a:p>
          <a:p>
            <a:r>
              <a:rPr lang="pl-PL" sz="1400" dirty="0">
                <a:latin typeface="Consolas" panose="020B0609020204030204" pitchFamily="49" charset="0"/>
                <a:cs typeface="Consolas" panose="020B0609020204030204" pitchFamily="49" charset="0"/>
              </a:rPr>
              <a:t> [9,] -0.5012865</a:t>
            </a:r>
          </a:p>
          <a:p>
            <a:r>
              <a:rPr lang="pl-PL" sz="1400" dirty="0">
                <a:latin typeface="Consolas" panose="020B0609020204030204" pitchFamily="49" charset="0"/>
                <a:cs typeface="Consolas" panose="020B0609020204030204" pitchFamily="49" charset="0"/>
              </a:rPr>
              <a:t>[10,] -3.1396115</a:t>
            </a:r>
          </a:p>
          <a:p>
            <a:r>
              <a:rPr lang="pl-PL" sz="1400" dirty="0">
                <a:latin typeface="Consolas" panose="020B0609020204030204" pitchFamily="49" charset="0"/>
                <a:cs typeface="Consolas" panose="020B0609020204030204" pitchFamily="49" charset="0"/>
              </a:rPr>
              <a:t>[11,] -5.1061087</a:t>
            </a:r>
          </a:p>
          <a:p>
            <a:r>
              <a:rPr lang="pl-PL" sz="1400" dirty="0">
                <a:latin typeface="Consolas" panose="020B0609020204030204" pitchFamily="49" charset="0"/>
                <a:cs typeface="Consolas" panose="020B0609020204030204" pitchFamily="49" charset="0"/>
              </a:rPr>
              <a:t>[12,] -5.9534017</a:t>
            </a:r>
          </a:p>
          <a:p>
            <a:r>
              <a:rPr lang="pl-PL" sz="1400" dirty="0">
                <a:latin typeface="Consolas" panose="020B0609020204030204" pitchFamily="49" charset="0"/>
                <a:cs typeface="Consolas" panose="020B0609020204030204" pitchFamily="49" charset="0"/>
              </a:rPr>
              <a:t>[13,] -6.4126457</a:t>
            </a:r>
          </a:p>
          <a:p>
            <a:r>
              <a:rPr lang="pl-PL" sz="1400" dirty="0">
                <a:latin typeface="Consolas" panose="020B0609020204030204" pitchFamily="49" charset="0"/>
                <a:cs typeface="Consolas" panose="020B0609020204030204" pitchFamily="49" charset="0"/>
              </a:rPr>
              <a:t>[14,] -5.1548241</a:t>
            </a:r>
          </a:p>
          <a:p>
            <a:r>
              <a:rPr lang="pl-PL" sz="1400" dirty="0">
                <a:latin typeface="Consolas" panose="020B0609020204030204" pitchFamily="49" charset="0"/>
                <a:cs typeface="Consolas" panose="020B0609020204030204" pitchFamily="49" charset="0"/>
              </a:rPr>
              <a:t>[15,] -1.4557603</a:t>
            </a:r>
            <a:endParaRPr lang="en-US" sz="1400" dirty="0">
              <a:latin typeface="Consolas" panose="020B0609020204030204" pitchFamily="49" charset="0"/>
              <a:cs typeface="Consolas" panose="020B0609020204030204" pitchFamily="49" charset="0"/>
            </a:endParaRPr>
          </a:p>
        </p:txBody>
      </p:sp>
      <p:pic>
        <p:nvPicPr>
          <p:cNvPr id="33" name="Picture 32"/>
          <p:cNvPicPr>
            <a:picLocks noChangeAspect="1"/>
          </p:cNvPicPr>
          <p:nvPr/>
        </p:nvPicPr>
        <p:blipFill>
          <a:blip r:embed="rId2"/>
          <a:stretch>
            <a:fillRect/>
          </a:stretch>
        </p:blipFill>
        <p:spPr>
          <a:xfrm>
            <a:off x="2350685" y="3172179"/>
            <a:ext cx="1581027" cy="365760"/>
          </a:xfrm>
          <a:prstGeom prst="rect">
            <a:avLst/>
          </a:prstGeom>
        </p:spPr>
      </p:pic>
      <p:pic>
        <p:nvPicPr>
          <p:cNvPr id="11" name="Picture 10"/>
          <p:cNvPicPr>
            <a:picLocks noChangeAspect="1"/>
          </p:cNvPicPr>
          <p:nvPr/>
        </p:nvPicPr>
        <p:blipFill>
          <a:blip r:embed="rId3"/>
          <a:stretch>
            <a:fillRect/>
          </a:stretch>
        </p:blipFill>
        <p:spPr>
          <a:xfrm>
            <a:off x="2350685" y="5423422"/>
            <a:ext cx="1699708" cy="365760"/>
          </a:xfrm>
          <a:prstGeom prst="rect">
            <a:avLst/>
          </a:prstGeom>
        </p:spPr>
      </p:pic>
    </p:spTree>
    <p:extLst>
      <p:ext uri="{BB962C8B-B14F-4D97-AF65-F5344CB8AC3E}">
        <p14:creationId xmlns:p14="http://schemas.microsoft.com/office/powerpoint/2010/main" val="24768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027659"/>
              </p:ext>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2454613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404719"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Create three simple moving averages and plot to see the smoothing effect</a:t>
            </a:r>
            <a:endParaRPr lang="en-US" dirty="0"/>
          </a:p>
        </p:txBody>
      </p:sp>
    </p:spTree>
    <p:extLst>
      <p:ext uri="{BB962C8B-B14F-4D97-AF65-F5344CB8AC3E}">
        <p14:creationId xmlns:p14="http://schemas.microsoft.com/office/powerpoint/2010/main" val="363644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1187356" y="1251424"/>
            <a:ext cx="6769289" cy="4185002"/>
          </a:xfrm>
          <a:prstGeom prst="rect">
            <a:avLst/>
          </a:prstGeom>
          <a:ln>
            <a:solidFill>
              <a:schemeClr val="tx1"/>
            </a:solidFill>
          </a:ln>
        </p:spPr>
      </p:pic>
      <p:sp>
        <p:nvSpPr>
          <p:cNvPr id="7" name="Rectangle 6"/>
          <p:cNvSpPr/>
          <p:nvPr/>
        </p:nvSpPr>
        <p:spPr>
          <a:xfrm>
            <a:off x="185738" y="5581934"/>
            <a:ext cx="8686799" cy="518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 investor can “</a:t>
            </a:r>
            <a:r>
              <a:rPr lang="en-US" dirty="0" err="1" smtClean="0"/>
              <a:t>backtest</a:t>
            </a:r>
            <a:r>
              <a:rPr lang="en-US" dirty="0" smtClean="0"/>
              <a:t>” the strategy to find an acceptable “n”.  Once the best “n” is found, the SMA line represents points to buy and sell as the price crosses over.</a:t>
            </a:r>
            <a:endParaRPr lang="en-US" dirty="0"/>
          </a:p>
        </p:txBody>
      </p:sp>
    </p:spTree>
    <p:extLst>
      <p:ext uri="{BB962C8B-B14F-4D97-AF65-F5344CB8AC3E}">
        <p14:creationId xmlns:p14="http://schemas.microsoft.com/office/powerpoint/2010/main" val="3990824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does SMA become an Indicator?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185738" y="5334000"/>
            <a:ext cx="8686799" cy="7665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Card!  We need to lag the trading rule to ensure the signal is realistic.  Calculations are not real time, but at close so you need to adjust the results to emulate a real  scenario.</a:t>
            </a:r>
            <a:endParaRPr lang="en-US" dirty="0"/>
          </a:p>
        </p:txBody>
      </p:sp>
      <p:pic>
        <p:nvPicPr>
          <p:cNvPr id="717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1" y="1333499"/>
            <a:ext cx="5727700" cy="38269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1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1_TTR_C_v2.R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7361759" cy="2462213"/>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SMA </a:t>
            </a:r>
          </a:p>
          <a:p>
            <a:pPr marL="285750" indent="-285750">
              <a:buFont typeface="Arial" panose="020B0604020202020204" pitchFamily="34" charset="0"/>
              <a:buChar char="•"/>
            </a:pPr>
            <a:r>
              <a:rPr lang="en-US" dirty="0" smtClean="0"/>
              <a:t>Create a trading indicator (rule)</a:t>
            </a:r>
          </a:p>
          <a:p>
            <a:pPr marL="285750" indent="-285750">
              <a:buFont typeface="Arial" panose="020B0604020202020204" pitchFamily="34" charset="0"/>
              <a:buChar char="•"/>
            </a:pPr>
            <a:r>
              <a:rPr lang="en-US" dirty="0" smtClean="0"/>
              <a:t>Lag the Rule</a:t>
            </a:r>
          </a:p>
          <a:p>
            <a:pPr marL="285750" indent="-285750">
              <a:buFont typeface="Arial" panose="020B0604020202020204" pitchFamily="34" charset="0"/>
              <a:buChar char="•"/>
            </a:pPr>
            <a:r>
              <a:rPr lang="en-US" dirty="0" smtClean="0"/>
              <a:t>Back-test the lagged rule to see cumulative returns</a:t>
            </a:r>
          </a:p>
          <a:p>
            <a:pPr marL="285750" indent="-285750">
              <a:buFont typeface="Arial" panose="020B0604020202020204" pitchFamily="34" charset="0"/>
              <a:buChar char="•"/>
            </a:pPr>
            <a:r>
              <a:rPr lang="en-US" dirty="0" smtClean="0"/>
              <a:t>Switch a single character in the rule and back-test again to see the impact</a:t>
            </a:r>
            <a:endParaRPr lang="en-US" dirty="0"/>
          </a:p>
        </p:txBody>
      </p:sp>
    </p:spTree>
    <p:extLst>
      <p:ext uri="{BB962C8B-B14F-4D97-AF65-F5344CB8AC3E}">
        <p14:creationId xmlns:p14="http://schemas.microsoft.com/office/powerpoint/2010/main" val="1737845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SMA as an Indicator for CMG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278606" y="1156380"/>
            <a:ext cx="6036469" cy="3628860"/>
          </a:xfrm>
          <a:prstGeom prst="rect">
            <a:avLst/>
          </a:prstGeom>
        </p:spPr>
      </p:pic>
      <p:sp>
        <p:nvSpPr>
          <p:cNvPr id="7" name="Right Brace 6"/>
          <p:cNvSpPr/>
          <p:nvPr/>
        </p:nvSpPr>
        <p:spPr>
          <a:xfrm>
            <a:off x="6219825" y="1357312"/>
            <a:ext cx="614363" cy="1885950"/>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6205537" y="3267075"/>
            <a:ext cx="614363" cy="404813"/>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6205537" y="3705225"/>
            <a:ext cx="614363" cy="709612"/>
          </a:xfrm>
          <a:prstGeom prst="rightBrace">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22308" y="2074397"/>
            <a:ext cx="1928812" cy="523220"/>
          </a:xfrm>
          <a:prstGeom prst="rect">
            <a:avLst/>
          </a:prstGeom>
          <a:noFill/>
        </p:spPr>
        <p:txBody>
          <a:bodyPr wrap="square" rtlCol="0">
            <a:spAutoFit/>
          </a:bodyPr>
          <a:lstStyle/>
          <a:p>
            <a:r>
              <a:rPr lang="en-US" sz="1400" dirty="0" smtClean="0"/>
              <a:t>Total Cumulative Return using the rule.</a:t>
            </a:r>
            <a:endParaRPr lang="en-US" sz="1400" dirty="0"/>
          </a:p>
        </p:txBody>
      </p:sp>
      <p:sp>
        <p:nvSpPr>
          <p:cNvPr id="11" name="TextBox 10"/>
          <p:cNvSpPr txBox="1"/>
          <p:nvPr/>
        </p:nvSpPr>
        <p:spPr>
          <a:xfrm>
            <a:off x="6910730" y="3119780"/>
            <a:ext cx="2420034" cy="646331"/>
          </a:xfrm>
          <a:prstGeom prst="rect">
            <a:avLst/>
          </a:prstGeom>
          <a:noFill/>
        </p:spPr>
        <p:txBody>
          <a:bodyPr wrap="square" rtlCol="0">
            <a:spAutoFit/>
          </a:bodyPr>
          <a:lstStyle/>
          <a:p>
            <a:r>
              <a:rPr lang="en-US" sz="1200" dirty="0" smtClean="0"/>
              <a:t>Day to Day Return</a:t>
            </a:r>
          </a:p>
          <a:p>
            <a:r>
              <a:rPr lang="en-US" sz="1200" dirty="0" smtClean="0"/>
              <a:t>Important if rule is sub one day periodicity.</a:t>
            </a:r>
            <a:endParaRPr lang="en-US" sz="1200" dirty="0"/>
          </a:p>
        </p:txBody>
      </p:sp>
      <p:sp>
        <p:nvSpPr>
          <p:cNvPr id="12" name="TextBox 11"/>
          <p:cNvSpPr txBox="1"/>
          <p:nvPr/>
        </p:nvSpPr>
        <p:spPr>
          <a:xfrm>
            <a:off x="6877392" y="3872255"/>
            <a:ext cx="2266608" cy="461665"/>
          </a:xfrm>
          <a:prstGeom prst="rect">
            <a:avLst/>
          </a:prstGeom>
          <a:noFill/>
        </p:spPr>
        <p:txBody>
          <a:bodyPr wrap="square" rtlCol="0">
            <a:spAutoFit/>
          </a:bodyPr>
          <a:lstStyle/>
          <a:p>
            <a:r>
              <a:rPr lang="en-US" sz="1200" dirty="0" smtClean="0"/>
              <a:t>Peak to trough % change, used to understand volatility.</a:t>
            </a:r>
            <a:endParaRPr lang="en-US" sz="1200" dirty="0"/>
          </a:p>
        </p:txBody>
      </p:sp>
      <p:sp>
        <p:nvSpPr>
          <p:cNvPr id="13" name="Rectangle 12"/>
          <p:cNvSpPr/>
          <p:nvPr/>
        </p:nvSpPr>
        <p:spPr>
          <a:xfrm>
            <a:off x="185738" y="5372100"/>
            <a:ext cx="8686799" cy="728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Due to the price spike, ~20% of the total cumulative ~30% came in a single session.  One could still argue the rule reduced risk because there were days without any capital exposure and the rule provided returns beyond the 1 day surge</a:t>
            </a:r>
            <a:r>
              <a:rPr lang="en-US" sz="1600" dirty="0" smtClean="0"/>
              <a:t>.</a:t>
            </a:r>
            <a:endParaRPr lang="en-US" sz="1600" dirty="0"/>
          </a:p>
        </p:txBody>
      </p:sp>
    </p:spTree>
    <p:extLst>
      <p:ext uri="{BB962C8B-B14F-4D97-AF65-F5344CB8AC3E}">
        <p14:creationId xmlns:p14="http://schemas.microsoft.com/office/powerpoint/2010/main" val="408684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35</a:t>
            </a:fld>
            <a:endParaRPr lang="en-US"/>
          </a:p>
        </p:txBody>
      </p:sp>
    </p:spTree>
    <p:extLst>
      <p:ext uri="{BB962C8B-B14F-4D97-AF65-F5344CB8AC3E}">
        <p14:creationId xmlns:p14="http://schemas.microsoft.com/office/powerpoint/2010/main" val="21077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Moving Average Convergence Divergence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8207477" cy="646331"/>
          </a:xfrm>
          <a:prstGeom prst="rect">
            <a:avLst/>
          </a:prstGeom>
          <a:solidFill>
            <a:schemeClr val="accent6"/>
          </a:solidFill>
        </p:spPr>
        <p:txBody>
          <a:bodyPr wrap="square" rtlCol="0">
            <a:spAutoFit/>
          </a:bodyPr>
          <a:lstStyle/>
          <a:p>
            <a:r>
              <a:rPr lang="en-US" dirty="0" smtClean="0">
                <a:solidFill>
                  <a:schemeClr val="bg1"/>
                </a:solidFill>
              </a:rPr>
              <a:t>By measuring </a:t>
            </a:r>
            <a:r>
              <a:rPr lang="en-US" i="1" u="sng" dirty="0" smtClean="0">
                <a:solidFill>
                  <a:schemeClr val="bg1"/>
                </a:solidFill>
              </a:rPr>
              <a:t>the moving average of two moving averages with different time frames</a:t>
            </a:r>
            <a:r>
              <a:rPr lang="en-US" dirty="0" smtClean="0">
                <a:solidFill>
                  <a:schemeClr val="bg1"/>
                </a:solidFill>
              </a:rPr>
              <a:t>, an investor hopes to capture when momentum is building or receding.  </a:t>
            </a:r>
            <a:endParaRPr lang="en-US" dirty="0">
              <a:solidFill>
                <a:schemeClr val="bg1"/>
              </a:solidFill>
            </a:endParaRPr>
          </a:p>
        </p:txBody>
      </p:sp>
      <p:sp>
        <p:nvSpPr>
          <p:cNvPr id="7" name="TextBox 6"/>
          <p:cNvSpPr txBox="1"/>
          <p:nvPr/>
        </p:nvSpPr>
        <p:spPr>
          <a:xfrm>
            <a:off x="173983" y="3890347"/>
            <a:ext cx="8736302" cy="1200329"/>
          </a:xfrm>
          <a:prstGeom prst="rect">
            <a:avLst/>
          </a:prstGeom>
          <a:noFill/>
        </p:spPr>
        <p:txBody>
          <a:bodyPr wrap="none" rtlCol="0">
            <a:spAutoFit/>
          </a:bodyPr>
          <a:lstStyle/>
          <a:p>
            <a:pPr marL="514350" indent="-514350">
              <a:buAutoNum type="arabicPeriod"/>
            </a:pPr>
            <a:r>
              <a:rPr lang="en-US" sz="2400" b="1" dirty="0" smtClean="0"/>
              <a:t>Calculate the 12 (</a:t>
            </a:r>
            <a:r>
              <a:rPr lang="en-US" sz="2400" b="1" dirty="0" err="1" smtClean="0"/>
              <a:t>nFast</a:t>
            </a:r>
            <a:r>
              <a:rPr lang="en-US" sz="2400" b="1" dirty="0" smtClean="0"/>
              <a:t>) day &amp; 26 (</a:t>
            </a:r>
            <a:r>
              <a:rPr lang="en-US" sz="2400" b="1" dirty="0" err="1" smtClean="0"/>
              <a:t>nSlow</a:t>
            </a:r>
            <a:r>
              <a:rPr lang="en-US" sz="2400" b="1" dirty="0" smtClean="0"/>
              <a:t>) day moving averages.</a:t>
            </a:r>
          </a:p>
          <a:p>
            <a:pPr marL="514350" indent="-514350">
              <a:buAutoNum type="arabicPeriod"/>
            </a:pPr>
            <a:r>
              <a:rPr lang="en-US" sz="2400" b="1" dirty="0" smtClean="0"/>
              <a:t>Calculate the difference </a:t>
            </a:r>
            <a:r>
              <a:rPr lang="en-US" sz="2400" b="1" dirty="0"/>
              <a:t>between </a:t>
            </a:r>
            <a:r>
              <a:rPr lang="en-US" sz="2400" b="1" dirty="0" smtClean="0"/>
              <a:t>average from #1 </a:t>
            </a:r>
          </a:p>
          <a:p>
            <a:pPr marL="514350" indent="-514350">
              <a:buAutoNum type="arabicPeriod"/>
            </a:pPr>
            <a:r>
              <a:rPr lang="en-US" sz="2400" b="1" dirty="0" smtClean="0"/>
              <a:t>Calculate the 9 day Moving </a:t>
            </a:r>
            <a:r>
              <a:rPr lang="en-US" sz="2400" b="1" dirty="0" err="1" smtClean="0"/>
              <a:t>Avg</a:t>
            </a:r>
            <a:r>
              <a:rPr lang="en-US" sz="2400" b="1" dirty="0" smtClean="0"/>
              <a:t> (</a:t>
            </a:r>
            <a:r>
              <a:rPr lang="en-US" sz="2400" b="1" dirty="0" err="1" smtClean="0"/>
              <a:t>nSig</a:t>
            </a:r>
            <a:r>
              <a:rPr lang="en-US" sz="2400" b="1" dirty="0" smtClean="0"/>
              <a:t>) of #2 </a:t>
            </a:r>
          </a:p>
        </p:txBody>
      </p:sp>
      <p:sp>
        <p:nvSpPr>
          <p:cNvPr id="9" name="TextBox 8"/>
          <p:cNvSpPr txBox="1"/>
          <p:nvPr/>
        </p:nvSpPr>
        <p:spPr>
          <a:xfrm>
            <a:off x="677043" y="2154212"/>
            <a:ext cx="7424084" cy="1200329"/>
          </a:xfrm>
          <a:prstGeom prst="rect">
            <a:avLst/>
          </a:prstGeom>
          <a:noFill/>
        </p:spPr>
        <p:txBody>
          <a:bodyPr wrap="none" rtlCol="0">
            <a:spAutoFit/>
          </a:bodyPr>
          <a:lstStyle/>
          <a:p>
            <a:r>
              <a:rPr lang="en-US" dirty="0" smtClean="0"/>
              <a:t>Instead of “n”:</a:t>
            </a:r>
          </a:p>
          <a:p>
            <a:pPr marL="285750" indent="-285750">
              <a:buFont typeface="Arial" panose="020B0604020202020204" pitchFamily="34" charset="0"/>
              <a:buChar char="•"/>
            </a:pPr>
            <a:r>
              <a:rPr lang="en-US" dirty="0" err="1" smtClean="0"/>
              <a:t>nFast</a:t>
            </a:r>
            <a:r>
              <a:rPr lang="en-US" dirty="0" smtClean="0"/>
              <a:t>(12) – the smaller window to measure (12 periods)</a:t>
            </a:r>
          </a:p>
          <a:p>
            <a:pPr marL="285750" indent="-285750">
              <a:buFont typeface="Arial" panose="020B0604020202020204" pitchFamily="34" charset="0"/>
              <a:buChar char="•"/>
            </a:pPr>
            <a:r>
              <a:rPr lang="en-US" dirty="0" err="1" smtClean="0"/>
              <a:t>nSlow</a:t>
            </a:r>
            <a:r>
              <a:rPr lang="en-US" dirty="0" smtClean="0"/>
              <a:t>(26)- the longer window to measure (26 periods)</a:t>
            </a:r>
          </a:p>
          <a:p>
            <a:pPr marL="285750" indent="-285750">
              <a:buFont typeface="Arial" panose="020B0604020202020204" pitchFamily="34" charset="0"/>
              <a:buChar char="•"/>
            </a:pPr>
            <a:r>
              <a:rPr lang="en-US" dirty="0" err="1" smtClean="0"/>
              <a:t>nSig</a:t>
            </a:r>
            <a:r>
              <a:rPr lang="en-US" dirty="0" smtClean="0"/>
              <a:t>(9)- the number of periods used to measure the </a:t>
            </a:r>
            <a:r>
              <a:rPr lang="en-US" dirty="0" err="1" smtClean="0"/>
              <a:t>avg</a:t>
            </a:r>
            <a:r>
              <a:rPr lang="en-US" dirty="0" smtClean="0"/>
              <a:t> difference “signal”</a:t>
            </a:r>
            <a:endParaRPr lang="en-US" dirty="0"/>
          </a:p>
        </p:txBody>
      </p:sp>
      <p:sp>
        <p:nvSpPr>
          <p:cNvPr id="10" name="TextBox 9"/>
          <p:cNvSpPr txBox="1"/>
          <p:nvPr/>
        </p:nvSpPr>
        <p:spPr>
          <a:xfrm>
            <a:off x="586555" y="5419427"/>
            <a:ext cx="7753043" cy="646331"/>
          </a:xfrm>
          <a:prstGeom prst="rect">
            <a:avLst/>
          </a:prstGeom>
          <a:solidFill>
            <a:schemeClr val="accent6"/>
          </a:solidFill>
        </p:spPr>
        <p:txBody>
          <a:bodyPr wrap="square" rtlCol="0">
            <a:spAutoFit/>
          </a:bodyPr>
          <a:lstStyle/>
          <a:p>
            <a:r>
              <a:rPr lang="en-US" dirty="0" smtClean="0">
                <a:solidFill>
                  <a:schemeClr val="bg1"/>
                </a:solidFill>
              </a:rPr>
              <a:t>When MACD is positive, the price is accelerating, positive momentum/money is coming to the equity which represents a buying opportunity.  Converse is true.</a:t>
            </a:r>
            <a:endParaRPr lang="en-US" dirty="0">
              <a:solidFill>
                <a:schemeClr val="bg1"/>
              </a:solidFill>
            </a:endParaRPr>
          </a:p>
        </p:txBody>
      </p:sp>
    </p:spTree>
    <p:extLst>
      <p:ext uri="{BB962C8B-B14F-4D97-AF65-F5344CB8AC3E}">
        <p14:creationId xmlns:p14="http://schemas.microsoft.com/office/powerpoint/2010/main" val="385271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One small addition difference.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65048" y="1208907"/>
            <a:ext cx="7753043" cy="369332"/>
          </a:xfrm>
          <a:prstGeom prst="rect">
            <a:avLst/>
          </a:prstGeom>
          <a:solidFill>
            <a:schemeClr val="accent6"/>
          </a:solidFill>
        </p:spPr>
        <p:txBody>
          <a:bodyPr wrap="square" rtlCol="0">
            <a:spAutoFit/>
          </a:bodyPr>
          <a:lstStyle/>
          <a:p>
            <a:r>
              <a:rPr lang="en-US" dirty="0" smtClean="0">
                <a:solidFill>
                  <a:schemeClr val="bg1"/>
                </a:solidFill>
              </a:rPr>
              <a:t>MACD uses exponential moving averages (EMA).</a:t>
            </a:r>
            <a:endParaRPr lang="en-US" dirty="0">
              <a:solidFill>
                <a:schemeClr val="bg1"/>
              </a:solidFill>
            </a:endParaRPr>
          </a:p>
        </p:txBody>
      </p:sp>
      <p:sp>
        <p:nvSpPr>
          <p:cNvPr id="7" name="TextBox 6"/>
          <p:cNvSpPr txBox="1"/>
          <p:nvPr/>
        </p:nvSpPr>
        <p:spPr>
          <a:xfrm>
            <a:off x="1494652" y="1838857"/>
            <a:ext cx="886781" cy="523220"/>
          </a:xfrm>
          <a:prstGeom prst="rect">
            <a:avLst/>
          </a:prstGeom>
          <a:noFill/>
        </p:spPr>
        <p:txBody>
          <a:bodyPr wrap="none" rtlCol="0">
            <a:spAutoFit/>
          </a:bodyPr>
          <a:lstStyle/>
          <a:p>
            <a:r>
              <a:rPr lang="en-US" sz="2800" b="1" u="sng" dirty="0" smtClean="0"/>
              <a:t>SMA</a:t>
            </a:r>
            <a:endParaRPr lang="en-US" sz="2800" b="1" u="sng" dirty="0"/>
          </a:p>
        </p:txBody>
      </p:sp>
      <p:sp>
        <p:nvSpPr>
          <p:cNvPr id="8" name="TextBox 7"/>
          <p:cNvSpPr txBox="1"/>
          <p:nvPr/>
        </p:nvSpPr>
        <p:spPr>
          <a:xfrm>
            <a:off x="6909875" y="1838857"/>
            <a:ext cx="891591" cy="523220"/>
          </a:xfrm>
          <a:prstGeom prst="rect">
            <a:avLst/>
          </a:prstGeom>
          <a:noFill/>
        </p:spPr>
        <p:txBody>
          <a:bodyPr wrap="none" rtlCol="0">
            <a:spAutoFit/>
          </a:bodyPr>
          <a:lstStyle/>
          <a:p>
            <a:r>
              <a:rPr lang="en-US" sz="2800" b="1" u="sng" dirty="0" smtClean="0"/>
              <a:t>EMA</a:t>
            </a:r>
            <a:endParaRPr lang="en-US" sz="2800" b="1" u="sng" dirty="0"/>
          </a:p>
        </p:txBody>
      </p:sp>
      <p:sp>
        <p:nvSpPr>
          <p:cNvPr id="9" name="TextBox 8"/>
          <p:cNvSpPr txBox="1"/>
          <p:nvPr/>
        </p:nvSpPr>
        <p:spPr>
          <a:xfrm>
            <a:off x="151627" y="2492477"/>
            <a:ext cx="3318387" cy="646331"/>
          </a:xfrm>
          <a:prstGeom prst="rect">
            <a:avLst/>
          </a:prstGeom>
          <a:noFill/>
        </p:spPr>
        <p:txBody>
          <a:bodyPr wrap="square" rtlCol="0">
            <a:spAutoFit/>
          </a:bodyPr>
          <a:lstStyle/>
          <a:p>
            <a:r>
              <a:rPr lang="en-US" dirty="0" smtClean="0"/>
              <a:t>Each value in the “n” window has an </a:t>
            </a:r>
            <a:r>
              <a:rPr lang="en-US" b="1" u="sng" dirty="0" smtClean="0"/>
              <a:t>equal</a:t>
            </a:r>
            <a:r>
              <a:rPr lang="en-US" dirty="0" smtClean="0"/>
              <a:t> weight.</a:t>
            </a:r>
            <a:endParaRPr lang="en-US" dirty="0"/>
          </a:p>
        </p:txBody>
      </p:sp>
      <p:sp>
        <p:nvSpPr>
          <p:cNvPr id="10" name="TextBox 9"/>
          <p:cNvSpPr txBox="1"/>
          <p:nvPr/>
        </p:nvSpPr>
        <p:spPr>
          <a:xfrm>
            <a:off x="151627" y="4232787"/>
            <a:ext cx="1396985" cy="369332"/>
          </a:xfrm>
          <a:prstGeom prst="rect">
            <a:avLst/>
          </a:prstGeom>
          <a:noFill/>
        </p:spPr>
        <p:txBody>
          <a:bodyPr wrap="none" rtlCol="0">
            <a:spAutoFit/>
          </a:bodyPr>
          <a:lstStyle/>
          <a:p>
            <a:r>
              <a:rPr lang="en-US" dirty="0" smtClean="0"/>
              <a:t>For example:</a:t>
            </a:r>
          </a:p>
        </p:txBody>
      </p:sp>
      <p:sp>
        <p:nvSpPr>
          <p:cNvPr id="11" name="Rectangle 10"/>
          <p:cNvSpPr/>
          <p:nvPr/>
        </p:nvSpPr>
        <p:spPr>
          <a:xfrm>
            <a:off x="151627" y="4654415"/>
            <a:ext cx="4572000" cy="1323439"/>
          </a:xfrm>
          <a:prstGeom prst="rect">
            <a:avLst/>
          </a:prstGeom>
          <a:solidFill>
            <a:schemeClr val="bg2"/>
          </a:solidFill>
        </p:spPr>
        <p:txBody>
          <a:bodyPr>
            <a:spAutoFit/>
          </a:bodyPr>
          <a:lstStyle/>
          <a:p>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&lt;-c(1,2,3,4,5)</a:t>
            </a:r>
          </a:p>
          <a:p>
            <a:r>
              <a:rPr lang="en-US" sz="2000" dirty="0">
                <a:latin typeface="Consolas" panose="020B0609020204030204" pitchFamily="49" charset="0"/>
                <a:cs typeface="Consolas" panose="020B0609020204030204" pitchFamily="49" charset="0"/>
              </a:rPr>
              <a:t>mean(</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 </a:t>
            </a:r>
            <a:endParaRPr lang="en-US" sz="2000" dirty="0" smtClean="0">
              <a:latin typeface="Consolas" panose="020B0609020204030204" pitchFamily="49" charset="0"/>
              <a:cs typeface="Consolas" panose="020B0609020204030204" pitchFamily="49" charset="0"/>
            </a:endParaRPr>
          </a:p>
          <a:p>
            <a:r>
              <a:rPr lang="en-US" sz="2000" dirty="0" smtClean="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sum(</a:t>
            </a:r>
            <a:r>
              <a:rPr lang="en-US" sz="2000" dirty="0" err="1">
                <a:latin typeface="Consolas" panose="020B0609020204030204" pitchFamily="49" charset="0"/>
                <a:cs typeface="Consolas" panose="020B0609020204030204" pitchFamily="49" charset="0"/>
              </a:rPr>
              <a:t>vec</a:t>
            </a:r>
            <a:r>
              <a:rPr lang="en-US" sz="2000" dirty="0">
                <a:latin typeface="Consolas" panose="020B0609020204030204" pitchFamily="49" charset="0"/>
                <a:cs typeface="Consolas" panose="020B0609020204030204" pitchFamily="49" charset="0"/>
              </a:rPr>
              <a:t>)/5 i.e. </a:t>
            </a:r>
            <a:r>
              <a:rPr lang="en-US" sz="2000" dirty="0" smtClean="0">
                <a:latin typeface="Consolas" panose="020B0609020204030204" pitchFamily="49" charset="0"/>
                <a:cs typeface="Consolas" panose="020B0609020204030204" pitchFamily="49" charset="0"/>
              </a:rPr>
              <a:t>15/5</a:t>
            </a:r>
          </a:p>
          <a:p>
            <a:r>
              <a:rPr lang="en-US" sz="2000" dirty="0">
                <a:latin typeface="Consolas" panose="020B0609020204030204" pitchFamily="49" charset="0"/>
                <a:cs typeface="Consolas" panose="020B0609020204030204" pitchFamily="49" charset="0"/>
              </a:rPr>
              <a:t>3</a:t>
            </a:r>
          </a:p>
        </p:txBody>
      </p:sp>
      <p:sp>
        <p:nvSpPr>
          <p:cNvPr id="12" name="TextBox 11"/>
          <p:cNvSpPr txBox="1"/>
          <p:nvPr/>
        </p:nvSpPr>
        <p:spPr>
          <a:xfrm>
            <a:off x="5564229" y="2482645"/>
            <a:ext cx="3318387" cy="1200329"/>
          </a:xfrm>
          <a:prstGeom prst="rect">
            <a:avLst/>
          </a:prstGeom>
          <a:noFill/>
        </p:spPr>
        <p:txBody>
          <a:bodyPr wrap="square" rtlCol="0">
            <a:spAutoFit/>
          </a:bodyPr>
          <a:lstStyle/>
          <a:p>
            <a:r>
              <a:rPr lang="en-US" dirty="0" smtClean="0"/>
              <a:t>Each value in the “n” window has an different weight.  The weights decrease the farther back in time e.g. </a:t>
            </a:r>
            <a:r>
              <a:rPr lang="en-US" b="1" dirty="0" smtClean="0"/>
              <a:t>recent data is more relevant</a:t>
            </a:r>
            <a:r>
              <a:rPr lang="en-US" dirty="0" smtClean="0"/>
              <a:t>.</a:t>
            </a:r>
            <a:endParaRPr lang="en-US" dirty="0"/>
          </a:p>
        </p:txBody>
      </p:sp>
      <p:sp>
        <p:nvSpPr>
          <p:cNvPr id="13" name="TextBox 12"/>
          <p:cNvSpPr txBox="1"/>
          <p:nvPr/>
        </p:nvSpPr>
        <p:spPr>
          <a:xfrm>
            <a:off x="5435849" y="4557252"/>
            <a:ext cx="3575146" cy="1200329"/>
          </a:xfrm>
          <a:prstGeom prst="rect">
            <a:avLst/>
          </a:prstGeom>
          <a:noFill/>
        </p:spPr>
        <p:txBody>
          <a:bodyPr wrap="none" rtlCol="0">
            <a:spAutoFit/>
          </a:bodyPr>
          <a:lstStyle/>
          <a:p>
            <a:r>
              <a:rPr lang="en-US" dirty="0" smtClean="0"/>
              <a:t>Advantage:</a:t>
            </a:r>
          </a:p>
          <a:p>
            <a:r>
              <a:rPr lang="en-US" dirty="0" smtClean="0"/>
              <a:t>Faster to recognize a buy/sell signal.</a:t>
            </a:r>
          </a:p>
          <a:p>
            <a:r>
              <a:rPr lang="en-US" dirty="0" smtClean="0"/>
              <a:t>Disadvantage:</a:t>
            </a:r>
          </a:p>
          <a:p>
            <a:r>
              <a:rPr lang="en-US" dirty="0" smtClean="0"/>
              <a:t>More false signals, more sensitivity</a:t>
            </a:r>
            <a:endParaRPr lang="en-US" dirty="0"/>
          </a:p>
        </p:txBody>
      </p:sp>
      <p:cxnSp>
        <p:nvCxnSpPr>
          <p:cNvPr id="15" name="Straight Connector 14"/>
          <p:cNvCxnSpPr/>
          <p:nvPr/>
        </p:nvCxnSpPr>
        <p:spPr>
          <a:xfrm>
            <a:off x="4980811" y="2343150"/>
            <a:ext cx="0" cy="37004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6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1_TTR_D.R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497146" cy="2185214"/>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Subset an </a:t>
            </a:r>
            <a:r>
              <a:rPr lang="en-US" dirty="0" err="1" smtClean="0"/>
              <a:t>xts</a:t>
            </a:r>
            <a:r>
              <a:rPr lang="en-US" dirty="0" smtClean="0"/>
              <a:t> object</a:t>
            </a:r>
          </a:p>
          <a:p>
            <a:pPr marL="285750" indent="-285750">
              <a:buFont typeface="Arial" panose="020B0604020202020204" pitchFamily="34" charset="0"/>
              <a:buChar char="•"/>
            </a:pPr>
            <a:r>
              <a:rPr lang="en-US" dirty="0" smtClean="0"/>
              <a:t>Calculate MACD </a:t>
            </a:r>
          </a:p>
          <a:p>
            <a:pPr marL="285750" indent="-285750">
              <a:buFont typeface="Arial" panose="020B0604020202020204" pitchFamily="34" charset="0"/>
              <a:buChar char="•"/>
            </a:pPr>
            <a:r>
              <a:rPr lang="en-US" dirty="0" smtClean="0"/>
              <a:t>Plot a dynamic graph of the closing &amp; MACD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the indicator</a:t>
            </a:r>
            <a:endParaRPr lang="en-US" dirty="0"/>
          </a:p>
        </p:txBody>
      </p:sp>
    </p:spTree>
    <p:extLst>
      <p:ext uri="{BB962C8B-B14F-4D97-AF65-F5344CB8AC3E}">
        <p14:creationId xmlns:p14="http://schemas.microsoft.com/office/powerpoint/2010/main" val="38552615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Tree>
    <p:extLst>
      <p:ext uri="{BB962C8B-B14F-4D97-AF65-F5344CB8AC3E}">
        <p14:creationId xmlns:p14="http://schemas.microsoft.com/office/powerpoint/2010/main" val="455826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129220"/>
            <a:ext cx="8686799"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market is one of the many varieties of systems, institutions, procedures, social relations and infrastructures whereby parties engage in exchange. </a:t>
            </a:r>
            <a:r>
              <a:rPr lang="en-US" dirty="0" smtClean="0"/>
              <a:t>Traditional markets are often regulated, have defined trading norms/rules, and have been in existence for some time.   </a:t>
            </a:r>
            <a:endParaRPr lang="en-US" dirty="0"/>
          </a:p>
        </p:txBody>
      </p:sp>
      <p:sp>
        <p:nvSpPr>
          <p:cNvPr id="9" name="TextBox 8"/>
          <p:cNvSpPr txBox="1"/>
          <p:nvPr/>
        </p:nvSpPr>
        <p:spPr>
          <a:xfrm>
            <a:off x="428625" y="2371725"/>
            <a:ext cx="3261342" cy="2031325"/>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gold/silver </a:t>
            </a:r>
            <a:r>
              <a:rPr lang="en-US" dirty="0" err="1" smtClean="0"/>
              <a:t>etc</a:t>
            </a:r>
            <a:endParaRPr lang="en-US" dirty="0" smtClean="0"/>
          </a:p>
          <a:p>
            <a:pPr marL="285750" indent="-285750">
              <a:buFont typeface="Arial" panose="020B0604020202020204" pitchFamily="34" charset="0"/>
              <a:buChar char="•"/>
            </a:pPr>
            <a:r>
              <a:rPr lang="en-US" dirty="0" smtClean="0"/>
              <a:t>Crop Futures – corn/soybean</a:t>
            </a:r>
          </a:p>
          <a:p>
            <a:pPr marL="285750" indent="-285750">
              <a:buFont typeface="Arial" panose="020B0604020202020204" pitchFamily="34" charset="0"/>
              <a:buChar char="•"/>
            </a:pPr>
            <a:r>
              <a:rPr lang="en-US" dirty="0" smtClean="0"/>
              <a:t>Consumer Credit</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 Markets</a:t>
            </a:r>
            <a:endParaRPr lang="en-US" dirty="0"/>
          </a:p>
        </p:txBody>
      </p:sp>
      <p:pic>
        <p:nvPicPr>
          <p:cNvPr id="1026" name="Picture 2" descr="Image result for supply demand 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6" y="1441452"/>
            <a:ext cx="3059112" cy="305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3345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Relative Strength Index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dashboard gau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771651"/>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5899" y="1975088"/>
            <a:ext cx="4657725" cy="1754326"/>
          </a:xfrm>
          <a:prstGeom prst="rect">
            <a:avLst/>
          </a:prstGeom>
          <a:noFill/>
        </p:spPr>
        <p:txBody>
          <a:bodyPr wrap="square" rtlCol="0">
            <a:spAutoFit/>
          </a:bodyPr>
          <a:lstStyle/>
          <a:p>
            <a:r>
              <a:rPr lang="en-US" dirty="0" smtClean="0"/>
              <a:t>Momentum Oscillator</a:t>
            </a:r>
          </a:p>
          <a:p>
            <a:pPr marL="285750" indent="-285750">
              <a:buFont typeface="Arial" panose="020B0604020202020204" pitchFamily="34" charset="0"/>
              <a:buChar char="•"/>
            </a:pPr>
            <a:r>
              <a:rPr lang="en-US" dirty="0" smtClean="0"/>
              <a:t>Index between 0-100 </a:t>
            </a:r>
          </a:p>
          <a:p>
            <a:pPr marL="285750" indent="-285750">
              <a:buFont typeface="Arial" panose="020B0604020202020204" pitchFamily="34" charset="0"/>
              <a:buChar char="•"/>
            </a:pPr>
            <a:r>
              <a:rPr lang="en-US" dirty="0" smtClean="0"/>
              <a:t>Compares average gains and losses in 14 day periods (“n”)</a:t>
            </a:r>
          </a:p>
          <a:p>
            <a:pPr marL="285750" indent="-285750">
              <a:buFont typeface="Arial" panose="020B0604020202020204" pitchFamily="34" charset="0"/>
              <a:buChar char="•"/>
            </a:pPr>
            <a:r>
              <a:rPr lang="en-US" dirty="0" smtClean="0"/>
              <a:t>Usually </a:t>
            </a:r>
            <a:r>
              <a:rPr lang="en-US" dirty="0"/>
              <a:t>interpreted as an overbought/oversold (over 70 / below 30)</a:t>
            </a:r>
          </a:p>
        </p:txBody>
      </p:sp>
      <p:sp>
        <p:nvSpPr>
          <p:cNvPr id="7" name="TextBox 6"/>
          <p:cNvSpPr txBox="1"/>
          <p:nvPr/>
        </p:nvSpPr>
        <p:spPr>
          <a:xfrm>
            <a:off x="6481796" y="6018662"/>
            <a:ext cx="2662204" cy="276999"/>
          </a:xfrm>
          <a:prstGeom prst="rect">
            <a:avLst/>
          </a:prstGeom>
          <a:noFill/>
        </p:spPr>
        <p:txBody>
          <a:bodyPr wrap="none" rtlCol="0">
            <a:spAutoFit/>
          </a:bodyPr>
          <a:lstStyle/>
          <a:p>
            <a:r>
              <a:rPr lang="en-US" sz="1200" i="1" dirty="0" smtClean="0"/>
              <a:t>* Usually uses EMA but we will do SMA.</a:t>
            </a:r>
            <a:endParaRPr lang="en-US" sz="1200" i="1" dirty="0"/>
          </a:p>
        </p:txBody>
      </p:sp>
    </p:spTree>
    <p:extLst>
      <p:ext uri="{BB962C8B-B14F-4D97-AF65-F5344CB8AC3E}">
        <p14:creationId xmlns:p14="http://schemas.microsoft.com/office/powerpoint/2010/main" val="380763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Creates a control chart.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cxnSp>
        <p:nvCxnSpPr>
          <p:cNvPr id="7" name="Straight Arrow Connector 6"/>
          <p:cNvCxnSpPr/>
          <p:nvPr/>
        </p:nvCxnSpPr>
        <p:spPr>
          <a:xfrm>
            <a:off x="2028825" y="4872038"/>
            <a:ext cx="582930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747837" y="1971675"/>
            <a:ext cx="0" cy="290512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86238" y="5086350"/>
            <a:ext cx="663964" cy="369332"/>
          </a:xfrm>
          <a:prstGeom prst="rect">
            <a:avLst/>
          </a:prstGeom>
          <a:noFill/>
        </p:spPr>
        <p:txBody>
          <a:bodyPr wrap="none" rtlCol="0">
            <a:spAutoFit/>
          </a:bodyPr>
          <a:lstStyle/>
          <a:p>
            <a:r>
              <a:rPr lang="en-US" dirty="0" smtClean="0"/>
              <a:t>TIME</a:t>
            </a:r>
            <a:endParaRPr lang="en-US" dirty="0"/>
          </a:p>
        </p:txBody>
      </p:sp>
      <p:sp>
        <p:nvSpPr>
          <p:cNvPr id="13" name="TextBox 12"/>
          <p:cNvSpPr txBox="1"/>
          <p:nvPr/>
        </p:nvSpPr>
        <p:spPr>
          <a:xfrm rot="16200000">
            <a:off x="1123951" y="3438525"/>
            <a:ext cx="523092" cy="369332"/>
          </a:xfrm>
          <a:prstGeom prst="rect">
            <a:avLst/>
          </a:prstGeom>
          <a:noFill/>
        </p:spPr>
        <p:txBody>
          <a:bodyPr wrap="none" rtlCol="0">
            <a:spAutoFit/>
          </a:bodyPr>
          <a:lstStyle/>
          <a:p>
            <a:r>
              <a:rPr lang="en-US" dirty="0" smtClean="0"/>
              <a:t>RSI </a:t>
            </a:r>
            <a:endParaRPr lang="en-US" dirty="0"/>
          </a:p>
        </p:txBody>
      </p:sp>
      <p:cxnSp>
        <p:nvCxnSpPr>
          <p:cNvPr id="15" name="Straight Connector 14"/>
          <p:cNvCxnSpPr/>
          <p:nvPr/>
        </p:nvCxnSpPr>
        <p:spPr>
          <a:xfrm>
            <a:off x="1857375" y="2900363"/>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09763" y="4010025"/>
            <a:ext cx="582930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23975" y="2724150"/>
            <a:ext cx="418704" cy="369332"/>
          </a:xfrm>
          <a:prstGeom prst="rect">
            <a:avLst/>
          </a:prstGeom>
          <a:noFill/>
        </p:spPr>
        <p:txBody>
          <a:bodyPr wrap="none" rtlCol="0">
            <a:spAutoFit/>
          </a:bodyPr>
          <a:lstStyle/>
          <a:p>
            <a:r>
              <a:rPr lang="en-US" dirty="0"/>
              <a:t>7</a:t>
            </a:r>
            <a:r>
              <a:rPr lang="en-US" dirty="0" smtClean="0"/>
              <a:t>0</a:t>
            </a:r>
            <a:endParaRPr lang="en-US" dirty="0"/>
          </a:p>
        </p:txBody>
      </p:sp>
      <p:sp>
        <p:nvSpPr>
          <p:cNvPr id="18" name="TextBox 17"/>
          <p:cNvSpPr txBox="1"/>
          <p:nvPr/>
        </p:nvSpPr>
        <p:spPr>
          <a:xfrm>
            <a:off x="1333500" y="3833813"/>
            <a:ext cx="418704" cy="369332"/>
          </a:xfrm>
          <a:prstGeom prst="rect">
            <a:avLst/>
          </a:prstGeom>
          <a:noFill/>
        </p:spPr>
        <p:txBody>
          <a:bodyPr wrap="none" rtlCol="0">
            <a:spAutoFit/>
          </a:bodyPr>
          <a:lstStyle/>
          <a:p>
            <a:r>
              <a:rPr lang="en-US" dirty="0" smtClean="0"/>
              <a:t>30</a:t>
            </a:r>
            <a:endParaRPr lang="en-US" dirty="0"/>
          </a:p>
        </p:txBody>
      </p:sp>
      <p:cxnSp>
        <p:nvCxnSpPr>
          <p:cNvPr id="20" name="Straight Connector 19"/>
          <p:cNvCxnSpPr/>
          <p:nvPr/>
        </p:nvCxnSpPr>
        <p:spPr>
          <a:xfrm flipV="1">
            <a:off x="2013685" y="3682124"/>
            <a:ext cx="600075" cy="85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599472" y="3696411"/>
            <a:ext cx="457200" cy="428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056672" y="3067761"/>
            <a:ext cx="728663"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780430" y="2782012"/>
            <a:ext cx="533542" cy="2887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312693" y="2511188"/>
            <a:ext cx="259307" cy="2729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65176" y="2524836"/>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947313" y="2756848"/>
            <a:ext cx="511791" cy="197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440907" y="2759122"/>
            <a:ext cx="388962" cy="4435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816220" y="3195850"/>
            <a:ext cx="263857" cy="1478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6050508" y="3327779"/>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6223380" y="352794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5780" y="3707642"/>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514532" y="3866865"/>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6666932" y="4039736"/>
            <a:ext cx="179695" cy="206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6832981" y="4233080"/>
            <a:ext cx="229736" cy="796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7033148" y="4237630"/>
            <a:ext cx="213813" cy="65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7246961" y="4244454"/>
            <a:ext cx="152401" cy="1455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9362" y="4312693"/>
            <a:ext cx="209265" cy="84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599530" y="3896436"/>
            <a:ext cx="145575" cy="4276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286000" y="3965944"/>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853069" y="394822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101162" y="3919869"/>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072269" y="282826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245934" y="270421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419599" y="255890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497571" y="24561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628706" y="258725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798827" y="279990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649971" y="26085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25654" y="2824716"/>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227673" y="276092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387161" y="2686492"/>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952306" y="408999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46650" y="284598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35478" y="3941133"/>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58761" y="415378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03311" y="42494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184064" y="4175050"/>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354185" y="4302641"/>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538483" y="4221125"/>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7623543" y="3944678"/>
            <a:ext cx="148856" cy="148856"/>
          </a:xfrm>
          <a:prstGeom prst="ellipse">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57990" y="5630778"/>
            <a:ext cx="7724273" cy="661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When the RSI dips below a threshold (30) the stock is considered “oversold” meaning the market has overreacted to something and RSI may indicate a buying opportunity.  RSI greater than 70 indicates the market is over buying the stock so it may be good to exit your position.</a:t>
            </a:r>
            <a:endParaRPr lang="en-US" sz="1200" dirty="0"/>
          </a:p>
        </p:txBody>
      </p:sp>
    </p:spTree>
    <p:extLst>
      <p:ext uri="{BB962C8B-B14F-4D97-AF65-F5344CB8AC3E}">
        <p14:creationId xmlns:p14="http://schemas.microsoft.com/office/powerpoint/2010/main" val="2975480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Calculating the RSI</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8" name="TextBox 7"/>
          <p:cNvSpPr txBox="1"/>
          <p:nvPr/>
        </p:nvSpPr>
        <p:spPr>
          <a:xfrm>
            <a:off x="2745974" y="2108026"/>
            <a:ext cx="3635291" cy="523220"/>
          </a:xfrm>
          <a:prstGeom prst="rect">
            <a:avLst/>
          </a:prstGeom>
          <a:noFill/>
        </p:spPr>
        <p:txBody>
          <a:bodyPr wrap="none" rtlCol="0">
            <a:spAutoFit/>
          </a:bodyPr>
          <a:lstStyle>
            <a:defPPr>
              <a:defRPr lang="en-US"/>
            </a:defPPr>
            <a:lvl1pPr>
              <a:defRPr sz="2800" b="1"/>
            </a:lvl1pPr>
          </a:lstStyle>
          <a:p>
            <a:r>
              <a:rPr lang="en-US" dirty="0"/>
              <a:t>RSI = 100 - (100 / 1+RS)</a:t>
            </a:r>
          </a:p>
        </p:txBody>
      </p:sp>
      <p:sp>
        <p:nvSpPr>
          <p:cNvPr id="9" name="TextBox 8"/>
          <p:cNvSpPr txBox="1"/>
          <p:nvPr/>
        </p:nvSpPr>
        <p:spPr>
          <a:xfrm>
            <a:off x="2671274" y="4477941"/>
            <a:ext cx="3784690" cy="523220"/>
          </a:xfrm>
          <a:prstGeom prst="rect">
            <a:avLst/>
          </a:prstGeom>
          <a:noFill/>
        </p:spPr>
        <p:txBody>
          <a:bodyPr wrap="none" rtlCol="0">
            <a:spAutoFit/>
          </a:bodyPr>
          <a:lstStyle/>
          <a:p>
            <a:r>
              <a:rPr lang="en-US" sz="2800" b="1" dirty="0" smtClean="0"/>
              <a:t>RS = </a:t>
            </a:r>
            <a:r>
              <a:rPr lang="en-US" sz="2800" b="1" dirty="0" err="1" smtClean="0"/>
              <a:t>Avg</a:t>
            </a:r>
            <a:r>
              <a:rPr lang="en-US" sz="2800" b="1" dirty="0" smtClean="0"/>
              <a:t> Gain / </a:t>
            </a:r>
            <a:r>
              <a:rPr lang="en-US" sz="2800" b="1" dirty="0" err="1" smtClean="0"/>
              <a:t>Avg</a:t>
            </a:r>
            <a:r>
              <a:rPr lang="en-US" sz="2800" b="1" dirty="0" smtClean="0"/>
              <a:t> Loss</a:t>
            </a:r>
            <a:endParaRPr lang="en-US" sz="2800" b="1" dirty="0"/>
          </a:p>
        </p:txBody>
      </p:sp>
      <p:sp>
        <p:nvSpPr>
          <p:cNvPr id="10" name="TextBox 9"/>
          <p:cNvSpPr txBox="1"/>
          <p:nvPr/>
        </p:nvSpPr>
        <p:spPr>
          <a:xfrm>
            <a:off x="1023579" y="5240740"/>
            <a:ext cx="7969169" cy="646331"/>
          </a:xfrm>
          <a:prstGeom prst="rect">
            <a:avLst/>
          </a:prstGeom>
          <a:noFill/>
        </p:spPr>
        <p:txBody>
          <a:bodyPr wrap="none" rtlCol="0">
            <a:spAutoFit/>
          </a:bodyPr>
          <a:lstStyle/>
          <a:p>
            <a:r>
              <a:rPr lang="en-US" dirty="0" err="1" smtClean="0"/>
              <a:t>Avg</a:t>
            </a:r>
            <a:r>
              <a:rPr lang="en-US" dirty="0" smtClean="0"/>
              <a:t> Gain = For “up” days, total number of points up / number of “up” days</a:t>
            </a:r>
          </a:p>
          <a:p>
            <a:r>
              <a:rPr lang="en-US" dirty="0" err="1"/>
              <a:t>Avg</a:t>
            </a:r>
            <a:r>
              <a:rPr lang="en-US" dirty="0"/>
              <a:t> </a:t>
            </a:r>
            <a:r>
              <a:rPr lang="en-US" dirty="0" smtClean="0"/>
              <a:t>Loss </a:t>
            </a:r>
            <a:r>
              <a:rPr lang="en-US" dirty="0"/>
              <a:t>= For </a:t>
            </a:r>
            <a:r>
              <a:rPr lang="en-US" dirty="0" smtClean="0"/>
              <a:t>“down” </a:t>
            </a:r>
            <a:r>
              <a:rPr lang="en-US" dirty="0"/>
              <a:t>days, total number of </a:t>
            </a:r>
            <a:r>
              <a:rPr lang="en-US" dirty="0" smtClean="0"/>
              <a:t>points down/ </a:t>
            </a:r>
            <a:r>
              <a:rPr lang="en-US" dirty="0"/>
              <a:t>number of </a:t>
            </a:r>
            <a:r>
              <a:rPr lang="en-US" dirty="0" smtClean="0"/>
              <a:t>“down” </a:t>
            </a:r>
            <a:r>
              <a:rPr lang="en-US" dirty="0"/>
              <a:t>days</a:t>
            </a:r>
          </a:p>
        </p:txBody>
      </p:sp>
      <p:sp>
        <p:nvSpPr>
          <p:cNvPr id="11" name="TextBox 10"/>
          <p:cNvSpPr txBox="1"/>
          <p:nvPr/>
        </p:nvSpPr>
        <p:spPr>
          <a:xfrm>
            <a:off x="4012442" y="3357349"/>
            <a:ext cx="1215782" cy="369332"/>
          </a:xfrm>
          <a:prstGeom prst="rect">
            <a:avLst/>
          </a:prstGeom>
          <a:noFill/>
        </p:spPr>
        <p:txBody>
          <a:bodyPr wrap="none" rtlCol="0">
            <a:spAutoFit/>
          </a:bodyPr>
          <a:lstStyle/>
          <a:p>
            <a:r>
              <a:rPr lang="en-US" dirty="0" smtClean="0"/>
              <a:t>Where RS: </a:t>
            </a:r>
            <a:endParaRPr lang="en-US" dirty="0"/>
          </a:p>
        </p:txBody>
      </p:sp>
    </p:spTree>
    <p:extLst>
      <p:ext uri="{BB962C8B-B14F-4D97-AF65-F5344CB8AC3E}">
        <p14:creationId xmlns:p14="http://schemas.microsoft.com/office/powerpoint/2010/main" val="4237467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Open 1_TTR_F.R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704850" y="1657350"/>
            <a:ext cx="5641994" cy="1908215"/>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Get real stock data</a:t>
            </a:r>
          </a:p>
          <a:p>
            <a:pPr marL="285750" indent="-285750">
              <a:buFont typeface="Arial" panose="020B0604020202020204" pitchFamily="34" charset="0"/>
              <a:buChar char="•"/>
            </a:pPr>
            <a:r>
              <a:rPr lang="en-US" dirty="0" smtClean="0"/>
              <a:t>Calculate RSI</a:t>
            </a:r>
          </a:p>
          <a:p>
            <a:pPr marL="285750" indent="-285750">
              <a:buFont typeface="Arial" panose="020B0604020202020204" pitchFamily="34" charset="0"/>
              <a:buChar char="•"/>
            </a:pPr>
            <a:r>
              <a:rPr lang="en-US" dirty="0" smtClean="0"/>
              <a:t>Plot a dynamic graph of the closing &amp; RSI indicator</a:t>
            </a:r>
          </a:p>
          <a:p>
            <a:pPr marL="285750" indent="-285750">
              <a:buFont typeface="Arial" panose="020B0604020202020204" pitchFamily="34" charset="0"/>
              <a:buChar char="•"/>
            </a:pPr>
            <a:r>
              <a:rPr lang="en-US" dirty="0" smtClean="0"/>
              <a:t>Visually inspect the results of buy/sell actions</a:t>
            </a:r>
          </a:p>
          <a:p>
            <a:pPr marL="285750" indent="-285750">
              <a:buFont typeface="Arial" panose="020B0604020202020204" pitchFamily="34" charset="0"/>
              <a:buChar char="•"/>
            </a:pPr>
            <a:r>
              <a:rPr lang="en-US" dirty="0" smtClean="0"/>
              <a:t>Calculate cumulative return for RSI and MACD together</a:t>
            </a:r>
            <a:endParaRPr lang="en-US" dirty="0"/>
          </a:p>
        </p:txBody>
      </p:sp>
    </p:spTree>
    <p:extLst>
      <p:ext uri="{BB962C8B-B14F-4D97-AF65-F5344CB8AC3E}">
        <p14:creationId xmlns:p14="http://schemas.microsoft.com/office/powerpoint/2010/main" val="3779344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44</a:t>
            </a:fld>
            <a:endParaRPr lang="en-US"/>
          </a:p>
        </p:txBody>
      </p:sp>
    </p:spTree>
    <p:extLst>
      <p:ext uri="{BB962C8B-B14F-4D97-AF65-F5344CB8AC3E}">
        <p14:creationId xmlns:p14="http://schemas.microsoft.com/office/powerpoint/2010/main" val="2103231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Consumer Credit - Lending Club</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102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85738" y="5129220"/>
            <a:ext cx="8686799" cy="7572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credit is a traditional market.  There are defined inputs (credit score), consumer protections (usury laws), and established distribution (credit applications).  </a:t>
            </a:r>
            <a:endParaRPr lang="en-US" dirty="0"/>
          </a:p>
        </p:txBody>
      </p:sp>
      <p:sp>
        <p:nvSpPr>
          <p:cNvPr id="6" name="TextBox 5"/>
          <p:cNvSpPr txBox="1"/>
          <p:nvPr/>
        </p:nvSpPr>
        <p:spPr>
          <a:xfrm>
            <a:off x="159928" y="2544108"/>
            <a:ext cx="870385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Peer to Peer funding for </a:t>
            </a:r>
          </a:p>
          <a:p>
            <a:pPr marL="742950" lvl="1" indent="-285750">
              <a:buFont typeface="Arial" panose="020B0604020202020204" pitchFamily="34" charset="0"/>
              <a:buChar char="•"/>
            </a:pPr>
            <a:r>
              <a:rPr lang="en-US" dirty="0" smtClean="0"/>
              <a:t>Personal Loans</a:t>
            </a:r>
          </a:p>
          <a:p>
            <a:pPr marL="742950" lvl="1" indent="-285750">
              <a:buFont typeface="Arial" panose="020B0604020202020204" pitchFamily="34" charset="0"/>
              <a:buChar char="•"/>
            </a:pPr>
            <a:r>
              <a:rPr lang="en-US" dirty="0" smtClean="0"/>
              <a:t>Auto Loans</a:t>
            </a:r>
          </a:p>
          <a:p>
            <a:pPr marL="742950" lvl="1" indent="-285750">
              <a:buFont typeface="Arial" panose="020B0604020202020204" pitchFamily="34" charset="0"/>
              <a:buChar char="•"/>
            </a:pPr>
            <a:r>
              <a:rPr lang="en-US" dirty="0" smtClean="0"/>
              <a:t>Small Business Loans</a:t>
            </a:r>
          </a:p>
          <a:p>
            <a:pPr marL="742950" lvl="1" indent="-285750">
              <a:buFont typeface="Arial" panose="020B0604020202020204" pitchFamily="34" charset="0"/>
              <a:buChar char="•"/>
            </a:pPr>
            <a:r>
              <a:rPr lang="en-US" dirty="0" smtClean="0"/>
              <a:t>Medical Loans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Everyday investors can accept the loan risk – making it a new banking distribution model</a:t>
            </a:r>
            <a:endParaRPr lang="en-US" dirty="0"/>
          </a:p>
        </p:txBody>
      </p:sp>
      <p:sp>
        <p:nvSpPr>
          <p:cNvPr id="10" name="Rectangle 9"/>
          <p:cNvSpPr/>
          <p:nvPr/>
        </p:nvSpPr>
        <p:spPr>
          <a:xfrm>
            <a:off x="266701" y="1881196"/>
            <a:ext cx="8686799" cy="5333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 consumers apply for various loans and instead of banks providing funds, everyday consumers fund the loan by purchasing “notes” and receive the interest.</a:t>
            </a:r>
            <a:endParaRPr lang="en-US" dirty="0">
              <a:solidFill>
                <a:schemeClr val="tx1"/>
              </a:solidFill>
            </a:endParaRPr>
          </a:p>
        </p:txBody>
      </p:sp>
    </p:spTree>
    <p:extLst>
      <p:ext uri="{BB962C8B-B14F-4D97-AF65-F5344CB8AC3E}">
        <p14:creationId xmlns:p14="http://schemas.microsoft.com/office/powerpoint/2010/main" val="1833910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What’s the Risk?</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Risk</a:t>
            </a:r>
            <a:endParaRPr lang="en-US" dirty="0"/>
          </a:p>
        </p:txBody>
      </p:sp>
      <p:sp>
        <p:nvSpPr>
          <p:cNvPr id="8" name="Rectangle 7"/>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Mitigation</a:t>
            </a:r>
            <a:endParaRPr lang="en-US" dirty="0"/>
          </a:p>
        </p:txBody>
      </p:sp>
      <p:sp>
        <p:nvSpPr>
          <p:cNvPr id="9" name="TextBox 8"/>
          <p:cNvSpPr txBox="1"/>
          <p:nvPr/>
        </p:nvSpPr>
        <p:spPr>
          <a:xfrm>
            <a:off x="409576" y="5455445"/>
            <a:ext cx="3490699" cy="369332"/>
          </a:xfrm>
          <a:prstGeom prst="rect">
            <a:avLst/>
          </a:prstGeom>
          <a:solidFill>
            <a:schemeClr val="accent1"/>
          </a:solidFill>
        </p:spPr>
        <p:txBody>
          <a:bodyPr wrap="none" rtlCol="0">
            <a:spAutoFit/>
          </a:bodyPr>
          <a:lstStyle>
            <a:defPPr>
              <a:defRPr lang="en-US"/>
            </a:defPPr>
            <a:lvl1pPr marL="114300" indent="-114300">
              <a:buFont typeface="Arial" panose="020B0604020202020204" pitchFamily="34" charset="0"/>
              <a:buChar char="•"/>
              <a:tabLst>
                <a:tab pos="228600" algn="l"/>
              </a:tabLst>
              <a:defRPr>
                <a:solidFill>
                  <a:schemeClr val="bg1"/>
                </a:solidFill>
              </a:defRPr>
            </a:lvl1pPr>
          </a:lstStyle>
          <a:p>
            <a:r>
              <a:rPr lang="en-US" dirty="0"/>
              <a:t>Default – debtors that stop paying</a:t>
            </a:r>
          </a:p>
        </p:txBody>
      </p:sp>
      <p:sp>
        <p:nvSpPr>
          <p:cNvPr id="12" name="Isosceles Triangle 11"/>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Diversify – Do not fund more than $25 on a single loan</a:t>
            </a:r>
            <a:endParaRPr lang="en-US" dirty="0"/>
          </a:p>
        </p:txBody>
      </p:sp>
      <p:sp>
        <p:nvSpPr>
          <p:cNvPr id="14" name="TextBox 13"/>
          <p:cNvSpPr txBox="1"/>
          <p:nvPr/>
        </p:nvSpPr>
        <p:spPr>
          <a:xfrm>
            <a:off x="409576" y="2909890"/>
            <a:ext cx="31078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Over exposure in a single loan</a:t>
            </a:r>
            <a:endParaRPr lang="en-US" dirty="0"/>
          </a:p>
        </p:txBody>
      </p:sp>
      <p:sp>
        <p:nvSpPr>
          <p:cNvPr id="15" name="TextBox 14"/>
          <p:cNvSpPr txBox="1"/>
          <p:nvPr/>
        </p:nvSpPr>
        <p:spPr>
          <a:xfrm>
            <a:off x="409576" y="3814763"/>
            <a:ext cx="405284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Early payment reduces interest received</a:t>
            </a:r>
          </a:p>
        </p:txBody>
      </p:sp>
      <p:sp>
        <p:nvSpPr>
          <p:cNvPr id="16" name="TextBox 15"/>
          <p:cNvSpPr txBox="1"/>
          <p:nvPr/>
        </p:nvSpPr>
        <p:spPr>
          <a:xfrm>
            <a:off x="5067301" y="3814763"/>
            <a:ext cx="2983509"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Monitor &amp; re-invest monthly</a:t>
            </a:r>
          </a:p>
        </p:txBody>
      </p:sp>
      <p:sp>
        <p:nvSpPr>
          <p:cNvPr id="17" name="TextBox 16"/>
          <p:cNvSpPr txBox="1"/>
          <p:nvPr/>
        </p:nvSpPr>
        <p:spPr>
          <a:xfrm>
            <a:off x="409576" y="4529138"/>
            <a:ext cx="3394263"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Illiquid – notes are 36-60 months</a:t>
            </a:r>
            <a:endParaRPr lang="en-US" dirty="0"/>
          </a:p>
        </p:txBody>
      </p:sp>
      <p:sp>
        <p:nvSpPr>
          <p:cNvPr id="18" name="TextBox 17"/>
          <p:cNvSpPr txBox="1"/>
          <p:nvPr/>
        </p:nvSpPr>
        <p:spPr>
          <a:xfrm>
            <a:off x="5067301" y="4529138"/>
            <a:ext cx="3017621"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Buy notes with 36m horizons</a:t>
            </a:r>
            <a:endParaRPr lang="en-US" dirty="0"/>
          </a:p>
        </p:txBody>
      </p:sp>
      <p:sp>
        <p:nvSpPr>
          <p:cNvPr id="19" name="TextBox 18"/>
          <p:cNvSpPr txBox="1"/>
          <p:nvPr/>
        </p:nvSpPr>
        <p:spPr>
          <a:xfrm>
            <a:off x="5067301" y="5455445"/>
            <a:ext cx="3305072" cy="369332"/>
          </a:xfrm>
          <a:prstGeom prst="rect">
            <a:avLst/>
          </a:prstGeom>
          <a:solidFill>
            <a:schemeClr val="accent1"/>
          </a:solidFill>
        </p:spPr>
        <p:txBody>
          <a:bodyPr wrap="none" rtlCol="0">
            <a:spAutoFit/>
          </a:bodyPr>
          <a:lstStyle/>
          <a:p>
            <a:pPr marL="114300" indent="-114300">
              <a:buFont typeface="Arial" panose="020B0604020202020204" pitchFamily="34" charset="0"/>
              <a:buChar char="•"/>
              <a:tabLst>
                <a:tab pos="228600" algn="l"/>
              </a:tabLst>
            </a:pPr>
            <a:r>
              <a:rPr lang="en-US" dirty="0" smtClean="0">
                <a:solidFill>
                  <a:schemeClr val="bg1"/>
                </a:solidFill>
              </a:rPr>
              <a:t>Model the probability of default</a:t>
            </a:r>
            <a:endParaRPr lang="en-US" dirty="0">
              <a:solidFill>
                <a:schemeClr val="bg1"/>
              </a:solidFill>
            </a:endParaRPr>
          </a:p>
        </p:txBody>
      </p:sp>
    </p:spTree>
    <p:extLst>
      <p:ext uri="{BB962C8B-B14F-4D97-AF65-F5344CB8AC3E}">
        <p14:creationId xmlns:p14="http://schemas.microsoft.com/office/powerpoint/2010/main" val="3121971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What’s the Reward?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1142995"/>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09576" y="2128838"/>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a:t>
            </a:r>
            <a:endParaRPr lang="en-US" dirty="0"/>
          </a:p>
        </p:txBody>
      </p:sp>
      <p:sp>
        <p:nvSpPr>
          <p:cNvPr id="12" name="Rectangle 11"/>
          <p:cNvSpPr/>
          <p:nvPr/>
        </p:nvSpPr>
        <p:spPr>
          <a:xfrm>
            <a:off x="5067301" y="2095501"/>
            <a:ext cx="3657600" cy="571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3" name="TextBox 12"/>
          <p:cNvSpPr txBox="1"/>
          <p:nvPr/>
        </p:nvSpPr>
        <p:spPr>
          <a:xfrm>
            <a:off x="409577" y="5455445"/>
            <a:ext cx="3648074" cy="646331"/>
          </a:xfrm>
          <a:prstGeom prst="rect">
            <a:avLst/>
          </a:prstGeom>
          <a:noFill/>
        </p:spPr>
        <p:txBody>
          <a:bodyPr wrap="square" rtlCol="0">
            <a:spAutoFit/>
          </a:bodyPr>
          <a:lstStyle/>
          <a:p>
            <a:pPr marL="114300" indent="-114300">
              <a:buFont typeface="Arial" panose="020B0604020202020204" pitchFamily="34" charset="0"/>
              <a:buChar char="•"/>
              <a:tabLst>
                <a:tab pos="228600" algn="l"/>
              </a:tabLst>
            </a:pPr>
            <a:r>
              <a:rPr lang="en-US" dirty="0" smtClean="0"/>
              <a:t>Remaining interest is paid monthly to note holders.</a:t>
            </a:r>
            <a:endParaRPr lang="en-US" dirty="0"/>
          </a:p>
        </p:txBody>
      </p:sp>
      <p:sp>
        <p:nvSpPr>
          <p:cNvPr id="14" name="Isosceles Triangle 13"/>
          <p:cNvSpPr/>
          <p:nvPr/>
        </p:nvSpPr>
        <p:spPr>
          <a:xfrm rot="5400000">
            <a:off x="2900361" y="4114803"/>
            <a:ext cx="3543300" cy="4143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67301" y="2909890"/>
            <a:ext cx="3667079" cy="646331"/>
          </a:xfrm>
          <a:prstGeom prst="rect">
            <a:avLst/>
          </a:prstGeom>
          <a:noFill/>
        </p:spPr>
        <p:txBody>
          <a:bodyPr wrap="square" rtlCol="0">
            <a:spAutoFit/>
          </a:bodyPr>
          <a:lstStyle/>
          <a:p>
            <a:pPr marL="114300" indent="-114300">
              <a:buFont typeface="Arial" panose="020B0604020202020204" pitchFamily="34" charset="0"/>
              <a:buChar char="•"/>
            </a:pPr>
            <a:r>
              <a:rPr lang="en-US" dirty="0" smtClean="0"/>
              <a:t>Investors have no input to the amount</a:t>
            </a:r>
            <a:endParaRPr lang="en-US" dirty="0"/>
          </a:p>
        </p:txBody>
      </p:sp>
      <p:sp>
        <p:nvSpPr>
          <p:cNvPr id="16" name="TextBox 15"/>
          <p:cNvSpPr txBox="1"/>
          <p:nvPr/>
        </p:nvSpPr>
        <p:spPr>
          <a:xfrm>
            <a:off x="409576" y="2909890"/>
            <a:ext cx="2629822"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Interest is imposed by LC</a:t>
            </a:r>
            <a:endParaRPr lang="en-US" dirty="0"/>
          </a:p>
        </p:txBody>
      </p:sp>
      <p:sp>
        <p:nvSpPr>
          <p:cNvPr id="17" name="TextBox 16"/>
          <p:cNvSpPr txBox="1"/>
          <p:nvPr/>
        </p:nvSpPr>
        <p:spPr>
          <a:xfrm>
            <a:off x="409576" y="3814763"/>
            <a:ext cx="3685240"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Usually lower rates for the applicant</a:t>
            </a:r>
          </a:p>
        </p:txBody>
      </p:sp>
      <p:sp>
        <p:nvSpPr>
          <p:cNvPr id="18" name="TextBox 17"/>
          <p:cNvSpPr txBox="1"/>
          <p:nvPr/>
        </p:nvSpPr>
        <p:spPr>
          <a:xfrm>
            <a:off x="5067301" y="3814763"/>
            <a:ext cx="2992038"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Lower capital cost for debtor</a:t>
            </a:r>
          </a:p>
        </p:txBody>
      </p:sp>
      <p:sp>
        <p:nvSpPr>
          <p:cNvPr id="19" name="TextBox 18"/>
          <p:cNvSpPr txBox="1"/>
          <p:nvPr/>
        </p:nvSpPr>
        <p:spPr>
          <a:xfrm>
            <a:off x="409576" y="4529138"/>
            <a:ext cx="2410725"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LC takes 1% of interest</a:t>
            </a:r>
            <a:endParaRPr lang="en-US" dirty="0"/>
          </a:p>
        </p:txBody>
      </p:sp>
      <p:sp>
        <p:nvSpPr>
          <p:cNvPr id="20" name="TextBox 19"/>
          <p:cNvSpPr txBox="1"/>
          <p:nvPr/>
        </p:nvSpPr>
        <p:spPr>
          <a:xfrm>
            <a:off x="5067301" y="4529138"/>
            <a:ext cx="3832716" cy="369332"/>
          </a:xfrm>
          <a:prstGeom prst="rect">
            <a:avLst/>
          </a:prstGeom>
          <a:noFill/>
        </p:spPr>
        <p:txBody>
          <a:bodyPr wrap="none" rtlCol="0">
            <a:spAutoFit/>
          </a:bodyPr>
          <a:lstStyle/>
          <a:p>
            <a:pPr marL="114300" indent="-114300">
              <a:buFont typeface="Arial" panose="020B0604020202020204" pitchFamily="34" charset="0"/>
              <a:buChar char="•"/>
            </a:pPr>
            <a:r>
              <a:rPr lang="en-US" dirty="0" smtClean="0"/>
              <a:t>Reduces reward incentive for investor</a:t>
            </a:r>
            <a:endParaRPr lang="en-US" dirty="0"/>
          </a:p>
        </p:txBody>
      </p:sp>
      <p:sp>
        <p:nvSpPr>
          <p:cNvPr id="21" name="TextBox 20"/>
          <p:cNvSpPr txBox="1"/>
          <p:nvPr/>
        </p:nvSpPr>
        <p:spPr>
          <a:xfrm>
            <a:off x="5067301" y="5455445"/>
            <a:ext cx="3805237" cy="646331"/>
          </a:xfrm>
          <a:prstGeom prst="rect">
            <a:avLst/>
          </a:prstGeom>
          <a:solidFill>
            <a:schemeClr val="accent1"/>
          </a:solidFill>
        </p:spPr>
        <p:txBody>
          <a:bodyPr wrap="square" rtlCol="0">
            <a:spAutoFit/>
          </a:bodyPr>
          <a:lstStyle/>
          <a:p>
            <a:pPr marL="114300" indent="-114300">
              <a:buFont typeface="Arial" panose="020B0604020202020204" pitchFamily="34" charset="0"/>
              <a:buChar char="•"/>
              <a:tabLst>
                <a:tab pos="228600" algn="l"/>
              </a:tabLst>
            </a:pPr>
            <a:r>
              <a:rPr lang="en-US" dirty="0" smtClean="0">
                <a:solidFill>
                  <a:schemeClr val="bg1"/>
                </a:solidFill>
              </a:rPr>
              <a:t>Investors act as banks &amp; receive consistent returns</a:t>
            </a:r>
            <a:endParaRPr lang="en-US" dirty="0">
              <a:solidFill>
                <a:schemeClr val="bg1"/>
              </a:solidFill>
            </a:endParaRPr>
          </a:p>
        </p:txBody>
      </p:sp>
    </p:spTree>
    <p:extLst>
      <p:ext uri="{BB962C8B-B14F-4D97-AF65-F5344CB8AC3E}">
        <p14:creationId xmlns:p14="http://schemas.microsoft.com/office/powerpoint/2010/main" val="1360980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buy a car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021" y="1985958"/>
            <a:ext cx="4017441" cy="27987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8638" y="1300157"/>
            <a:ext cx="8229599" cy="369332"/>
          </a:xfrm>
          <a:prstGeom prst="rect">
            <a:avLst/>
          </a:prstGeom>
          <a:solidFill>
            <a:schemeClr val="accent5"/>
          </a:solidFill>
        </p:spPr>
        <p:txBody>
          <a:bodyPr wrap="square" rtlCol="0">
            <a:spAutoFit/>
          </a:bodyPr>
          <a:lstStyle/>
          <a:p>
            <a:r>
              <a:rPr lang="en-US" dirty="0" smtClean="0"/>
              <a:t>Erin decides to buy a car.  Instead of a traditional loan she applies at LC.</a:t>
            </a:r>
            <a:endParaRPr lang="en-US" dirty="0"/>
          </a:p>
        </p:txBody>
      </p:sp>
      <p:sp>
        <p:nvSpPr>
          <p:cNvPr id="10" name="TextBox 9"/>
          <p:cNvSpPr txBox="1"/>
          <p:nvPr/>
        </p:nvSpPr>
        <p:spPr>
          <a:xfrm>
            <a:off x="657226" y="1871658"/>
            <a:ext cx="3328987"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Erin applies for a $10k car loan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LC assesses her creditworthiness &amp; posts a $10k loan @ 6% interest on the investor 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Trish &amp; hundreds of other LC investors fund the loan in $25 increments called “notes”</a:t>
            </a:r>
            <a:endParaRPr lang="en-US" dirty="0"/>
          </a:p>
        </p:txBody>
      </p:sp>
      <p:sp>
        <p:nvSpPr>
          <p:cNvPr id="14" name="TextBox 13"/>
          <p:cNvSpPr txBox="1"/>
          <p:nvPr/>
        </p:nvSpPr>
        <p:spPr>
          <a:xfrm>
            <a:off x="581026" y="4981569"/>
            <a:ext cx="8229599" cy="646331"/>
          </a:xfrm>
          <a:prstGeom prst="rect">
            <a:avLst/>
          </a:prstGeom>
          <a:solidFill>
            <a:schemeClr val="accent5"/>
          </a:solidFill>
        </p:spPr>
        <p:txBody>
          <a:bodyPr wrap="square" rtlCol="0">
            <a:spAutoFit/>
          </a:bodyPr>
          <a:lstStyle/>
          <a:p>
            <a:r>
              <a:rPr lang="en-US" dirty="0" smtClean="0"/>
              <a:t>Each month Erin pays her loan, LC takes 1% and the investors make 5% on their outstanding notes.</a:t>
            </a:r>
            <a:endParaRPr lang="en-US" dirty="0"/>
          </a:p>
        </p:txBody>
      </p:sp>
    </p:spTree>
    <p:extLst>
      <p:ext uri="{BB962C8B-B14F-4D97-AF65-F5344CB8AC3E}">
        <p14:creationId xmlns:p14="http://schemas.microsoft.com/office/powerpoint/2010/main" val="62606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                                           Data</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2" descr="Image result for lending club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165" t="31759" r="8062" b="20741"/>
          <a:stretch/>
        </p:blipFill>
        <p:spPr bwMode="auto">
          <a:xfrm>
            <a:off x="321349" y="300027"/>
            <a:ext cx="4279226" cy="65923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71638" y="5906185"/>
            <a:ext cx="5743575" cy="369332"/>
          </a:xfrm>
          <a:prstGeom prst="rect">
            <a:avLst/>
          </a:prstGeom>
        </p:spPr>
        <p:txBody>
          <a:bodyPr wrap="square">
            <a:spAutoFit/>
          </a:bodyPr>
          <a:lstStyle/>
          <a:p>
            <a:r>
              <a:rPr lang="en-US" dirty="0">
                <a:hlinkClick r:id="rId3"/>
              </a:rPr>
              <a:t>https://</a:t>
            </a:r>
            <a:r>
              <a:rPr lang="en-US" dirty="0" smtClean="0">
                <a:hlinkClick r:id="rId3"/>
              </a:rPr>
              <a:t>www.lendingclub.com/info/download-data.action</a:t>
            </a:r>
            <a:endParaRPr lang="en-US" dirty="0"/>
          </a:p>
        </p:txBody>
      </p:sp>
      <p:sp>
        <p:nvSpPr>
          <p:cNvPr id="8" name="TextBox 7"/>
          <p:cNvSpPr txBox="1"/>
          <p:nvPr/>
        </p:nvSpPr>
        <p:spPr>
          <a:xfrm>
            <a:off x="371475" y="1343026"/>
            <a:ext cx="7324826" cy="1508105"/>
          </a:xfrm>
          <a:prstGeom prst="rect">
            <a:avLst/>
          </a:prstGeom>
          <a:noFill/>
        </p:spPr>
        <p:txBody>
          <a:bodyPr wrap="none" rtlCol="0">
            <a:spAutoFit/>
          </a:bodyPr>
          <a:lstStyle/>
          <a:p>
            <a:pPr marL="114300" indent="-114300">
              <a:buFont typeface="Arial" panose="020B0604020202020204" pitchFamily="34" charset="0"/>
              <a:buChar char="•"/>
            </a:pPr>
            <a:r>
              <a:rPr lang="en-US" sz="2000" b="1" dirty="0" smtClean="0"/>
              <a:t>11 </a:t>
            </a:r>
            <a:r>
              <a:rPr lang="en-US" sz="2000" b="1" dirty="0" err="1" smtClean="0"/>
              <a:t>yrs</a:t>
            </a:r>
            <a:r>
              <a:rPr lang="en-US" sz="2000" b="1" dirty="0" smtClean="0"/>
              <a:t> of historical performance – Over 1M notes publicly available</a:t>
            </a:r>
          </a:p>
          <a:p>
            <a:pPr marL="571500" lvl="2" indent="-114300">
              <a:buFont typeface="Arial" panose="020B0604020202020204" pitchFamily="34" charset="0"/>
              <a:buChar char="•"/>
            </a:pPr>
            <a:r>
              <a:rPr lang="en-US" dirty="0" smtClean="0"/>
              <a:t>Some platform changes in that time</a:t>
            </a:r>
          </a:p>
          <a:p>
            <a:pPr marL="571500" lvl="2" indent="-114300">
              <a:buFont typeface="Arial" panose="020B0604020202020204" pitchFamily="34" charset="0"/>
              <a:buChar char="•"/>
            </a:pPr>
            <a:r>
              <a:rPr lang="en-US" dirty="0" smtClean="0"/>
              <a:t>Datasets are updated monthly</a:t>
            </a:r>
          </a:p>
          <a:p>
            <a:pPr marL="571500" lvl="2" indent="-114300">
              <a:buFont typeface="Arial" panose="020B0604020202020204" pitchFamily="34" charset="0"/>
              <a:buChar char="•"/>
            </a:pPr>
            <a:r>
              <a:rPr lang="en-US" dirty="0" smtClean="0"/>
              <a:t>Sampled to 20k – either in fully paid of charged off state</a:t>
            </a:r>
          </a:p>
          <a:p>
            <a:pPr marL="742950" lvl="1" indent="-285750">
              <a:buFont typeface="Arial" panose="020B0604020202020204" pitchFamily="34" charset="0"/>
              <a:buChar char="•"/>
            </a:pPr>
            <a:endParaRPr lang="en-US" dirty="0" smtClean="0"/>
          </a:p>
        </p:txBody>
      </p:sp>
      <p:grpSp>
        <p:nvGrpSpPr>
          <p:cNvPr id="25" name="Group 24"/>
          <p:cNvGrpSpPr/>
          <p:nvPr/>
        </p:nvGrpSpPr>
        <p:grpSpPr>
          <a:xfrm>
            <a:off x="328612" y="3062287"/>
            <a:ext cx="7034211" cy="1956011"/>
            <a:chOff x="942982" y="3062287"/>
            <a:chExt cx="7034211" cy="1956011"/>
          </a:xfrm>
        </p:grpSpPr>
        <p:sp>
          <p:nvSpPr>
            <p:cNvPr id="22" name="Chevron 21"/>
            <p:cNvSpPr/>
            <p:nvPr/>
          </p:nvSpPr>
          <p:spPr>
            <a:xfrm>
              <a:off x="2711458" y="4436259"/>
              <a:ext cx="3714750" cy="52863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entagon 8"/>
            <p:cNvSpPr/>
            <p:nvPr/>
          </p:nvSpPr>
          <p:spPr>
            <a:xfrm>
              <a:off x="942982" y="3062287"/>
              <a:ext cx="2000250" cy="52863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Loan Origination</a:t>
              </a:r>
              <a:endParaRPr lang="en-US" dirty="0"/>
            </a:p>
          </p:txBody>
        </p:sp>
        <p:sp>
          <p:nvSpPr>
            <p:cNvPr id="10" name="Chevron 9"/>
            <p:cNvSpPr/>
            <p:nvPr/>
          </p:nvSpPr>
          <p:spPr>
            <a:xfrm>
              <a:off x="2744797" y="3062287"/>
              <a:ext cx="3714750" cy="52863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36 or 60 Monthly Payments</a:t>
              </a:r>
            </a:p>
          </p:txBody>
        </p:sp>
        <p:sp>
          <p:nvSpPr>
            <p:cNvPr id="18" name="Freeform 17"/>
            <p:cNvSpPr/>
            <p:nvPr/>
          </p:nvSpPr>
          <p:spPr>
            <a:xfrm rot="10800000">
              <a:off x="6237297" y="3062287"/>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71812" y="4371967"/>
              <a:ext cx="3160096" cy="646331"/>
            </a:xfrm>
            <a:prstGeom prst="rect">
              <a:avLst/>
            </a:prstGeom>
            <a:noFill/>
          </p:spPr>
          <p:txBody>
            <a:bodyPr wrap="none" rtlCol="0">
              <a:spAutoFit/>
            </a:bodyPr>
            <a:lstStyle/>
            <a:p>
              <a:r>
                <a:rPr lang="en-US" dirty="0" smtClean="0"/>
                <a:t>Transitional States of Nature:</a:t>
              </a:r>
            </a:p>
            <a:p>
              <a:r>
                <a:rPr lang="en-US" dirty="0" smtClean="0"/>
                <a:t>Grace Period, 30-60,60-90 days</a:t>
              </a:r>
            </a:p>
          </p:txBody>
        </p:sp>
        <p:sp>
          <p:nvSpPr>
            <p:cNvPr id="19" name="Freeform 18"/>
            <p:cNvSpPr/>
            <p:nvPr/>
          </p:nvSpPr>
          <p:spPr>
            <a:xfrm rot="10800000">
              <a:off x="6194434" y="4436258"/>
              <a:ext cx="1739896" cy="528637"/>
            </a:xfrm>
            <a:custGeom>
              <a:avLst/>
              <a:gdLst>
                <a:gd name="connsiteX0" fmla="*/ 1739896 w 1739896"/>
                <a:gd name="connsiteY0" fmla="*/ 528637 h 528637"/>
                <a:gd name="connsiteX1" fmla="*/ 556415 w 1739896"/>
                <a:gd name="connsiteY1" fmla="*/ 528637 h 528637"/>
                <a:gd name="connsiteX2" fmla="*/ 555624 w 1739896"/>
                <a:gd name="connsiteY2" fmla="*/ 527846 h 528637"/>
                <a:gd name="connsiteX3" fmla="*/ 554832 w 1739896"/>
                <a:gd name="connsiteY3" fmla="*/ 528637 h 528637"/>
                <a:gd name="connsiteX4" fmla="*/ 0 w 1739896"/>
                <a:gd name="connsiteY4" fmla="*/ 528637 h 528637"/>
                <a:gd name="connsiteX5" fmla="*/ 0 w 1739896"/>
                <a:gd name="connsiteY5" fmla="*/ 0 h 528637"/>
                <a:gd name="connsiteX6" fmla="*/ 554832 w 1739896"/>
                <a:gd name="connsiteY6" fmla="*/ 0 h 528637"/>
                <a:gd name="connsiteX7" fmla="*/ 555624 w 1739896"/>
                <a:gd name="connsiteY7" fmla="*/ 792 h 528637"/>
                <a:gd name="connsiteX8" fmla="*/ 556415 w 1739896"/>
                <a:gd name="connsiteY8" fmla="*/ 0 h 528637"/>
                <a:gd name="connsiteX9" fmla="*/ 1739896 w 1739896"/>
                <a:gd name="connsiteY9" fmla="*/ 0 h 528637"/>
                <a:gd name="connsiteX10" fmla="*/ 1475577 w 1739896"/>
                <a:gd name="connsiteY10" fmla="*/ 264318 h 528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9896" h="528637">
                  <a:moveTo>
                    <a:pt x="1739896" y="528637"/>
                  </a:moveTo>
                  <a:lnTo>
                    <a:pt x="556415" y="528637"/>
                  </a:lnTo>
                  <a:lnTo>
                    <a:pt x="555624" y="527846"/>
                  </a:lnTo>
                  <a:lnTo>
                    <a:pt x="554832" y="528637"/>
                  </a:lnTo>
                  <a:lnTo>
                    <a:pt x="0" y="528637"/>
                  </a:lnTo>
                  <a:lnTo>
                    <a:pt x="0" y="0"/>
                  </a:lnTo>
                  <a:lnTo>
                    <a:pt x="554832" y="0"/>
                  </a:lnTo>
                  <a:lnTo>
                    <a:pt x="555624" y="792"/>
                  </a:lnTo>
                  <a:lnTo>
                    <a:pt x="556415" y="0"/>
                  </a:lnTo>
                  <a:lnTo>
                    <a:pt x="1739896" y="0"/>
                  </a:lnTo>
                  <a:lnTo>
                    <a:pt x="1475577" y="2643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615113" y="3171825"/>
              <a:ext cx="1074205" cy="369332"/>
            </a:xfrm>
            <a:prstGeom prst="rect">
              <a:avLst/>
            </a:prstGeom>
            <a:noFill/>
          </p:spPr>
          <p:txBody>
            <a:bodyPr wrap="none" rtlCol="0">
              <a:spAutoFit/>
            </a:bodyPr>
            <a:lstStyle/>
            <a:p>
              <a:r>
                <a:rPr lang="en-US" dirty="0" smtClean="0">
                  <a:solidFill>
                    <a:schemeClr val="bg1"/>
                  </a:solidFill>
                </a:rPr>
                <a:t>Fully Paid</a:t>
              </a:r>
              <a:endParaRPr lang="en-US" dirty="0">
                <a:solidFill>
                  <a:schemeClr val="bg1"/>
                </a:solidFill>
              </a:endParaRPr>
            </a:p>
          </p:txBody>
        </p:sp>
        <p:sp>
          <p:nvSpPr>
            <p:cNvPr id="21" name="TextBox 20"/>
            <p:cNvSpPr txBox="1"/>
            <p:nvPr/>
          </p:nvSpPr>
          <p:spPr>
            <a:xfrm>
              <a:off x="6496049" y="4515911"/>
              <a:ext cx="1305870" cy="369332"/>
            </a:xfrm>
            <a:prstGeom prst="rect">
              <a:avLst/>
            </a:prstGeom>
            <a:noFill/>
          </p:spPr>
          <p:txBody>
            <a:bodyPr wrap="none" rtlCol="0">
              <a:spAutoFit/>
            </a:bodyPr>
            <a:lstStyle/>
            <a:p>
              <a:r>
                <a:rPr lang="en-US" dirty="0" smtClean="0">
                  <a:solidFill>
                    <a:schemeClr val="bg1"/>
                  </a:solidFill>
                </a:rPr>
                <a:t>Charged Off</a:t>
              </a:r>
              <a:endParaRPr lang="en-US" dirty="0">
                <a:solidFill>
                  <a:schemeClr val="bg1"/>
                </a:solidFill>
              </a:endParaRPr>
            </a:p>
          </p:txBody>
        </p:sp>
        <p:sp>
          <p:nvSpPr>
            <p:cNvPr id="24" name="Up-Down Arrow 23"/>
            <p:cNvSpPr/>
            <p:nvPr/>
          </p:nvSpPr>
          <p:spPr>
            <a:xfrm>
              <a:off x="4157662" y="3414713"/>
              <a:ext cx="514350" cy="1042987"/>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7358055" y="3128960"/>
            <a:ext cx="1760418" cy="369332"/>
          </a:xfrm>
          <a:prstGeom prst="rect">
            <a:avLst/>
          </a:prstGeom>
          <a:noFill/>
        </p:spPr>
        <p:txBody>
          <a:bodyPr wrap="none" rtlCol="0">
            <a:spAutoFit/>
          </a:bodyPr>
          <a:lstStyle/>
          <a:p>
            <a:r>
              <a:rPr lang="en-US" dirty="0" smtClean="0"/>
              <a:t>1 = Success Class</a:t>
            </a:r>
            <a:endParaRPr lang="en-US" dirty="0"/>
          </a:p>
        </p:txBody>
      </p:sp>
      <p:sp>
        <p:nvSpPr>
          <p:cNvPr id="27" name="TextBox 26"/>
          <p:cNvSpPr txBox="1"/>
          <p:nvPr/>
        </p:nvSpPr>
        <p:spPr>
          <a:xfrm>
            <a:off x="7310432" y="4481510"/>
            <a:ext cx="1672637" cy="369332"/>
          </a:xfrm>
          <a:prstGeom prst="rect">
            <a:avLst/>
          </a:prstGeom>
          <a:noFill/>
        </p:spPr>
        <p:txBody>
          <a:bodyPr wrap="none" rtlCol="0">
            <a:spAutoFit/>
          </a:bodyPr>
          <a:lstStyle/>
          <a:p>
            <a:r>
              <a:rPr lang="en-US" dirty="0" smtClean="0"/>
              <a:t>0 = Failure Class</a:t>
            </a:r>
            <a:endParaRPr lang="en-US" dirty="0"/>
          </a:p>
        </p:txBody>
      </p:sp>
    </p:spTree>
    <p:extLst>
      <p:ext uri="{BB962C8B-B14F-4D97-AF65-F5344CB8AC3E}">
        <p14:creationId xmlns:p14="http://schemas.microsoft.com/office/powerpoint/2010/main" val="278546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Belief Based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The intrinsic value of a company is appealing regardless of market and financial factors.  As a result, intrinsic value changes trigger buy/sell action.</a:t>
            </a:r>
            <a:endParaRPr lang="en-US" dirty="0"/>
          </a:p>
        </p:txBody>
      </p:sp>
      <p:pic>
        <p:nvPicPr>
          <p:cNvPr id="307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 y="3105151"/>
            <a:ext cx="4054406" cy="2705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9600" y="5810935"/>
            <a:ext cx="6172200" cy="338554"/>
          </a:xfrm>
          <a:prstGeom prst="rect">
            <a:avLst/>
          </a:prstGeom>
        </p:spPr>
        <p:txBody>
          <a:bodyPr wrap="square">
            <a:spAutoFit/>
          </a:bodyPr>
          <a:lstStyle/>
          <a:p>
            <a:r>
              <a:rPr lang="en-US" sz="1600" dirty="0">
                <a:hlinkClick r:id="rId4"/>
              </a:rPr>
              <a:t>https://www.steadygo.digital/blog/terrible-stock-photos</a:t>
            </a:r>
            <a:r>
              <a:rPr lang="en-US" sz="1600" dirty="0" smtClean="0">
                <a:hlinkClick r:id="rId4"/>
              </a:rPr>
              <a:t>/</a:t>
            </a:r>
            <a:endParaRPr lang="en-US" sz="1600" dirty="0"/>
          </a:p>
        </p:txBody>
      </p:sp>
      <p:sp>
        <p:nvSpPr>
          <p:cNvPr id="11" name="Oval Callout 10"/>
          <p:cNvSpPr/>
          <p:nvPr/>
        </p:nvSpPr>
        <p:spPr>
          <a:xfrm>
            <a:off x="5600700" y="2571750"/>
            <a:ext cx="3219450" cy="1409700"/>
          </a:xfrm>
          <a:prstGeom prst="wedgeEllipseCallout">
            <a:avLst>
              <a:gd name="adj1" fmla="val -72303"/>
              <a:gd name="adj2" fmla="val 6169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like Wonder bread, so I bought stock in Flower Foods (FLO) since they make it.</a:t>
            </a:r>
            <a:endParaRPr lang="en-US" dirty="0"/>
          </a:p>
        </p:txBody>
      </p:sp>
    </p:spTree>
    <p:extLst>
      <p:ext uri="{BB962C8B-B14F-4D97-AF65-F5344CB8AC3E}">
        <p14:creationId xmlns:p14="http://schemas.microsoft.com/office/powerpoint/2010/main" val="2576916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328613" y="1243014"/>
            <a:ext cx="8658225" cy="400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This is a typical partitioning schema to avoid overfitting.</a:t>
            </a:r>
            <a:endParaRPr lang="en-US" sz="2000" dirty="0"/>
          </a:p>
        </p:txBody>
      </p:sp>
      <p:sp>
        <p:nvSpPr>
          <p:cNvPr id="20" name="Flowchart: Magnetic Disk 19"/>
          <p:cNvSpPr/>
          <p:nvPr/>
        </p:nvSpPr>
        <p:spPr>
          <a:xfrm>
            <a:off x="2293158" y="571977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2293158" y="529538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2293158" y="487098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2293158" y="444659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93158" y="402220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2293158" y="359780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2293158" y="317341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2293158" y="274902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2293158" y="232463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2293158" y="190023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2871801" y="4043363"/>
            <a:ext cx="912301" cy="369332"/>
          </a:xfrm>
          <a:prstGeom prst="rect">
            <a:avLst/>
          </a:prstGeom>
          <a:noFill/>
        </p:spPr>
        <p:txBody>
          <a:bodyPr wrap="none" rtlCol="0">
            <a:spAutoFit/>
          </a:bodyPr>
          <a:lstStyle/>
          <a:p>
            <a:r>
              <a:rPr lang="en-US" dirty="0" smtClean="0"/>
              <a:t>All Data</a:t>
            </a:r>
            <a:endParaRPr lang="en-US" dirty="0"/>
          </a:p>
        </p:txBody>
      </p:sp>
      <p:sp>
        <p:nvSpPr>
          <p:cNvPr id="31" name="Isosceles Triangle 30"/>
          <p:cNvSpPr/>
          <p:nvPr/>
        </p:nvSpPr>
        <p:spPr>
          <a:xfrm rot="5400000">
            <a:off x="3014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4860146" y="5657860"/>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lowchart: Magnetic Disk 32"/>
          <p:cNvSpPr/>
          <p:nvPr/>
        </p:nvSpPr>
        <p:spPr>
          <a:xfrm>
            <a:off x="4860146" y="5233469"/>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lowchart: Magnetic Disk 33"/>
          <p:cNvSpPr/>
          <p:nvPr/>
        </p:nvSpPr>
        <p:spPr>
          <a:xfrm>
            <a:off x="4860146" y="480907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Magnetic Disk 34"/>
          <p:cNvSpPr/>
          <p:nvPr/>
        </p:nvSpPr>
        <p:spPr>
          <a:xfrm>
            <a:off x="4860146" y="438468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Magnetic Disk 35"/>
          <p:cNvSpPr/>
          <p:nvPr/>
        </p:nvSpPr>
        <p:spPr>
          <a:xfrm>
            <a:off x="4860146" y="396029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Magnetic Disk 36"/>
          <p:cNvSpPr/>
          <p:nvPr/>
        </p:nvSpPr>
        <p:spPr>
          <a:xfrm>
            <a:off x="4860146" y="353589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Magnetic Disk 37"/>
          <p:cNvSpPr/>
          <p:nvPr/>
        </p:nvSpPr>
        <p:spPr>
          <a:xfrm>
            <a:off x="4860146" y="311150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Magnetic Disk 38"/>
          <p:cNvSpPr/>
          <p:nvPr/>
        </p:nvSpPr>
        <p:spPr>
          <a:xfrm>
            <a:off x="4860146" y="268711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Magnetic Disk 39"/>
          <p:cNvSpPr/>
          <p:nvPr/>
        </p:nvSpPr>
        <p:spPr>
          <a:xfrm>
            <a:off x="4860146" y="226271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40"/>
          <p:cNvSpPr/>
          <p:nvPr/>
        </p:nvSpPr>
        <p:spPr>
          <a:xfrm>
            <a:off x="4860146" y="183832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p:cNvSpPr txBox="1"/>
          <p:nvPr/>
        </p:nvSpPr>
        <p:spPr>
          <a:xfrm>
            <a:off x="5138751" y="3895726"/>
            <a:ext cx="1468735" cy="369332"/>
          </a:xfrm>
          <a:prstGeom prst="rect">
            <a:avLst/>
          </a:prstGeom>
          <a:noFill/>
        </p:spPr>
        <p:txBody>
          <a:bodyPr wrap="none" rtlCol="0">
            <a:spAutoFit/>
          </a:bodyPr>
          <a:lstStyle/>
          <a:p>
            <a:r>
              <a:rPr lang="en-US" dirty="0" smtClean="0"/>
              <a:t>Training Data</a:t>
            </a:r>
            <a:endParaRPr lang="en-US" dirty="0"/>
          </a:p>
        </p:txBody>
      </p:sp>
      <p:sp>
        <p:nvSpPr>
          <p:cNvPr id="43" name="TextBox 42"/>
          <p:cNvSpPr txBox="1"/>
          <p:nvPr/>
        </p:nvSpPr>
        <p:spPr>
          <a:xfrm>
            <a:off x="5419739" y="5619751"/>
            <a:ext cx="1044710" cy="369332"/>
          </a:xfrm>
          <a:prstGeom prst="rect">
            <a:avLst/>
          </a:prstGeom>
          <a:noFill/>
        </p:spPr>
        <p:txBody>
          <a:bodyPr wrap="none" rtlCol="0">
            <a:spAutoFit/>
          </a:bodyPr>
          <a:lstStyle/>
          <a:p>
            <a:r>
              <a:rPr lang="en-US" dirty="0" smtClean="0">
                <a:solidFill>
                  <a:schemeClr val="bg1"/>
                </a:solidFill>
              </a:rPr>
              <a:t>Test Data</a:t>
            </a:r>
            <a:endParaRPr lang="en-US" dirty="0">
              <a:solidFill>
                <a:schemeClr val="bg1"/>
              </a:solidFill>
            </a:endParaRPr>
          </a:p>
        </p:txBody>
      </p:sp>
    </p:spTree>
    <p:extLst>
      <p:ext uri="{BB962C8B-B14F-4D97-AF65-F5344CB8AC3E}">
        <p14:creationId xmlns:p14="http://schemas.microsoft.com/office/powerpoint/2010/main" val="517976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is cross – validation?</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78581" y="1219200"/>
            <a:ext cx="8986838" cy="423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example we will perform cross validation because the data set is 20k records.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 y="1784906"/>
            <a:ext cx="8143875" cy="3895627"/>
          </a:xfrm>
          <a:prstGeom prst="rect">
            <a:avLst/>
          </a:prstGeom>
        </p:spPr>
      </p:pic>
    </p:spTree>
    <p:extLst>
      <p:ext uri="{BB962C8B-B14F-4D97-AF65-F5344CB8AC3E}">
        <p14:creationId xmlns:p14="http://schemas.microsoft.com/office/powerpoint/2010/main" val="1046249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2_CreditModeling_A.R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5276573" cy="1631216"/>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Load in real lending club data</a:t>
            </a:r>
          </a:p>
          <a:p>
            <a:pPr marL="285750" indent="-285750">
              <a:buFont typeface="Arial" panose="020B0604020202020204" pitchFamily="34" charset="0"/>
              <a:buChar char="•"/>
            </a:pPr>
            <a:r>
              <a:rPr lang="en-US" dirty="0" smtClean="0"/>
              <a:t>Treat the variables for modeling</a:t>
            </a:r>
          </a:p>
          <a:p>
            <a:pPr marL="285750" indent="-285750">
              <a:buFont typeface="Arial" panose="020B0604020202020204" pitchFamily="34" charset="0"/>
              <a:buChar char="•"/>
            </a:pPr>
            <a:r>
              <a:rPr lang="en-US" dirty="0" smtClean="0"/>
              <a:t>Build a cross validated logistic regression with caret</a:t>
            </a:r>
          </a:p>
          <a:p>
            <a:pPr marL="285750" indent="-285750">
              <a:buFont typeface="Arial" panose="020B0604020202020204" pitchFamily="34" charset="0"/>
              <a:buChar char="•"/>
            </a:pPr>
            <a:r>
              <a:rPr lang="en-US" dirty="0" smtClean="0"/>
              <a:t>Save model object &amp; variable treatment plan</a:t>
            </a:r>
          </a:p>
        </p:txBody>
      </p:sp>
    </p:spTree>
    <p:extLst>
      <p:ext uri="{BB962C8B-B14F-4D97-AF65-F5344CB8AC3E}">
        <p14:creationId xmlns:p14="http://schemas.microsoft.com/office/powerpoint/2010/main" val="2162130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Cutoff Threshold</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1078171" y="3135787"/>
            <a:ext cx="7000378" cy="646331"/>
          </a:xfrm>
          <a:prstGeom prst="rect">
            <a:avLst/>
          </a:prstGeom>
          <a:noFill/>
        </p:spPr>
        <p:txBody>
          <a:bodyPr wrap="none" rtlCol="0">
            <a:spAutoFit/>
          </a:bodyPr>
          <a:lstStyle/>
          <a:p>
            <a:pPr marL="109538" indent="-109538">
              <a:buFont typeface="Arial" panose="020B0604020202020204" pitchFamily="34" charset="0"/>
              <a:buChar char="•"/>
            </a:pPr>
            <a:r>
              <a:rPr lang="en-US" dirty="0" smtClean="0"/>
              <a:t>Should we be equal weighted?  </a:t>
            </a:r>
          </a:p>
          <a:p>
            <a:pPr marL="109538" indent="-109538">
              <a:buFont typeface="Arial" panose="020B0604020202020204" pitchFamily="34" charset="0"/>
              <a:buChar char="•"/>
            </a:pPr>
            <a:r>
              <a:rPr lang="en-US" dirty="0" smtClean="0"/>
              <a:t>Do we care </a:t>
            </a:r>
            <a:r>
              <a:rPr lang="en-US" u="sng" dirty="0" smtClean="0"/>
              <a:t>equally</a:t>
            </a:r>
            <a:r>
              <a:rPr lang="en-US" dirty="0" smtClean="0"/>
              <a:t> about picking paying notes and charged off loans?</a:t>
            </a:r>
            <a:endParaRPr lang="en-US" dirty="0"/>
          </a:p>
        </p:txBody>
      </p:sp>
      <p:sp>
        <p:nvSpPr>
          <p:cNvPr id="7" name="Rectangle 6"/>
          <p:cNvSpPr/>
          <p:nvPr/>
        </p:nvSpPr>
        <p:spPr>
          <a:xfrm>
            <a:off x="1456542" y="1243013"/>
            <a:ext cx="6243636" cy="531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0.50 the optimal cutoff?</a:t>
            </a:r>
            <a:endParaRPr lang="en-US" dirty="0"/>
          </a:p>
        </p:txBody>
      </p:sp>
    </p:spTree>
    <p:extLst>
      <p:ext uri="{BB962C8B-B14F-4D97-AF65-F5344CB8AC3E}">
        <p14:creationId xmlns:p14="http://schemas.microsoft.com/office/powerpoint/2010/main" val="3162702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a:t>Open </a:t>
            </a:r>
            <a:r>
              <a:rPr lang="en-US" dirty="0" smtClean="0"/>
              <a:t>2_CreditModeling_B.R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704850" y="1657350"/>
            <a:ext cx="3187026" cy="1354217"/>
          </a:xfrm>
          <a:prstGeom prst="rect">
            <a:avLst/>
          </a:prstGeom>
          <a:noFill/>
        </p:spPr>
        <p:txBody>
          <a:bodyPr wrap="none" rtlCol="0">
            <a:spAutoFit/>
          </a:bodyPr>
          <a:lstStyle/>
          <a:p>
            <a:r>
              <a:rPr lang="en-US" sz="2800" u="sng" dirty="0" smtClean="0"/>
              <a:t>Learning Objective:</a:t>
            </a:r>
          </a:p>
          <a:p>
            <a:pPr marL="285750" indent="-285750">
              <a:buFont typeface="Arial" panose="020B0604020202020204" pitchFamily="34" charset="0"/>
              <a:buChar char="•"/>
            </a:pPr>
            <a:r>
              <a:rPr lang="en-US" dirty="0" smtClean="0"/>
              <a:t>Score new notes</a:t>
            </a:r>
          </a:p>
          <a:p>
            <a:pPr marL="285750" indent="-285750">
              <a:buFont typeface="Arial" panose="020B0604020202020204" pitchFamily="34" charset="0"/>
              <a:buChar char="•"/>
            </a:pPr>
            <a:r>
              <a:rPr lang="en-US" dirty="0"/>
              <a:t>Make a plot similar to CAPM </a:t>
            </a:r>
          </a:p>
          <a:p>
            <a:pPr marL="285750" indent="-285750">
              <a:buFont typeface="Arial" panose="020B0604020202020204" pitchFamily="34" charset="0"/>
              <a:buChar char="•"/>
            </a:pPr>
            <a:r>
              <a:rPr lang="en-US" dirty="0"/>
              <a:t>Identify top loans to </a:t>
            </a:r>
            <a:r>
              <a:rPr lang="en-US" dirty="0" smtClean="0"/>
              <a:t>fund</a:t>
            </a:r>
            <a:endParaRPr lang="en-US" dirty="0"/>
          </a:p>
        </p:txBody>
      </p:sp>
    </p:spTree>
    <p:extLst>
      <p:ext uri="{BB962C8B-B14F-4D97-AF65-F5344CB8AC3E}">
        <p14:creationId xmlns:p14="http://schemas.microsoft.com/office/powerpoint/2010/main" val="711646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nvPr>
        </p:nvGraphicFramePr>
        <p:xfrm>
          <a:off x="614363" y="1111250"/>
          <a:ext cx="7915275" cy="475488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xmlns="" val="20000"/>
                    </a:ext>
                  </a:extLst>
                </a:gridCol>
                <a:gridCol w="861296">
                  <a:extLst>
                    <a:ext uri="{9D8B030D-6E8A-4147-A177-3AD203B41FA5}">
                      <a16:colId xmlns:a16="http://schemas.microsoft.com/office/drawing/2014/main" xmlns="" val="20001"/>
                    </a:ext>
                  </a:extLst>
                </a:gridCol>
                <a:gridCol w="5811174">
                  <a:extLst>
                    <a:ext uri="{9D8B030D-6E8A-4147-A177-3AD203B41FA5}">
                      <a16:colId xmlns:a16="http://schemas.microsoft.com/office/drawing/2014/main" xmlns="" val="20002"/>
                    </a:ext>
                  </a:extLst>
                </a:gridCol>
              </a:tblGrid>
              <a:tr h="370840">
                <a:tc>
                  <a:txBody>
                    <a:bodyPr/>
                    <a:lstStyle/>
                    <a:p>
                      <a:pPr algn="ctr"/>
                      <a:r>
                        <a:rPr lang="en-US" sz="2000" b="0" strike="noStrike" dirty="0">
                          <a:solidFill>
                            <a:schemeClr val="bg1"/>
                          </a:solidFill>
                        </a:rPr>
                        <a:t>Start</a:t>
                      </a:r>
                    </a:p>
                  </a:txBody>
                  <a:tcPr/>
                </a:tc>
                <a:tc>
                  <a:txBody>
                    <a:bodyPr/>
                    <a:lstStyle/>
                    <a:p>
                      <a:pPr algn="ctr"/>
                      <a:r>
                        <a:rPr lang="en-US" sz="2000" b="0" strike="noStrike" dirty="0">
                          <a:solidFill>
                            <a:schemeClr val="bg1"/>
                          </a:solidFill>
                        </a:rPr>
                        <a:t>End</a:t>
                      </a:r>
                    </a:p>
                  </a:txBody>
                  <a:tcPr/>
                </a:tc>
                <a:tc>
                  <a:txBody>
                    <a:bodyPr/>
                    <a:lstStyle/>
                    <a:p>
                      <a:r>
                        <a:rPr lang="en-US" sz="2000" b="0" strike="noStrike" dirty="0">
                          <a:solidFill>
                            <a:schemeClr val="bg1"/>
                          </a:solidFill>
                        </a:rPr>
                        <a:t>Item</a:t>
                      </a:r>
                    </a:p>
                  </a:txBody>
                  <a:tcPr/>
                </a:tc>
                <a:extLst>
                  <a:ext uri="{0D108BD9-81ED-4DB2-BD59-A6C34878D82A}">
                    <a16:rowId xmlns:a16="http://schemas.microsoft.com/office/drawing/2014/main" xmlns="" val="10000"/>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a:t>
                      </a:r>
                      <a:r>
                        <a:rPr lang="en-US" sz="2000" b="0" strike="noStrike" baseline="0" dirty="0" smtClean="0">
                          <a:solidFill>
                            <a:schemeClr val="tx1"/>
                          </a:solidFill>
                        </a:rPr>
                        <a:t> Summary</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SMA</a:t>
                      </a:r>
                      <a:endParaRPr lang="en-US" sz="2000" b="0" strike="noStrike" dirty="0">
                        <a:solidFill>
                          <a:schemeClr val="tx1"/>
                        </a:solidFill>
                      </a:endParaRPr>
                    </a:p>
                  </a:txBody>
                  <a:tcPr/>
                </a:tc>
                <a:extLst>
                  <a:ext uri="{0D108BD9-81ED-4DB2-BD59-A6C34878D82A}">
                    <a16:rowId xmlns:a16="http://schemas.microsoft.com/office/drawing/2014/main" xmlns="" val="1000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MACD</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Securities Technical Trading Indicator- RSI</a:t>
                      </a:r>
                      <a:endParaRPr lang="en-US" sz="2000" b="0" strike="noStrike" dirty="0">
                        <a:solidFill>
                          <a:schemeClr val="tx1"/>
                        </a:solidFill>
                      </a:endParaRPr>
                    </a:p>
                  </a:txBody>
                  <a:tcPr/>
                </a:tc>
                <a:extLst>
                  <a:ext uri="{0D108BD9-81ED-4DB2-BD59-A6C34878D82A}">
                    <a16:rowId xmlns:a16="http://schemas.microsoft.com/office/drawing/2014/main" xmlns="" val="10002"/>
                  </a:ext>
                </a:extLst>
              </a:tr>
              <a:tr h="370840">
                <a:tc gridSpan="2">
                  <a:txBody>
                    <a:bodyPr/>
                    <a:lstStyle/>
                    <a:p>
                      <a:pPr algn="ctr"/>
                      <a:endParaRPr lang="en-US" sz="2000" b="0" strike="noStrike" dirty="0">
                        <a:solidFill>
                          <a:schemeClr val="tx1"/>
                        </a:solidFill>
                      </a:endParaRPr>
                    </a:p>
                  </a:txBody>
                  <a:tcPr/>
                </a:tc>
                <a:tc hMerge="1">
                  <a:txBody>
                    <a:bodyPr/>
                    <a:lstStyle/>
                    <a:p>
                      <a:endParaRPr lang="en-US"/>
                    </a:p>
                  </a:txBody>
                  <a:tcPr/>
                </a:tc>
                <a:tc>
                  <a:txBody>
                    <a:bodyPr/>
                    <a:lstStyle/>
                    <a:p>
                      <a:r>
                        <a:rPr lang="en-US" sz="2000" b="0" strike="noStrike" dirty="0" smtClean="0">
                          <a:solidFill>
                            <a:schemeClr val="tx1"/>
                          </a:solidFill>
                        </a:rPr>
                        <a:t>Financial Risk Modeling</a:t>
                      </a:r>
                      <a:endParaRPr lang="en-US" sz="2000" b="0" strike="noStrike" dirty="0">
                        <a:solidFill>
                          <a:schemeClr val="tx1"/>
                        </a:solidFill>
                      </a:endParaRPr>
                    </a:p>
                  </a:txBody>
                  <a:tcPr/>
                </a:tc>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r>
                        <a:rPr lang="en-US" sz="2000" b="0" strike="noStrike" dirty="0" smtClean="0">
                          <a:solidFill>
                            <a:schemeClr val="tx1"/>
                          </a:solidFill>
                        </a:rPr>
                        <a:t>Non-Traditional Markets</a:t>
                      </a:r>
                      <a:endParaRPr lang="en-US" sz="2000" b="0" strike="noStrike" dirty="0">
                        <a:solidFill>
                          <a:schemeClr val="tx1"/>
                        </a:solidFill>
                      </a:endParaRPr>
                    </a:p>
                  </a:txBody>
                  <a:tcPr/>
                </a:tc>
                <a:extLst>
                  <a:ext uri="{0D108BD9-81ED-4DB2-BD59-A6C34878D82A}">
                    <a16:rowId xmlns:a16="http://schemas.microsoft.com/office/drawing/2014/main" xmlns="" val="3853070941"/>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086568558"/>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a:p>
                  </a:txBody>
                  <a:tcPr/>
                </a:tc>
                <a:extLst>
                  <a:ext uri="{0D108BD9-81ED-4DB2-BD59-A6C34878D82A}">
                    <a16:rowId xmlns:a16="http://schemas.microsoft.com/office/drawing/2014/main" xmlns="" val="1739476882"/>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dirty="0"/>
                    </a:p>
                  </a:txBody>
                  <a:tcPr/>
                </a:tc>
                <a:extLst>
                  <a:ext uri="{0D108BD9-81ED-4DB2-BD59-A6C34878D82A}">
                    <a16:rowId xmlns:a16="http://schemas.microsoft.com/office/drawing/2014/main" xmlns="" val="4176223156"/>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375788903"/>
                  </a:ext>
                </a:extLst>
              </a:tr>
              <a:tr h="370840">
                <a:tc>
                  <a:txBody>
                    <a:bodyPr/>
                    <a:lstStyle/>
                    <a:p>
                      <a:pPr algn="ctr"/>
                      <a:endParaRPr lang="en-US" sz="2000" b="0" strike="noStrike" dirty="0">
                        <a:solidFill>
                          <a:schemeClr val="tx1"/>
                        </a:solidFill>
                      </a:endParaRPr>
                    </a:p>
                  </a:txBody>
                  <a:tcPr/>
                </a:tc>
                <a:tc>
                  <a:txBody>
                    <a:bodyPr/>
                    <a:lstStyle/>
                    <a:p>
                      <a:pPr algn="ctr"/>
                      <a:endParaRPr lang="en-US" sz="2000" b="0" strike="noStrike" dirty="0">
                        <a:solidFill>
                          <a:schemeClr val="tx1"/>
                        </a:solidFill>
                      </a:endParaRPr>
                    </a:p>
                  </a:txBody>
                  <a:tcPr/>
                </a:tc>
                <a:tc>
                  <a:txBody>
                    <a:bodyPr/>
                    <a:lstStyle/>
                    <a:p>
                      <a:endParaRPr lang="en-US" sz="2000" b="0" strike="noStrike" dirty="0">
                        <a:solidFill>
                          <a:schemeClr val="tx1"/>
                        </a:solidFill>
                      </a:endParaRPr>
                    </a:p>
                  </a:txBody>
                  <a:tcPr/>
                </a:tc>
                <a:extLst>
                  <a:ext uri="{0D108BD9-81ED-4DB2-BD59-A6C34878D82A}">
                    <a16:rowId xmlns:a16="http://schemas.microsoft.com/office/drawing/2014/main" xmlns="" val="1479263652"/>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11/1/2018</a:t>
            </a:fld>
            <a:endParaRPr lang="en-US"/>
          </a:p>
        </p:txBody>
      </p:sp>
      <p:sp>
        <p:nvSpPr>
          <p:cNvPr id="6" name="Footer Placeholder 5"/>
          <p:cNvSpPr>
            <a:spLocks noGrp="1"/>
          </p:cNvSpPr>
          <p:nvPr>
            <p:ph type="ftr" sz="quarter" idx="3"/>
          </p:nvPr>
        </p:nvSpPr>
        <p:spPr/>
        <p:txBody>
          <a:bodyPr/>
          <a:lstStyle/>
          <a:p>
            <a:r>
              <a:rPr lang="en-US"/>
              <a:t>Kwartler CSCI S-96</a:t>
            </a:r>
            <a:endParaRPr lang="en-US" dirty="0"/>
          </a:p>
        </p:txBody>
      </p:sp>
      <p:sp>
        <p:nvSpPr>
          <p:cNvPr id="7" name="Slide Number Placeholder 6"/>
          <p:cNvSpPr>
            <a:spLocks noGrp="1"/>
          </p:cNvSpPr>
          <p:nvPr>
            <p:ph type="sldNum" sz="quarter" idx="12"/>
          </p:nvPr>
        </p:nvSpPr>
        <p:spPr/>
        <p:txBody>
          <a:bodyPr/>
          <a:lstStyle/>
          <a:p>
            <a:fld id="{37290FF7-652B-4475-AEAB-8B1A5D23AE09}" type="slidenum">
              <a:rPr lang="en-US" smtClean="0"/>
              <a:t>55</a:t>
            </a:fld>
            <a:endParaRPr lang="en-US"/>
          </a:p>
        </p:txBody>
      </p:sp>
    </p:spTree>
    <p:extLst>
      <p:ext uri="{BB962C8B-B14F-4D97-AF65-F5344CB8AC3E}">
        <p14:creationId xmlns:p14="http://schemas.microsoft.com/office/powerpoint/2010/main" val="6613074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Non-Traditional Markets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185738" y="5457824"/>
            <a:ext cx="8686799"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contrast to traditional markets, emerging or non traditional markets lack transparency, regulations and can often be manipulated more easily.    </a:t>
            </a:r>
            <a:endParaRPr lang="en-US" dirty="0"/>
          </a:p>
        </p:txBody>
      </p:sp>
      <p:cxnSp>
        <p:nvCxnSpPr>
          <p:cNvPr id="8" name="Straight Connector 7"/>
          <p:cNvCxnSpPr/>
          <p:nvPr/>
        </p:nvCxnSpPr>
        <p:spPr>
          <a:xfrm>
            <a:off x="4543425" y="1743075"/>
            <a:ext cx="0" cy="26289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8625" y="2371725"/>
            <a:ext cx="3398816"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Stock Markets</a:t>
            </a:r>
          </a:p>
          <a:p>
            <a:pPr marL="285750" indent="-285750">
              <a:buFont typeface="Arial" panose="020B0604020202020204" pitchFamily="34" charset="0"/>
              <a:buChar char="•"/>
            </a:pPr>
            <a:r>
              <a:rPr lang="en-US" dirty="0" smtClean="0"/>
              <a:t>Bond Markets</a:t>
            </a:r>
          </a:p>
          <a:p>
            <a:pPr marL="285750" indent="-285750">
              <a:buFont typeface="Arial" panose="020B0604020202020204" pitchFamily="34" charset="0"/>
              <a:buChar char="•"/>
            </a:pPr>
            <a:r>
              <a:rPr lang="en-US" dirty="0" smtClean="0"/>
              <a:t>Housing/Mortgages</a:t>
            </a:r>
          </a:p>
          <a:p>
            <a:pPr marL="285750" indent="-285750">
              <a:buFont typeface="Arial" panose="020B0604020202020204" pitchFamily="34" charset="0"/>
              <a:buChar char="•"/>
            </a:pPr>
            <a:r>
              <a:rPr lang="en-US" dirty="0" smtClean="0"/>
              <a:t>Commodities – Gold, Silver etc.</a:t>
            </a:r>
          </a:p>
          <a:p>
            <a:pPr marL="285750" indent="-285750">
              <a:buFont typeface="Arial" panose="020B0604020202020204" pitchFamily="34" charset="0"/>
              <a:buChar char="•"/>
            </a:pPr>
            <a:r>
              <a:rPr lang="en-US" dirty="0" smtClean="0"/>
              <a:t>Crop Futures</a:t>
            </a:r>
          </a:p>
          <a:p>
            <a:pPr marL="285750" indent="-285750">
              <a:buFont typeface="Arial" panose="020B0604020202020204" pitchFamily="34" charset="0"/>
              <a:buChar char="•"/>
            </a:pPr>
            <a:r>
              <a:rPr lang="en-US" dirty="0" smtClean="0"/>
              <a:t>Consumer Credit</a:t>
            </a:r>
            <a:endParaRPr lang="en-US" dirty="0"/>
          </a:p>
        </p:txBody>
      </p:sp>
      <p:sp>
        <p:nvSpPr>
          <p:cNvPr id="10" name="TextBox 9"/>
          <p:cNvSpPr txBox="1"/>
          <p:nvPr/>
        </p:nvSpPr>
        <p:spPr>
          <a:xfrm>
            <a:off x="4953000" y="2238375"/>
            <a:ext cx="2563779"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Crypto-currencies</a:t>
            </a:r>
          </a:p>
          <a:p>
            <a:pPr marL="285750" indent="-285750">
              <a:buFont typeface="Arial" panose="020B0604020202020204" pitchFamily="34" charset="0"/>
              <a:buChar char="•"/>
            </a:pPr>
            <a:r>
              <a:rPr lang="en-US" dirty="0" smtClean="0"/>
              <a:t>Beanie Babies</a:t>
            </a:r>
          </a:p>
          <a:p>
            <a:pPr marL="285750" indent="-285750">
              <a:buFont typeface="Arial" panose="020B0604020202020204" pitchFamily="34" charset="0"/>
              <a:buChar char="•"/>
            </a:pPr>
            <a:r>
              <a:rPr lang="en-US" dirty="0" smtClean="0"/>
              <a:t>Derivatives (originally)</a:t>
            </a:r>
          </a:p>
          <a:p>
            <a:pPr marL="285750" indent="-285750">
              <a:buFont typeface="Arial" panose="020B0604020202020204" pitchFamily="34" charset="0"/>
              <a:buChar char="•"/>
            </a:pPr>
            <a:r>
              <a:rPr lang="en-US" dirty="0" smtClean="0"/>
              <a:t>Web Domains</a:t>
            </a:r>
          </a:p>
          <a:p>
            <a:pPr marL="285750" indent="-285750">
              <a:buFont typeface="Arial" panose="020B0604020202020204" pitchFamily="34" charset="0"/>
              <a:buChar char="•"/>
            </a:pPr>
            <a:r>
              <a:rPr lang="en-US" dirty="0" smtClean="0"/>
              <a:t>…</a:t>
            </a:r>
            <a:endParaRPr lang="en-US" dirty="0"/>
          </a:p>
        </p:txBody>
      </p:sp>
      <p:sp>
        <p:nvSpPr>
          <p:cNvPr id="11" name="Rectangle 10"/>
          <p:cNvSpPr/>
          <p:nvPr/>
        </p:nvSpPr>
        <p:spPr>
          <a:xfrm>
            <a:off x="671513" y="1457325"/>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Traditional</a:t>
            </a:r>
            <a:endParaRPr lang="en-US" dirty="0"/>
          </a:p>
        </p:txBody>
      </p:sp>
      <p:sp>
        <p:nvSpPr>
          <p:cNvPr id="12" name="Rectangle 11"/>
          <p:cNvSpPr/>
          <p:nvPr/>
        </p:nvSpPr>
        <p:spPr>
          <a:xfrm>
            <a:off x="4938713" y="1395413"/>
            <a:ext cx="3186112" cy="400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Non-Traditional</a:t>
            </a:r>
            <a:endParaRPr lang="en-US" dirty="0"/>
          </a:p>
        </p:txBody>
      </p:sp>
    </p:spTree>
    <p:extLst>
      <p:ext uri="{BB962C8B-B14F-4D97-AF65-F5344CB8AC3E}">
        <p14:creationId xmlns:p14="http://schemas.microsoft.com/office/powerpoint/2010/main" val="270179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A non-traditional Market - Example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2050"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016" y="2130927"/>
            <a:ext cx="3804058" cy="213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2939" y="5157788"/>
            <a:ext cx="7986712" cy="923330"/>
          </a:xfrm>
          <a:prstGeom prst="rect">
            <a:avLst/>
          </a:prstGeom>
          <a:noFill/>
        </p:spPr>
        <p:txBody>
          <a:bodyPr wrap="square" rtlCol="0">
            <a:spAutoFit/>
          </a:bodyPr>
          <a:lstStyle/>
          <a:p>
            <a:r>
              <a:rPr lang="en-US" dirty="0" smtClean="0"/>
              <a:t>Owned by Hasbro, MTG is a 25 year old collectible trading card game.  It is estimated that there are 8-12million players worldwide.  Thus is it popular and has demonstrated longevity unlike other non-traditional markets.  </a:t>
            </a:r>
            <a:endParaRPr lang="en-US" dirty="0"/>
          </a:p>
        </p:txBody>
      </p:sp>
      <p:pic>
        <p:nvPicPr>
          <p:cNvPr id="1026" name="Picture 2" descr="Image result for magic the gathering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614487"/>
            <a:ext cx="3270250" cy="32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601" y="1414462"/>
            <a:ext cx="8805650" cy="646331"/>
          </a:xfrm>
          <a:prstGeom prst="rect">
            <a:avLst/>
          </a:prstGeom>
          <a:noFill/>
        </p:spPr>
        <p:txBody>
          <a:bodyPr wrap="square" rtlCol="0">
            <a:spAutoFit/>
          </a:bodyPr>
          <a:lstStyle/>
          <a:p>
            <a:r>
              <a:rPr lang="en-US" dirty="0" smtClean="0"/>
              <a:t>Players create 60 card decks with cards of different abilities for a duel.  Cards are fantasy based with creatures, sorceries, and mythical artifacts.</a:t>
            </a:r>
          </a:p>
        </p:txBody>
      </p:sp>
      <p:pic>
        <p:nvPicPr>
          <p:cNvPr id="3074" name="Picture 2" descr="Image result for magic the gath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0075" y="2208212"/>
            <a:ext cx="4613276" cy="230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568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Magic The Gathering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4098" name="Picture 2" descr="Image result for magic the gathering tourna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290" y="2630904"/>
            <a:ext cx="3122865" cy="234214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agic the gathering tourna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9639" y="2253915"/>
            <a:ext cx="4762500" cy="2867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2505" y="1283368"/>
            <a:ext cx="8839200" cy="646331"/>
          </a:xfrm>
          <a:prstGeom prst="rect">
            <a:avLst/>
          </a:prstGeom>
          <a:noFill/>
        </p:spPr>
        <p:txBody>
          <a:bodyPr wrap="square" rtlCol="0">
            <a:spAutoFit/>
          </a:bodyPr>
          <a:lstStyle/>
          <a:p>
            <a:r>
              <a:rPr lang="en-US" dirty="0" smtClean="0"/>
              <a:t>Limited Print Runs</a:t>
            </a:r>
          </a:p>
          <a:p>
            <a:r>
              <a:rPr lang="en-US" dirty="0" smtClean="0"/>
              <a:t>Specific Card Rarities</a:t>
            </a:r>
            <a:r>
              <a:rPr lang="en-US" dirty="0" smtClean="0"/>
              <a:t> </a:t>
            </a:r>
            <a:endParaRPr lang="en-US" dirty="0"/>
          </a:p>
        </p:txBody>
      </p:sp>
    </p:spTree>
    <p:extLst>
      <p:ext uri="{BB962C8B-B14F-4D97-AF65-F5344CB8AC3E}">
        <p14:creationId xmlns:p14="http://schemas.microsoft.com/office/powerpoint/2010/main" val="212255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51" y="2628900"/>
            <a:ext cx="2347223" cy="36052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Fundamental Investing</a:t>
            </a:r>
            <a:endParaRPr lang="en-US" sz="2400" dirty="0"/>
          </a:p>
        </p:txBody>
      </p:sp>
      <p:sp>
        <p:nvSpPr>
          <p:cNvPr id="9" name="TextBox 8"/>
          <p:cNvSpPr txBox="1"/>
          <p:nvPr/>
        </p:nvSpPr>
        <p:spPr>
          <a:xfrm>
            <a:off x="533401" y="1905000"/>
            <a:ext cx="8000999" cy="646331"/>
          </a:xfrm>
          <a:prstGeom prst="rect">
            <a:avLst/>
          </a:prstGeom>
          <a:noFill/>
        </p:spPr>
        <p:txBody>
          <a:bodyPr wrap="square" rtlCol="0">
            <a:spAutoFit/>
          </a:bodyPr>
          <a:lstStyle/>
          <a:p>
            <a:r>
              <a:rPr lang="en-US" dirty="0" smtClean="0"/>
              <a:t>Traditional </a:t>
            </a:r>
            <a:r>
              <a:rPr lang="en-US" dirty="0"/>
              <a:t>financial </a:t>
            </a:r>
            <a:r>
              <a:rPr lang="en-US" dirty="0" smtClean="0"/>
              <a:t>performance indicators trigger </a:t>
            </a:r>
            <a:r>
              <a:rPr lang="en-US" dirty="0"/>
              <a:t>an action regardless of sector, or company product.   </a:t>
            </a:r>
          </a:p>
        </p:txBody>
      </p:sp>
      <p:sp>
        <p:nvSpPr>
          <p:cNvPr id="11" name="Oval Callout 10"/>
          <p:cNvSpPr/>
          <p:nvPr/>
        </p:nvSpPr>
        <p:spPr>
          <a:xfrm>
            <a:off x="3924300" y="2533650"/>
            <a:ext cx="4819650" cy="1409700"/>
          </a:xfrm>
          <a:prstGeom prst="wedgeEllipseCallout">
            <a:avLst>
              <a:gd name="adj1" fmla="val -80467"/>
              <a:gd name="adj2" fmla="val 3872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Monsanto (MON) makes genetically modified food, I don’t care if they are safe.  I bought the stock because the EPS is good.</a:t>
            </a:r>
            <a:endParaRPr lang="en-US" dirty="0"/>
          </a:p>
        </p:txBody>
      </p:sp>
    </p:spTree>
    <p:extLst>
      <p:ext uri="{BB962C8B-B14F-4D97-AF65-F5344CB8AC3E}">
        <p14:creationId xmlns:p14="http://schemas.microsoft.com/office/powerpoint/2010/main" val="3423778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And that’s why it’s a market…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60</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6" name="Picture 5"/>
          <p:cNvPicPr>
            <a:picLocks noChangeAspect="1"/>
          </p:cNvPicPr>
          <p:nvPr/>
        </p:nvPicPr>
        <p:blipFill>
          <a:blip r:embed="rId2"/>
          <a:stretch>
            <a:fillRect/>
          </a:stretch>
        </p:blipFill>
        <p:spPr>
          <a:xfrm>
            <a:off x="617370" y="1202155"/>
            <a:ext cx="7740567" cy="3080016"/>
          </a:xfrm>
          <a:prstGeom prst="rect">
            <a:avLst/>
          </a:prstGeom>
        </p:spPr>
      </p:pic>
      <p:sp>
        <p:nvSpPr>
          <p:cNvPr id="7" name="TextBox 6"/>
          <p:cNvSpPr txBox="1"/>
          <p:nvPr/>
        </p:nvSpPr>
        <p:spPr>
          <a:xfrm>
            <a:off x="802105" y="4748462"/>
            <a:ext cx="7828548" cy="923330"/>
          </a:xfrm>
          <a:prstGeom prst="rect">
            <a:avLst/>
          </a:prstGeom>
          <a:noFill/>
        </p:spPr>
        <p:txBody>
          <a:bodyPr wrap="square" rtlCol="0">
            <a:spAutoFit/>
          </a:bodyPr>
          <a:lstStyle/>
          <a:p>
            <a:r>
              <a:rPr lang="en-US" dirty="0" err="1" smtClean="0"/>
              <a:t>Karn</a:t>
            </a:r>
            <a:r>
              <a:rPr lang="en-US" dirty="0" smtClean="0"/>
              <a:t>, Scion of </a:t>
            </a:r>
            <a:r>
              <a:rPr lang="en-US" dirty="0" err="1" smtClean="0"/>
              <a:t>Urza</a:t>
            </a:r>
            <a:r>
              <a:rPr lang="en-US" dirty="0" smtClean="0"/>
              <a:t> is a popular card selling for ~$50 but has been as much as $65.  Websites such as </a:t>
            </a:r>
            <a:r>
              <a:rPr lang="en-US" dirty="0" smtClean="0">
                <a:hlinkClick r:id="rId3" action="ppaction://hlinkfile"/>
              </a:rPr>
              <a:t>mtggoldfish.com</a:t>
            </a:r>
            <a:r>
              <a:rPr lang="en-US" dirty="0" smtClean="0"/>
              <a:t> and </a:t>
            </a:r>
            <a:r>
              <a:rPr lang="en-US" dirty="0" smtClean="0">
                <a:hlinkClick r:id="rId4" action="ppaction://hlinkfile"/>
              </a:rPr>
              <a:t>mtgstocks.com</a:t>
            </a:r>
            <a:r>
              <a:rPr lang="en-US" dirty="0" smtClean="0"/>
              <a:t> track prices on various market sites.  </a:t>
            </a:r>
            <a:endParaRPr lang="en-US" dirty="0"/>
          </a:p>
        </p:txBody>
      </p:sp>
    </p:spTree>
    <p:extLst>
      <p:ext uri="{BB962C8B-B14F-4D97-AF65-F5344CB8AC3E}">
        <p14:creationId xmlns:p14="http://schemas.microsoft.com/office/powerpoint/2010/main" val="35812520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So how do you get cards?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61</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Rectangle 6"/>
          <p:cNvSpPr/>
          <p:nvPr/>
        </p:nvSpPr>
        <p:spPr>
          <a:xfrm>
            <a:off x="357188" y="1314450"/>
            <a:ext cx="8229600"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Say you are a player that needs to get </a:t>
            </a:r>
            <a:r>
              <a:rPr lang="en-US" dirty="0" err="1" smtClean="0"/>
              <a:t>Karn</a:t>
            </a:r>
            <a:r>
              <a:rPr lang="en-US" dirty="0" smtClean="0"/>
              <a:t>, Scion of </a:t>
            </a:r>
            <a:r>
              <a:rPr lang="en-US" dirty="0" err="1" smtClean="0"/>
              <a:t>Urza</a:t>
            </a:r>
            <a:r>
              <a:rPr lang="en-US" dirty="0" smtClean="0"/>
              <a:t> to complete a deck.</a:t>
            </a:r>
            <a:endParaRPr lang="en-US" dirty="0"/>
          </a:p>
        </p:txBody>
      </p:sp>
      <p:sp>
        <p:nvSpPr>
          <p:cNvPr id="8" name="TextBox 7"/>
          <p:cNvSpPr txBox="1"/>
          <p:nvPr/>
        </p:nvSpPr>
        <p:spPr>
          <a:xfrm>
            <a:off x="342900" y="2185988"/>
            <a:ext cx="8143875"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$50</a:t>
            </a:r>
          </a:p>
          <a:p>
            <a:r>
              <a:rPr lang="en-US" dirty="0" smtClean="0"/>
              <a:t>You could buy </a:t>
            </a:r>
            <a:r>
              <a:rPr lang="en-US" dirty="0" err="1" smtClean="0"/>
              <a:t>Karn</a:t>
            </a:r>
            <a:r>
              <a:rPr lang="en-US" dirty="0" smtClean="0"/>
              <a:t> from an online marketplace.</a:t>
            </a:r>
          </a:p>
          <a:p>
            <a:endParaRPr lang="en-US" dirty="0" smtClean="0"/>
          </a:p>
          <a:p>
            <a:pPr marL="285750" indent="-285750">
              <a:buFont typeface="Arial" panose="020B0604020202020204" pitchFamily="34" charset="0"/>
              <a:buChar char="•"/>
            </a:pPr>
            <a:r>
              <a:rPr lang="en-US" dirty="0" smtClean="0"/>
              <a:t>For $3  </a:t>
            </a:r>
          </a:p>
          <a:p>
            <a:r>
              <a:rPr lang="en-US" dirty="0" smtClean="0"/>
              <a:t>You can open a booster pack from the appropriate expansion set and hope you get it.</a:t>
            </a:r>
          </a:p>
          <a:p>
            <a:endParaRPr lang="en-US" dirty="0" smtClean="0"/>
          </a:p>
          <a:p>
            <a:pPr marL="285750" indent="-285750">
              <a:buFont typeface="Arial" panose="020B0604020202020204" pitchFamily="34" charset="0"/>
              <a:buChar char="•"/>
            </a:pPr>
            <a:r>
              <a:rPr lang="en-US" dirty="0" smtClean="0"/>
              <a:t>For $90</a:t>
            </a:r>
          </a:p>
          <a:p>
            <a:r>
              <a:rPr lang="en-US" dirty="0" smtClean="0"/>
              <a:t>You can buy a booster box of 36 packs from the set and increase your odds of getting it while also getting many other potential valuable cards.  </a:t>
            </a:r>
          </a:p>
          <a:p>
            <a:endParaRPr lang="en-US" dirty="0"/>
          </a:p>
          <a:p>
            <a:pPr marL="285750" indent="-285750">
              <a:buFont typeface="Arial" panose="020B0604020202020204" pitchFamily="34" charset="0"/>
              <a:buChar char="•"/>
            </a:pPr>
            <a:r>
              <a:rPr lang="en-US" dirty="0" smtClean="0"/>
              <a:t>For $540 </a:t>
            </a:r>
          </a:p>
          <a:p>
            <a:r>
              <a:rPr lang="en-US" dirty="0" smtClean="0"/>
              <a:t>You can buy 6 of the booster boxes in a case.</a:t>
            </a:r>
            <a:endParaRPr lang="en-US" dirty="0"/>
          </a:p>
        </p:txBody>
      </p:sp>
      <p:sp>
        <p:nvSpPr>
          <p:cNvPr id="9" name="Rectangle 8"/>
          <p:cNvSpPr/>
          <p:nvPr/>
        </p:nvSpPr>
        <p:spPr>
          <a:xfrm>
            <a:off x="130969" y="5808133"/>
            <a:ext cx="8843963" cy="44502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Cards go out of print limiting the supply.</a:t>
            </a:r>
            <a:endParaRPr lang="en-US" dirty="0"/>
          </a:p>
        </p:txBody>
      </p:sp>
    </p:spTree>
    <p:extLst>
      <p:ext uri="{BB962C8B-B14F-4D97-AF65-F5344CB8AC3E}">
        <p14:creationId xmlns:p14="http://schemas.microsoft.com/office/powerpoint/2010/main" val="316752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People Speculate as Supply Diminishes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62</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8" name="Picture 7"/>
          <p:cNvPicPr>
            <a:picLocks noChangeAspect="1"/>
          </p:cNvPicPr>
          <p:nvPr/>
        </p:nvPicPr>
        <p:blipFill>
          <a:blip r:embed="rId2"/>
          <a:stretch>
            <a:fillRect/>
          </a:stretch>
        </p:blipFill>
        <p:spPr>
          <a:xfrm>
            <a:off x="171450" y="1371600"/>
            <a:ext cx="4931297" cy="3457576"/>
          </a:xfrm>
          <a:prstGeom prst="rect">
            <a:avLst/>
          </a:prstGeom>
          <a:ln>
            <a:solidFill>
              <a:schemeClr val="tx1"/>
            </a:solidFill>
          </a:ln>
        </p:spPr>
      </p:pic>
      <p:pic>
        <p:nvPicPr>
          <p:cNvPr id="1026" name="Picture 2" descr="Image result for speculation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442" y="2941108"/>
            <a:ext cx="4336812"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02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Regardless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63</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898356" y="1219199"/>
            <a:ext cx="7267073"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Newly printed cards are sold in 15 card packs.  </a:t>
            </a:r>
            <a:endParaRPr lang="en-US" dirty="0"/>
          </a:p>
        </p:txBody>
      </p:sp>
      <p:sp>
        <p:nvSpPr>
          <p:cNvPr id="7" name="TextBox 6"/>
          <p:cNvSpPr txBox="1"/>
          <p:nvPr/>
        </p:nvSpPr>
        <p:spPr>
          <a:xfrm>
            <a:off x="4924926" y="2053390"/>
            <a:ext cx="3176337" cy="2585323"/>
          </a:xfrm>
          <a:prstGeom prst="rect">
            <a:avLst/>
          </a:prstGeom>
          <a:noFill/>
        </p:spPr>
        <p:txBody>
          <a:bodyPr wrap="square" rtlCol="0">
            <a:spAutoFit/>
          </a:bodyPr>
          <a:lstStyle/>
          <a:p>
            <a:r>
              <a:rPr lang="en-US" dirty="0" smtClean="0"/>
              <a:t>Usually a pack contains</a:t>
            </a:r>
          </a:p>
          <a:p>
            <a:pPr marL="285750" indent="-285750">
              <a:buFont typeface="Arial" panose="020B0604020202020204" pitchFamily="34" charset="0"/>
              <a:buChar char="•"/>
            </a:pPr>
            <a:r>
              <a:rPr lang="en-US" dirty="0" smtClean="0"/>
              <a:t>11 Commons</a:t>
            </a:r>
          </a:p>
          <a:p>
            <a:pPr marL="285750" indent="-285750">
              <a:buFont typeface="Arial" panose="020B0604020202020204" pitchFamily="34" charset="0"/>
              <a:buChar char="•"/>
            </a:pPr>
            <a:r>
              <a:rPr lang="en-US" dirty="0" smtClean="0"/>
              <a:t>3 </a:t>
            </a:r>
            <a:r>
              <a:rPr lang="en-US" dirty="0" err="1" smtClean="0"/>
              <a:t>Uncommons</a:t>
            </a:r>
            <a:endParaRPr lang="en-US" dirty="0" smtClean="0"/>
          </a:p>
          <a:p>
            <a:pPr marL="285750" indent="-285750">
              <a:buFont typeface="Arial" panose="020B0604020202020204" pitchFamily="34" charset="0"/>
              <a:buChar char="•"/>
            </a:pPr>
            <a:r>
              <a:rPr lang="en-US" dirty="0" smtClean="0"/>
              <a:t>1 Rare</a:t>
            </a:r>
          </a:p>
          <a:p>
            <a:pPr marL="742950" lvl="1" indent="-285750">
              <a:buFont typeface="Arial" panose="020B0604020202020204" pitchFamily="34" charset="0"/>
              <a:buChar char="•"/>
            </a:pPr>
            <a:r>
              <a:rPr lang="en-US" dirty="0" smtClean="0"/>
              <a:t>1 in 8 packs will replace the rare with a mythic</a:t>
            </a:r>
          </a:p>
          <a:p>
            <a:pPr marL="285750" indent="-285750">
              <a:buFont typeface="Arial" panose="020B0604020202020204" pitchFamily="34" charset="0"/>
              <a:buChar char="•"/>
            </a:pPr>
            <a:r>
              <a:rPr lang="en-US" dirty="0" smtClean="0"/>
              <a:t>1 in 6 packs will have a random premium foil card replacing a common. </a:t>
            </a:r>
          </a:p>
        </p:txBody>
      </p:sp>
      <p:pic>
        <p:nvPicPr>
          <p:cNvPr id="2050" name="Picture 2" descr="Magic the Gathering MtG Guilds of Ravnica Booster Box [Sea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66" y="2072964"/>
            <a:ext cx="4707467" cy="394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5554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44379" y="365126"/>
            <a:ext cx="8823158" cy="591477"/>
          </a:xfrm>
        </p:spPr>
        <p:txBody>
          <a:bodyPr/>
          <a:lstStyle/>
          <a:p>
            <a:r>
              <a:rPr lang="en-US" dirty="0" smtClean="0"/>
              <a:t>Modeling Risk/Reward outside of the Reserved List</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64</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TextBox 5"/>
          <p:cNvSpPr txBox="1"/>
          <p:nvPr/>
        </p:nvSpPr>
        <p:spPr>
          <a:xfrm>
            <a:off x="529389" y="2149642"/>
            <a:ext cx="7844590" cy="923330"/>
          </a:xfrm>
          <a:prstGeom prst="rect">
            <a:avLst/>
          </a:prstGeom>
          <a:noFill/>
        </p:spPr>
        <p:txBody>
          <a:bodyPr wrap="square" rtlCol="0">
            <a:spAutoFit/>
          </a:bodyPr>
          <a:lstStyle/>
          <a:p>
            <a:r>
              <a:rPr lang="en-US" u="sng" dirty="0" smtClean="0"/>
              <a:t>Risk:</a:t>
            </a:r>
          </a:p>
          <a:p>
            <a:r>
              <a:rPr lang="en-US" dirty="0" smtClean="0"/>
              <a:t>Each expansion set has varying prices.  Some cards are worthless while other </a:t>
            </a:r>
            <a:r>
              <a:rPr lang="en-US" dirty="0" smtClean="0"/>
              <a:t>cards </a:t>
            </a:r>
            <a:r>
              <a:rPr lang="en-US" dirty="0" smtClean="0"/>
              <a:t>can be </a:t>
            </a:r>
            <a:r>
              <a:rPr lang="en-US" dirty="0" smtClean="0"/>
              <a:t>expensive..</a:t>
            </a:r>
            <a:endParaRPr lang="en-US" dirty="0"/>
          </a:p>
        </p:txBody>
      </p:sp>
      <p:sp>
        <p:nvSpPr>
          <p:cNvPr id="7" name="TextBox 6"/>
          <p:cNvSpPr txBox="1"/>
          <p:nvPr/>
        </p:nvSpPr>
        <p:spPr>
          <a:xfrm>
            <a:off x="465221" y="1507958"/>
            <a:ext cx="3612464" cy="523220"/>
          </a:xfrm>
          <a:prstGeom prst="rect">
            <a:avLst/>
          </a:prstGeom>
          <a:noFill/>
        </p:spPr>
        <p:txBody>
          <a:bodyPr wrap="none" rtlCol="0">
            <a:spAutoFit/>
          </a:bodyPr>
          <a:lstStyle/>
          <a:p>
            <a:r>
              <a:rPr lang="en-US" sz="2800" dirty="0" smtClean="0"/>
              <a:t>When you open a pack:</a:t>
            </a:r>
            <a:endParaRPr lang="en-US" sz="2800" dirty="0"/>
          </a:p>
        </p:txBody>
      </p:sp>
      <p:sp>
        <p:nvSpPr>
          <p:cNvPr id="8" name="TextBox 7"/>
          <p:cNvSpPr txBox="1"/>
          <p:nvPr/>
        </p:nvSpPr>
        <p:spPr>
          <a:xfrm>
            <a:off x="457200" y="3761873"/>
            <a:ext cx="7844590" cy="923330"/>
          </a:xfrm>
          <a:prstGeom prst="rect">
            <a:avLst/>
          </a:prstGeom>
          <a:noFill/>
        </p:spPr>
        <p:txBody>
          <a:bodyPr wrap="square" rtlCol="0">
            <a:spAutoFit/>
          </a:bodyPr>
          <a:lstStyle/>
          <a:p>
            <a:r>
              <a:rPr lang="en-US" u="sng" dirty="0" smtClean="0"/>
              <a:t>Reward:</a:t>
            </a:r>
          </a:p>
          <a:p>
            <a:r>
              <a:rPr lang="en-US" dirty="0" smtClean="0"/>
              <a:t>Some packs will contain expensive cards which you can immediately sell for more than the cost of the pack.</a:t>
            </a:r>
          </a:p>
        </p:txBody>
      </p:sp>
      <p:sp>
        <p:nvSpPr>
          <p:cNvPr id="9" name="TextBox 8"/>
          <p:cNvSpPr txBox="1"/>
          <p:nvPr/>
        </p:nvSpPr>
        <p:spPr>
          <a:xfrm>
            <a:off x="1588169" y="5903495"/>
            <a:ext cx="7312708" cy="338554"/>
          </a:xfrm>
          <a:prstGeom prst="rect">
            <a:avLst/>
          </a:prstGeom>
          <a:noFill/>
        </p:spPr>
        <p:txBody>
          <a:bodyPr wrap="none" rtlCol="0">
            <a:spAutoFit/>
          </a:bodyPr>
          <a:lstStyle/>
          <a:p>
            <a:r>
              <a:rPr lang="en-US" sz="1600" i="1" dirty="0" smtClean="0"/>
              <a:t>*Keep in mind there are friction costs, shipping a physical good takes time and money.</a:t>
            </a:r>
            <a:endParaRPr lang="en-US" sz="1600" i="1" dirty="0"/>
          </a:p>
        </p:txBody>
      </p:sp>
      <p:sp>
        <p:nvSpPr>
          <p:cNvPr id="10" name="Rectangle 9"/>
          <p:cNvSpPr/>
          <p:nvPr/>
        </p:nvSpPr>
        <p:spPr>
          <a:xfrm>
            <a:off x="465222" y="5197640"/>
            <a:ext cx="8325852"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Since we know the cards in a set, their prices, and the probabilities of getting specific cards, we can simulate pack openings.  </a:t>
            </a:r>
            <a:endParaRPr lang="en-US" dirty="0"/>
          </a:p>
        </p:txBody>
      </p:sp>
    </p:spTree>
    <p:extLst>
      <p:ext uri="{BB962C8B-B14F-4D97-AF65-F5344CB8AC3E}">
        <p14:creationId xmlns:p14="http://schemas.microsoft.com/office/powerpoint/2010/main" val="198569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Open 3_SimulateBoosters.R</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65</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577" y="1253066"/>
            <a:ext cx="5596089" cy="4197067"/>
          </a:xfrm>
          <a:prstGeom prst="rect">
            <a:avLst/>
          </a:prstGeom>
        </p:spPr>
      </p:pic>
    </p:spTree>
    <p:extLst>
      <p:ext uri="{BB962C8B-B14F-4D97-AF65-F5344CB8AC3E}">
        <p14:creationId xmlns:p14="http://schemas.microsoft.com/office/powerpoint/2010/main" val="111012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733" y="3395663"/>
            <a:ext cx="3170229" cy="2643188"/>
          </a:xfrm>
          <a:prstGeom prst="rect">
            <a:avLst/>
          </a:prstGeom>
        </p:spPr>
      </p:pic>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Technical Trading Investing</a:t>
            </a:r>
            <a:endParaRPr lang="en-US" sz="2400" dirty="0"/>
          </a:p>
        </p:txBody>
      </p:sp>
      <p:sp>
        <p:nvSpPr>
          <p:cNvPr id="9" name="TextBox 8"/>
          <p:cNvSpPr txBox="1"/>
          <p:nvPr/>
        </p:nvSpPr>
        <p:spPr>
          <a:xfrm>
            <a:off x="533401" y="1905000"/>
            <a:ext cx="8000999" cy="1477328"/>
          </a:xfrm>
          <a:prstGeom prst="rect">
            <a:avLst/>
          </a:prstGeom>
          <a:noFill/>
        </p:spPr>
        <p:txBody>
          <a:bodyPr wrap="square" rtlCol="0">
            <a:spAutoFit/>
          </a:bodyPr>
          <a:lstStyle/>
          <a:p>
            <a:r>
              <a:rPr lang="en-US" dirty="0" smtClean="0"/>
              <a:t>Trade </a:t>
            </a:r>
            <a:r>
              <a:rPr lang="en-US" dirty="0"/>
              <a:t>based on “indications”.  Uses non-financial mathematical indicators to quantify risk/reward, or trigger buy/sell </a:t>
            </a:r>
            <a:endParaRPr lang="en-US" dirty="0" smtClean="0"/>
          </a:p>
          <a:p>
            <a:pPr marL="400050" lvl="2" indent="-285750">
              <a:buFont typeface="Arial" panose="020B0604020202020204" pitchFamily="34" charset="0"/>
              <a:buChar char="•"/>
            </a:pPr>
            <a:r>
              <a:rPr lang="en-US" dirty="0"/>
              <a:t>Momentum – Recognize prices moving up/down at thresholds to trigger action</a:t>
            </a:r>
          </a:p>
          <a:p>
            <a:pPr marL="400050" lvl="2" indent="-285750">
              <a:buFont typeface="Arial" panose="020B0604020202020204" pitchFamily="34" charset="0"/>
              <a:buChar char="•"/>
            </a:pPr>
            <a:r>
              <a:rPr lang="en-US" dirty="0"/>
              <a:t>“Charting” – Chart patterns trigger actions (crossovers, head &amp; shoulders)</a:t>
            </a:r>
          </a:p>
          <a:p>
            <a:endParaRPr lang="en-US" dirty="0"/>
          </a:p>
        </p:txBody>
      </p:sp>
      <p:sp>
        <p:nvSpPr>
          <p:cNvPr id="11" name="Oval Callout 10"/>
          <p:cNvSpPr/>
          <p:nvPr/>
        </p:nvSpPr>
        <p:spPr>
          <a:xfrm>
            <a:off x="4095750" y="3219450"/>
            <a:ext cx="4819650" cy="1409700"/>
          </a:xfrm>
          <a:prstGeom prst="wedgeEllipseCallout">
            <a:avLst>
              <a:gd name="adj1" fmla="val -51218"/>
              <a:gd name="adj2" fmla="val 3332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MACD crossover pattern for Smith &amp; Wesson (AOBC) is positive so now is a good time to buy. </a:t>
            </a:r>
            <a:endParaRPr lang="en-US" dirty="0"/>
          </a:p>
        </p:txBody>
      </p:sp>
    </p:spTree>
    <p:extLst>
      <p:ext uri="{BB962C8B-B14F-4D97-AF65-F5344CB8AC3E}">
        <p14:creationId xmlns:p14="http://schemas.microsoft.com/office/powerpoint/2010/main" val="177528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a:xfrm>
            <a:off x="1" y="365126"/>
            <a:ext cx="9001124" cy="591477"/>
          </a:xfrm>
        </p:spPr>
        <p:txBody>
          <a:bodyPr/>
          <a:lstStyle/>
          <a:p>
            <a:r>
              <a:rPr lang="en-US" dirty="0" smtClean="0"/>
              <a:t>Securities Trading can be distilled into 4 categories</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6" name="Rectangle 5"/>
          <p:cNvSpPr/>
          <p:nvPr/>
        </p:nvSpPr>
        <p:spPr>
          <a:xfrm>
            <a:off x="533401" y="1257300"/>
            <a:ext cx="8001000" cy="590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High Frequency Trading</a:t>
            </a:r>
            <a:endParaRPr lang="en-US" sz="2400" dirty="0"/>
          </a:p>
        </p:txBody>
      </p:sp>
      <p:sp>
        <p:nvSpPr>
          <p:cNvPr id="9" name="TextBox 8"/>
          <p:cNvSpPr txBox="1"/>
          <p:nvPr/>
        </p:nvSpPr>
        <p:spPr>
          <a:xfrm>
            <a:off x="533401" y="1905000"/>
            <a:ext cx="8000999" cy="923330"/>
          </a:xfrm>
          <a:prstGeom prst="rect">
            <a:avLst/>
          </a:prstGeom>
          <a:noFill/>
        </p:spPr>
        <p:txBody>
          <a:bodyPr wrap="square" rtlCol="0">
            <a:spAutoFit/>
          </a:bodyPr>
          <a:lstStyle/>
          <a:p>
            <a:r>
              <a:rPr lang="en-US" dirty="0"/>
              <a:t>Extremely technical trading </a:t>
            </a:r>
            <a:r>
              <a:rPr lang="en-US" dirty="0" smtClean="0"/>
              <a:t>executed without a human that </a:t>
            </a:r>
            <a:r>
              <a:rPr lang="en-US" dirty="0"/>
              <a:t>can trigger thousands of actions measured in </a:t>
            </a:r>
            <a:r>
              <a:rPr lang="en-US" dirty="0" err="1"/>
              <a:t>nano</a:t>
            </a:r>
            <a:r>
              <a:rPr lang="en-US" dirty="0"/>
              <a:t>-seconds. “scalping” small profits thousands of times per minute.</a:t>
            </a:r>
          </a:p>
        </p:txBody>
      </p:sp>
      <p:sp>
        <p:nvSpPr>
          <p:cNvPr id="11" name="Oval Callout 10"/>
          <p:cNvSpPr/>
          <p:nvPr/>
        </p:nvSpPr>
        <p:spPr>
          <a:xfrm>
            <a:off x="3257550" y="2990850"/>
            <a:ext cx="2400300" cy="742950"/>
          </a:xfrm>
          <a:prstGeom prst="wedgeEllipseCallout">
            <a:avLst>
              <a:gd name="adj1" fmla="val -58361"/>
              <a:gd name="adj2" fmla="val 630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1001100100…</a:t>
            </a:r>
            <a:endParaRPr lang="en-US" dirty="0"/>
          </a:p>
        </p:txBody>
      </p:sp>
      <p:pic>
        <p:nvPicPr>
          <p:cNvPr id="6146" name="Picture 2" descr="Funny Computer Nerd Scientist, Vintage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043" y="3143250"/>
            <a:ext cx="2242332"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knight capital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3549" y="3840546"/>
            <a:ext cx="3051175" cy="11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11/1/2018</a:t>
            </a:fld>
            <a:endParaRPr lang="en-US"/>
          </a:p>
        </p:txBody>
      </p:sp>
      <p:sp>
        <p:nvSpPr>
          <p:cNvPr id="3" name="Title 2"/>
          <p:cNvSpPr>
            <a:spLocks noGrp="1"/>
          </p:cNvSpPr>
          <p:nvPr>
            <p:ph type="title"/>
          </p:nvPr>
        </p:nvSpPr>
        <p:spPr/>
        <p:txBody>
          <a:bodyPr/>
          <a:lstStyle/>
          <a:p>
            <a:r>
              <a:rPr lang="en-US" dirty="0" smtClean="0"/>
              <a:t>What type?</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smtClean="0"/>
              <a:t>Kwartler CSCI S-96</a:t>
            </a:r>
            <a:endParaRPr lang="en-US" dirty="0"/>
          </a:p>
        </p:txBody>
      </p:sp>
      <p:sp>
        <p:nvSpPr>
          <p:cNvPr id="7" name="TextBox 6"/>
          <p:cNvSpPr txBox="1"/>
          <p:nvPr/>
        </p:nvSpPr>
        <p:spPr>
          <a:xfrm>
            <a:off x="352928" y="1134972"/>
            <a:ext cx="811730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Belief Based </a:t>
            </a:r>
            <a:r>
              <a:rPr lang="en-US" dirty="0"/>
              <a:t>– some intrinsic value of the company is appealing and triggers a buy/selling action. </a:t>
            </a:r>
          </a:p>
          <a:p>
            <a:endParaRPr lang="en-US" b="1" dirty="0" smtClean="0"/>
          </a:p>
          <a:p>
            <a:pPr marL="285750" indent="-285750">
              <a:buFont typeface="Arial" panose="020B0604020202020204" pitchFamily="34" charset="0"/>
              <a:buChar char="•"/>
            </a:pPr>
            <a:r>
              <a:rPr lang="en-US" b="1" dirty="0" smtClean="0"/>
              <a:t>Fundamental Trading  </a:t>
            </a:r>
            <a:r>
              <a:rPr lang="en-US" dirty="0" smtClean="0"/>
              <a:t>- traditional financial indicator triggers an action regardless of sector, or company product.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Technical Trading </a:t>
            </a:r>
            <a:r>
              <a:rPr lang="en-US" dirty="0" smtClean="0"/>
              <a:t>– trade based on “indications”</a:t>
            </a:r>
          </a:p>
          <a:p>
            <a:pPr marL="1200150" lvl="2"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High Frequency Trading </a:t>
            </a:r>
            <a:r>
              <a:rPr lang="en-US" dirty="0" smtClean="0"/>
              <a:t>– “scalping” small profits repeatedly</a:t>
            </a:r>
            <a:endParaRPr lang="en-US" dirty="0"/>
          </a:p>
        </p:txBody>
      </p:sp>
      <p:sp>
        <p:nvSpPr>
          <p:cNvPr id="6" name="Rectangle 5"/>
          <p:cNvSpPr/>
          <p:nvPr/>
        </p:nvSpPr>
        <p:spPr>
          <a:xfrm>
            <a:off x="657225" y="5357813"/>
            <a:ext cx="8001000" cy="8143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Stochastic Momentum Indicator (SMI), a formula for measuring momentum,  crossed over to positive territory.   I think I will buy Google (Alphabet).</a:t>
            </a:r>
            <a:endParaRPr lang="en-US" dirty="0"/>
          </a:p>
        </p:txBody>
      </p:sp>
    </p:spTree>
    <p:extLst>
      <p:ext uri="{BB962C8B-B14F-4D97-AF65-F5344CB8AC3E}">
        <p14:creationId xmlns:p14="http://schemas.microsoft.com/office/powerpoint/2010/main" val="371235061"/>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4294</TotalTime>
  <Words>3847</Words>
  <Application>Microsoft Office PowerPoint</Application>
  <PresentationFormat>On-screen Show (4:3)</PresentationFormat>
  <Paragraphs>702</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Consolas</vt:lpstr>
      <vt:lpstr>1_Office Theme</vt:lpstr>
      <vt:lpstr>Intro to Technical Financial Evaluation with R</vt:lpstr>
      <vt:lpstr>About me &amp; This Workshop</vt:lpstr>
      <vt:lpstr>Agenda</vt:lpstr>
      <vt:lpstr>What is a Market?</vt:lpstr>
      <vt:lpstr>Securities Trading can be distilled into 4 categories</vt:lpstr>
      <vt:lpstr>Securities Trading can be distilled into 4 categories</vt:lpstr>
      <vt:lpstr>Securities Trading can be distilled into 4 categories</vt:lpstr>
      <vt:lpstr>Securities Trading can be distilled into 4 categories</vt:lpstr>
      <vt:lpstr>What type?</vt:lpstr>
      <vt:lpstr>What type?</vt:lpstr>
      <vt:lpstr>What type?</vt:lpstr>
      <vt:lpstr>What type?</vt:lpstr>
      <vt:lpstr>What type?</vt:lpstr>
      <vt:lpstr>Financial Risk Modeling</vt:lpstr>
      <vt:lpstr>Let’s zoom into Technical Trading Rules (TTR)</vt:lpstr>
      <vt:lpstr>Stock Prices represent a time series</vt:lpstr>
      <vt:lpstr>What happened to US Steel?</vt:lpstr>
      <vt:lpstr>What other forces can impact US Steel?</vt:lpstr>
      <vt:lpstr>What other forces can impact US Steel?</vt:lpstr>
      <vt:lpstr>What other forces can impact US Steel?</vt:lpstr>
      <vt:lpstr>So forecasting (pattern recognition) methods won’t work.</vt:lpstr>
      <vt:lpstr>Meanwhile, US Steel was... producing steel.</vt:lpstr>
      <vt:lpstr>Let’s Practice! Open 1_TTR_A.R</vt:lpstr>
      <vt:lpstr>Agenda</vt:lpstr>
      <vt:lpstr>Example Technical Indicators</vt:lpstr>
      <vt:lpstr>What is a moving average?</vt:lpstr>
      <vt:lpstr>What is a moving average?</vt:lpstr>
      <vt:lpstr>What is a moving average?</vt:lpstr>
      <vt:lpstr>What is a moving average?</vt:lpstr>
      <vt:lpstr>Open 1_TTR_B.R</vt:lpstr>
      <vt:lpstr>So how does SMA become an Indicator?</vt:lpstr>
      <vt:lpstr>So how does SMA become an Indicator?</vt:lpstr>
      <vt:lpstr>Open 1_TTR_C_v2.R</vt:lpstr>
      <vt:lpstr>SMA as an Indicator for CMG</vt:lpstr>
      <vt:lpstr>Agenda</vt:lpstr>
      <vt:lpstr>Moving Average Convergence Divergence</vt:lpstr>
      <vt:lpstr>One small addition difference.</vt:lpstr>
      <vt:lpstr>Open 1_TTR_D.R</vt:lpstr>
      <vt:lpstr>Agenda</vt:lpstr>
      <vt:lpstr>Relative Strength Index (RSI)</vt:lpstr>
      <vt:lpstr>Creates a control chart.</vt:lpstr>
      <vt:lpstr>Calculating the RSI</vt:lpstr>
      <vt:lpstr>Open 1_TTR_F.R</vt:lpstr>
      <vt:lpstr>Agenda</vt:lpstr>
      <vt:lpstr>Consumer Credit - Lending Club</vt:lpstr>
      <vt:lpstr>What’s the Risk?</vt:lpstr>
      <vt:lpstr>What’s the Reward?</vt:lpstr>
      <vt:lpstr>                                           Example</vt:lpstr>
      <vt:lpstr>                                           Data</vt:lpstr>
      <vt:lpstr>What is cross – validation?</vt:lpstr>
      <vt:lpstr>What is cross – validation?</vt:lpstr>
      <vt:lpstr>Open 2_CreditModeling_A.R</vt:lpstr>
      <vt:lpstr>Cutoff Threshold</vt:lpstr>
      <vt:lpstr>Open 2_CreditModeling_B.R</vt:lpstr>
      <vt:lpstr>Agenda</vt:lpstr>
      <vt:lpstr>Non-Traditional Markets</vt:lpstr>
      <vt:lpstr>A non-traditional Market - Example</vt:lpstr>
      <vt:lpstr>Magic The Gathering</vt:lpstr>
      <vt:lpstr>Magic The Gathering</vt:lpstr>
      <vt:lpstr>And that’s why it’s a market…</vt:lpstr>
      <vt:lpstr>So how do you get cards?</vt:lpstr>
      <vt:lpstr>People Speculate as Supply Diminishes</vt:lpstr>
      <vt:lpstr>Regardless of the Reserved List</vt:lpstr>
      <vt:lpstr>Modeling Risk/Reward outside of the Reserved List</vt:lpstr>
      <vt:lpstr>Open 3_SimulateBoosters.R</vt:lpstr>
    </vt:vector>
  </TitlesOfParts>
  <Company>Liberty Mutual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205</cp:revision>
  <dcterms:created xsi:type="dcterms:W3CDTF">2018-05-23T17:24:59Z</dcterms:created>
  <dcterms:modified xsi:type="dcterms:W3CDTF">2018-11-02T01:05:59Z</dcterms:modified>
</cp:coreProperties>
</file>