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405" r:id="rId25"/>
    <p:sldId id="370" r:id="rId26"/>
    <p:sldId id="374" r:id="rId27"/>
    <p:sldId id="375" r:id="rId28"/>
    <p:sldId id="376" r:id="rId29"/>
    <p:sldId id="377" r:id="rId30"/>
    <p:sldId id="378" r:id="rId31"/>
    <p:sldId id="379" r:id="rId32"/>
    <p:sldId id="404" r:id="rId33"/>
    <p:sldId id="381" r:id="rId34"/>
    <p:sldId id="383" r:id="rId35"/>
    <p:sldId id="406" r:id="rId36"/>
    <p:sldId id="385" r:id="rId37"/>
    <p:sldId id="386" r:id="rId38"/>
    <p:sldId id="384" r:id="rId39"/>
    <p:sldId id="407" r:id="rId40"/>
    <p:sldId id="387" r:id="rId41"/>
    <p:sldId id="391" r:id="rId42"/>
    <p:sldId id="390" r:id="rId43"/>
    <p:sldId id="39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76" autoAdjust="0"/>
  </p:normalViewPr>
  <p:slideViewPr>
    <p:cSldViewPr snapToGrid="0">
      <p:cViewPr varScale="1">
        <p:scale>
          <a:sx n="57" d="100"/>
          <a:sy n="57" d="100"/>
        </p:scale>
        <p:origin x="17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like Netflix movies so I bought Netflix.</a:t>
            </a:r>
          </a:p>
          <a:p>
            <a:r>
              <a:rPr lang="en-US" sz="1200" dirty="0" smtClean="0"/>
              <a:t>I don’t agree with tobacco sales so I avoid those stocks.</a:t>
            </a:r>
          </a:p>
          <a:p>
            <a:r>
              <a:rPr lang="en-US" sz="1200" dirty="0" smtClean="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$460M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11/1/2018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11/1/2018</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ODSC West</a:t>
            </a:r>
            <a:endParaRPr lang="en-US" dirty="0"/>
          </a:p>
        </p:txBody>
      </p:sp>
      <p:pic>
        <p:nvPicPr>
          <p:cNvPr id="1026"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a:t>Intro to Technical Financial Evaluation with R</a:t>
            </a:r>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11/1/2018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PhD physicist wrote an algorithm that trades apple stock 10,000 per minute.</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2357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won’t buy firearm companies.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91788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ODSC we modeled the probability of risk using a decision tree and it looks like a buying a retail loan is a good investment.</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68865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Google’s quarterly ad revenue is improving, so I am going to buy some shares.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355370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Financial Risk Modeling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36"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zoom into Technical Trading Rules (TTR)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14325" y="1343033"/>
            <a:ext cx="8686799" cy="649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to use and understand some of the common technical indicators which affect you as a saver, pension holder, stock trader etc.  </a:t>
            </a:r>
            <a:endParaRPr lang="en-US" dirty="0"/>
          </a:p>
        </p:txBody>
      </p:sp>
      <p:sp>
        <p:nvSpPr>
          <p:cNvPr id="7" name="Rectangle 6"/>
          <p:cNvSpPr/>
          <p:nvPr/>
        </p:nvSpPr>
        <p:spPr>
          <a:xfrm>
            <a:off x="323850" y="2027485"/>
            <a:ext cx="8686799" cy="590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NOT to make you a trader, or convince you that you are now qualified to be a technical trader. </a:t>
            </a:r>
            <a:endParaRPr lang="en-US" dirty="0"/>
          </a:p>
        </p:txBody>
      </p:sp>
    </p:spTree>
    <p:extLst>
      <p:ext uri="{BB962C8B-B14F-4D97-AF65-F5344CB8AC3E}">
        <p14:creationId xmlns:p14="http://schemas.microsoft.com/office/powerpoint/2010/main" val="40844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Stock Prices represent a time series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171699" y="1495425"/>
            <a:ext cx="5491162" cy="3047903"/>
          </a:xfrm>
          <a:prstGeom prst="rect">
            <a:avLst/>
          </a:prstGeom>
        </p:spPr>
      </p:pic>
      <p:sp>
        <p:nvSpPr>
          <p:cNvPr id="7" name="TextBox 6"/>
          <p:cNvSpPr txBox="1"/>
          <p:nvPr/>
        </p:nvSpPr>
        <p:spPr>
          <a:xfrm>
            <a:off x="4000500" y="4843463"/>
            <a:ext cx="673582" cy="369332"/>
          </a:xfrm>
          <a:prstGeom prst="rect">
            <a:avLst/>
          </a:prstGeom>
          <a:noFill/>
        </p:spPr>
        <p:txBody>
          <a:bodyPr wrap="none" rtlCol="0">
            <a:spAutoFit/>
          </a:bodyPr>
          <a:lstStyle/>
          <a:p>
            <a:r>
              <a:rPr lang="en-US" b="1" dirty="0" smtClean="0"/>
              <a:t>TIME</a:t>
            </a:r>
            <a:endParaRPr lang="en-US" b="1" dirty="0"/>
          </a:p>
        </p:txBody>
      </p:sp>
      <p:cxnSp>
        <p:nvCxnSpPr>
          <p:cNvPr id="9" name="Straight Arrow Connector 8"/>
          <p:cNvCxnSpPr/>
          <p:nvPr/>
        </p:nvCxnSpPr>
        <p:spPr>
          <a:xfrm>
            <a:off x="1914525" y="4786313"/>
            <a:ext cx="497205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14512" y="1371601"/>
            <a:ext cx="0" cy="31575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560904" y="2767014"/>
            <a:ext cx="1828257" cy="369332"/>
          </a:xfrm>
          <a:prstGeom prst="rect">
            <a:avLst/>
          </a:prstGeom>
          <a:noFill/>
        </p:spPr>
        <p:txBody>
          <a:bodyPr wrap="none" rtlCol="0">
            <a:spAutoFit/>
          </a:bodyPr>
          <a:lstStyle/>
          <a:p>
            <a:r>
              <a:rPr lang="en-US" b="1" dirty="0" smtClean="0"/>
              <a:t>PRICE or Volume</a:t>
            </a:r>
            <a:endParaRPr lang="en-US" b="1" dirty="0"/>
          </a:p>
        </p:txBody>
      </p:sp>
      <p:sp>
        <p:nvSpPr>
          <p:cNvPr id="13" name="Rectangle 12"/>
          <p:cNvSpPr/>
          <p:nvPr/>
        </p:nvSpPr>
        <p:spPr>
          <a:xfrm>
            <a:off x="185738" y="5343540"/>
            <a:ext cx="8686799" cy="7572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BUT they are very hard to forecast due to external forces such as macro economic, international politics, sector/competitor actions, weather etc.  From a forecasting perspective stock prices are often considered a “random walk” meaning traditional econometric forecasting techniques do not apply. </a:t>
            </a:r>
            <a:endParaRPr lang="en-US" sz="1600" dirty="0">
              <a:solidFill>
                <a:schemeClr val="tx1"/>
              </a:solidFill>
            </a:endParaRPr>
          </a:p>
        </p:txBody>
      </p:sp>
    </p:spTree>
    <p:extLst>
      <p:ext uri="{BB962C8B-B14F-4D97-AF65-F5344CB8AC3E}">
        <p14:creationId xmlns:p14="http://schemas.microsoft.com/office/powerpoint/2010/main" val="13375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happened to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14112"/>
          <a:stretch/>
        </p:blipFill>
        <p:spPr>
          <a:xfrm>
            <a:off x="347662" y="1557337"/>
            <a:ext cx="3762375" cy="4376736"/>
          </a:xfrm>
          <a:prstGeom prst="rect">
            <a:avLst/>
          </a:prstGeom>
        </p:spPr>
      </p:pic>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025" y="1085850"/>
            <a:ext cx="1213794" cy="369332"/>
          </a:xfrm>
          <a:prstGeom prst="rect">
            <a:avLst/>
          </a:prstGeom>
          <a:noFill/>
        </p:spPr>
        <p:txBody>
          <a:bodyPr wrap="none" rtlCol="0">
            <a:spAutoFit/>
          </a:bodyPr>
          <a:lstStyle/>
          <a:p>
            <a:r>
              <a:rPr lang="en-US" dirty="0" smtClean="0"/>
              <a:t>Daily Chart</a:t>
            </a:r>
            <a:endParaRPr lang="en-US" dirty="0"/>
          </a:p>
        </p:txBody>
      </p:sp>
      <p:sp>
        <p:nvSpPr>
          <p:cNvPr id="10" name="TextBox 9"/>
          <p:cNvSpPr txBox="1"/>
          <p:nvPr/>
        </p:nvSpPr>
        <p:spPr>
          <a:xfrm>
            <a:off x="5843587" y="2857500"/>
            <a:ext cx="2249847" cy="923330"/>
          </a:xfrm>
          <a:prstGeom prst="rect">
            <a:avLst/>
          </a:prstGeom>
          <a:noFill/>
        </p:spPr>
        <p:txBody>
          <a:bodyPr wrap="none" rtlCol="0">
            <a:spAutoFit/>
          </a:bodyPr>
          <a:lstStyle/>
          <a:p>
            <a:r>
              <a:rPr lang="en-US" dirty="0" smtClean="0"/>
              <a:t>4/25/17 Close : $31</a:t>
            </a:r>
          </a:p>
          <a:p>
            <a:r>
              <a:rPr lang="en-US" dirty="0" smtClean="0"/>
              <a:t>4/26/17 Close: $22</a:t>
            </a:r>
          </a:p>
          <a:p>
            <a:r>
              <a:rPr lang="en-US" dirty="0" smtClean="0"/>
              <a:t>4/26/17 Volume spike</a:t>
            </a:r>
            <a:endParaRPr lang="en-US" dirty="0"/>
          </a:p>
        </p:txBody>
      </p:sp>
    </p:spTree>
    <p:extLst>
      <p:ext uri="{BB962C8B-B14F-4D97-AF65-F5344CB8AC3E}">
        <p14:creationId xmlns:p14="http://schemas.microsoft.com/office/powerpoint/2010/main" val="15002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1477328"/>
          </a:xfrm>
          <a:prstGeom prst="rect">
            <a:avLst/>
          </a:prstGeom>
          <a:noFill/>
        </p:spPr>
        <p:txBody>
          <a:bodyPr wrap="square" rtlCol="0">
            <a:spAutoFit/>
          </a:bodyPr>
          <a:lstStyle/>
          <a:p>
            <a:r>
              <a:rPr lang="en-US" dirty="0" smtClean="0"/>
              <a:t>After </a:t>
            </a:r>
            <a:r>
              <a:rPr lang="en-US" dirty="0"/>
              <a:t> </a:t>
            </a:r>
            <a:r>
              <a:rPr lang="en-US" dirty="0" smtClean="0"/>
              <a:t>the disappointing quarter (self-inflicted) the stock rose dramatically. Why?</a:t>
            </a:r>
          </a:p>
          <a:p>
            <a:r>
              <a:rPr lang="en-US" dirty="0" smtClean="0"/>
              <a:t>5/15/17:  ~$20</a:t>
            </a:r>
          </a:p>
          <a:p>
            <a:r>
              <a:rPr lang="en-US" dirty="0" smtClean="0"/>
              <a:t>2/26/18:  ~$45</a:t>
            </a:r>
            <a:endParaRPr lang="en-US" dirty="0"/>
          </a:p>
        </p:txBody>
      </p:sp>
      <p:pic>
        <p:nvPicPr>
          <p:cNvPr id="9" name="Picture 8"/>
          <p:cNvPicPr>
            <a:picLocks noChangeAspect="1"/>
          </p:cNvPicPr>
          <p:nvPr/>
        </p:nvPicPr>
        <p:blipFill rotWithShape="1">
          <a:blip r:embed="rId2"/>
          <a:srcRect r="26199"/>
          <a:stretch/>
        </p:blipFill>
        <p:spPr>
          <a:xfrm>
            <a:off x="371474" y="1447799"/>
            <a:ext cx="2857501"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900238"/>
            <a:ext cx="1700213" cy="1885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2862322"/>
          </a:xfrm>
          <a:prstGeom prst="rect">
            <a:avLst/>
          </a:prstGeom>
          <a:noFill/>
        </p:spPr>
        <p:txBody>
          <a:bodyPr wrap="square" rtlCol="0">
            <a:spAutoFit/>
          </a:bodyPr>
          <a:lstStyle/>
          <a:p>
            <a:r>
              <a:rPr lang="en-US" dirty="0" smtClean="0"/>
              <a:t>After rhetoric of a trade war (international politics) with steel tariffs on their foreign competitors the price retreated and is now in a range.  Why?</a:t>
            </a:r>
          </a:p>
          <a:p>
            <a:r>
              <a:rPr lang="en-US" dirty="0" smtClean="0"/>
              <a:t>4/25/17: $</a:t>
            </a:r>
            <a:r>
              <a:rPr lang="en-US" dirty="0"/>
              <a:t>31</a:t>
            </a:r>
          </a:p>
          <a:p>
            <a:r>
              <a:rPr lang="en-US" dirty="0" smtClean="0"/>
              <a:t>4/26/17: $22</a:t>
            </a:r>
          </a:p>
          <a:p>
            <a:r>
              <a:rPr lang="en-US" dirty="0" smtClean="0"/>
              <a:t>2/26/18:  ~$45</a:t>
            </a:r>
          </a:p>
          <a:p>
            <a:r>
              <a:rPr lang="en-US" dirty="0" smtClean="0"/>
              <a:t>4/16/18: ~$36</a:t>
            </a:r>
          </a:p>
          <a:p>
            <a:r>
              <a:rPr lang="en-US" dirty="0" smtClean="0"/>
              <a:t>6/16/18 </a:t>
            </a:r>
            <a:r>
              <a:rPr lang="en-US" dirty="0"/>
              <a:t>~$</a:t>
            </a:r>
            <a:r>
              <a:rPr lang="en-US" dirty="0" smtClean="0"/>
              <a:t>36</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About me &amp; This Workshop</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smtClean="0"/>
              <a:t>Kwartler ODSC West</a:t>
            </a:r>
            <a:endParaRPr lang="en-US" dirty="0"/>
          </a:p>
        </p:txBody>
      </p:sp>
      <p:grpSp>
        <p:nvGrpSpPr>
          <p:cNvPr id="8" name="Group 7"/>
          <p:cNvGrpSpPr/>
          <p:nvPr/>
        </p:nvGrpSpPr>
        <p:grpSpPr>
          <a:xfrm>
            <a:off x="6479417" y="2008999"/>
            <a:ext cx="2143007" cy="3074834"/>
            <a:chOff x="6479417" y="2008999"/>
            <a:chExt cx="2143007" cy="3074834"/>
          </a:xfrm>
        </p:grpSpPr>
        <p:pic>
          <p:nvPicPr>
            <p:cNvPr id="2050" name="Picture 2" descr="Image result for harvard university extension schoo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417" y="4200715"/>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cam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836" y="2008999"/>
              <a:ext cx="1880169" cy="1007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993646" y="2113106"/>
            <a:ext cx="2743200" cy="2728843"/>
            <a:chOff x="2706687" y="2113106"/>
            <a:chExt cx="2743200" cy="2728843"/>
          </a:xfrm>
        </p:grpSpPr>
        <p:pic>
          <p:nvPicPr>
            <p:cNvPr id="2054" name="Picture 6" descr="Image result for datarob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687" y="4442599"/>
              <a:ext cx="2743200" cy="399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07" y="2113106"/>
              <a:ext cx="2194560" cy="798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79475" y="2101118"/>
            <a:ext cx="1371600" cy="3575035"/>
            <a:chOff x="879475" y="2101118"/>
            <a:chExt cx="1371600" cy="3575035"/>
          </a:xfrm>
        </p:grpSpPr>
        <p:pic>
          <p:nvPicPr>
            <p:cNvPr id="2058" name="Picture 10" descr="Image result for notre dame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075" y="2101118"/>
              <a:ext cx="914400" cy="8227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text mining in practice with 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475" y="3608395"/>
              <a:ext cx="1371600" cy="20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29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14975" y="2100263"/>
            <a:ext cx="3514725" cy="2308324"/>
          </a:xfrm>
          <a:prstGeom prst="rect">
            <a:avLst/>
          </a:prstGeom>
          <a:noFill/>
        </p:spPr>
        <p:txBody>
          <a:bodyPr wrap="square" rtlCol="0">
            <a:spAutoFit/>
          </a:bodyPr>
          <a:lstStyle/>
          <a:p>
            <a:r>
              <a:rPr lang="en-US" dirty="0" smtClean="0"/>
              <a:t>The trade war shifted towards talk about auto tariffs, coupled with high auto inventory. </a:t>
            </a:r>
          </a:p>
          <a:p>
            <a:r>
              <a:rPr lang="en-US" dirty="0" smtClean="0"/>
              <a:t>4/25/17</a:t>
            </a:r>
            <a:r>
              <a:rPr lang="en-US" dirty="0"/>
              <a:t>: $31</a:t>
            </a:r>
          </a:p>
          <a:p>
            <a:r>
              <a:rPr lang="en-US" dirty="0"/>
              <a:t>4/26/17: $22</a:t>
            </a:r>
          </a:p>
          <a:p>
            <a:r>
              <a:rPr lang="en-US" dirty="0"/>
              <a:t>2/26/18:  ~$45</a:t>
            </a:r>
          </a:p>
          <a:p>
            <a:r>
              <a:rPr lang="en-US" dirty="0"/>
              <a:t>4/16/18: ~$36</a:t>
            </a:r>
          </a:p>
          <a:p>
            <a:r>
              <a:rPr lang="en-US" dirty="0"/>
              <a:t>6/16/18 ~$36</a:t>
            </a:r>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00025" y="365126"/>
            <a:ext cx="8943975" cy="591477"/>
          </a:xfrm>
        </p:spPr>
        <p:txBody>
          <a:bodyPr/>
          <a:lstStyle/>
          <a:p>
            <a:r>
              <a:rPr lang="en-US" sz="2800" dirty="0" smtClean="0"/>
              <a:t>So forecasting (pattern recognition) methods won’t work.</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399" y="2071688"/>
            <a:ext cx="3300413" cy="1477328"/>
          </a:xfrm>
          <a:prstGeom prst="rect">
            <a:avLst/>
          </a:prstGeom>
          <a:noFill/>
        </p:spPr>
        <p:txBody>
          <a:bodyPr wrap="square" rtlCol="0">
            <a:spAutoFit/>
          </a:bodyPr>
          <a:lstStyle/>
          <a:p>
            <a:r>
              <a:rPr lang="en-US" dirty="0" smtClean="0"/>
              <a:t>Some stock movements are self-inflicted (quarterly miss), others political (tariffs) while others are based on out of sector (automotive) performance.</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Tree>
    <p:extLst>
      <p:ext uri="{BB962C8B-B14F-4D97-AF65-F5344CB8AC3E}">
        <p14:creationId xmlns:p14="http://schemas.microsoft.com/office/powerpoint/2010/main" val="269380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itle 5"/>
          <p:cNvSpPr>
            <a:spLocks noGrp="1"/>
          </p:cNvSpPr>
          <p:nvPr>
            <p:ph type="title"/>
          </p:nvPr>
        </p:nvSpPr>
        <p:spPr/>
        <p:txBody>
          <a:bodyPr/>
          <a:lstStyle/>
          <a:p>
            <a:r>
              <a:rPr lang="en-US" dirty="0" smtClean="0"/>
              <a:t>Meanwhile, US Steel was... producing steel.</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6" y="1202491"/>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826" y="3489501"/>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71500" y="5786652"/>
            <a:ext cx="8001000" cy="4810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Coincidentally, a belief investor would not have bought or sold but fundamental, technical and HFT would have been in and out at different times. </a:t>
            </a:r>
            <a:endParaRPr lang="en-US" sz="1600" dirty="0">
              <a:solidFill>
                <a:schemeClr val="tx1"/>
              </a:solidFill>
            </a:endParaRPr>
          </a:p>
        </p:txBody>
      </p:sp>
    </p:spTree>
    <p:extLst>
      <p:ext uri="{BB962C8B-B14F-4D97-AF65-F5344CB8AC3E}">
        <p14:creationId xmlns:p14="http://schemas.microsoft.com/office/powerpoint/2010/main" val="35021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Practice! Open 1_TTR_A.R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3342453"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Plot the data in a dynamic plot</a:t>
            </a:r>
            <a:endParaRPr lang="en-US" dirty="0"/>
          </a:p>
        </p:txBody>
      </p:sp>
    </p:spTree>
    <p:extLst>
      <p:ext uri="{BB962C8B-B14F-4D97-AF65-F5344CB8AC3E}">
        <p14:creationId xmlns:p14="http://schemas.microsoft.com/office/powerpoint/2010/main" val="34584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24</a:t>
            </a:fld>
            <a:endParaRPr lang="en-US"/>
          </a:p>
        </p:txBody>
      </p:sp>
    </p:spTree>
    <p:extLst>
      <p:ext uri="{BB962C8B-B14F-4D97-AF65-F5344CB8AC3E}">
        <p14:creationId xmlns:p14="http://schemas.microsoft.com/office/powerpoint/2010/main" val="1963536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45660" y="214998"/>
            <a:ext cx="8789158" cy="591477"/>
          </a:xfrm>
        </p:spPr>
        <p:txBody>
          <a:bodyPr/>
          <a:lstStyle/>
          <a:p>
            <a:r>
              <a:rPr lang="en-US" sz="2800" dirty="0" smtClean="0"/>
              <a:t>Example Technical Indicators</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Rectangle 7"/>
          <p:cNvSpPr/>
          <p:nvPr/>
        </p:nvSpPr>
        <p:spPr>
          <a:xfrm>
            <a:off x="185738" y="5459103"/>
            <a:ext cx="8686799" cy="6414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expediency we will cover 3 indicators but there are many more and you could even develop your own.</a:t>
            </a:r>
            <a:endParaRPr lang="en-US" dirty="0"/>
          </a:p>
        </p:txBody>
      </p:sp>
      <p:sp>
        <p:nvSpPr>
          <p:cNvPr id="9" name="TextBox 8"/>
          <p:cNvSpPr txBox="1"/>
          <p:nvPr/>
        </p:nvSpPr>
        <p:spPr>
          <a:xfrm>
            <a:off x="286603" y="1610436"/>
            <a:ext cx="2896947" cy="584775"/>
          </a:xfrm>
          <a:prstGeom prst="rect">
            <a:avLst/>
          </a:prstGeom>
          <a:solidFill>
            <a:schemeClr val="accent5"/>
          </a:solidFill>
        </p:spPr>
        <p:txBody>
          <a:bodyPr wrap="none" rtlCol="0">
            <a:spAutoFit/>
          </a:bodyPr>
          <a:lstStyle/>
          <a:p>
            <a:r>
              <a:rPr lang="en-US" sz="3200" dirty="0">
                <a:latin typeface="Consolas" panose="020B0609020204030204" pitchFamily="49" charset="0"/>
                <a:cs typeface="Consolas" panose="020B0609020204030204" pitchFamily="49" charset="0"/>
              </a:rPr>
              <a:t>l</a:t>
            </a:r>
            <a:r>
              <a:rPr lang="en-US" sz="3200" dirty="0" smtClean="0">
                <a:latin typeface="Consolas" panose="020B0609020204030204" pitchFamily="49" charset="0"/>
                <a:cs typeface="Consolas" panose="020B0609020204030204" pitchFamily="49" charset="0"/>
              </a:rPr>
              <a:t>ibrary(TTR)</a:t>
            </a:r>
            <a:endParaRPr lang="en-US" sz="3200" dirty="0">
              <a:latin typeface="Consolas" panose="020B0609020204030204" pitchFamily="49" charset="0"/>
              <a:cs typeface="Consolas" panose="020B0609020204030204" pitchFamily="49" charset="0"/>
            </a:endParaRPr>
          </a:p>
        </p:txBody>
      </p:sp>
      <p:sp>
        <p:nvSpPr>
          <p:cNvPr id="10" name="TextBox 9"/>
          <p:cNvSpPr txBox="1"/>
          <p:nvPr/>
        </p:nvSpPr>
        <p:spPr>
          <a:xfrm>
            <a:off x="218364" y="2784144"/>
            <a:ext cx="7151317" cy="1200329"/>
          </a:xfrm>
          <a:prstGeom prst="rect">
            <a:avLst/>
          </a:prstGeom>
          <a:solidFill>
            <a:schemeClr val="accent5"/>
          </a:solidFill>
        </p:spPr>
        <p:txBody>
          <a:bodyPr wrap="none" rtlCol="0">
            <a:spAutoFit/>
          </a:bodyPr>
          <a:lstStyle>
            <a:defPPr>
              <a:defRPr lang="en-US"/>
            </a:defPPr>
            <a:lvl1pPr>
              <a:defRPr sz="3200">
                <a:latin typeface="Consolas" panose="020B0609020204030204" pitchFamily="49" charset="0"/>
                <a:cs typeface="Consolas" panose="020B0609020204030204" pitchFamily="49" charset="0"/>
              </a:defRPr>
            </a:lvl1pPr>
          </a:lstStyle>
          <a:p>
            <a:r>
              <a:rPr lang="en-US" sz="2400" dirty="0" smtClean="0"/>
              <a:t>SMA() #simple moving average</a:t>
            </a:r>
            <a:endParaRPr lang="en-US" sz="2400" dirty="0"/>
          </a:p>
          <a:p>
            <a:r>
              <a:rPr lang="en-US" sz="2400" dirty="0"/>
              <a:t>MACD</a:t>
            </a:r>
            <a:r>
              <a:rPr lang="en-US" sz="2400" dirty="0" smtClean="0"/>
              <a:t>() #moving </a:t>
            </a:r>
            <a:r>
              <a:rPr lang="en-US" sz="2400" dirty="0" err="1" smtClean="0"/>
              <a:t>avg</a:t>
            </a:r>
            <a:r>
              <a:rPr lang="en-US" sz="2400" dirty="0" smtClean="0"/>
              <a:t> convergence/divergence</a:t>
            </a:r>
            <a:endParaRPr lang="en-US" sz="2400" dirty="0"/>
          </a:p>
          <a:p>
            <a:r>
              <a:rPr lang="en-US" sz="2400" dirty="0" smtClean="0"/>
              <a:t>RSI() #Relative Strength Index</a:t>
            </a:r>
            <a:endParaRPr lang="en-US" sz="2400" dirty="0"/>
          </a:p>
        </p:txBody>
      </p:sp>
    </p:spTree>
    <p:extLst>
      <p:ext uri="{BB962C8B-B14F-4D97-AF65-F5344CB8AC3E}">
        <p14:creationId xmlns:p14="http://schemas.microsoft.com/office/powerpoint/2010/main" val="334670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sp>
        <p:nvSpPr>
          <p:cNvPr id="11" name="Rectangle 10"/>
          <p:cNvSpPr/>
          <p:nvPr/>
        </p:nvSpPr>
        <p:spPr>
          <a:xfrm>
            <a:off x="266132" y="2228333"/>
            <a:ext cx="3814549" cy="1015663"/>
          </a:xfrm>
          <a:prstGeom prst="rect">
            <a:avLst/>
          </a:prstGeom>
          <a:solidFill>
            <a:schemeClr val="accent5"/>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6478" y="3415215"/>
            <a:ext cx="4002054" cy="2030242"/>
          </a:xfrm>
          <a:prstGeom prst="rect">
            <a:avLst/>
          </a:prstGeom>
        </p:spPr>
      </p:pic>
      <p:sp>
        <p:nvSpPr>
          <p:cNvPr id="13" name="TextBox 12"/>
          <p:cNvSpPr txBox="1"/>
          <p:nvPr/>
        </p:nvSpPr>
        <p:spPr>
          <a:xfrm>
            <a:off x="4735765" y="2661313"/>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4960986" y="215634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2681784" y="3923733"/>
            <a:ext cx="3664426"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6140354" y="3067337"/>
            <a:ext cx="1009934"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6854446" y="3062997"/>
            <a:ext cx="1581027" cy="365760"/>
          </a:xfrm>
          <a:prstGeom prst="rect">
            <a:avLst/>
          </a:prstGeom>
        </p:spPr>
      </p:pic>
    </p:spTree>
    <p:extLst>
      <p:ext uri="{BB962C8B-B14F-4D97-AF65-F5344CB8AC3E}">
        <p14:creationId xmlns:p14="http://schemas.microsoft.com/office/powerpoint/2010/main" val="124476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0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5796897" y="361097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535784" y="3585735"/>
            <a:ext cx="1496291" cy="365760"/>
          </a:xfrm>
          <a:prstGeom prst="rect">
            <a:avLst/>
          </a:prstGeom>
        </p:spPr>
      </p:pic>
    </p:spTree>
    <p:extLst>
      <p:ext uri="{BB962C8B-B14F-4D97-AF65-F5344CB8AC3E}">
        <p14:creationId xmlns:p14="http://schemas.microsoft.com/office/powerpoint/2010/main" val="280066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657062"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1657062"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657062"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1657062"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1657062"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1657062"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1657062"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1657062"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1657062"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1657062"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86492"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5637358" y="2806596"/>
            <a:ext cx="2122226" cy="3385542"/>
          </a:xfrm>
          <a:prstGeom prst="rect">
            <a:avLst/>
          </a:prstGeom>
        </p:spPr>
        <p:txBody>
          <a:bodyPr wrap="square">
            <a:spAutoFit/>
          </a:bodyPr>
          <a:lstStyle/>
          <a:p>
            <a:r>
              <a:rPr lang="pl-PL" dirty="0"/>
              <a:t> </a:t>
            </a:r>
            <a:r>
              <a:rPr lang="en-US" dirty="0" smtClean="0"/>
              <a:t> </a:t>
            </a:r>
            <a:r>
              <a:rPr lang="pl-PL" dirty="0" smtClean="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2350685" y="3172179"/>
            <a:ext cx="1581027" cy="365760"/>
          </a:xfrm>
          <a:prstGeom prst="rect">
            <a:avLst/>
          </a:prstGeom>
        </p:spPr>
      </p:pic>
      <p:pic>
        <p:nvPicPr>
          <p:cNvPr id="11" name="Picture 10"/>
          <p:cNvPicPr>
            <a:picLocks noChangeAspect="1"/>
          </p:cNvPicPr>
          <p:nvPr/>
        </p:nvPicPr>
        <p:blipFill>
          <a:blip r:embed="rId3"/>
          <a:stretch>
            <a:fillRect/>
          </a:stretch>
        </p:blipFill>
        <p:spPr>
          <a:xfrm>
            <a:off x="2350685" y="5423422"/>
            <a:ext cx="1699708" cy="365760"/>
          </a:xfrm>
          <a:prstGeom prst="rect">
            <a:avLst/>
          </a:prstGeom>
        </p:spPr>
      </p:pic>
    </p:spTree>
    <p:extLst>
      <p:ext uri="{BB962C8B-B14F-4D97-AF65-F5344CB8AC3E}">
        <p14:creationId xmlns:p14="http://schemas.microsoft.com/office/powerpoint/2010/main" val="24768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404719"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Create three simple moving averages and plot to see the smoothing effect</a:t>
            </a:r>
            <a:endParaRPr lang="en-US" dirty="0"/>
          </a:p>
        </p:txBody>
      </p:sp>
    </p:spTree>
    <p:extLst>
      <p:ext uri="{BB962C8B-B14F-4D97-AF65-F5344CB8AC3E}">
        <p14:creationId xmlns:p14="http://schemas.microsoft.com/office/powerpoint/2010/main" val="363644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1187356" y="1251424"/>
            <a:ext cx="6769289" cy="4185002"/>
          </a:xfrm>
          <a:prstGeom prst="rect">
            <a:avLst/>
          </a:prstGeom>
          <a:ln>
            <a:solidFill>
              <a:schemeClr val="tx1"/>
            </a:solidFill>
          </a:ln>
        </p:spPr>
      </p:pic>
      <p:sp>
        <p:nvSpPr>
          <p:cNvPr id="7" name="Rectangle 6"/>
          <p:cNvSpPr/>
          <p:nvPr/>
        </p:nvSpPr>
        <p:spPr>
          <a:xfrm>
            <a:off x="185738" y="5581934"/>
            <a:ext cx="8686799" cy="518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investor can “</a:t>
            </a:r>
            <a:r>
              <a:rPr lang="en-US" dirty="0" err="1" smtClean="0"/>
              <a:t>backtest</a:t>
            </a:r>
            <a:r>
              <a:rPr lang="en-US" dirty="0" smtClean="0"/>
              <a:t>” the strategy to find an acceptable “n”.  Once the best “n” is found, the SMA line represents points to buy and sell as the price crosses over.</a:t>
            </a:r>
            <a:endParaRPr lang="en-US" dirty="0"/>
          </a:p>
        </p:txBody>
      </p:sp>
    </p:spTree>
    <p:extLst>
      <p:ext uri="{BB962C8B-B14F-4D97-AF65-F5344CB8AC3E}">
        <p14:creationId xmlns:p14="http://schemas.microsoft.com/office/powerpoint/2010/main" val="3990824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185738" y="5334000"/>
            <a:ext cx="8686799" cy="76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Card!  We need to lag the trading rule to ensure the signal is realistic.  Calculations are not real time, but at close so you need to adjust the results to emulate a real  scenario.</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1333499"/>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1_TTR_C_v2.R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361759" cy="2462213"/>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SMA </a:t>
            </a:r>
          </a:p>
          <a:p>
            <a:pPr marL="285750" indent="-285750">
              <a:buFont typeface="Arial" panose="020B0604020202020204" pitchFamily="34" charset="0"/>
              <a:buChar char="•"/>
            </a:pPr>
            <a:r>
              <a:rPr lang="en-US" dirty="0" smtClean="0"/>
              <a:t>Create a trading indicator (rule)</a:t>
            </a:r>
          </a:p>
          <a:p>
            <a:pPr marL="285750" indent="-285750">
              <a:buFont typeface="Arial" panose="020B0604020202020204" pitchFamily="34" charset="0"/>
              <a:buChar char="•"/>
            </a:pPr>
            <a:r>
              <a:rPr lang="en-US" dirty="0" smtClean="0"/>
              <a:t>Lag the Rule</a:t>
            </a:r>
          </a:p>
          <a:p>
            <a:pPr marL="285750" indent="-285750">
              <a:buFont typeface="Arial" panose="020B0604020202020204" pitchFamily="34" charset="0"/>
              <a:buChar char="•"/>
            </a:pPr>
            <a:r>
              <a:rPr lang="en-US" dirty="0" smtClean="0"/>
              <a:t>Back-test the lagged rule to see cumulative returns</a:t>
            </a:r>
          </a:p>
          <a:p>
            <a:pPr marL="285750" indent="-285750">
              <a:buFont typeface="Arial" panose="020B0604020202020204" pitchFamily="34" charset="0"/>
              <a:buChar char="•"/>
            </a:pPr>
            <a:r>
              <a:rPr lang="en-US" dirty="0" smtClean="0"/>
              <a:t>Switch a single character in the rule and back-test again to see the impact</a:t>
            </a:r>
            <a:endParaRPr lang="en-US" dirty="0"/>
          </a:p>
        </p:txBody>
      </p:sp>
    </p:spTree>
    <p:extLst>
      <p:ext uri="{BB962C8B-B14F-4D97-AF65-F5344CB8AC3E}">
        <p14:creationId xmlns:p14="http://schemas.microsoft.com/office/powerpoint/2010/main" val="1737845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SMA as an Indicator for CMG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78606" y="1156380"/>
            <a:ext cx="6036469" cy="3628860"/>
          </a:xfrm>
          <a:prstGeom prst="rect">
            <a:avLst/>
          </a:prstGeom>
        </p:spPr>
      </p:pic>
      <p:sp>
        <p:nvSpPr>
          <p:cNvPr id="7" name="Right Brace 6"/>
          <p:cNvSpPr/>
          <p:nvPr/>
        </p:nvSpPr>
        <p:spPr>
          <a:xfrm>
            <a:off x="6219825"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205537" y="3267075"/>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205537"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2308" y="2074397"/>
            <a:ext cx="1928812" cy="523220"/>
          </a:xfrm>
          <a:prstGeom prst="rect">
            <a:avLst/>
          </a:prstGeom>
          <a:noFill/>
        </p:spPr>
        <p:txBody>
          <a:bodyPr wrap="square" rtlCol="0">
            <a:spAutoFit/>
          </a:bodyPr>
          <a:lstStyle/>
          <a:p>
            <a:r>
              <a:rPr lang="en-US" sz="1400" dirty="0" smtClean="0"/>
              <a:t>Total Cumulative Return using the rule.</a:t>
            </a:r>
            <a:endParaRPr lang="en-US" sz="1400" dirty="0"/>
          </a:p>
        </p:txBody>
      </p:sp>
      <p:sp>
        <p:nvSpPr>
          <p:cNvPr id="11" name="TextBox 10"/>
          <p:cNvSpPr txBox="1"/>
          <p:nvPr/>
        </p:nvSpPr>
        <p:spPr>
          <a:xfrm>
            <a:off x="6910730" y="3119780"/>
            <a:ext cx="2420034" cy="646331"/>
          </a:xfrm>
          <a:prstGeom prst="rect">
            <a:avLst/>
          </a:prstGeom>
          <a:noFill/>
        </p:spPr>
        <p:txBody>
          <a:bodyPr wrap="square" rtlCol="0">
            <a:spAutoFit/>
          </a:bodyPr>
          <a:lstStyle/>
          <a:p>
            <a:r>
              <a:rPr lang="en-US" sz="1200" dirty="0" smtClean="0"/>
              <a:t>Day to Day Return</a:t>
            </a:r>
          </a:p>
          <a:p>
            <a:r>
              <a:rPr lang="en-US" sz="1200" dirty="0" smtClean="0"/>
              <a:t>Important if rule is sub one day periodicity.</a:t>
            </a:r>
            <a:endParaRPr lang="en-US" sz="1200" dirty="0"/>
          </a:p>
        </p:txBody>
      </p:sp>
      <p:sp>
        <p:nvSpPr>
          <p:cNvPr id="12" name="TextBox 11"/>
          <p:cNvSpPr txBox="1"/>
          <p:nvPr/>
        </p:nvSpPr>
        <p:spPr>
          <a:xfrm>
            <a:off x="6877392" y="3872255"/>
            <a:ext cx="2266608" cy="461665"/>
          </a:xfrm>
          <a:prstGeom prst="rect">
            <a:avLst/>
          </a:prstGeom>
          <a:noFill/>
        </p:spPr>
        <p:txBody>
          <a:bodyPr wrap="square" rtlCol="0">
            <a:spAutoFit/>
          </a:bodyPr>
          <a:lstStyle/>
          <a:p>
            <a:r>
              <a:rPr lang="en-US" sz="1200" dirty="0" smtClean="0"/>
              <a:t>Peak to trough % change, used to understand volatility.</a:t>
            </a:r>
            <a:endParaRPr lang="en-US" sz="1200" dirty="0"/>
          </a:p>
        </p:txBody>
      </p:sp>
      <p:sp>
        <p:nvSpPr>
          <p:cNvPr id="13" name="Rectangle 12"/>
          <p:cNvSpPr/>
          <p:nvPr/>
        </p:nvSpPr>
        <p:spPr>
          <a:xfrm>
            <a:off x="185738"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Due to the price spike, ~20% of the total cumulative ~30% came in a single session.  One could still argue the rule reduced risk because there were days without any capital exposure and the rule provided returns beyond the 1 day surge</a:t>
            </a:r>
            <a:r>
              <a:rPr lang="en-US" sz="1600" dirty="0" smtClean="0"/>
              <a:t>.</a:t>
            </a:r>
            <a:endParaRPr lang="en-US" sz="1600" dirty="0"/>
          </a:p>
        </p:txBody>
      </p:sp>
    </p:spTree>
    <p:extLst>
      <p:ext uri="{BB962C8B-B14F-4D97-AF65-F5344CB8AC3E}">
        <p14:creationId xmlns:p14="http://schemas.microsoft.com/office/powerpoint/2010/main" val="408684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21077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Moving Average Convergence Divergence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8207477" cy="646331"/>
          </a:xfrm>
          <a:prstGeom prst="rect">
            <a:avLst/>
          </a:prstGeom>
          <a:solidFill>
            <a:schemeClr val="accent6"/>
          </a:solidFill>
        </p:spPr>
        <p:txBody>
          <a:bodyPr wrap="square" rtlCol="0">
            <a:spAutoFit/>
          </a:bodyPr>
          <a:lstStyle/>
          <a:p>
            <a:r>
              <a:rPr lang="en-US" dirty="0" smtClean="0">
                <a:solidFill>
                  <a:schemeClr val="bg1"/>
                </a:solidFill>
              </a:rPr>
              <a:t>By </a:t>
            </a:r>
            <a:r>
              <a:rPr lang="en-US" dirty="0" smtClean="0">
                <a:solidFill>
                  <a:schemeClr val="bg1"/>
                </a:solidFill>
              </a:rPr>
              <a:t>measuring </a:t>
            </a:r>
            <a:r>
              <a:rPr lang="en-US" i="1" u="sng" dirty="0" smtClean="0">
                <a:solidFill>
                  <a:schemeClr val="bg1"/>
                </a:solidFill>
              </a:rPr>
              <a:t>the moving average of two moving averages with different time frames</a:t>
            </a:r>
            <a:r>
              <a:rPr lang="en-US" dirty="0" smtClean="0">
                <a:solidFill>
                  <a:schemeClr val="bg1"/>
                </a:solidFill>
              </a:rPr>
              <a:t>, an investor hopes to capture when momentum is building or receding.  </a:t>
            </a:r>
            <a:endParaRPr lang="en-US" dirty="0">
              <a:solidFill>
                <a:schemeClr val="bg1"/>
              </a:solidFill>
            </a:endParaRPr>
          </a:p>
        </p:txBody>
      </p:sp>
      <p:sp>
        <p:nvSpPr>
          <p:cNvPr id="7" name="TextBox 6"/>
          <p:cNvSpPr txBox="1"/>
          <p:nvPr/>
        </p:nvSpPr>
        <p:spPr>
          <a:xfrm>
            <a:off x="173983" y="3890347"/>
            <a:ext cx="8736302" cy="1200329"/>
          </a:xfrm>
          <a:prstGeom prst="rect">
            <a:avLst/>
          </a:prstGeom>
          <a:noFill/>
        </p:spPr>
        <p:txBody>
          <a:bodyPr wrap="none" rtlCol="0">
            <a:spAutoFit/>
          </a:bodyPr>
          <a:lstStyle/>
          <a:p>
            <a:pPr marL="514350" indent="-514350">
              <a:buAutoNum type="arabicPeriod"/>
            </a:pPr>
            <a:r>
              <a:rPr lang="en-US" sz="2400" b="1" dirty="0" smtClean="0"/>
              <a:t>Calculate the 12 (</a:t>
            </a:r>
            <a:r>
              <a:rPr lang="en-US" sz="2400" b="1" dirty="0" err="1" smtClean="0"/>
              <a:t>nFast</a:t>
            </a:r>
            <a:r>
              <a:rPr lang="en-US" sz="2400" b="1" dirty="0" smtClean="0"/>
              <a:t>) day &amp; 26 (</a:t>
            </a:r>
            <a:r>
              <a:rPr lang="en-US" sz="2400" b="1" dirty="0" err="1" smtClean="0"/>
              <a:t>nSlow</a:t>
            </a:r>
            <a:r>
              <a:rPr lang="en-US" sz="2400" b="1" dirty="0" smtClean="0"/>
              <a:t>) day moving averages.</a:t>
            </a:r>
          </a:p>
          <a:p>
            <a:pPr marL="514350" indent="-514350">
              <a:buAutoNum type="arabicPeriod"/>
            </a:pPr>
            <a:r>
              <a:rPr lang="en-US" sz="2400" b="1" dirty="0" smtClean="0"/>
              <a:t>Calculate the difference </a:t>
            </a:r>
            <a:r>
              <a:rPr lang="en-US" sz="2400" b="1" dirty="0"/>
              <a:t>between </a:t>
            </a:r>
            <a:r>
              <a:rPr lang="en-US" sz="2400" b="1" dirty="0" smtClean="0"/>
              <a:t>average from #1 </a:t>
            </a:r>
          </a:p>
          <a:p>
            <a:pPr marL="514350" indent="-514350">
              <a:buAutoNum type="arabicPeriod"/>
            </a:pPr>
            <a:r>
              <a:rPr lang="en-US" sz="2400" b="1" dirty="0" smtClean="0"/>
              <a:t>Calculate the 9 day Moving </a:t>
            </a:r>
            <a:r>
              <a:rPr lang="en-US" sz="2400" b="1" dirty="0" err="1" smtClean="0"/>
              <a:t>Avg</a:t>
            </a:r>
            <a:r>
              <a:rPr lang="en-US" sz="2400" b="1" dirty="0" smtClean="0"/>
              <a:t> (</a:t>
            </a:r>
            <a:r>
              <a:rPr lang="en-US" sz="2400" b="1" dirty="0" err="1" smtClean="0"/>
              <a:t>nSig</a:t>
            </a:r>
            <a:r>
              <a:rPr lang="en-US" sz="2400" b="1" dirty="0" smtClean="0"/>
              <a:t>) of #2 </a:t>
            </a:r>
          </a:p>
        </p:txBody>
      </p:sp>
      <p:sp>
        <p:nvSpPr>
          <p:cNvPr id="9" name="TextBox 8"/>
          <p:cNvSpPr txBox="1"/>
          <p:nvPr/>
        </p:nvSpPr>
        <p:spPr>
          <a:xfrm>
            <a:off x="677043" y="2154212"/>
            <a:ext cx="7424084" cy="1200329"/>
          </a:xfrm>
          <a:prstGeom prst="rect">
            <a:avLst/>
          </a:prstGeom>
          <a:noFill/>
        </p:spPr>
        <p:txBody>
          <a:bodyPr wrap="none" rtlCol="0">
            <a:spAutoFit/>
          </a:bodyPr>
          <a:lstStyle/>
          <a:p>
            <a:r>
              <a:rPr lang="en-US" dirty="0" smtClean="0"/>
              <a:t>Instead of “n”:</a:t>
            </a:r>
          </a:p>
          <a:p>
            <a:pPr marL="285750" indent="-285750">
              <a:buFont typeface="Arial" panose="020B0604020202020204" pitchFamily="34" charset="0"/>
              <a:buChar char="•"/>
            </a:pPr>
            <a:r>
              <a:rPr lang="en-US" dirty="0" err="1" smtClean="0"/>
              <a:t>nFast</a:t>
            </a:r>
            <a:r>
              <a:rPr lang="en-US" dirty="0" smtClean="0"/>
              <a:t>(12) – the smaller window to measure (12 periods)</a:t>
            </a:r>
          </a:p>
          <a:p>
            <a:pPr marL="285750" indent="-285750">
              <a:buFont typeface="Arial" panose="020B0604020202020204" pitchFamily="34" charset="0"/>
              <a:buChar char="•"/>
            </a:pPr>
            <a:r>
              <a:rPr lang="en-US" dirty="0" err="1" smtClean="0"/>
              <a:t>nSlow</a:t>
            </a:r>
            <a:r>
              <a:rPr lang="en-US" dirty="0" smtClean="0"/>
              <a:t>(26)- the longer window to measure (26 periods)</a:t>
            </a:r>
          </a:p>
          <a:p>
            <a:pPr marL="285750" indent="-285750">
              <a:buFont typeface="Arial" panose="020B0604020202020204" pitchFamily="34" charset="0"/>
              <a:buChar char="•"/>
            </a:pPr>
            <a:r>
              <a:rPr lang="en-US" dirty="0" err="1" smtClean="0"/>
              <a:t>nSig</a:t>
            </a:r>
            <a:r>
              <a:rPr lang="en-US" dirty="0" smtClean="0"/>
              <a:t>(9)- the number of periods used to measure the </a:t>
            </a:r>
            <a:r>
              <a:rPr lang="en-US" dirty="0" err="1" smtClean="0"/>
              <a:t>avg</a:t>
            </a:r>
            <a:r>
              <a:rPr lang="en-US" dirty="0" smtClean="0"/>
              <a:t> difference “signal”</a:t>
            </a:r>
            <a:endParaRPr lang="en-US" dirty="0"/>
          </a:p>
        </p:txBody>
      </p:sp>
      <p:sp>
        <p:nvSpPr>
          <p:cNvPr id="10" name="TextBox 9"/>
          <p:cNvSpPr txBox="1"/>
          <p:nvPr/>
        </p:nvSpPr>
        <p:spPr>
          <a:xfrm>
            <a:off x="586555" y="5419427"/>
            <a:ext cx="7753043" cy="646331"/>
          </a:xfrm>
          <a:prstGeom prst="rect">
            <a:avLst/>
          </a:prstGeom>
          <a:solidFill>
            <a:schemeClr val="accent6"/>
          </a:solidFill>
        </p:spPr>
        <p:txBody>
          <a:bodyPr wrap="square" rtlCol="0">
            <a:spAutoFit/>
          </a:bodyPr>
          <a:lstStyle/>
          <a:p>
            <a:r>
              <a:rPr lang="en-US" dirty="0" smtClean="0">
                <a:solidFill>
                  <a:schemeClr val="bg1"/>
                </a:solidFill>
              </a:rPr>
              <a:t>When MACD is positive, the price is accelerating, positive momentum/money is coming to the equity which represents a buying opportunity.  Converse is true.</a:t>
            </a:r>
            <a:endParaRPr lang="en-US" dirty="0">
              <a:solidFill>
                <a:schemeClr val="bg1"/>
              </a:solidFill>
            </a:endParaRPr>
          </a:p>
        </p:txBody>
      </p:sp>
    </p:spTree>
    <p:extLst>
      <p:ext uri="{BB962C8B-B14F-4D97-AF65-F5344CB8AC3E}">
        <p14:creationId xmlns:p14="http://schemas.microsoft.com/office/powerpoint/2010/main" val="385271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One small addition difference.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7753043" cy="369332"/>
          </a:xfrm>
          <a:prstGeom prst="rect">
            <a:avLst/>
          </a:prstGeom>
          <a:solidFill>
            <a:schemeClr val="accent6"/>
          </a:solidFill>
        </p:spPr>
        <p:txBody>
          <a:bodyPr wrap="square" rtlCol="0">
            <a:spAutoFit/>
          </a:bodyPr>
          <a:lstStyle/>
          <a:p>
            <a:r>
              <a:rPr lang="en-US" dirty="0" smtClean="0">
                <a:solidFill>
                  <a:schemeClr val="bg1"/>
                </a:solidFill>
              </a:rPr>
              <a:t>MACD uses exponential moving averages (EMA).</a:t>
            </a:r>
            <a:endParaRPr lang="en-US" dirty="0">
              <a:solidFill>
                <a:schemeClr val="bg1"/>
              </a:solidFill>
            </a:endParaRPr>
          </a:p>
        </p:txBody>
      </p:sp>
      <p:sp>
        <p:nvSpPr>
          <p:cNvPr id="7" name="TextBox 6"/>
          <p:cNvSpPr txBox="1"/>
          <p:nvPr/>
        </p:nvSpPr>
        <p:spPr>
          <a:xfrm>
            <a:off x="1494652" y="1838857"/>
            <a:ext cx="886781" cy="523220"/>
          </a:xfrm>
          <a:prstGeom prst="rect">
            <a:avLst/>
          </a:prstGeom>
          <a:noFill/>
        </p:spPr>
        <p:txBody>
          <a:bodyPr wrap="none" rtlCol="0">
            <a:spAutoFit/>
          </a:bodyPr>
          <a:lstStyle/>
          <a:p>
            <a:r>
              <a:rPr lang="en-US" sz="2800" b="1" u="sng" dirty="0" smtClean="0"/>
              <a:t>SMA</a:t>
            </a:r>
            <a:endParaRPr lang="en-US" sz="2800" b="1" u="sng" dirty="0"/>
          </a:p>
        </p:txBody>
      </p:sp>
      <p:sp>
        <p:nvSpPr>
          <p:cNvPr id="8" name="TextBox 7"/>
          <p:cNvSpPr txBox="1"/>
          <p:nvPr/>
        </p:nvSpPr>
        <p:spPr>
          <a:xfrm>
            <a:off x="6909875" y="1838857"/>
            <a:ext cx="891591" cy="523220"/>
          </a:xfrm>
          <a:prstGeom prst="rect">
            <a:avLst/>
          </a:prstGeom>
          <a:noFill/>
        </p:spPr>
        <p:txBody>
          <a:bodyPr wrap="none" rtlCol="0">
            <a:spAutoFit/>
          </a:bodyPr>
          <a:lstStyle/>
          <a:p>
            <a:r>
              <a:rPr lang="en-US" sz="2800" b="1" u="sng" dirty="0" smtClean="0"/>
              <a:t>EMA</a:t>
            </a:r>
            <a:endParaRPr lang="en-US" sz="2800" b="1" u="sng" dirty="0"/>
          </a:p>
        </p:txBody>
      </p:sp>
      <p:sp>
        <p:nvSpPr>
          <p:cNvPr id="9" name="TextBox 8"/>
          <p:cNvSpPr txBox="1"/>
          <p:nvPr/>
        </p:nvSpPr>
        <p:spPr>
          <a:xfrm>
            <a:off x="151627" y="2492477"/>
            <a:ext cx="3318387" cy="646331"/>
          </a:xfrm>
          <a:prstGeom prst="rect">
            <a:avLst/>
          </a:prstGeom>
          <a:noFill/>
        </p:spPr>
        <p:txBody>
          <a:bodyPr wrap="square" rtlCol="0">
            <a:spAutoFit/>
          </a:bodyPr>
          <a:lstStyle/>
          <a:p>
            <a:r>
              <a:rPr lang="en-US" dirty="0" smtClean="0"/>
              <a:t>Each value in the “n” window has an </a:t>
            </a:r>
            <a:r>
              <a:rPr lang="en-US" b="1" u="sng" dirty="0" smtClean="0"/>
              <a:t>equal</a:t>
            </a:r>
            <a:r>
              <a:rPr lang="en-US" dirty="0" smtClean="0"/>
              <a:t> weight.</a:t>
            </a:r>
            <a:endParaRPr lang="en-US" dirty="0"/>
          </a:p>
        </p:txBody>
      </p:sp>
      <p:sp>
        <p:nvSpPr>
          <p:cNvPr id="10" name="TextBox 9"/>
          <p:cNvSpPr txBox="1"/>
          <p:nvPr/>
        </p:nvSpPr>
        <p:spPr>
          <a:xfrm>
            <a:off x="151627" y="4232787"/>
            <a:ext cx="1396985" cy="369332"/>
          </a:xfrm>
          <a:prstGeom prst="rect">
            <a:avLst/>
          </a:prstGeom>
          <a:noFill/>
        </p:spPr>
        <p:txBody>
          <a:bodyPr wrap="none" rtlCol="0">
            <a:spAutoFit/>
          </a:bodyPr>
          <a:lstStyle/>
          <a:p>
            <a:r>
              <a:rPr lang="en-US" dirty="0" smtClean="0"/>
              <a:t>For example:</a:t>
            </a:r>
          </a:p>
        </p:txBody>
      </p:sp>
      <p:sp>
        <p:nvSpPr>
          <p:cNvPr id="11" name="Rectangle 10"/>
          <p:cNvSpPr/>
          <p:nvPr/>
        </p:nvSpPr>
        <p:spPr>
          <a:xfrm>
            <a:off x="151627" y="4654415"/>
            <a:ext cx="4572000" cy="1323439"/>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a:t>
            </a:r>
            <a:r>
              <a:rPr lang="en-US" sz="2000" dirty="0" smtClean="0">
                <a:latin typeface="Consolas" panose="020B0609020204030204" pitchFamily="49" charset="0"/>
                <a:cs typeface="Consolas" panose="020B0609020204030204" pitchFamily="49" charset="0"/>
              </a:rPr>
              <a:t>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5564229" y="2482645"/>
            <a:ext cx="3318387" cy="1200329"/>
          </a:xfrm>
          <a:prstGeom prst="rect">
            <a:avLst/>
          </a:prstGeom>
          <a:noFill/>
        </p:spPr>
        <p:txBody>
          <a:bodyPr wrap="square" rtlCol="0">
            <a:spAutoFit/>
          </a:bodyPr>
          <a:lstStyle/>
          <a:p>
            <a:r>
              <a:rPr lang="en-US" dirty="0" smtClean="0"/>
              <a:t>Each value in the “n” window has an different weight.  The weights decrease the farther back in time e.g. </a:t>
            </a:r>
            <a:r>
              <a:rPr lang="en-US" b="1" dirty="0" smtClean="0"/>
              <a:t>recent data is more relevant</a:t>
            </a:r>
            <a:r>
              <a:rPr lang="en-US" dirty="0" smtClean="0"/>
              <a:t>.</a:t>
            </a:r>
            <a:endParaRPr lang="en-US" dirty="0"/>
          </a:p>
        </p:txBody>
      </p:sp>
      <p:sp>
        <p:nvSpPr>
          <p:cNvPr id="13" name="TextBox 12"/>
          <p:cNvSpPr txBox="1"/>
          <p:nvPr/>
        </p:nvSpPr>
        <p:spPr>
          <a:xfrm>
            <a:off x="5435849" y="4557252"/>
            <a:ext cx="3575146" cy="1200329"/>
          </a:xfrm>
          <a:prstGeom prst="rect">
            <a:avLst/>
          </a:prstGeom>
          <a:noFill/>
        </p:spPr>
        <p:txBody>
          <a:bodyPr wrap="none" rtlCol="0">
            <a:spAutoFit/>
          </a:bodyPr>
          <a:lstStyle/>
          <a:p>
            <a:r>
              <a:rPr lang="en-US" dirty="0" smtClean="0"/>
              <a:t>Advantage:</a:t>
            </a:r>
          </a:p>
          <a:p>
            <a:r>
              <a:rPr lang="en-US" dirty="0" smtClean="0"/>
              <a:t>Faster to recognize a buy/sell signal.</a:t>
            </a:r>
          </a:p>
          <a:p>
            <a:r>
              <a:rPr lang="en-US" dirty="0" smtClean="0"/>
              <a:t>Disadvantage:</a:t>
            </a:r>
          </a:p>
          <a:p>
            <a:r>
              <a:rPr lang="en-US" dirty="0" smtClean="0"/>
              <a:t>More false signals, more sensitivity</a:t>
            </a:r>
            <a:endParaRPr lang="en-US" dirty="0"/>
          </a:p>
        </p:txBody>
      </p:sp>
      <p:cxnSp>
        <p:nvCxnSpPr>
          <p:cNvPr id="15" name="Straight Connector 14"/>
          <p:cNvCxnSpPr/>
          <p:nvPr/>
        </p:nvCxnSpPr>
        <p:spPr>
          <a:xfrm>
            <a:off x="4980811" y="2343150"/>
            <a:ext cx="0" cy="37004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68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1_TTR_D.R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497146" cy="2185214"/>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a:t>
            </a:r>
            <a:r>
              <a:rPr lang="en-US" dirty="0" smtClean="0"/>
              <a:t>MACD</a:t>
            </a:r>
            <a:r>
              <a:rPr lang="en-US" dirty="0" smtClean="0"/>
              <a:t> </a:t>
            </a:r>
            <a:endParaRPr lang="en-US" dirty="0" smtClean="0"/>
          </a:p>
          <a:p>
            <a:pPr marL="285750" indent="-285750">
              <a:buFont typeface="Arial" panose="020B0604020202020204" pitchFamily="34" charset="0"/>
              <a:buChar char="•"/>
            </a:pPr>
            <a:r>
              <a:rPr lang="en-US" dirty="0" smtClean="0"/>
              <a:t>Plot a dynamic graph of the closing &amp; MACD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the indicator</a:t>
            </a:r>
            <a:endParaRPr lang="en-US" dirty="0"/>
          </a:p>
        </p:txBody>
      </p:sp>
    </p:spTree>
    <p:extLst>
      <p:ext uri="{BB962C8B-B14F-4D97-AF65-F5344CB8AC3E}">
        <p14:creationId xmlns:p14="http://schemas.microsoft.com/office/powerpoint/2010/main" val="385526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Tree>
    <p:extLst>
      <p:ext uri="{BB962C8B-B14F-4D97-AF65-F5344CB8AC3E}">
        <p14:creationId xmlns:p14="http://schemas.microsoft.com/office/powerpoint/2010/main" val="455826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129220"/>
            <a:ext cx="8686799"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market is one of the many varieties of systems, institutions, procedures, social relations and infrastructures whereby parties engage in exchange. </a:t>
            </a:r>
            <a:r>
              <a:rPr lang="en-US" dirty="0" smtClean="0"/>
              <a:t>Traditional markets are often regulated, have defined trading norms/rules, and have been in existence for some time.   </a:t>
            </a:r>
            <a:endParaRPr lang="en-US" dirty="0"/>
          </a:p>
        </p:txBody>
      </p:sp>
      <p:sp>
        <p:nvSpPr>
          <p:cNvPr id="9" name="TextBox 8"/>
          <p:cNvSpPr txBox="1"/>
          <p:nvPr/>
        </p:nvSpPr>
        <p:spPr>
          <a:xfrm>
            <a:off x="428625" y="2371725"/>
            <a:ext cx="3261342"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gold/silver </a:t>
            </a:r>
            <a:r>
              <a:rPr lang="en-US" dirty="0" err="1" smtClean="0"/>
              <a:t>etc</a:t>
            </a:r>
            <a:endParaRPr lang="en-US" dirty="0" smtClean="0"/>
          </a:p>
          <a:p>
            <a:pPr marL="285750" indent="-285750">
              <a:buFont typeface="Arial" panose="020B0604020202020204" pitchFamily="34" charset="0"/>
              <a:buChar char="•"/>
            </a:pPr>
            <a:r>
              <a:rPr lang="en-US" dirty="0" smtClean="0"/>
              <a:t>Crop Futures – corn/soybean</a:t>
            </a:r>
          </a:p>
          <a:p>
            <a:pPr marL="285750" indent="-285750">
              <a:buFont typeface="Arial" panose="020B0604020202020204" pitchFamily="34" charset="0"/>
              <a:buChar char="•"/>
            </a:pPr>
            <a:r>
              <a:rPr lang="en-US" dirty="0" smtClean="0"/>
              <a:t>Consumer Credit</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Markets</a:t>
            </a:r>
            <a:endParaRPr lang="en-US" dirty="0"/>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6" y="1441452"/>
            <a:ext cx="3059112"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Relative Strength Index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5899" y="1975088"/>
            <a:ext cx="4657725" cy="1754326"/>
          </a:xfrm>
          <a:prstGeom prst="rect">
            <a:avLst/>
          </a:prstGeom>
          <a:noFill/>
        </p:spPr>
        <p:txBody>
          <a:bodyPr wrap="square" rtlCol="0">
            <a:spAutoFit/>
          </a:bodyPr>
          <a:lstStyle/>
          <a:p>
            <a:r>
              <a:rPr lang="en-US" dirty="0" smtClean="0"/>
              <a:t>Momentum Oscillator</a:t>
            </a:r>
          </a:p>
          <a:p>
            <a:pPr marL="285750" indent="-285750">
              <a:buFont typeface="Arial" panose="020B0604020202020204" pitchFamily="34" charset="0"/>
              <a:buChar char="•"/>
            </a:pPr>
            <a:r>
              <a:rPr lang="en-US" dirty="0" smtClean="0"/>
              <a:t>Index between 0-100 </a:t>
            </a:r>
          </a:p>
          <a:p>
            <a:pPr marL="285750" indent="-285750">
              <a:buFont typeface="Arial" panose="020B0604020202020204" pitchFamily="34" charset="0"/>
              <a:buChar char="•"/>
            </a:pPr>
            <a:r>
              <a:rPr lang="en-US" dirty="0" smtClean="0"/>
              <a:t>Compares average gains and losses in 14 day periods (“n”)</a:t>
            </a:r>
          </a:p>
          <a:p>
            <a:pPr marL="285750" indent="-285750">
              <a:buFont typeface="Arial" panose="020B0604020202020204" pitchFamily="34" charset="0"/>
              <a:buChar char="•"/>
            </a:pPr>
            <a:r>
              <a:rPr lang="en-US" dirty="0" smtClean="0"/>
              <a:t>Usually </a:t>
            </a:r>
            <a:r>
              <a:rPr lang="en-US" dirty="0"/>
              <a:t>interpreted as an overbought/oversold (over 70 / below 30)</a:t>
            </a:r>
          </a:p>
        </p:txBody>
      </p:sp>
      <p:sp>
        <p:nvSpPr>
          <p:cNvPr id="7" name="TextBox 6"/>
          <p:cNvSpPr txBox="1"/>
          <p:nvPr/>
        </p:nvSpPr>
        <p:spPr>
          <a:xfrm>
            <a:off x="6481796" y="6018662"/>
            <a:ext cx="2662204" cy="276999"/>
          </a:xfrm>
          <a:prstGeom prst="rect">
            <a:avLst/>
          </a:prstGeom>
          <a:noFill/>
        </p:spPr>
        <p:txBody>
          <a:bodyPr wrap="none" rtlCol="0">
            <a:spAutoFit/>
          </a:bodyPr>
          <a:lstStyle/>
          <a:p>
            <a:r>
              <a:rPr lang="en-US" sz="1200" i="1" dirty="0" smtClean="0"/>
              <a:t>* Usually uses EMA but we will do SMA.</a:t>
            </a:r>
            <a:endParaRPr lang="en-US" sz="1200" i="1"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Creates a control chart.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cxnSp>
        <p:nvCxnSpPr>
          <p:cNvPr id="7" name="Straight Arrow Connector 6"/>
          <p:cNvCxnSpPr/>
          <p:nvPr/>
        </p:nvCxnSpPr>
        <p:spPr>
          <a:xfrm>
            <a:off x="2028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47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86238" y="5086350"/>
            <a:ext cx="663964"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rot="16200000">
            <a:off x="1123951" y="3438525"/>
            <a:ext cx="523092" cy="369332"/>
          </a:xfrm>
          <a:prstGeom prst="rect">
            <a:avLst/>
          </a:prstGeom>
          <a:noFill/>
        </p:spPr>
        <p:txBody>
          <a:bodyPr wrap="none" rtlCol="0">
            <a:spAutoFit/>
          </a:bodyPr>
          <a:lstStyle/>
          <a:p>
            <a:r>
              <a:rPr lang="en-US" dirty="0" smtClean="0"/>
              <a:t>RSI </a:t>
            </a:r>
            <a:endParaRPr lang="en-US" dirty="0"/>
          </a:p>
        </p:txBody>
      </p:sp>
      <p:cxnSp>
        <p:nvCxnSpPr>
          <p:cNvPr id="15" name="Straight Connector 14"/>
          <p:cNvCxnSpPr/>
          <p:nvPr/>
        </p:nvCxnSpPr>
        <p:spPr>
          <a:xfrm>
            <a:off x="1857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9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3975" y="2724150"/>
            <a:ext cx="418704" cy="369332"/>
          </a:xfrm>
          <a:prstGeom prst="rect">
            <a:avLst/>
          </a:prstGeom>
          <a:noFill/>
        </p:spPr>
        <p:txBody>
          <a:bodyPr wrap="none" rtlCol="0">
            <a:spAutoFit/>
          </a:bodyPr>
          <a:lstStyle/>
          <a:p>
            <a:r>
              <a:rPr lang="en-US" dirty="0"/>
              <a:t>7</a:t>
            </a:r>
            <a:r>
              <a:rPr lang="en-US" dirty="0" smtClean="0"/>
              <a:t>0</a:t>
            </a:r>
            <a:endParaRPr lang="en-US" dirty="0"/>
          </a:p>
        </p:txBody>
      </p:sp>
      <p:sp>
        <p:nvSpPr>
          <p:cNvPr id="18" name="TextBox 17"/>
          <p:cNvSpPr txBox="1"/>
          <p:nvPr/>
        </p:nvSpPr>
        <p:spPr>
          <a:xfrm>
            <a:off x="1333500" y="3833813"/>
            <a:ext cx="418704" cy="369332"/>
          </a:xfrm>
          <a:prstGeom prst="rect">
            <a:avLst/>
          </a:prstGeom>
          <a:noFill/>
        </p:spPr>
        <p:txBody>
          <a:bodyPr wrap="none" rtlCol="0">
            <a:spAutoFit/>
          </a:bodyPr>
          <a:lstStyle/>
          <a:p>
            <a:r>
              <a:rPr lang="en-US" dirty="0" smtClean="0"/>
              <a:t>30</a:t>
            </a:r>
            <a:endParaRPr lang="en-US" dirty="0"/>
          </a:p>
        </p:txBody>
      </p:sp>
      <p:cxnSp>
        <p:nvCxnSpPr>
          <p:cNvPr id="20" name="Straight Connector 19"/>
          <p:cNvCxnSpPr/>
          <p:nvPr/>
        </p:nvCxnSpPr>
        <p:spPr>
          <a:xfrm flipV="1">
            <a:off x="2013685"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99472" y="3696411"/>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56672" y="3067761"/>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80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12693"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65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947313"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440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816220" y="3195850"/>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50508" y="3327779"/>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223380" y="352794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5780" y="3707642"/>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514532" y="3866865"/>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666932" y="403973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832981" y="4233080"/>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033148"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246961"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9362" y="4312693"/>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599530"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286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53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01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072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245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19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97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28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798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649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5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27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87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952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46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35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58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03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184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354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38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623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57990" y="5630778"/>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When the RSI dips below a threshold (30) the stock is considered “oversold” meaning the market has overreacted to something and RSI may indicate a buying opportunity.  RSI greater than 70 indicates the market is over buying the stock so it may be good to exit your position.</a:t>
            </a:r>
            <a:endParaRPr lang="en-US" sz="12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Calculating the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TextBox 7"/>
          <p:cNvSpPr txBox="1"/>
          <p:nvPr/>
        </p:nvSpPr>
        <p:spPr>
          <a:xfrm>
            <a:off x="2745974"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2671274" y="4477941"/>
            <a:ext cx="3784690" cy="523220"/>
          </a:xfrm>
          <a:prstGeom prst="rect">
            <a:avLst/>
          </a:prstGeom>
          <a:noFill/>
        </p:spPr>
        <p:txBody>
          <a:bodyPr wrap="none" rtlCol="0">
            <a:spAutoFit/>
          </a:bodyPr>
          <a:lstStyle/>
          <a:p>
            <a:r>
              <a:rPr lang="en-US" sz="2800" b="1" dirty="0" smtClean="0"/>
              <a:t>RS = </a:t>
            </a:r>
            <a:r>
              <a:rPr lang="en-US" sz="2800" b="1" dirty="0" err="1" smtClean="0"/>
              <a:t>Avg</a:t>
            </a:r>
            <a:r>
              <a:rPr lang="en-US" sz="2800" b="1" dirty="0" smtClean="0"/>
              <a:t> Gain / </a:t>
            </a:r>
            <a:r>
              <a:rPr lang="en-US" sz="2800" b="1" dirty="0" err="1" smtClean="0"/>
              <a:t>Avg</a:t>
            </a:r>
            <a:r>
              <a:rPr lang="en-US" sz="2800" b="1" dirty="0" smtClean="0"/>
              <a:t> Loss</a:t>
            </a:r>
            <a:endParaRPr lang="en-US" sz="2800" b="1" dirty="0"/>
          </a:p>
        </p:txBody>
      </p:sp>
      <p:sp>
        <p:nvSpPr>
          <p:cNvPr id="10" name="TextBox 9"/>
          <p:cNvSpPr txBox="1"/>
          <p:nvPr/>
        </p:nvSpPr>
        <p:spPr>
          <a:xfrm>
            <a:off x="1023579" y="5240740"/>
            <a:ext cx="7969169" cy="646331"/>
          </a:xfrm>
          <a:prstGeom prst="rect">
            <a:avLst/>
          </a:prstGeom>
          <a:noFill/>
        </p:spPr>
        <p:txBody>
          <a:bodyPr wrap="none" rtlCol="0">
            <a:spAutoFit/>
          </a:bodyPr>
          <a:lstStyle/>
          <a:p>
            <a:r>
              <a:rPr lang="en-US" dirty="0" err="1" smtClean="0"/>
              <a:t>Avg</a:t>
            </a:r>
            <a:r>
              <a:rPr lang="en-US" dirty="0" smtClean="0"/>
              <a:t> Gain = For “up” days, total number of points up / number of “up” days</a:t>
            </a:r>
          </a:p>
          <a:p>
            <a:r>
              <a:rPr lang="en-US" dirty="0" err="1"/>
              <a:t>Avg</a:t>
            </a:r>
            <a:r>
              <a:rPr lang="en-US" dirty="0"/>
              <a:t> </a:t>
            </a:r>
            <a:r>
              <a:rPr lang="en-US" dirty="0" smtClean="0"/>
              <a:t>Loss </a:t>
            </a:r>
            <a:r>
              <a:rPr lang="en-US" dirty="0"/>
              <a:t>= For </a:t>
            </a:r>
            <a:r>
              <a:rPr lang="en-US" dirty="0" smtClean="0"/>
              <a:t>“down” </a:t>
            </a:r>
            <a:r>
              <a:rPr lang="en-US" dirty="0"/>
              <a:t>days, total number of </a:t>
            </a:r>
            <a:r>
              <a:rPr lang="en-US" dirty="0" smtClean="0"/>
              <a:t>points down/ </a:t>
            </a:r>
            <a:r>
              <a:rPr lang="en-US" dirty="0"/>
              <a:t>number of </a:t>
            </a:r>
            <a:r>
              <a:rPr lang="en-US" dirty="0" smtClean="0"/>
              <a:t>“down” </a:t>
            </a:r>
            <a:r>
              <a:rPr lang="en-US" dirty="0"/>
              <a:t>days</a:t>
            </a:r>
          </a:p>
        </p:txBody>
      </p:sp>
      <p:sp>
        <p:nvSpPr>
          <p:cNvPr id="11" name="TextBox 10"/>
          <p:cNvSpPr txBox="1"/>
          <p:nvPr/>
        </p:nvSpPr>
        <p:spPr>
          <a:xfrm>
            <a:off x="4012442" y="3357349"/>
            <a:ext cx="1215782" cy="369332"/>
          </a:xfrm>
          <a:prstGeom prst="rect">
            <a:avLst/>
          </a:prstGeom>
          <a:noFill/>
        </p:spPr>
        <p:txBody>
          <a:bodyPr wrap="none" rtlCol="0">
            <a:spAutoFit/>
          </a:bodyPr>
          <a:lstStyle/>
          <a:p>
            <a:r>
              <a:rPr lang="en-US" dirty="0" smtClean="0"/>
              <a:t>Where RS: </a:t>
            </a:r>
            <a:endParaRPr lang="en-US" dirty="0"/>
          </a:p>
        </p:txBody>
      </p:sp>
    </p:spTree>
    <p:extLst>
      <p:ext uri="{BB962C8B-B14F-4D97-AF65-F5344CB8AC3E}">
        <p14:creationId xmlns:p14="http://schemas.microsoft.com/office/powerpoint/2010/main" val="423746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Open 1_TTR_F.R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641994" cy="1908215"/>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Calculate RSI</a:t>
            </a:r>
            <a:endParaRPr lang="en-US" dirty="0" smtClean="0"/>
          </a:p>
          <a:p>
            <a:pPr marL="285750" indent="-285750">
              <a:buFont typeface="Arial" panose="020B0604020202020204" pitchFamily="34" charset="0"/>
              <a:buChar char="•"/>
            </a:pPr>
            <a:r>
              <a:rPr lang="en-US" dirty="0" smtClean="0"/>
              <a:t>Plot a dynamic graph of the closing &amp; RSI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RSI and MACD together</a:t>
            </a:r>
            <a:endParaRPr lang="en-US" dirty="0"/>
          </a:p>
        </p:txBody>
      </p:sp>
    </p:spTree>
    <p:extLst>
      <p:ext uri="{BB962C8B-B14F-4D97-AF65-F5344CB8AC3E}">
        <p14:creationId xmlns:p14="http://schemas.microsoft.com/office/powerpoint/2010/main" val="377934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Belief Based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The intrinsic value of a company is appealing regardless of market and financial factors.  As a result, intrinsic value changes trigger buy/sell action.</a:t>
            </a:r>
            <a:endParaRPr lang="en-US" dirty="0"/>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 y="3105151"/>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5810935"/>
            <a:ext cx="6172200" cy="338554"/>
          </a:xfrm>
          <a:prstGeom prst="rect">
            <a:avLst/>
          </a:prstGeom>
        </p:spPr>
        <p:txBody>
          <a:bodyPr wrap="square">
            <a:spAutoFit/>
          </a:bodyPr>
          <a:lstStyle/>
          <a:p>
            <a:r>
              <a:rPr lang="en-US" sz="1600" dirty="0">
                <a:hlinkClick r:id="rId4"/>
              </a:rPr>
              <a:t>https://www.steadygo.digital/blog/terrible-stock-photos</a:t>
            </a:r>
            <a:r>
              <a:rPr lang="en-US" sz="1600" dirty="0" smtClean="0">
                <a:hlinkClick r:id="rId4"/>
              </a:rPr>
              <a:t>/</a:t>
            </a:r>
            <a:endParaRPr lang="en-US" sz="1600" dirty="0"/>
          </a:p>
        </p:txBody>
      </p:sp>
      <p:sp>
        <p:nvSpPr>
          <p:cNvPr id="11" name="Oval Callout 10"/>
          <p:cNvSpPr/>
          <p:nvPr/>
        </p:nvSpPr>
        <p:spPr>
          <a:xfrm>
            <a:off x="5600700" y="2571750"/>
            <a:ext cx="3219450" cy="1409700"/>
          </a:xfrm>
          <a:prstGeom prst="wedgeEllipseCallout">
            <a:avLst>
              <a:gd name="adj1" fmla="val -72303"/>
              <a:gd name="adj2" fmla="val 6169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like Wonder bread, so I bought stock in Flower Foods (FLO) since they make it.</a:t>
            </a:r>
            <a:endParaRPr lang="en-US" dirty="0"/>
          </a:p>
        </p:txBody>
      </p:sp>
    </p:spTree>
    <p:extLst>
      <p:ext uri="{BB962C8B-B14F-4D97-AF65-F5344CB8AC3E}">
        <p14:creationId xmlns:p14="http://schemas.microsoft.com/office/powerpoint/2010/main" val="257691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51" y="2628900"/>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Fundamental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Traditional </a:t>
            </a:r>
            <a:r>
              <a:rPr lang="en-US" dirty="0"/>
              <a:t>financial </a:t>
            </a:r>
            <a:r>
              <a:rPr lang="en-US" dirty="0" smtClean="0"/>
              <a:t>performance indicators trigger </a:t>
            </a:r>
            <a:r>
              <a:rPr lang="en-US" dirty="0"/>
              <a:t>an action regardless of sector, or company product.   </a:t>
            </a:r>
          </a:p>
        </p:txBody>
      </p:sp>
      <p:sp>
        <p:nvSpPr>
          <p:cNvPr id="11" name="Oval Callout 10"/>
          <p:cNvSpPr/>
          <p:nvPr/>
        </p:nvSpPr>
        <p:spPr>
          <a:xfrm>
            <a:off x="3924300" y="2533650"/>
            <a:ext cx="4819650"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Monsanto (MON) makes genetically modified food, I don’t care if they are safe.  I bought the stock because the EPS is good.</a:t>
            </a:r>
            <a:endParaRPr lang="en-US" dirty="0"/>
          </a:p>
        </p:txBody>
      </p:sp>
    </p:spTree>
    <p:extLst>
      <p:ext uri="{BB962C8B-B14F-4D97-AF65-F5344CB8AC3E}">
        <p14:creationId xmlns:p14="http://schemas.microsoft.com/office/powerpoint/2010/main" val="342377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733" y="3395663"/>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Technical Trading Investing</a:t>
            </a:r>
            <a:endParaRPr lang="en-US" sz="2400" dirty="0"/>
          </a:p>
        </p:txBody>
      </p:sp>
      <p:sp>
        <p:nvSpPr>
          <p:cNvPr id="9" name="TextBox 8"/>
          <p:cNvSpPr txBox="1"/>
          <p:nvPr/>
        </p:nvSpPr>
        <p:spPr>
          <a:xfrm>
            <a:off x="533401" y="1905000"/>
            <a:ext cx="8000999" cy="1477328"/>
          </a:xfrm>
          <a:prstGeom prst="rect">
            <a:avLst/>
          </a:prstGeom>
          <a:noFill/>
        </p:spPr>
        <p:txBody>
          <a:bodyPr wrap="square" rtlCol="0">
            <a:spAutoFit/>
          </a:bodyPr>
          <a:lstStyle/>
          <a:p>
            <a:r>
              <a:rPr lang="en-US" dirty="0" smtClean="0"/>
              <a:t>Trade </a:t>
            </a:r>
            <a:r>
              <a:rPr lang="en-US" dirty="0"/>
              <a:t>based on “indications”.  Uses non-financial mathematical indicators to quantify risk/reward, or trigger buy/sell </a:t>
            </a:r>
            <a:endParaRPr lang="en-US" dirty="0" smtClean="0"/>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Chart patterns trigger actions (crossovers, head &amp; shoulders)</a:t>
            </a:r>
          </a:p>
          <a:p>
            <a:endParaRPr lang="en-US" dirty="0"/>
          </a:p>
        </p:txBody>
      </p:sp>
      <p:sp>
        <p:nvSpPr>
          <p:cNvPr id="11" name="Oval Callout 10"/>
          <p:cNvSpPr/>
          <p:nvPr/>
        </p:nvSpPr>
        <p:spPr>
          <a:xfrm>
            <a:off x="4095750" y="3219450"/>
            <a:ext cx="4819650" cy="1409700"/>
          </a:xfrm>
          <a:prstGeom prst="wedgeEllipseCallout">
            <a:avLst>
              <a:gd name="adj1" fmla="val -51218"/>
              <a:gd name="adj2" fmla="val 3332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MACD crossover pattern for Smith &amp; Wesson (AOBC) is positive so now is a good time to buy. </a:t>
            </a:r>
            <a:endParaRPr lang="en-US" dirty="0"/>
          </a:p>
        </p:txBody>
      </p:sp>
    </p:spTree>
    <p:extLst>
      <p:ext uri="{BB962C8B-B14F-4D97-AF65-F5344CB8AC3E}">
        <p14:creationId xmlns:p14="http://schemas.microsoft.com/office/powerpoint/2010/main" val="177528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High Frequency Trading</a:t>
            </a:r>
            <a:endParaRPr lang="en-US" sz="2400" dirty="0"/>
          </a:p>
        </p:txBody>
      </p:sp>
      <p:sp>
        <p:nvSpPr>
          <p:cNvPr id="9" name="TextBox 8"/>
          <p:cNvSpPr txBox="1"/>
          <p:nvPr/>
        </p:nvSpPr>
        <p:spPr>
          <a:xfrm>
            <a:off x="533401" y="1905000"/>
            <a:ext cx="8000999" cy="923330"/>
          </a:xfrm>
          <a:prstGeom prst="rect">
            <a:avLst/>
          </a:prstGeom>
          <a:noFill/>
        </p:spPr>
        <p:txBody>
          <a:bodyPr wrap="square" rtlCol="0">
            <a:spAutoFit/>
          </a:bodyPr>
          <a:lstStyle/>
          <a:p>
            <a:r>
              <a:rPr lang="en-US" dirty="0"/>
              <a:t>Extremely technical trading </a:t>
            </a:r>
            <a:r>
              <a:rPr lang="en-US" dirty="0" smtClean="0"/>
              <a:t>executed without a human that </a:t>
            </a:r>
            <a:r>
              <a:rPr lang="en-US" dirty="0"/>
              <a:t>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257550" y="299085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1001100100…</a:t>
            </a:r>
            <a:endParaRPr lang="en-US" dirty="0"/>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043" y="314325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549" y="3840546"/>
            <a:ext cx="3051175" cy="11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Stochastic Momentum Indicator (SMI), a formula for measuring momentum,  crossed over to positive territory.   I think I will buy Google (Alphabet).</a:t>
            </a:r>
            <a:endParaRPr lang="en-US" dirty="0"/>
          </a:p>
        </p:txBody>
      </p:sp>
    </p:spTree>
    <p:extLst>
      <p:ext uri="{BB962C8B-B14F-4D97-AF65-F5344CB8AC3E}">
        <p14:creationId xmlns:p14="http://schemas.microsoft.com/office/powerpoint/2010/main" val="371235061"/>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4152</TotalTime>
  <Words>2752</Words>
  <Application>Microsoft Office PowerPoint</Application>
  <PresentationFormat>On-screen Show (4:3)</PresentationFormat>
  <Paragraphs>480</Paragraphs>
  <Slides>43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Consolas</vt:lpstr>
      <vt:lpstr>Rockwell</vt:lpstr>
      <vt:lpstr>1_Office Theme</vt:lpstr>
      <vt:lpstr>Intro to Technical Financial Evaluation with R</vt:lpstr>
      <vt:lpstr>About me &amp; This Workshop</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What happened to US Steel?</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Agenda</vt:lpstr>
      <vt:lpstr>Example Technical Indicators</vt:lpstr>
      <vt:lpstr>What is a moving average?</vt:lpstr>
      <vt:lpstr>What is a moving average?</vt:lpstr>
      <vt:lpstr>What is a moving average?</vt:lpstr>
      <vt:lpstr>What is a moving average?</vt:lpstr>
      <vt:lpstr>Open 1_TTR_B.R</vt:lpstr>
      <vt:lpstr>So how does SMA become an Indicator?</vt:lpstr>
      <vt:lpstr>So how does SMA become an Indicator?</vt:lpstr>
      <vt:lpstr>Open 1_TTR_C_v2.R</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188</cp:revision>
  <dcterms:created xsi:type="dcterms:W3CDTF">2018-05-23T17:24:59Z</dcterms:created>
  <dcterms:modified xsi:type="dcterms:W3CDTF">2018-11-01T19:11:38Z</dcterms:modified>
</cp:coreProperties>
</file>