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97" r:id="rId2"/>
    <p:sldId id="400" r:id="rId3"/>
    <p:sldId id="259" r:id="rId4"/>
    <p:sldId id="328" r:id="rId5"/>
    <p:sldId id="354" r:id="rId6"/>
    <p:sldId id="401" r:id="rId7"/>
    <p:sldId id="402" r:id="rId8"/>
    <p:sldId id="403" r:id="rId9"/>
    <p:sldId id="355" r:id="rId10"/>
    <p:sldId id="356" r:id="rId11"/>
    <p:sldId id="357" r:id="rId12"/>
    <p:sldId id="358" r:id="rId13"/>
    <p:sldId id="359" r:id="rId14"/>
    <p:sldId id="360" r:id="rId15"/>
    <p:sldId id="362" r:id="rId16"/>
    <p:sldId id="363" r:id="rId17"/>
    <p:sldId id="365" r:id="rId18"/>
    <p:sldId id="364" r:id="rId19"/>
    <p:sldId id="366" r:id="rId20"/>
    <p:sldId id="367" r:id="rId21"/>
    <p:sldId id="368" r:id="rId22"/>
    <p:sldId id="369" r:id="rId23"/>
    <p:sldId id="382" r:id="rId24"/>
    <p:sldId id="394" r:id="rId25"/>
    <p:sldId id="370" r:id="rId26"/>
    <p:sldId id="374" r:id="rId27"/>
    <p:sldId id="375" r:id="rId28"/>
    <p:sldId id="376" r:id="rId29"/>
    <p:sldId id="377" r:id="rId30"/>
    <p:sldId id="378" r:id="rId31"/>
    <p:sldId id="379" r:id="rId32"/>
    <p:sldId id="404" r:id="rId33"/>
    <p:sldId id="381" r:id="rId34"/>
    <p:sldId id="383" r:id="rId35"/>
    <p:sldId id="395" r:id="rId36"/>
    <p:sldId id="385" r:id="rId37"/>
    <p:sldId id="386" r:id="rId38"/>
    <p:sldId id="384" r:id="rId39"/>
    <p:sldId id="396" r:id="rId40"/>
    <p:sldId id="387" r:id="rId41"/>
    <p:sldId id="391" r:id="rId42"/>
    <p:sldId id="390" r:id="rId43"/>
    <p:sldId id="39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5876" autoAdjust="0"/>
  </p:normalViewPr>
  <p:slideViewPr>
    <p:cSldViewPr snapToGrid="0">
      <p:cViewPr>
        <p:scale>
          <a:sx n="50" d="100"/>
          <a:sy n="50" d="100"/>
        </p:scale>
        <p:origin x="1896" y="21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86"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11/1/2018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 like Netflix movies so I bought Netflix.</a:t>
            </a:r>
          </a:p>
          <a:p>
            <a:r>
              <a:rPr lang="en-US" sz="1200" dirty="0" smtClean="0"/>
              <a:t>I don’t agree with tobacco sales so I avoid those stocks.</a:t>
            </a:r>
          </a:p>
          <a:p>
            <a:r>
              <a:rPr lang="en-US" sz="1200" dirty="0" smtClean="0"/>
              <a:t>Warren Buffet “Buy companies you understand”</a:t>
            </a:r>
          </a:p>
          <a:p>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5</a:t>
            </a:fld>
            <a:endParaRPr lang="en-US"/>
          </a:p>
        </p:txBody>
      </p:sp>
    </p:spTree>
    <p:extLst>
      <p:ext uri="{BB962C8B-B14F-4D97-AF65-F5344CB8AC3E}">
        <p14:creationId xmlns:p14="http://schemas.microsoft.com/office/powerpoint/2010/main" val="2051600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Reviewing an</a:t>
            </a:r>
            <a:r>
              <a:rPr lang="en-US" baseline="0" dirty="0" smtClean="0"/>
              <a:t> annual report and pouring over cash flow, revenue growth, expenditures like R/D all count as fundamental investing</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6</a:t>
            </a:fld>
            <a:endParaRPr lang="en-US"/>
          </a:p>
        </p:txBody>
      </p:sp>
    </p:spTree>
    <p:extLst>
      <p:ext uri="{BB962C8B-B14F-4D97-AF65-F5344CB8AC3E}">
        <p14:creationId xmlns:p14="http://schemas.microsoft.com/office/powerpoint/2010/main" val="62480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Reviewing an</a:t>
            </a:r>
            <a:r>
              <a:rPr lang="en-US" baseline="0" dirty="0" smtClean="0"/>
              <a:t> annual report and pouring over cash flow, revenue growth, expenditures like R/D all count as fundamental investing</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7</a:t>
            </a:fld>
            <a:endParaRPr lang="en-US"/>
          </a:p>
        </p:txBody>
      </p:sp>
    </p:spTree>
    <p:extLst>
      <p:ext uri="{BB962C8B-B14F-4D97-AF65-F5344CB8AC3E}">
        <p14:creationId xmlns:p14="http://schemas.microsoft.com/office/powerpoint/2010/main" val="2796423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$460M </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8</a:t>
            </a:fld>
            <a:endParaRPr lang="en-US"/>
          </a:p>
        </p:txBody>
      </p:sp>
    </p:spTree>
    <p:extLst>
      <p:ext uri="{BB962C8B-B14F-4D97-AF65-F5344CB8AC3E}">
        <p14:creationId xmlns:p14="http://schemas.microsoft.com/office/powerpoint/2010/main" val="32491206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11/1/2018</a:t>
            </a:fld>
            <a:endParaRPr lang="en-US"/>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29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11/1/2018</a:t>
            </a:fld>
            <a:endParaRPr lang="en-US"/>
          </a:p>
        </p:txBody>
      </p:sp>
      <p:sp>
        <p:nvSpPr>
          <p:cNvPr id="5" name="Footer Placeholder 4"/>
          <p:cNvSpPr>
            <a:spLocks noGrp="1"/>
          </p:cNvSpPr>
          <p:nvPr>
            <p:ph type="ftr" sz="quarter" idx="11"/>
          </p:nvPr>
        </p:nvSpPr>
        <p:spPr/>
        <p:txBody>
          <a:bodyPr/>
          <a:lstStyle/>
          <a:p>
            <a:r>
              <a:rPr lang="en-US"/>
              <a:t>Kwartler CSCI S-96</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11/1/2018</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256828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C632D78A-10B3-4DCD-84B7-9E85168884D1}" type="slidenum">
              <a:rPr lang="en-US" smtClean="0"/>
              <a:pPr/>
              <a:t>‹#›</a:t>
            </a:fld>
            <a:endParaRPr lang="en-US"/>
          </a:p>
        </p:txBody>
      </p:sp>
      <p:sp>
        <p:nvSpPr>
          <p:cNvPr id="6" name="Title 1"/>
          <p:cNvSpPr txBox="1">
            <a:spLocks/>
          </p:cNvSpPr>
          <p:nvPr userDrawn="1"/>
        </p:nvSpPr>
        <p:spPr>
          <a:xfrm>
            <a:off x="2514600" y="533401"/>
            <a:ext cx="6155708" cy="769308"/>
          </a:xfrm>
          <a:prstGeom prst="rect">
            <a:avLst/>
          </a:prstGeom>
        </p:spPr>
        <p:txBody>
          <a:bodyPr anchor="ctr"/>
          <a:lstStyle>
            <a:lvl1pPr algn="ctr" defTabSz="914400" rtl="0" eaLnBrk="1" latinLnBrk="0" hangingPunct="1">
              <a:spcBef>
                <a:spcPct val="0"/>
              </a:spcBef>
              <a:buNone/>
              <a:defRPr lang="en-US" sz="3600" kern="1200" dirty="0">
                <a:solidFill>
                  <a:srgbClr val="003E7E">
                    <a:alpha val="99000"/>
                  </a:srgbClr>
                </a:solidFill>
                <a:latin typeface="Rockwell" panose="02060603020205020403" pitchFamily="18" charset="0"/>
                <a:ea typeface="+mj-ea"/>
                <a:cs typeface="+mj-cs"/>
              </a:defRPr>
            </a:lvl1pPr>
          </a:lstStyle>
          <a:p>
            <a:pPr algn="l"/>
            <a:r>
              <a:rPr lang="en-US" sz="4800" dirty="0">
                <a:solidFill>
                  <a:srgbClr val="043170">
                    <a:alpha val="99000"/>
                  </a:srgbClr>
                </a:solidFill>
              </a:rPr>
              <a:t>Agenda</a:t>
            </a:r>
          </a:p>
        </p:txBody>
      </p:sp>
      <p:sp>
        <p:nvSpPr>
          <p:cNvPr id="9" name="Text Placeholder 12"/>
          <p:cNvSpPr>
            <a:spLocks noGrp="1"/>
          </p:cNvSpPr>
          <p:nvPr>
            <p:ph type="body" sz="quarter" idx="13" hasCustomPrompt="1"/>
          </p:nvPr>
        </p:nvSpPr>
        <p:spPr>
          <a:xfrm>
            <a:off x="381000" y="1905000"/>
            <a:ext cx="8343900" cy="3962400"/>
          </a:xfrm>
          <a:prstGeom prst="rect">
            <a:avLst/>
          </a:prstGeom>
        </p:spPr>
        <p:txBody>
          <a:bodyPr anchor="t"/>
          <a:lstStyle>
            <a:lvl1pPr marL="514350" marR="0" indent="-514350" algn="l" defTabSz="914400" rtl="0" eaLnBrk="1" fontAlgn="auto" latinLnBrk="0" hangingPunct="1">
              <a:lnSpc>
                <a:spcPct val="100000"/>
              </a:lnSpc>
              <a:spcBef>
                <a:spcPct val="20000"/>
              </a:spcBef>
              <a:spcAft>
                <a:spcPts val="0"/>
              </a:spcAft>
              <a:buClrTx/>
              <a:buSzTx/>
              <a:buFont typeface="+mj-lt"/>
              <a:buAutoNum type="arabicParenR"/>
              <a:tabLst/>
              <a:defRPr sz="2800" baseline="0">
                <a:solidFill>
                  <a:srgbClr val="043170">
                    <a:alpha val="99000"/>
                  </a:srgbClr>
                </a:solidFill>
                <a:latin typeface="Arial" panose="020B0604020202020204" pitchFamily="34" charset="0"/>
                <a:cs typeface="Arial" panose="020B0604020202020204" pitchFamily="34" charset="0"/>
              </a:defRPr>
            </a:lvl1pPr>
            <a:lvl2pPr marL="971550" indent="-514350">
              <a:buFont typeface="+mj-lt"/>
              <a:buAutoNum type="alphaLcParenR"/>
              <a:defRPr>
                <a:solidFill>
                  <a:srgbClr val="043170">
                    <a:alpha val="99000"/>
                  </a:srgbClr>
                </a:solidFill>
                <a:latin typeface="Arial" panose="020B0604020202020204" pitchFamily="34" charset="0"/>
                <a:cs typeface="Arial" panose="020B0604020202020204" pitchFamily="34" charset="0"/>
              </a:defRPr>
            </a:lvl2pPr>
            <a:lvl3pPr>
              <a:defRPr>
                <a:solidFill>
                  <a:srgbClr val="545861">
                    <a:alpha val="99000"/>
                  </a:srgbClr>
                </a:solidFill>
                <a:latin typeface="Arial" panose="020B0604020202020204" pitchFamily="34" charset="0"/>
                <a:cs typeface="Arial" panose="020B0604020202020204" pitchFamily="34" charset="0"/>
              </a:defRPr>
            </a:lvl3pPr>
            <a:lvl4pPr>
              <a:defRPr>
                <a:solidFill>
                  <a:srgbClr val="545861">
                    <a:alpha val="99000"/>
                  </a:srgbClr>
                </a:solidFill>
                <a:latin typeface="Arial" panose="020B0604020202020204" pitchFamily="34" charset="0"/>
                <a:cs typeface="Arial" panose="020B0604020202020204" pitchFamily="34" charset="0"/>
              </a:defRPr>
            </a:lvl4pPr>
            <a:lvl5pPr>
              <a:defRPr>
                <a:solidFill>
                  <a:srgbClr val="545861">
                    <a:alpha val="99000"/>
                  </a:srgbClr>
                </a:solidFill>
                <a:latin typeface="Arial" panose="020B0604020202020204" pitchFamily="34" charset="0"/>
                <a:cs typeface="Arial" panose="020B0604020202020204" pitchFamily="34" charset="0"/>
              </a:defRPr>
            </a:lvl5pPr>
          </a:lstStyle>
          <a:p>
            <a:pPr lvl="0"/>
            <a:r>
              <a:rPr lang="en-US" dirty="0"/>
              <a:t>Click to add agenda item</a:t>
            </a:r>
          </a:p>
          <a:p>
            <a:pPr lvl="1"/>
            <a:r>
              <a:rPr lang="en-US" dirty="0"/>
              <a:t>Sub item</a:t>
            </a:r>
          </a:p>
          <a:p>
            <a:pPr lvl="1"/>
            <a:r>
              <a:rPr lang="en-US" dirty="0"/>
              <a:t>Sub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p:txBody>
      </p:sp>
      <p:sp>
        <p:nvSpPr>
          <p:cNvPr id="2" name="Date Placeholder 1"/>
          <p:cNvSpPr>
            <a:spLocks noGrp="1"/>
          </p:cNvSpPr>
          <p:nvPr>
            <p:ph type="dt" sz="half" idx="14"/>
          </p:nvPr>
        </p:nvSpPr>
        <p:spPr/>
        <p:txBody>
          <a:bodyPr/>
          <a:lstStyle/>
          <a:p>
            <a:fld id="{DAB365D0-5BFF-4591-B84D-8953AC9A16AD}" type="datetime1">
              <a:rPr lang="en-US" smtClean="0"/>
              <a:t>11/1/2018</a:t>
            </a:fld>
            <a:endParaRPr lang="en-US" dirty="0"/>
          </a:p>
        </p:txBody>
      </p:sp>
      <p:cxnSp>
        <p:nvCxnSpPr>
          <p:cNvPr id="10" name="Straight Connector 9"/>
          <p:cNvCxnSpPr/>
          <p:nvPr userDrawn="1"/>
        </p:nvCxnSpPr>
        <p:spPr>
          <a:xfrm>
            <a:off x="381000" y="1447800"/>
            <a:ext cx="8343900" cy="0"/>
          </a:xfrm>
          <a:prstGeom prst="line">
            <a:avLst/>
          </a:prstGeom>
          <a:ln>
            <a:solidFill>
              <a:srgbClr val="EEB111"/>
            </a:solidFill>
          </a:ln>
        </p:spPr>
        <p:style>
          <a:lnRef idx="1">
            <a:schemeClr val="accent1"/>
          </a:lnRef>
          <a:fillRef idx="0">
            <a:schemeClr val="accent1"/>
          </a:fillRef>
          <a:effectRef idx="0">
            <a:schemeClr val="accent1"/>
          </a:effectRef>
          <a:fontRef idx="minor">
            <a:schemeClr val="tx1"/>
          </a:fontRef>
        </p:style>
      </p:cxnSp>
      <p:pic>
        <p:nvPicPr>
          <p:cNvPr id="7" name="Picture 6" descr="LM_Auto_Icon_rev.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1000" y="509104"/>
            <a:ext cx="990600" cy="744488"/>
          </a:xfrm>
          <a:prstGeom prst="rect">
            <a:avLst/>
          </a:prstGeom>
        </p:spPr>
      </p:pic>
      <p:pic>
        <p:nvPicPr>
          <p:cNvPr id="13" name="Picture 12" descr="LM_Home_Icon_rev.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7800" y="384194"/>
            <a:ext cx="914400" cy="873105"/>
          </a:xfrm>
          <a:prstGeom prst="rect">
            <a:avLst/>
          </a:prstGeom>
        </p:spPr>
      </p:pic>
    </p:spTree>
    <p:extLst>
      <p:ext uri="{BB962C8B-B14F-4D97-AF65-F5344CB8AC3E}">
        <p14:creationId xmlns:p14="http://schemas.microsoft.com/office/powerpoint/2010/main" val="1590319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11/1/2018</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11/1/2018</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11/1/2018</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11/1/2018</a:t>
            </a:fld>
            <a:endParaRPr lang="en-US"/>
          </a:p>
        </p:txBody>
      </p:sp>
      <p:sp>
        <p:nvSpPr>
          <p:cNvPr id="8" name="Footer Placeholder 7"/>
          <p:cNvSpPr>
            <a:spLocks noGrp="1"/>
          </p:cNvSpPr>
          <p:nvPr>
            <p:ph type="ftr" sz="quarter" idx="11"/>
          </p:nvPr>
        </p:nvSpPr>
        <p:spPr/>
        <p:txBody>
          <a:bodyPr/>
          <a:lstStyle/>
          <a:p>
            <a:r>
              <a:rPr lang="en-US"/>
              <a:t>Kwartler CSCI S-96</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11/1/2018</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t>Kwartler ODSC West</a:t>
            </a:r>
            <a:endParaRPr lang="en-US" dirty="0"/>
          </a:p>
        </p:txBody>
      </p:sp>
      <p:pic>
        <p:nvPicPr>
          <p:cNvPr id="1026" name="Picture 2" descr="Image result for ODSC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9945" y="6329947"/>
            <a:ext cx="1548130" cy="47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11/1/2018</a:t>
            </a:fld>
            <a:endParaRPr lang="en-US"/>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6"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11/1/2018</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11/1/2018</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11/1/2018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6.xml"/><Relationship Id="rId5" Type="http://schemas.openxmlformats.org/officeDocument/2006/relationships/image" Target="../media/image24.jpeg"/><Relationship Id="rId4" Type="http://schemas.openxmlformats.org/officeDocument/2006/relationships/image" Target="../media/image23.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s://www.steadygo.digital/blog/terrible-stock-photo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7A20D1-C38F-40A5-B020-EBD3D0FC1155}"/>
              </a:ext>
            </a:extLst>
          </p:cNvPr>
          <p:cNvSpPr>
            <a:spLocks noGrp="1"/>
          </p:cNvSpPr>
          <p:nvPr>
            <p:ph type="ctrTitle"/>
          </p:nvPr>
        </p:nvSpPr>
        <p:spPr/>
        <p:txBody>
          <a:bodyPr/>
          <a:lstStyle/>
          <a:p>
            <a:r>
              <a:rPr lang="en-US" dirty="0"/>
              <a:t>Intro to Technical Financial Evaluation with R</a:t>
            </a:r>
            <a:endParaRPr lang="en-US" dirty="0"/>
          </a:p>
        </p:txBody>
      </p:sp>
      <p:sp>
        <p:nvSpPr>
          <p:cNvPr id="3" name="Subtitle 2">
            <a:extLst>
              <a:ext uri="{FF2B5EF4-FFF2-40B4-BE49-F238E27FC236}">
                <a16:creationId xmlns="" xmlns:a16="http://schemas.microsoft.com/office/drawing/2014/main" id="{629F9E77-3FDD-40CA-82E9-3C67E139D3A1}"/>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 xmlns:a16="http://schemas.microsoft.com/office/drawing/2014/main" id="{8909B2EE-DD66-4058-A696-AC289906954A}"/>
              </a:ext>
            </a:extLst>
          </p:cNvPr>
          <p:cNvSpPr>
            <a:spLocks noGrp="1"/>
          </p:cNvSpPr>
          <p:nvPr>
            <p:ph type="dt" sz="half" idx="10"/>
          </p:nvPr>
        </p:nvSpPr>
        <p:spPr/>
        <p:txBody>
          <a:bodyPr/>
          <a:lstStyle/>
          <a:p>
            <a:fld id="{5738B90E-0779-4C36-915C-6F05FCD89456}" type="datetime1">
              <a:rPr lang="en-US" smtClean="0"/>
              <a:t>11/1/2018</a:t>
            </a:fld>
            <a:endParaRPr lang="en-US"/>
          </a:p>
        </p:txBody>
      </p:sp>
      <p:sp>
        <p:nvSpPr>
          <p:cNvPr id="5" name="Slide Number Placeholder 4">
            <a:extLst>
              <a:ext uri="{FF2B5EF4-FFF2-40B4-BE49-F238E27FC236}">
                <a16:creationId xmlns="" xmlns:a16="http://schemas.microsoft.com/office/drawing/2014/main" id="{A46ACE7D-882D-448A-8D8E-544494B44B9F}"/>
              </a:ext>
            </a:extLst>
          </p:cNvPr>
          <p:cNvSpPr>
            <a:spLocks noGrp="1"/>
          </p:cNvSpPr>
          <p:nvPr>
            <p:ph type="sldNum" sz="quarter" idx="12"/>
          </p:nvPr>
        </p:nvSpPr>
        <p:spPr/>
        <p:txBody>
          <a:bodyPr/>
          <a:lstStyle/>
          <a:p>
            <a:fld id="{37290FF7-652B-4475-AEAB-8B1A5D23AE09}" type="slidenum">
              <a:rPr lang="en-US" smtClean="0"/>
              <a:t>1</a:t>
            </a:fld>
            <a:endParaRPr lang="en-US"/>
          </a:p>
        </p:txBody>
      </p:sp>
      <p:sp>
        <p:nvSpPr>
          <p:cNvPr id="6" name="Footer Placeholder 5">
            <a:extLst>
              <a:ext uri="{FF2B5EF4-FFF2-40B4-BE49-F238E27FC236}">
                <a16:creationId xmlns="" xmlns:a16="http://schemas.microsoft.com/office/drawing/2014/main" id="{31E96655-E1DA-41A3-90E3-F63E0ECB1AE6}"/>
              </a:ext>
            </a:extLst>
          </p:cNvPr>
          <p:cNvSpPr>
            <a:spLocks noGrp="1"/>
          </p:cNvSpPr>
          <p:nvPr>
            <p:ph type="ftr" sz="quarter" idx="3"/>
          </p:nvPr>
        </p:nvSpPr>
        <p:spPr/>
        <p:txBody>
          <a:bodyPr/>
          <a:lstStyle/>
          <a:p>
            <a:r>
              <a:rPr lang="en-US"/>
              <a:t>Kwartler CSCI S-96</a:t>
            </a:r>
            <a:endParaRPr lang="en-US" dirty="0"/>
          </a:p>
        </p:txBody>
      </p:sp>
    </p:spTree>
    <p:extLst>
      <p:ext uri="{BB962C8B-B14F-4D97-AF65-F5344CB8AC3E}">
        <p14:creationId xmlns:p14="http://schemas.microsoft.com/office/powerpoint/2010/main" val="2267810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type?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10</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657225" y="5357813"/>
            <a:ext cx="8001000" cy="8143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Our PhD physicist wrote an algorithm that trades apple stock 10,000 per minute.</a:t>
            </a:r>
            <a:endParaRPr lang="en-US" dirty="0"/>
          </a:p>
        </p:txBody>
      </p:sp>
      <p:sp>
        <p:nvSpPr>
          <p:cNvPr id="9" name="TextBox 8"/>
          <p:cNvSpPr txBox="1"/>
          <p:nvPr/>
        </p:nvSpPr>
        <p:spPr>
          <a:xfrm>
            <a:off x="352928" y="1134972"/>
            <a:ext cx="8117304"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smtClean="0"/>
          </a:p>
          <a:p>
            <a:pPr marL="285750" indent="-285750">
              <a:buFont typeface="Arial" panose="020B0604020202020204" pitchFamily="34" charset="0"/>
              <a:buChar char="•"/>
            </a:pPr>
            <a:r>
              <a:rPr lang="en-US" b="1" dirty="0" smtClean="0"/>
              <a:t>Fundamental Trading  </a:t>
            </a:r>
            <a:r>
              <a:rPr lang="en-US" dirty="0" smtClean="0"/>
              <a:t>- traditional financial indicator triggers an action regardless of sector, or company product.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Technical Trading </a:t>
            </a:r>
            <a:r>
              <a:rPr lang="en-US" dirty="0" smtClean="0"/>
              <a:t>– trade based on “indications”</a:t>
            </a:r>
          </a:p>
          <a:p>
            <a:pPr marL="1200150" lvl="2"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High Frequency Trading </a:t>
            </a:r>
            <a:r>
              <a:rPr lang="en-US" dirty="0" smtClean="0"/>
              <a:t>– “scalping” small profits repeatedly</a:t>
            </a:r>
            <a:endParaRPr lang="en-US" dirty="0"/>
          </a:p>
        </p:txBody>
      </p:sp>
    </p:spTree>
    <p:extLst>
      <p:ext uri="{BB962C8B-B14F-4D97-AF65-F5344CB8AC3E}">
        <p14:creationId xmlns:p14="http://schemas.microsoft.com/office/powerpoint/2010/main" val="1235747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type?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11</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657225" y="5357813"/>
            <a:ext cx="8001000" cy="8143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 won’t buy firearm companies.</a:t>
            </a:r>
            <a:endParaRPr lang="en-US" dirty="0"/>
          </a:p>
        </p:txBody>
      </p:sp>
      <p:sp>
        <p:nvSpPr>
          <p:cNvPr id="9" name="TextBox 8"/>
          <p:cNvSpPr txBox="1"/>
          <p:nvPr/>
        </p:nvSpPr>
        <p:spPr>
          <a:xfrm>
            <a:off x="352928" y="1134972"/>
            <a:ext cx="8117304"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smtClean="0"/>
          </a:p>
          <a:p>
            <a:pPr marL="285750" indent="-285750">
              <a:buFont typeface="Arial" panose="020B0604020202020204" pitchFamily="34" charset="0"/>
              <a:buChar char="•"/>
            </a:pPr>
            <a:r>
              <a:rPr lang="en-US" b="1" dirty="0" smtClean="0"/>
              <a:t>Fundamental Trading  </a:t>
            </a:r>
            <a:r>
              <a:rPr lang="en-US" dirty="0" smtClean="0"/>
              <a:t>- traditional financial indicator triggers an action regardless of sector, or company product.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Technical Trading </a:t>
            </a:r>
            <a:r>
              <a:rPr lang="en-US" dirty="0" smtClean="0"/>
              <a:t>– trade based on “indications”</a:t>
            </a:r>
          </a:p>
          <a:p>
            <a:pPr marL="1200150" lvl="2"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High Frequency Trading </a:t>
            </a:r>
            <a:r>
              <a:rPr lang="en-US" dirty="0" smtClean="0"/>
              <a:t>– “scalping” small profits repeatedly</a:t>
            </a:r>
            <a:endParaRPr lang="en-US" dirty="0"/>
          </a:p>
        </p:txBody>
      </p:sp>
    </p:spTree>
    <p:extLst>
      <p:ext uri="{BB962C8B-B14F-4D97-AF65-F5344CB8AC3E}">
        <p14:creationId xmlns:p14="http://schemas.microsoft.com/office/powerpoint/2010/main" val="917883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type?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12</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657225" y="5357813"/>
            <a:ext cx="8001000" cy="8143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ODSC we modeled </a:t>
            </a:r>
            <a:r>
              <a:rPr lang="en-US" dirty="0" smtClean="0"/>
              <a:t>the probability of risk using a decision tree and it looks like a buying a retail </a:t>
            </a:r>
            <a:r>
              <a:rPr lang="en-US" dirty="0" smtClean="0"/>
              <a:t>loan is </a:t>
            </a:r>
            <a:r>
              <a:rPr lang="en-US" dirty="0" smtClean="0"/>
              <a:t>a good investment.</a:t>
            </a:r>
            <a:endParaRPr lang="en-US" dirty="0"/>
          </a:p>
        </p:txBody>
      </p:sp>
      <p:sp>
        <p:nvSpPr>
          <p:cNvPr id="9" name="TextBox 8"/>
          <p:cNvSpPr txBox="1"/>
          <p:nvPr/>
        </p:nvSpPr>
        <p:spPr>
          <a:xfrm>
            <a:off x="352928" y="1134972"/>
            <a:ext cx="8117304"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smtClean="0"/>
          </a:p>
          <a:p>
            <a:pPr marL="285750" indent="-285750">
              <a:buFont typeface="Arial" panose="020B0604020202020204" pitchFamily="34" charset="0"/>
              <a:buChar char="•"/>
            </a:pPr>
            <a:r>
              <a:rPr lang="en-US" b="1" dirty="0" smtClean="0"/>
              <a:t>Fundamental Trading  </a:t>
            </a:r>
            <a:r>
              <a:rPr lang="en-US" dirty="0" smtClean="0"/>
              <a:t>- traditional financial indicator triggers an action regardless of sector, or company product.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Technical Trading </a:t>
            </a:r>
            <a:r>
              <a:rPr lang="en-US" dirty="0" smtClean="0"/>
              <a:t>– trade based on “indications”</a:t>
            </a:r>
          </a:p>
          <a:p>
            <a:pPr marL="1200150" lvl="2"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High Frequency Trading </a:t>
            </a:r>
            <a:r>
              <a:rPr lang="en-US" dirty="0" smtClean="0"/>
              <a:t>– “scalping” small profits repeatedly</a:t>
            </a:r>
            <a:endParaRPr lang="en-US" dirty="0"/>
          </a:p>
        </p:txBody>
      </p:sp>
    </p:spTree>
    <p:extLst>
      <p:ext uri="{BB962C8B-B14F-4D97-AF65-F5344CB8AC3E}">
        <p14:creationId xmlns:p14="http://schemas.microsoft.com/office/powerpoint/2010/main" val="1688656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type?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13</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657225" y="5357813"/>
            <a:ext cx="8001000" cy="8143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Google’s quarterly ad revenue is improving, so I am going to buy some shares.</a:t>
            </a:r>
            <a:endParaRPr lang="en-US" dirty="0"/>
          </a:p>
        </p:txBody>
      </p:sp>
      <p:sp>
        <p:nvSpPr>
          <p:cNvPr id="9" name="TextBox 8"/>
          <p:cNvSpPr txBox="1"/>
          <p:nvPr/>
        </p:nvSpPr>
        <p:spPr>
          <a:xfrm>
            <a:off x="352928" y="1134972"/>
            <a:ext cx="8117304"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smtClean="0"/>
          </a:p>
          <a:p>
            <a:pPr marL="285750" indent="-285750">
              <a:buFont typeface="Arial" panose="020B0604020202020204" pitchFamily="34" charset="0"/>
              <a:buChar char="•"/>
            </a:pPr>
            <a:r>
              <a:rPr lang="en-US" b="1" dirty="0" smtClean="0"/>
              <a:t>Fundamental Trading  </a:t>
            </a:r>
            <a:r>
              <a:rPr lang="en-US" dirty="0" smtClean="0"/>
              <a:t>- traditional financial indicator triggers an action regardless of sector, or company product.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Technical Trading </a:t>
            </a:r>
            <a:r>
              <a:rPr lang="en-US" dirty="0" smtClean="0"/>
              <a:t>– trade based on “indications”</a:t>
            </a:r>
          </a:p>
          <a:p>
            <a:pPr marL="1200150" lvl="2"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High Frequency Trading </a:t>
            </a:r>
            <a:r>
              <a:rPr lang="en-US" dirty="0" smtClean="0"/>
              <a:t>– “scalping” small profits repeatedly</a:t>
            </a:r>
            <a:endParaRPr lang="en-US" dirty="0"/>
          </a:p>
        </p:txBody>
      </p:sp>
    </p:spTree>
    <p:extLst>
      <p:ext uri="{BB962C8B-B14F-4D97-AF65-F5344CB8AC3E}">
        <p14:creationId xmlns:p14="http://schemas.microsoft.com/office/powerpoint/2010/main" val="3553704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Financial Risk Modeling</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14</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10242" name="Picture 2" descr="Image result for meme stock mar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4636" y="1582236"/>
            <a:ext cx="4391025" cy="3838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924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Let’s zoom into Technical Trading Rules (TTR)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15</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314325" y="1343033"/>
            <a:ext cx="8686799" cy="6495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Our learning goal is to use and understand some of the common technical indicators which affect you as a saver, pension holder, stock trader etc.  </a:t>
            </a:r>
            <a:endParaRPr lang="en-US" dirty="0"/>
          </a:p>
        </p:txBody>
      </p:sp>
      <p:sp>
        <p:nvSpPr>
          <p:cNvPr id="7" name="Rectangle 6"/>
          <p:cNvSpPr/>
          <p:nvPr/>
        </p:nvSpPr>
        <p:spPr>
          <a:xfrm>
            <a:off x="323850" y="2027485"/>
            <a:ext cx="8686799" cy="590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Our learning goal is NOT to make you </a:t>
            </a:r>
            <a:r>
              <a:rPr lang="en-US" dirty="0" smtClean="0"/>
              <a:t>a </a:t>
            </a:r>
            <a:r>
              <a:rPr lang="en-US" dirty="0" smtClean="0"/>
              <a:t>trader, or convince you that you are now qualified to be a technical trader. </a:t>
            </a:r>
            <a:endParaRPr lang="en-US" dirty="0"/>
          </a:p>
        </p:txBody>
      </p:sp>
    </p:spTree>
    <p:extLst>
      <p:ext uri="{BB962C8B-B14F-4D97-AF65-F5344CB8AC3E}">
        <p14:creationId xmlns:p14="http://schemas.microsoft.com/office/powerpoint/2010/main" val="408446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Stock Prices represent a time series</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16</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6" name="Picture 5"/>
          <p:cNvPicPr>
            <a:picLocks noChangeAspect="1"/>
          </p:cNvPicPr>
          <p:nvPr/>
        </p:nvPicPr>
        <p:blipFill>
          <a:blip r:embed="rId2"/>
          <a:stretch>
            <a:fillRect/>
          </a:stretch>
        </p:blipFill>
        <p:spPr>
          <a:xfrm>
            <a:off x="2171699" y="1495425"/>
            <a:ext cx="5491162" cy="3047903"/>
          </a:xfrm>
          <a:prstGeom prst="rect">
            <a:avLst/>
          </a:prstGeom>
        </p:spPr>
      </p:pic>
      <p:sp>
        <p:nvSpPr>
          <p:cNvPr id="7" name="TextBox 6"/>
          <p:cNvSpPr txBox="1"/>
          <p:nvPr/>
        </p:nvSpPr>
        <p:spPr>
          <a:xfrm>
            <a:off x="4000500" y="4843463"/>
            <a:ext cx="673582" cy="369332"/>
          </a:xfrm>
          <a:prstGeom prst="rect">
            <a:avLst/>
          </a:prstGeom>
          <a:noFill/>
        </p:spPr>
        <p:txBody>
          <a:bodyPr wrap="none" rtlCol="0">
            <a:spAutoFit/>
          </a:bodyPr>
          <a:lstStyle/>
          <a:p>
            <a:r>
              <a:rPr lang="en-US" b="1" dirty="0" smtClean="0"/>
              <a:t>TIME</a:t>
            </a:r>
            <a:endParaRPr lang="en-US" b="1" dirty="0"/>
          </a:p>
        </p:txBody>
      </p:sp>
      <p:cxnSp>
        <p:nvCxnSpPr>
          <p:cNvPr id="9" name="Straight Arrow Connector 8"/>
          <p:cNvCxnSpPr/>
          <p:nvPr/>
        </p:nvCxnSpPr>
        <p:spPr>
          <a:xfrm>
            <a:off x="1914525" y="4786313"/>
            <a:ext cx="4972050"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814512" y="1371601"/>
            <a:ext cx="0" cy="3157537"/>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16200000">
            <a:off x="560904" y="2767014"/>
            <a:ext cx="1828257" cy="369332"/>
          </a:xfrm>
          <a:prstGeom prst="rect">
            <a:avLst/>
          </a:prstGeom>
          <a:noFill/>
        </p:spPr>
        <p:txBody>
          <a:bodyPr wrap="none" rtlCol="0">
            <a:spAutoFit/>
          </a:bodyPr>
          <a:lstStyle/>
          <a:p>
            <a:r>
              <a:rPr lang="en-US" b="1" dirty="0" smtClean="0"/>
              <a:t>PRICE or Volume</a:t>
            </a:r>
            <a:endParaRPr lang="en-US" b="1" dirty="0"/>
          </a:p>
        </p:txBody>
      </p:sp>
      <p:sp>
        <p:nvSpPr>
          <p:cNvPr id="13" name="Rectangle 12"/>
          <p:cNvSpPr/>
          <p:nvPr/>
        </p:nvSpPr>
        <p:spPr>
          <a:xfrm>
            <a:off x="185738" y="5343540"/>
            <a:ext cx="8686799" cy="75723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BUT they are very hard to forecast due to external forces such as macro economic, international politics, sector/competitor actions, weather etc.  From a forecasting perspective stock prices are often considered a “random walk” meaning traditional econometric forecasting techniques do not apply. </a:t>
            </a:r>
            <a:endParaRPr lang="en-US" sz="1600" dirty="0">
              <a:solidFill>
                <a:schemeClr val="tx1"/>
              </a:solidFill>
            </a:endParaRPr>
          </a:p>
        </p:txBody>
      </p:sp>
    </p:spTree>
    <p:extLst>
      <p:ext uri="{BB962C8B-B14F-4D97-AF65-F5344CB8AC3E}">
        <p14:creationId xmlns:p14="http://schemas.microsoft.com/office/powerpoint/2010/main" val="1337521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happened to US Steel?</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17</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6" name="Picture 5"/>
          <p:cNvPicPr>
            <a:picLocks noChangeAspect="1"/>
          </p:cNvPicPr>
          <p:nvPr/>
        </p:nvPicPr>
        <p:blipFill rotWithShape="1">
          <a:blip r:embed="rId2"/>
          <a:srcRect t="14112"/>
          <a:stretch/>
        </p:blipFill>
        <p:spPr>
          <a:xfrm>
            <a:off x="347662" y="1557337"/>
            <a:ext cx="3762375" cy="4376736"/>
          </a:xfrm>
          <a:prstGeom prst="rect">
            <a:avLst/>
          </a:prstGeom>
        </p:spPr>
      </p:pic>
      <p:sp>
        <p:nvSpPr>
          <p:cNvPr id="7" name="Isosceles Triangle 6"/>
          <p:cNvSpPr/>
          <p:nvPr/>
        </p:nvSpPr>
        <p:spPr>
          <a:xfrm rot="5400000">
            <a:off x="3128962" y="3243265"/>
            <a:ext cx="3914775" cy="5715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00025" y="1085850"/>
            <a:ext cx="1213794" cy="369332"/>
          </a:xfrm>
          <a:prstGeom prst="rect">
            <a:avLst/>
          </a:prstGeom>
          <a:noFill/>
        </p:spPr>
        <p:txBody>
          <a:bodyPr wrap="none" rtlCol="0">
            <a:spAutoFit/>
          </a:bodyPr>
          <a:lstStyle/>
          <a:p>
            <a:r>
              <a:rPr lang="en-US" dirty="0" smtClean="0"/>
              <a:t>Daily Chart</a:t>
            </a:r>
            <a:endParaRPr lang="en-US" dirty="0"/>
          </a:p>
        </p:txBody>
      </p:sp>
      <p:sp>
        <p:nvSpPr>
          <p:cNvPr id="10" name="TextBox 9"/>
          <p:cNvSpPr txBox="1"/>
          <p:nvPr/>
        </p:nvSpPr>
        <p:spPr>
          <a:xfrm>
            <a:off x="5843587" y="2857500"/>
            <a:ext cx="2249847" cy="923330"/>
          </a:xfrm>
          <a:prstGeom prst="rect">
            <a:avLst/>
          </a:prstGeom>
          <a:noFill/>
        </p:spPr>
        <p:txBody>
          <a:bodyPr wrap="none" rtlCol="0">
            <a:spAutoFit/>
          </a:bodyPr>
          <a:lstStyle/>
          <a:p>
            <a:r>
              <a:rPr lang="en-US" dirty="0" smtClean="0"/>
              <a:t>4/25/17 Close : $31</a:t>
            </a:r>
          </a:p>
          <a:p>
            <a:r>
              <a:rPr lang="en-US" dirty="0" smtClean="0"/>
              <a:t>4/26/17 Close: $22</a:t>
            </a:r>
          </a:p>
          <a:p>
            <a:r>
              <a:rPr lang="en-US" dirty="0" smtClean="0"/>
              <a:t>4/26/17 Volume spike</a:t>
            </a:r>
            <a:endParaRPr lang="en-US" dirty="0"/>
          </a:p>
        </p:txBody>
      </p:sp>
    </p:spTree>
    <p:extLst>
      <p:ext uri="{BB962C8B-B14F-4D97-AF65-F5344CB8AC3E}">
        <p14:creationId xmlns:p14="http://schemas.microsoft.com/office/powerpoint/2010/main" val="1500246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other forces can impact US Steel?</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18</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7" name="Isosceles Triangle 6"/>
          <p:cNvSpPr/>
          <p:nvPr/>
        </p:nvSpPr>
        <p:spPr>
          <a:xfrm rot="5400000">
            <a:off x="3128962" y="3243265"/>
            <a:ext cx="3914775" cy="5715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729287" y="2100263"/>
            <a:ext cx="3300413" cy="1477328"/>
          </a:xfrm>
          <a:prstGeom prst="rect">
            <a:avLst/>
          </a:prstGeom>
          <a:noFill/>
        </p:spPr>
        <p:txBody>
          <a:bodyPr wrap="square" rtlCol="0">
            <a:spAutoFit/>
          </a:bodyPr>
          <a:lstStyle/>
          <a:p>
            <a:r>
              <a:rPr lang="en-US" dirty="0" smtClean="0"/>
              <a:t>After </a:t>
            </a:r>
            <a:r>
              <a:rPr lang="en-US" dirty="0"/>
              <a:t> </a:t>
            </a:r>
            <a:r>
              <a:rPr lang="en-US" dirty="0" smtClean="0"/>
              <a:t>the disappointing quarter (self-inflicted) the stock rose dramatically. Why?</a:t>
            </a:r>
          </a:p>
          <a:p>
            <a:r>
              <a:rPr lang="en-US" dirty="0" smtClean="0"/>
              <a:t>5/15/17:  ~$20</a:t>
            </a:r>
          </a:p>
          <a:p>
            <a:r>
              <a:rPr lang="en-US" dirty="0" smtClean="0"/>
              <a:t>2/26/18:  ~$45</a:t>
            </a:r>
            <a:endParaRPr lang="en-US" dirty="0"/>
          </a:p>
        </p:txBody>
      </p:sp>
      <p:pic>
        <p:nvPicPr>
          <p:cNvPr id="9" name="Picture 8"/>
          <p:cNvPicPr>
            <a:picLocks noChangeAspect="1"/>
          </p:cNvPicPr>
          <p:nvPr/>
        </p:nvPicPr>
        <p:blipFill rotWithShape="1">
          <a:blip r:embed="rId2"/>
          <a:srcRect r="26199"/>
          <a:stretch/>
        </p:blipFill>
        <p:spPr>
          <a:xfrm>
            <a:off x="371474" y="1447799"/>
            <a:ext cx="2857501" cy="4759226"/>
          </a:xfrm>
          <a:prstGeom prst="rect">
            <a:avLst/>
          </a:prstGeom>
        </p:spPr>
      </p:pic>
      <p:sp>
        <p:nvSpPr>
          <p:cNvPr id="10" name="TextBox 9"/>
          <p:cNvSpPr txBox="1"/>
          <p:nvPr/>
        </p:nvSpPr>
        <p:spPr>
          <a:xfrm>
            <a:off x="200025" y="1085850"/>
            <a:ext cx="1439368" cy="369332"/>
          </a:xfrm>
          <a:prstGeom prst="rect">
            <a:avLst/>
          </a:prstGeom>
          <a:noFill/>
        </p:spPr>
        <p:txBody>
          <a:bodyPr wrap="none" rtlCol="0">
            <a:spAutoFit/>
          </a:bodyPr>
          <a:lstStyle/>
          <a:p>
            <a:r>
              <a:rPr lang="en-US" dirty="0" smtClean="0"/>
              <a:t>Weekly Chart</a:t>
            </a:r>
            <a:endParaRPr lang="en-US" dirty="0"/>
          </a:p>
        </p:txBody>
      </p:sp>
      <p:sp>
        <p:nvSpPr>
          <p:cNvPr id="11" name="Rectangle 10"/>
          <p:cNvSpPr/>
          <p:nvPr/>
        </p:nvSpPr>
        <p:spPr>
          <a:xfrm>
            <a:off x="971550" y="3128963"/>
            <a:ext cx="400050" cy="124301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V="1">
            <a:off x="1400175" y="1900238"/>
            <a:ext cx="1700213" cy="18859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1381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other forces can impact US Steel?</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19</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7" name="Isosceles Triangle 6"/>
          <p:cNvSpPr/>
          <p:nvPr/>
        </p:nvSpPr>
        <p:spPr>
          <a:xfrm rot="5400000">
            <a:off x="3128962" y="3243265"/>
            <a:ext cx="3914775" cy="5715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729287" y="2100263"/>
            <a:ext cx="3300413" cy="2862322"/>
          </a:xfrm>
          <a:prstGeom prst="rect">
            <a:avLst/>
          </a:prstGeom>
          <a:noFill/>
        </p:spPr>
        <p:txBody>
          <a:bodyPr wrap="square" rtlCol="0">
            <a:spAutoFit/>
          </a:bodyPr>
          <a:lstStyle/>
          <a:p>
            <a:r>
              <a:rPr lang="en-US" dirty="0" smtClean="0"/>
              <a:t>After rhetoric of a trade war (international politics) with steel tariffs on their foreign competitors the price retreated and is now in a range.  Why?</a:t>
            </a:r>
          </a:p>
          <a:p>
            <a:r>
              <a:rPr lang="en-US" dirty="0" smtClean="0"/>
              <a:t>4/25/17: $</a:t>
            </a:r>
            <a:r>
              <a:rPr lang="en-US" dirty="0"/>
              <a:t>31</a:t>
            </a:r>
          </a:p>
          <a:p>
            <a:r>
              <a:rPr lang="en-US" dirty="0" smtClean="0"/>
              <a:t>4/26/17: $22</a:t>
            </a:r>
          </a:p>
          <a:p>
            <a:r>
              <a:rPr lang="en-US" dirty="0" smtClean="0"/>
              <a:t>2/26/18:  ~$45</a:t>
            </a:r>
          </a:p>
          <a:p>
            <a:r>
              <a:rPr lang="en-US" dirty="0" smtClean="0"/>
              <a:t>4/16/18: ~$36</a:t>
            </a:r>
          </a:p>
          <a:p>
            <a:r>
              <a:rPr lang="en-US" dirty="0" smtClean="0"/>
              <a:t>6/16/18 </a:t>
            </a:r>
            <a:r>
              <a:rPr lang="en-US" dirty="0"/>
              <a:t>~$</a:t>
            </a:r>
            <a:r>
              <a:rPr lang="en-US" dirty="0" smtClean="0"/>
              <a:t>36</a:t>
            </a:r>
            <a:endParaRPr lang="en-US" dirty="0"/>
          </a:p>
        </p:txBody>
      </p:sp>
      <p:pic>
        <p:nvPicPr>
          <p:cNvPr id="9" name="Picture 8"/>
          <p:cNvPicPr>
            <a:picLocks noChangeAspect="1"/>
          </p:cNvPicPr>
          <p:nvPr/>
        </p:nvPicPr>
        <p:blipFill>
          <a:blip r:embed="rId2"/>
          <a:stretch>
            <a:fillRect/>
          </a:stretch>
        </p:blipFill>
        <p:spPr>
          <a:xfrm>
            <a:off x="371474" y="1447799"/>
            <a:ext cx="3871913" cy="4759226"/>
          </a:xfrm>
          <a:prstGeom prst="rect">
            <a:avLst/>
          </a:prstGeom>
        </p:spPr>
      </p:pic>
      <p:sp>
        <p:nvSpPr>
          <p:cNvPr id="10" name="TextBox 9"/>
          <p:cNvSpPr txBox="1"/>
          <p:nvPr/>
        </p:nvSpPr>
        <p:spPr>
          <a:xfrm>
            <a:off x="200025" y="1085850"/>
            <a:ext cx="1439368" cy="369332"/>
          </a:xfrm>
          <a:prstGeom prst="rect">
            <a:avLst/>
          </a:prstGeom>
          <a:noFill/>
        </p:spPr>
        <p:txBody>
          <a:bodyPr wrap="none" rtlCol="0">
            <a:spAutoFit/>
          </a:bodyPr>
          <a:lstStyle/>
          <a:p>
            <a:r>
              <a:rPr lang="en-US" dirty="0" smtClean="0"/>
              <a:t>Weekly Chart</a:t>
            </a:r>
            <a:endParaRPr lang="en-US" dirty="0"/>
          </a:p>
        </p:txBody>
      </p:sp>
      <p:sp>
        <p:nvSpPr>
          <p:cNvPr id="11" name="Rectangle 10"/>
          <p:cNvSpPr/>
          <p:nvPr/>
        </p:nvSpPr>
        <p:spPr>
          <a:xfrm>
            <a:off x="971550" y="3128963"/>
            <a:ext cx="400050" cy="124301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V="1">
            <a:off x="1400175" y="1800225"/>
            <a:ext cx="1757363" cy="19859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18" idx="0"/>
          </p:cNvCxnSpPr>
          <p:nvPr/>
        </p:nvCxnSpPr>
        <p:spPr>
          <a:xfrm>
            <a:off x="3214688" y="1743075"/>
            <a:ext cx="492919" cy="7715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257550" y="2514600"/>
            <a:ext cx="900113" cy="65722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8199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About me &amp; This Workshop</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2</a:t>
            </a:fld>
            <a:endParaRPr lang="en-US"/>
          </a:p>
        </p:txBody>
      </p:sp>
      <p:sp>
        <p:nvSpPr>
          <p:cNvPr id="5" name="Footer Placeholder 4"/>
          <p:cNvSpPr>
            <a:spLocks noGrp="1"/>
          </p:cNvSpPr>
          <p:nvPr>
            <p:ph type="ftr" sz="quarter" idx="3"/>
          </p:nvPr>
        </p:nvSpPr>
        <p:spPr/>
        <p:txBody>
          <a:bodyPr/>
          <a:lstStyle/>
          <a:p>
            <a:r>
              <a:rPr lang="en-US" smtClean="0"/>
              <a:t>Kwartler ODSC West</a:t>
            </a:r>
            <a:endParaRPr lang="en-US" dirty="0"/>
          </a:p>
        </p:txBody>
      </p:sp>
      <p:grpSp>
        <p:nvGrpSpPr>
          <p:cNvPr id="8" name="Group 7"/>
          <p:cNvGrpSpPr/>
          <p:nvPr/>
        </p:nvGrpSpPr>
        <p:grpSpPr>
          <a:xfrm>
            <a:off x="6479417" y="2008999"/>
            <a:ext cx="2143007" cy="3074834"/>
            <a:chOff x="6479417" y="2008999"/>
            <a:chExt cx="2143007" cy="3074834"/>
          </a:xfrm>
        </p:grpSpPr>
        <p:pic>
          <p:nvPicPr>
            <p:cNvPr id="2050" name="Picture 2" descr="Image result for harvard university extension school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9417" y="4200715"/>
              <a:ext cx="2143007" cy="88311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datacamp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0836" y="2008999"/>
              <a:ext cx="1880169" cy="100703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2993646" y="2113106"/>
            <a:ext cx="2743200" cy="2728843"/>
            <a:chOff x="2706687" y="2113106"/>
            <a:chExt cx="2743200" cy="2728843"/>
          </a:xfrm>
        </p:grpSpPr>
        <p:pic>
          <p:nvPicPr>
            <p:cNvPr id="2054" name="Picture 6" descr="Image result for datarob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06687" y="4442599"/>
              <a:ext cx="2743200" cy="3993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amazon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81007" y="2113106"/>
              <a:ext cx="2194560" cy="7988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p:cNvGrpSpPr/>
          <p:nvPr/>
        </p:nvGrpSpPr>
        <p:grpSpPr>
          <a:xfrm>
            <a:off x="879475" y="2101118"/>
            <a:ext cx="1371600" cy="3575035"/>
            <a:chOff x="879475" y="2101118"/>
            <a:chExt cx="1371600" cy="3575035"/>
          </a:xfrm>
        </p:grpSpPr>
        <p:pic>
          <p:nvPicPr>
            <p:cNvPr id="2058" name="Picture 10" descr="Image result for notre dame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08075" y="2101118"/>
              <a:ext cx="914400" cy="82279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text mining in practice with 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9475" y="3608395"/>
              <a:ext cx="1371600" cy="206775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482900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other forces can impact US Steel?</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20</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7" name="Isosceles Triangle 6"/>
          <p:cNvSpPr/>
          <p:nvPr/>
        </p:nvSpPr>
        <p:spPr>
          <a:xfrm rot="5400000">
            <a:off x="3128962" y="3243265"/>
            <a:ext cx="3914775" cy="5715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514975" y="2100263"/>
            <a:ext cx="3514725" cy="2308324"/>
          </a:xfrm>
          <a:prstGeom prst="rect">
            <a:avLst/>
          </a:prstGeom>
          <a:noFill/>
        </p:spPr>
        <p:txBody>
          <a:bodyPr wrap="square" rtlCol="0">
            <a:spAutoFit/>
          </a:bodyPr>
          <a:lstStyle/>
          <a:p>
            <a:r>
              <a:rPr lang="en-US" dirty="0" smtClean="0"/>
              <a:t>The trade war shifted towards talk about auto tariffs, coupled with high auto inventory. </a:t>
            </a:r>
          </a:p>
          <a:p>
            <a:r>
              <a:rPr lang="en-US" dirty="0" smtClean="0"/>
              <a:t>4/25/17</a:t>
            </a:r>
            <a:r>
              <a:rPr lang="en-US" dirty="0"/>
              <a:t>: $31</a:t>
            </a:r>
          </a:p>
          <a:p>
            <a:r>
              <a:rPr lang="en-US" dirty="0"/>
              <a:t>4/26/17: $22</a:t>
            </a:r>
          </a:p>
          <a:p>
            <a:r>
              <a:rPr lang="en-US" dirty="0"/>
              <a:t>2/26/18:  ~$45</a:t>
            </a:r>
          </a:p>
          <a:p>
            <a:r>
              <a:rPr lang="en-US" dirty="0"/>
              <a:t>4/16/18: ~$36</a:t>
            </a:r>
          </a:p>
          <a:p>
            <a:r>
              <a:rPr lang="en-US" dirty="0"/>
              <a:t>6/16/18 ~$36</a:t>
            </a:r>
          </a:p>
        </p:txBody>
      </p:sp>
      <p:pic>
        <p:nvPicPr>
          <p:cNvPr id="9" name="Picture 8"/>
          <p:cNvPicPr>
            <a:picLocks noChangeAspect="1"/>
          </p:cNvPicPr>
          <p:nvPr/>
        </p:nvPicPr>
        <p:blipFill>
          <a:blip r:embed="rId2"/>
          <a:stretch>
            <a:fillRect/>
          </a:stretch>
        </p:blipFill>
        <p:spPr>
          <a:xfrm>
            <a:off x="371474" y="1447799"/>
            <a:ext cx="3871913" cy="4759226"/>
          </a:xfrm>
          <a:prstGeom prst="rect">
            <a:avLst/>
          </a:prstGeom>
        </p:spPr>
      </p:pic>
      <p:sp>
        <p:nvSpPr>
          <p:cNvPr id="10" name="TextBox 9"/>
          <p:cNvSpPr txBox="1"/>
          <p:nvPr/>
        </p:nvSpPr>
        <p:spPr>
          <a:xfrm>
            <a:off x="200025" y="1085850"/>
            <a:ext cx="1439368" cy="369332"/>
          </a:xfrm>
          <a:prstGeom prst="rect">
            <a:avLst/>
          </a:prstGeom>
          <a:noFill/>
        </p:spPr>
        <p:txBody>
          <a:bodyPr wrap="none" rtlCol="0">
            <a:spAutoFit/>
          </a:bodyPr>
          <a:lstStyle/>
          <a:p>
            <a:r>
              <a:rPr lang="en-US" dirty="0" smtClean="0"/>
              <a:t>Weekly Chart</a:t>
            </a:r>
            <a:endParaRPr lang="en-US" dirty="0"/>
          </a:p>
        </p:txBody>
      </p:sp>
      <p:sp>
        <p:nvSpPr>
          <p:cNvPr id="11" name="Rectangle 10"/>
          <p:cNvSpPr/>
          <p:nvPr/>
        </p:nvSpPr>
        <p:spPr>
          <a:xfrm>
            <a:off x="971550" y="3128963"/>
            <a:ext cx="400050" cy="124301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V="1">
            <a:off x="1400175" y="1800225"/>
            <a:ext cx="1757363" cy="19859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18" idx="0"/>
          </p:cNvCxnSpPr>
          <p:nvPr/>
        </p:nvCxnSpPr>
        <p:spPr>
          <a:xfrm>
            <a:off x="3214688" y="1743075"/>
            <a:ext cx="492919" cy="7715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257550" y="2514600"/>
            <a:ext cx="900113" cy="65722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6668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a:xfrm>
            <a:off x="200025" y="365126"/>
            <a:ext cx="8943975" cy="591477"/>
          </a:xfrm>
        </p:spPr>
        <p:txBody>
          <a:bodyPr/>
          <a:lstStyle/>
          <a:p>
            <a:r>
              <a:rPr lang="en-US" sz="2800" dirty="0" smtClean="0"/>
              <a:t>So forecasting (pattern recognition) methods won’t work.</a:t>
            </a:r>
            <a:endParaRPr lang="en-US" sz="2800" dirty="0"/>
          </a:p>
        </p:txBody>
      </p:sp>
      <p:sp>
        <p:nvSpPr>
          <p:cNvPr id="4" name="Slide Number Placeholder 3"/>
          <p:cNvSpPr>
            <a:spLocks noGrp="1"/>
          </p:cNvSpPr>
          <p:nvPr>
            <p:ph type="sldNum" sz="quarter" idx="12"/>
          </p:nvPr>
        </p:nvSpPr>
        <p:spPr/>
        <p:txBody>
          <a:bodyPr/>
          <a:lstStyle/>
          <a:p>
            <a:fld id="{37290FF7-652B-4475-AEAB-8B1A5D23AE09}" type="slidenum">
              <a:rPr lang="en-US" smtClean="0"/>
              <a:t>21</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7" name="Isosceles Triangle 6"/>
          <p:cNvSpPr/>
          <p:nvPr/>
        </p:nvSpPr>
        <p:spPr>
          <a:xfrm rot="5400000">
            <a:off x="3128962" y="3243265"/>
            <a:ext cx="3914775" cy="5715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486399" y="2071688"/>
            <a:ext cx="3300413" cy="1477328"/>
          </a:xfrm>
          <a:prstGeom prst="rect">
            <a:avLst/>
          </a:prstGeom>
          <a:noFill/>
        </p:spPr>
        <p:txBody>
          <a:bodyPr wrap="square" rtlCol="0">
            <a:spAutoFit/>
          </a:bodyPr>
          <a:lstStyle/>
          <a:p>
            <a:r>
              <a:rPr lang="en-US" dirty="0" smtClean="0"/>
              <a:t>Some stock movements are self-inflicted (quarterly miss), others political (tariffs) while others are based on out of sector (automotive) performance.</a:t>
            </a:r>
            <a:endParaRPr lang="en-US" dirty="0"/>
          </a:p>
        </p:txBody>
      </p:sp>
      <p:pic>
        <p:nvPicPr>
          <p:cNvPr id="9" name="Picture 8"/>
          <p:cNvPicPr>
            <a:picLocks noChangeAspect="1"/>
          </p:cNvPicPr>
          <p:nvPr/>
        </p:nvPicPr>
        <p:blipFill>
          <a:blip r:embed="rId2"/>
          <a:stretch>
            <a:fillRect/>
          </a:stretch>
        </p:blipFill>
        <p:spPr>
          <a:xfrm>
            <a:off x="371474" y="1447799"/>
            <a:ext cx="3871913" cy="4759226"/>
          </a:xfrm>
          <a:prstGeom prst="rect">
            <a:avLst/>
          </a:prstGeom>
        </p:spPr>
      </p:pic>
      <p:sp>
        <p:nvSpPr>
          <p:cNvPr id="10" name="TextBox 9"/>
          <p:cNvSpPr txBox="1"/>
          <p:nvPr/>
        </p:nvSpPr>
        <p:spPr>
          <a:xfrm>
            <a:off x="200025" y="1085850"/>
            <a:ext cx="1439368" cy="369332"/>
          </a:xfrm>
          <a:prstGeom prst="rect">
            <a:avLst/>
          </a:prstGeom>
          <a:noFill/>
        </p:spPr>
        <p:txBody>
          <a:bodyPr wrap="none" rtlCol="0">
            <a:spAutoFit/>
          </a:bodyPr>
          <a:lstStyle/>
          <a:p>
            <a:r>
              <a:rPr lang="en-US" dirty="0" smtClean="0"/>
              <a:t>Weekly Chart</a:t>
            </a:r>
            <a:endParaRPr lang="en-US" dirty="0"/>
          </a:p>
        </p:txBody>
      </p:sp>
    </p:spTree>
    <p:extLst>
      <p:ext uri="{BB962C8B-B14F-4D97-AF65-F5344CB8AC3E}">
        <p14:creationId xmlns:p14="http://schemas.microsoft.com/office/powerpoint/2010/main" val="2693804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4" name="Slide Number Placeholder 3"/>
          <p:cNvSpPr>
            <a:spLocks noGrp="1"/>
          </p:cNvSpPr>
          <p:nvPr>
            <p:ph type="sldNum" sz="quarter" idx="12"/>
          </p:nvPr>
        </p:nvSpPr>
        <p:spPr/>
        <p:txBody>
          <a:bodyPr/>
          <a:lstStyle/>
          <a:p>
            <a:fld id="{37290FF7-652B-4475-AEAB-8B1A5D23AE09}" type="slidenum">
              <a:rPr lang="en-US" smtClean="0"/>
              <a:t>22</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itle 5"/>
          <p:cNvSpPr>
            <a:spLocks noGrp="1"/>
          </p:cNvSpPr>
          <p:nvPr>
            <p:ph type="title"/>
          </p:nvPr>
        </p:nvSpPr>
        <p:spPr/>
        <p:txBody>
          <a:bodyPr/>
          <a:lstStyle/>
          <a:p>
            <a:r>
              <a:rPr lang="en-US" dirty="0" smtClean="0"/>
              <a:t>Meanwhile, US Steel was... producing steel.</a:t>
            </a:r>
            <a:endParaRPr lang="en-US" dirty="0"/>
          </a:p>
        </p:txBody>
      </p:sp>
      <p:pic>
        <p:nvPicPr>
          <p:cNvPr id="1026" name="Picture 2" descr="Image result for images us ste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036" y="1202491"/>
            <a:ext cx="3200400" cy="21267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teel pl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5826" y="1202491"/>
            <a:ext cx="3200400" cy="20610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teel pla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35826" y="3489501"/>
            <a:ext cx="3200400" cy="21483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teel pla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2036" y="3489501"/>
            <a:ext cx="3200400" cy="21336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571500" y="5786652"/>
            <a:ext cx="8001000" cy="4810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Coincidentally, a belief investor would not have bought or sold but fundamental, technical and HFT would have been in and out at different times. </a:t>
            </a:r>
            <a:endParaRPr lang="en-US" sz="1600" dirty="0">
              <a:solidFill>
                <a:schemeClr val="tx1"/>
              </a:solidFill>
            </a:endParaRPr>
          </a:p>
        </p:txBody>
      </p:sp>
    </p:spTree>
    <p:extLst>
      <p:ext uri="{BB962C8B-B14F-4D97-AF65-F5344CB8AC3E}">
        <p14:creationId xmlns:p14="http://schemas.microsoft.com/office/powerpoint/2010/main" val="3502149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Let’s Practice! Open </a:t>
            </a:r>
            <a:r>
              <a:rPr lang="en-US" dirty="0" smtClean="0"/>
              <a:t>1_TTR_A.R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23</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704850" y="1657350"/>
            <a:ext cx="3342453" cy="1354217"/>
          </a:xfrm>
          <a:prstGeom prst="rect">
            <a:avLst/>
          </a:prstGeom>
          <a:noFill/>
        </p:spPr>
        <p:txBody>
          <a:bodyPr wrap="none" rtlCol="0">
            <a:spAutoFit/>
          </a:bodyPr>
          <a:lstStyle/>
          <a:p>
            <a:r>
              <a:rPr lang="en-US" sz="2800" u="sng" dirty="0" smtClean="0"/>
              <a:t>Learning Objective:</a:t>
            </a:r>
          </a:p>
          <a:p>
            <a:pPr marL="285750" indent="-285750">
              <a:buFont typeface="Arial" panose="020B0604020202020204" pitchFamily="34" charset="0"/>
              <a:buChar char="•"/>
            </a:pPr>
            <a:r>
              <a:rPr lang="en-US" dirty="0" smtClean="0"/>
              <a:t>Get real stock data</a:t>
            </a:r>
          </a:p>
          <a:p>
            <a:pPr marL="285750" indent="-285750">
              <a:buFont typeface="Arial" panose="020B0604020202020204" pitchFamily="34" charset="0"/>
              <a:buChar char="•"/>
            </a:pPr>
            <a:r>
              <a:rPr lang="en-US" dirty="0" smtClean="0"/>
              <a:t>Subset an </a:t>
            </a:r>
            <a:r>
              <a:rPr lang="en-US" dirty="0" err="1" smtClean="0"/>
              <a:t>xts</a:t>
            </a:r>
            <a:r>
              <a:rPr lang="en-US" dirty="0" smtClean="0"/>
              <a:t> object</a:t>
            </a:r>
          </a:p>
          <a:p>
            <a:pPr marL="285750" indent="-285750">
              <a:buFont typeface="Arial" panose="020B0604020202020204" pitchFamily="34" charset="0"/>
              <a:buChar char="•"/>
            </a:pPr>
            <a:r>
              <a:rPr lang="en-US" dirty="0" smtClean="0"/>
              <a:t>Plot the data in a dynamic plot</a:t>
            </a:r>
            <a:endParaRPr lang="en-US" dirty="0"/>
          </a:p>
        </p:txBody>
      </p:sp>
    </p:spTree>
    <p:extLst>
      <p:ext uri="{BB962C8B-B14F-4D97-AF65-F5344CB8AC3E}">
        <p14:creationId xmlns:p14="http://schemas.microsoft.com/office/powerpoint/2010/main" val="3458423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nvPr>
        </p:nvGraphicFramePr>
        <p:xfrm>
          <a:off x="614363" y="1111250"/>
          <a:ext cx="7915275" cy="4754880"/>
        </p:xfrm>
        <a:graphic>
          <a:graphicData uri="http://schemas.openxmlformats.org/drawingml/2006/table">
            <a:tbl>
              <a:tblPr firstRow="1" bandRow="1">
                <a:tableStyleId>{F5AB1C69-6EDB-4FF4-983F-18BD219EF322}</a:tableStyleId>
              </a:tblPr>
              <a:tblGrid>
                <a:gridCol w="1242805">
                  <a:extLst>
                    <a:ext uri="{9D8B030D-6E8A-4147-A177-3AD203B41FA5}">
                      <a16:colId xmlns="" xmlns:a16="http://schemas.microsoft.com/office/drawing/2014/main" val="20000"/>
                    </a:ext>
                  </a:extLst>
                </a:gridCol>
                <a:gridCol w="861296">
                  <a:extLst>
                    <a:ext uri="{9D8B030D-6E8A-4147-A177-3AD203B41FA5}">
                      <a16:colId xmlns="" xmlns:a16="http://schemas.microsoft.com/office/drawing/2014/main" val="20001"/>
                    </a:ext>
                  </a:extLst>
                </a:gridCol>
                <a:gridCol w="5811174">
                  <a:extLst>
                    <a:ext uri="{9D8B030D-6E8A-4147-A177-3AD203B41FA5}">
                      <a16:colId xmlns="" xmlns:a16="http://schemas.microsoft.com/office/drawing/2014/main"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 xmlns:a16="http://schemas.microsoft.com/office/drawing/2014/main"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a:t>
                      </a:r>
                      <a:r>
                        <a:rPr lang="en-US" sz="2000" b="0" strike="noStrike" baseline="0" dirty="0" smtClean="0">
                          <a:solidFill>
                            <a:schemeClr val="tx1"/>
                          </a:solidFill>
                        </a:rPr>
                        <a:t> Summary</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SMA</a:t>
                      </a:r>
                      <a:endParaRPr lang="en-US" sz="2000" b="0" strike="noStrike" dirty="0">
                        <a:solidFill>
                          <a:schemeClr val="tx1"/>
                        </a:solidFill>
                      </a:endParaRPr>
                    </a:p>
                  </a:txBody>
                  <a:tcPr/>
                </a:tc>
                <a:extLst>
                  <a:ext uri="{0D108BD9-81ED-4DB2-BD59-A6C34878D82A}">
                    <a16:rowId xmlns="" xmlns:a16="http://schemas.microsoft.com/office/drawing/2014/main"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MACD</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RSI</a:t>
                      </a:r>
                      <a:endParaRPr lang="en-US" sz="2000" b="0" strike="noStrike" dirty="0">
                        <a:solidFill>
                          <a:schemeClr val="tx1"/>
                        </a:solidFill>
                      </a:endParaRPr>
                    </a:p>
                  </a:txBody>
                  <a:tcPr/>
                </a:tc>
                <a:extLst>
                  <a:ext uri="{0D108BD9-81ED-4DB2-BD59-A6C34878D82A}">
                    <a16:rowId xmlns="" xmlns:a16="http://schemas.microsoft.com/office/drawing/2014/main" val="10002"/>
                  </a:ext>
                </a:extLst>
              </a:tr>
              <a:tr h="370840">
                <a:tc gridSpan="2">
                  <a:txBody>
                    <a:bodyPr/>
                    <a:lstStyle/>
                    <a:p>
                      <a:pPr algn="ctr"/>
                      <a:r>
                        <a:rPr lang="en-US" sz="2000" b="0" strike="noStrike" dirty="0" smtClean="0">
                          <a:solidFill>
                            <a:schemeClr val="tx1"/>
                          </a:solidFill>
                        </a:rPr>
                        <a:t>Next Class</a:t>
                      </a:r>
                      <a:endParaRPr lang="en-US" sz="2000" b="0" strike="noStrike" dirty="0">
                        <a:solidFill>
                          <a:schemeClr val="tx1"/>
                        </a:solidFill>
                      </a:endParaRPr>
                    </a:p>
                  </a:txBody>
                  <a:tcPr/>
                </a:tc>
                <a:tc hMerge="1">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Financial Risk Modeling</a:t>
                      </a:r>
                      <a:endParaRPr lang="en-US" sz="2000" b="0" strike="noStrike" dirty="0">
                        <a:solidFill>
                          <a:schemeClr val="tx1"/>
                        </a:solidFill>
                      </a:endParaRPr>
                    </a:p>
                  </a:txBody>
                  <a:tcPr/>
                </a:tc>
                <a:extLst>
                  <a:ext uri="{0D108BD9-81ED-4DB2-BD59-A6C34878D82A}">
                    <a16:rowId xmlns="" xmlns:a16="http://schemas.microsoft.com/office/drawing/2014/main" val="100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Non-Traditional Markets w/Daniel Chang</a:t>
                      </a:r>
                      <a:endParaRPr lang="en-US" sz="2000" b="0" strike="noStrike" dirty="0">
                        <a:solidFill>
                          <a:schemeClr val="tx1"/>
                        </a:solidFill>
                      </a:endParaRPr>
                    </a:p>
                  </a:txBody>
                  <a:tcPr/>
                </a:tc>
                <a:extLst>
                  <a:ext uri="{0D108BD9-81ED-4DB2-BD59-A6C34878D82A}">
                    <a16:rowId xmlns="" xmlns:a16="http://schemas.microsoft.com/office/drawing/2014/main"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24</a:t>
            </a:fld>
            <a:endParaRPr lang="en-US"/>
          </a:p>
        </p:txBody>
      </p:sp>
    </p:spTree>
    <p:extLst>
      <p:ext uri="{BB962C8B-B14F-4D97-AF65-F5344CB8AC3E}">
        <p14:creationId xmlns:p14="http://schemas.microsoft.com/office/powerpoint/2010/main" val="2464824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a:xfrm>
            <a:off x="245660" y="214998"/>
            <a:ext cx="8789158" cy="591477"/>
          </a:xfrm>
        </p:spPr>
        <p:txBody>
          <a:bodyPr/>
          <a:lstStyle/>
          <a:p>
            <a:r>
              <a:rPr lang="en-US" sz="2800" dirty="0" smtClean="0"/>
              <a:t>Example Technical Indicators</a:t>
            </a:r>
            <a:endParaRPr lang="en-US" sz="2800" dirty="0"/>
          </a:p>
        </p:txBody>
      </p:sp>
      <p:sp>
        <p:nvSpPr>
          <p:cNvPr id="4" name="Slide Number Placeholder 3"/>
          <p:cNvSpPr>
            <a:spLocks noGrp="1"/>
          </p:cNvSpPr>
          <p:nvPr>
            <p:ph type="sldNum" sz="quarter" idx="12"/>
          </p:nvPr>
        </p:nvSpPr>
        <p:spPr/>
        <p:txBody>
          <a:bodyPr/>
          <a:lstStyle/>
          <a:p>
            <a:fld id="{37290FF7-652B-4475-AEAB-8B1A5D23AE09}" type="slidenum">
              <a:rPr lang="en-US" smtClean="0"/>
              <a:t>25</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8" name="Rectangle 7"/>
          <p:cNvSpPr/>
          <p:nvPr/>
        </p:nvSpPr>
        <p:spPr>
          <a:xfrm>
            <a:off x="185738" y="5459103"/>
            <a:ext cx="8686799" cy="6414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 expediency we will cover 3 indicators but there are many more and you could even develop your own.</a:t>
            </a:r>
            <a:endParaRPr lang="en-US" dirty="0"/>
          </a:p>
        </p:txBody>
      </p:sp>
      <p:sp>
        <p:nvSpPr>
          <p:cNvPr id="9" name="TextBox 8"/>
          <p:cNvSpPr txBox="1"/>
          <p:nvPr/>
        </p:nvSpPr>
        <p:spPr>
          <a:xfrm>
            <a:off x="286603" y="1610436"/>
            <a:ext cx="2896947" cy="584775"/>
          </a:xfrm>
          <a:prstGeom prst="rect">
            <a:avLst/>
          </a:prstGeom>
          <a:solidFill>
            <a:schemeClr val="accent5"/>
          </a:solidFill>
        </p:spPr>
        <p:txBody>
          <a:bodyPr wrap="none" rtlCol="0">
            <a:spAutoFit/>
          </a:bodyPr>
          <a:lstStyle/>
          <a:p>
            <a:r>
              <a:rPr lang="en-US" sz="3200" dirty="0">
                <a:latin typeface="Consolas" panose="020B0609020204030204" pitchFamily="49" charset="0"/>
                <a:cs typeface="Consolas" panose="020B0609020204030204" pitchFamily="49" charset="0"/>
              </a:rPr>
              <a:t>l</a:t>
            </a:r>
            <a:r>
              <a:rPr lang="en-US" sz="3200" dirty="0" smtClean="0">
                <a:latin typeface="Consolas" panose="020B0609020204030204" pitchFamily="49" charset="0"/>
                <a:cs typeface="Consolas" panose="020B0609020204030204" pitchFamily="49" charset="0"/>
              </a:rPr>
              <a:t>ibrary(TTR)</a:t>
            </a:r>
            <a:endParaRPr lang="en-US" sz="3200" dirty="0">
              <a:latin typeface="Consolas" panose="020B0609020204030204" pitchFamily="49" charset="0"/>
              <a:cs typeface="Consolas" panose="020B0609020204030204" pitchFamily="49" charset="0"/>
            </a:endParaRPr>
          </a:p>
        </p:txBody>
      </p:sp>
      <p:sp>
        <p:nvSpPr>
          <p:cNvPr id="10" name="TextBox 9"/>
          <p:cNvSpPr txBox="1"/>
          <p:nvPr/>
        </p:nvSpPr>
        <p:spPr>
          <a:xfrm>
            <a:off x="218364" y="2784144"/>
            <a:ext cx="7151317" cy="1200329"/>
          </a:xfrm>
          <a:prstGeom prst="rect">
            <a:avLst/>
          </a:prstGeom>
          <a:solidFill>
            <a:schemeClr val="accent5"/>
          </a:solidFill>
        </p:spPr>
        <p:txBody>
          <a:bodyPr wrap="none" rtlCol="0">
            <a:spAutoFit/>
          </a:bodyPr>
          <a:lstStyle>
            <a:defPPr>
              <a:defRPr lang="en-US"/>
            </a:defPPr>
            <a:lvl1pPr>
              <a:defRPr sz="3200">
                <a:latin typeface="Consolas" panose="020B0609020204030204" pitchFamily="49" charset="0"/>
                <a:cs typeface="Consolas" panose="020B0609020204030204" pitchFamily="49" charset="0"/>
              </a:defRPr>
            </a:lvl1pPr>
          </a:lstStyle>
          <a:p>
            <a:r>
              <a:rPr lang="en-US" sz="2400" dirty="0" smtClean="0"/>
              <a:t>SMA() #simple moving average</a:t>
            </a:r>
            <a:endParaRPr lang="en-US" sz="2400" dirty="0"/>
          </a:p>
          <a:p>
            <a:r>
              <a:rPr lang="en-US" sz="2400" dirty="0"/>
              <a:t>MACD</a:t>
            </a:r>
            <a:r>
              <a:rPr lang="en-US" sz="2400" dirty="0" smtClean="0"/>
              <a:t>() #moving </a:t>
            </a:r>
            <a:r>
              <a:rPr lang="en-US" sz="2400" dirty="0" err="1" smtClean="0"/>
              <a:t>avg</a:t>
            </a:r>
            <a:r>
              <a:rPr lang="en-US" sz="2400" dirty="0" smtClean="0"/>
              <a:t> convergence/divergence</a:t>
            </a:r>
            <a:endParaRPr lang="en-US" sz="2400" dirty="0"/>
          </a:p>
          <a:p>
            <a:r>
              <a:rPr lang="en-US" sz="2400" dirty="0" smtClean="0"/>
              <a:t>RSI() #Relative Strength Index</a:t>
            </a:r>
            <a:endParaRPr lang="en-US" sz="2400" dirty="0"/>
          </a:p>
        </p:txBody>
      </p:sp>
    </p:spTree>
    <p:extLst>
      <p:ext uri="{BB962C8B-B14F-4D97-AF65-F5344CB8AC3E}">
        <p14:creationId xmlns:p14="http://schemas.microsoft.com/office/powerpoint/2010/main" val="3346706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is a moving average?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26</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341195" y="1241945"/>
            <a:ext cx="8570793" cy="646331"/>
          </a:xfrm>
          <a:prstGeom prst="rect">
            <a:avLst/>
          </a:prstGeom>
          <a:noFill/>
        </p:spPr>
        <p:txBody>
          <a:bodyPr wrap="square" rtlCol="0">
            <a:spAutoFit/>
          </a:bodyPr>
          <a:lstStyle/>
          <a:p>
            <a:r>
              <a:rPr lang="en-US" dirty="0" smtClean="0"/>
              <a:t>A smoothing technique reducing noise in a data series.  Takes the average over “n” number of periods. </a:t>
            </a:r>
            <a:endParaRPr lang="en-US" dirty="0"/>
          </a:p>
        </p:txBody>
      </p:sp>
      <p:sp>
        <p:nvSpPr>
          <p:cNvPr id="11" name="Rectangle 10"/>
          <p:cNvSpPr/>
          <p:nvPr/>
        </p:nvSpPr>
        <p:spPr>
          <a:xfrm>
            <a:off x="266132" y="2228333"/>
            <a:ext cx="3814549" cy="1015663"/>
          </a:xfrm>
          <a:prstGeom prst="rect">
            <a:avLst/>
          </a:prstGeom>
          <a:solidFill>
            <a:schemeClr val="accent5"/>
          </a:solidFill>
        </p:spPr>
        <p:txBody>
          <a:bodyPr wrap="square">
            <a:spAutoFit/>
          </a:bodyPr>
          <a:lstStyle/>
          <a:p>
            <a:r>
              <a:rPr lang="en-US" sz="1200" dirty="0" err="1">
                <a:latin typeface="Consolas" panose="020B0609020204030204" pitchFamily="49" charset="0"/>
                <a:cs typeface="Consolas" panose="020B0609020204030204" pitchFamily="49" charset="0"/>
              </a:rPr>
              <a:t>set.seed</a:t>
            </a:r>
            <a:r>
              <a:rPr lang="en-US" sz="1200" dirty="0">
                <a:latin typeface="Consolas" panose="020B0609020204030204" pitchFamily="49" charset="0"/>
                <a:cs typeface="Consolas" panose="020B0609020204030204" pitchFamily="49" charset="0"/>
              </a:rPr>
              <a:t>(1234)</a:t>
            </a:r>
          </a:p>
          <a:p>
            <a:r>
              <a:rPr lang="en-US" sz="1200" dirty="0" err="1">
                <a:latin typeface="Consolas" panose="020B0609020204030204" pitchFamily="49" charset="0"/>
                <a:cs typeface="Consolas" panose="020B0609020204030204" pitchFamily="49" charset="0"/>
              </a:rPr>
              <a:t>vec</a:t>
            </a:r>
            <a:r>
              <a:rPr lang="en-US" sz="1200" dirty="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rnorm</a:t>
            </a:r>
            <a:r>
              <a:rPr lang="en-US" sz="1200" dirty="0">
                <a:latin typeface="Consolas" panose="020B0609020204030204" pitchFamily="49" charset="0"/>
                <a:cs typeface="Consolas" panose="020B0609020204030204" pitchFamily="49" charset="0"/>
              </a:rPr>
              <a:t>(50,1,10)</a:t>
            </a:r>
          </a:p>
          <a:p>
            <a:r>
              <a:rPr lang="en-US" sz="1200" dirty="0">
                <a:latin typeface="Consolas" panose="020B0609020204030204" pitchFamily="49" charset="0"/>
                <a:cs typeface="Consolas" panose="020B0609020204030204" pitchFamily="49" charset="0"/>
              </a:rPr>
              <a:t>plot(</a:t>
            </a:r>
            <a:r>
              <a:rPr lang="en-US" sz="1200" dirty="0" err="1">
                <a:latin typeface="Consolas" panose="020B0609020204030204" pitchFamily="49" charset="0"/>
                <a:cs typeface="Consolas" panose="020B0609020204030204" pitchFamily="49" charset="0"/>
              </a:rPr>
              <a:t>vec</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lines(</a:t>
            </a:r>
            <a:r>
              <a:rPr lang="en-US" sz="1200" dirty="0" err="1">
                <a:latin typeface="Consolas" panose="020B0609020204030204" pitchFamily="49" charset="0"/>
                <a:cs typeface="Consolas" panose="020B0609020204030204" pitchFamily="49" charset="0"/>
              </a:rPr>
              <a:t>vec</a:t>
            </a:r>
            <a:r>
              <a:rPr lang="en-US" sz="1200" dirty="0">
                <a:latin typeface="Consolas" panose="020B0609020204030204" pitchFamily="49" charset="0"/>
                <a:cs typeface="Consolas" panose="020B0609020204030204" pitchFamily="49" charset="0"/>
              </a:rPr>
              <a:t>, col='grey')</a:t>
            </a:r>
          </a:p>
          <a:p>
            <a:r>
              <a:rPr lang="en-US" sz="1200" b="1" dirty="0">
                <a:solidFill>
                  <a:srgbClr val="FF0000"/>
                </a:solidFill>
                <a:latin typeface="Consolas" panose="020B0609020204030204" pitchFamily="49" charset="0"/>
                <a:cs typeface="Consolas" panose="020B0609020204030204" pitchFamily="49" charset="0"/>
              </a:rPr>
              <a:t>lines(SMA(</a:t>
            </a:r>
            <a:r>
              <a:rPr lang="en-US" sz="1200" b="1" dirty="0" err="1">
                <a:solidFill>
                  <a:srgbClr val="FF0000"/>
                </a:solidFill>
                <a:latin typeface="Consolas" panose="020B0609020204030204" pitchFamily="49" charset="0"/>
                <a:cs typeface="Consolas" panose="020B0609020204030204" pitchFamily="49" charset="0"/>
              </a:rPr>
              <a:t>vec</a:t>
            </a:r>
            <a:r>
              <a:rPr lang="en-US" sz="1200" b="1" dirty="0">
                <a:solidFill>
                  <a:srgbClr val="FF0000"/>
                </a:solidFill>
                <a:latin typeface="Consolas" panose="020B0609020204030204" pitchFamily="49" charset="0"/>
                <a:cs typeface="Consolas" panose="020B0609020204030204" pitchFamily="49" charset="0"/>
              </a:rPr>
              <a:t>, n=5), col='red')</a:t>
            </a:r>
          </a:p>
        </p:txBody>
      </p:sp>
      <p:cxnSp>
        <p:nvCxnSpPr>
          <p:cNvPr id="14" name="Straight Connector 13"/>
          <p:cNvCxnSpPr/>
          <p:nvPr/>
        </p:nvCxnSpPr>
        <p:spPr>
          <a:xfrm>
            <a:off x="470848" y="2019869"/>
            <a:ext cx="8202304"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stretch>
            <a:fillRect/>
          </a:stretch>
        </p:blipFill>
        <p:spPr>
          <a:xfrm>
            <a:off x="136478" y="3415215"/>
            <a:ext cx="4002054" cy="2030242"/>
          </a:xfrm>
          <a:prstGeom prst="rect">
            <a:avLst/>
          </a:prstGeom>
        </p:spPr>
      </p:pic>
      <p:sp>
        <p:nvSpPr>
          <p:cNvPr id="13" name="TextBox 12"/>
          <p:cNvSpPr txBox="1"/>
          <p:nvPr/>
        </p:nvSpPr>
        <p:spPr>
          <a:xfrm>
            <a:off x="4735765" y="2661313"/>
            <a:ext cx="1774845" cy="3323987"/>
          </a:xfrm>
          <a:prstGeom prst="rect">
            <a:avLst/>
          </a:prstGeom>
          <a:noFill/>
        </p:spPr>
        <p:txBody>
          <a:bodyPr wrap="none" rtlCol="0">
            <a:spAutoFit/>
          </a:bodyPr>
          <a:lstStyle/>
          <a:p>
            <a:r>
              <a:rPr lang="en-US" sz="1400" dirty="0">
                <a:solidFill>
                  <a:schemeClr val="accent1"/>
                </a:solidFill>
                <a:latin typeface="Consolas" panose="020B0609020204030204" pitchFamily="49" charset="0"/>
                <a:cs typeface="Consolas" panose="020B0609020204030204" pitchFamily="49" charset="0"/>
              </a:rPr>
              <a:t>[1,] -11.070657</a:t>
            </a:r>
          </a:p>
          <a:p>
            <a:r>
              <a:rPr lang="en-US" sz="1400" dirty="0">
                <a:solidFill>
                  <a:schemeClr val="accent1"/>
                </a:solidFill>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[6,]   6.060559</a:t>
            </a:r>
          </a:p>
          <a:p>
            <a:r>
              <a:rPr lang="en-US" sz="1400" dirty="0">
                <a:latin typeface="Consolas" panose="020B0609020204030204" pitchFamily="49" charset="0"/>
                <a:cs typeface="Consolas" panose="020B0609020204030204" pitchFamily="49" charset="0"/>
              </a:rPr>
              <a:t> [7,]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17" name="TextBox 16"/>
          <p:cNvSpPr txBox="1"/>
          <p:nvPr/>
        </p:nvSpPr>
        <p:spPr>
          <a:xfrm>
            <a:off x="4960986" y="2156346"/>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18" name="Isosceles Triangle 17"/>
          <p:cNvSpPr/>
          <p:nvPr/>
        </p:nvSpPr>
        <p:spPr>
          <a:xfrm rot="5400000">
            <a:off x="2681784" y="3923733"/>
            <a:ext cx="3664426"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rot="5400000">
            <a:off x="6140354" y="3067337"/>
            <a:ext cx="1009934"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stretch>
            <a:fillRect/>
          </a:stretch>
        </p:blipFill>
        <p:spPr>
          <a:xfrm>
            <a:off x="6854446" y="3062997"/>
            <a:ext cx="1581027" cy="365760"/>
          </a:xfrm>
          <a:prstGeom prst="rect">
            <a:avLst/>
          </a:prstGeom>
        </p:spPr>
      </p:pic>
    </p:spTree>
    <p:extLst>
      <p:ext uri="{BB962C8B-B14F-4D97-AF65-F5344CB8AC3E}">
        <p14:creationId xmlns:p14="http://schemas.microsoft.com/office/powerpoint/2010/main" val="1244766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is a moving average?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27</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341195" y="1241945"/>
            <a:ext cx="8570793" cy="646331"/>
          </a:xfrm>
          <a:prstGeom prst="rect">
            <a:avLst/>
          </a:prstGeom>
          <a:noFill/>
        </p:spPr>
        <p:txBody>
          <a:bodyPr wrap="square" rtlCol="0">
            <a:spAutoFit/>
          </a:bodyPr>
          <a:lstStyle/>
          <a:p>
            <a:r>
              <a:rPr lang="en-US" dirty="0" smtClean="0"/>
              <a:t>A smoothing technique reducing noise in a data series.  Takes the average over “n” number of periods. </a:t>
            </a:r>
            <a:endParaRPr lang="en-US" dirty="0"/>
          </a:p>
        </p:txBody>
      </p:sp>
      <p:cxnSp>
        <p:nvCxnSpPr>
          <p:cNvPr id="14" name="Straight Connector 13"/>
          <p:cNvCxnSpPr/>
          <p:nvPr/>
        </p:nvCxnSpPr>
        <p:spPr>
          <a:xfrm>
            <a:off x="470848" y="2019869"/>
            <a:ext cx="8202304"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6594" y="2770495"/>
            <a:ext cx="1774845" cy="332398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[1,] -11.070657</a:t>
            </a:r>
          </a:p>
          <a:p>
            <a:r>
              <a:rPr lang="en-US" sz="1400" dirty="0">
                <a:solidFill>
                  <a:schemeClr val="accent1"/>
                </a:solidFill>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[6,]   6.060559</a:t>
            </a:r>
          </a:p>
          <a:p>
            <a:r>
              <a:rPr lang="en-US" sz="1400" dirty="0">
                <a:latin typeface="Consolas" panose="020B0609020204030204" pitchFamily="49" charset="0"/>
                <a:cs typeface="Consolas" panose="020B0609020204030204" pitchFamily="49" charset="0"/>
              </a:rPr>
              <a:t> [7,]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17" name="TextBox 16"/>
          <p:cNvSpPr txBox="1"/>
          <p:nvPr/>
        </p:nvSpPr>
        <p:spPr>
          <a:xfrm>
            <a:off x="511815" y="2265528"/>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19" name="Isosceles Triangle 18"/>
          <p:cNvSpPr/>
          <p:nvPr/>
        </p:nvSpPr>
        <p:spPr>
          <a:xfrm rot="5400000">
            <a:off x="1657062" y="3196990"/>
            <a:ext cx="1050875"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2405276" y="3226770"/>
            <a:ext cx="1581027" cy="365760"/>
          </a:xfrm>
          <a:prstGeom prst="rect">
            <a:avLst/>
          </a:prstGeom>
        </p:spPr>
      </p:pic>
      <p:pic>
        <p:nvPicPr>
          <p:cNvPr id="12" name="Picture 11"/>
          <p:cNvPicPr>
            <a:picLocks noChangeAspect="1"/>
          </p:cNvPicPr>
          <p:nvPr/>
        </p:nvPicPr>
        <p:blipFill>
          <a:blip r:embed="rId3"/>
          <a:stretch>
            <a:fillRect/>
          </a:stretch>
        </p:blipFill>
        <p:spPr>
          <a:xfrm>
            <a:off x="4496862" y="3472430"/>
            <a:ext cx="1640021" cy="365760"/>
          </a:xfrm>
          <a:prstGeom prst="rect">
            <a:avLst/>
          </a:prstGeom>
        </p:spPr>
      </p:pic>
      <p:sp>
        <p:nvSpPr>
          <p:cNvPr id="20" name="Isosceles Triangle 19"/>
          <p:cNvSpPr/>
          <p:nvPr/>
        </p:nvSpPr>
        <p:spPr>
          <a:xfrm rot="5400000">
            <a:off x="3679207" y="3390335"/>
            <a:ext cx="1050875"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6901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is a moving average?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28</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341195" y="1241945"/>
            <a:ext cx="8570793" cy="646331"/>
          </a:xfrm>
          <a:prstGeom prst="rect">
            <a:avLst/>
          </a:prstGeom>
          <a:noFill/>
        </p:spPr>
        <p:txBody>
          <a:bodyPr wrap="square" rtlCol="0">
            <a:spAutoFit/>
          </a:bodyPr>
          <a:lstStyle/>
          <a:p>
            <a:r>
              <a:rPr lang="en-US" dirty="0" smtClean="0"/>
              <a:t>A smoothing technique reducing noise in a data series.  Takes the average over “n” number of periods. </a:t>
            </a:r>
            <a:endParaRPr lang="en-US" dirty="0"/>
          </a:p>
        </p:txBody>
      </p:sp>
      <p:cxnSp>
        <p:nvCxnSpPr>
          <p:cNvPr id="14" name="Straight Connector 13"/>
          <p:cNvCxnSpPr/>
          <p:nvPr/>
        </p:nvCxnSpPr>
        <p:spPr>
          <a:xfrm>
            <a:off x="470848" y="2019869"/>
            <a:ext cx="8202304"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6594" y="2770495"/>
            <a:ext cx="1774845" cy="332398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[1,] -11.070657</a:t>
            </a:r>
          </a:p>
          <a:p>
            <a:r>
              <a:rPr lang="en-US" sz="1400" dirty="0">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[6,]   6.060559</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17" name="TextBox 16"/>
          <p:cNvSpPr txBox="1"/>
          <p:nvPr/>
        </p:nvSpPr>
        <p:spPr>
          <a:xfrm>
            <a:off x="511815" y="2265528"/>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19" name="Isosceles Triangle 18"/>
          <p:cNvSpPr/>
          <p:nvPr/>
        </p:nvSpPr>
        <p:spPr>
          <a:xfrm rot="5400000">
            <a:off x="1657062" y="3196990"/>
            <a:ext cx="1050875"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2405276" y="3226770"/>
            <a:ext cx="1581027" cy="365760"/>
          </a:xfrm>
          <a:prstGeom prst="rect">
            <a:avLst/>
          </a:prstGeom>
        </p:spPr>
      </p:pic>
      <p:pic>
        <p:nvPicPr>
          <p:cNvPr id="12" name="Picture 11"/>
          <p:cNvPicPr>
            <a:picLocks noChangeAspect="1"/>
          </p:cNvPicPr>
          <p:nvPr/>
        </p:nvPicPr>
        <p:blipFill>
          <a:blip r:embed="rId3"/>
          <a:stretch>
            <a:fillRect/>
          </a:stretch>
        </p:blipFill>
        <p:spPr>
          <a:xfrm>
            <a:off x="4496862" y="3472430"/>
            <a:ext cx="1640021" cy="365760"/>
          </a:xfrm>
          <a:prstGeom prst="rect">
            <a:avLst/>
          </a:prstGeom>
        </p:spPr>
      </p:pic>
      <p:sp>
        <p:nvSpPr>
          <p:cNvPr id="20" name="Isosceles Triangle 19"/>
          <p:cNvSpPr/>
          <p:nvPr/>
        </p:nvSpPr>
        <p:spPr>
          <a:xfrm rot="5400000">
            <a:off x="3679207" y="3390335"/>
            <a:ext cx="1050875"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rot="5400000">
            <a:off x="5796897" y="3610974"/>
            <a:ext cx="1050875"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6535784" y="3585735"/>
            <a:ext cx="1496291" cy="365760"/>
          </a:xfrm>
          <a:prstGeom prst="rect">
            <a:avLst/>
          </a:prstGeom>
        </p:spPr>
      </p:pic>
    </p:spTree>
    <p:extLst>
      <p:ext uri="{BB962C8B-B14F-4D97-AF65-F5344CB8AC3E}">
        <p14:creationId xmlns:p14="http://schemas.microsoft.com/office/powerpoint/2010/main" val="2800666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is a moving average?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29</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341195" y="1241945"/>
            <a:ext cx="8570793" cy="646331"/>
          </a:xfrm>
          <a:prstGeom prst="rect">
            <a:avLst/>
          </a:prstGeom>
          <a:noFill/>
        </p:spPr>
        <p:txBody>
          <a:bodyPr wrap="square" rtlCol="0">
            <a:spAutoFit/>
          </a:bodyPr>
          <a:lstStyle/>
          <a:p>
            <a:r>
              <a:rPr lang="en-US" dirty="0" smtClean="0"/>
              <a:t>A smoothing technique reducing noise in a data series.  Takes the average over “n” number of periods. </a:t>
            </a:r>
            <a:endParaRPr lang="en-US" dirty="0"/>
          </a:p>
        </p:txBody>
      </p:sp>
      <p:cxnSp>
        <p:nvCxnSpPr>
          <p:cNvPr id="14" name="Straight Connector 13"/>
          <p:cNvCxnSpPr/>
          <p:nvPr/>
        </p:nvCxnSpPr>
        <p:spPr>
          <a:xfrm>
            <a:off x="470848" y="2019869"/>
            <a:ext cx="8202304"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6594" y="2770495"/>
            <a:ext cx="1774845" cy="332398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[1,] -11.070657</a:t>
            </a:r>
          </a:p>
          <a:p>
            <a:r>
              <a:rPr lang="en-US" sz="1400" dirty="0">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[6,]   6.060559</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17" name="TextBox 16"/>
          <p:cNvSpPr txBox="1"/>
          <p:nvPr/>
        </p:nvSpPr>
        <p:spPr>
          <a:xfrm>
            <a:off x="511815" y="2265528"/>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19" name="Isosceles Triangle 18"/>
          <p:cNvSpPr/>
          <p:nvPr/>
        </p:nvSpPr>
        <p:spPr>
          <a:xfrm rot="5400000">
            <a:off x="1657062" y="3196990"/>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rot="5400000">
            <a:off x="1657062" y="3403982"/>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rot="5400000">
            <a:off x="1657062" y="3595051"/>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rot="5400000">
            <a:off x="1657062" y="3813415"/>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p:cNvSpPr/>
          <p:nvPr/>
        </p:nvSpPr>
        <p:spPr>
          <a:xfrm rot="5400000">
            <a:off x="1657062" y="4045427"/>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rot="5400000">
            <a:off x="1657062" y="4236495"/>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rot="5400000">
            <a:off x="1657062" y="4468508"/>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p:cNvSpPr/>
          <p:nvPr/>
        </p:nvSpPr>
        <p:spPr>
          <a:xfrm rot="5400000">
            <a:off x="1657062" y="4700520"/>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p:cNvSpPr/>
          <p:nvPr/>
        </p:nvSpPr>
        <p:spPr>
          <a:xfrm rot="5400000">
            <a:off x="1657062" y="4864293"/>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rot="5400000">
            <a:off x="1657062" y="5096305"/>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rot="5400000">
            <a:off x="1657062" y="5314668"/>
            <a:ext cx="1050875" cy="361666"/>
          </a:xfrm>
          <a:prstGeom prst="triangl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086492" y="2370878"/>
            <a:ext cx="3223959" cy="369332"/>
          </a:xfrm>
          <a:prstGeom prst="rect">
            <a:avLst/>
          </a:prstGeom>
          <a:solidFill>
            <a:schemeClr val="accent5"/>
          </a:solidFill>
        </p:spPr>
        <p:txBody>
          <a:bodyPr>
            <a:spAutoFit/>
          </a:bodyPr>
          <a:lstStyle/>
          <a:p>
            <a:r>
              <a:rPr lang="en-US" dirty="0">
                <a:latin typeface="Consolas" panose="020B0609020204030204" pitchFamily="49" charset="0"/>
                <a:cs typeface="Consolas" panose="020B0609020204030204" pitchFamily="49" charset="0"/>
              </a:rPr>
              <a:t>TTR::SMA(</a:t>
            </a:r>
            <a:r>
              <a:rPr lang="en-US" dirty="0" err="1">
                <a:latin typeface="Consolas" panose="020B0609020204030204" pitchFamily="49" charset="0"/>
                <a:cs typeface="Consolas" panose="020B0609020204030204" pitchFamily="49" charset="0"/>
              </a:rPr>
              <a:t>vec</a:t>
            </a:r>
            <a:r>
              <a:rPr lang="en-US" dirty="0">
                <a:latin typeface="Consolas" panose="020B0609020204030204" pitchFamily="49" charset="0"/>
                <a:cs typeface="Consolas" panose="020B0609020204030204" pitchFamily="49" charset="0"/>
              </a:rPr>
              <a:t>[1:15], n=5)</a:t>
            </a:r>
          </a:p>
        </p:txBody>
      </p:sp>
      <p:sp>
        <p:nvSpPr>
          <p:cNvPr id="9" name="Rectangle 8"/>
          <p:cNvSpPr/>
          <p:nvPr/>
        </p:nvSpPr>
        <p:spPr>
          <a:xfrm>
            <a:off x="5637358" y="2806596"/>
            <a:ext cx="2122226" cy="3385542"/>
          </a:xfrm>
          <a:prstGeom prst="rect">
            <a:avLst/>
          </a:prstGeom>
        </p:spPr>
        <p:txBody>
          <a:bodyPr wrap="square">
            <a:spAutoFit/>
          </a:bodyPr>
          <a:lstStyle/>
          <a:p>
            <a:r>
              <a:rPr lang="pl-PL" dirty="0"/>
              <a:t> </a:t>
            </a:r>
            <a:r>
              <a:rPr lang="en-US" dirty="0" smtClean="0"/>
              <a:t> </a:t>
            </a:r>
            <a:r>
              <a:rPr lang="pl-PL" dirty="0" smtClean="0"/>
              <a:t>[</a:t>
            </a:r>
            <a:r>
              <a:rPr lang="pl-PL" sz="1400" dirty="0">
                <a:latin typeface="Consolas" panose="020B0609020204030204" pitchFamily="49" charset="0"/>
                <a:cs typeface="Consolas" panose="020B0609020204030204" pitchFamily="49" charset="0"/>
              </a:rPr>
              <a:t>1,]         NA</a:t>
            </a:r>
          </a:p>
          <a:p>
            <a:r>
              <a:rPr lang="pl-PL" sz="1400" dirty="0">
                <a:latin typeface="Consolas" panose="020B0609020204030204" pitchFamily="49" charset="0"/>
                <a:cs typeface="Consolas" panose="020B0609020204030204" pitchFamily="49" charset="0"/>
              </a:rPr>
              <a:t> [2,]         NA</a:t>
            </a:r>
          </a:p>
          <a:p>
            <a:r>
              <a:rPr lang="pl-PL" sz="1400" dirty="0">
                <a:latin typeface="Consolas" panose="020B0609020204030204" pitchFamily="49" charset="0"/>
                <a:cs typeface="Consolas" panose="020B0609020204030204" pitchFamily="49" charset="0"/>
              </a:rPr>
              <a:t> [3,]         NA</a:t>
            </a:r>
          </a:p>
          <a:p>
            <a:r>
              <a:rPr lang="pl-PL" sz="1400" dirty="0">
                <a:latin typeface="Consolas" panose="020B0609020204030204" pitchFamily="49" charset="0"/>
                <a:cs typeface="Consolas" panose="020B0609020204030204" pitchFamily="49" charset="0"/>
              </a:rPr>
              <a:t> [4,]         NA</a:t>
            </a:r>
          </a:p>
          <a:p>
            <a:r>
              <a:rPr lang="pl-PL" sz="1400" dirty="0">
                <a:latin typeface="Consolas" panose="020B0609020204030204" pitchFamily="49" charset="0"/>
                <a:cs typeface="Consolas" panose="020B0609020204030204" pitchFamily="49" charset="0"/>
              </a:rPr>
              <a:t> [5,] -2.5235367</a:t>
            </a:r>
          </a:p>
          <a:p>
            <a:r>
              <a:rPr lang="pl-PL" sz="1400" dirty="0">
                <a:latin typeface="Consolas" panose="020B0609020204030204" pitchFamily="49" charset="0"/>
                <a:cs typeface="Consolas" panose="020B0609020204030204" pitchFamily="49" charset="0"/>
              </a:rPr>
              <a:t> [6,]  0.9027066</a:t>
            </a:r>
          </a:p>
          <a:p>
            <a:r>
              <a:rPr lang="pl-PL" sz="1400" dirty="0">
                <a:latin typeface="Consolas" panose="020B0609020204030204" pitchFamily="49" charset="0"/>
                <a:cs typeface="Consolas" panose="020B0609020204030204" pitchFamily="49" charset="0"/>
              </a:rPr>
              <a:t> [7,] -0.8016318</a:t>
            </a:r>
          </a:p>
          <a:p>
            <a:r>
              <a:rPr lang="pl-PL" sz="1400" dirty="0">
                <a:latin typeface="Consolas" panose="020B0609020204030204" pitchFamily="49" charset="0"/>
                <a:cs typeface="Consolas" panose="020B0609020204030204" pitchFamily="49" charset="0"/>
              </a:rPr>
              <a:t> [8,] -4.0637779</a:t>
            </a:r>
          </a:p>
          <a:p>
            <a:r>
              <a:rPr lang="pl-PL" sz="1400" dirty="0">
                <a:latin typeface="Consolas" panose="020B0609020204030204" pitchFamily="49" charset="0"/>
                <a:cs typeface="Consolas" panose="020B0609020204030204" pitchFamily="49" charset="0"/>
              </a:rPr>
              <a:t> [9,] -0.5012865</a:t>
            </a:r>
          </a:p>
          <a:p>
            <a:r>
              <a:rPr lang="pl-PL" sz="1400" dirty="0">
                <a:latin typeface="Consolas" panose="020B0609020204030204" pitchFamily="49" charset="0"/>
                <a:cs typeface="Consolas" panose="020B0609020204030204" pitchFamily="49" charset="0"/>
              </a:rPr>
              <a:t>[10,] -3.1396115</a:t>
            </a:r>
          </a:p>
          <a:p>
            <a:r>
              <a:rPr lang="pl-PL" sz="1400" dirty="0">
                <a:latin typeface="Consolas" panose="020B0609020204030204" pitchFamily="49" charset="0"/>
                <a:cs typeface="Consolas" panose="020B0609020204030204" pitchFamily="49" charset="0"/>
              </a:rPr>
              <a:t>[11,] -5.1061087</a:t>
            </a:r>
          </a:p>
          <a:p>
            <a:r>
              <a:rPr lang="pl-PL" sz="1400" dirty="0">
                <a:latin typeface="Consolas" panose="020B0609020204030204" pitchFamily="49" charset="0"/>
                <a:cs typeface="Consolas" panose="020B0609020204030204" pitchFamily="49" charset="0"/>
              </a:rPr>
              <a:t>[12,] -5.9534017</a:t>
            </a:r>
          </a:p>
          <a:p>
            <a:r>
              <a:rPr lang="pl-PL" sz="1400" dirty="0">
                <a:latin typeface="Consolas" panose="020B0609020204030204" pitchFamily="49" charset="0"/>
                <a:cs typeface="Consolas" panose="020B0609020204030204" pitchFamily="49" charset="0"/>
              </a:rPr>
              <a:t>[13,] -6.4126457</a:t>
            </a:r>
          </a:p>
          <a:p>
            <a:r>
              <a:rPr lang="pl-PL" sz="1400" dirty="0">
                <a:latin typeface="Consolas" panose="020B0609020204030204" pitchFamily="49" charset="0"/>
                <a:cs typeface="Consolas" panose="020B0609020204030204" pitchFamily="49" charset="0"/>
              </a:rPr>
              <a:t>[14,] -5.1548241</a:t>
            </a:r>
          </a:p>
          <a:p>
            <a:r>
              <a:rPr lang="pl-PL" sz="1400" dirty="0">
                <a:latin typeface="Consolas" panose="020B0609020204030204" pitchFamily="49" charset="0"/>
                <a:cs typeface="Consolas" panose="020B0609020204030204" pitchFamily="49" charset="0"/>
              </a:rPr>
              <a:t>[15,] -1.4557603</a:t>
            </a:r>
            <a:endParaRPr lang="en-US" sz="1400" dirty="0">
              <a:latin typeface="Consolas" panose="020B0609020204030204" pitchFamily="49" charset="0"/>
              <a:cs typeface="Consolas" panose="020B0609020204030204" pitchFamily="49" charset="0"/>
            </a:endParaRPr>
          </a:p>
        </p:txBody>
      </p:sp>
      <p:pic>
        <p:nvPicPr>
          <p:cNvPr id="33" name="Picture 32"/>
          <p:cNvPicPr>
            <a:picLocks noChangeAspect="1"/>
          </p:cNvPicPr>
          <p:nvPr/>
        </p:nvPicPr>
        <p:blipFill>
          <a:blip r:embed="rId2"/>
          <a:stretch>
            <a:fillRect/>
          </a:stretch>
        </p:blipFill>
        <p:spPr>
          <a:xfrm>
            <a:off x="2350685" y="3172179"/>
            <a:ext cx="1581027" cy="365760"/>
          </a:xfrm>
          <a:prstGeom prst="rect">
            <a:avLst/>
          </a:prstGeom>
        </p:spPr>
      </p:pic>
      <p:pic>
        <p:nvPicPr>
          <p:cNvPr id="11" name="Picture 10"/>
          <p:cNvPicPr>
            <a:picLocks noChangeAspect="1"/>
          </p:cNvPicPr>
          <p:nvPr/>
        </p:nvPicPr>
        <p:blipFill>
          <a:blip r:embed="rId3"/>
          <a:stretch>
            <a:fillRect/>
          </a:stretch>
        </p:blipFill>
        <p:spPr>
          <a:xfrm>
            <a:off x="2350685" y="5423422"/>
            <a:ext cx="1699708" cy="365760"/>
          </a:xfrm>
          <a:prstGeom prst="rect">
            <a:avLst/>
          </a:prstGeom>
        </p:spPr>
      </p:pic>
    </p:spTree>
    <p:extLst>
      <p:ext uri="{BB962C8B-B14F-4D97-AF65-F5344CB8AC3E}">
        <p14:creationId xmlns:p14="http://schemas.microsoft.com/office/powerpoint/2010/main" val="2476845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7027659"/>
              </p:ext>
            </p:extLst>
          </p:nvPr>
        </p:nvGraphicFramePr>
        <p:xfrm>
          <a:off x="614363" y="1111250"/>
          <a:ext cx="7915275" cy="4754880"/>
        </p:xfrm>
        <a:graphic>
          <a:graphicData uri="http://schemas.openxmlformats.org/drawingml/2006/table">
            <a:tbl>
              <a:tblPr firstRow="1" bandRow="1">
                <a:tableStyleId>{F5AB1C69-6EDB-4FF4-983F-18BD219EF322}</a:tableStyleId>
              </a:tblPr>
              <a:tblGrid>
                <a:gridCol w="1242805">
                  <a:extLst>
                    <a:ext uri="{9D8B030D-6E8A-4147-A177-3AD203B41FA5}">
                      <a16:colId xmlns="" xmlns:a16="http://schemas.microsoft.com/office/drawing/2014/main" val="20000"/>
                    </a:ext>
                  </a:extLst>
                </a:gridCol>
                <a:gridCol w="861296">
                  <a:extLst>
                    <a:ext uri="{9D8B030D-6E8A-4147-A177-3AD203B41FA5}">
                      <a16:colId xmlns="" xmlns:a16="http://schemas.microsoft.com/office/drawing/2014/main" val="20001"/>
                    </a:ext>
                  </a:extLst>
                </a:gridCol>
                <a:gridCol w="5811174">
                  <a:extLst>
                    <a:ext uri="{9D8B030D-6E8A-4147-A177-3AD203B41FA5}">
                      <a16:colId xmlns="" xmlns:a16="http://schemas.microsoft.com/office/drawing/2014/main"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 xmlns:a16="http://schemas.microsoft.com/office/drawing/2014/main"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a:t>
                      </a:r>
                      <a:r>
                        <a:rPr lang="en-US" sz="2000" b="0" strike="noStrike" baseline="0" dirty="0" smtClean="0">
                          <a:solidFill>
                            <a:schemeClr val="tx1"/>
                          </a:solidFill>
                        </a:rPr>
                        <a:t> Summary</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SMA</a:t>
                      </a:r>
                      <a:endParaRPr lang="en-US" sz="2000" b="0" strike="noStrike" dirty="0">
                        <a:solidFill>
                          <a:schemeClr val="tx1"/>
                        </a:solidFill>
                      </a:endParaRPr>
                    </a:p>
                  </a:txBody>
                  <a:tcPr/>
                </a:tc>
                <a:extLst>
                  <a:ext uri="{0D108BD9-81ED-4DB2-BD59-A6C34878D82A}">
                    <a16:rowId xmlns="" xmlns:a16="http://schemas.microsoft.com/office/drawing/2014/main"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MACD</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RSI</a:t>
                      </a:r>
                      <a:endParaRPr lang="en-US" sz="2000" b="0" strike="noStrike" dirty="0">
                        <a:solidFill>
                          <a:schemeClr val="tx1"/>
                        </a:solidFill>
                      </a:endParaRPr>
                    </a:p>
                  </a:txBody>
                  <a:tcPr/>
                </a:tc>
                <a:extLst>
                  <a:ext uri="{0D108BD9-81ED-4DB2-BD59-A6C34878D82A}">
                    <a16:rowId xmlns="" xmlns:a16="http://schemas.microsoft.com/office/drawing/2014/main" val="10002"/>
                  </a:ext>
                </a:extLst>
              </a:tr>
              <a:tr h="370840">
                <a:tc gridSpan="2">
                  <a:txBody>
                    <a:bodyPr/>
                    <a:lstStyle/>
                    <a:p>
                      <a:pPr algn="ctr"/>
                      <a:endParaRPr lang="en-US" sz="2000" b="0" strike="noStrike" dirty="0">
                        <a:solidFill>
                          <a:schemeClr val="tx1"/>
                        </a:solidFill>
                      </a:endParaRPr>
                    </a:p>
                  </a:txBody>
                  <a:tcPr/>
                </a:tc>
                <a:tc hMerge="1">
                  <a:txBody>
                    <a:bodyPr/>
                    <a:lstStyle/>
                    <a:p>
                      <a:endParaRPr lang="en-US"/>
                    </a:p>
                  </a:txBody>
                  <a:tcPr/>
                </a:tc>
                <a:tc>
                  <a:txBody>
                    <a:bodyPr/>
                    <a:lstStyle/>
                    <a:p>
                      <a:r>
                        <a:rPr lang="en-US" sz="2000" b="0" strike="noStrike" dirty="0" smtClean="0">
                          <a:solidFill>
                            <a:schemeClr val="tx1"/>
                          </a:solidFill>
                        </a:rPr>
                        <a:t>Financial Risk Modeling</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Non-Traditional Markets</a:t>
                      </a:r>
                      <a:endParaRPr lang="en-US" sz="2000" b="0" strike="noStrike" dirty="0">
                        <a:solidFill>
                          <a:schemeClr val="tx1"/>
                        </a:solidFill>
                      </a:endParaRPr>
                    </a:p>
                  </a:txBody>
                  <a:tcPr/>
                </a:tc>
                <a:extLst>
                  <a:ext uri="{0D108BD9-81ED-4DB2-BD59-A6C34878D82A}">
                    <a16:rowId xmlns="" xmlns:a16="http://schemas.microsoft.com/office/drawing/2014/main"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a:p>
                  </a:txBody>
                  <a:tcPr/>
                </a:tc>
                <a:extLst>
                  <a:ext uri="{0D108BD9-81ED-4DB2-BD59-A6C34878D82A}">
                    <a16:rowId xmlns="" xmlns:a16="http://schemas.microsoft.com/office/drawing/2014/main"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dirty="0"/>
                    </a:p>
                  </a:txBody>
                  <a:tcPr/>
                </a:tc>
                <a:extLst>
                  <a:ext uri="{0D108BD9-81ED-4DB2-BD59-A6C34878D82A}">
                    <a16:rowId xmlns="" xmlns:a16="http://schemas.microsoft.com/office/drawing/2014/main"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3</a:t>
            </a:fld>
            <a:endParaRPr lang="en-US"/>
          </a:p>
        </p:txBody>
      </p:sp>
    </p:spTree>
    <p:extLst>
      <p:ext uri="{BB962C8B-B14F-4D97-AF65-F5344CB8AC3E}">
        <p14:creationId xmlns:p14="http://schemas.microsoft.com/office/powerpoint/2010/main" val="24546134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a:t>Open </a:t>
            </a:r>
            <a:r>
              <a:rPr lang="en-US" dirty="0" smtClean="0"/>
              <a:t>1_TTR_B.R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30</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704850" y="1657350"/>
            <a:ext cx="7404719" cy="1354217"/>
          </a:xfrm>
          <a:prstGeom prst="rect">
            <a:avLst/>
          </a:prstGeom>
          <a:noFill/>
        </p:spPr>
        <p:txBody>
          <a:bodyPr wrap="none" rtlCol="0">
            <a:spAutoFit/>
          </a:bodyPr>
          <a:lstStyle/>
          <a:p>
            <a:r>
              <a:rPr lang="en-US" sz="2800" u="sng" dirty="0" smtClean="0"/>
              <a:t>Learning Objective:</a:t>
            </a:r>
          </a:p>
          <a:p>
            <a:pPr marL="285750" indent="-285750">
              <a:buFont typeface="Arial" panose="020B0604020202020204" pitchFamily="34" charset="0"/>
              <a:buChar char="•"/>
            </a:pPr>
            <a:r>
              <a:rPr lang="en-US" dirty="0" smtClean="0"/>
              <a:t>Get real stock data</a:t>
            </a:r>
          </a:p>
          <a:p>
            <a:pPr marL="285750" indent="-285750">
              <a:buFont typeface="Arial" panose="020B0604020202020204" pitchFamily="34" charset="0"/>
              <a:buChar char="•"/>
            </a:pPr>
            <a:r>
              <a:rPr lang="en-US" dirty="0" smtClean="0"/>
              <a:t>Subset an </a:t>
            </a:r>
            <a:r>
              <a:rPr lang="en-US" dirty="0" err="1" smtClean="0"/>
              <a:t>xts</a:t>
            </a:r>
            <a:r>
              <a:rPr lang="en-US" dirty="0" smtClean="0"/>
              <a:t> object</a:t>
            </a:r>
          </a:p>
          <a:p>
            <a:pPr marL="285750" indent="-285750">
              <a:buFont typeface="Arial" panose="020B0604020202020204" pitchFamily="34" charset="0"/>
              <a:buChar char="•"/>
            </a:pPr>
            <a:r>
              <a:rPr lang="en-US" dirty="0" smtClean="0"/>
              <a:t>Create three simple moving averages and plot to see the smoothing effect</a:t>
            </a:r>
            <a:endParaRPr lang="en-US" dirty="0"/>
          </a:p>
        </p:txBody>
      </p:sp>
    </p:spTree>
    <p:extLst>
      <p:ext uri="{BB962C8B-B14F-4D97-AF65-F5344CB8AC3E}">
        <p14:creationId xmlns:p14="http://schemas.microsoft.com/office/powerpoint/2010/main" val="36364456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So how does SMA become an Indicator?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31</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6" name="Picture 5"/>
          <p:cNvPicPr>
            <a:picLocks noChangeAspect="1"/>
          </p:cNvPicPr>
          <p:nvPr/>
        </p:nvPicPr>
        <p:blipFill>
          <a:blip r:embed="rId2"/>
          <a:stretch>
            <a:fillRect/>
          </a:stretch>
        </p:blipFill>
        <p:spPr>
          <a:xfrm>
            <a:off x="1187356" y="1251424"/>
            <a:ext cx="6769289" cy="4185002"/>
          </a:xfrm>
          <a:prstGeom prst="rect">
            <a:avLst/>
          </a:prstGeom>
          <a:ln>
            <a:solidFill>
              <a:schemeClr val="tx1"/>
            </a:solidFill>
          </a:ln>
        </p:spPr>
      </p:pic>
      <p:sp>
        <p:nvSpPr>
          <p:cNvPr id="7" name="Rectangle 6"/>
          <p:cNvSpPr/>
          <p:nvPr/>
        </p:nvSpPr>
        <p:spPr>
          <a:xfrm>
            <a:off x="185738" y="5581934"/>
            <a:ext cx="8686799" cy="518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 investor can “</a:t>
            </a:r>
            <a:r>
              <a:rPr lang="en-US" dirty="0" err="1" smtClean="0"/>
              <a:t>backtest</a:t>
            </a:r>
            <a:r>
              <a:rPr lang="en-US" dirty="0" smtClean="0"/>
              <a:t>” the strategy to find an acceptable “n”.  Once the best “n” is found, the SMA line represents points to buy and sell as the price crosses over.</a:t>
            </a:r>
            <a:endParaRPr lang="en-US" dirty="0"/>
          </a:p>
        </p:txBody>
      </p:sp>
    </p:spTree>
    <p:extLst>
      <p:ext uri="{BB962C8B-B14F-4D97-AF65-F5344CB8AC3E}">
        <p14:creationId xmlns:p14="http://schemas.microsoft.com/office/powerpoint/2010/main" val="39908241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So how does SMA become an Indicator?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32</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7" name="Rectangle 6"/>
          <p:cNvSpPr/>
          <p:nvPr/>
        </p:nvSpPr>
        <p:spPr>
          <a:xfrm>
            <a:off x="185738" y="5334000"/>
            <a:ext cx="8686799" cy="7665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 Card!  We need to lag the trading rule to ensure the signal is realistic.  Calculations are not real time, but at close so you need to adjust the results to emulate a real  scenario.</a:t>
            </a:r>
            <a:endParaRPr lang="en-US" dirty="0"/>
          </a:p>
        </p:txBody>
      </p:sp>
      <p:pic>
        <p:nvPicPr>
          <p:cNvPr id="7170" name="Picture 2" descr="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151" y="1333499"/>
            <a:ext cx="5727700" cy="382697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213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a:t>Open </a:t>
            </a:r>
            <a:r>
              <a:rPr lang="en-US" dirty="0" smtClean="0"/>
              <a:t>1_TTR_C_v2.R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33</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704850" y="1657350"/>
            <a:ext cx="7361759" cy="2462213"/>
          </a:xfrm>
          <a:prstGeom prst="rect">
            <a:avLst/>
          </a:prstGeom>
          <a:noFill/>
        </p:spPr>
        <p:txBody>
          <a:bodyPr wrap="none" rtlCol="0">
            <a:spAutoFit/>
          </a:bodyPr>
          <a:lstStyle/>
          <a:p>
            <a:r>
              <a:rPr lang="en-US" sz="2800" u="sng" dirty="0" smtClean="0"/>
              <a:t>Learning Objective:</a:t>
            </a:r>
          </a:p>
          <a:p>
            <a:pPr marL="285750" indent="-285750">
              <a:buFont typeface="Arial" panose="020B0604020202020204" pitchFamily="34" charset="0"/>
              <a:buChar char="•"/>
            </a:pPr>
            <a:r>
              <a:rPr lang="en-US" dirty="0" smtClean="0"/>
              <a:t>Get real stock data</a:t>
            </a:r>
          </a:p>
          <a:p>
            <a:pPr marL="285750" indent="-285750">
              <a:buFont typeface="Arial" panose="020B0604020202020204" pitchFamily="34" charset="0"/>
              <a:buChar char="•"/>
            </a:pPr>
            <a:r>
              <a:rPr lang="en-US" dirty="0" smtClean="0"/>
              <a:t>Subset an </a:t>
            </a:r>
            <a:r>
              <a:rPr lang="en-US" dirty="0" err="1" smtClean="0"/>
              <a:t>xts</a:t>
            </a:r>
            <a:r>
              <a:rPr lang="en-US" dirty="0" smtClean="0"/>
              <a:t> object</a:t>
            </a:r>
          </a:p>
          <a:p>
            <a:pPr marL="285750" indent="-285750">
              <a:buFont typeface="Arial" panose="020B0604020202020204" pitchFamily="34" charset="0"/>
              <a:buChar char="•"/>
            </a:pPr>
            <a:r>
              <a:rPr lang="en-US" dirty="0" smtClean="0"/>
              <a:t>Calculate SMA </a:t>
            </a:r>
          </a:p>
          <a:p>
            <a:pPr marL="285750" indent="-285750">
              <a:buFont typeface="Arial" panose="020B0604020202020204" pitchFamily="34" charset="0"/>
              <a:buChar char="•"/>
            </a:pPr>
            <a:r>
              <a:rPr lang="en-US" dirty="0" smtClean="0"/>
              <a:t>Create a trading indicator (rule)</a:t>
            </a:r>
          </a:p>
          <a:p>
            <a:pPr marL="285750" indent="-285750">
              <a:buFont typeface="Arial" panose="020B0604020202020204" pitchFamily="34" charset="0"/>
              <a:buChar char="•"/>
            </a:pPr>
            <a:r>
              <a:rPr lang="en-US" dirty="0" smtClean="0"/>
              <a:t>Lag the Rule</a:t>
            </a:r>
          </a:p>
          <a:p>
            <a:pPr marL="285750" indent="-285750">
              <a:buFont typeface="Arial" panose="020B0604020202020204" pitchFamily="34" charset="0"/>
              <a:buChar char="•"/>
            </a:pPr>
            <a:r>
              <a:rPr lang="en-US" dirty="0" smtClean="0"/>
              <a:t>Back-test the lagged rule to see cumulative returns</a:t>
            </a:r>
          </a:p>
          <a:p>
            <a:pPr marL="285750" indent="-285750">
              <a:buFont typeface="Arial" panose="020B0604020202020204" pitchFamily="34" charset="0"/>
              <a:buChar char="•"/>
            </a:pPr>
            <a:r>
              <a:rPr lang="en-US" dirty="0" smtClean="0"/>
              <a:t>Switch a single character in the rule and back-test again to see the impact</a:t>
            </a:r>
            <a:endParaRPr lang="en-US" dirty="0"/>
          </a:p>
        </p:txBody>
      </p:sp>
    </p:spTree>
    <p:extLst>
      <p:ext uri="{BB962C8B-B14F-4D97-AF65-F5344CB8AC3E}">
        <p14:creationId xmlns:p14="http://schemas.microsoft.com/office/powerpoint/2010/main" val="17378456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SMA as an Indicator for CMG</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34</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6" name="Picture 5"/>
          <p:cNvPicPr>
            <a:picLocks noChangeAspect="1"/>
          </p:cNvPicPr>
          <p:nvPr/>
        </p:nvPicPr>
        <p:blipFill>
          <a:blip r:embed="rId2"/>
          <a:stretch>
            <a:fillRect/>
          </a:stretch>
        </p:blipFill>
        <p:spPr>
          <a:xfrm>
            <a:off x="278606" y="1156380"/>
            <a:ext cx="6036469" cy="3628860"/>
          </a:xfrm>
          <a:prstGeom prst="rect">
            <a:avLst/>
          </a:prstGeom>
        </p:spPr>
      </p:pic>
      <p:sp>
        <p:nvSpPr>
          <p:cNvPr id="7" name="Right Brace 6"/>
          <p:cNvSpPr/>
          <p:nvPr/>
        </p:nvSpPr>
        <p:spPr>
          <a:xfrm>
            <a:off x="6219825" y="1357312"/>
            <a:ext cx="614363" cy="1885950"/>
          </a:xfrm>
          <a:prstGeom prst="rightBrace">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a:off x="6205537" y="3267075"/>
            <a:ext cx="614363" cy="404813"/>
          </a:xfrm>
          <a:prstGeom prst="rightBrace">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a:off x="6205537" y="3705225"/>
            <a:ext cx="614363" cy="709612"/>
          </a:xfrm>
          <a:prstGeom prst="rightBrace">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7022308" y="2074397"/>
            <a:ext cx="1928812" cy="523220"/>
          </a:xfrm>
          <a:prstGeom prst="rect">
            <a:avLst/>
          </a:prstGeom>
          <a:noFill/>
        </p:spPr>
        <p:txBody>
          <a:bodyPr wrap="square" rtlCol="0">
            <a:spAutoFit/>
          </a:bodyPr>
          <a:lstStyle/>
          <a:p>
            <a:r>
              <a:rPr lang="en-US" sz="1400" dirty="0" smtClean="0"/>
              <a:t>Total Cumulative Return using the rule.</a:t>
            </a:r>
            <a:endParaRPr lang="en-US" sz="1400" dirty="0"/>
          </a:p>
        </p:txBody>
      </p:sp>
      <p:sp>
        <p:nvSpPr>
          <p:cNvPr id="11" name="TextBox 10"/>
          <p:cNvSpPr txBox="1"/>
          <p:nvPr/>
        </p:nvSpPr>
        <p:spPr>
          <a:xfrm>
            <a:off x="6910730" y="3119780"/>
            <a:ext cx="2420034" cy="646331"/>
          </a:xfrm>
          <a:prstGeom prst="rect">
            <a:avLst/>
          </a:prstGeom>
          <a:noFill/>
        </p:spPr>
        <p:txBody>
          <a:bodyPr wrap="square" rtlCol="0">
            <a:spAutoFit/>
          </a:bodyPr>
          <a:lstStyle/>
          <a:p>
            <a:r>
              <a:rPr lang="en-US" sz="1200" dirty="0" smtClean="0"/>
              <a:t>Day to Day Return</a:t>
            </a:r>
          </a:p>
          <a:p>
            <a:r>
              <a:rPr lang="en-US" sz="1200" dirty="0" smtClean="0"/>
              <a:t>Important if rule is sub one day periodicity.</a:t>
            </a:r>
            <a:endParaRPr lang="en-US" sz="1200" dirty="0"/>
          </a:p>
        </p:txBody>
      </p:sp>
      <p:sp>
        <p:nvSpPr>
          <p:cNvPr id="12" name="TextBox 11"/>
          <p:cNvSpPr txBox="1"/>
          <p:nvPr/>
        </p:nvSpPr>
        <p:spPr>
          <a:xfrm>
            <a:off x="6877392" y="3872255"/>
            <a:ext cx="2266608" cy="461665"/>
          </a:xfrm>
          <a:prstGeom prst="rect">
            <a:avLst/>
          </a:prstGeom>
          <a:noFill/>
        </p:spPr>
        <p:txBody>
          <a:bodyPr wrap="square" rtlCol="0">
            <a:spAutoFit/>
          </a:bodyPr>
          <a:lstStyle/>
          <a:p>
            <a:r>
              <a:rPr lang="en-US" sz="1200" dirty="0" smtClean="0"/>
              <a:t>Peak to trough % change, used to understand volatility.</a:t>
            </a:r>
            <a:endParaRPr lang="en-US" sz="1200" dirty="0"/>
          </a:p>
        </p:txBody>
      </p:sp>
      <p:sp>
        <p:nvSpPr>
          <p:cNvPr id="13" name="Rectangle 12"/>
          <p:cNvSpPr/>
          <p:nvPr/>
        </p:nvSpPr>
        <p:spPr>
          <a:xfrm>
            <a:off x="185738" y="5372100"/>
            <a:ext cx="8686799" cy="7284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t>Due to the price spike, ~20% of the total cumulative ~30% came in a single session.  One could still argue the rule reduced risk because there were days without any capital exposure and the rule provided returns beyond the 1 day surge</a:t>
            </a:r>
            <a:r>
              <a:rPr lang="en-US" sz="1600" dirty="0" smtClean="0"/>
              <a:t>.</a:t>
            </a:r>
            <a:endParaRPr lang="en-US" sz="1600" dirty="0"/>
          </a:p>
        </p:txBody>
      </p:sp>
    </p:spTree>
    <p:extLst>
      <p:ext uri="{BB962C8B-B14F-4D97-AF65-F5344CB8AC3E}">
        <p14:creationId xmlns:p14="http://schemas.microsoft.com/office/powerpoint/2010/main" val="4086849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nvPr>
        </p:nvGraphicFramePr>
        <p:xfrm>
          <a:off x="614363" y="1111250"/>
          <a:ext cx="7915275" cy="4754880"/>
        </p:xfrm>
        <a:graphic>
          <a:graphicData uri="http://schemas.openxmlformats.org/drawingml/2006/table">
            <a:tbl>
              <a:tblPr firstRow="1" bandRow="1">
                <a:tableStyleId>{F5AB1C69-6EDB-4FF4-983F-18BD219EF322}</a:tableStyleId>
              </a:tblPr>
              <a:tblGrid>
                <a:gridCol w="1242805">
                  <a:extLst>
                    <a:ext uri="{9D8B030D-6E8A-4147-A177-3AD203B41FA5}">
                      <a16:colId xmlns="" xmlns:a16="http://schemas.microsoft.com/office/drawing/2014/main" val="20000"/>
                    </a:ext>
                  </a:extLst>
                </a:gridCol>
                <a:gridCol w="861296">
                  <a:extLst>
                    <a:ext uri="{9D8B030D-6E8A-4147-A177-3AD203B41FA5}">
                      <a16:colId xmlns="" xmlns:a16="http://schemas.microsoft.com/office/drawing/2014/main" val="20001"/>
                    </a:ext>
                  </a:extLst>
                </a:gridCol>
                <a:gridCol w="5811174">
                  <a:extLst>
                    <a:ext uri="{9D8B030D-6E8A-4147-A177-3AD203B41FA5}">
                      <a16:colId xmlns="" xmlns:a16="http://schemas.microsoft.com/office/drawing/2014/main"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 xmlns:a16="http://schemas.microsoft.com/office/drawing/2014/main"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a:t>
                      </a:r>
                      <a:r>
                        <a:rPr lang="en-US" sz="2000" b="0" strike="noStrike" baseline="0" dirty="0" smtClean="0">
                          <a:solidFill>
                            <a:schemeClr val="tx1"/>
                          </a:solidFill>
                        </a:rPr>
                        <a:t> Summary</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SMA</a:t>
                      </a:r>
                      <a:endParaRPr lang="en-US" sz="2000" b="0" strike="noStrike" dirty="0">
                        <a:solidFill>
                          <a:schemeClr val="tx1"/>
                        </a:solidFill>
                      </a:endParaRPr>
                    </a:p>
                  </a:txBody>
                  <a:tcPr/>
                </a:tc>
                <a:extLst>
                  <a:ext uri="{0D108BD9-81ED-4DB2-BD59-A6C34878D82A}">
                    <a16:rowId xmlns="" xmlns:a16="http://schemas.microsoft.com/office/drawing/2014/main"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MACD</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RSI</a:t>
                      </a:r>
                      <a:endParaRPr lang="en-US" sz="2000" b="0" strike="noStrike" dirty="0">
                        <a:solidFill>
                          <a:schemeClr val="tx1"/>
                        </a:solidFill>
                      </a:endParaRPr>
                    </a:p>
                  </a:txBody>
                  <a:tcPr/>
                </a:tc>
                <a:extLst>
                  <a:ext uri="{0D108BD9-81ED-4DB2-BD59-A6C34878D82A}">
                    <a16:rowId xmlns="" xmlns:a16="http://schemas.microsoft.com/office/drawing/2014/main" val="10002"/>
                  </a:ext>
                </a:extLst>
              </a:tr>
              <a:tr h="370840">
                <a:tc gridSpan="2">
                  <a:txBody>
                    <a:bodyPr/>
                    <a:lstStyle/>
                    <a:p>
                      <a:pPr algn="ctr"/>
                      <a:r>
                        <a:rPr lang="en-US" sz="2000" b="0" strike="noStrike" dirty="0" smtClean="0">
                          <a:solidFill>
                            <a:schemeClr val="tx1"/>
                          </a:solidFill>
                        </a:rPr>
                        <a:t>Next Class</a:t>
                      </a:r>
                      <a:endParaRPr lang="en-US" sz="2000" b="0" strike="noStrike" dirty="0">
                        <a:solidFill>
                          <a:schemeClr val="tx1"/>
                        </a:solidFill>
                      </a:endParaRPr>
                    </a:p>
                  </a:txBody>
                  <a:tcPr/>
                </a:tc>
                <a:tc hMerge="1">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Financial Risk Modeling</a:t>
                      </a:r>
                      <a:endParaRPr lang="en-US" sz="2000" b="0" strike="noStrike" dirty="0">
                        <a:solidFill>
                          <a:schemeClr val="tx1"/>
                        </a:solidFill>
                      </a:endParaRPr>
                    </a:p>
                  </a:txBody>
                  <a:tcPr/>
                </a:tc>
                <a:extLst>
                  <a:ext uri="{0D108BD9-81ED-4DB2-BD59-A6C34878D82A}">
                    <a16:rowId xmlns="" xmlns:a16="http://schemas.microsoft.com/office/drawing/2014/main" val="100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Non-Traditional Markets w/Daniel Chang</a:t>
                      </a:r>
                      <a:endParaRPr lang="en-US" sz="2000" b="0" strike="noStrike" dirty="0">
                        <a:solidFill>
                          <a:schemeClr val="tx1"/>
                        </a:solidFill>
                      </a:endParaRPr>
                    </a:p>
                  </a:txBody>
                  <a:tcPr/>
                </a:tc>
                <a:extLst>
                  <a:ext uri="{0D108BD9-81ED-4DB2-BD59-A6C34878D82A}">
                    <a16:rowId xmlns="" xmlns:a16="http://schemas.microsoft.com/office/drawing/2014/main"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35</a:t>
            </a:fld>
            <a:endParaRPr lang="en-US"/>
          </a:p>
        </p:txBody>
      </p:sp>
    </p:spTree>
    <p:extLst>
      <p:ext uri="{BB962C8B-B14F-4D97-AF65-F5344CB8AC3E}">
        <p14:creationId xmlns:p14="http://schemas.microsoft.com/office/powerpoint/2010/main" val="9413891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Moving Average Convergence Divergence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36</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565048" y="1208907"/>
            <a:ext cx="8207477" cy="923330"/>
          </a:xfrm>
          <a:prstGeom prst="rect">
            <a:avLst/>
          </a:prstGeom>
          <a:solidFill>
            <a:schemeClr val="accent6"/>
          </a:solidFill>
        </p:spPr>
        <p:txBody>
          <a:bodyPr wrap="square" rtlCol="0">
            <a:spAutoFit/>
          </a:bodyPr>
          <a:lstStyle/>
          <a:p>
            <a:r>
              <a:rPr lang="en-US" dirty="0" smtClean="0">
                <a:solidFill>
                  <a:schemeClr val="bg1"/>
                </a:solidFill>
              </a:rPr>
              <a:t>The MACD stands for moving average convergence divergence indicator.  By measuring </a:t>
            </a:r>
            <a:r>
              <a:rPr lang="en-US" i="1" u="sng" dirty="0" smtClean="0">
                <a:solidFill>
                  <a:schemeClr val="bg1"/>
                </a:solidFill>
              </a:rPr>
              <a:t>the moving average of two moving averages with different time frames</a:t>
            </a:r>
            <a:r>
              <a:rPr lang="en-US" dirty="0" smtClean="0">
                <a:solidFill>
                  <a:schemeClr val="bg1"/>
                </a:solidFill>
              </a:rPr>
              <a:t>, an investor hopes to capture when momentum is building or receding.  </a:t>
            </a:r>
            <a:endParaRPr lang="en-US" dirty="0">
              <a:solidFill>
                <a:schemeClr val="bg1"/>
              </a:solidFill>
            </a:endParaRPr>
          </a:p>
        </p:txBody>
      </p:sp>
      <p:sp>
        <p:nvSpPr>
          <p:cNvPr id="7" name="TextBox 6"/>
          <p:cNvSpPr txBox="1"/>
          <p:nvPr/>
        </p:nvSpPr>
        <p:spPr>
          <a:xfrm>
            <a:off x="173983" y="3890347"/>
            <a:ext cx="8736302" cy="1200329"/>
          </a:xfrm>
          <a:prstGeom prst="rect">
            <a:avLst/>
          </a:prstGeom>
          <a:noFill/>
        </p:spPr>
        <p:txBody>
          <a:bodyPr wrap="none" rtlCol="0">
            <a:spAutoFit/>
          </a:bodyPr>
          <a:lstStyle/>
          <a:p>
            <a:pPr marL="514350" indent="-514350">
              <a:buAutoNum type="arabicPeriod"/>
            </a:pPr>
            <a:r>
              <a:rPr lang="en-US" sz="2400" b="1" dirty="0" smtClean="0"/>
              <a:t>Calculate the 12 (</a:t>
            </a:r>
            <a:r>
              <a:rPr lang="en-US" sz="2400" b="1" dirty="0" err="1" smtClean="0"/>
              <a:t>nFast</a:t>
            </a:r>
            <a:r>
              <a:rPr lang="en-US" sz="2400" b="1" dirty="0" smtClean="0"/>
              <a:t>) day &amp; 26 (</a:t>
            </a:r>
            <a:r>
              <a:rPr lang="en-US" sz="2400" b="1" dirty="0" err="1" smtClean="0"/>
              <a:t>nSlow</a:t>
            </a:r>
            <a:r>
              <a:rPr lang="en-US" sz="2400" b="1" dirty="0" smtClean="0"/>
              <a:t>) day moving averages.</a:t>
            </a:r>
          </a:p>
          <a:p>
            <a:pPr marL="514350" indent="-514350">
              <a:buAutoNum type="arabicPeriod"/>
            </a:pPr>
            <a:r>
              <a:rPr lang="en-US" sz="2400" b="1" dirty="0" smtClean="0"/>
              <a:t>Calculate the difference </a:t>
            </a:r>
            <a:r>
              <a:rPr lang="en-US" sz="2400" b="1" dirty="0"/>
              <a:t>between </a:t>
            </a:r>
            <a:r>
              <a:rPr lang="en-US" sz="2400" b="1" dirty="0" smtClean="0"/>
              <a:t>average from #1 </a:t>
            </a:r>
          </a:p>
          <a:p>
            <a:pPr marL="514350" indent="-514350">
              <a:buAutoNum type="arabicPeriod"/>
            </a:pPr>
            <a:r>
              <a:rPr lang="en-US" sz="2400" b="1" dirty="0" smtClean="0"/>
              <a:t>Calculate the 9 day Moving </a:t>
            </a:r>
            <a:r>
              <a:rPr lang="en-US" sz="2400" b="1" dirty="0" err="1" smtClean="0"/>
              <a:t>Avg</a:t>
            </a:r>
            <a:r>
              <a:rPr lang="en-US" sz="2400" b="1" dirty="0" smtClean="0"/>
              <a:t> (</a:t>
            </a:r>
            <a:r>
              <a:rPr lang="en-US" sz="2400" b="1" dirty="0" err="1" smtClean="0"/>
              <a:t>nSig</a:t>
            </a:r>
            <a:r>
              <a:rPr lang="en-US" sz="2400" b="1" dirty="0" smtClean="0"/>
              <a:t>) of #2 </a:t>
            </a:r>
          </a:p>
        </p:txBody>
      </p:sp>
      <p:sp>
        <p:nvSpPr>
          <p:cNvPr id="9" name="TextBox 8"/>
          <p:cNvSpPr txBox="1"/>
          <p:nvPr/>
        </p:nvSpPr>
        <p:spPr>
          <a:xfrm>
            <a:off x="677043" y="2289678"/>
            <a:ext cx="7424084" cy="1200329"/>
          </a:xfrm>
          <a:prstGeom prst="rect">
            <a:avLst/>
          </a:prstGeom>
          <a:noFill/>
        </p:spPr>
        <p:txBody>
          <a:bodyPr wrap="none" rtlCol="0">
            <a:spAutoFit/>
          </a:bodyPr>
          <a:lstStyle/>
          <a:p>
            <a:r>
              <a:rPr lang="en-US" dirty="0" smtClean="0"/>
              <a:t>Instead of “n”:</a:t>
            </a:r>
          </a:p>
          <a:p>
            <a:pPr marL="285750" indent="-285750">
              <a:buFont typeface="Arial" panose="020B0604020202020204" pitchFamily="34" charset="0"/>
              <a:buChar char="•"/>
            </a:pPr>
            <a:r>
              <a:rPr lang="en-US" dirty="0" err="1" smtClean="0"/>
              <a:t>nFast</a:t>
            </a:r>
            <a:r>
              <a:rPr lang="en-US" dirty="0" smtClean="0"/>
              <a:t>(12) – the smaller window to measure (12 periods)</a:t>
            </a:r>
          </a:p>
          <a:p>
            <a:pPr marL="285750" indent="-285750">
              <a:buFont typeface="Arial" panose="020B0604020202020204" pitchFamily="34" charset="0"/>
              <a:buChar char="•"/>
            </a:pPr>
            <a:r>
              <a:rPr lang="en-US" dirty="0" err="1" smtClean="0"/>
              <a:t>nSlow</a:t>
            </a:r>
            <a:r>
              <a:rPr lang="en-US" dirty="0" smtClean="0"/>
              <a:t>(26)- the longer window to measure (26 periods)</a:t>
            </a:r>
          </a:p>
          <a:p>
            <a:pPr marL="285750" indent="-285750">
              <a:buFont typeface="Arial" panose="020B0604020202020204" pitchFamily="34" charset="0"/>
              <a:buChar char="•"/>
            </a:pPr>
            <a:r>
              <a:rPr lang="en-US" dirty="0" err="1" smtClean="0"/>
              <a:t>nSig</a:t>
            </a:r>
            <a:r>
              <a:rPr lang="en-US" dirty="0" smtClean="0"/>
              <a:t>(9)- the number of periods used to measure the </a:t>
            </a:r>
            <a:r>
              <a:rPr lang="en-US" dirty="0" err="1" smtClean="0"/>
              <a:t>avg</a:t>
            </a:r>
            <a:r>
              <a:rPr lang="en-US" dirty="0" smtClean="0"/>
              <a:t> difference “signal”</a:t>
            </a:r>
            <a:endParaRPr lang="en-US" dirty="0"/>
          </a:p>
        </p:txBody>
      </p:sp>
      <p:sp>
        <p:nvSpPr>
          <p:cNvPr id="10" name="TextBox 9"/>
          <p:cNvSpPr txBox="1"/>
          <p:nvPr/>
        </p:nvSpPr>
        <p:spPr>
          <a:xfrm>
            <a:off x="586555" y="5419427"/>
            <a:ext cx="7753043" cy="646331"/>
          </a:xfrm>
          <a:prstGeom prst="rect">
            <a:avLst/>
          </a:prstGeom>
          <a:solidFill>
            <a:schemeClr val="accent6"/>
          </a:solidFill>
        </p:spPr>
        <p:txBody>
          <a:bodyPr wrap="square" rtlCol="0">
            <a:spAutoFit/>
          </a:bodyPr>
          <a:lstStyle/>
          <a:p>
            <a:r>
              <a:rPr lang="en-US" dirty="0" smtClean="0">
                <a:solidFill>
                  <a:schemeClr val="bg1"/>
                </a:solidFill>
              </a:rPr>
              <a:t>When MACD is positive, the price is accelerating, positive momentum/money is coming to the equity which represents a buying opportunity.  Converse is true.</a:t>
            </a:r>
            <a:endParaRPr lang="en-US" dirty="0">
              <a:solidFill>
                <a:schemeClr val="bg1"/>
              </a:solidFill>
            </a:endParaRPr>
          </a:p>
        </p:txBody>
      </p:sp>
    </p:spTree>
    <p:extLst>
      <p:ext uri="{BB962C8B-B14F-4D97-AF65-F5344CB8AC3E}">
        <p14:creationId xmlns:p14="http://schemas.microsoft.com/office/powerpoint/2010/main" val="38527171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One small addition difference.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37</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565048" y="1208907"/>
            <a:ext cx="7753043" cy="369332"/>
          </a:xfrm>
          <a:prstGeom prst="rect">
            <a:avLst/>
          </a:prstGeom>
          <a:solidFill>
            <a:schemeClr val="accent6"/>
          </a:solidFill>
        </p:spPr>
        <p:txBody>
          <a:bodyPr wrap="square" rtlCol="0">
            <a:spAutoFit/>
          </a:bodyPr>
          <a:lstStyle/>
          <a:p>
            <a:r>
              <a:rPr lang="en-US" dirty="0" smtClean="0">
                <a:solidFill>
                  <a:schemeClr val="bg1"/>
                </a:solidFill>
              </a:rPr>
              <a:t>MACD uses exponential moving averages (EMA).</a:t>
            </a:r>
            <a:endParaRPr lang="en-US" dirty="0">
              <a:solidFill>
                <a:schemeClr val="bg1"/>
              </a:solidFill>
            </a:endParaRPr>
          </a:p>
        </p:txBody>
      </p:sp>
      <p:sp>
        <p:nvSpPr>
          <p:cNvPr id="7" name="TextBox 6"/>
          <p:cNvSpPr txBox="1"/>
          <p:nvPr/>
        </p:nvSpPr>
        <p:spPr>
          <a:xfrm>
            <a:off x="1494652" y="1838857"/>
            <a:ext cx="886781" cy="523220"/>
          </a:xfrm>
          <a:prstGeom prst="rect">
            <a:avLst/>
          </a:prstGeom>
          <a:noFill/>
        </p:spPr>
        <p:txBody>
          <a:bodyPr wrap="none" rtlCol="0">
            <a:spAutoFit/>
          </a:bodyPr>
          <a:lstStyle/>
          <a:p>
            <a:r>
              <a:rPr lang="en-US" sz="2800" b="1" u="sng" dirty="0" smtClean="0"/>
              <a:t>SMA</a:t>
            </a:r>
            <a:endParaRPr lang="en-US" sz="2800" b="1" u="sng" dirty="0"/>
          </a:p>
        </p:txBody>
      </p:sp>
      <p:sp>
        <p:nvSpPr>
          <p:cNvPr id="8" name="TextBox 7"/>
          <p:cNvSpPr txBox="1"/>
          <p:nvPr/>
        </p:nvSpPr>
        <p:spPr>
          <a:xfrm>
            <a:off x="6909875" y="1838857"/>
            <a:ext cx="891591" cy="523220"/>
          </a:xfrm>
          <a:prstGeom prst="rect">
            <a:avLst/>
          </a:prstGeom>
          <a:noFill/>
        </p:spPr>
        <p:txBody>
          <a:bodyPr wrap="none" rtlCol="0">
            <a:spAutoFit/>
          </a:bodyPr>
          <a:lstStyle/>
          <a:p>
            <a:r>
              <a:rPr lang="en-US" sz="2800" b="1" u="sng" dirty="0" smtClean="0"/>
              <a:t>EMA</a:t>
            </a:r>
            <a:endParaRPr lang="en-US" sz="2800" b="1" u="sng" dirty="0"/>
          </a:p>
        </p:txBody>
      </p:sp>
      <p:sp>
        <p:nvSpPr>
          <p:cNvPr id="9" name="TextBox 8"/>
          <p:cNvSpPr txBox="1"/>
          <p:nvPr/>
        </p:nvSpPr>
        <p:spPr>
          <a:xfrm>
            <a:off x="151627" y="2492477"/>
            <a:ext cx="3318387" cy="646331"/>
          </a:xfrm>
          <a:prstGeom prst="rect">
            <a:avLst/>
          </a:prstGeom>
          <a:noFill/>
        </p:spPr>
        <p:txBody>
          <a:bodyPr wrap="square" rtlCol="0">
            <a:spAutoFit/>
          </a:bodyPr>
          <a:lstStyle/>
          <a:p>
            <a:r>
              <a:rPr lang="en-US" dirty="0" smtClean="0"/>
              <a:t>Each value in the “n” window has an </a:t>
            </a:r>
            <a:r>
              <a:rPr lang="en-US" b="1" u="sng" dirty="0" smtClean="0"/>
              <a:t>equal</a:t>
            </a:r>
            <a:r>
              <a:rPr lang="en-US" dirty="0" smtClean="0"/>
              <a:t> weight.</a:t>
            </a:r>
            <a:endParaRPr lang="en-US" dirty="0"/>
          </a:p>
        </p:txBody>
      </p:sp>
      <p:sp>
        <p:nvSpPr>
          <p:cNvPr id="10" name="TextBox 9"/>
          <p:cNvSpPr txBox="1"/>
          <p:nvPr/>
        </p:nvSpPr>
        <p:spPr>
          <a:xfrm>
            <a:off x="151627" y="4232787"/>
            <a:ext cx="1396985" cy="369332"/>
          </a:xfrm>
          <a:prstGeom prst="rect">
            <a:avLst/>
          </a:prstGeom>
          <a:noFill/>
        </p:spPr>
        <p:txBody>
          <a:bodyPr wrap="none" rtlCol="0">
            <a:spAutoFit/>
          </a:bodyPr>
          <a:lstStyle/>
          <a:p>
            <a:r>
              <a:rPr lang="en-US" dirty="0" smtClean="0"/>
              <a:t>For example:</a:t>
            </a:r>
          </a:p>
        </p:txBody>
      </p:sp>
      <p:sp>
        <p:nvSpPr>
          <p:cNvPr id="11" name="Rectangle 10"/>
          <p:cNvSpPr/>
          <p:nvPr/>
        </p:nvSpPr>
        <p:spPr>
          <a:xfrm>
            <a:off x="151627" y="4654415"/>
            <a:ext cx="4572000" cy="1015663"/>
          </a:xfrm>
          <a:prstGeom prst="rect">
            <a:avLst/>
          </a:prstGeom>
          <a:solidFill>
            <a:schemeClr val="bg2"/>
          </a:solidFill>
        </p:spPr>
        <p:txBody>
          <a:bodyPr>
            <a:spAutoFit/>
          </a:bodyPr>
          <a:lstStyle/>
          <a:p>
            <a:r>
              <a:rPr lang="en-US" sz="2000" dirty="0" err="1">
                <a:latin typeface="Consolas" panose="020B0609020204030204" pitchFamily="49" charset="0"/>
                <a:cs typeface="Consolas" panose="020B0609020204030204" pitchFamily="49" charset="0"/>
              </a:rPr>
              <a:t>vec</a:t>
            </a:r>
            <a:r>
              <a:rPr lang="en-US" sz="2000" dirty="0">
                <a:latin typeface="Consolas" panose="020B0609020204030204" pitchFamily="49" charset="0"/>
                <a:cs typeface="Consolas" panose="020B0609020204030204" pitchFamily="49" charset="0"/>
              </a:rPr>
              <a:t> &lt;-c(1,2,3,4,5)</a:t>
            </a:r>
          </a:p>
          <a:p>
            <a:r>
              <a:rPr lang="en-US" sz="2000" dirty="0">
                <a:latin typeface="Consolas" panose="020B0609020204030204" pitchFamily="49" charset="0"/>
                <a:cs typeface="Consolas" panose="020B0609020204030204" pitchFamily="49" charset="0"/>
              </a:rPr>
              <a:t>mean(</a:t>
            </a:r>
            <a:r>
              <a:rPr lang="en-US" sz="2000" dirty="0" err="1">
                <a:latin typeface="Consolas" panose="020B0609020204030204" pitchFamily="49" charset="0"/>
                <a:cs typeface="Consolas" panose="020B0609020204030204" pitchFamily="49" charset="0"/>
              </a:rPr>
              <a:t>vec</a:t>
            </a:r>
            <a:r>
              <a:rPr lang="en-US" sz="2000" dirty="0">
                <a:latin typeface="Consolas" panose="020B0609020204030204" pitchFamily="49" charset="0"/>
                <a:cs typeface="Consolas" panose="020B0609020204030204" pitchFamily="49" charset="0"/>
              </a:rPr>
              <a:t>) #sum(</a:t>
            </a:r>
            <a:r>
              <a:rPr lang="en-US" sz="2000" dirty="0" err="1">
                <a:latin typeface="Consolas" panose="020B0609020204030204" pitchFamily="49" charset="0"/>
                <a:cs typeface="Consolas" panose="020B0609020204030204" pitchFamily="49" charset="0"/>
              </a:rPr>
              <a:t>vec</a:t>
            </a:r>
            <a:r>
              <a:rPr lang="en-US" sz="2000" dirty="0">
                <a:latin typeface="Consolas" panose="020B0609020204030204" pitchFamily="49" charset="0"/>
                <a:cs typeface="Consolas" panose="020B0609020204030204" pitchFamily="49" charset="0"/>
              </a:rPr>
              <a:t>)/5 i.e. </a:t>
            </a:r>
            <a:r>
              <a:rPr lang="en-US" sz="2000" dirty="0" smtClean="0">
                <a:latin typeface="Consolas" panose="020B0609020204030204" pitchFamily="49" charset="0"/>
                <a:cs typeface="Consolas" panose="020B0609020204030204" pitchFamily="49" charset="0"/>
              </a:rPr>
              <a:t>15/5</a:t>
            </a:r>
          </a:p>
          <a:p>
            <a:r>
              <a:rPr lang="en-US" sz="2000" dirty="0">
                <a:latin typeface="Consolas" panose="020B0609020204030204" pitchFamily="49" charset="0"/>
                <a:cs typeface="Consolas" panose="020B0609020204030204" pitchFamily="49" charset="0"/>
              </a:rPr>
              <a:t>3</a:t>
            </a:r>
          </a:p>
        </p:txBody>
      </p:sp>
      <p:sp>
        <p:nvSpPr>
          <p:cNvPr id="12" name="TextBox 11"/>
          <p:cNvSpPr txBox="1"/>
          <p:nvPr/>
        </p:nvSpPr>
        <p:spPr>
          <a:xfrm>
            <a:off x="5564229" y="2482645"/>
            <a:ext cx="3318387" cy="1200329"/>
          </a:xfrm>
          <a:prstGeom prst="rect">
            <a:avLst/>
          </a:prstGeom>
          <a:noFill/>
        </p:spPr>
        <p:txBody>
          <a:bodyPr wrap="square" rtlCol="0">
            <a:spAutoFit/>
          </a:bodyPr>
          <a:lstStyle/>
          <a:p>
            <a:r>
              <a:rPr lang="en-US" dirty="0" smtClean="0"/>
              <a:t>Each value in the “n” window has an different weight.  The weights decrease the farther back in time e.g. </a:t>
            </a:r>
            <a:r>
              <a:rPr lang="en-US" b="1" dirty="0" smtClean="0"/>
              <a:t>recent data is more relevant</a:t>
            </a:r>
            <a:r>
              <a:rPr lang="en-US" dirty="0" smtClean="0"/>
              <a:t>.</a:t>
            </a:r>
            <a:endParaRPr lang="en-US" dirty="0"/>
          </a:p>
        </p:txBody>
      </p:sp>
      <p:sp>
        <p:nvSpPr>
          <p:cNvPr id="13" name="TextBox 12"/>
          <p:cNvSpPr txBox="1"/>
          <p:nvPr/>
        </p:nvSpPr>
        <p:spPr>
          <a:xfrm>
            <a:off x="5435849" y="4557252"/>
            <a:ext cx="3575146" cy="1200329"/>
          </a:xfrm>
          <a:prstGeom prst="rect">
            <a:avLst/>
          </a:prstGeom>
          <a:noFill/>
        </p:spPr>
        <p:txBody>
          <a:bodyPr wrap="none" rtlCol="0">
            <a:spAutoFit/>
          </a:bodyPr>
          <a:lstStyle/>
          <a:p>
            <a:r>
              <a:rPr lang="en-US" dirty="0" smtClean="0"/>
              <a:t>Advantage:</a:t>
            </a:r>
          </a:p>
          <a:p>
            <a:r>
              <a:rPr lang="en-US" dirty="0" smtClean="0"/>
              <a:t>Faster to recognize a buy/sell signal.</a:t>
            </a:r>
          </a:p>
          <a:p>
            <a:r>
              <a:rPr lang="en-US" dirty="0" smtClean="0"/>
              <a:t>Disadvantage:</a:t>
            </a:r>
          </a:p>
          <a:p>
            <a:r>
              <a:rPr lang="en-US" dirty="0" smtClean="0"/>
              <a:t>More false signals, more sensitivity</a:t>
            </a:r>
            <a:endParaRPr lang="en-US" dirty="0"/>
          </a:p>
        </p:txBody>
      </p:sp>
      <p:cxnSp>
        <p:nvCxnSpPr>
          <p:cNvPr id="15" name="Straight Connector 14"/>
          <p:cNvCxnSpPr/>
          <p:nvPr/>
        </p:nvCxnSpPr>
        <p:spPr>
          <a:xfrm>
            <a:off x="4980811" y="2343150"/>
            <a:ext cx="0" cy="370046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3768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a:t>Open </a:t>
            </a:r>
            <a:r>
              <a:rPr lang="en-US" dirty="0" smtClean="0"/>
              <a:t>1_TTR_D.R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38</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Tree>
    <p:extLst>
      <p:ext uri="{BB962C8B-B14F-4D97-AF65-F5344CB8AC3E}">
        <p14:creationId xmlns:p14="http://schemas.microsoft.com/office/powerpoint/2010/main" val="38552615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nvPr>
        </p:nvGraphicFramePr>
        <p:xfrm>
          <a:off x="614363" y="1111250"/>
          <a:ext cx="7915275" cy="4754880"/>
        </p:xfrm>
        <a:graphic>
          <a:graphicData uri="http://schemas.openxmlformats.org/drawingml/2006/table">
            <a:tbl>
              <a:tblPr firstRow="1" bandRow="1">
                <a:tableStyleId>{F5AB1C69-6EDB-4FF4-983F-18BD219EF322}</a:tableStyleId>
              </a:tblPr>
              <a:tblGrid>
                <a:gridCol w="1242805">
                  <a:extLst>
                    <a:ext uri="{9D8B030D-6E8A-4147-A177-3AD203B41FA5}">
                      <a16:colId xmlns="" xmlns:a16="http://schemas.microsoft.com/office/drawing/2014/main" val="20000"/>
                    </a:ext>
                  </a:extLst>
                </a:gridCol>
                <a:gridCol w="861296">
                  <a:extLst>
                    <a:ext uri="{9D8B030D-6E8A-4147-A177-3AD203B41FA5}">
                      <a16:colId xmlns="" xmlns:a16="http://schemas.microsoft.com/office/drawing/2014/main" val="20001"/>
                    </a:ext>
                  </a:extLst>
                </a:gridCol>
                <a:gridCol w="5811174">
                  <a:extLst>
                    <a:ext uri="{9D8B030D-6E8A-4147-A177-3AD203B41FA5}">
                      <a16:colId xmlns="" xmlns:a16="http://schemas.microsoft.com/office/drawing/2014/main"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 xmlns:a16="http://schemas.microsoft.com/office/drawing/2014/main"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a:t>
                      </a:r>
                      <a:r>
                        <a:rPr lang="en-US" sz="2000" b="0" strike="noStrike" baseline="0" dirty="0" smtClean="0">
                          <a:solidFill>
                            <a:schemeClr val="tx1"/>
                          </a:solidFill>
                        </a:rPr>
                        <a:t> Summary</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SMA</a:t>
                      </a:r>
                      <a:endParaRPr lang="en-US" sz="2000" b="0" strike="noStrike" dirty="0">
                        <a:solidFill>
                          <a:schemeClr val="tx1"/>
                        </a:solidFill>
                      </a:endParaRPr>
                    </a:p>
                  </a:txBody>
                  <a:tcPr/>
                </a:tc>
                <a:extLst>
                  <a:ext uri="{0D108BD9-81ED-4DB2-BD59-A6C34878D82A}">
                    <a16:rowId xmlns="" xmlns:a16="http://schemas.microsoft.com/office/drawing/2014/main"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MACD</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RSI</a:t>
                      </a:r>
                      <a:endParaRPr lang="en-US" sz="2000" b="0" strike="noStrike" dirty="0">
                        <a:solidFill>
                          <a:schemeClr val="tx1"/>
                        </a:solidFill>
                      </a:endParaRPr>
                    </a:p>
                  </a:txBody>
                  <a:tcPr/>
                </a:tc>
                <a:extLst>
                  <a:ext uri="{0D108BD9-81ED-4DB2-BD59-A6C34878D82A}">
                    <a16:rowId xmlns="" xmlns:a16="http://schemas.microsoft.com/office/drawing/2014/main" val="10002"/>
                  </a:ext>
                </a:extLst>
              </a:tr>
              <a:tr h="370840">
                <a:tc gridSpan="2">
                  <a:txBody>
                    <a:bodyPr/>
                    <a:lstStyle/>
                    <a:p>
                      <a:pPr algn="ctr"/>
                      <a:r>
                        <a:rPr lang="en-US" sz="2000" b="0" strike="noStrike" dirty="0" smtClean="0">
                          <a:solidFill>
                            <a:schemeClr val="tx1"/>
                          </a:solidFill>
                        </a:rPr>
                        <a:t>Next Class</a:t>
                      </a:r>
                      <a:endParaRPr lang="en-US" sz="2000" b="0" strike="noStrike" dirty="0">
                        <a:solidFill>
                          <a:schemeClr val="tx1"/>
                        </a:solidFill>
                      </a:endParaRPr>
                    </a:p>
                  </a:txBody>
                  <a:tcPr/>
                </a:tc>
                <a:tc hMerge="1">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Financial Risk Modeling</a:t>
                      </a:r>
                      <a:endParaRPr lang="en-US" sz="2000" b="0" strike="noStrike" dirty="0">
                        <a:solidFill>
                          <a:schemeClr val="tx1"/>
                        </a:solidFill>
                      </a:endParaRPr>
                    </a:p>
                  </a:txBody>
                  <a:tcPr/>
                </a:tc>
                <a:extLst>
                  <a:ext uri="{0D108BD9-81ED-4DB2-BD59-A6C34878D82A}">
                    <a16:rowId xmlns="" xmlns:a16="http://schemas.microsoft.com/office/drawing/2014/main" val="100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Non-Traditional Markets w/Daniel Chang</a:t>
                      </a:r>
                      <a:endParaRPr lang="en-US" sz="2000" b="0" strike="noStrike" dirty="0">
                        <a:solidFill>
                          <a:schemeClr val="tx1"/>
                        </a:solidFill>
                      </a:endParaRPr>
                    </a:p>
                  </a:txBody>
                  <a:tcPr/>
                </a:tc>
                <a:extLst>
                  <a:ext uri="{0D108BD9-81ED-4DB2-BD59-A6C34878D82A}">
                    <a16:rowId xmlns="" xmlns:a16="http://schemas.microsoft.com/office/drawing/2014/main"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39</a:t>
            </a:fld>
            <a:endParaRPr lang="en-US"/>
          </a:p>
        </p:txBody>
      </p:sp>
    </p:spTree>
    <p:extLst>
      <p:ext uri="{BB962C8B-B14F-4D97-AF65-F5344CB8AC3E}">
        <p14:creationId xmlns:p14="http://schemas.microsoft.com/office/powerpoint/2010/main" val="1594076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is a Market?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185738" y="5129220"/>
            <a:ext cx="8686799" cy="757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market is one of the many varieties of systems, institutions, procedures, social relations and infrastructures whereby parties engage in exchange. </a:t>
            </a:r>
            <a:r>
              <a:rPr lang="en-US" dirty="0" smtClean="0"/>
              <a:t>Traditional markets are often regulated, have defined trading norms/rules, and have been in existence for some time.   </a:t>
            </a:r>
            <a:endParaRPr lang="en-US" dirty="0"/>
          </a:p>
        </p:txBody>
      </p:sp>
      <p:sp>
        <p:nvSpPr>
          <p:cNvPr id="9" name="TextBox 8"/>
          <p:cNvSpPr txBox="1"/>
          <p:nvPr/>
        </p:nvSpPr>
        <p:spPr>
          <a:xfrm>
            <a:off x="428625" y="2371725"/>
            <a:ext cx="3261342" cy="2031325"/>
          </a:xfrm>
          <a:prstGeom prst="rect">
            <a:avLst/>
          </a:prstGeom>
          <a:noFill/>
        </p:spPr>
        <p:txBody>
          <a:bodyPr wrap="none" rtlCol="0">
            <a:spAutoFit/>
          </a:bodyPr>
          <a:lstStyle/>
          <a:p>
            <a:pPr marL="285750" indent="-285750">
              <a:buFont typeface="Arial" panose="020B0604020202020204" pitchFamily="34" charset="0"/>
              <a:buChar char="•"/>
            </a:pPr>
            <a:r>
              <a:rPr lang="en-US" dirty="0" smtClean="0"/>
              <a:t>Stock Markets</a:t>
            </a:r>
          </a:p>
          <a:p>
            <a:pPr marL="285750" indent="-285750">
              <a:buFont typeface="Arial" panose="020B0604020202020204" pitchFamily="34" charset="0"/>
              <a:buChar char="•"/>
            </a:pPr>
            <a:r>
              <a:rPr lang="en-US" dirty="0" smtClean="0"/>
              <a:t>Bond Markets</a:t>
            </a:r>
          </a:p>
          <a:p>
            <a:pPr marL="285750" indent="-285750">
              <a:buFont typeface="Arial" panose="020B0604020202020204" pitchFamily="34" charset="0"/>
              <a:buChar char="•"/>
            </a:pPr>
            <a:r>
              <a:rPr lang="en-US" dirty="0" smtClean="0"/>
              <a:t>Housing/Mortgages</a:t>
            </a:r>
          </a:p>
          <a:p>
            <a:pPr marL="285750" indent="-285750">
              <a:buFont typeface="Arial" panose="020B0604020202020204" pitchFamily="34" charset="0"/>
              <a:buChar char="•"/>
            </a:pPr>
            <a:r>
              <a:rPr lang="en-US" dirty="0" smtClean="0"/>
              <a:t>Commodities – gold/silver </a:t>
            </a:r>
            <a:r>
              <a:rPr lang="en-US" dirty="0" err="1" smtClean="0"/>
              <a:t>etc</a:t>
            </a:r>
            <a:endParaRPr lang="en-US" dirty="0" smtClean="0"/>
          </a:p>
          <a:p>
            <a:pPr marL="285750" indent="-285750">
              <a:buFont typeface="Arial" panose="020B0604020202020204" pitchFamily="34" charset="0"/>
              <a:buChar char="•"/>
            </a:pPr>
            <a:r>
              <a:rPr lang="en-US" dirty="0" smtClean="0"/>
              <a:t>Crop Futures – corn/soybean</a:t>
            </a:r>
          </a:p>
          <a:p>
            <a:pPr marL="285750" indent="-285750">
              <a:buFont typeface="Arial" panose="020B0604020202020204" pitchFamily="34" charset="0"/>
              <a:buChar char="•"/>
            </a:pPr>
            <a:r>
              <a:rPr lang="en-US" dirty="0" smtClean="0"/>
              <a:t>Consumer Credit</a:t>
            </a:r>
          </a:p>
          <a:p>
            <a:pPr marL="285750" indent="-285750">
              <a:buFont typeface="Arial" panose="020B0604020202020204" pitchFamily="34" charset="0"/>
              <a:buChar char="•"/>
            </a:pPr>
            <a:r>
              <a:rPr lang="en-US" dirty="0" smtClean="0"/>
              <a:t>…</a:t>
            </a:r>
            <a:endParaRPr lang="en-US" dirty="0"/>
          </a:p>
        </p:txBody>
      </p:sp>
      <p:sp>
        <p:nvSpPr>
          <p:cNvPr id="11" name="Rectangle 10"/>
          <p:cNvSpPr/>
          <p:nvPr/>
        </p:nvSpPr>
        <p:spPr>
          <a:xfrm>
            <a:off x="671513" y="1457325"/>
            <a:ext cx="3186112" cy="4000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Traditional Markets</a:t>
            </a:r>
            <a:endParaRPr lang="en-US" dirty="0"/>
          </a:p>
        </p:txBody>
      </p:sp>
      <p:pic>
        <p:nvPicPr>
          <p:cNvPr id="1026" name="Picture 2" descr="Image result for supply demand cur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4726" y="1441452"/>
            <a:ext cx="3059112" cy="3059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3345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Relative Strength Index (RSI)</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40</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1026" name="Picture 2" descr="Image result for dashboard gau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25" y="1771651"/>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035899" y="1975088"/>
            <a:ext cx="4657725" cy="1754326"/>
          </a:xfrm>
          <a:prstGeom prst="rect">
            <a:avLst/>
          </a:prstGeom>
          <a:noFill/>
        </p:spPr>
        <p:txBody>
          <a:bodyPr wrap="square" rtlCol="0">
            <a:spAutoFit/>
          </a:bodyPr>
          <a:lstStyle/>
          <a:p>
            <a:r>
              <a:rPr lang="en-US" dirty="0" smtClean="0"/>
              <a:t>Momentum Oscillator</a:t>
            </a:r>
          </a:p>
          <a:p>
            <a:pPr marL="285750" indent="-285750">
              <a:buFont typeface="Arial" panose="020B0604020202020204" pitchFamily="34" charset="0"/>
              <a:buChar char="•"/>
            </a:pPr>
            <a:r>
              <a:rPr lang="en-US" dirty="0" smtClean="0"/>
              <a:t>Index between 0-100 </a:t>
            </a:r>
          </a:p>
          <a:p>
            <a:pPr marL="285750" indent="-285750">
              <a:buFont typeface="Arial" panose="020B0604020202020204" pitchFamily="34" charset="0"/>
              <a:buChar char="•"/>
            </a:pPr>
            <a:r>
              <a:rPr lang="en-US" dirty="0" smtClean="0"/>
              <a:t>Compares average gains and losses in 14 day periods (“n”)</a:t>
            </a:r>
          </a:p>
          <a:p>
            <a:pPr marL="285750" indent="-285750">
              <a:buFont typeface="Arial" panose="020B0604020202020204" pitchFamily="34" charset="0"/>
              <a:buChar char="•"/>
            </a:pPr>
            <a:r>
              <a:rPr lang="en-US" dirty="0" smtClean="0"/>
              <a:t>Usually </a:t>
            </a:r>
            <a:r>
              <a:rPr lang="en-US" dirty="0"/>
              <a:t>interpreted as an overbought/oversold (over 70 / below 30)</a:t>
            </a:r>
          </a:p>
        </p:txBody>
      </p:sp>
      <p:sp>
        <p:nvSpPr>
          <p:cNvPr id="7" name="TextBox 6"/>
          <p:cNvSpPr txBox="1"/>
          <p:nvPr/>
        </p:nvSpPr>
        <p:spPr>
          <a:xfrm>
            <a:off x="6481796" y="6018662"/>
            <a:ext cx="2662204" cy="276999"/>
          </a:xfrm>
          <a:prstGeom prst="rect">
            <a:avLst/>
          </a:prstGeom>
          <a:noFill/>
        </p:spPr>
        <p:txBody>
          <a:bodyPr wrap="none" rtlCol="0">
            <a:spAutoFit/>
          </a:bodyPr>
          <a:lstStyle/>
          <a:p>
            <a:r>
              <a:rPr lang="en-US" sz="1200" i="1" dirty="0" smtClean="0"/>
              <a:t>* Usually uses EMA but we will do SMA.</a:t>
            </a:r>
            <a:endParaRPr lang="en-US" sz="1200" i="1" dirty="0"/>
          </a:p>
        </p:txBody>
      </p:sp>
    </p:spTree>
    <p:extLst>
      <p:ext uri="{BB962C8B-B14F-4D97-AF65-F5344CB8AC3E}">
        <p14:creationId xmlns:p14="http://schemas.microsoft.com/office/powerpoint/2010/main" val="3807631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Creates a control chart.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41</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cxnSp>
        <p:nvCxnSpPr>
          <p:cNvPr id="7" name="Straight Arrow Connector 6"/>
          <p:cNvCxnSpPr/>
          <p:nvPr/>
        </p:nvCxnSpPr>
        <p:spPr>
          <a:xfrm>
            <a:off x="2028825" y="4872038"/>
            <a:ext cx="5829300"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747837" y="1971675"/>
            <a:ext cx="0" cy="2905126"/>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186238" y="5086350"/>
            <a:ext cx="663964" cy="369332"/>
          </a:xfrm>
          <a:prstGeom prst="rect">
            <a:avLst/>
          </a:prstGeom>
          <a:noFill/>
        </p:spPr>
        <p:txBody>
          <a:bodyPr wrap="none" rtlCol="0">
            <a:spAutoFit/>
          </a:bodyPr>
          <a:lstStyle/>
          <a:p>
            <a:r>
              <a:rPr lang="en-US" dirty="0" smtClean="0"/>
              <a:t>TIME</a:t>
            </a:r>
            <a:endParaRPr lang="en-US" dirty="0"/>
          </a:p>
        </p:txBody>
      </p:sp>
      <p:sp>
        <p:nvSpPr>
          <p:cNvPr id="13" name="TextBox 12"/>
          <p:cNvSpPr txBox="1"/>
          <p:nvPr/>
        </p:nvSpPr>
        <p:spPr>
          <a:xfrm rot="16200000">
            <a:off x="1123951" y="3438525"/>
            <a:ext cx="523092" cy="369332"/>
          </a:xfrm>
          <a:prstGeom prst="rect">
            <a:avLst/>
          </a:prstGeom>
          <a:noFill/>
        </p:spPr>
        <p:txBody>
          <a:bodyPr wrap="none" rtlCol="0">
            <a:spAutoFit/>
          </a:bodyPr>
          <a:lstStyle/>
          <a:p>
            <a:r>
              <a:rPr lang="en-US" dirty="0" smtClean="0"/>
              <a:t>RSI </a:t>
            </a:r>
            <a:endParaRPr lang="en-US" dirty="0"/>
          </a:p>
        </p:txBody>
      </p:sp>
      <p:cxnSp>
        <p:nvCxnSpPr>
          <p:cNvPr id="15" name="Straight Connector 14"/>
          <p:cNvCxnSpPr/>
          <p:nvPr/>
        </p:nvCxnSpPr>
        <p:spPr>
          <a:xfrm>
            <a:off x="1857375" y="2900363"/>
            <a:ext cx="582930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09763" y="4010025"/>
            <a:ext cx="582930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323975" y="2724150"/>
            <a:ext cx="418704" cy="369332"/>
          </a:xfrm>
          <a:prstGeom prst="rect">
            <a:avLst/>
          </a:prstGeom>
          <a:noFill/>
        </p:spPr>
        <p:txBody>
          <a:bodyPr wrap="none" rtlCol="0">
            <a:spAutoFit/>
          </a:bodyPr>
          <a:lstStyle/>
          <a:p>
            <a:r>
              <a:rPr lang="en-US" dirty="0"/>
              <a:t>7</a:t>
            </a:r>
            <a:r>
              <a:rPr lang="en-US" dirty="0" smtClean="0"/>
              <a:t>0</a:t>
            </a:r>
            <a:endParaRPr lang="en-US" dirty="0"/>
          </a:p>
        </p:txBody>
      </p:sp>
      <p:sp>
        <p:nvSpPr>
          <p:cNvPr id="18" name="TextBox 17"/>
          <p:cNvSpPr txBox="1"/>
          <p:nvPr/>
        </p:nvSpPr>
        <p:spPr>
          <a:xfrm>
            <a:off x="1333500" y="3833813"/>
            <a:ext cx="418704" cy="369332"/>
          </a:xfrm>
          <a:prstGeom prst="rect">
            <a:avLst/>
          </a:prstGeom>
          <a:noFill/>
        </p:spPr>
        <p:txBody>
          <a:bodyPr wrap="none" rtlCol="0">
            <a:spAutoFit/>
          </a:bodyPr>
          <a:lstStyle/>
          <a:p>
            <a:r>
              <a:rPr lang="en-US" dirty="0" smtClean="0"/>
              <a:t>30</a:t>
            </a:r>
            <a:endParaRPr lang="en-US" dirty="0"/>
          </a:p>
        </p:txBody>
      </p:sp>
      <p:cxnSp>
        <p:nvCxnSpPr>
          <p:cNvPr id="20" name="Straight Connector 19"/>
          <p:cNvCxnSpPr/>
          <p:nvPr/>
        </p:nvCxnSpPr>
        <p:spPr>
          <a:xfrm flipV="1">
            <a:off x="2013685" y="3682124"/>
            <a:ext cx="600075" cy="8572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599472" y="3696411"/>
            <a:ext cx="457200" cy="428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056672" y="3067761"/>
            <a:ext cx="728663" cy="10715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3780430" y="2782012"/>
            <a:ext cx="533542" cy="28873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4312693" y="2511188"/>
            <a:ext cx="259307" cy="2729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4565176" y="2524836"/>
            <a:ext cx="388962" cy="4435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4947313" y="2756848"/>
            <a:ext cx="511791" cy="197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5440907" y="2759122"/>
            <a:ext cx="388962" cy="4435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5816220" y="3195850"/>
            <a:ext cx="263857" cy="14785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6050508" y="3327779"/>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flipV="1">
            <a:off x="6223380" y="3527946"/>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6375780" y="3707642"/>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6514532" y="3866865"/>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flipV="1">
            <a:off x="6666932" y="4039736"/>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6832981" y="4233080"/>
            <a:ext cx="229736" cy="796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7033148" y="4237630"/>
            <a:ext cx="213813" cy="659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7246961" y="4244454"/>
            <a:ext cx="152401" cy="1455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7399362" y="4312693"/>
            <a:ext cx="209265" cy="8416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7599530" y="3896436"/>
            <a:ext cx="145575" cy="4276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2286000" y="3965944"/>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853069" y="3948223"/>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3101162" y="3919869"/>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4072269" y="2828260"/>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4245934" y="2704213"/>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4419599" y="2558901"/>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4497571" y="2456120"/>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628706" y="2587255"/>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4798827" y="2799906"/>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4649971" y="2608520"/>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025654" y="2824716"/>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227673" y="2760920"/>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387161" y="2686492"/>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2952306" y="4089990"/>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5546650" y="2845981"/>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535478" y="3941133"/>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758761" y="4153785"/>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7003311" y="4249478"/>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7184064" y="4175050"/>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7354185" y="4302641"/>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7538483" y="4221125"/>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7623543" y="3944678"/>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757990" y="5630778"/>
            <a:ext cx="7724273" cy="6617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When the RSI dips below a threshold (30) the stock is considered “oversold” meaning the market has overreacted to something and RSI may indicate a buying opportunity.  RSI greater than 70 indicates the market is over buying the stock so it may be good to exit your position.</a:t>
            </a:r>
            <a:endParaRPr lang="en-US" sz="1200" dirty="0"/>
          </a:p>
        </p:txBody>
      </p:sp>
    </p:spTree>
    <p:extLst>
      <p:ext uri="{BB962C8B-B14F-4D97-AF65-F5344CB8AC3E}">
        <p14:creationId xmlns:p14="http://schemas.microsoft.com/office/powerpoint/2010/main" val="29754809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Calculating the RSI</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42</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8" name="TextBox 7"/>
          <p:cNvSpPr txBox="1"/>
          <p:nvPr/>
        </p:nvSpPr>
        <p:spPr>
          <a:xfrm>
            <a:off x="2745974" y="2108026"/>
            <a:ext cx="3635291" cy="523220"/>
          </a:xfrm>
          <a:prstGeom prst="rect">
            <a:avLst/>
          </a:prstGeom>
          <a:noFill/>
        </p:spPr>
        <p:txBody>
          <a:bodyPr wrap="none" rtlCol="0">
            <a:spAutoFit/>
          </a:bodyPr>
          <a:lstStyle>
            <a:defPPr>
              <a:defRPr lang="en-US"/>
            </a:defPPr>
            <a:lvl1pPr>
              <a:defRPr sz="2800" b="1"/>
            </a:lvl1pPr>
          </a:lstStyle>
          <a:p>
            <a:r>
              <a:rPr lang="en-US" dirty="0"/>
              <a:t>RSI = 100 - (100 / 1+RS)</a:t>
            </a:r>
          </a:p>
        </p:txBody>
      </p:sp>
      <p:sp>
        <p:nvSpPr>
          <p:cNvPr id="9" name="TextBox 8"/>
          <p:cNvSpPr txBox="1"/>
          <p:nvPr/>
        </p:nvSpPr>
        <p:spPr>
          <a:xfrm>
            <a:off x="2671274" y="4477941"/>
            <a:ext cx="3784690" cy="523220"/>
          </a:xfrm>
          <a:prstGeom prst="rect">
            <a:avLst/>
          </a:prstGeom>
          <a:noFill/>
        </p:spPr>
        <p:txBody>
          <a:bodyPr wrap="none" rtlCol="0">
            <a:spAutoFit/>
          </a:bodyPr>
          <a:lstStyle/>
          <a:p>
            <a:r>
              <a:rPr lang="en-US" sz="2800" b="1" dirty="0" smtClean="0"/>
              <a:t>RS = </a:t>
            </a:r>
            <a:r>
              <a:rPr lang="en-US" sz="2800" b="1" dirty="0" err="1" smtClean="0"/>
              <a:t>Avg</a:t>
            </a:r>
            <a:r>
              <a:rPr lang="en-US" sz="2800" b="1" dirty="0" smtClean="0"/>
              <a:t> Gain / </a:t>
            </a:r>
            <a:r>
              <a:rPr lang="en-US" sz="2800" b="1" dirty="0" err="1" smtClean="0"/>
              <a:t>Avg</a:t>
            </a:r>
            <a:r>
              <a:rPr lang="en-US" sz="2800" b="1" dirty="0" smtClean="0"/>
              <a:t> Loss</a:t>
            </a:r>
            <a:endParaRPr lang="en-US" sz="2800" b="1" dirty="0"/>
          </a:p>
        </p:txBody>
      </p:sp>
      <p:sp>
        <p:nvSpPr>
          <p:cNvPr id="10" name="TextBox 9"/>
          <p:cNvSpPr txBox="1"/>
          <p:nvPr/>
        </p:nvSpPr>
        <p:spPr>
          <a:xfrm>
            <a:off x="1023579" y="5240740"/>
            <a:ext cx="7969169" cy="646331"/>
          </a:xfrm>
          <a:prstGeom prst="rect">
            <a:avLst/>
          </a:prstGeom>
          <a:noFill/>
        </p:spPr>
        <p:txBody>
          <a:bodyPr wrap="none" rtlCol="0">
            <a:spAutoFit/>
          </a:bodyPr>
          <a:lstStyle/>
          <a:p>
            <a:r>
              <a:rPr lang="en-US" dirty="0" err="1" smtClean="0"/>
              <a:t>Avg</a:t>
            </a:r>
            <a:r>
              <a:rPr lang="en-US" dirty="0" smtClean="0"/>
              <a:t> Gain = For “up” days, total number of points up / number of “up” days</a:t>
            </a:r>
          </a:p>
          <a:p>
            <a:r>
              <a:rPr lang="en-US" dirty="0" err="1"/>
              <a:t>Avg</a:t>
            </a:r>
            <a:r>
              <a:rPr lang="en-US" dirty="0"/>
              <a:t> </a:t>
            </a:r>
            <a:r>
              <a:rPr lang="en-US" dirty="0" smtClean="0"/>
              <a:t>Loss </a:t>
            </a:r>
            <a:r>
              <a:rPr lang="en-US" dirty="0"/>
              <a:t>= For </a:t>
            </a:r>
            <a:r>
              <a:rPr lang="en-US" dirty="0" smtClean="0"/>
              <a:t>“down” </a:t>
            </a:r>
            <a:r>
              <a:rPr lang="en-US" dirty="0"/>
              <a:t>days, total number of </a:t>
            </a:r>
            <a:r>
              <a:rPr lang="en-US" dirty="0" smtClean="0"/>
              <a:t>points down/ </a:t>
            </a:r>
            <a:r>
              <a:rPr lang="en-US" dirty="0"/>
              <a:t>number of </a:t>
            </a:r>
            <a:r>
              <a:rPr lang="en-US" dirty="0" smtClean="0"/>
              <a:t>“down” </a:t>
            </a:r>
            <a:r>
              <a:rPr lang="en-US" dirty="0"/>
              <a:t>days</a:t>
            </a:r>
          </a:p>
        </p:txBody>
      </p:sp>
      <p:sp>
        <p:nvSpPr>
          <p:cNvPr id="11" name="TextBox 10"/>
          <p:cNvSpPr txBox="1"/>
          <p:nvPr/>
        </p:nvSpPr>
        <p:spPr>
          <a:xfrm>
            <a:off x="4012442" y="3357349"/>
            <a:ext cx="1215782" cy="369332"/>
          </a:xfrm>
          <a:prstGeom prst="rect">
            <a:avLst/>
          </a:prstGeom>
          <a:noFill/>
        </p:spPr>
        <p:txBody>
          <a:bodyPr wrap="none" rtlCol="0">
            <a:spAutoFit/>
          </a:bodyPr>
          <a:lstStyle/>
          <a:p>
            <a:r>
              <a:rPr lang="en-US" dirty="0" smtClean="0"/>
              <a:t>Where RS: </a:t>
            </a:r>
            <a:endParaRPr lang="en-US" dirty="0"/>
          </a:p>
        </p:txBody>
      </p:sp>
    </p:spTree>
    <p:extLst>
      <p:ext uri="{BB962C8B-B14F-4D97-AF65-F5344CB8AC3E}">
        <p14:creationId xmlns:p14="http://schemas.microsoft.com/office/powerpoint/2010/main" val="42374671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Open 1_TTR_F.R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43</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Tree>
    <p:extLst>
      <p:ext uri="{BB962C8B-B14F-4D97-AF65-F5344CB8AC3E}">
        <p14:creationId xmlns:p14="http://schemas.microsoft.com/office/powerpoint/2010/main" val="3779344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a:xfrm>
            <a:off x="1" y="365126"/>
            <a:ext cx="9001124" cy="591477"/>
          </a:xfrm>
        </p:spPr>
        <p:txBody>
          <a:bodyPr/>
          <a:lstStyle/>
          <a:p>
            <a:r>
              <a:rPr lang="en-US" dirty="0" smtClean="0"/>
              <a:t>Securities Trading can be distilled into 4 </a:t>
            </a:r>
            <a:r>
              <a:rPr lang="en-US" dirty="0" smtClean="0"/>
              <a:t>categories</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533401" y="1257300"/>
            <a:ext cx="8001000" cy="5905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Belief Based Investing</a:t>
            </a:r>
            <a:endParaRPr lang="en-US" sz="2400" dirty="0"/>
          </a:p>
        </p:txBody>
      </p:sp>
      <p:sp>
        <p:nvSpPr>
          <p:cNvPr id="9" name="TextBox 8"/>
          <p:cNvSpPr txBox="1"/>
          <p:nvPr/>
        </p:nvSpPr>
        <p:spPr>
          <a:xfrm>
            <a:off x="533401" y="1905000"/>
            <a:ext cx="8000999" cy="646331"/>
          </a:xfrm>
          <a:prstGeom prst="rect">
            <a:avLst/>
          </a:prstGeom>
          <a:noFill/>
        </p:spPr>
        <p:txBody>
          <a:bodyPr wrap="square" rtlCol="0">
            <a:spAutoFit/>
          </a:bodyPr>
          <a:lstStyle/>
          <a:p>
            <a:r>
              <a:rPr lang="en-US" dirty="0" smtClean="0"/>
              <a:t>The intrinsic value of a company is appealing regardless of market and financial factors.  As a result, intrinsic value changes trigger buy/sell action.</a:t>
            </a:r>
            <a:endParaRPr lang="en-US" dirty="0"/>
          </a:p>
        </p:txBody>
      </p:sp>
      <p:pic>
        <p:nvPicPr>
          <p:cNvPr id="3074" name="Picture 2"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694" y="3105151"/>
            <a:ext cx="4054406" cy="27051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609600" y="5810935"/>
            <a:ext cx="6172200" cy="338554"/>
          </a:xfrm>
          <a:prstGeom prst="rect">
            <a:avLst/>
          </a:prstGeom>
        </p:spPr>
        <p:txBody>
          <a:bodyPr wrap="square">
            <a:spAutoFit/>
          </a:bodyPr>
          <a:lstStyle/>
          <a:p>
            <a:r>
              <a:rPr lang="en-US" sz="1600" dirty="0">
                <a:hlinkClick r:id="rId4"/>
              </a:rPr>
              <a:t>https://www.steadygo.digital/blog/terrible-stock-photos</a:t>
            </a:r>
            <a:r>
              <a:rPr lang="en-US" sz="1600" dirty="0" smtClean="0">
                <a:hlinkClick r:id="rId4"/>
              </a:rPr>
              <a:t>/</a:t>
            </a:r>
            <a:endParaRPr lang="en-US" sz="1600" dirty="0"/>
          </a:p>
        </p:txBody>
      </p:sp>
      <p:sp>
        <p:nvSpPr>
          <p:cNvPr id="11" name="Oval Callout 10"/>
          <p:cNvSpPr/>
          <p:nvPr/>
        </p:nvSpPr>
        <p:spPr>
          <a:xfrm>
            <a:off x="5600700" y="2571750"/>
            <a:ext cx="3219450" cy="1409700"/>
          </a:xfrm>
          <a:prstGeom prst="wedgeEllipseCallout">
            <a:avLst>
              <a:gd name="adj1" fmla="val -72303"/>
              <a:gd name="adj2" fmla="val 6169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 like Wonder bread, so I bought stock in Flower Foods (FLO) since they make it.</a:t>
            </a:r>
            <a:endParaRPr lang="en-US" dirty="0"/>
          </a:p>
        </p:txBody>
      </p:sp>
    </p:spTree>
    <p:extLst>
      <p:ext uri="{BB962C8B-B14F-4D97-AF65-F5344CB8AC3E}">
        <p14:creationId xmlns:p14="http://schemas.microsoft.com/office/powerpoint/2010/main" val="2576916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251" y="2628900"/>
            <a:ext cx="2347223" cy="3605213"/>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a:xfrm>
            <a:off x="1" y="365126"/>
            <a:ext cx="9001124" cy="591477"/>
          </a:xfrm>
        </p:spPr>
        <p:txBody>
          <a:bodyPr/>
          <a:lstStyle/>
          <a:p>
            <a:r>
              <a:rPr lang="en-US" dirty="0" smtClean="0"/>
              <a:t>Securities Trading can be distilled into 4 </a:t>
            </a:r>
            <a:r>
              <a:rPr lang="en-US" dirty="0" smtClean="0"/>
              <a:t>categories</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6</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533401" y="1257300"/>
            <a:ext cx="8001000" cy="5905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Fundamental Investing</a:t>
            </a:r>
            <a:endParaRPr lang="en-US" sz="2400" dirty="0"/>
          </a:p>
        </p:txBody>
      </p:sp>
      <p:sp>
        <p:nvSpPr>
          <p:cNvPr id="9" name="TextBox 8"/>
          <p:cNvSpPr txBox="1"/>
          <p:nvPr/>
        </p:nvSpPr>
        <p:spPr>
          <a:xfrm>
            <a:off x="533401" y="1905000"/>
            <a:ext cx="8000999" cy="646331"/>
          </a:xfrm>
          <a:prstGeom prst="rect">
            <a:avLst/>
          </a:prstGeom>
          <a:noFill/>
        </p:spPr>
        <p:txBody>
          <a:bodyPr wrap="square" rtlCol="0">
            <a:spAutoFit/>
          </a:bodyPr>
          <a:lstStyle/>
          <a:p>
            <a:r>
              <a:rPr lang="en-US" dirty="0" smtClean="0"/>
              <a:t>Traditional </a:t>
            </a:r>
            <a:r>
              <a:rPr lang="en-US" dirty="0"/>
              <a:t>financial </a:t>
            </a:r>
            <a:r>
              <a:rPr lang="en-US" dirty="0" smtClean="0"/>
              <a:t>performance indicators trigger </a:t>
            </a:r>
            <a:r>
              <a:rPr lang="en-US" dirty="0"/>
              <a:t>an action regardless of sector, or company product.   </a:t>
            </a:r>
            <a:endParaRPr lang="en-US" dirty="0"/>
          </a:p>
        </p:txBody>
      </p:sp>
      <p:sp>
        <p:nvSpPr>
          <p:cNvPr id="11" name="Oval Callout 10"/>
          <p:cNvSpPr/>
          <p:nvPr/>
        </p:nvSpPr>
        <p:spPr>
          <a:xfrm>
            <a:off x="3924300" y="2533650"/>
            <a:ext cx="4819650" cy="1409700"/>
          </a:xfrm>
          <a:prstGeom prst="wedgeEllipseCallout">
            <a:avLst>
              <a:gd name="adj1" fmla="val -80467"/>
              <a:gd name="adj2" fmla="val 3872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Monsanto (MON) makes genetically modified food, I don’t care if they are safe.  I bought the stock because the EPS is good.</a:t>
            </a:r>
            <a:endParaRPr lang="en-US" dirty="0"/>
          </a:p>
        </p:txBody>
      </p:sp>
    </p:spTree>
    <p:extLst>
      <p:ext uri="{BB962C8B-B14F-4D97-AF65-F5344CB8AC3E}">
        <p14:creationId xmlns:p14="http://schemas.microsoft.com/office/powerpoint/2010/main" val="3423778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720733" y="3395663"/>
            <a:ext cx="3170229" cy="2643188"/>
          </a:xfrm>
          <a:prstGeom prst="rect">
            <a:avLst/>
          </a:prstGeom>
        </p:spPr>
      </p:pic>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a:xfrm>
            <a:off x="1" y="365126"/>
            <a:ext cx="9001124" cy="591477"/>
          </a:xfrm>
        </p:spPr>
        <p:txBody>
          <a:bodyPr/>
          <a:lstStyle/>
          <a:p>
            <a:r>
              <a:rPr lang="en-US" dirty="0" smtClean="0"/>
              <a:t>Securities Trading can be distilled into 4 </a:t>
            </a:r>
            <a:r>
              <a:rPr lang="en-US" dirty="0" smtClean="0"/>
              <a:t>categories</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7</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533401" y="1257300"/>
            <a:ext cx="8001000" cy="5905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Technical Trading Investing</a:t>
            </a:r>
            <a:endParaRPr lang="en-US" sz="2400" dirty="0"/>
          </a:p>
        </p:txBody>
      </p:sp>
      <p:sp>
        <p:nvSpPr>
          <p:cNvPr id="9" name="TextBox 8"/>
          <p:cNvSpPr txBox="1"/>
          <p:nvPr/>
        </p:nvSpPr>
        <p:spPr>
          <a:xfrm>
            <a:off x="533401" y="1905000"/>
            <a:ext cx="8000999" cy="1477328"/>
          </a:xfrm>
          <a:prstGeom prst="rect">
            <a:avLst/>
          </a:prstGeom>
          <a:noFill/>
        </p:spPr>
        <p:txBody>
          <a:bodyPr wrap="square" rtlCol="0">
            <a:spAutoFit/>
          </a:bodyPr>
          <a:lstStyle/>
          <a:p>
            <a:r>
              <a:rPr lang="en-US" dirty="0" smtClean="0"/>
              <a:t>Trade </a:t>
            </a:r>
            <a:r>
              <a:rPr lang="en-US" dirty="0"/>
              <a:t>based on “indications”.  Uses non-financial mathematical indicators to quantify risk/reward, or trigger buy/sell </a:t>
            </a:r>
            <a:endParaRPr lang="en-US" dirty="0" smtClean="0"/>
          </a:p>
          <a:p>
            <a:pPr marL="400050" lvl="2" indent="-285750">
              <a:buFont typeface="Arial" panose="020B0604020202020204" pitchFamily="34" charset="0"/>
              <a:buChar char="•"/>
            </a:pPr>
            <a:r>
              <a:rPr lang="en-US" dirty="0"/>
              <a:t>Momentum – Recognize prices moving up/down at thresholds to trigger action</a:t>
            </a:r>
          </a:p>
          <a:p>
            <a:pPr marL="400050" lvl="2" indent="-285750">
              <a:buFont typeface="Arial" panose="020B0604020202020204" pitchFamily="34" charset="0"/>
              <a:buChar char="•"/>
            </a:pPr>
            <a:r>
              <a:rPr lang="en-US" dirty="0"/>
              <a:t>“Charting” – Chart patterns trigger actions (crossovers, head &amp; shoulders)</a:t>
            </a:r>
          </a:p>
          <a:p>
            <a:endParaRPr lang="en-US" dirty="0"/>
          </a:p>
        </p:txBody>
      </p:sp>
      <p:sp>
        <p:nvSpPr>
          <p:cNvPr id="11" name="Oval Callout 10"/>
          <p:cNvSpPr/>
          <p:nvPr/>
        </p:nvSpPr>
        <p:spPr>
          <a:xfrm>
            <a:off x="4095750" y="3219450"/>
            <a:ext cx="4819650" cy="1409700"/>
          </a:xfrm>
          <a:prstGeom prst="wedgeEllipseCallout">
            <a:avLst>
              <a:gd name="adj1" fmla="val -51218"/>
              <a:gd name="adj2" fmla="val 3332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MACD crossover pattern for Smith &amp; Wesson (AOBC) is positive so now is a good time to buy. </a:t>
            </a:r>
            <a:endParaRPr lang="en-US" dirty="0"/>
          </a:p>
        </p:txBody>
      </p:sp>
    </p:spTree>
    <p:extLst>
      <p:ext uri="{BB962C8B-B14F-4D97-AF65-F5344CB8AC3E}">
        <p14:creationId xmlns:p14="http://schemas.microsoft.com/office/powerpoint/2010/main" val="1775280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a:xfrm>
            <a:off x="1" y="365126"/>
            <a:ext cx="9001124" cy="591477"/>
          </a:xfrm>
        </p:spPr>
        <p:txBody>
          <a:bodyPr/>
          <a:lstStyle/>
          <a:p>
            <a:r>
              <a:rPr lang="en-US" dirty="0" smtClean="0"/>
              <a:t>Securities Trading can be distilled into 4 </a:t>
            </a:r>
            <a:r>
              <a:rPr lang="en-US" dirty="0" smtClean="0"/>
              <a:t>categories</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8</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533401" y="1257300"/>
            <a:ext cx="8001000" cy="5905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High Frequency Trading</a:t>
            </a:r>
            <a:endParaRPr lang="en-US" sz="2400" dirty="0"/>
          </a:p>
        </p:txBody>
      </p:sp>
      <p:sp>
        <p:nvSpPr>
          <p:cNvPr id="9" name="TextBox 8"/>
          <p:cNvSpPr txBox="1"/>
          <p:nvPr/>
        </p:nvSpPr>
        <p:spPr>
          <a:xfrm>
            <a:off x="533401" y="1905000"/>
            <a:ext cx="8000999" cy="923330"/>
          </a:xfrm>
          <a:prstGeom prst="rect">
            <a:avLst/>
          </a:prstGeom>
          <a:noFill/>
        </p:spPr>
        <p:txBody>
          <a:bodyPr wrap="square" rtlCol="0">
            <a:spAutoFit/>
          </a:bodyPr>
          <a:lstStyle/>
          <a:p>
            <a:r>
              <a:rPr lang="en-US" dirty="0"/>
              <a:t>Extremely technical trading </a:t>
            </a:r>
            <a:r>
              <a:rPr lang="en-US" dirty="0" smtClean="0"/>
              <a:t>executed without a human that </a:t>
            </a:r>
            <a:r>
              <a:rPr lang="en-US" dirty="0"/>
              <a:t>can trigger thousands of actions measured in </a:t>
            </a:r>
            <a:r>
              <a:rPr lang="en-US" dirty="0" err="1"/>
              <a:t>nano</a:t>
            </a:r>
            <a:r>
              <a:rPr lang="en-US" dirty="0"/>
              <a:t>-seconds. “scalping” small profits thousands of times per minute.</a:t>
            </a:r>
            <a:endParaRPr lang="en-US" dirty="0"/>
          </a:p>
        </p:txBody>
      </p:sp>
      <p:sp>
        <p:nvSpPr>
          <p:cNvPr id="11" name="Oval Callout 10"/>
          <p:cNvSpPr/>
          <p:nvPr/>
        </p:nvSpPr>
        <p:spPr>
          <a:xfrm>
            <a:off x="3257550" y="2990850"/>
            <a:ext cx="2400300" cy="742950"/>
          </a:xfrm>
          <a:prstGeom prst="wedgeEllipseCallout">
            <a:avLst>
              <a:gd name="adj1" fmla="val -58361"/>
              <a:gd name="adj2" fmla="val 630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1001100100…</a:t>
            </a:r>
            <a:endParaRPr lang="en-US" dirty="0"/>
          </a:p>
        </p:txBody>
      </p:sp>
      <p:pic>
        <p:nvPicPr>
          <p:cNvPr id="6146" name="Picture 2" descr="Funny Computer Nerd Scientist, Vintage Technolog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5043" y="3143250"/>
            <a:ext cx="2242332" cy="2667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knight capital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43549" y="3840546"/>
            <a:ext cx="3051175" cy="1156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948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type?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9</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7" name="TextBox 6"/>
          <p:cNvSpPr txBox="1"/>
          <p:nvPr/>
        </p:nvSpPr>
        <p:spPr>
          <a:xfrm>
            <a:off x="352928" y="1134972"/>
            <a:ext cx="8117304"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smtClean="0"/>
          </a:p>
          <a:p>
            <a:pPr marL="285750" indent="-285750">
              <a:buFont typeface="Arial" panose="020B0604020202020204" pitchFamily="34" charset="0"/>
              <a:buChar char="•"/>
            </a:pPr>
            <a:r>
              <a:rPr lang="en-US" b="1" dirty="0" smtClean="0"/>
              <a:t>Fundamental Trading  </a:t>
            </a:r>
            <a:r>
              <a:rPr lang="en-US" dirty="0" smtClean="0"/>
              <a:t>- traditional financial indicator triggers an action regardless of sector, or company product.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Technical Trading </a:t>
            </a:r>
            <a:r>
              <a:rPr lang="en-US" dirty="0" smtClean="0"/>
              <a:t>– trade based on “indications”</a:t>
            </a:r>
          </a:p>
          <a:p>
            <a:pPr marL="1200150" lvl="2"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High Frequency Trading </a:t>
            </a:r>
            <a:r>
              <a:rPr lang="en-US" dirty="0" smtClean="0"/>
              <a:t>– “scalping” small profits repeatedly</a:t>
            </a:r>
            <a:endParaRPr lang="en-US" dirty="0"/>
          </a:p>
        </p:txBody>
      </p:sp>
      <p:sp>
        <p:nvSpPr>
          <p:cNvPr id="6" name="Rectangle 5"/>
          <p:cNvSpPr/>
          <p:nvPr/>
        </p:nvSpPr>
        <p:spPr>
          <a:xfrm>
            <a:off x="657225" y="5357813"/>
            <a:ext cx="8001000" cy="8143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Stochastic Momentum Indicator (SMI), a formula for measuring momentum,  crossed over to positive territory.   I think I will buy Google (Alphabet).</a:t>
            </a:r>
            <a:endParaRPr lang="en-US" dirty="0"/>
          </a:p>
        </p:txBody>
      </p:sp>
    </p:spTree>
    <p:extLst>
      <p:ext uri="{BB962C8B-B14F-4D97-AF65-F5344CB8AC3E}">
        <p14:creationId xmlns:p14="http://schemas.microsoft.com/office/powerpoint/2010/main" val="371235061"/>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4130</TotalTime>
  <Words>2704</Words>
  <Application>Microsoft Office PowerPoint</Application>
  <PresentationFormat>On-screen Show (4:3)</PresentationFormat>
  <Paragraphs>469</Paragraphs>
  <Slides>43</Slides>
  <Notes>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Consolas</vt:lpstr>
      <vt:lpstr>Rockwell</vt:lpstr>
      <vt:lpstr>1_Office Theme</vt:lpstr>
      <vt:lpstr>Intro to Technical Financial Evaluation with R</vt:lpstr>
      <vt:lpstr>About me &amp; This Workshop</vt:lpstr>
      <vt:lpstr>Agenda</vt:lpstr>
      <vt:lpstr>What is a Market?</vt:lpstr>
      <vt:lpstr>Securities Trading can be distilled into 4 categories</vt:lpstr>
      <vt:lpstr>Securities Trading can be distilled into 4 categories</vt:lpstr>
      <vt:lpstr>Securities Trading can be distilled into 4 categories</vt:lpstr>
      <vt:lpstr>Securities Trading can be distilled into 4 categories</vt:lpstr>
      <vt:lpstr>What type?</vt:lpstr>
      <vt:lpstr>What type?</vt:lpstr>
      <vt:lpstr>What type?</vt:lpstr>
      <vt:lpstr>What type?</vt:lpstr>
      <vt:lpstr>What type?</vt:lpstr>
      <vt:lpstr>Financial Risk Modeling</vt:lpstr>
      <vt:lpstr>Let’s zoom into Technical Trading Rules (TTR)</vt:lpstr>
      <vt:lpstr>Stock Prices represent a time series</vt:lpstr>
      <vt:lpstr>What happened to US Steel?</vt:lpstr>
      <vt:lpstr>What other forces can impact US Steel?</vt:lpstr>
      <vt:lpstr>What other forces can impact US Steel?</vt:lpstr>
      <vt:lpstr>What other forces can impact US Steel?</vt:lpstr>
      <vt:lpstr>So forecasting (pattern recognition) methods won’t work.</vt:lpstr>
      <vt:lpstr>Meanwhile, US Steel was... producing steel.</vt:lpstr>
      <vt:lpstr>Let’s Practice! Open 1_TTR_A.R</vt:lpstr>
      <vt:lpstr>Agenda</vt:lpstr>
      <vt:lpstr>Example Technical Indicators</vt:lpstr>
      <vt:lpstr>What is a moving average?</vt:lpstr>
      <vt:lpstr>What is a moving average?</vt:lpstr>
      <vt:lpstr>What is a moving average?</vt:lpstr>
      <vt:lpstr>What is a moving average?</vt:lpstr>
      <vt:lpstr>Open 1_TTR_B.R</vt:lpstr>
      <vt:lpstr>So how does SMA become an Indicator?</vt:lpstr>
      <vt:lpstr>So how does SMA become an Indicator?</vt:lpstr>
      <vt:lpstr>Open 1_TTR_C_v2.R</vt:lpstr>
      <vt:lpstr>SMA as an Indicator for CMG</vt:lpstr>
      <vt:lpstr>Agenda</vt:lpstr>
      <vt:lpstr>Moving Average Convergence Divergence</vt:lpstr>
      <vt:lpstr>One small addition difference.</vt:lpstr>
      <vt:lpstr>Open 1_TTR_D.R</vt:lpstr>
      <vt:lpstr>Agenda</vt:lpstr>
      <vt:lpstr>Relative Strength Index (RSI)</vt:lpstr>
      <vt:lpstr>Creates a control chart.</vt:lpstr>
      <vt:lpstr>Calculating the RSI</vt:lpstr>
      <vt:lpstr>Open 1_TTR_F.R</vt:lpstr>
    </vt:vector>
  </TitlesOfParts>
  <Company>Liberty Mutual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Edward Kwartler</cp:lastModifiedBy>
  <cp:revision>186</cp:revision>
  <dcterms:created xsi:type="dcterms:W3CDTF">2018-05-23T17:24:59Z</dcterms:created>
  <dcterms:modified xsi:type="dcterms:W3CDTF">2018-11-01T18:47:45Z</dcterms:modified>
</cp:coreProperties>
</file>