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3"/>
    <p:sldId id="258" r:id="rId4"/>
    <p:sldId id="260" r:id="rId5"/>
    <p:sldId id="301" r:id="rId6"/>
    <p:sldId id="308" r:id="rId7"/>
    <p:sldId id="302" r:id="rId8"/>
    <p:sldId id="303" r:id="rId9"/>
    <p:sldId id="305" r:id="rId10"/>
    <p:sldId id="316" r:id="rId11"/>
    <p:sldId id="314" r:id="rId12"/>
    <p:sldId id="310" r:id="rId13"/>
    <p:sldId id="267" r:id="rId14"/>
    <p:sldId id="313" r:id="rId15"/>
    <p:sldId id="304" r:id="rId16"/>
    <p:sldId id="312" r:id="rId17"/>
    <p:sldId id="306" r:id="rId18"/>
    <p:sldId id="315" r:id="rId19"/>
    <p:sldId id="284"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276"/>
        <p:guide pos="2868"/>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57016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E</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R</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1287145" y="3659505"/>
            <a:ext cx="6794500" cy="1106805"/>
          </a:xfrm>
          <a:prstGeom prst="rect">
            <a:avLst/>
          </a:prstGeom>
          <a:noFill/>
          <a:ln w="9525">
            <a:noFill/>
          </a:ln>
        </p:spPr>
        <p:txBody>
          <a:bodyPr wrap="square" anchor="t">
            <a:spAutoFit/>
          </a:bodyPr>
          <a:p>
            <a:pPr>
              <a:buFont typeface="Arial" panose="020B0604020202020204" pitchFamily="34" charset="0"/>
            </a:pPr>
            <a:r>
              <a:rPr lang="en-US" altLang="zh-CN" sz="6600" dirty="0">
                <a:solidFill>
                  <a:srgbClr val="02B3C5"/>
                </a:solidFill>
                <a:ea typeface="SimSun" panose="02010600030101010101" pitchFamily="2" charset="-122"/>
                <a:cs typeface="Calibri" panose="020F0502020204030204" pitchFamily="34" charset="0"/>
              </a:rPr>
              <a:t>Disease Prediction</a:t>
            </a:r>
            <a:endParaRPr lang="en-US" altLang="zh-CN"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1574800" y="4665980"/>
            <a:ext cx="2913380" cy="306705"/>
          </a:xfrm>
          <a:prstGeom prst="rect">
            <a:avLst/>
          </a:prstGeom>
          <a:noFill/>
          <a:ln w="9525">
            <a:noFill/>
          </a:ln>
        </p:spPr>
        <p:txBody>
          <a:bodyPr wrap="square" anchor="t">
            <a:spAutoFit/>
          </a:bodyPr>
          <a:p>
            <a:pPr algn="dist">
              <a:buFont typeface="Arial" panose="020B0604020202020204" pitchFamily="34" charset="0"/>
            </a:pPr>
            <a:r>
              <a:rPr lang="en-US" altLang="zh-CN" sz="1400" b="1" dirty="0">
                <a:solidFill>
                  <a:srgbClr val="424242"/>
                </a:solidFill>
                <a:ea typeface="Calibri" panose="020F0502020204030204" pitchFamily="34" charset="0"/>
                <a:cs typeface="Calibri" panose="020F0502020204030204" pitchFamily="34" charset="0"/>
              </a:rPr>
              <a:t>Intruders</a:t>
            </a:r>
            <a:endParaRPr lang="en-US" altLang="zh-CN" sz="1400" b="1" dirty="0">
              <a:solidFill>
                <a:srgbClr val="424242"/>
              </a:solidFill>
              <a:ea typeface="Calibri" panose="020F0502020204030204" pitchFamily="34" charset="0"/>
              <a:cs typeface="Calibri" panose="020F0502020204030204" pitchFamily="34" charset="0"/>
            </a:endParaRPr>
          </a:p>
        </p:txBody>
      </p:sp>
      <p:grpSp>
        <p:nvGrpSpPr>
          <p:cNvPr id="2" name="组合 15"/>
          <p:cNvGrpSpPr/>
          <p:nvPr/>
        </p:nvGrpSpPr>
        <p:grpSpPr>
          <a:xfrm>
            <a:off x="6749733" y="2327275"/>
            <a:ext cx="1331912" cy="1331913"/>
            <a:chOff x="139391" y="1379571"/>
            <a:chExt cx="1651309" cy="1651309"/>
          </a:xfrm>
        </p:grpSpPr>
        <p:sp>
          <p:nvSpPr>
            <p:cNvPr id="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5"/>
          <p:cNvSpPr txBox="1"/>
          <p:nvPr/>
        </p:nvSpPr>
        <p:spPr>
          <a:xfrm>
            <a:off x="385763" y="295275"/>
            <a:ext cx="4252912" cy="829945"/>
          </a:xfrm>
          <a:prstGeom prst="rect">
            <a:avLst/>
          </a:prstGeom>
          <a:noFill/>
          <a:ln w="9525">
            <a:noFill/>
          </a:ln>
        </p:spPr>
        <p:txBody>
          <a:bodyPr anchor="t">
            <a:spAutoFit/>
          </a:bodyPr>
          <a:p>
            <a:r>
              <a:rPr lang="en-US" altLang="zh-CN" sz="2400" dirty="0">
                <a:solidFill>
                  <a:srgbClr val="404040"/>
                </a:solidFill>
                <a:ea typeface="Calibri" panose="020F0502020204030204" pitchFamily="34" charset="0"/>
                <a:cs typeface="Calibri" panose="020F0502020204030204" pitchFamily="34" charset="0"/>
              </a:rPr>
              <a:t>Variables</a:t>
            </a:r>
            <a:endParaRPr lang="en-US" altLang="zh-CN" sz="2400" dirty="0">
              <a:solidFill>
                <a:srgbClr val="404040"/>
              </a:solidFill>
              <a:ea typeface="Calibri" panose="020F0502020204030204" pitchFamily="34" charset="0"/>
              <a:cs typeface="Calibri" panose="020F0502020204030204" pitchFamily="34" charset="0"/>
            </a:endParaRPr>
          </a:p>
          <a:p>
            <a:endParaRPr lang="en-US" altLang="zh-CN" sz="2400" dirty="0">
              <a:solidFill>
                <a:srgbClr val="404040"/>
              </a:solidFill>
              <a:ea typeface="Calibri" panose="020F0502020204030204" pitchFamily="34" charset="0"/>
              <a:cs typeface="Calibri" panose="020F0502020204030204" pitchFamily="34" charset="0"/>
            </a:endParaRPr>
          </a:p>
        </p:txBody>
      </p:sp>
      <p:sp>
        <p:nvSpPr>
          <p:cNvPr id="4" name="Line 30"/>
          <p:cNvSpPr>
            <a:spLocks noChangeShapeType="1"/>
          </p:cNvSpPr>
          <p:nvPr/>
        </p:nvSpPr>
        <p:spPr bwMode="gray">
          <a:xfrm flipH="1">
            <a:off x="-4762" y="4311650"/>
            <a:ext cx="536575" cy="23447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5" name="AutoShape 31"/>
          <p:cNvSpPr>
            <a:spLocks noChangeArrowheads="1"/>
          </p:cNvSpPr>
          <p:nvPr/>
        </p:nvSpPr>
        <p:spPr bwMode="gray">
          <a:xfrm>
            <a:off x="1414463" y="3943350"/>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AutoShape 32"/>
          <p:cNvSpPr>
            <a:spLocks noChangeArrowheads="1"/>
          </p:cNvSpPr>
          <p:nvPr/>
        </p:nvSpPr>
        <p:spPr bwMode="gray">
          <a:xfrm>
            <a:off x="2139950" y="4579938"/>
            <a:ext cx="200025"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AutoShape 33"/>
          <p:cNvSpPr>
            <a:spLocks noChangeArrowheads="1"/>
          </p:cNvSpPr>
          <p:nvPr/>
        </p:nvSpPr>
        <p:spPr bwMode="gray">
          <a:xfrm>
            <a:off x="2552700" y="5514975"/>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Line 34"/>
          <p:cNvSpPr>
            <a:spLocks noChangeShapeType="1"/>
          </p:cNvSpPr>
          <p:nvPr/>
        </p:nvSpPr>
        <p:spPr bwMode="gray">
          <a:xfrm flipH="1">
            <a:off x="-4762" y="4125913"/>
            <a:ext cx="1465263" cy="253047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0" name="Line 35"/>
          <p:cNvSpPr>
            <a:spLocks noChangeShapeType="1"/>
          </p:cNvSpPr>
          <p:nvPr/>
        </p:nvSpPr>
        <p:spPr bwMode="gray">
          <a:xfrm flipH="1">
            <a:off x="-4762" y="5648325"/>
            <a:ext cx="2546350" cy="1008063"/>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1" name="Line 36"/>
          <p:cNvSpPr>
            <a:spLocks noChangeShapeType="1"/>
          </p:cNvSpPr>
          <p:nvPr/>
        </p:nvSpPr>
        <p:spPr bwMode="gray">
          <a:xfrm flipH="1">
            <a:off x="-4762" y="2800350"/>
            <a:ext cx="1641475" cy="385603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2" name="Line 37"/>
          <p:cNvSpPr>
            <a:spLocks noChangeShapeType="1"/>
          </p:cNvSpPr>
          <p:nvPr/>
        </p:nvSpPr>
        <p:spPr bwMode="gray">
          <a:xfrm flipH="1">
            <a:off x="-4762" y="3967163"/>
            <a:ext cx="2030413" cy="268922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3" name="Line 38"/>
          <p:cNvSpPr>
            <a:spLocks noChangeShapeType="1"/>
          </p:cNvSpPr>
          <p:nvPr/>
        </p:nvSpPr>
        <p:spPr bwMode="gray">
          <a:xfrm flipH="1">
            <a:off x="-4762" y="5081588"/>
            <a:ext cx="2503488" cy="157480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5" name="Arc 41@|5FFC:10921638|FBC:16777215|LFC:6902852|LBC:16777215"/>
          <p:cNvSpPr/>
          <p:nvPr/>
        </p:nvSpPr>
        <p:spPr bwMode="gray">
          <a:xfrm>
            <a:off x="0" y="4681538"/>
            <a:ext cx="2206625" cy="217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6" name="Line 42@|9FFC:0|FBC:0|LFC:10921638|LBC:16777215"/>
          <p:cNvSpPr>
            <a:spLocks noChangeShapeType="1"/>
          </p:cNvSpPr>
          <p:nvPr/>
        </p:nvSpPr>
        <p:spPr bwMode="gray">
          <a:xfrm flipH="1">
            <a:off x="-31750" y="4724400"/>
            <a:ext cx="2211388" cy="207645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panose="020B0503020204020204" pitchFamily="34" charset="-122"/>
              <a:cs typeface="+mn-ea"/>
              <a:sym typeface="Arial" panose="020B0604020202020204" pitchFamily="34" charset="0"/>
            </a:endParaRPr>
          </a:p>
        </p:txBody>
      </p:sp>
      <p:sp>
        <p:nvSpPr>
          <p:cNvPr id="17" name="Arc 44@|5FFC:14657585|FBC:16777215|LFC:6902852|LBC:16777215"/>
          <p:cNvSpPr/>
          <p:nvPr/>
        </p:nvSpPr>
        <p:spPr bwMode="gray">
          <a:xfrm>
            <a:off x="0" y="5018088"/>
            <a:ext cx="1870075" cy="1835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7664" name="Text Box 45@|17FFC:3940327|FBC:16777215|LFC:6902852|LBC:16777215"/>
          <p:cNvSpPr txBox="1"/>
          <p:nvPr/>
        </p:nvSpPr>
        <p:spPr>
          <a:xfrm>
            <a:off x="60960" y="5934075"/>
            <a:ext cx="1555115" cy="706755"/>
          </a:xfrm>
          <a:prstGeom prst="rect">
            <a:avLst/>
          </a:prstGeom>
          <a:noFill/>
          <a:ln w="9525">
            <a:noFill/>
          </a:ln>
        </p:spPr>
        <p:txBody>
          <a:bodyPr wrap="square" anchor="t">
            <a:spAutoFit/>
          </a:bodyPr>
          <a:p>
            <a:pPr algn="ctr" defTabSz="914400">
              <a:spcBef>
                <a:spcPct val="50000"/>
              </a:spcBef>
            </a:pPr>
            <a:r>
              <a:rPr lang="en-US" altLang="zh-CN" sz="20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Prediction Variables</a:t>
            </a:r>
            <a:endParaRPr lang="en-US" altLang="zh-CN" sz="2000" b="1" dirty="0">
              <a:solidFill>
                <a:srgbClr val="FFFFFF"/>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AutoShape 55"/>
          <p:cNvSpPr>
            <a:spLocks noChangeArrowheads="1"/>
          </p:cNvSpPr>
          <p:nvPr/>
        </p:nvSpPr>
        <p:spPr bwMode="gray">
          <a:xfrm>
            <a:off x="1485900" y="23177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1" name="AutoShape 56"/>
          <p:cNvSpPr>
            <a:spLocks noChangeArrowheads="1"/>
          </p:cNvSpPr>
          <p:nvPr/>
        </p:nvSpPr>
        <p:spPr bwMode="gray">
          <a:xfrm>
            <a:off x="1912938" y="3529013"/>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2" name="AutoShape 57"/>
          <p:cNvSpPr>
            <a:spLocks noChangeArrowheads="1"/>
          </p:cNvSpPr>
          <p:nvPr/>
        </p:nvSpPr>
        <p:spPr bwMode="gray">
          <a:xfrm>
            <a:off x="2436813" y="4681538"/>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3" name="AutoShape 58"/>
          <p:cNvSpPr>
            <a:spLocks noChangeArrowheads="1"/>
          </p:cNvSpPr>
          <p:nvPr/>
        </p:nvSpPr>
        <p:spPr bwMode="gray">
          <a:xfrm>
            <a:off x="454025" y="4110038"/>
            <a:ext cx="200025"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27671" name="TextBox 13@|17FFC:16777215|FBC:16777215|LFC:16777215|LBC:16777215"/>
          <p:cNvSpPr txBox="1"/>
          <p:nvPr/>
        </p:nvSpPr>
        <p:spPr>
          <a:xfrm>
            <a:off x="2200275" y="2359025"/>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Numericals</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3" name="TextBox 13@|17FFC:16777215|FBC:16777215|LFC:16777215|LBC:16777215"/>
          <p:cNvSpPr txBox="1"/>
          <p:nvPr/>
        </p:nvSpPr>
        <p:spPr>
          <a:xfrm>
            <a:off x="2697163" y="3570288"/>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 Categorical</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7675" name="TextBox 13@|17FFC:16777215|FBC:16777215|LFC:16777215|LBC:16777215"/>
          <p:cNvSpPr txBox="1"/>
          <p:nvPr/>
        </p:nvSpPr>
        <p:spPr>
          <a:xfrm>
            <a:off x="3176588" y="4727575"/>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rPr>
              <a:t>Ordinal</a:t>
            </a:r>
            <a:endParaRPr lang="en-US" altLang="zh-CN" sz="1600" b="1" dirty="0">
              <a:solidFill>
                <a:srgbClr val="000000"/>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402455" y="2807970"/>
            <a:ext cx="3391535" cy="1198880"/>
          </a:xfrm>
          <a:prstGeom prst="rect">
            <a:avLst/>
          </a:prstGeom>
          <a:noFill/>
          <a:ln w="9525">
            <a:noFill/>
          </a:ln>
        </p:spPr>
        <p:txBody>
          <a:bodyPr wrap="square" anchor="t">
            <a:spAutoFit/>
          </a:bodyPr>
          <a:p>
            <a:pPr algn="ctr"/>
            <a:r>
              <a:rPr lang="en-US" altLang="zh-CN" sz="7200" dirty="0">
                <a:solidFill>
                  <a:schemeClr val="bg1"/>
                </a:solidFill>
                <a:ea typeface="SimSun" panose="02010600030101010101" pitchFamily="2" charset="-122"/>
                <a:cs typeface="Calibri" panose="020F0502020204030204" pitchFamily="34" charset="0"/>
              </a:rPr>
              <a:t>Model</a:t>
            </a:r>
            <a:endParaRPr lang="en-US" altLang="zh-CN"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5763" y="295275"/>
            <a:ext cx="4252912" cy="460375"/>
          </a:xfrm>
          <a:prstGeom prst="rect">
            <a:avLst/>
          </a:prstGeom>
          <a:noFill/>
          <a:ln w="9525">
            <a:noFill/>
          </a:ln>
        </p:spPr>
        <p:txBody>
          <a:bodyPr anchor="t">
            <a:spAutoFit/>
          </a:bodyPr>
          <a:p>
            <a:r>
              <a:rPr lang="en-US" altLang="zh-CN" sz="2400" dirty="0">
                <a:solidFill>
                  <a:srgbClr val="404040"/>
                </a:solidFill>
                <a:ea typeface="Calibri" panose="020F0502020204030204" pitchFamily="34" charset="0"/>
                <a:cs typeface="Calibri" panose="020F0502020204030204" pitchFamily="34" charset="0"/>
              </a:rPr>
              <a:t>Models</a:t>
            </a:r>
            <a:endParaRPr lang="en-US" altLang="zh-CN" sz="2400" dirty="0">
              <a:solidFill>
                <a:srgbClr val="404040"/>
              </a:solidFill>
              <a:ea typeface="Calibri" panose="020F0502020204030204" pitchFamily="34" charset="0"/>
              <a:cs typeface="Calibri" panose="020F0502020204030204" pitchFamily="34" charset="0"/>
            </a:endParaRPr>
          </a:p>
        </p:txBody>
      </p:sp>
      <p:sp>
        <p:nvSpPr>
          <p:cNvPr id="3" name="Freeform 16"/>
          <p:cNvSpPr/>
          <p:nvPr/>
        </p:nvSpPr>
        <p:spPr bwMode="auto">
          <a:xfrm>
            <a:off x="5767388" y="3856038"/>
            <a:ext cx="1333500" cy="1747838"/>
          </a:xfrm>
          <a:custGeom>
            <a:avLst/>
            <a:gdLst>
              <a:gd name="T0" fmla="*/ 26 w 111"/>
              <a:gd name="T1" fmla="*/ 3 h 145"/>
              <a:gd name="T2" fmla="*/ 12 w 111"/>
              <a:gd name="T3" fmla="*/ 68 h 145"/>
              <a:gd name="T4" fmla="*/ 81 w 111"/>
              <a:gd name="T5" fmla="*/ 143 h 145"/>
              <a:gd name="T6" fmla="*/ 93 w 111"/>
              <a:gd name="T7" fmla="*/ 78 h 145"/>
              <a:gd name="T8" fmla="*/ 26 w 111"/>
              <a:gd name="T9" fmla="*/ 3 h 145"/>
            </a:gdLst>
            <a:ahLst/>
            <a:cxnLst>
              <a:cxn ang="0">
                <a:pos x="T0" y="T1"/>
              </a:cxn>
              <a:cxn ang="0">
                <a:pos x="T2" y="T3"/>
              </a:cxn>
              <a:cxn ang="0">
                <a:pos x="T4" y="T5"/>
              </a:cxn>
              <a:cxn ang="0">
                <a:pos x="T6" y="T7"/>
              </a:cxn>
              <a:cxn ang="0">
                <a:pos x="T8" y="T9"/>
              </a:cxn>
            </a:cxnLst>
            <a:rect l="0" t="0" r="r" b="b"/>
            <a:pathLst>
              <a:path w="111" h="145">
                <a:moveTo>
                  <a:pt x="26" y="3"/>
                </a:moveTo>
                <a:cubicBezTo>
                  <a:pt x="14" y="0"/>
                  <a:pt x="0" y="30"/>
                  <a:pt x="12" y="68"/>
                </a:cubicBezTo>
                <a:cubicBezTo>
                  <a:pt x="26" y="112"/>
                  <a:pt x="50" y="142"/>
                  <a:pt x="81" y="143"/>
                </a:cubicBezTo>
                <a:cubicBezTo>
                  <a:pt x="110" y="145"/>
                  <a:pt x="111" y="119"/>
                  <a:pt x="93" y="78"/>
                </a:cubicBezTo>
                <a:cubicBezTo>
                  <a:pt x="76" y="43"/>
                  <a:pt x="38" y="5"/>
                  <a:pt x="26" y="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Freeform 14"/>
          <p:cNvSpPr/>
          <p:nvPr/>
        </p:nvSpPr>
        <p:spPr bwMode="auto">
          <a:xfrm>
            <a:off x="6357938" y="3744913"/>
            <a:ext cx="1466850" cy="1157288"/>
          </a:xfrm>
          <a:custGeom>
            <a:avLst/>
            <a:gdLst>
              <a:gd name="T0" fmla="*/ 2 w 122"/>
              <a:gd name="T1" fmla="*/ 5 h 96"/>
              <a:gd name="T2" fmla="*/ 69 w 122"/>
              <a:gd name="T3" fmla="*/ 74 h 96"/>
              <a:gd name="T4" fmla="*/ 119 w 122"/>
              <a:gd name="T5" fmla="*/ 75 h 96"/>
              <a:gd name="T6" fmla="*/ 67 w 122"/>
              <a:gd name="T7" fmla="*/ 19 h 96"/>
              <a:gd name="T8" fmla="*/ 24 w 122"/>
              <a:gd name="T9" fmla="*/ 2 h 96"/>
              <a:gd name="T10" fmla="*/ 2 w 122"/>
              <a:gd name="T11" fmla="*/ 5 h 96"/>
            </a:gdLst>
            <a:ahLst/>
            <a:cxnLst>
              <a:cxn ang="0">
                <a:pos x="T0" y="T1"/>
              </a:cxn>
              <a:cxn ang="0">
                <a:pos x="T2" y="T3"/>
              </a:cxn>
              <a:cxn ang="0">
                <a:pos x="T4" y="T5"/>
              </a:cxn>
              <a:cxn ang="0">
                <a:pos x="T6" y="T7"/>
              </a:cxn>
              <a:cxn ang="0">
                <a:pos x="T8" y="T9"/>
              </a:cxn>
              <a:cxn ang="0">
                <a:pos x="T10" y="T11"/>
              </a:cxn>
            </a:cxnLst>
            <a:rect l="0" t="0" r="r" b="b"/>
            <a:pathLst>
              <a:path w="122" h="96">
                <a:moveTo>
                  <a:pt x="2" y="5"/>
                </a:moveTo>
                <a:cubicBezTo>
                  <a:pt x="0" y="13"/>
                  <a:pt x="34" y="53"/>
                  <a:pt x="69" y="74"/>
                </a:cubicBezTo>
                <a:cubicBezTo>
                  <a:pt x="103" y="94"/>
                  <a:pt x="122" y="96"/>
                  <a:pt x="119" y="75"/>
                </a:cubicBezTo>
                <a:cubicBezTo>
                  <a:pt x="116" y="55"/>
                  <a:pt x="97" y="37"/>
                  <a:pt x="67" y="19"/>
                </a:cubicBezTo>
                <a:cubicBezTo>
                  <a:pt x="52" y="10"/>
                  <a:pt x="36" y="4"/>
                  <a:pt x="24" y="2"/>
                </a:cubicBezTo>
                <a:cubicBezTo>
                  <a:pt x="11" y="0"/>
                  <a:pt x="2" y="1"/>
                  <a:pt x="2" y="5"/>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Freeform 22"/>
          <p:cNvSpPr/>
          <p:nvPr/>
        </p:nvSpPr>
        <p:spPr bwMode="auto">
          <a:xfrm>
            <a:off x="5205413" y="2290763"/>
            <a:ext cx="973138" cy="1049338"/>
          </a:xfrm>
          <a:custGeom>
            <a:avLst/>
            <a:gdLst>
              <a:gd name="T0" fmla="*/ 62 w 81"/>
              <a:gd name="T1" fmla="*/ 84 h 87"/>
              <a:gd name="T2" fmla="*/ 71 w 81"/>
              <a:gd name="T3" fmla="*/ 45 h 87"/>
              <a:gd name="T4" fmla="*/ 27 w 81"/>
              <a:gd name="T5" fmla="*/ 6 h 87"/>
              <a:gd name="T6" fmla="*/ 8 w 81"/>
              <a:gd name="T7" fmla="*/ 29 h 87"/>
              <a:gd name="T8" fmla="*/ 62 w 81"/>
              <a:gd name="T9" fmla="*/ 84 h 87"/>
            </a:gdLst>
            <a:ahLst/>
            <a:cxnLst>
              <a:cxn ang="0">
                <a:pos x="T0" y="T1"/>
              </a:cxn>
              <a:cxn ang="0">
                <a:pos x="T2" y="T3"/>
              </a:cxn>
              <a:cxn ang="0">
                <a:pos x="T4" y="T5"/>
              </a:cxn>
              <a:cxn ang="0">
                <a:pos x="T6" y="T7"/>
              </a:cxn>
              <a:cxn ang="0">
                <a:pos x="T8" y="T9"/>
              </a:cxn>
            </a:cxnLst>
            <a:rect l="0" t="0" r="r" b="b"/>
            <a:pathLst>
              <a:path w="81" h="87">
                <a:moveTo>
                  <a:pt x="62" y="84"/>
                </a:moveTo>
                <a:cubicBezTo>
                  <a:pt x="73" y="87"/>
                  <a:pt x="81" y="66"/>
                  <a:pt x="71" y="45"/>
                </a:cubicBezTo>
                <a:cubicBezTo>
                  <a:pt x="60" y="24"/>
                  <a:pt x="47" y="12"/>
                  <a:pt x="27" y="6"/>
                </a:cubicBezTo>
                <a:cubicBezTo>
                  <a:pt x="6" y="0"/>
                  <a:pt x="0" y="8"/>
                  <a:pt x="8" y="29"/>
                </a:cubicBezTo>
                <a:cubicBezTo>
                  <a:pt x="16" y="50"/>
                  <a:pt x="50" y="82"/>
                  <a:pt x="62" y="84"/>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Freeform 20"/>
          <p:cNvSpPr/>
          <p:nvPr/>
        </p:nvSpPr>
        <p:spPr bwMode="auto">
          <a:xfrm>
            <a:off x="4017963" y="2435225"/>
            <a:ext cx="1662113" cy="1049338"/>
          </a:xfrm>
          <a:custGeom>
            <a:avLst/>
            <a:gdLst>
              <a:gd name="T0" fmla="*/ 135 w 138"/>
              <a:gd name="T1" fmla="*/ 83 h 87"/>
              <a:gd name="T2" fmla="*/ 79 w 138"/>
              <a:gd name="T3" fmla="*/ 25 h 87"/>
              <a:gd name="T4" fmla="*/ 13 w 138"/>
              <a:gd name="T5" fmla="*/ 12 h 87"/>
              <a:gd name="T6" fmla="*/ 52 w 138"/>
              <a:gd name="T7" fmla="*/ 64 h 87"/>
              <a:gd name="T8" fmla="*/ 107 w 138"/>
              <a:gd name="T9" fmla="*/ 84 h 87"/>
              <a:gd name="T10" fmla="*/ 135 w 138"/>
              <a:gd name="T11" fmla="*/ 83 h 87"/>
            </a:gdLst>
            <a:ahLst/>
            <a:cxnLst>
              <a:cxn ang="0">
                <a:pos x="T0" y="T1"/>
              </a:cxn>
              <a:cxn ang="0">
                <a:pos x="T2" y="T3"/>
              </a:cxn>
              <a:cxn ang="0">
                <a:pos x="T4" y="T5"/>
              </a:cxn>
              <a:cxn ang="0">
                <a:pos x="T6" y="T7"/>
              </a:cxn>
              <a:cxn ang="0">
                <a:pos x="T8" y="T9"/>
              </a:cxn>
              <a:cxn ang="0">
                <a:pos x="T10" y="T11"/>
              </a:cxn>
            </a:cxnLst>
            <a:rect l="0" t="0" r="r" b="b"/>
            <a:pathLst>
              <a:path w="138" h="87">
                <a:moveTo>
                  <a:pt x="135" y="83"/>
                </a:moveTo>
                <a:cubicBezTo>
                  <a:pt x="138" y="76"/>
                  <a:pt x="111" y="43"/>
                  <a:pt x="79" y="25"/>
                </a:cubicBezTo>
                <a:cubicBezTo>
                  <a:pt x="48" y="6"/>
                  <a:pt x="25" y="0"/>
                  <a:pt x="13" y="12"/>
                </a:cubicBezTo>
                <a:cubicBezTo>
                  <a:pt x="0" y="25"/>
                  <a:pt x="16" y="43"/>
                  <a:pt x="52" y="64"/>
                </a:cubicBezTo>
                <a:cubicBezTo>
                  <a:pt x="71" y="75"/>
                  <a:pt x="91" y="81"/>
                  <a:pt x="107" y="84"/>
                </a:cubicBezTo>
                <a:cubicBezTo>
                  <a:pt x="123" y="87"/>
                  <a:pt x="134" y="87"/>
                  <a:pt x="135" y="8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Freeform 12"/>
          <p:cNvSpPr/>
          <p:nvPr/>
        </p:nvSpPr>
        <p:spPr bwMode="auto">
          <a:xfrm>
            <a:off x="6102350" y="2919413"/>
            <a:ext cx="989013" cy="747713"/>
          </a:xfrm>
          <a:custGeom>
            <a:avLst/>
            <a:gdLst>
              <a:gd name="T0" fmla="*/ 7 w 82"/>
              <a:gd name="T1" fmla="*/ 44 h 62"/>
              <a:gd name="T2" fmla="*/ 36 w 82"/>
              <a:gd name="T3" fmla="*/ 57 h 62"/>
              <a:gd name="T4" fmla="*/ 69 w 82"/>
              <a:gd name="T5" fmla="*/ 56 h 62"/>
              <a:gd name="T6" fmla="*/ 64 w 82"/>
              <a:gd name="T7" fmla="*/ 20 h 62"/>
              <a:gd name="T8" fmla="*/ 16 w 82"/>
              <a:gd name="T9" fmla="*/ 5 h 62"/>
              <a:gd name="T10" fmla="*/ 7 w 82"/>
              <a:gd name="T11" fmla="*/ 44 h 62"/>
            </a:gdLst>
            <a:ahLst/>
            <a:cxnLst>
              <a:cxn ang="0">
                <a:pos x="T0" y="T1"/>
              </a:cxn>
              <a:cxn ang="0">
                <a:pos x="T2" y="T3"/>
              </a:cxn>
              <a:cxn ang="0">
                <a:pos x="T4" y="T5"/>
              </a:cxn>
              <a:cxn ang="0">
                <a:pos x="T6" y="T7"/>
              </a:cxn>
              <a:cxn ang="0">
                <a:pos x="T8" y="T9"/>
              </a:cxn>
              <a:cxn ang="0">
                <a:pos x="T10" y="T11"/>
              </a:cxn>
            </a:cxnLst>
            <a:rect l="0" t="0" r="r" b="b"/>
            <a:pathLst>
              <a:path w="82" h="62">
                <a:moveTo>
                  <a:pt x="7" y="44"/>
                </a:moveTo>
                <a:cubicBezTo>
                  <a:pt x="14" y="51"/>
                  <a:pt x="24" y="54"/>
                  <a:pt x="36" y="57"/>
                </a:cubicBezTo>
                <a:cubicBezTo>
                  <a:pt x="49" y="59"/>
                  <a:pt x="58" y="62"/>
                  <a:pt x="69" y="56"/>
                </a:cubicBezTo>
                <a:cubicBezTo>
                  <a:pt x="80" y="50"/>
                  <a:pt x="82" y="37"/>
                  <a:pt x="64" y="20"/>
                </a:cubicBezTo>
                <a:cubicBezTo>
                  <a:pt x="47" y="4"/>
                  <a:pt x="32" y="0"/>
                  <a:pt x="16" y="5"/>
                </a:cubicBezTo>
                <a:cubicBezTo>
                  <a:pt x="0" y="10"/>
                  <a:pt x="0" y="37"/>
                  <a:pt x="7" y="44"/>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Freeform 18"/>
          <p:cNvSpPr/>
          <p:nvPr/>
        </p:nvSpPr>
        <p:spPr bwMode="auto">
          <a:xfrm>
            <a:off x="4152900" y="3532188"/>
            <a:ext cx="1706563" cy="1166813"/>
          </a:xfrm>
          <a:custGeom>
            <a:avLst/>
            <a:gdLst>
              <a:gd name="T0" fmla="*/ 132 w 142"/>
              <a:gd name="T1" fmla="*/ 19 h 97"/>
              <a:gd name="T2" fmla="*/ 98 w 142"/>
              <a:gd name="T3" fmla="*/ 5 h 97"/>
              <a:gd name="T4" fmla="*/ 47 w 142"/>
              <a:gd name="T5" fmla="*/ 5 h 97"/>
              <a:gd name="T6" fmla="*/ 22 w 142"/>
              <a:gd name="T7" fmla="*/ 63 h 97"/>
              <a:gd name="T8" fmla="*/ 110 w 142"/>
              <a:gd name="T9" fmla="*/ 80 h 97"/>
              <a:gd name="T10" fmla="*/ 132 w 142"/>
              <a:gd name="T11" fmla="*/ 19 h 97"/>
            </a:gdLst>
            <a:ahLst/>
            <a:cxnLst>
              <a:cxn ang="0">
                <a:pos x="T0" y="T1"/>
              </a:cxn>
              <a:cxn ang="0">
                <a:pos x="T2" y="T3"/>
              </a:cxn>
              <a:cxn ang="0">
                <a:pos x="T4" y="T5"/>
              </a:cxn>
              <a:cxn ang="0">
                <a:pos x="T6" y="T7"/>
              </a:cxn>
              <a:cxn ang="0">
                <a:pos x="T8" y="T9"/>
              </a:cxn>
              <a:cxn ang="0">
                <a:pos x="T10" y="T11"/>
              </a:cxn>
            </a:cxnLst>
            <a:rect l="0" t="0" r="r" b="b"/>
            <a:pathLst>
              <a:path w="142" h="97">
                <a:moveTo>
                  <a:pt x="132" y="19"/>
                </a:moveTo>
                <a:cubicBezTo>
                  <a:pt x="127" y="14"/>
                  <a:pt x="114" y="8"/>
                  <a:pt x="98" y="5"/>
                </a:cubicBezTo>
                <a:cubicBezTo>
                  <a:pt x="82" y="1"/>
                  <a:pt x="62" y="0"/>
                  <a:pt x="47" y="5"/>
                </a:cubicBezTo>
                <a:cubicBezTo>
                  <a:pt x="13" y="15"/>
                  <a:pt x="0" y="34"/>
                  <a:pt x="22" y="63"/>
                </a:cubicBezTo>
                <a:cubicBezTo>
                  <a:pt x="46" y="94"/>
                  <a:pt x="78" y="97"/>
                  <a:pt x="110" y="80"/>
                </a:cubicBezTo>
                <a:cubicBezTo>
                  <a:pt x="138" y="66"/>
                  <a:pt x="142" y="30"/>
                  <a:pt x="132" y="19"/>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cxnSp>
        <p:nvCxnSpPr>
          <p:cNvPr id="10248" name="直接箭头连接符 46"/>
          <p:cNvCxnSpPr/>
          <p:nvPr/>
        </p:nvCxnSpPr>
        <p:spPr>
          <a:xfrm flipV="1">
            <a:off x="6808788" y="2816225"/>
            <a:ext cx="1501775" cy="479425"/>
          </a:xfrm>
          <a:prstGeom prst="straightConnector1">
            <a:avLst/>
          </a:prstGeom>
          <a:ln w="12700" cap="flat" cmpd="sng">
            <a:solidFill>
              <a:srgbClr val="ADBACA"/>
            </a:solidFill>
            <a:prstDash val="sysDot"/>
            <a:round/>
            <a:headEnd type="oval" w="med" len="med"/>
            <a:tailEnd type="triangle" w="med" len="med"/>
          </a:ln>
        </p:spPr>
      </p:cxnSp>
      <p:cxnSp>
        <p:nvCxnSpPr>
          <p:cNvPr id="10249" name="直接箭头连接符 50"/>
          <p:cNvCxnSpPr/>
          <p:nvPr/>
        </p:nvCxnSpPr>
        <p:spPr>
          <a:xfrm flipV="1">
            <a:off x="5697538" y="1933575"/>
            <a:ext cx="1403350" cy="515938"/>
          </a:xfrm>
          <a:prstGeom prst="straightConnector1">
            <a:avLst/>
          </a:prstGeom>
          <a:ln w="12700" cap="flat" cmpd="sng">
            <a:solidFill>
              <a:srgbClr val="ADBACA"/>
            </a:solidFill>
            <a:prstDash val="sysDot"/>
            <a:round/>
            <a:headEnd type="oval" w="med" len="med"/>
            <a:tailEnd type="triangle" w="med" len="med"/>
          </a:ln>
        </p:spPr>
      </p:cxnSp>
      <p:cxnSp>
        <p:nvCxnSpPr>
          <p:cNvPr id="10250" name="直接箭头连接符 52"/>
          <p:cNvCxnSpPr/>
          <p:nvPr/>
        </p:nvCxnSpPr>
        <p:spPr>
          <a:xfrm flipH="1" flipV="1">
            <a:off x="3435350" y="2328863"/>
            <a:ext cx="1296988" cy="444500"/>
          </a:xfrm>
          <a:prstGeom prst="straightConnector1">
            <a:avLst/>
          </a:prstGeom>
          <a:ln w="12700" cap="flat" cmpd="sng">
            <a:solidFill>
              <a:srgbClr val="ADBACA"/>
            </a:solidFill>
            <a:prstDash val="sysDot"/>
            <a:round/>
            <a:headEnd type="oval" w="med" len="med"/>
            <a:tailEnd type="triangle" w="med" len="med"/>
          </a:ln>
        </p:spPr>
      </p:cxnSp>
      <p:cxnSp>
        <p:nvCxnSpPr>
          <p:cNvPr id="10251" name="直接箭头连接符 54"/>
          <p:cNvCxnSpPr/>
          <p:nvPr/>
        </p:nvCxnSpPr>
        <p:spPr>
          <a:xfrm flipH="1">
            <a:off x="3435350" y="4003675"/>
            <a:ext cx="1570038" cy="776288"/>
          </a:xfrm>
          <a:prstGeom prst="straightConnector1">
            <a:avLst/>
          </a:prstGeom>
          <a:ln w="12700" cap="flat" cmpd="sng">
            <a:solidFill>
              <a:srgbClr val="ADBACA"/>
            </a:solidFill>
            <a:prstDash val="sysDot"/>
            <a:round/>
            <a:headEnd type="oval" w="med" len="med"/>
            <a:tailEnd type="triangle" w="med" len="med"/>
          </a:ln>
        </p:spPr>
      </p:cxnSp>
      <p:cxnSp>
        <p:nvCxnSpPr>
          <p:cNvPr id="10252" name="直接箭头连接符 56"/>
          <p:cNvCxnSpPr/>
          <p:nvPr/>
        </p:nvCxnSpPr>
        <p:spPr>
          <a:xfrm>
            <a:off x="6789738" y="5348288"/>
            <a:ext cx="1346200" cy="0"/>
          </a:xfrm>
          <a:prstGeom prst="straightConnector1">
            <a:avLst/>
          </a:prstGeom>
          <a:ln w="12700" cap="flat" cmpd="sng">
            <a:solidFill>
              <a:srgbClr val="ADBACA"/>
            </a:solidFill>
            <a:prstDash val="sysDot"/>
            <a:round/>
            <a:headEnd type="oval" w="med" len="med"/>
            <a:tailEnd type="triangle" w="med" len="med"/>
          </a:ln>
        </p:spPr>
      </p:cxnSp>
      <p:sp>
        <p:nvSpPr>
          <p:cNvPr id="10253" name="TextBox 13"/>
          <p:cNvSpPr txBox="1"/>
          <p:nvPr/>
        </p:nvSpPr>
        <p:spPr>
          <a:xfrm>
            <a:off x="1728788" y="1725613"/>
            <a:ext cx="12795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Random Forest</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4" name="TextBox 13"/>
          <p:cNvSpPr txBox="1"/>
          <p:nvPr/>
        </p:nvSpPr>
        <p:spPr>
          <a:xfrm>
            <a:off x="986155" y="2021205"/>
            <a:ext cx="2449195" cy="55372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perform a ML role that can be utilized for problems with classification and regression.</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5" name="TextBox 13"/>
          <p:cNvSpPr txBox="1"/>
          <p:nvPr/>
        </p:nvSpPr>
        <p:spPr>
          <a:xfrm>
            <a:off x="1729105" y="4656455"/>
            <a:ext cx="1925320"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Logistic Regression</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6" name="TextBox 13"/>
          <p:cNvSpPr txBox="1"/>
          <p:nvPr/>
        </p:nvSpPr>
        <p:spPr>
          <a:xfrm>
            <a:off x="687705" y="5036185"/>
            <a:ext cx="3088005" cy="92329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 logistic regression is a predictive analysis.  Logistic regression is used to describe data and to explain the relationship between one dependent binary variable and one or more nominal, ordinal, interval or ratio-level independent variables.</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7" name="TextBox 13"/>
          <p:cNvSpPr txBox="1"/>
          <p:nvPr/>
        </p:nvSpPr>
        <p:spPr>
          <a:xfrm>
            <a:off x="7165975" y="1579563"/>
            <a:ext cx="12795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Decision Tree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8" name="TextBox 13"/>
          <p:cNvSpPr txBox="1"/>
          <p:nvPr/>
        </p:nvSpPr>
        <p:spPr>
          <a:xfrm>
            <a:off x="7174230" y="1873250"/>
            <a:ext cx="2693035" cy="368935"/>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perform a ML role that can be utilized for problems with classification and regression.</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9" name="TextBox 13"/>
          <p:cNvSpPr txBox="1"/>
          <p:nvPr/>
        </p:nvSpPr>
        <p:spPr>
          <a:xfrm>
            <a:off x="8445500" y="2570163"/>
            <a:ext cx="12795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KNN</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0" name="TextBox 13"/>
          <p:cNvSpPr txBox="1"/>
          <p:nvPr/>
        </p:nvSpPr>
        <p:spPr>
          <a:xfrm>
            <a:off x="8453755" y="2863850"/>
            <a:ext cx="2802255" cy="738505"/>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KNN is a nonparametric technique of lazy learning to enable the prediction of the new sample classification. It is utilized in several groups.</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1" name="TextBox 13"/>
          <p:cNvSpPr txBox="1"/>
          <p:nvPr/>
        </p:nvSpPr>
        <p:spPr>
          <a:xfrm>
            <a:off x="8445500" y="5226050"/>
            <a:ext cx="12795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Naviee Bayes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2" name="TextBox 13"/>
          <p:cNvSpPr txBox="1"/>
          <p:nvPr/>
        </p:nvSpPr>
        <p:spPr>
          <a:xfrm>
            <a:off x="8453755" y="5520055"/>
            <a:ext cx="3156585" cy="738505"/>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 fundamental probabilistic classifiers that focuses on applying the Bayes theorem with clear assumptions of (naive) independence between the attributes.</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3" name="TextBox 13"/>
          <p:cNvSpPr txBox="1"/>
          <p:nvPr/>
        </p:nvSpPr>
        <p:spPr>
          <a:xfrm>
            <a:off x="9085580" y="4003675"/>
            <a:ext cx="1927860"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SVM</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4" name="TextBox 13"/>
          <p:cNvSpPr txBox="1"/>
          <p:nvPr/>
        </p:nvSpPr>
        <p:spPr>
          <a:xfrm>
            <a:off x="9093200" y="4297680"/>
            <a:ext cx="2606675" cy="738505"/>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 is one of the most popular Supervised Learning algorithms, which is used for Classification as well as Regression problems.</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cxnSp>
        <p:nvCxnSpPr>
          <p:cNvPr id="10265" name="直接箭头连接符 56"/>
          <p:cNvCxnSpPr/>
          <p:nvPr/>
        </p:nvCxnSpPr>
        <p:spPr>
          <a:xfrm>
            <a:off x="7493000" y="4319588"/>
            <a:ext cx="1346200" cy="0"/>
          </a:xfrm>
          <a:prstGeom prst="straightConnector1">
            <a:avLst/>
          </a:prstGeom>
          <a:ln w="12700" cap="flat" cmpd="sng">
            <a:solidFill>
              <a:srgbClr val="ADBACA"/>
            </a:solidFill>
            <a:prstDash val="sysDot"/>
            <a:round/>
            <a:headEnd type="oval"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5"/>
          <p:cNvSpPr txBox="1"/>
          <p:nvPr/>
        </p:nvSpPr>
        <p:spPr>
          <a:xfrm>
            <a:off x="385763" y="295275"/>
            <a:ext cx="4252912" cy="460375"/>
          </a:xfrm>
          <a:prstGeom prst="rect">
            <a:avLst/>
          </a:prstGeom>
          <a:noFill/>
          <a:ln w="9525">
            <a:noFill/>
          </a:ln>
        </p:spPr>
        <p:txBody>
          <a:bodyPr anchor="t">
            <a:spAutoFit/>
          </a:bodyPr>
          <a:p>
            <a:r>
              <a:rPr lang="en-US" altLang="zh-CN" sz="2400" dirty="0">
                <a:solidFill>
                  <a:srgbClr val="404040"/>
                </a:solidFill>
                <a:ea typeface="Calibri" panose="020F0502020204030204" pitchFamily="34" charset="0"/>
                <a:cs typeface="Calibri" panose="020F0502020204030204" pitchFamily="34" charset="0"/>
              </a:rPr>
              <a:t>Packages</a:t>
            </a:r>
            <a:endParaRPr lang="en-US" altLang="zh-CN" sz="2400" dirty="0">
              <a:solidFill>
                <a:srgbClr val="404040"/>
              </a:solidFill>
              <a:ea typeface="Calibri" panose="020F0502020204030204" pitchFamily="34" charset="0"/>
              <a:cs typeface="Calibri" panose="020F0502020204030204" pitchFamily="34" charset="0"/>
            </a:endParaRPr>
          </a:p>
        </p:txBody>
      </p:sp>
      <p:grpSp>
        <p:nvGrpSpPr>
          <p:cNvPr id="3" name="Group 61"/>
          <p:cNvGrpSpPr/>
          <p:nvPr/>
        </p:nvGrpSpPr>
        <p:grpSpPr>
          <a:xfrm>
            <a:off x="4587201" y="2377670"/>
            <a:ext cx="2940681" cy="4727849"/>
            <a:chOff x="3427254" y="1276349"/>
            <a:chExt cx="2209827" cy="3552826"/>
          </a:xfrm>
          <a:solidFill>
            <a:srgbClr val="C1C7D0"/>
          </a:solidFill>
        </p:grpSpPr>
        <p:sp>
          <p:nvSpPr>
            <p:cNvPr id="4" name="Rounded Rectangle 24@|1FFC:14277081|FBC:16777215|LFC:16777215|LBC:16777215"/>
            <p:cNvSpPr/>
            <p:nvPr/>
          </p:nvSpPr>
          <p:spPr>
            <a:xfrm flipH="1" flipV="1">
              <a:off x="4457580" y="3220865"/>
              <a:ext cx="180035" cy="160831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Rounded Rectangle 25@|1FFC:14277081|FBC:16777215|LFC:16777215|LBC:16777215"/>
            <p:cNvSpPr/>
            <p:nvPr/>
          </p:nvSpPr>
          <p:spPr>
            <a:xfrm rot="18522481" flipV="1">
              <a:off x="4188904" y="3666155"/>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nvGrpSpPr>
            <p:cNvPr id="7" name="Group 30"/>
            <p:cNvGrpSpPr/>
            <p:nvPr/>
          </p:nvGrpSpPr>
          <p:grpSpPr>
            <a:xfrm>
              <a:off x="3917999" y="1690571"/>
              <a:ext cx="729110" cy="1573518"/>
              <a:chOff x="1984341" y="1319217"/>
              <a:chExt cx="771493" cy="1664986"/>
            </a:xfrm>
            <a:grpFill/>
          </p:grpSpPr>
          <p:sp>
            <p:nvSpPr>
              <p:cNvPr id="21" name="Rounded Rectangle 28@|1FFC:0|FBC:0|LFC:16777215|LBC:16777215"/>
              <p:cNvSpPr/>
              <p:nvPr/>
            </p:nvSpPr>
            <p:spPr>
              <a:xfrm flipH="1">
                <a:off x="2004899" y="1319217"/>
                <a:ext cx="190500" cy="152164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2" name="Rounded Rectangle 29@|1FFC:0|FBC:0|LFC:16777215|LBC:16777215"/>
              <p:cNvSpPr/>
              <p:nvPr/>
            </p:nvSpPr>
            <p:spPr>
              <a:xfrm rot="17703920" flipH="1">
                <a:off x="2279514" y="2507882"/>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8" name="Group 37"/>
            <p:cNvGrpSpPr/>
            <p:nvPr/>
          </p:nvGrpSpPr>
          <p:grpSpPr>
            <a:xfrm flipH="1">
              <a:off x="4495154" y="2090739"/>
              <a:ext cx="729110" cy="1714009"/>
              <a:chOff x="1984342" y="1412436"/>
              <a:chExt cx="771493" cy="1813644"/>
            </a:xfrm>
            <a:grpFill/>
          </p:grpSpPr>
          <p:sp>
            <p:nvSpPr>
              <p:cNvPr id="19" name="Rounded Rectangle 38@|1FFC:0|FBC:0|LFC:16777215|LBC:16777215"/>
              <p:cNvSpPr/>
              <p:nvPr/>
            </p:nvSpPr>
            <p:spPr>
              <a:xfrm flipH="1" flipV="1">
                <a:off x="2004898" y="1412436"/>
                <a:ext cx="190500" cy="167030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0" name="Rounded Rectangle 39@|1FFC:0|FBC:0|LFC:16777215|LBC:16777215"/>
              <p:cNvSpPr/>
              <p:nvPr/>
            </p:nvSpPr>
            <p:spPr>
              <a:xfrm rot="17703920" flipH="1">
                <a:off x="2279515" y="2749759"/>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9" name="Group 40"/>
            <p:cNvGrpSpPr/>
            <p:nvPr/>
          </p:nvGrpSpPr>
          <p:grpSpPr>
            <a:xfrm flipH="1">
              <a:off x="4695149" y="1276349"/>
              <a:ext cx="465586" cy="1006346"/>
              <a:chOff x="5811795" y="1155550"/>
              <a:chExt cx="492650" cy="1064844"/>
            </a:xfrm>
            <a:grpFill/>
          </p:grpSpPr>
          <p:sp>
            <p:nvSpPr>
              <p:cNvPr id="17" name="Rounded Rectangle 41@|1FFC:0|FBC:0|LFC:16777215|LBC:16777215"/>
              <p:cNvSpPr/>
              <p:nvPr/>
            </p:nvSpPr>
            <p:spPr>
              <a:xfrm flipH="1" flipV="1">
                <a:off x="6094730" y="1155550"/>
                <a:ext cx="190500" cy="96661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8" name="Rounded Rectangle 42@|1FFC:0|FBC:0|LFC:16777215|LBC:16777215"/>
              <p:cNvSpPr/>
              <p:nvPr/>
            </p:nvSpPr>
            <p:spPr>
              <a:xfrm rot="3564534">
                <a:off x="5962870" y="1878819"/>
                <a:ext cx="190500" cy="49265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0" name="Group 49"/>
            <p:cNvGrpSpPr/>
            <p:nvPr/>
          </p:nvGrpSpPr>
          <p:grpSpPr>
            <a:xfrm flipH="1">
              <a:off x="5070221" y="2458910"/>
              <a:ext cx="566860" cy="838735"/>
              <a:chOff x="6012342" y="2292562"/>
              <a:chExt cx="599811" cy="887490"/>
            </a:xfrm>
            <a:grpFill/>
          </p:grpSpPr>
          <p:sp>
            <p:nvSpPr>
              <p:cNvPr id="15" name="Rounded Rectangle 47@|1FFC:0|FBC:0|LFC:16777215|LBC:16777215"/>
              <p:cNvSpPr/>
              <p:nvPr/>
            </p:nvSpPr>
            <p:spPr>
              <a:xfrm flipH="1">
                <a:off x="6039014" y="2292562"/>
                <a:ext cx="190500" cy="76200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Rounded Rectangle 48@|1FFC:0|FBC:0|LFC:16777215|LBC:16777215"/>
              <p:cNvSpPr/>
              <p:nvPr/>
            </p:nvSpPr>
            <p:spPr>
              <a:xfrm rot="18035466" flipH="1">
                <a:off x="6216998" y="2784896"/>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1" name="Group 50"/>
            <p:cNvGrpSpPr/>
            <p:nvPr/>
          </p:nvGrpSpPr>
          <p:grpSpPr>
            <a:xfrm>
              <a:off x="3506920" y="1343025"/>
              <a:ext cx="566860" cy="877223"/>
              <a:chOff x="6012342" y="1921426"/>
              <a:chExt cx="599811" cy="928215"/>
            </a:xfrm>
            <a:grpFill/>
          </p:grpSpPr>
          <p:sp>
            <p:nvSpPr>
              <p:cNvPr id="13" name="Rounded Rectangle 51@|1FFC:0|FBC:0|LFC:16777215|LBC:16777215"/>
              <p:cNvSpPr/>
              <p:nvPr/>
            </p:nvSpPr>
            <p:spPr>
              <a:xfrm flipH="1" flipV="1">
                <a:off x="6039013" y="1921426"/>
                <a:ext cx="190500" cy="802724"/>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Rounded Rectangle 52@|1FFC:0|FBC:0|LFC:16777215|LBC:16777215"/>
              <p:cNvSpPr/>
              <p:nvPr/>
            </p:nvSpPr>
            <p:spPr>
              <a:xfrm rot="18035466" flipH="1">
                <a:off x="6216998" y="2454485"/>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12" name="Rounded Rectangle 54@|1FFC:14277081|FBC:16777215|LFC:16777215|LBC:16777215"/>
            <p:cNvSpPr/>
            <p:nvPr/>
          </p:nvSpPr>
          <p:spPr>
            <a:xfrm rot="18522481" flipV="1">
              <a:off x="3688186" y="2405736"/>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23" name="Oval 55"/>
          <p:cNvSpPr/>
          <p:nvPr/>
        </p:nvSpPr>
        <p:spPr>
          <a:xfrm>
            <a:off x="5349875" y="5707063"/>
            <a:ext cx="203200" cy="203200"/>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4" name="Oval 56"/>
          <p:cNvSpPr/>
          <p:nvPr/>
        </p:nvSpPr>
        <p:spPr>
          <a:xfrm>
            <a:off x="4691063" y="4025900"/>
            <a:ext cx="203200" cy="201613"/>
          </a:xfrm>
          <a:prstGeom prst="ellipse">
            <a:avLst/>
          </a:prstGeom>
          <a:solidFill>
            <a:srgbClr val="F07474"/>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5" name="Oval 57"/>
          <p:cNvSpPr/>
          <p:nvPr/>
        </p:nvSpPr>
        <p:spPr>
          <a:xfrm>
            <a:off x="7277100" y="3997325"/>
            <a:ext cx="201613" cy="201613"/>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6" name="Oval 58"/>
          <p:cNvSpPr/>
          <p:nvPr/>
        </p:nvSpPr>
        <p:spPr>
          <a:xfrm>
            <a:off x="6318250" y="2400300"/>
            <a:ext cx="203200" cy="201613"/>
          </a:xfrm>
          <a:prstGeom prst="ellipse">
            <a:avLst/>
          </a:prstGeom>
          <a:solidFill>
            <a:srgbClr val="6A3C7C"/>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7" name="Oval 60"/>
          <p:cNvSpPr/>
          <p:nvPr/>
        </p:nvSpPr>
        <p:spPr>
          <a:xfrm>
            <a:off x="4741863" y="2492375"/>
            <a:ext cx="203200" cy="201613"/>
          </a:xfrm>
          <a:prstGeom prst="ellipse">
            <a:avLst/>
          </a:prstGeom>
          <a:solidFill>
            <a:srgbClr val="FFBF53"/>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grpSp>
        <p:nvGrpSpPr>
          <p:cNvPr id="28" name="Group 81"/>
          <p:cNvGrpSpPr/>
          <p:nvPr/>
        </p:nvGrpSpPr>
        <p:grpSpPr>
          <a:xfrm flipH="1">
            <a:off x="6411581" y="2224101"/>
            <a:ext cx="1716089" cy="268583"/>
            <a:chOff x="3127643" y="1459073"/>
            <a:chExt cx="704089" cy="187150"/>
          </a:xfrm>
          <a:solidFill>
            <a:srgbClr val="73446C"/>
          </a:solidFill>
        </p:grpSpPr>
        <p:sp>
          <p:nvSpPr>
            <p:cNvPr id="29" name="Straight Connector 63@|9FFC:0|FBC:0|LFC:1554685|LBC:16777215"/>
            <p:cNvSpPr/>
            <p:nvPr/>
          </p:nvSpPr>
          <p:spPr>
            <a:xfrm flipH="1" flipV="1">
              <a:off x="3592678" y="1460246"/>
              <a:ext cx="239054" cy="185977"/>
            </a:xfrm>
            <a:prstGeom prst="line">
              <a:avLst/>
            </a:prstGeom>
            <a:grpFill/>
            <a:ln w="19050" cap="rnd" cmpd="sng" algn="ctr">
              <a:solidFill>
                <a:srgbClr val="6A3C7C"/>
              </a:solidFill>
              <a:prstDash val="solid"/>
              <a:headEnd type="oval"/>
              <a:tailEnd type="none"/>
            </a:ln>
            <a:effectLst/>
          </p:spPr>
        </p:sp>
        <p:sp>
          <p:nvSpPr>
            <p:cNvPr id="30" name="Straight Connector 64@|9FFC:0|FBC:0|LFC:1554685|LBC:16777215"/>
            <p:cNvSpPr/>
            <p:nvPr/>
          </p:nvSpPr>
          <p:spPr>
            <a:xfrm flipH="1" flipV="1">
              <a:off x="3127643" y="1459073"/>
              <a:ext cx="465038" cy="0"/>
            </a:xfrm>
            <a:prstGeom prst="line">
              <a:avLst/>
            </a:prstGeom>
            <a:grpFill/>
            <a:ln w="19050" cap="rnd" cmpd="sng" algn="ctr">
              <a:solidFill>
                <a:srgbClr val="6A3C7C"/>
              </a:solidFill>
              <a:prstDash val="solid"/>
              <a:headEnd type="none"/>
              <a:tailEnd type="oval"/>
            </a:ln>
            <a:effectLst/>
          </p:spPr>
        </p:sp>
      </p:grpSp>
      <p:grpSp>
        <p:nvGrpSpPr>
          <p:cNvPr id="31" name="Group 81"/>
          <p:cNvGrpSpPr/>
          <p:nvPr/>
        </p:nvGrpSpPr>
        <p:grpSpPr>
          <a:xfrm flipH="1">
            <a:off x="7390742" y="3848001"/>
            <a:ext cx="736929" cy="244899"/>
            <a:chOff x="3127643" y="1459073"/>
            <a:chExt cx="704089" cy="187150"/>
          </a:xfrm>
          <a:solidFill>
            <a:srgbClr val="A5CA36"/>
          </a:solidFill>
        </p:grpSpPr>
        <p:sp>
          <p:nvSpPr>
            <p:cNvPr id="32" name="Straight Connector 73@|9FFC:0|FBC:0|LFC:2381804|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3" name="Straight Connector 74@|9FFC:0|FBC:0|LFC:2381804|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4" name="Group 81"/>
          <p:cNvGrpSpPr/>
          <p:nvPr/>
        </p:nvGrpSpPr>
        <p:grpSpPr>
          <a:xfrm>
            <a:off x="4076322" y="5537291"/>
            <a:ext cx="1387792" cy="259393"/>
            <a:chOff x="3127643" y="1459073"/>
            <a:chExt cx="704089" cy="187150"/>
          </a:xfrm>
          <a:solidFill>
            <a:srgbClr val="1C8EE4"/>
          </a:solidFill>
        </p:grpSpPr>
        <p:sp>
          <p:nvSpPr>
            <p:cNvPr id="35" name="Straight Connector 77@|9FFC:0|FBC:0|LFC:4308095|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6" name="Straight Connector 78@|9FFC:0|FBC:0|LFC:4308095|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7" name="Group 81"/>
          <p:cNvGrpSpPr/>
          <p:nvPr/>
        </p:nvGrpSpPr>
        <p:grpSpPr>
          <a:xfrm>
            <a:off x="4048423" y="3867093"/>
            <a:ext cx="736929" cy="244899"/>
            <a:chOff x="3127643" y="1459073"/>
            <a:chExt cx="704089" cy="187150"/>
          </a:xfrm>
          <a:solidFill>
            <a:srgbClr val="FCC725"/>
          </a:solidFill>
        </p:grpSpPr>
        <p:sp>
          <p:nvSpPr>
            <p:cNvPr id="38" name="Straight Connector 84@|9FFC:0|FBC:0|LFC:14657585|LBC:16777215"/>
            <p:cNvSpPr/>
            <p:nvPr/>
          </p:nvSpPr>
          <p:spPr>
            <a:xfrm flipH="1" flipV="1">
              <a:off x="3592678" y="1460246"/>
              <a:ext cx="239054" cy="185977"/>
            </a:xfrm>
            <a:prstGeom prst="line">
              <a:avLst/>
            </a:prstGeom>
            <a:grpFill/>
            <a:ln w="19050" cap="rnd" cmpd="sng" algn="ctr">
              <a:solidFill>
                <a:srgbClr val="F1BE22"/>
              </a:solidFill>
              <a:prstDash val="solid"/>
              <a:headEnd type="oval"/>
              <a:tailEnd type="none"/>
            </a:ln>
            <a:effectLst/>
          </p:spPr>
        </p:sp>
        <p:sp>
          <p:nvSpPr>
            <p:cNvPr id="39" name="Straight Connector 85@|9FFC:0|FBC:0|LFC:14657585|LBC:16777215"/>
            <p:cNvSpPr/>
            <p:nvPr/>
          </p:nvSpPr>
          <p:spPr>
            <a:xfrm flipH="1" flipV="1">
              <a:off x="3127643" y="1459073"/>
              <a:ext cx="465038" cy="0"/>
            </a:xfrm>
            <a:prstGeom prst="line">
              <a:avLst/>
            </a:prstGeom>
            <a:grpFill/>
            <a:ln w="19050" cap="rnd" cmpd="sng" algn="ctr">
              <a:solidFill>
                <a:srgbClr val="F1BE22"/>
              </a:solidFill>
              <a:prstDash val="solid"/>
              <a:headEnd type="none"/>
              <a:tailEnd type="oval"/>
            </a:ln>
            <a:effectLst/>
          </p:spPr>
        </p:sp>
      </p:grpSp>
      <p:grpSp>
        <p:nvGrpSpPr>
          <p:cNvPr id="40" name="Group 81"/>
          <p:cNvGrpSpPr/>
          <p:nvPr/>
        </p:nvGrpSpPr>
        <p:grpSpPr>
          <a:xfrm>
            <a:off x="4111800" y="2354513"/>
            <a:ext cx="736929" cy="244899"/>
            <a:chOff x="3127643" y="1459073"/>
            <a:chExt cx="704089" cy="187150"/>
          </a:xfrm>
          <a:solidFill>
            <a:srgbClr val="E71F3C"/>
          </a:solidFill>
        </p:grpSpPr>
        <p:sp>
          <p:nvSpPr>
            <p:cNvPr id="41" name="Straight Connector 89@|9FFC:0|FBC:0|LFC:4308095|LBC:16777215"/>
            <p:cNvSpPr/>
            <p:nvPr/>
          </p:nvSpPr>
          <p:spPr>
            <a:xfrm flipH="1" flipV="1">
              <a:off x="3592678" y="1460246"/>
              <a:ext cx="239054" cy="185977"/>
            </a:xfrm>
            <a:prstGeom prst="line">
              <a:avLst/>
            </a:prstGeom>
            <a:grpFill/>
            <a:ln w="19050" cap="rnd" cmpd="sng" algn="ctr">
              <a:solidFill>
                <a:srgbClr val="FFBF53"/>
              </a:solidFill>
              <a:prstDash val="solid"/>
              <a:headEnd type="oval"/>
              <a:tailEnd type="none"/>
            </a:ln>
            <a:effectLst/>
          </p:spPr>
        </p:sp>
        <p:sp>
          <p:nvSpPr>
            <p:cNvPr id="42" name="Straight Connector 90@|9FFC:0|FBC:0|LFC:4308095|LBC:16777215"/>
            <p:cNvSpPr/>
            <p:nvPr/>
          </p:nvSpPr>
          <p:spPr>
            <a:xfrm flipH="1" flipV="1">
              <a:off x="3127643" y="1459073"/>
              <a:ext cx="465038" cy="0"/>
            </a:xfrm>
            <a:prstGeom prst="line">
              <a:avLst/>
            </a:prstGeom>
            <a:grpFill/>
            <a:ln w="19050" cap="rnd" cmpd="sng" algn="ctr">
              <a:solidFill>
                <a:srgbClr val="FFBF53"/>
              </a:solidFill>
              <a:prstDash val="solid"/>
              <a:headEnd type="none"/>
              <a:tailEnd type="oval"/>
            </a:ln>
            <a:effectLst/>
          </p:spPr>
        </p:sp>
      </p:grpSp>
      <p:sp>
        <p:nvSpPr>
          <p:cNvPr id="43" name="Freeform 206"/>
          <p:cNvSpPr>
            <a:spLocks noEditPoints="1"/>
          </p:cNvSpPr>
          <p:nvPr/>
        </p:nvSpPr>
        <p:spPr bwMode="auto">
          <a:xfrm>
            <a:off x="7608888" y="3330575"/>
            <a:ext cx="427038" cy="42545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4" name="Freeform 170"/>
          <p:cNvSpPr>
            <a:spLocks noEditPoints="1"/>
          </p:cNvSpPr>
          <p:nvPr/>
        </p:nvSpPr>
        <p:spPr bwMode="auto">
          <a:xfrm>
            <a:off x="7656513" y="1770063"/>
            <a:ext cx="417513" cy="352425"/>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rgbClr val="6A3C7C"/>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5" name="Freeform 5"/>
          <p:cNvSpPr>
            <a:spLocks noEditPoints="1"/>
          </p:cNvSpPr>
          <p:nvPr/>
        </p:nvSpPr>
        <p:spPr bwMode="auto">
          <a:xfrm>
            <a:off x="4083050" y="3330575"/>
            <a:ext cx="436563" cy="423863"/>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rgbClr val="F07474"/>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6" name="Freeform 45"/>
          <p:cNvSpPr>
            <a:spLocks noEditPoints="1"/>
          </p:cNvSpPr>
          <p:nvPr/>
        </p:nvSpPr>
        <p:spPr bwMode="auto">
          <a:xfrm>
            <a:off x="4144963" y="1770063"/>
            <a:ext cx="446088" cy="482600"/>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BF53"/>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7" name="Freeform 177"/>
          <p:cNvSpPr>
            <a:spLocks noEditPoints="1"/>
          </p:cNvSpPr>
          <p:nvPr/>
        </p:nvSpPr>
        <p:spPr bwMode="auto">
          <a:xfrm>
            <a:off x="4119563" y="4945063"/>
            <a:ext cx="439738" cy="461963"/>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6402" name="TextBox 13"/>
          <p:cNvSpPr txBox="1"/>
          <p:nvPr/>
        </p:nvSpPr>
        <p:spPr>
          <a:xfrm>
            <a:off x="8377238" y="3714750"/>
            <a:ext cx="2335212" cy="18415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Pandas is used to analyze data.</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3" name="TextBox 13"/>
          <p:cNvSpPr txBox="1"/>
          <p:nvPr/>
        </p:nvSpPr>
        <p:spPr>
          <a:xfrm>
            <a:off x="8358505" y="2035175"/>
            <a:ext cx="3156585" cy="55372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This python library is helpful for building machine learning and statistical models such as clustering, classification, regression etc</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4" name="TextBox 13"/>
          <p:cNvSpPr txBox="1"/>
          <p:nvPr/>
        </p:nvSpPr>
        <p:spPr>
          <a:xfrm>
            <a:off x="1336675" y="2203450"/>
            <a:ext cx="2333625" cy="55372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 scatter plot is a diagram where each value in the data set is represented by a dot.</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5" name="TextBox 13"/>
          <p:cNvSpPr txBox="1"/>
          <p:nvPr/>
        </p:nvSpPr>
        <p:spPr>
          <a:xfrm>
            <a:off x="1336675" y="3719513"/>
            <a:ext cx="2333625" cy="59055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SciPy is a scientific computation library that uses NumPy underneath.</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SciPy stands for Scientific Python.</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6" name="TextBox 13"/>
          <p:cNvSpPr txBox="1"/>
          <p:nvPr/>
        </p:nvSpPr>
        <p:spPr>
          <a:xfrm>
            <a:off x="972185" y="5343525"/>
            <a:ext cx="2698115" cy="553720"/>
          </a:xfrm>
          <a:prstGeom prst="rect">
            <a:avLst/>
          </a:prstGeom>
          <a:noFill/>
          <a:ln w="9525">
            <a:noFill/>
          </a:ln>
        </p:spPr>
        <p:txBody>
          <a:bodyPr wrap="square" lIns="0" tIns="0" rIns="0" bIns="0" anchor="t">
            <a:spAutoFit/>
          </a:bodyPr>
          <a:p>
            <a:pPr algn="r" defTabSz="1216025">
              <a:spcBef>
                <a:spcPct val="20000"/>
              </a:spcBef>
            </a:pP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Seaborn is a python library for building graphs to visualise data. It provides integration with pandas. </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7" name="TextBox 13"/>
          <p:cNvSpPr txBox="1"/>
          <p:nvPr/>
        </p:nvSpPr>
        <p:spPr>
          <a:xfrm>
            <a:off x="8377238" y="3433763"/>
            <a:ext cx="1954212"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Pandaas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8" name="TextBox 13"/>
          <p:cNvSpPr txBox="1"/>
          <p:nvPr/>
        </p:nvSpPr>
        <p:spPr>
          <a:xfrm>
            <a:off x="8358188" y="1789113"/>
            <a:ext cx="1954212"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SK Learn</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09" name="TextBox 13"/>
          <p:cNvSpPr txBox="1"/>
          <p:nvPr/>
        </p:nvSpPr>
        <p:spPr>
          <a:xfrm>
            <a:off x="1717675" y="1922463"/>
            <a:ext cx="1952625" cy="245745"/>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Scatter Point</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10" name="TextBox 13"/>
          <p:cNvSpPr txBox="1"/>
          <p:nvPr/>
        </p:nvSpPr>
        <p:spPr>
          <a:xfrm>
            <a:off x="1717675" y="3433763"/>
            <a:ext cx="1952625" cy="245745"/>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Scipy</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6411" name="TextBox 13"/>
          <p:cNvSpPr txBox="1"/>
          <p:nvPr/>
        </p:nvSpPr>
        <p:spPr>
          <a:xfrm>
            <a:off x="1717675" y="5053013"/>
            <a:ext cx="1952625" cy="245745"/>
          </a:xfrm>
          <a:prstGeom prst="rect">
            <a:avLst/>
          </a:prstGeom>
          <a:noFill/>
          <a:ln w="9525">
            <a:noFill/>
          </a:ln>
        </p:spPr>
        <p:txBody>
          <a:bodyPr wrap="square"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Seaborn</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411">
                                            <p:txEl>
                                              <p:pRg st="0" end="0"/>
                                            </p:txEl>
                                          </p:spTgt>
                                        </p:tgtEl>
                                        <p:attrNameLst>
                                          <p:attrName>style.visibility</p:attrName>
                                        </p:attrNameLst>
                                      </p:cBhvr>
                                      <p:to>
                                        <p:strVal val="visible"/>
                                      </p:to>
                                    </p:set>
                                    <p:anim calcmode="lin" valueType="num">
                                      <p:cBhvr>
                                        <p:cTn id="7" dur="500" fill="hold"/>
                                        <p:tgtEl>
                                          <p:spTgt spid="164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4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6406">
                                            <p:txEl>
                                              <p:pRg st="0" end="0"/>
                                            </p:txEl>
                                          </p:spTgt>
                                        </p:tgtEl>
                                        <p:attrNameLst>
                                          <p:attrName>style.visibility</p:attrName>
                                        </p:attrNameLst>
                                      </p:cBhvr>
                                      <p:to>
                                        <p:strVal val="visible"/>
                                      </p:to>
                                    </p:set>
                                    <p:anim calcmode="lin" valueType="num">
                                      <p:cBhvr>
                                        <p:cTn id="13" dur="500" fill="hold"/>
                                        <p:tgtEl>
                                          <p:spTgt spid="1640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640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6410">
                                            <p:txEl>
                                              <p:pRg st="0" end="0"/>
                                            </p:txEl>
                                          </p:spTgt>
                                        </p:tgtEl>
                                        <p:attrNameLst>
                                          <p:attrName>style.visibility</p:attrName>
                                        </p:attrNameLst>
                                      </p:cBhvr>
                                      <p:to>
                                        <p:strVal val="visible"/>
                                      </p:to>
                                    </p:set>
                                    <p:anim calcmode="lin" valueType="num">
                                      <p:cBhvr>
                                        <p:cTn id="19" dur="500" fill="hold"/>
                                        <p:tgtEl>
                                          <p:spTgt spid="1641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641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6405">
                                            <p:txEl>
                                              <p:pRg st="0" end="0"/>
                                            </p:txEl>
                                          </p:spTgt>
                                        </p:tgtEl>
                                        <p:attrNameLst>
                                          <p:attrName>style.visibility</p:attrName>
                                        </p:attrNameLst>
                                      </p:cBhvr>
                                      <p:to>
                                        <p:strVal val="visible"/>
                                      </p:to>
                                    </p:set>
                                    <p:anim calcmode="lin" valueType="num">
                                      <p:cBhvr>
                                        <p:cTn id="25" dur="500" fill="hold"/>
                                        <p:tgtEl>
                                          <p:spTgt spid="1640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6405">
                                            <p:txEl>
                                              <p:pRg st="0" end="0"/>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6405">
                                            <p:txEl>
                                              <p:pRg st="1" end="1"/>
                                            </p:txEl>
                                          </p:spTgt>
                                        </p:tgtEl>
                                        <p:attrNameLst>
                                          <p:attrName>style.visibility</p:attrName>
                                        </p:attrNameLst>
                                      </p:cBhvr>
                                      <p:to>
                                        <p:strVal val="visible"/>
                                      </p:to>
                                    </p:set>
                                    <p:anim calcmode="lin" valueType="num">
                                      <p:cBhvr>
                                        <p:cTn id="29" dur="500" fill="hold"/>
                                        <p:tgtEl>
                                          <p:spTgt spid="16405">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640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16409">
                                            <p:txEl>
                                              <p:pRg st="0" end="0"/>
                                            </p:txEl>
                                          </p:spTgt>
                                        </p:tgtEl>
                                        <p:attrNameLst>
                                          <p:attrName>style.visibility</p:attrName>
                                        </p:attrNameLst>
                                      </p:cBhvr>
                                      <p:to>
                                        <p:strVal val="visible"/>
                                      </p:to>
                                    </p:set>
                                    <p:anim calcmode="lin" valueType="num">
                                      <p:cBhvr>
                                        <p:cTn id="35" dur="500" fill="hold"/>
                                        <p:tgtEl>
                                          <p:spTgt spid="16409">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1640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16404">
                                            <p:txEl>
                                              <p:pRg st="0" end="0"/>
                                            </p:txEl>
                                          </p:spTgt>
                                        </p:tgtEl>
                                        <p:attrNameLst>
                                          <p:attrName>style.visibility</p:attrName>
                                        </p:attrNameLst>
                                      </p:cBhvr>
                                      <p:to>
                                        <p:strVal val="visible"/>
                                      </p:to>
                                    </p:set>
                                    <p:anim calcmode="lin" valueType="num">
                                      <p:cBhvr>
                                        <p:cTn id="41" dur="500" fill="hold"/>
                                        <p:tgtEl>
                                          <p:spTgt spid="16404">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640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16408">
                                            <p:txEl>
                                              <p:pRg st="0" end="0"/>
                                            </p:txEl>
                                          </p:spTgt>
                                        </p:tgtEl>
                                        <p:attrNameLst>
                                          <p:attrName>style.visibility</p:attrName>
                                        </p:attrNameLst>
                                      </p:cBhvr>
                                      <p:to>
                                        <p:strVal val="visible"/>
                                      </p:to>
                                    </p:set>
                                    <p:anim calcmode="lin" valueType="num">
                                      <p:cBhvr>
                                        <p:cTn id="47" dur="500" fill="hold"/>
                                        <p:tgtEl>
                                          <p:spTgt spid="16408">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1640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16403">
                                            <p:txEl>
                                              <p:pRg st="0" end="0"/>
                                            </p:txEl>
                                          </p:spTgt>
                                        </p:tgtEl>
                                        <p:attrNameLst>
                                          <p:attrName>style.visibility</p:attrName>
                                        </p:attrNameLst>
                                      </p:cBhvr>
                                      <p:to>
                                        <p:strVal val="visible"/>
                                      </p:to>
                                    </p:set>
                                    <p:anim calcmode="lin" valueType="num">
                                      <p:cBhvr>
                                        <p:cTn id="53" dur="500" fill="hold"/>
                                        <p:tgtEl>
                                          <p:spTgt spid="16403">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1640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6407"/>
                                        </p:tgtEl>
                                        <p:attrNameLst>
                                          <p:attrName>style.visibility</p:attrName>
                                        </p:attrNameLst>
                                      </p:cBhvr>
                                      <p:to>
                                        <p:strVal val="visible"/>
                                      </p:to>
                                    </p:set>
                                    <p:anim calcmode="lin" valueType="num">
                                      <p:cBhvr>
                                        <p:cTn id="59" dur="500" fill="hold"/>
                                        <p:tgtEl>
                                          <p:spTgt spid="16407"/>
                                        </p:tgtEl>
                                        <p:attrNameLst>
                                          <p:attrName>ppt_w</p:attrName>
                                        </p:attrNameLst>
                                      </p:cBhvr>
                                      <p:tavLst>
                                        <p:tav tm="0">
                                          <p:val>
                                            <p:fltVal val="0"/>
                                          </p:val>
                                        </p:tav>
                                        <p:tav tm="100000">
                                          <p:val>
                                            <p:strVal val="#ppt_w"/>
                                          </p:val>
                                        </p:tav>
                                      </p:tavLst>
                                    </p:anim>
                                    <p:anim calcmode="lin" valueType="num">
                                      <p:cBhvr>
                                        <p:cTn id="60" dur="500" fill="hold"/>
                                        <p:tgtEl>
                                          <p:spTgt spid="16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730885"/>
          </a:xfrm>
        </p:spPr>
        <p:txBody>
          <a:bodyPr/>
          <a:p>
            <a:r>
              <a:rPr lang="en-US" sz="2000" b="1"/>
              <a:t>Training</a:t>
            </a:r>
            <a:endParaRPr lang="en-US" sz="2000" b="1"/>
          </a:p>
        </p:txBody>
      </p:sp>
      <p:pic>
        <p:nvPicPr>
          <p:cNvPr id="4" name="Content Placeholder 3"/>
          <p:cNvPicPr>
            <a:picLocks noChangeAspect="1"/>
          </p:cNvPicPr>
          <p:nvPr>
            <p:ph idx="1"/>
          </p:nvPr>
        </p:nvPicPr>
        <p:blipFill>
          <a:blip r:embed="rId1"/>
          <a:stretch>
            <a:fillRect/>
          </a:stretch>
        </p:blipFill>
        <p:spPr>
          <a:xfrm>
            <a:off x="2108835" y="730250"/>
            <a:ext cx="7740015" cy="594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402455" y="2999105"/>
            <a:ext cx="3391535" cy="922020"/>
          </a:xfrm>
          <a:prstGeom prst="rect">
            <a:avLst/>
          </a:prstGeom>
          <a:noFill/>
          <a:ln w="9525">
            <a:noFill/>
          </a:ln>
        </p:spPr>
        <p:txBody>
          <a:bodyPr wrap="square" anchor="t">
            <a:spAutoFit/>
          </a:bodyPr>
          <a:p>
            <a:pPr algn="ctr"/>
            <a:r>
              <a:rPr lang="en-US" altLang="zh-CN" sz="5400" dirty="0">
                <a:solidFill>
                  <a:schemeClr val="bg1"/>
                </a:solidFill>
                <a:ea typeface="SimSun" panose="02010600030101010101" pitchFamily="2" charset="-122"/>
                <a:cs typeface="Calibri" panose="020F0502020204030204" pitchFamily="34" charset="0"/>
              </a:rPr>
              <a:t>Conclusion</a:t>
            </a:r>
            <a:endParaRPr lang="en-US" altLang="zh-CN" sz="54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71120"/>
            <a:ext cx="10515600" cy="748030"/>
          </a:xfrm>
        </p:spPr>
        <p:txBody>
          <a:bodyPr/>
          <a:p>
            <a:r>
              <a:rPr lang="en-US" sz="2000"/>
              <a:t>Conclusion</a:t>
            </a:r>
            <a:endParaRPr lang="en-US" sz="2000"/>
          </a:p>
        </p:txBody>
      </p:sp>
      <p:sp>
        <p:nvSpPr>
          <p:cNvPr id="3" name="Content Placeholder 2"/>
          <p:cNvSpPr>
            <a:spLocks noGrp="1"/>
          </p:cNvSpPr>
          <p:nvPr>
            <p:ph idx="1"/>
          </p:nvPr>
        </p:nvSpPr>
        <p:spPr>
          <a:xfrm>
            <a:off x="330835" y="750570"/>
            <a:ext cx="10515600" cy="4351338"/>
          </a:xfrm>
        </p:spPr>
        <p:txBody>
          <a:bodyPr/>
          <a:p>
            <a:r>
              <a:rPr lang="en-US" sz="1600"/>
              <a:t>we developed the proposed system to predict heart disease. Ensemble methods (boosting and bagging) with feature extraction algorithms (PCA and LDA) are used to improve predicting heart disease performance. The feature extraction algorithms are used to extract essential features from the Cleveland heart disease dataset. Comparison between ensemble methods (boosting and bagging) and five classifiers (KNN, SVM, NB, DT, and RF) is applied to selected features. The experimental results showed that the bagging ensemble learning algorithm with DT and PCA feature extraction method had achieved the best performance.</a:t>
            </a: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5"/>
          <p:cNvSpPr txBox="1"/>
          <p:nvPr/>
        </p:nvSpPr>
        <p:spPr>
          <a:xfrm>
            <a:off x="385763" y="295275"/>
            <a:ext cx="4252912" cy="460375"/>
          </a:xfrm>
          <a:prstGeom prst="rect">
            <a:avLst/>
          </a:prstGeom>
          <a:noFill/>
          <a:ln w="9525">
            <a:noFill/>
          </a:ln>
        </p:spPr>
        <p:txBody>
          <a:bodyPr anchor="t">
            <a:spAutoFit/>
          </a:bodyPr>
          <a:p>
            <a:r>
              <a:rPr lang="en-US" altLang="zh-CN" sz="2400" dirty="0">
                <a:solidFill>
                  <a:srgbClr val="404040"/>
                </a:solidFill>
                <a:ea typeface="Calibri" panose="020F0502020204030204" pitchFamily="34" charset="0"/>
                <a:cs typeface="Calibri" panose="020F0502020204030204" pitchFamily="34" charset="0"/>
              </a:rPr>
              <a:t>Accuracy vs Analysis</a:t>
            </a:r>
            <a:endParaRPr lang="en-US" altLang="zh-CN" sz="2400" dirty="0">
              <a:solidFill>
                <a:srgbClr val="404040"/>
              </a:solidFill>
              <a:ea typeface="Calibri" panose="020F0502020204030204" pitchFamily="34" charset="0"/>
              <a:cs typeface="Calibri" panose="020F0502020204030204" pitchFamily="34" charset="0"/>
            </a:endParaRPr>
          </a:p>
        </p:txBody>
      </p:sp>
      <p:sp>
        <p:nvSpPr>
          <p:cNvPr id="3" name="AutoShape 3"/>
          <p:cNvSpPr>
            <a:spLocks noChangeArrowheads="1"/>
          </p:cNvSpPr>
          <p:nvPr/>
        </p:nvSpPr>
        <p:spPr bwMode="auto">
          <a:xfrm>
            <a:off x="5310188" y="2252663"/>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AutoShape 4"/>
          <p:cNvSpPr>
            <a:spLocks noChangeArrowheads="1"/>
          </p:cNvSpPr>
          <p:nvPr/>
        </p:nvSpPr>
        <p:spPr bwMode="auto">
          <a:xfrm flipH="1" flipV="1">
            <a:off x="5103813" y="3549650"/>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TextBox 13"/>
          <p:cNvSpPr txBox="1"/>
          <p:nvPr/>
        </p:nvSpPr>
        <p:spPr>
          <a:xfrm>
            <a:off x="2678113" y="2649538"/>
            <a:ext cx="1952625" cy="245745"/>
          </a:xfrm>
          <a:prstGeom prst="rect">
            <a:avLst/>
          </a:prstGeom>
          <a:noFill/>
          <a:ln w="9525">
            <a:noFill/>
          </a:ln>
        </p:spPr>
        <p:txBody>
          <a:bodyPr lIns="0" tIns="0" rIns="0" bIns="0" anchor="t">
            <a:spAutoFit/>
          </a:bodyPr>
          <a:p>
            <a:pPr algn="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Analysis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7" name="TextBox 13"/>
          <p:cNvSpPr txBox="1"/>
          <p:nvPr/>
        </p:nvSpPr>
        <p:spPr>
          <a:xfrm>
            <a:off x="7367588" y="3549650"/>
            <a:ext cx="1952625" cy="245745"/>
          </a:xfrm>
          <a:prstGeom prst="rect">
            <a:avLst/>
          </a:prstGeom>
          <a:noFill/>
          <a:ln w="9525">
            <a:noFill/>
          </a:ln>
        </p:spPr>
        <p:txBody>
          <a:bodyPr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Accuracy</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1510" name="矩形 7"/>
          <p:cNvSpPr/>
          <p:nvPr/>
        </p:nvSpPr>
        <p:spPr>
          <a:xfrm>
            <a:off x="7367588" y="3836988"/>
            <a:ext cx="3770312" cy="774700"/>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When ever the accuracy is below 80% then the analysis phase is redone and made a model with accuaracy greater than 80%</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21511" name="矩形 8"/>
          <p:cNvSpPr/>
          <p:nvPr/>
        </p:nvSpPr>
        <p:spPr>
          <a:xfrm>
            <a:off x="755650" y="3017838"/>
            <a:ext cx="3903663" cy="516255"/>
          </a:xfrm>
          <a:prstGeom prst="rect">
            <a:avLst/>
          </a:prstGeom>
          <a:noFill/>
          <a:ln w="9525">
            <a:noFill/>
          </a:ln>
        </p:spPr>
        <p:txBody>
          <a:bodyPr lIns="0" tIns="0" rIns="0" bIns="0" anchor="t">
            <a:spAutoFit/>
          </a:bodyPr>
          <a:p>
            <a:pPr algn="r" defTabSz="1216025">
              <a:lnSpc>
                <a:spcPct val="120000"/>
              </a:lnSpc>
              <a:spcBef>
                <a:spcPct val="20000"/>
              </a:spcBef>
            </a:pPr>
            <a:r>
              <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When ever the analysis is donr the it is passes through the testing of the model .</a:t>
            </a:r>
            <a:endParaRPr lang="en-US" altLang="zh-CN"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Abstract</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313"/>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Introduction</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9938"/>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CONTENTS</a:t>
            </a:r>
            <a:endParaRPr lang="zh-CN" alt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Model</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zh-CN" altLang="en-US" sz="2400" dirty="0">
                <a:solidFill>
                  <a:srgbClr val="404040"/>
                </a:solidFill>
                <a:ea typeface="SimSun" panose="02010600030101010101" pitchFamily="2" charset="-122"/>
                <a:cs typeface="Calibri" panose="020F0502020204030204" pitchFamily="34" charset="0"/>
              </a:rPr>
              <a:t>Conclusion</a:t>
            </a:r>
            <a:endParaRPr lang="zh-CN" alt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402455" y="2807970"/>
            <a:ext cx="3391535" cy="1198880"/>
          </a:xfrm>
          <a:prstGeom prst="rect">
            <a:avLst/>
          </a:prstGeom>
          <a:noFill/>
          <a:ln w="9525">
            <a:noFill/>
          </a:ln>
        </p:spPr>
        <p:txBody>
          <a:bodyPr wrap="square" anchor="t">
            <a:spAutoFit/>
          </a:bodyPr>
          <a:p>
            <a:pPr algn="ctr"/>
            <a:r>
              <a:rPr lang="en-US" altLang="zh-CN" sz="7200" dirty="0">
                <a:solidFill>
                  <a:schemeClr val="bg1"/>
                </a:solidFill>
                <a:ea typeface="SimSun" panose="02010600030101010101" pitchFamily="2" charset="-122"/>
                <a:cs typeface="Calibri" panose="020F0502020204030204" pitchFamily="34" charset="0"/>
              </a:rPr>
              <a:t>Abstract</a:t>
            </a:r>
            <a:endParaRPr lang="en-US" altLang="zh-CN"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0960"/>
            <a:ext cx="10515600" cy="737870"/>
          </a:xfrm>
        </p:spPr>
        <p:txBody>
          <a:bodyPr/>
          <a:p>
            <a:pPr algn="just"/>
            <a:r>
              <a:rPr lang="en-US" sz="2400"/>
              <a:t>Abstract</a:t>
            </a:r>
            <a:endParaRPr lang="en-US" sz="2400"/>
          </a:p>
        </p:txBody>
      </p:sp>
      <p:sp>
        <p:nvSpPr>
          <p:cNvPr id="3" name="Content Placeholder 2"/>
          <p:cNvSpPr>
            <a:spLocks noGrp="1"/>
          </p:cNvSpPr>
          <p:nvPr>
            <p:ph idx="1"/>
          </p:nvPr>
        </p:nvSpPr>
        <p:spPr>
          <a:xfrm>
            <a:off x="97790" y="798830"/>
            <a:ext cx="10515600" cy="1511300"/>
          </a:xfrm>
        </p:spPr>
        <p:txBody>
          <a:bodyPr/>
          <a:p>
            <a:pPr marL="0" indent="0">
              <a:buNone/>
            </a:pPr>
            <a:r>
              <a:rPr lang="en-US" sz="1400"/>
              <a:t>Heart disease is the deadliest disease and one of leading causes of death worldwide. Machine learning is playing an essential role in the medical side. In this paper, ensemble learning methods are used to enhance the performance of predicting heart disease. Two features of extraction methods: linear discriminant analysis (LDA) and principal component analysis (PCA), are used to select essential features from the dataset. The comparison between machine learning algorithms and ensemble learning methods is applied to selected features. The different methods are used to evaluate models: accuracy, recall, precision, F-measure, and ROC.The results show the bagging ensemble learning method with decision tree has achieved the best performance.</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239260" y="2919730"/>
            <a:ext cx="3679825" cy="829945"/>
          </a:xfrm>
          <a:prstGeom prst="rect">
            <a:avLst/>
          </a:prstGeom>
          <a:noFill/>
          <a:ln w="9525">
            <a:noFill/>
          </a:ln>
        </p:spPr>
        <p:txBody>
          <a:bodyPr wrap="square" anchor="t">
            <a:spAutoFit/>
          </a:bodyPr>
          <a:p>
            <a:pPr algn="ctr"/>
            <a:r>
              <a:rPr lang="en-US" altLang="zh-CN" sz="4800" dirty="0">
                <a:solidFill>
                  <a:schemeClr val="bg1"/>
                </a:solidFill>
                <a:ea typeface="SimSun" panose="02010600030101010101" pitchFamily="2" charset="-122"/>
                <a:cs typeface="Calibri" panose="020F0502020204030204" pitchFamily="34" charset="0"/>
              </a:rPr>
              <a:t>Introduction</a:t>
            </a:r>
            <a:endParaRPr lang="en-US" altLang="zh-CN" sz="48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3075" y="263525"/>
            <a:ext cx="10515600" cy="991235"/>
          </a:xfrm>
        </p:spPr>
        <p:txBody>
          <a:bodyPr/>
          <a:p>
            <a:r>
              <a:rPr lang="en-US"/>
              <a:t>Introduction</a:t>
            </a:r>
            <a:endParaRPr lang="en-US"/>
          </a:p>
        </p:txBody>
      </p:sp>
      <p:sp>
        <p:nvSpPr>
          <p:cNvPr id="3" name="Content Placeholder 2"/>
          <p:cNvSpPr>
            <a:spLocks noGrp="1"/>
          </p:cNvSpPr>
          <p:nvPr>
            <p:ph idx="1"/>
          </p:nvPr>
        </p:nvSpPr>
        <p:spPr>
          <a:xfrm>
            <a:off x="584835" y="1146175"/>
            <a:ext cx="10515600" cy="5192395"/>
          </a:xfrm>
        </p:spPr>
        <p:txBody>
          <a:bodyPr/>
          <a:p>
            <a:r>
              <a:rPr lang="en-US" sz="1400"/>
              <a:t>Nowadays, the cardiac disease is one of the most critical problems relating to human safety. The treatment of heart problems has recently been stated in a study that has received huge attention in the medical system worldwide. Cardiac diseases are one of the most principal causes of death worldwide. On median, 17.7 million deaths result from heart disease which counts for about 31% throughout the world in 2016, according to World Health Organization (WHO) [1]. The cardiac cases number, as the focus of this study, shows that 82% of the cases are from low and middle countries, 17 million are under 70 years of age and prone to noninfectious diseases, 6.7 million are affected by stroke, and 7.4 million people are suffering from heart disease (WHO, 2016) . In the US and other developed countries, about half of all deaths are caused by heart disease; also, one-third of all people’s deaths worldwide are related to heart disease. Cardiac disease affects not just people’s health but the economies and costs of countries as well. The most common cardiac disorders are those of microvascular origin, primarily cardiac disorders and stroke. After several years of exposure to unhealthy lifestyles, cardiovascular disease clinically presents itself in early stages of life, as well as at an old age. The main cardiac medical conditions include overweight, diabetes, family history, smoking, and high cholesterol </a:t>
            </a:r>
            <a:endParaRPr lang="en-US" sz="1400"/>
          </a:p>
          <a:p>
            <a:r>
              <a:rPr lang="en-US" sz="1400"/>
              <a:t>Determining the probability of having cardiac disease manually is hard to depend on as risk factors. Recently, to solve difficult issues, a range of data mining techniques and machine learning techniques are built. Still, more advanced machine learning will assist us to identify patterns and their useful knowledge. While it has several uses in the medical field, machine learning is mainly utilized to forecast the heart disease. In order to diagnose diseases, many researchers have been interested in utilizing machine learning because it helps minimize diagnostic time and demonstrates accuracy and effectiveness. Using machine learning techniques, as a matter of fact, several diseases can be identified, but heart diagnosis is the main objective of this article since heart disease is the leading cause of death nowadays and since successful heart disease diagnosis is highly helpful in saving lives </a:t>
            </a:r>
            <a:endParaRPr lang="en-US" sz="1400"/>
          </a:p>
          <a:p>
            <a:r>
              <a:rPr lang="en-US" sz="1400"/>
              <a:t>Machine learning (ML) plays a significant role in disease predicting. It predicts whether the patient has a particular disease type or not based on an efficient learning technique . In this paper, we are utilizing supervised learning techniques for predicting the early stage of heart disease. Ensemble algorithms and several algorithms such as a k-nearest neighbor (KNN), support vector machine (SVM), decision tree (DT), Naive Bayes (NB), and random forest (RF) are used to classify whether the people tested belong to the class of heart disease or healthy people. Furthermore, two techniques for feature extraction, linear discriminant analysis (LDA) and principal component analysis (PCA), are used to select essential features from the dataset.</a:t>
            </a: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549400" cy="767715"/>
          </a:xfrm>
        </p:spPr>
        <p:txBody>
          <a:bodyPr/>
          <a:p>
            <a:r>
              <a:rPr lang="en-US" sz="2000" b="1"/>
              <a:t>Flow Chart</a:t>
            </a:r>
            <a:endParaRPr lang="en-US" sz="2000" b="1"/>
          </a:p>
        </p:txBody>
      </p:sp>
      <p:pic>
        <p:nvPicPr>
          <p:cNvPr id="4" name="Content Placeholder 3"/>
          <p:cNvPicPr>
            <a:picLocks noChangeAspect="1"/>
          </p:cNvPicPr>
          <p:nvPr>
            <p:ph idx="1"/>
          </p:nvPr>
        </p:nvPicPr>
        <p:blipFill>
          <a:blip r:embed="rId1"/>
          <a:stretch>
            <a:fillRect/>
          </a:stretch>
        </p:blipFill>
        <p:spPr>
          <a:xfrm>
            <a:off x="1837055" y="635"/>
            <a:ext cx="8872220" cy="6857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661795" cy="738505"/>
          </a:xfrm>
        </p:spPr>
        <p:txBody>
          <a:bodyPr/>
          <a:p>
            <a:r>
              <a:rPr lang="en-US" sz="2000"/>
              <a:t>Process</a:t>
            </a:r>
            <a:endParaRPr lang="en-US" sz="2000"/>
          </a:p>
        </p:txBody>
      </p:sp>
      <p:sp>
        <p:nvSpPr>
          <p:cNvPr id="3" name="Content Placeholder 2"/>
          <p:cNvSpPr>
            <a:spLocks noGrp="1"/>
          </p:cNvSpPr>
          <p:nvPr>
            <p:ph idx="1"/>
          </p:nvPr>
        </p:nvSpPr>
        <p:spPr>
          <a:xfrm>
            <a:off x="0" y="669290"/>
            <a:ext cx="12192000" cy="6258560"/>
          </a:xfrm>
        </p:spPr>
        <p:txBody>
          <a:bodyPr/>
          <a:p>
            <a:r>
              <a:rPr lang="en-US" sz="1400" b="1"/>
              <a:t>Data Collection</a:t>
            </a:r>
            <a:endParaRPr lang="en-US" sz="1400" b="1"/>
          </a:p>
          <a:p>
            <a:pPr marL="0" indent="0">
              <a:buNone/>
            </a:pPr>
            <a:r>
              <a:rPr lang="en-US" sz="1400"/>
              <a:t>	The heart disease dataset [26] is utilized for training and evaluating models. It consists of 1025 records, 13 features, and one target column. The target column includes two classes: 1 indicates heart diseases, and 0 indicates nonheart disease. Table 1 describes the details of the features. </a:t>
            </a:r>
            <a:endParaRPr lang="en-US" sz="1400"/>
          </a:p>
          <a:p>
            <a:r>
              <a:rPr lang="en-US" sz="1400" b="1"/>
              <a:t>Data Preprocessing</a:t>
            </a:r>
            <a:endParaRPr lang="en-US" sz="1400" b="1"/>
          </a:p>
          <a:p>
            <a:pPr marL="0" indent="0">
              <a:buNone/>
            </a:pPr>
            <a:r>
              <a:rPr lang="en-US" sz="1400"/>
              <a:t>	The features are scaled to be in the interval [0,1]. It is worth noting that missing values are deleted from the dataset.</a:t>
            </a:r>
            <a:endParaRPr lang="en-US" sz="1400"/>
          </a:p>
          <a:p>
            <a:endParaRPr lang="en-US" sz="1400"/>
          </a:p>
          <a:p>
            <a:r>
              <a:rPr lang="en-US" sz="1400" b="1"/>
              <a:t>Feature Extraction (FE)</a:t>
            </a:r>
            <a:endParaRPr lang="en-US" sz="1400" b="1"/>
          </a:p>
          <a:p>
            <a:pPr marL="0" indent="0">
              <a:buNone/>
            </a:pPr>
            <a:r>
              <a:rPr lang="en-US" sz="1400"/>
              <a:t>	The extraction of the best features is a crucial phase because irrelevant features often affect the classification efficiency of the machine learning classifier. In this phase, linear discriminant analysis (LDA) [27] and principal component analysis (PCA) [28, 29] are used to select essential features from the dataset.</a:t>
            </a:r>
            <a:endParaRPr lang="en-US" sz="1400"/>
          </a:p>
          <a:p>
            <a:endParaRPr lang="en-US" sz="1400"/>
          </a:p>
          <a:p>
            <a:r>
              <a:rPr lang="en-US" sz="1400" b="1"/>
              <a:t> Data Splitting</a:t>
            </a:r>
            <a:endParaRPr lang="en-US" sz="1400" b="1"/>
          </a:p>
          <a:p>
            <a:pPr marL="0" indent="0">
              <a:buNone/>
            </a:pPr>
            <a:r>
              <a:rPr lang="en-US" sz="1400"/>
              <a:t>	In this step, the heart disease dataset is divided into a 75% training set and a 25% as the testing set. The training set is utilized for training the models, and the testing set is utilized to evaluate the models. Also, ninefold cross-validation is utilized in the training set.</a:t>
            </a:r>
            <a:endParaRPr lang="en-US" sz="1400"/>
          </a:p>
          <a:p>
            <a:r>
              <a:rPr lang="en-US" sz="1400" b="1"/>
              <a:t>Training Models</a:t>
            </a:r>
            <a:endParaRPr lang="en-US" sz="1400" b="1"/>
          </a:p>
          <a:p>
            <a:pPr marL="0" indent="0">
              <a:buNone/>
            </a:pPr>
            <a:r>
              <a:rPr lang="en-US" sz="1400"/>
              <a:t>	Different types of machine learning algorithms: KNN, DT, RF, and NB are applied to classify heart disease. Also, two types of ensemble techniques: boosting and bagging are applied to classify heart disease</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5"/>
          <p:cNvSpPr txBox="1"/>
          <p:nvPr/>
        </p:nvSpPr>
        <p:spPr>
          <a:xfrm>
            <a:off x="385763" y="295275"/>
            <a:ext cx="4252912" cy="460375"/>
          </a:xfrm>
          <a:prstGeom prst="rect">
            <a:avLst/>
          </a:prstGeom>
          <a:noFill/>
          <a:ln w="9525">
            <a:noFill/>
          </a:ln>
        </p:spPr>
        <p:txBody>
          <a:bodyPr anchor="t">
            <a:spAutoFit/>
          </a:bodyPr>
          <a:p>
            <a:r>
              <a:rPr lang="en-US" altLang="zh-CN" sz="2400" dirty="0">
                <a:solidFill>
                  <a:srgbClr val="404040"/>
                </a:solidFill>
                <a:ea typeface="Calibri" panose="020F0502020204030204" pitchFamily="34" charset="0"/>
                <a:cs typeface="Calibri" panose="020F0502020204030204" pitchFamily="34" charset="0"/>
              </a:rPr>
              <a:t>Process Model</a:t>
            </a:r>
            <a:endParaRPr lang="en-US" altLang="zh-CN" sz="2400" dirty="0">
              <a:solidFill>
                <a:srgbClr val="404040"/>
              </a:solidFill>
              <a:ea typeface="Calibri" panose="020F0502020204030204" pitchFamily="34" charset="0"/>
              <a:cs typeface="Calibri" panose="020F0502020204030204" pitchFamily="34" charset="0"/>
            </a:endParaRPr>
          </a:p>
        </p:txBody>
      </p:sp>
      <p:sp>
        <p:nvSpPr>
          <p:cNvPr id="3" name="Freeform 123@|5FFC:0|FBC:0|LFC:16777215|LBC:16777215"/>
          <p:cNvSpPr/>
          <p:nvPr/>
        </p:nvSpPr>
        <p:spPr bwMode="auto">
          <a:xfrm>
            <a:off x="5564188" y="5264150"/>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Freeform 124@|5FFC:0|FBC:0|LFC:16777215|LBC:16777215"/>
          <p:cNvSpPr/>
          <p:nvPr/>
        </p:nvSpPr>
        <p:spPr bwMode="auto">
          <a:xfrm>
            <a:off x="5564188" y="5083175"/>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Freeform 125@|5FFC:0|FBC:0|LFC:16777215|LBC:16777215"/>
          <p:cNvSpPr/>
          <p:nvPr/>
        </p:nvSpPr>
        <p:spPr bwMode="auto">
          <a:xfrm>
            <a:off x="5651500" y="5449888"/>
            <a:ext cx="803275" cy="201613"/>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Freeform 237@|5FFC:0|FBC:0|LFC:16777215|LBC:16777215"/>
          <p:cNvSpPr>
            <a:spLocks noEditPoints="1"/>
          </p:cNvSpPr>
          <p:nvPr/>
        </p:nvSpPr>
        <p:spPr bwMode="auto">
          <a:xfrm>
            <a:off x="5013325" y="2506663"/>
            <a:ext cx="2116138" cy="2495550"/>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Oval 287"/>
          <p:cNvSpPr/>
          <p:nvPr/>
        </p:nvSpPr>
        <p:spPr>
          <a:xfrm>
            <a:off x="4492308" y="1966595"/>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291"/>
          <p:cNvSpPr/>
          <p:nvPr/>
        </p:nvSpPr>
        <p:spPr>
          <a:xfrm>
            <a:off x="4108450" y="311467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5"/>
          <p:cNvSpPr/>
          <p:nvPr/>
        </p:nvSpPr>
        <p:spPr>
          <a:xfrm>
            <a:off x="4492625" y="450373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9"/>
          <p:cNvSpPr/>
          <p:nvPr/>
        </p:nvSpPr>
        <p:spPr>
          <a:xfrm>
            <a:off x="7377113" y="4503738"/>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6</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6912610" y="1966278"/>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5" name="Oval 309"/>
          <p:cNvSpPr/>
          <p:nvPr/>
        </p:nvSpPr>
        <p:spPr>
          <a:xfrm>
            <a:off x="7488555" y="3235325"/>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279" name="TextBox 13"/>
          <p:cNvSpPr txBox="1"/>
          <p:nvPr/>
        </p:nvSpPr>
        <p:spPr>
          <a:xfrm>
            <a:off x="8445183" y="4603750"/>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Result Analysis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7" name="TextBox 13"/>
          <p:cNvSpPr txBox="1"/>
          <p:nvPr/>
        </p:nvSpPr>
        <p:spPr>
          <a:xfrm>
            <a:off x="7954328" y="2162810"/>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Model Building</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9" name="TextBox 13"/>
          <p:cNvSpPr txBox="1"/>
          <p:nvPr/>
        </p:nvSpPr>
        <p:spPr>
          <a:xfrm>
            <a:off x="2812733" y="2019618"/>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Data Cleanig</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0" name="TextBox 13"/>
          <p:cNvSpPr txBox="1"/>
          <p:nvPr/>
        </p:nvSpPr>
        <p:spPr>
          <a:xfrm>
            <a:off x="2660333" y="3261678"/>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Analysis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1" name="TextBox 13@|17FFC:16777215|FBC:16777215|LFC:16777215|LBC:16777215"/>
          <p:cNvSpPr txBox="1"/>
          <p:nvPr/>
        </p:nvSpPr>
        <p:spPr>
          <a:xfrm>
            <a:off x="2949575" y="4603750"/>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Data Collection</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5" name="TextBox 13"/>
          <p:cNvSpPr txBox="1"/>
          <p:nvPr/>
        </p:nvSpPr>
        <p:spPr>
          <a:xfrm>
            <a:off x="5364163" y="3446463"/>
            <a:ext cx="1373187" cy="307975"/>
          </a:xfrm>
          <a:prstGeom prst="rect">
            <a:avLst/>
          </a:prstGeom>
          <a:noFill/>
          <a:ln w="9525">
            <a:noFill/>
          </a:ln>
        </p:spPr>
        <p:txBody>
          <a:bodyPr wrap="square" lIns="0" tIns="0" rIns="0" bIns="0" anchor="t">
            <a:spAutoFit/>
          </a:bodyPr>
          <a:p>
            <a:pPr algn="ct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6" name="TextBox 13"/>
          <p:cNvSpPr txBox="1"/>
          <p:nvPr/>
        </p:nvSpPr>
        <p:spPr>
          <a:xfrm>
            <a:off x="8695055" y="3431540"/>
            <a:ext cx="318960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Evaluating Performance</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91">
                                            <p:txEl>
                                              <p:pRg st="0" end="0"/>
                                            </p:txEl>
                                          </p:spTgt>
                                        </p:tgtEl>
                                        <p:attrNameLst>
                                          <p:attrName>style.visibility</p:attrName>
                                        </p:attrNameLst>
                                      </p:cBhvr>
                                      <p:to>
                                        <p:strVal val="visible"/>
                                      </p:to>
                                    </p:set>
                                    <p:anim calcmode="lin" valueType="num">
                                      <p:cBhvr additive="base">
                                        <p:cTn id="7" dur="500" fill="hold"/>
                                        <p:tgtEl>
                                          <p:spTgt spid="11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90">
                                            <p:txEl>
                                              <p:pRg st="0" end="0"/>
                                            </p:txEl>
                                          </p:spTgt>
                                        </p:tgtEl>
                                        <p:attrNameLst>
                                          <p:attrName>style.visibility</p:attrName>
                                        </p:attrNameLst>
                                      </p:cBhvr>
                                      <p:to>
                                        <p:strVal val="visible"/>
                                      </p:to>
                                    </p:set>
                                    <p:anim calcmode="lin" valueType="num">
                                      <p:cBhvr additive="base">
                                        <p:cTn id="13" dur="500" fill="hold"/>
                                        <p:tgtEl>
                                          <p:spTgt spid="112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89">
                                            <p:txEl>
                                              <p:pRg st="0" end="0"/>
                                            </p:txEl>
                                          </p:spTgt>
                                        </p:tgtEl>
                                        <p:attrNameLst>
                                          <p:attrName>style.visibility</p:attrName>
                                        </p:attrNameLst>
                                      </p:cBhvr>
                                      <p:to>
                                        <p:strVal val="visible"/>
                                      </p:to>
                                    </p:set>
                                    <p:anim calcmode="lin" valueType="num">
                                      <p:cBhvr additive="base">
                                        <p:cTn id="19" dur="500" fill="hold"/>
                                        <p:tgtEl>
                                          <p:spTgt spid="1128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87">
                                            <p:txEl>
                                              <p:pRg st="0" end="0"/>
                                            </p:txEl>
                                          </p:spTgt>
                                        </p:tgtEl>
                                        <p:attrNameLst>
                                          <p:attrName>style.visibility</p:attrName>
                                        </p:attrNameLst>
                                      </p:cBhvr>
                                      <p:to>
                                        <p:strVal val="visible"/>
                                      </p:to>
                                    </p:set>
                                    <p:anim calcmode="lin" valueType="num">
                                      <p:cBhvr additive="base">
                                        <p:cTn id="25" dur="500" fill="hold"/>
                                        <p:tgtEl>
                                          <p:spTgt spid="1128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96">
                                            <p:txEl>
                                              <p:pRg st="0" end="0"/>
                                            </p:txEl>
                                          </p:spTgt>
                                        </p:tgtEl>
                                        <p:attrNameLst>
                                          <p:attrName>style.visibility</p:attrName>
                                        </p:attrNameLst>
                                      </p:cBhvr>
                                      <p:to>
                                        <p:strVal val="visible"/>
                                      </p:to>
                                    </p:set>
                                    <p:anim calcmode="lin" valueType="num">
                                      <p:cBhvr additive="base">
                                        <p:cTn id="31" dur="500" fill="hold"/>
                                        <p:tgtEl>
                                          <p:spTgt spid="1129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79">
                                            <p:txEl>
                                              <p:pRg st="0" end="0"/>
                                            </p:txEl>
                                          </p:spTgt>
                                        </p:tgtEl>
                                        <p:attrNameLst>
                                          <p:attrName>style.visibility</p:attrName>
                                        </p:attrNameLst>
                                      </p:cBhvr>
                                      <p:to>
                                        <p:strVal val="visible"/>
                                      </p:to>
                                    </p:set>
                                    <p:anim calcmode="lin" valueType="num">
                                      <p:cBhvr additive="base">
                                        <p:cTn id="37" dur="500" fill="hold"/>
                                        <p:tgtEl>
                                          <p:spTgt spid="1127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7724</Words>
  <Application>WPS Presentation</Application>
  <PresentationFormat/>
  <Paragraphs>165</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vt:lpstr>
      <vt:lpstr>Microsoft YaHei</vt:lpstr>
      <vt:lpstr>Arial Unicode MS</vt:lpstr>
      <vt:lpstr>Calibri Light</vt:lpstr>
      <vt:lpstr>Gulim</vt:lpstr>
      <vt:lpstr>Malgun Gothic</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lohis</cp:lastModifiedBy>
  <cp:revision>40</cp:revision>
  <dcterms:created xsi:type="dcterms:W3CDTF">2015-07-04T02:09:00Z</dcterms:created>
  <dcterms:modified xsi:type="dcterms:W3CDTF">2022-07-14T02:39:50Z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790D30DFB35848E9B0EB58F690569C6A</vt:lpwstr>
  </property>
</Properties>
</file>