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3"/>
    <p:sldId id="257" r:id="rId4"/>
    <p:sldId id="296" r:id="rId5"/>
    <p:sldId id="261" r:id="rId6"/>
    <p:sldId id="267" r:id="rId7"/>
    <p:sldId id="266" r:id="rId8"/>
    <p:sldId id="297" r:id="rId9"/>
    <p:sldId id="287" r:id="rId10"/>
    <p:sldId id="288" r:id="rId11"/>
    <p:sldId id="298" r:id="rId12"/>
    <p:sldId id="264" r:id="rId13"/>
    <p:sldId id="263" r:id="rId14"/>
    <p:sldId id="262" r:id="rId15"/>
    <p:sldId id="274" r:id="rId16"/>
    <p:sldId id="299" r:id="rId17"/>
    <p:sldId id="270" r:id="rId18"/>
    <p:sldId id="273" r:id="rId19"/>
    <p:sldId id="300" r:id="rId20"/>
    <p:sldId id="268" r:id="rId21"/>
    <p:sldId id="292" r:id="rId22"/>
    <p:sldId id="293" r:id="rId23"/>
    <p:sldId id="295" r:id="rId24"/>
    <p:sldId id="259" r:id="rId25"/>
    <p:sldId id="271" r:id="rId26"/>
    <p:sldId id="272" r:id="rId27"/>
    <p:sldId id="275" r:id="rId28"/>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13036"/>
    <a:srgbClr val="5284C1"/>
    <a:srgbClr val="B7D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p:restoredTop sz="94660"/>
  </p:normalViewPr>
  <p:slideViewPr>
    <p:cSldViewPr snapToGrid="0" showGuides="1">
      <p:cViewPr>
        <p:scale>
          <a:sx n="71" d="100"/>
          <a:sy n="71" d="100"/>
        </p:scale>
        <p:origin x="696" y="168"/>
      </p:cViewPr>
      <p:guideLst>
        <p:guide orient="horz" pos="2248"/>
        <p:guide pos="3814"/>
      </p:guideLst>
    </p:cSldViewPr>
  </p:slideViewPr>
  <p:notesTextViewPr>
    <p:cViewPr>
      <p:scale>
        <a:sx n="1" d="1"/>
        <a:sy n="1" d="1"/>
      </p:scale>
      <p:origin x="0" y="0"/>
    </p:cViewPr>
  </p:notesTextViewPr>
  <p:sorterViewPr showFormatting="0">
    <p:cViewPr>
      <p:scale>
        <a:sx n="55" d="100"/>
        <a:sy n="55" d="100"/>
      </p:scale>
      <p:origin x="0" y="-34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notesMaster" Target="notesMasters/notesMaster1.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614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13036"/>
        </a:solidFill>
        <a:effectLst/>
      </p:bgPr>
    </p:bg>
    <p:spTree>
      <p:nvGrpSpPr>
        <p:cNvPr id="1" name=""/>
        <p:cNvGrpSpPr/>
        <p:nvPr/>
      </p:nvGrpSpPr>
      <p:grpSpPr>
        <a:xfrm>
          <a:off x="0" y="0"/>
          <a:ext cx="0" cy="0"/>
          <a:chOff x="0" y="0"/>
          <a:chExt cx="0" cy="0"/>
        </a:xfrm>
      </p:grpSpPr>
      <p:sp>
        <p:nvSpPr>
          <p:cNvPr id="7" name="等腰三角形 6"/>
          <p:cNvSpPr/>
          <p:nvPr/>
        </p:nvSpPr>
        <p:spPr>
          <a:xfrm>
            <a:off x="7497763" y="2470150"/>
            <a:ext cx="4117975"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等腰三角形 7"/>
          <p:cNvSpPr/>
          <p:nvPr/>
        </p:nvSpPr>
        <p:spPr>
          <a:xfrm flipV="1">
            <a:off x="7605713" y="615950"/>
            <a:ext cx="4116388" cy="4387850"/>
          </a:xfrm>
          <a:prstGeom prst="triangle">
            <a:avLst/>
          </a:pr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7980363" y="0"/>
            <a:ext cx="4211638"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10668000" y="3298825"/>
            <a:ext cx="1524000" cy="3522663"/>
          </a:xfrm>
          <a:custGeom>
            <a:avLst/>
            <a:gdLst>
              <a:gd name="connsiteX0" fmla="*/ 1510428 w 1524002"/>
              <a:gd name="connsiteY0" fmla="*/ 0 h 3523280"/>
              <a:gd name="connsiteX1" fmla="*/ 1524002 w 1524002"/>
              <a:gd name="connsiteY1" fmla="*/ 31663 h 3523280"/>
              <a:gd name="connsiteX2" fmla="*/ 1524002 w 1524002"/>
              <a:gd name="connsiteY2" fmla="*/ 3523280 h 3523280"/>
              <a:gd name="connsiteX3" fmla="*/ 0 w 1524002"/>
              <a:gd name="connsiteY3" fmla="*/ 3523280 h 3523280"/>
              <a:gd name="connsiteX4" fmla="*/ 1510428 w 1524002"/>
              <a:gd name="connsiteY4" fmla="*/ 0 h 352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2" h="3523280">
                <a:moveTo>
                  <a:pt x="1510428" y="0"/>
                </a:moveTo>
                <a:lnTo>
                  <a:pt x="1524002" y="31663"/>
                </a:lnTo>
                <a:lnTo>
                  <a:pt x="1524002" y="3523280"/>
                </a:lnTo>
                <a:lnTo>
                  <a:pt x="0" y="3523280"/>
                </a:lnTo>
                <a:lnTo>
                  <a:pt x="15104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V="1">
            <a:off x="7994650" y="1336675"/>
            <a:ext cx="4210050" cy="5521325"/>
          </a:xfrm>
          <a:custGeom>
            <a:avLst/>
            <a:gdLst>
              <a:gd name="connsiteX0" fmla="*/ 0 w 4211192"/>
              <a:gd name="connsiteY0" fmla="*/ 0 h 5521326"/>
              <a:gd name="connsiteX1" fmla="*/ 4211192 w 4211192"/>
              <a:gd name="connsiteY1" fmla="*/ 0 h 5521326"/>
              <a:gd name="connsiteX2" fmla="*/ 4211192 w 4211192"/>
              <a:gd name="connsiteY2" fmla="*/ 1433581 h 5521326"/>
              <a:gd name="connsiteX3" fmla="*/ 2419731 w 4211192"/>
              <a:gd name="connsiteY3" fmla="*/ 5521326 h 5521326"/>
              <a:gd name="connsiteX4" fmla="*/ 0 w 4211192"/>
              <a:gd name="connsiteY4" fmla="*/ 0 h 5521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1192" h="5521326">
                <a:moveTo>
                  <a:pt x="0" y="0"/>
                </a:moveTo>
                <a:lnTo>
                  <a:pt x="4211192" y="0"/>
                </a:lnTo>
                <a:lnTo>
                  <a:pt x="4211192" y="1433581"/>
                </a:lnTo>
                <a:lnTo>
                  <a:pt x="2419731" y="5521326"/>
                </a:lnTo>
                <a:lnTo>
                  <a:pt x="0" y="0"/>
                </a:lnTo>
                <a:close/>
              </a:path>
            </a:pathLst>
          </a:custGeom>
          <a:solidFill>
            <a:srgbClr val="00B0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任意多边形 11"/>
          <p:cNvSpPr/>
          <p:nvPr/>
        </p:nvSpPr>
        <p:spPr>
          <a:xfrm flipH="1">
            <a:off x="9356725" y="0"/>
            <a:ext cx="2841625" cy="4972050"/>
          </a:xfrm>
          <a:custGeom>
            <a:avLst/>
            <a:gdLst>
              <a:gd name="connsiteX0" fmla="*/ 2840735 w 2840735"/>
              <a:gd name="connsiteY0" fmla="*/ 0 h 4972050"/>
              <a:gd name="connsiteX1" fmla="*/ 0 w 2840735"/>
              <a:gd name="connsiteY1" fmla="*/ 0 h 4972050"/>
              <a:gd name="connsiteX2" fmla="*/ 0 w 2840735"/>
              <a:gd name="connsiteY2" fmla="*/ 3888920 h 4972050"/>
              <a:gd name="connsiteX3" fmla="*/ 508141 w 2840735"/>
              <a:gd name="connsiteY3" fmla="*/ 4972050 h 4972050"/>
              <a:gd name="connsiteX4" fmla="*/ 2840735 w 2840735"/>
              <a:gd name="connsiteY4" fmla="*/ 0 h 497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0735" h="4972050">
                <a:moveTo>
                  <a:pt x="2840735" y="0"/>
                </a:moveTo>
                <a:lnTo>
                  <a:pt x="0" y="0"/>
                </a:lnTo>
                <a:lnTo>
                  <a:pt x="0" y="3888920"/>
                </a:lnTo>
                <a:lnTo>
                  <a:pt x="508141" y="4972050"/>
                </a:lnTo>
                <a:lnTo>
                  <a:pt x="2840735"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a:off x="10277475" y="2379663"/>
            <a:ext cx="1920875" cy="4478338"/>
          </a:xfrm>
          <a:custGeom>
            <a:avLst/>
            <a:gdLst>
              <a:gd name="connsiteX0" fmla="*/ 1919818 w 1919818"/>
              <a:gd name="connsiteY0" fmla="*/ 0 h 4478239"/>
              <a:gd name="connsiteX1" fmla="*/ 1919818 w 1919818"/>
              <a:gd name="connsiteY1" fmla="*/ 4478239 h 4478239"/>
              <a:gd name="connsiteX2" fmla="*/ 0 w 1919818"/>
              <a:gd name="connsiteY2" fmla="*/ 4478239 h 4478239"/>
              <a:gd name="connsiteX3" fmla="*/ 1919818 w 1919818"/>
              <a:gd name="connsiteY3" fmla="*/ 0 h 4478239"/>
            </a:gdLst>
            <a:ahLst/>
            <a:cxnLst>
              <a:cxn ang="0">
                <a:pos x="connsiteX0" y="connsiteY0"/>
              </a:cxn>
              <a:cxn ang="0">
                <a:pos x="connsiteX1" y="connsiteY1"/>
              </a:cxn>
              <a:cxn ang="0">
                <a:pos x="connsiteX2" y="connsiteY2"/>
              </a:cxn>
              <a:cxn ang="0">
                <a:pos x="connsiteX3" y="connsiteY3"/>
              </a:cxn>
            </a:cxnLst>
            <a:rect l="l" t="t" r="r" b="b"/>
            <a:pathLst>
              <a:path w="1919818" h="4478239">
                <a:moveTo>
                  <a:pt x="1919818" y="0"/>
                </a:moveTo>
                <a:lnTo>
                  <a:pt x="1919818" y="4478239"/>
                </a:lnTo>
                <a:lnTo>
                  <a:pt x="0" y="4478239"/>
                </a:lnTo>
                <a:lnTo>
                  <a:pt x="1919818"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圆角矩形 13"/>
          <p:cNvSpPr/>
          <p:nvPr/>
        </p:nvSpPr>
        <p:spPr>
          <a:xfrm>
            <a:off x="838200" y="2992438"/>
            <a:ext cx="2057400" cy="773113"/>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2908935" y="1575435"/>
            <a:ext cx="6935470" cy="2387600"/>
          </a:xfrm>
        </p:spPr>
        <p:txBody>
          <a:bodyPr anchor="b">
            <a:noAutofit/>
          </a:bodyPr>
          <a:lstStyle>
            <a:lvl1pPr algn="l">
              <a:defRPr sz="66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副标题 2"/>
          <p:cNvSpPr>
            <a:spLocks noGrp="1"/>
          </p:cNvSpPr>
          <p:nvPr>
            <p:ph type="subTitle" idx="1" hasCustomPrompt="1"/>
          </p:nvPr>
        </p:nvSpPr>
        <p:spPr>
          <a:xfrm>
            <a:off x="734291" y="3875078"/>
            <a:ext cx="7419109" cy="1655762"/>
          </a:xfrm>
        </p:spPr>
        <p:txBody>
          <a:bodyPr>
            <a:normAutofit/>
          </a:bodyPr>
          <a:lstStyle>
            <a:lvl1pPr marL="0" indent="0" algn="l">
              <a:buNone/>
              <a:defRPr sz="1400">
                <a:solidFill>
                  <a:srgbClr val="00B0F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smtClean="0"/>
              <a:t>Click to edit Master title style</a:t>
            </a:r>
            <a:endParaRPr lang="zh-CN" altLang="en-US" strike="noStrike" noProof="1" smtClean="0"/>
          </a:p>
        </p:txBody>
      </p:sp>
      <p:sp>
        <p:nvSpPr>
          <p:cNvPr id="1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313036"/>
        </a:solidFill>
        <a:effectLst/>
      </p:bgPr>
    </p:bg>
    <p:spTree>
      <p:nvGrpSpPr>
        <p:cNvPr id="1" name=""/>
        <p:cNvGrpSpPr/>
        <p:nvPr/>
      </p:nvGrpSpPr>
      <p:grpSpPr>
        <a:xfrm>
          <a:off x="0" y="0"/>
          <a:ext cx="0" cy="0"/>
          <a:chOff x="0" y="0"/>
          <a:chExt cx="0" cy="0"/>
        </a:xfrm>
      </p:grpSpPr>
      <p:sp>
        <p:nvSpPr>
          <p:cNvPr id="7" name="直角三角形 6"/>
          <p:cNvSpPr/>
          <p:nvPr/>
        </p:nvSpPr>
        <p:spPr>
          <a:xfrm>
            <a:off x="0" y="1550988"/>
            <a:ext cx="5056188" cy="5308600"/>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直角三角形 7"/>
          <p:cNvSpPr/>
          <p:nvPr/>
        </p:nvSpPr>
        <p:spPr>
          <a:xfrm>
            <a:off x="0" y="4187825"/>
            <a:ext cx="2433638" cy="2676525"/>
          </a:xfrm>
          <a:prstGeom prst="rtTriangle">
            <a:avLst/>
          </a:prstGeom>
          <a:solidFill>
            <a:srgbClr val="00B0F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任意多边形 8"/>
          <p:cNvSpPr/>
          <p:nvPr/>
        </p:nvSpPr>
        <p:spPr>
          <a:xfrm>
            <a:off x="0" y="0"/>
            <a:ext cx="1403350" cy="4249738"/>
          </a:xfrm>
          <a:custGeom>
            <a:avLst/>
            <a:gdLst>
              <a:gd name="connsiteX0" fmla="*/ 0 w 1403028"/>
              <a:gd name="connsiteY0" fmla="*/ 0 h 4249228"/>
              <a:gd name="connsiteX1" fmla="*/ 1403028 w 1403028"/>
              <a:gd name="connsiteY1" fmla="*/ 0 h 4249228"/>
              <a:gd name="connsiteX2" fmla="*/ 47010 w 1403028"/>
              <a:gd name="connsiteY2" fmla="*/ 4249228 h 4249228"/>
              <a:gd name="connsiteX3" fmla="*/ 0 w 1403028"/>
              <a:gd name="connsiteY3" fmla="*/ 4202313 h 4249228"/>
              <a:gd name="connsiteX4" fmla="*/ 0 w 1403028"/>
              <a:gd name="connsiteY4" fmla="*/ 0 h 42492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028" h="4249228">
                <a:moveTo>
                  <a:pt x="0" y="0"/>
                </a:moveTo>
                <a:lnTo>
                  <a:pt x="1403028" y="0"/>
                </a:lnTo>
                <a:lnTo>
                  <a:pt x="47010" y="4249228"/>
                </a:lnTo>
                <a:lnTo>
                  <a:pt x="0" y="4202313"/>
                </a:lnTo>
                <a:lnTo>
                  <a:pt x="0" y="0"/>
                </a:ln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a:off x="0" y="0"/>
            <a:ext cx="3098800" cy="5732463"/>
          </a:xfrm>
          <a:custGeom>
            <a:avLst/>
            <a:gdLst>
              <a:gd name="connsiteX0" fmla="*/ 0 w 3098474"/>
              <a:gd name="connsiteY0" fmla="*/ 0 h 5733086"/>
              <a:gd name="connsiteX1" fmla="*/ 3098474 w 3098474"/>
              <a:gd name="connsiteY1" fmla="*/ 0 h 5733086"/>
              <a:gd name="connsiteX2" fmla="*/ 1404462 w 3098474"/>
              <a:gd name="connsiteY2" fmla="*/ 5733086 h 5733086"/>
              <a:gd name="connsiteX3" fmla="*/ 0 w 3098474"/>
              <a:gd name="connsiteY3" fmla="*/ 4219309 h 5733086"/>
              <a:gd name="connsiteX4" fmla="*/ 0 w 3098474"/>
              <a:gd name="connsiteY4" fmla="*/ 0 h 5733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8474" h="5733086">
                <a:moveTo>
                  <a:pt x="0" y="0"/>
                </a:moveTo>
                <a:lnTo>
                  <a:pt x="3098474" y="0"/>
                </a:lnTo>
                <a:lnTo>
                  <a:pt x="1404462" y="5733086"/>
                </a:lnTo>
                <a:lnTo>
                  <a:pt x="0" y="4219309"/>
                </a:lnTo>
                <a:lnTo>
                  <a:pt x="0" y="0"/>
                </a:lnTo>
                <a:close/>
              </a:path>
            </a:pathLst>
          </a:cu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0" y="-4762"/>
            <a:ext cx="2300288" cy="4740275"/>
          </a:xfrm>
          <a:custGeom>
            <a:avLst/>
            <a:gdLst>
              <a:gd name="connsiteX0" fmla="*/ 0 w 2300416"/>
              <a:gd name="connsiteY0" fmla="*/ 0 h 4740048"/>
              <a:gd name="connsiteX1" fmla="*/ 2300416 w 2300416"/>
              <a:gd name="connsiteY1" fmla="*/ 0 h 4740048"/>
              <a:gd name="connsiteX2" fmla="*/ 471912 w 2300416"/>
              <a:gd name="connsiteY2" fmla="*/ 4740048 h 4740048"/>
              <a:gd name="connsiteX3" fmla="*/ 0 w 2300416"/>
              <a:gd name="connsiteY3" fmla="*/ 4266872 h 4740048"/>
              <a:gd name="connsiteX4" fmla="*/ 0 w 2300416"/>
              <a:gd name="connsiteY4" fmla="*/ 0 h 4740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0416" h="4740048">
                <a:moveTo>
                  <a:pt x="0" y="0"/>
                </a:moveTo>
                <a:lnTo>
                  <a:pt x="2300416" y="0"/>
                </a:lnTo>
                <a:lnTo>
                  <a:pt x="471912" y="4740048"/>
                </a:lnTo>
                <a:lnTo>
                  <a:pt x="0" y="4266872"/>
                </a:lnTo>
                <a:lnTo>
                  <a:pt x="0" y="0"/>
                </a:lnTo>
                <a:close/>
              </a:path>
            </a:pathLst>
          </a:custGeom>
          <a:solidFill>
            <a:srgbClr val="5284C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3408773" y="904081"/>
            <a:ext cx="5998464" cy="2852737"/>
          </a:xfrm>
        </p:spPr>
        <p:txBody>
          <a:bodyPr anchor="b"/>
          <a:lstStyle>
            <a:lvl1pPr>
              <a:defRPr sz="6000">
                <a:solidFill>
                  <a:srgbClr val="00B0F0"/>
                </a:solidFill>
              </a:defRPr>
            </a:lvl1pPr>
          </a:lstStyle>
          <a:p>
            <a:pPr fontAlgn="auto"/>
            <a:r>
              <a:rPr lang="zh-CN" altLang="en-US" strike="noStrike" noProof="1" dirty="0" smtClean="0"/>
              <a:t>Click to edit Master title style</a:t>
            </a:r>
            <a:endParaRPr lang="zh-CN" altLang="en-US" strike="noStrike" noProof="1" dirty="0" smtClean="0"/>
          </a:p>
        </p:txBody>
      </p:sp>
      <p:sp>
        <p:nvSpPr>
          <p:cNvPr id="3" name="文本占位符 2"/>
          <p:cNvSpPr>
            <a:spLocks noGrp="1"/>
          </p:cNvSpPr>
          <p:nvPr>
            <p:ph type="body" idx="1" hasCustomPrompt="1"/>
          </p:nvPr>
        </p:nvSpPr>
        <p:spPr>
          <a:xfrm>
            <a:off x="3408772" y="3783806"/>
            <a:ext cx="5998465" cy="1500187"/>
          </a:xfrm>
        </p:spPr>
        <p:txBody>
          <a:bodyPr>
            <a:normAutofit/>
          </a:bodyPr>
          <a:lstStyle>
            <a:lvl1pPr marL="0" indent="0">
              <a:buNone/>
              <a:defRPr sz="1400">
                <a:solidFill>
                  <a:srgbClr val="00B0F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Click to edit Master title style</a:t>
            </a:r>
            <a:endParaRPr lang="zh-CN" altLang="en-US" strike="noStrike" noProof="1" smtClean="0"/>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13036"/>
        </a:solidFill>
        <a:effectLst/>
      </p:bgPr>
    </p:bg>
    <p:spTree>
      <p:nvGrpSpPr>
        <p:cNvPr id="1" name=""/>
        <p:cNvGrpSpPr/>
        <p:nvPr/>
      </p:nvGrpSpPr>
      <p:grpSpPr>
        <a:xfrm>
          <a:off x="0" y="0"/>
          <a:ext cx="0" cy="0"/>
          <a:chOff x="0" y="0"/>
          <a:chExt cx="0" cy="0"/>
        </a:xfrm>
      </p:grpSpPr>
      <p:cxnSp>
        <p:nvCxnSpPr>
          <p:cNvPr id="7" name="直接连接符 6"/>
          <p:cNvCxnSpPr/>
          <p:nvPr/>
        </p:nvCxnSpPr>
        <p:spPr>
          <a:xfrm>
            <a:off x="0" y="6200775"/>
            <a:ext cx="12192000" cy="0"/>
          </a:xfrm>
          <a:prstGeom prst="line">
            <a:avLst/>
          </a:prstGeom>
          <a:ln w="31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lgn="ctr">
              <a:defRPr>
                <a:solidFill>
                  <a:schemeClr val="bg1">
                    <a:lumMod val="95000"/>
                  </a:schemeClr>
                </a:solidFill>
              </a:defRPr>
            </a:lvl1pPr>
          </a:lstStyle>
          <a:p>
            <a:pPr fontAlgn="auto"/>
            <a:r>
              <a:rPr lang="zh-CN" altLang="en-US" strike="noStrike" noProof="1" smtClean="0"/>
              <a:t>Click to edit Master title style</a:t>
            </a:r>
            <a:endParaRPr lang="zh-CN" altLang="en-US" strike="noStrike" noProof="1" smtClean="0"/>
          </a:p>
        </p:txBody>
      </p:sp>
      <p:sp>
        <p:nvSpPr>
          <p:cNvPr id="8"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Click to edit Master title style</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Click to edit Master </a:t>
            </a:r>
            <a:r>
              <a:rPr lang="zh-CN" altLang="zh-CN" dirty="0"/>
              <a:t>text</a:t>
            </a:r>
            <a:r>
              <a:rPr lang="zh-CN" altLang="en-US" dirty="0"/>
              <a:t> style</a:t>
            </a:r>
            <a:endParaRPr lang="zh-CN" altLang="en-US" dirty="0"/>
          </a:p>
          <a:p>
            <a:pPr lvl="1"/>
            <a:r>
              <a:rPr lang="zh-CN" altLang="en-US" dirty="0"/>
              <a:t>Second level</a:t>
            </a:r>
            <a:endParaRPr lang="zh-CN" altLang="en-US" dirty="0"/>
          </a:p>
          <a:p>
            <a:pPr lvl="2"/>
            <a:r>
              <a:rPr lang="zh-CN" altLang="en-US" dirty="0"/>
              <a:t>Third level</a:t>
            </a:r>
            <a:endParaRPr lang="zh-CN" altLang="en-US" dirty="0"/>
          </a:p>
          <a:p>
            <a:pPr lvl="3"/>
            <a:r>
              <a:rPr lang="zh-CN" altLang="en-US" dirty="0"/>
              <a:t>Fourth level</a:t>
            </a:r>
            <a:endParaRPr lang="zh-CN" altLang="en-US" dirty="0"/>
          </a:p>
          <a:p>
            <a:pPr lvl="4"/>
            <a:r>
              <a:rPr lang="zh-CN" altLang="en-US" dirty="0"/>
              <a:t>Fifth level</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png"/><Relationship Id="rId1" Type="http://schemas.openxmlformats.org/officeDocument/2006/relationships/image" Target="../media/image6.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6.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6.png"/><Relationship Id="rId1" Type="http://schemas.openxmlformats.org/officeDocument/2006/relationships/image" Target="../media/image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10820" y="1067435"/>
            <a:ext cx="8246745" cy="1424305"/>
          </a:xfr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3600" b="1" dirty="0">
                <a:solidFill>
                  <a:srgbClr val="36BAE7"/>
                </a:solidFill>
                <a:latin typeface="Calibri" panose="020F0502020204030204" pitchFamily="34" charset="0"/>
                <a:ea typeface="YouYuan" panose="02010509060101010101" pitchFamily="49" charset="-122"/>
                <a:cs typeface="Aharoni" panose="02010803020104030203" pitchFamily="2" charset="-79"/>
                <a:sym typeface="+mn-ea"/>
              </a:rPr>
              <a:t>Building an Intelligent Aerial Surveillance System through </a:t>
            </a:r>
            <a:r>
              <a:rPr lang="en-US" altLang="zh-CN" sz="3600" b="1" dirty="0">
                <a:latin typeface="Calibri" panose="020F0502020204030204" pitchFamily="34" charset="0"/>
                <a:ea typeface="YouYuan" panose="02010509060101010101" pitchFamily="49" charset="-122"/>
                <a:cs typeface="Aharoni" panose="02010803020104030203" pitchFamily="2" charset="-79"/>
                <a:sym typeface="+mn-ea"/>
              </a:rPr>
              <a:t>Deep-learning</a:t>
            </a:r>
            <a:r>
              <a:rPr lang="en-IN" altLang="en-US" sz="3600" b="1" dirty="0">
                <a:latin typeface="Calibri" panose="020F0502020204030204" pitchFamily="34" charset="0"/>
                <a:ea typeface="YouYuan" panose="02010509060101010101" pitchFamily="49" charset="-122"/>
                <a:cs typeface="Aharoni" panose="02010803020104030203" pitchFamily="2" charset="-79"/>
                <a:sym typeface="+mn-ea"/>
              </a:rPr>
              <a:t> </a:t>
            </a:r>
            <a:r>
              <a:rPr lang="en-US" altLang="zh-CN" sz="3600" b="1" dirty="0">
                <a:latin typeface="Calibri" panose="020F0502020204030204" pitchFamily="34" charset="0"/>
                <a:ea typeface="YouYuan" panose="02010509060101010101" pitchFamily="49" charset="-122"/>
                <a:cs typeface="Aharoni" panose="02010803020104030203" pitchFamily="2" charset="-79"/>
                <a:sym typeface="+mn-ea"/>
              </a:rPr>
              <a:t>Based Object Detection and Recognition</a:t>
            </a:r>
            <a:br>
              <a:rPr kumimoji="0" lang="en-US" altLang="zh-CN" sz="3600" b="1" i="0" u="none" strike="noStrike" kern="1200" cap="none" spc="0" normalizeH="0" baseline="0" noProof="0" dirty="0">
                <a:ln>
                  <a:noFill/>
                </a:ln>
                <a:solidFill>
                  <a:srgbClr val="00B0F0"/>
                </a:solidFill>
                <a:effectLst/>
                <a:uLnTx/>
                <a:uFillTx/>
                <a:latin typeface="Calibri" panose="020F0502020204030204" pitchFamily="34" charset="0"/>
                <a:ea typeface="YouYuan" panose="02010509060101010101" pitchFamily="49" charset="-122"/>
                <a:cs typeface="Aharoni" panose="02010803020104030203" pitchFamily="2" charset="-79"/>
                <a:sym typeface="+mn-ea"/>
              </a:rPr>
            </a:br>
            <a:endParaRPr kumimoji="0" lang="en-IN" altLang="zh-CN" sz="36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3" name="副标题 2"/>
          <p:cNvSpPr>
            <a:spLocks noGrp="1"/>
          </p:cNvSpPr>
          <p:nvPr>
            <p:ph type="subTitle" idx="1" hasCustomPrompt="1"/>
          </p:nvPr>
        </p:nvSpPr>
        <p:spPr>
          <a:xfrm>
            <a:off x="6334760" y="2688590"/>
            <a:ext cx="3289300" cy="2030730"/>
          </a:xfrm>
        </p:spPr>
        <p:txBody>
          <a:bodyPr vert="horz" lIns="91440" tIns="45720" rIns="91440" bIns="45720" rtlCol="0">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2000" b="0" i="0" u="none" strike="noStrike" kern="1200" cap="none" spc="0" normalizeH="0" baseline="0" noProof="0" dirty="0">
                <a:ln>
                  <a:noFill/>
                </a:ln>
                <a:solidFill>
                  <a:schemeClr val="bg1">
                    <a:lumMod val="95000"/>
                  </a:schemeClr>
                </a:solidFill>
                <a:effectLst/>
                <a:uLnTx/>
                <a:uFillTx/>
                <a:latin typeface="+mn-lt"/>
                <a:ea typeface="+mn-ea"/>
                <a:cs typeface="+mn-cs"/>
              </a:rPr>
              <a:t>Team members:</a:t>
            </a:r>
            <a:endParaRPr kumimoji="0" lang="en-IN" altLang="zh-CN" sz="2000" b="0"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2000" b="0" i="0" u="none" strike="noStrike" kern="1200" cap="none" spc="0" normalizeH="0" baseline="0" noProof="0" dirty="0">
                <a:ln>
                  <a:noFill/>
                </a:ln>
                <a:solidFill>
                  <a:schemeClr val="bg1">
                    <a:lumMod val="95000"/>
                  </a:schemeClr>
                </a:solidFill>
                <a:effectLst/>
                <a:uLnTx/>
                <a:uFillTx/>
                <a:latin typeface="+mn-lt"/>
                <a:ea typeface="+mn-ea"/>
                <a:cs typeface="+mn-cs"/>
              </a:rPr>
              <a:t>Ch.Prasanna Chandrika</a:t>
            </a:r>
            <a:endParaRPr kumimoji="0" lang="en-IN" altLang="zh-CN" sz="2000" b="0"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2000" b="0" i="0" u="none" strike="noStrike" kern="1200" cap="none" spc="0" normalizeH="0" baseline="0" noProof="0" dirty="0">
                <a:ln>
                  <a:noFill/>
                </a:ln>
                <a:solidFill>
                  <a:schemeClr val="bg1">
                    <a:lumMod val="95000"/>
                  </a:schemeClr>
                </a:solidFill>
                <a:effectLst/>
                <a:uLnTx/>
                <a:uFillTx/>
                <a:latin typeface="+mn-lt"/>
                <a:ea typeface="+mn-ea"/>
                <a:cs typeface="+mn-cs"/>
              </a:rPr>
              <a:t>B.Seetharam</a:t>
            </a:r>
            <a:endParaRPr kumimoji="0" lang="en-IN" altLang="zh-CN" sz="2000" b="0"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2000" b="0" i="0" u="none" strike="noStrike" kern="1200" cap="none" spc="0" normalizeH="0" baseline="0" noProof="0" dirty="0">
                <a:ln>
                  <a:noFill/>
                </a:ln>
                <a:solidFill>
                  <a:schemeClr val="bg1">
                    <a:lumMod val="95000"/>
                  </a:schemeClr>
                </a:solidFill>
                <a:effectLst/>
                <a:uLnTx/>
                <a:uFillTx/>
                <a:latin typeface="+mn-lt"/>
                <a:ea typeface="+mn-ea"/>
                <a:cs typeface="+mn-cs"/>
              </a:rPr>
              <a:t>A.Geethika</a:t>
            </a:r>
            <a:endParaRPr kumimoji="0" lang="en-IN" altLang="zh-CN" sz="2000" b="0"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IN" altLang="zh-CN" sz="2000" b="0" i="0" u="none" strike="noStrike" kern="1200" cap="none" spc="0" normalizeH="0" baseline="0" noProof="0" dirty="0">
                <a:ln>
                  <a:noFill/>
                </a:ln>
                <a:solidFill>
                  <a:schemeClr val="bg1">
                    <a:lumMod val="95000"/>
                  </a:schemeClr>
                </a:solidFill>
                <a:effectLst/>
                <a:uLnTx/>
                <a:uFillTx/>
                <a:latin typeface="+mn-lt"/>
                <a:ea typeface="+mn-ea"/>
                <a:cs typeface="+mn-cs"/>
              </a:rPr>
              <a:t>Ch.Mohan</a:t>
            </a:r>
            <a:endParaRPr kumimoji="0" lang="en-IN" altLang="zh-CN" sz="2000" b="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
        <p:nvSpPr>
          <p:cNvPr id="7" name="Text Box 6"/>
          <p:cNvSpPr txBox="1"/>
          <p:nvPr/>
        </p:nvSpPr>
        <p:spPr>
          <a:xfrm>
            <a:off x="770255" y="2899410"/>
            <a:ext cx="2585720" cy="1198880"/>
          </a:xfrm>
          <a:prstGeom prst="rect">
            <a:avLst/>
          </a:prstGeom>
          <a:noFill/>
        </p:spPr>
        <p:txBody>
          <a:bodyPr wrap="square" rtlCol="0">
            <a:spAutoFit/>
          </a:bodyPr>
          <a:p>
            <a:r>
              <a:rPr lang="en-IN" altLang="en-US"/>
              <a:t>GUIDE DETAILS:</a:t>
            </a:r>
            <a:endParaRPr lang="en-IN" altLang="en-US"/>
          </a:p>
          <a:p>
            <a:r>
              <a:rPr lang="en-IN" altLang="en-US"/>
              <a:t>Dr.B.Janakiramaiah</a:t>
            </a:r>
            <a:endParaRPr lang="en-IN" altLang="en-US"/>
          </a:p>
          <a:p>
            <a:r>
              <a:rPr lang="en-IN" altLang="en-US"/>
              <a:t>Designation:Professor</a:t>
            </a:r>
            <a:endParaRPr lang="en-IN" altLang="en-US"/>
          </a:p>
          <a:p>
            <a:endParaRPr lang="en-I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408363" y="903288"/>
            <a:ext cx="5999163" cy="2852738"/>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IN" altLang="zh-CN" sz="6000" b="1" i="0" u="none" strike="noStrike" kern="1200" cap="none" spc="0" normalizeH="0" baseline="0" noProof="0" dirty="0">
                <a:ln>
                  <a:noFill/>
                </a:ln>
                <a:solidFill>
                  <a:schemeClr val="bg1">
                    <a:lumMod val="95000"/>
                  </a:schemeClr>
                </a:solidFill>
                <a:effectLst/>
                <a:uLnTx/>
                <a:uFillTx/>
                <a:latin typeface="+mj-lt"/>
                <a:ea typeface="+mj-ea"/>
                <a:cs typeface="+mj-cs"/>
              </a:rPr>
              <a:t>Proposed Solution</a:t>
            </a:r>
            <a:endParaRPr kumimoji="0" lang="en-IN" altLang="zh-CN" sz="6000" b="1"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4045" y="1213485"/>
            <a:ext cx="10515600" cy="711200"/>
          </a:xfrm>
        </p:spPr>
        <p:txBody>
          <a:bodyPr vert="horz" lIns="91440" tIns="45720" rIns="91440" bIns="45720" rtlCol="0" anchor="ctr">
            <a:normAutofit fontScale="90000"/>
          </a:bodyPr>
          <a:lstStyle/>
          <a:p>
            <a:pPr marL="0" marR="0" lvl="0" indent="0" algn="ctr" defTabSz="914400" rtl="0" eaLnBrk="1" fontAlgn="auto" latinLnBrk="0" hangingPunct="1">
              <a:lnSpc>
                <a:spcPct val="90000"/>
              </a:lnSpc>
              <a:spcBef>
                <a:spcPct val="0"/>
              </a:spcBef>
              <a:spcAft>
                <a:spcPts val="0"/>
              </a:spcAft>
              <a:buClrTx/>
              <a:buSzTx/>
              <a:buFontTx/>
              <a:buNone/>
              <a:defRPr/>
            </a:pPr>
            <a:r>
              <a:rPr lang="en-US" altLang="zh-CN" b="1" dirty="0">
                <a:solidFill>
                  <a:schemeClr val="bg1"/>
                </a:solidFill>
                <a:latin typeface="Calibri" panose="020F0502020204030204" pitchFamily="34" charset="0"/>
                <a:ea typeface="张海山锐线体2.0" panose="02000000000000000000" pitchFamily="2" charset="-122"/>
                <a:sym typeface="+mn-ea"/>
              </a:rPr>
              <a:t> </a:t>
            </a:r>
            <a:r>
              <a:rPr lang="en-IN" altLang="en-US" b="1" dirty="0">
                <a:solidFill>
                  <a:schemeClr val="bg1"/>
                </a:solidFill>
                <a:latin typeface="Calibri" panose="020F0502020204030204" pitchFamily="34" charset="0"/>
                <a:ea typeface="张海山锐线体2.0" panose="02000000000000000000" pitchFamily="2" charset="-122"/>
                <a:sym typeface="+mn-ea"/>
              </a:rPr>
              <a:t>PROPOSED</a:t>
            </a:r>
            <a:r>
              <a:rPr lang="en-US" altLang="zh-CN" b="1" dirty="0">
                <a:solidFill>
                  <a:schemeClr val="bg1"/>
                </a:solidFill>
                <a:latin typeface="Calibri" panose="020F0502020204030204" pitchFamily="34" charset="0"/>
                <a:ea typeface="张海山锐线体2.0" panose="02000000000000000000" pitchFamily="2" charset="-122"/>
                <a:sym typeface="+mn-ea"/>
              </a:rPr>
              <a:t> </a:t>
            </a:r>
            <a:r>
              <a:rPr lang="en-IN" altLang="en-US" b="1" dirty="0">
                <a:solidFill>
                  <a:schemeClr val="bg1"/>
                </a:solidFill>
                <a:latin typeface="Calibri" panose="020F0502020204030204" pitchFamily="34" charset="0"/>
                <a:ea typeface="张海山锐线体2.0" panose="02000000000000000000" pitchFamily="2" charset="-122"/>
                <a:sym typeface="+mn-ea"/>
              </a:rPr>
              <a:t>SOLUTION</a:t>
            </a:r>
            <a:br>
              <a:rPr lang="en-US" altLang="zh-CN" b="1" dirty="0">
                <a:solidFill>
                  <a:schemeClr val="bg1"/>
                </a:solidFill>
                <a:latin typeface="Calibri" panose="020F0502020204030204" pitchFamily="34" charset="0"/>
                <a:ea typeface="张海山锐线体2.0" panose="02000000000000000000" pitchFamily="2" charset="-122"/>
                <a:sym typeface="+mn-ea"/>
              </a:rPr>
            </a:br>
            <a:br>
              <a:rPr kumimoji="0" lang="en-US" altLang="zh-CN" b="1" i="0" u="none" strike="noStrike" kern="1200" cap="none" spc="0" normalizeH="0" baseline="0" noProof="0" dirty="0">
                <a:ln>
                  <a:noFill/>
                </a:ln>
                <a:solidFill>
                  <a:schemeClr val="bg1"/>
                </a:solidFill>
                <a:effectLst/>
                <a:uLnTx/>
                <a:uFillTx/>
                <a:latin typeface="Calibri" panose="020F0502020204030204" pitchFamily="34" charset="0"/>
                <a:ea typeface="张海山锐线体2.0" panose="02000000000000000000" pitchFamily="2" charset="-122"/>
                <a:cs typeface="+mj-cs"/>
              </a:rPr>
            </a:br>
            <a:endParaRPr kumimoji="0" lang="en-IN" altLang="zh-CN" sz="44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cxnSp>
        <p:nvCxnSpPr>
          <p:cNvPr id="4" name="直接连接符 3"/>
          <p:cNvCxnSpPr/>
          <p:nvPr/>
        </p:nvCxnSpPr>
        <p:spPr>
          <a:xfrm>
            <a:off x="446723" y="4882833"/>
            <a:ext cx="0" cy="13589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205423" y="4433888"/>
            <a:ext cx="482600" cy="482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bg1"/>
                </a:solidFill>
                <a:effectLst/>
                <a:uLnTx/>
                <a:uFillTx/>
                <a:latin typeface="+mn-lt"/>
                <a:ea typeface="+mn-ea"/>
                <a:cs typeface="+mn-cs"/>
                <a:sym typeface="+mn-ea"/>
              </a:rPr>
              <a:t>1</a:t>
            </a:r>
            <a:endParaRPr kumimoji="0" lang="zh-CN" altLang="en-US" sz="1800" b="0" i="0" u="none" strike="noStrike" kern="1200" cap="none" spc="0" normalizeH="0" baseline="0" noProof="0" dirty="0">
              <a:ln>
                <a:noFill/>
              </a:ln>
              <a:solidFill>
                <a:schemeClr val="bg1"/>
              </a:solidFill>
              <a:effectLst/>
              <a:uLnTx/>
              <a:uFillTx/>
              <a:latin typeface="+mn-lt"/>
              <a:ea typeface="+mn-ea"/>
              <a:cs typeface="+mn-cs"/>
              <a:sym typeface="+mn-ea"/>
            </a:endParaRPr>
          </a:p>
        </p:txBody>
      </p:sp>
      <p:cxnSp>
        <p:nvCxnSpPr>
          <p:cNvPr id="6" name="直接连接符 5"/>
          <p:cNvCxnSpPr/>
          <p:nvPr/>
        </p:nvCxnSpPr>
        <p:spPr>
          <a:xfrm>
            <a:off x="2968308" y="4364673"/>
            <a:ext cx="0" cy="18415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2727008" y="3875088"/>
            <a:ext cx="482600" cy="482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bg1"/>
                </a:solidFill>
                <a:effectLst/>
                <a:uLnTx/>
                <a:uFillTx/>
                <a:latin typeface="+mn-lt"/>
                <a:ea typeface="+mn-ea"/>
                <a:cs typeface="+mn-cs"/>
                <a:sym typeface="+mn-ea"/>
              </a:rPr>
              <a:t>2</a:t>
            </a:r>
            <a:endParaRPr kumimoji="0" lang="zh-CN" altLang="en-US" sz="1800" b="0" i="0" u="none" strike="noStrike" kern="1200" cap="none" spc="0" normalizeH="0" baseline="0" noProof="0" dirty="0">
              <a:ln>
                <a:noFill/>
              </a:ln>
              <a:solidFill>
                <a:schemeClr val="bg1"/>
              </a:solidFill>
              <a:effectLst/>
              <a:uLnTx/>
              <a:uFillTx/>
              <a:latin typeface="+mn-lt"/>
              <a:ea typeface="+mn-ea"/>
              <a:cs typeface="+mn-cs"/>
              <a:sym typeface="+mn-ea"/>
            </a:endParaRPr>
          </a:p>
        </p:txBody>
      </p:sp>
      <p:cxnSp>
        <p:nvCxnSpPr>
          <p:cNvPr id="8" name="直接连接符 7"/>
          <p:cNvCxnSpPr/>
          <p:nvPr/>
        </p:nvCxnSpPr>
        <p:spPr>
          <a:xfrm>
            <a:off x="5110163" y="3748088"/>
            <a:ext cx="0" cy="24511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68863" y="3265488"/>
            <a:ext cx="482600" cy="482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bg1"/>
                </a:solidFill>
                <a:effectLst/>
                <a:uLnTx/>
                <a:uFillTx/>
                <a:latin typeface="+mn-lt"/>
                <a:ea typeface="+mn-ea"/>
                <a:cs typeface="+mn-cs"/>
                <a:sym typeface="+mn-ea"/>
              </a:rPr>
              <a:t>3</a:t>
            </a:r>
            <a:endParaRPr kumimoji="0" lang="zh-CN" altLang="en-US" sz="1800" b="0" i="0" u="none" strike="noStrike" kern="1200" cap="none" spc="0" normalizeH="0" baseline="0" noProof="0" dirty="0">
              <a:ln>
                <a:noFill/>
              </a:ln>
              <a:solidFill>
                <a:schemeClr val="bg1"/>
              </a:solidFill>
              <a:effectLst/>
              <a:uLnTx/>
              <a:uFillTx/>
              <a:latin typeface="+mn-lt"/>
              <a:ea typeface="+mn-ea"/>
              <a:cs typeface="+mn-cs"/>
              <a:sym typeface="+mn-ea"/>
            </a:endParaRPr>
          </a:p>
        </p:txBody>
      </p:sp>
      <p:cxnSp>
        <p:nvCxnSpPr>
          <p:cNvPr id="10" name="直接连接符 9"/>
          <p:cNvCxnSpPr/>
          <p:nvPr/>
        </p:nvCxnSpPr>
        <p:spPr>
          <a:xfrm>
            <a:off x="6721158" y="4840288"/>
            <a:ext cx="0" cy="13589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6435408" y="4400233"/>
            <a:ext cx="482600" cy="482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bg1"/>
                </a:solidFill>
                <a:effectLst/>
                <a:uLnTx/>
                <a:uFillTx/>
                <a:latin typeface="+mn-lt"/>
                <a:ea typeface="+mn-ea"/>
                <a:cs typeface="+mn-cs"/>
                <a:sym typeface="+mn-ea"/>
              </a:rPr>
              <a:t>4</a:t>
            </a:r>
            <a:endParaRPr kumimoji="0" lang="zh-CN" altLang="en-US" sz="1800" b="0" i="0" u="none" strike="noStrike" kern="1200" cap="none" spc="0" normalizeH="0" baseline="0" noProof="0" dirty="0">
              <a:ln>
                <a:noFill/>
              </a:ln>
              <a:solidFill>
                <a:schemeClr val="bg1"/>
              </a:solidFill>
              <a:effectLst/>
              <a:uLnTx/>
              <a:uFillTx/>
              <a:latin typeface="+mn-lt"/>
              <a:ea typeface="+mn-ea"/>
              <a:cs typeface="+mn-cs"/>
              <a:sym typeface="+mn-ea"/>
            </a:endParaRPr>
          </a:p>
        </p:txBody>
      </p:sp>
      <p:cxnSp>
        <p:nvCxnSpPr>
          <p:cNvPr id="12" name="直接连接符 11"/>
          <p:cNvCxnSpPr/>
          <p:nvPr/>
        </p:nvCxnSpPr>
        <p:spPr>
          <a:xfrm>
            <a:off x="10007600" y="4433888"/>
            <a:ext cx="0" cy="18415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9773920" y="3951288"/>
            <a:ext cx="482600" cy="4826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chemeClr val="bg1"/>
                </a:solidFill>
                <a:effectLst/>
                <a:uLnTx/>
                <a:uFillTx/>
                <a:latin typeface="+mn-lt"/>
                <a:ea typeface="+mn-ea"/>
                <a:cs typeface="+mn-cs"/>
                <a:sym typeface="+mn-ea"/>
              </a:rPr>
              <a:t>5</a:t>
            </a:r>
            <a:endParaRPr kumimoji="0" lang="zh-CN" altLang="en-US" sz="1800" b="0" i="0" u="none" strike="noStrike" kern="1200" cap="none" spc="0" normalizeH="0" baseline="0" noProof="0" dirty="0">
              <a:ln>
                <a:noFill/>
              </a:ln>
              <a:solidFill>
                <a:schemeClr val="bg1"/>
              </a:solidFill>
              <a:effectLst/>
              <a:uLnTx/>
              <a:uFillTx/>
              <a:latin typeface="+mn-lt"/>
              <a:ea typeface="+mn-ea"/>
              <a:cs typeface="+mn-cs"/>
              <a:sym typeface="+mn-ea"/>
            </a:endParaRPr>
          </a:p>
        </p:txBody>
      </p:sp>
      <p:sp>
        <p:nvSpPr>
          <p:cNvPr id="15" name="矩形 14"/>
          <p:cNvSpPr/>
          <p:nvPr/>
        </p:nvSpPr>
        <p:spPr>
          <a:xfrm>
            <a:off x="457200" y="4916805"/>
            <a:ext cx="2683510"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1"/>
                </a:solidFill>
                <a:ea typeface="+mj-ea"/>
                <a:sym typeface="+mn-ea"/>
              </a:rPr>
              <a:t>The dataset is freely available at  </a:t>
            </a:r>
            <a:endParaRPr lang="en-US" altLang="zh-CN" sz="1400" dirty="0">
              <a:solidFill>
                <a:schemeClr val="bg1"/>
              </a:solidFill>
              <a:ea typeface="+mj-ea"/>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1"/>
                </a:solidFill>
                <a:ea typeface="+mj-ea"/>
                <a:sym typeface="+mn-ea"/>
              </a:rPr>
              <a:t>http://pdestre.di.ubi.pt/.</a:t>
            </a:r>
            <a:endParaRPr lang="en-US" altLang="zh-CN" sz="1400" dirty="0">
              <a:solidFill>
                <a:schemeClr val="bg1"/>
              </a:solidFill>
              <a:latin typeface="Calibri" panose="020F0502020204030204" pitchFamily="34" charset="0"/>
              <a:ea typeface="+mj-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sp>
        <p:nvSpPr>
          <p:cNvPr id="16" name="矩形 15"/>
          <p:cNvSpPr/>
          <p:nvPr/>
        </p:nvSpPr>
        <p:spPr>
          <a:xfrm>
            <a:off x="849630" y="4434205"/>
            <a:ext cx="1809750" cy="5835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1" dirty="0" smtClean="0">
                <a:solidFill>
                  <a:srgbClr val="FFC000"/>
                </a:solidFill>
                <a:sym typeface="+mn-ea"/>
              </a:rPr>
              <a:t>D</a:t>
            </a:r>
            <a:r>
              <a:rPr lang="en-IN" altLang="en-US" sz="1600" b="1" dirty="0" smtClean="0">
                <a:solidFill>
                  <a:srgbClr val="FFC000"/>
                </a:solidFill>
                <a:sym typeface="+mn-ea"/>
              </a:rPr>
              <a:t>ataset</a:t>
            </a:r>
            <a:endParaRPr lang="en-US" altLang="zh-CN" sz="1600" b="1" dirty="0" smtClean="0">
              <a:solidFill>
                <a:srgbClr val="FFC000"/>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600" b="1" i="0" u="none" strike="noStrike" kern="1200" cap="none" spc="0" normalizeH="0" baseline="0" noProof="0" dirty="0" smtClean="0">
              <a:ln>
                <a:noFill/>
              </a:ln>
              <a:solidFill>
                <a:srgbClr val="FFC000"/>
              </a:solidFill>
              <a:effectLst/>
              <a:uLnTx/>
              <a:uFillTx/>
              <a:latin typeface="Calibri" panose="020F0502020204030204" pitchFamily="34" charset="0"/>
              <a:ea typeface="+mn-ea"/>
              <a:cs typeface="+mn-cs"/>
              <a:sym typeface="+mn-ea"/>
            </a:endParaRPr>
          </a:p>
        </p:txBody>
      </p:sp>
      <p:sp>
        <p:nvSpPr>
          <p:cNvPr id="17" name="矩形 16"/>
          <p:cNvSpPr/>
          <p:nvPr/>
        </p:nvSpPr>
        <p:spPr>
          <a:xfrm>
            <a:off x="3146425" y="4400550"/>
            <a:ext cx="1554163" cy="1383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1"/>
                </a:solidFill>
                <a:ea typeface="+mj-ea"/>
                <a:sym typeface="+mn-ea"/>
              </a:rPr>
              <a:t>The RetinaNet is considered to represent the state-of-the-art in P-DESTRE</a:t>
            </a:r>
            <a:endParaRPr lang="en-US" altLang="zh-CN" sz="1400" dirty="0">
              <a:solidFill>
                <a:schemeClr val="bg1"/>
              </a:solidFill>
              <a:latin typeface="Calibri" panose="020F0502020204030204" pitchFamily="34" charset="0"/>
              <a:ea typeface="+mj-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sp>
        <p:nvSpPr>
          <p:cNvPr id="18" name="矩形 17"/>
          <p:cNvSpPr/>
          <p:nvPr/>
        </p:nvSpPr>
        <p:spPr>
          <a:xfrm>
            <a:off x="3168650" y="3951605"/>
            <a:ext cx="1983105" cy="5835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1" dirty="0" smtClean="0">
                <a:solidFill>
                  <a:srgbClr val="FFC000"/>
                </a:solidFill>
                <a:sym typeface="+mn-ea"/>
              </a:rPr>
              <a:t>Pedestrian</a:t>
            </a:r>
            <a:r>
              <a:rPr lang="en-IN" altLang="en-US" sz="1600" b="1" dirty="0" smtClean="0">
                <a:solidFill>
                  <a:srgbClr val="FFC000"/>
                </a:solidFill>
                <a:sym typeface="+mn-ea"/>
              </a:rPr>
              <a:t> </a:t>
            </a:r>
            <a:r>
              <a:rPr lang="en-US" altLang="zh-CN" sz="1600" b="1" dirty="0" smtClean="0">
                <a:solidFill>
                  <a:srgbClr val="FFC000"/>
                </a:solidFill>
                <a:sym typeface="+mn-ea"/>
              </a:rPr>
              <a:t>Detection</a:t>
            </a:r>
            <a:endParaRPr lang="en-US" altLang="zh-CN" sz="1600" b="1" dirty="0" smtClean="0">
              <a:solidFill>
                <a:srgbClr val="FFC000"/>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600" b="1" i="0" u="none" strike="noStrike" kern="1200" cap="none" spc="0" normalizeH="0" baseline="0" noProof="0" dirty="0" smtClean="0">
              <a:ln>
                <a:noFill/>
              </a:ln>
              <a:solidFill>
                <a:srgbClr val="FFC000"/>
              </a:solidFill>
              <a:effectLst/>
              <a:uLnTx/>
              <a:uFillTx/>
              <a:latin typeface="Calibri" panose="020F0502020204030204" pitchFamily="34" charset="0"/>
              <a:ea typeface="+mn-ea"/>
              <a:cs typeface="+mn-cs"/>
              <a:sym typeface="+mn-ea"/>
            </a:endParaRPr>
          </a:p>
        </p:txBody>
      </p:sp>
      <p:sp>
        <p:nvSpPr>
          <p:cNvPr id="19" name="矩形 18"/>
          <p:cNvSpPr/>
          <p:nvPr/>
        </p:nvSpPr>
        <p:spPr>
          <a:xfrm>
            <a:off x="5257483" y="3917950"/>
            <a:ext cx="1555750" cy="1779905"/>
          </a:xfrm>
          <a:prstGeom prst="rect">
            <a:avLst/>
          </a:prstGeom>
        </p:spPr>
        <p:txBody>
          <a:bodyPr wrap="square">
            <a:spAutoFit/>
          </a:bodyPr>
          <a:lstStyle/>
          <a:p>
            <a:pPr algn="l">
              <a:lnSpc>
                <a:spcPct val="114000"/>
              </a:lnSpc>
            </a:pPr>
            <a:r>
              <a:rPr lang="en-US" altLang="zh-CN" sz="1400" dirty="0">
                <a:solidFill>
                  <a:schemeClr val="bg1"/>
                </a:solidFill>
                <a:ea typeface="+mj-ea"/>
                <a:sym typeface="+mn-ea"/>
              </a:rPr>
              <a:t>For the tracking</a:t>
            </a:r>
            <a:r>
              <a:rPr lang="en-IN" altLang="en-US" sz="1400" dirty="0">
                <a:solidFill>
                  <a:schemeClr val="bg1"/>
                </a:solidFill>
                <a:ea typeface="+mj-ea"/>
                <a:sym typeface="+mn-ea"/>
              </a:rPr>
              <a:t> </a:t>
            </a:r>
            <a:r>
              <a:rPr lang="en-US" altLang="zh-CN" sz="1400" dirty="0">
                <a:solidFill>
                  <a:schemeClr val="bg1"/>
                </a:solidFill>
                <a:ea typeface="+mj-ea"/>
                <a:sym typeface="+mn-ea"/>
              </a:rPr>
              <a:t>task, the</a:t>
            </a:r>
            <a:r>
              <a:rPr lang="en-IN" altLang="en-US" sz="1400" dirty="0">
                <a:solidFill>
                  <a:schemeClr val="bg1"/>
                </a:solidFill>
                <a:ea typeface="+mj-ea"/>
                <a:sym typeface="+mn-ea"/>
              </a:rPr>
              <a:t> </a:t>
            </a:r>
            <a:r>
              <a:rPr lang="en-US" altLang="zh-CN" sz="1400" dirty="0">
                <a:solidFill>
                  <a:schemeClr val="bg1"/>
                </a:solidFill>
                <a:ea typeface="+mj-ea"/>
                <a:sym typeface="+mn-ea"/>
              </a:rPr>
              <a:t>TracktorCV  is selected to represent the state-of-the-art.</a:t>
            </a:r>
            <a:endParaRPr lang="en-US" altLang="zh-CN" sz="1400" dirty="0">
              <a:solidFill>
                <a:schemeClr val="bg1"/>
              </a:solidFill>
              <a:latin typeface="Calibri" panose="020F0502020204030204" pitchFamily="34" charset="0"/>
              <a:ea typeface="+mj-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sp>
        <p:nvSpPr>
          <p:cNvPr id="20" name="矩形 19"/>
          <p:cNvSpPr/>
          <p:nvPr/>
        </p:nvSpPr>
        <p:spPr>
          <a:xfrm>
            <a:off x="5351780" y="3368040"/>
            <a:ext cx="1941830" cy="5835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1" dirty="0" smtClean="0">
                <a:solidFill>
                  <a:srgbClr val="FFC000"/>
                </a:solidFill>
                <a:sym typeface="+mn-ea"/>
              </a:rPr>
              <a:t>Pedestrian</a:t>
            </a:r>
            <a:r>
              <a:rPr lang="en-IN" altLang="en-US" sz="1600" b="1" dirty="0" smtClean="0">
                <a:solidFill>
                  <a:srgbClr val="FFC000"/>
                </a:solidFill>
                <a:sym typeface="+mn-ea"/>
              </a:rPr>
              <a:t> </a:t>
            </a:r>
            <a:r>
              <a:rPr lang="en-US" altLang="zh-CN" sz="1600" b="1" dirty="0" smtClean="0">
                <a:solidFill>
                  <a:srgbClr val="FFC000"/>
                </a:solidFill>
                <a:sym typeface="+mn-ea"/>
              </a:rPr>
              <a:t>Tracking</a:t>
            </a:r>
            <a:endParaRPr lang="en-US" altLang="zh-CN" sz="1600" b="1" dirty="0" smtClean="0">
              <a:solidFill>
                <a:srgbClr val="FFC000"/>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600" b="1" i="0" u="none" strike="noStrike" kern="1200" cap="none" spc="0" normalizeH="0" baseline="0" noProof="0" dirty="0" smtClean="0">
              <a:ln>
                <a:noFill/>
              </a:ln>
              <a:solidFill>
                <a:srgbClr val="FFC000"/>
              </a:solidFill>
              <a:effectLst/>
              <a:uLnTx/>
              <a:uFillTx/>
              <a:latin typeface="Calibri" panose="020F0502020204030204" pitchFamily="34" charset="0"/>
              <a:ea typeface="+mn-ea"/>
              <a:cs typeface="+mn-cs"/>
              <a:sym typeface="+mn-ea"/>
            </a:endParaRPr>
          </a:p>
        </p:txBody>
      </p:sp>
      <p:sp>
        <p:nvSpPr>
          <p:cNvPr id="21" name="矩形 20"/>
          <p:cNvSpPr/>
          <p:nvPr/>
        </p:nvSpPr>
        <p:spPr>
          <a:xfrm>
            <a:off x="6920230" y="4722495"/>
            <a:ext cx="3085465" cy="1599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1"/>
                </a:solidFill>
                <a:ea typeface="+mj-ea"/>
                <a:sym typeface="+mn-ea"/>
              </a:rPr>
              <a:t>The 3D depth maps of scenes are generated using a pair of orthogonal aerial images. The parallax displacement of each pixel</a:t>
            </a:r>
            <a:r>
              <a:rPr lang="en-IN" altLang="en-US" sz="1400" dirty="0">
                <a:solidFill>
                  <a:schemeClr val="bg1"/>
                </a:solidFill>
                <a:ea typeface="+mj-ea"/>
                <a:sym typeface="+mn-ea"/>
              </a:rPr>
              <a:t> </a:t>
            </a:r>
            <a:r>
              <a:rPr lang="en-US" altLang="zh-CN" sz="1400" dirty="0">
                <a:solidFill>
                  <a:schemeClr val="bg1"/>
                </a:solidFill>
                <a:ea typeface="+mj-ea"/>
                <a:sym typeface="+mn-ea"/>
              </a:rPr>
              <a:t>demonstrates the height of that point in the real-world coordinate system.[4]</a:t>
            </a:r>
            <a:endParaRPr lang="en-US" altLang="zh-CN" sz="1400" dirty="0">
              <a:solidFill>
                <a:schemeClr val="bg1"/>
              </a:solidFill>
              <a:latin typeface="Calibri" panose="020F0502020204030204" pitchFamily="34" charset="0"/>
              <a:ea typeface="+mj-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sp>
        <p:nvSpPr>
          <p:cNvPr id="22" name="矩形 21"/>
          <p:cNvSpPr/>
          <p:nvPr/>
        </p:nvSpPr>
        <p:spPr>
          <a:xfrm>
            <a:off x="6960870" y="4358005"/>
            <a:ext cx="2413000" cy="5835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600" b="1" dirty="0" smtClean="0">
                <a:solidFill>
                  <a:srgbClr val="FFC000"/>
                </a:solidFill>
                <a:sym typeface="+mn-ea"/>
              </a:rPr>
              <a:t>3D Depth map</a:t>
            </a:r>
            <a:r>
              <a:rPr lang="en-IN" altLang="en-US" sz="1600" b="1" dirty="0" smtClean="0">
                <a:solidFill>
                  <a:srgbClr val="FFC000"/>
                </a:solidFill>
                <a:sym typeface="+mn-ea"/>
              </a:rPr>
              <a:t> </a:t>
            </a:r>
            <a:r>
              <a:rPr lang="en-US" altLang="zh-CN" sz="1600" b="1" dirty="0" smtClean="0">
                <a:solidFill>
                  <a:srgbClr val="FFC000"/>
                </a:solidFill>
                <a:sym typeface="+mn-ea"/>
              </a:rPr>
              <a:t>generation</a:t>
            </a:r>
            <a:endParaRPr lang="zh-CN" altLang="en-US" sz="1600" b="1" dirty="0">
              <a:solidFill>
                <a:srgbClr val="FFC000"/>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600" b="1" i="0" u="none" strike="noStrike" kern="1200" cap="none" spc="0" normalizeH="0" baseline="0" noProof="0" dirty="0">
              <a:ln>
                <a:noFill/>
              </a:ln>
              <a:solidFill>
                <a:srgbClr val="FFC000"/>
              </a:solidFill>
              <a:effectLst/>
              <a:uLnTx/>
              <a:uFillTx/>
              <a:latin typeface="Calibri" panose="020F0502020204030204" pitchFamily="34" charset="0"/>
              <a:ea typeface="+mn-ea"/>
              <a:cs typeface="+mn-cs"/>
              <a:sym typeface="+mn-ea"/>
            </a:endParaRPr>
          </a:p>
        </p:txBody>
      </p:sp>
      <p:sp>
        <p:nvSpPr>
          <p:cNvPr id="24" name="矩形 23"/>
          <p:cNvSpPr/>
          <p:nvPr/>
        </p:nvSpPr>
        <p:spPr>
          <a:xfrm>
            <a:off x="10364470" y="3917950"/>
            <a:ext cx="1827530" cy="651510"/>
          </a:xfrm>
          <a:prstGeom prst="rect">
            <a:avLst/>
          </a:prstGeom>
          <a:noFill/>
        </p:spPr>
        <p:txBody>
          <a:bodyPr wrap="square">
            <a:spAutoFit/>
          </a:bodyPr>
          <a:lstStyle/>
          <a:p>
            <a:pPr algn="l">
              <a:lnSpc>
                <a:spcPct val="114000"/>
              </a:lnSpc>
            </a:pPr>
            <a:r>
              <a:rPr lang="en-US" altLang="zh-CN" sz="1600" b="1" dirty="0" smtClean="0">
                <a:solidFill>
                  <a:srgbClr val="FFC000"/>
                </a:solidFill>
                <a:sym typeface="+mn-ea"/>
              </a:rPr>
              <a:t>Re-identification</a:t>
            </a:r>
            <a:endParaRPr lang="zh-CN" altLang="en-US" sz="1600" b="1" dirty="0">
              <a:solidFill>
                <a:srgbClr val="FFC000"/>
              </a:solidFill>
              <a:latin typeface="Calibri" panose="020F0502020204030204" pitchFamily="34" charset="0"/>
            </a:endParaRPr>
          </a:p>
          <a:p>
            <a:pPr algn="l">
              <a:lnSpc>
                <a:spcPct val="114000"/>
              </a:lnSpc>
            </a:pPr>
            <a:endParaRPr kumimoji="0" lang="zh-CN" altLang="en-US" sz="1600" b="1" i="0" u="none" strike="noStrike" kern="1200" cap="none" spc="0" normalizeH="0" baseline="0" noProof="0" dirty="0">
              <a:ln>
                <a:noFill/>
              </a:ln>
              <a:solidFill>
                <a:srgbClr val="FFC000"/>
              </a:solidFill>
              <a:effectLst/>
              <a:uLnTx/>
              <a:uFillTx/>
              <a:latin typeface="Calibri" panose="020F0502020204030204" pitchFamily="34" charset="0"/>
              <a:ea typeface="+mn-ea"/>
              <a:cs typeface="+mn-cs"/>
              <a:sym typeface="+mn-ea"/>
            </a:endParaRPr>
          </a:p>
        </p:txBody>
      </p:sp>
      <p:sp>
        <p:nvSpPr>
          <p:cNvPr id="25" name="矩形 16"/>
          <p:cNvSpPr/>
          <p:nvPr/>
        </p:nvSpPr>
        <p:spPr>
          <a:xfrm>
            <a:off x="10112375" y="4434205"/>
            <a:ext cx="1964055" cy="159956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lang="en-IN" altLang="en-US" sz="1400" dirty="0">
                <a:solidFill>
                  <a:schemeClr val="bg1"/>
                </a:solidFill>
                <a:ea typeface="+mj-ea"/>
                <a:sym typeface="+mn-ea"/>
              </a:rPr>
              <a:t>T</a:t>
            </a:r>
            <a:r>
              <a:rPr lang="en-US" altLang="zh-CN" sz="1400" dirty="0">
                <a:solidFill>
                  <a:schemeClr val="bg1"/>
                </a:solidFill>
                <a:ea typeface="+mj-ea"/>
                <a:sym typeface="+mn-ea"/>
              </a:rPr>
              <a:t>he GLTR is well known re identification algorithms to represent the state-of-the-art and assessed their performance.</a:t>
            </a:r>
            <a:endParaRPr lang="en-US" altLang="zh-CN" sz="1400" dirty="0">
              <a:solidFill>
                <a:schemeClr val="bg1"/>
              </a:solidFill>
              <a:latin typeface="Calibri" panose="020F0502020204030204" pitchFamily="34" charset="0"/>
              <a:ea typeface="+mj-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lang="en-IN" altLang="en-US" b="1" dirty="0">
                <a:solidFill>
                  <a:schemeClr val="bg1"/>
                </a:solidFill>
                <a:latin typeface="Calibri" panose="020F0502020204030204" pitchFamily="34" charset="0"/>
                <a:ea typeface="张海山锐线体2.0" panose="02000000000000000000" pitchFamily="2" charset="-122"/>
                <a:sym typeface="+mn-ea"/>
              </a:rPr>
              <a:t>                           </a:t>
            </a:r>
            <a:r>
              <a:rPr lang="en-US" altLang="zh-CN" b="1" dirty="0">
                <a:solidFill>
                  <a:schemeClr val="bg1"/>
                </a:solidFill>
                <a:latin typeface="Calibri" panose="020F0502020204030204" pitchFamily="34" charset="0"/>
                <a:ea typeface="张海山锐线体2.0" panose="02000000000000000000" pitchFamily="2" charset="-122"/>
                <a:sym typeface="+mn-ea"/>
              </a:rPr>
              <a:t>Re-Identification</a:t>
            </a:r>
            <a:br>
              <a:rPr lang="en-US" altLang="zh-CN" b="1" dirty="0">
                <a:solidFill>
                  <a:schemeClr val="bg1"/>
                </a:solidFill>
                <a:latin typeface="Calibri" panose="020F0502020204030204" pitchFamily="34" charset="0"/>
                <a:ea typeface="张海山锐线体2.0" panose="02000000000000000000" pitchFamily="2" charset="-122"/>
              </a:rPr>
            </a:br>
            <a:endParaRPr kumimoji="0" lang="en-US" altLang="zh-CN" sz="4400" b="1" i="0" u="none" strike="noStrike" kern="1200" cap="none" spc="0" normalizeH="0" baseline="0" noProof="0" dirty="0">
              <a:ln>
                <a:noFill/>
              </a:ln>
              <a:solidFill>
                <a:schemeClr val="bg1"/>
              </a:solidFill>
              <a:effectLst/>
              <a:uLnTx/>
              <a:uFillTx/>
              <a:latin typeface="Calibri" panose="020F0502020204030204" pitchFamily="34" charset="0"/>
              <a:ea typeface="张海山锐线体2.0" panose="02000000000000000000" pitchFamily="2" charset="-122"/>
              <a:cs typeface="+mj-cs"/>
            </a:endParaRPr>
          </a:p>
        </p:txBody>
      </p:sp>
      <p:sp>
        <p:nvSpPr>
          <p:cNvPr id="5" name="矩形 4"/>
          <p:cNvSpPr/>
          <p:nvPr/>
        </p:nvSpPr>
        <p:spPr>
          <a:xfrm>
            <a:off x="6532563" y="2084388"/>
            <a:ext cx="4548188" cy="11684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1"/>
                </a:solidFill>
                <a:ea typeface="+mj-ea"/>
                <a:sym typeface="+mn-ea"/>
              </a:rPr>
              <a:t>Short-term re-identification problem was the main motivation for the development of the P-DESTRE dataset.The Short term re-identification is mainly focused on the clothing appearance of the subjects.</a:t>
            </a:r>
            <a:endParaRPr lang="en-US" altLang="zh-CN" sz="1400" dirty="0">
              <a:solidFill>
                <a:schemeClr val="bg1"/>
              </a:solidFill>
              <a:latin typeface="Calibri" panose="020F0502020204030204" pitchFamily="34" charset="0"/>
              <a:ea typeface="+mj-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sp>
        <p:nvSpPr>
          <p:cNvPr id="6" name="矩形 5"/>
          <p:cNvSpPr/>
          <p:nvPr/>
        </p:nvSpPr>
        <p:spPr>
          <a:xfrm>
            <a:off x="784225" y="4298950"/>
            <a:ext cx="4816475" cy="2025650"/>
          </a:xfrm>
          <a:prstGeom prst="rect">
            <a:avLst/>
          </a:prstGeom>
        </p:spPr>
        <p:txBody>
          <a:bodyPr wrap="square">
            <a:spAutoFit/>
          </a:bodyPr>
          <a:lstStyle/>
          <a:p>
            <a:pPr algn="l">
              <a:lnSpc>
                <a:spcPct val="114000"/>
              </a:lnSpc>
            </a:pPr>
            <a:r>
              <a:rPr lang="en-US" altLang="zh-CN" sz="1400" dirty="0">
                <a:solidFill>
                  <a:schemeClr val="bg1"/>
                </a:solidFill>
                <a:ea typeface="+mj-ea"/>
                <a:sym typeface="+mn-ea"/>
              </a:rPr>
              <a:t>long-term re-identification problem was the main motivation for the development of the P-DESTRE dataset. Here, there is not any guarantee about the clothing appearance of subjects, nor about the time elapsed between consecutive observations of one ID. In such circumstances, the analysis of alternative features should be considered (e.g., fac</a:t>
            </a:r>
            <a:r>
              <a:rPr lang="en-IN" altLang="en-US" sz="1400" dirty="0">
                <a:solidFill>
                  <a:schemeClr val="bg1"/>
                </a:solidFill>
                <a:ea typeface="+mj-ea"/>
                <a:sym typeface="+mn-ea"/>
              </a:rPr>
              <a:t>e,</a:t>
            </a:r>
            <a:r>
              <a:rPr lang="en-US" altLang="zh-CN" sz="1400" dirty="0">
                <a:solidFill>
                  <a:schemeClr val="bg1"/>
                </a:solidFill>
                <a:ea typeface="+mj-ea"/>
                <a:sym typeface="+mn-ea"/>
              </a:rPr>
              <a:t> soft-biometrics</a:t>
            </a:r>
            <a:endParaRPr lang="en-US" altLang="zh-CN" sz="1400" dirty="0">
              <a:solidFill>
                <a:schemeClr val="bg1"/>
              </a:solidFill>
              <a:latin typeface="Calibri" panose="020F0502020204030204" pitchFamily="34" charset="0"/>
              <a:ea typeface="+mj-ea"/>
            </a:endParaRPr>
          </a:p>
          <a:p>
            <a:pPr algn="l">
              <a:lnSpc>
                <a:spcPct val="114000"/>
              </a:lnSpc>
            </a:pPr>
            <a:r>
              <a:rPr lang="en-US" altLang="zh-CN" sz="1400" dirty="0">
                <a:solidFill>
                  <a:schemeClr val="bg1"/>
                </a:solidFill>
                <a:ea typeface="+mj-ea"/>
                <a:sym typeface="+mn-ea"/>
              </a:rPr>
              <a:t>based).</a:t>
            </a:r>
            <a:endParaRPr lang="en-US" altLang="zh-CN" sz="1400" dirty="0">
              <a:solidFill>
                <a:schemeClr val="bg1"/>
              </a:solidFill>
              <a:latin typeface="Calibri" panose="020F0502020204030204" pitchFamily="34" charset="0"/>
              <a:ea typeface="+mj-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cxnSp>
        <p:nvCxnSpPr>
          <p:cNvPr id="8" name="直接连接符 7"/>
          <p:cNvCxnSpPr/>
          <p:nvPr/>
        </p:nvCxnSpPr>
        <p:spPr>
          <a:xfrm>
            <a:off x="6486525" y="2084388"/>
            <a:ext cx="0" cy="167005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657850" y="4341813"/>
            <a:ext cx="0" cy="142716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024810" y="1747644"/>
            <a:ext cx="3098800" cy="337185"/>
          </a:xfrm>
          <a:prstGeom prst="rect">
            <a:avLst/>
          </a:prstGeom>
          <a:noFill/>
        </p:spPr>
        <p:txBody>
          <a:bodyPr wrap="square" rtlCol="0">
            <a:spAutoFit/>
            <a:scene3d>
              <a:camera prst="orthographicFront"/>
              <a:lightRig rig="threePt" dir="t"/>
            </a:scene3d>
            <a:sp3d contourW="12700"/>
          </a:bodyPr>
          <a:p>
            <a:pPr algn="ctr"/>
            <a:r>
              <a:rPr lang="en-US" altLang="zh-CN" sz="1600" b="1" dirty="0" smtClean="0">
                <a:solidFill>
                  <a:schemeClr val="bg1"/>
                </a:solidFill>
                <a:latin typeface="Calibri" panose="020F0502020204030204" pitchFamily="34" charset="0"/>
              </a:rPr>
              <a:t>Short term re-identification</a:t>
            </a:r>
            <a:endParaRPr lang="en-US" altLang="zh-CN" sz="1600" b="1" dirty="0" smtClean="0">
              <a:solidFill>
                <a:schemeClr val="bg1"/>
              </a:solidFill>
              <a:latin typeface="Calibri" panose="020F0502020204030204" pitchFamily="34" charset="0"/>
            </a:endParaRPr>
          </a:p>
        </p:txBody>
      </p:sp>
      <p:sp>
        <p:nvSpPr>
          <p:cNvPr id="36" name="文本框 35"/>
          <p:cNvSpPr txBox="1"/>
          <p:nvPr/>
        </p:nvSpPr>
        <p:spPr>
          <a:xfrm>
            <a:off x="1266195" y="3961503"/>
            <a:ext cx="2844164" cy="337185"/>
          </a:xfrm>
          <a:prstGeom prst="rect">
            <a:avLst/>
          </a:prstGeom>
          <a:noFill/>
        </p:spPr>
        <p:txBody>
          <a:bodyPr wrap="square" rtlCol="0">
            <a:spAutoFit/>
            <a:scene3d>
              <a:camera prst="orthographicFront"/>
              <a:lightRig rig="threePt" dir="t"/>
            </a:scene3d>
            <a:sp3d contourW="12700"/>
          </a:bodyPr>
          <a:p>
            <a:pPr algn="ctr"/>
            <a:r>
              <a:rPr lang="en-US" altLang="zh-CN" sz="1600" b="1" dirty="0" smtClean="0">
                <a:solidFill>
                  <a:schemeClr val="bg1"/>
                </a:solidFill>
                <a:latin typeface="Calibri" panose="020F0502020204030204" pitchFamily="34" charset="0"/>
              </a:rPr>
              <a:t>Long term re-identification</a:t>
            </a:r>
            <a:endParaRPr lang="en-US" altLang="zh-CN" sz="1600" b="1" dirty="0" smtClean="0">
              <a:solidFill>
                <a:schemeClr val="bg1"/>
              </a:solidFill>
              <a:latin typeface="Calibri" panose="020F0502020204030204" pitchFamily="34" charset="0"/>
            </a:endParaRPr>
          </a:p>
        </p:txBody>
      </p:sp>
      <p:pic>
        <p:nvPicPr>
          <p:cNvPr id="3" name="Picture 2"/>
          <p:cNvPicPr>
            <a:picLocks noChangeAspect="1"/>
          </p:cNvPicPr>
          <p:nvPr/>
        </p:nvPicPr>
        <p:blipFill>
          <a:blip r:embed="rId1"/>
          <a:stretch>
            <a:fillRect/>
          </a:stretch>
        </p:blipFill>
        <p:spPr>
          <a:xfrm>
            <a:off x="1176020" y="1966595"/>
            <a:ext cx="4032885" cy="1710055"/>
          </a:xfrm>
          <a:prstGeom prst="rect">
            <a:avLst/>
          </a:prstGeom>
        </p:spPr>
      </p:pic>
      <p:pic>
        <p:nvPicPr>
          <p:cNvPr id="4" name="Picture 3"/>
          <p:cNvPicPr>
            <a:picLocks noChangeAspect="1"/>
          </p:cNvPicPr>
          <p:nvPr/>
        </p:nvPicPr>
        <p:blipFill>
          <a:blip r:embed="rId2"/>
          <a:stretch>
            <a:fillRect/>
          </a:stretch>
        </p:blipFill>
        <p:spPr>
          <a:xfrm>
            <a:off x="6868160" y="3961765"/>
            <a:ext cx="3922395" cy="17100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fontScale="90000"/>
          </a:bodyPr>
          <a:lstStyle/>
          <a:p>
            <a:pPr marL="0" marR="0" lvl="0" indent="0" algn="ctr" defTabSz="914400" rtl="0" eaLnBrk="1" fontAlgn="auto" latinLnBrk="0" hangingPunct="1">
              <a:lnSpc>
                <a:spcPct val="90000"/>
              </a:lnSpc>
              <a:spcBef>
                <a:spcPct val="0"/>
              </a:spcBef>
              <a:spcAft>
                <a:spcPts val="0"/>
              </a:spcAft>
              <a:buClrTx/>
              <a:buSzTx/>
              <a:buFontTx/>
              <a:buNone/>
              <a:defRPr/>
            </a:pPr>
            <a:r>
              <a:rPr lang="en-US" altLang="zh-CN" b="1" dirty="0">
                <a:solidFill>
                  <a:schemeClr val="bg1"/>
                </a:solidFill>
                <a:latin typeface="Calibri" panose="020F0502020204030204" pitchFamily="34" charset="0"/>
                <a:ea typeface="张海山锐线体2.0" panose="02000000000000000000" pitchFamily="2" charset="-122"/>
                <a:sym typeface="+mn-ea"/>
              </a:rPr>
              <a:t> EVALUATION PARAMETERS</a:t>
            </a:r>
            <a:br>
              <a:rPr lang="en-US" altLang="zh-CN" b="1" dirty="0">
                <a:solidFill>
                  <a:schemeClr val="bg1"/>
                </a:solidFill>
                <a:latin typeface="Calibri" panose="020F0502020204030204" pitchFamily="34" charset="0"/>
                <a:ea typeface="张海山锐线体2.0" panose="02000000000000000000" pitchFamily="2" charset="-122"/>
              </a:rPr>
            </a:br>
            <a:endParaRPr kumimoji="0" lang="en-US" altLang="zh-CN" sz="4400" b="1" i="0" u="none" strike="noStrike" kern="1200" cap="none" spc="0" normalizeH="0" baseline="0" noProof="0" dirty="0">
              <a:ln>
                <a:noFill/>
              </a:ln>
              <a:solidFill>
                <a:schemeClr val="bg1"/>
              </a:solidFill>
              <a:effectLst/>
              <a:uLnTx/>
              <a:uFillTx/>
              <a:latin typeface="Calibri" panose="020F0502020204030204" pitchFamily="34" charset="0"/>
              <a:ea typeface="张海山锐线体2.0" panose="02000000000000000000" pitchFamily="2" charset="-122"/>
              <a:cs typeface="+mj-cs"/>
            </a:endParaRPr>
          </a:p>
        </p:txBody>
      </p:sp>
      <p:sp>
        <p:nvSpPr>
          <p:cNvPr id="29" name="矩形 28"/>
          <p:cNvSpPr/>
          <p:nvPr/>
        </p:nvSpPr>
        <p:spPr>
          <a:xfrm>
            <a:off x="1242695" y="2006600"/>
            <a:ext cx="2438400" cy="1599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1"/>
                </a:solidFill>
                <a:ea typeface="+mj-ea"/>
                <a:sym typeface="+mn-ea"/>
              </a:rPr>
              <a:t>Instead of looking at the number of false positives the model predicted, recall looks at the number of false negatives that were thrown into the prediction mix.</a:t>
            </a:r>
            <a:endParaRPr lang="en-US" altLang="zh-CN" sz="1400" dirty="0">
              <a:solidFill>
                <a:schemeClr val="bg1"/>
              </a:solidFill>
              <a:latin typeface="Calibri" panose="020F0502020204030204" pitchFamily="34" charset="0"/>
              <a:ea typeface="+mj-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sp>
        <p:nvSpPr>
          <p:cNvPr id="30" name="矩形 29"/>
          <p:cNvSpPr/>
          <p:nvPr/>
        </p:nvSpPr>
        <p:spPr>
          <a:xfrm>
            <a:off x="1471295" y="1443990"/>
            <a:ext cx="1811338" cy="9220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zh-CN" sz="1800" b="1" dirty="0">
                <a:solidFill>
                  <a:srgbClr val="FFC000"/>
                </a:solidFill>
                <a:latin typeface="Calibri" panose="020F0502020204030204" pitchFamily="34" charset="0"/>
              </a:rPr>
              <a:t>        RECALL</a:t>
            </a:r>
            <a:endParaRPr lang="zh-CN" altLang="en-US" sz="1800" b="1" dirty="0">
              <a:solidFill>
                <a:srgbClr val="FFC000"/>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rgbClr val="FFC000"/>
              </a:solidFill>
              <a:effectLst/>
              <a:uLnTx/>
              <a:uFillTx/>
              <a:latin typeface="Calibri" panose="020F0502020204030204" pitchFamily="34" charset="0"/>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rgbClr val="FFC000"/>
              </a:solidFill>
              <a:effectLst/>
              <a:uLnTx/>
              <a:uFillTx/>
              <a:latin typeface="Calibri" panose="020F0502020204030204" pitchFamily="34" charset="0"/>
              <a:ea typeface="+mn-ea"/>
              <a:cs typeface="+mn-cs"/>
              <a:sym typeface="+mn-ea"/>
            </a:endParaRPr>
          </a:p>
        </p:txBody>
      </p:sp>
      <p:sp>
        <p:nvSpPr>
          <p:cNvPr id="31" name="矩形 30"/>
          <p:cNvSpPr/>
          <p:nvPr/>
        </p:nvSpPr>
        <p:spPr>
          <a:xfrm>
            <a:off x="4297363" y="2006600"/>
            <a:ext cx="2438400" cy="11684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1"/>
                </a:solidFill>
                <a:ea typeface="+mj-ea"/>
                <a:sym typeface="+mn-ea"/>
              </a:rPr>
              <a:t>Precision is the ratio of true positives to the total of the true positives and false positives.</a:t>
            </a:r>
            <a:endParaRPr lang="en-US" altLang="zh-CN" sz="1400" dirty="0">
              <a:solidFill>
                <a:schemeClr val="bg1"/>
              </a:solidFill>
              <a:latin typeface="Calibri" panose="020F0502020204030204" pitchFamily="34" charset="0"/>
              <a:ea typeface="+mj-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sp>
        <p:nvSpPr>
          <p:cNvPr id="32" name="矩形 31"/>
          <p:cNvSpPr/>
          <p:nvPr/>
        </p:nvSpPr>
        <p:spPr>
          <a:xfrm>
            <a:off x="4725988" y="1423035"/>
            <a:ext cx="1809750"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FFC000"/>
                </a:solidFill>
                <a:sym typeface="+mn-ea"/>
              </a:rPr>
              <a:t>P</a:t>
            </a:r>
            <a:r>
              <a:rPr lang="en-IN" altLang="en-US" sz="1800" b="1" dirty="0" smtClean="0">
                <a:solidFill>
                  <a:srgbClr val="FFC000"/>
                </a:solidFill>
                <a:sym typeface="+mn-ea"/>
              </a:rPr>
              <a:t>RECISION</a:t>
            </a:r>
            <a:endParaRPr lang="zh-CN" altLang="en-US" sz="1800" b="1" dirty="0">
              <a:solidFill>
                <a:srgbClr val="FFC000"/>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rgbClr val="FFC000"/>
              </a:solidFill>
              <a:effectLst/>
              <a:uLnTx/>
              <a:uFillTx/>
              <a:latin typeface="Calibri" panose="020F0502020204030204" pitchFamily="34" charset="0"/>
              <a:ea typeface="+mn-ea"/>
              <a:cs typeface="+mn-cs"/>
              <a:sym typeface="+mn-ea"/>
            </a:endParaRPr>
          </a:p>
        </p:txBody>
      </p:sp>
      <p:sp>
        <p:nvSpPr>
          <p:cNvPr id="33" name="矩形 32"/>
          <p:cNvSpPr/>
          <p:nvPr/>
        </p:nvSpPr>
        <p:spPr>
          <a:xfrm>
            <a:off x="7979410" y="2006600"/>
            <a:ext cx="2438400" cy="11684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altLang="en-US" sz="1400" dirty="0">
                <a:solidFill>
                  <a:schemeClr val="bg1"/>
                </a:solidFill>
                <a:ea typeface="+mj-ea"/>
                <a:sym typeface="+mn-ea"/>
              </a:rPr>
              <a:t>A</a:t>
            </a:r>
            <a:r>
              <a:rPr lang="en-US" altLang="zh-CN" sz="1400" dirty="0">
                <a:solidFill>
                  <a:schemeClr val="bg1"/>
                </a:solidFill>
                <a:ea typeface="+mj-ea"/>
                <a:sym typeface="+mn-ea"/>
              </a:rPr>
              <a:t>ccuracy is defined as the proportion of correct predictions in all predictions made. </a:t>
            </a:r>
            <a:endParaRPr lang="en-US" altLang="zh-CN" sz="1400" dirty="0">
              <a:solidFill>
                <a:schemeClr val="bg1"/>
              </a:solidFill>
              <a:latin typeface="Calibri" panose="020F0502020204030204" pitchFamily="34" charset="0"/>
              <a:ea typeface="+mj-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sp>
        <p:nvSpPr>
          <p:cNvPr id="34" name="矩形 33"/>
          <p:cNvSpPr/>
          <p:nvPr/>
        </p:nvSpPr>
        <p:spPr>
          <a:xfrm>
            <a:off x="8162290" y="1443990"/>
            <a:ext cx="1811338"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1" dirty="0" smtClean="0">
                <a:solidFill>
                  <a:srgbClr val="FFC000"/>
                </a:solidFill>
                <a:sym typeface="+mn-ea"/>
              </a:rPr>
              <a:t>A</a:t>
            </a:r>
            <a:r>
              <a:rPr lang="en-IN" altLang="en-US" sz="1800" b="1" dirty="0" smtClean="0">
                <a:solidFill>
                  <a:srgbClr val="FFC000"/>
                </a:solidFill>
                <a:sym typeface="+mn-ea"/>
              </a:rPr>
              <a:t>CCURACY</a:t>
            </a:r>
            <a:endParaRPr lang="zh-CN" altLang="en-US" sz="1800" b="1" dirty="0">
              <a:solidFill>
                <a:srgbClr val="FFC000"/>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1" i="0" u="none" strike="noStrike" kern="1200" cap="none" spc="0" normalizeH="0" baseline="0" noProof="0" dirty="0">
              <a:ln>
                <a:noFill/>
              </a:ln>
              <a:solidFill>
                <a:srgbClr val="FFC000"/>
              </a:solidFill>
              <a:effectLst/>
              <a:uLnTx/>
              <a:uFillTx/>
              <a:latin typeface="Calibri" panose="020F0502020204030204" pitchFamily="34" charset="0"/>
              <a:ea typeface="+mn-ea"/>
              <a:cs typeface="+mn-cs"/>
              <a:sym typeface="+mn-ea"/>
            </a:endParaRPr>
          </a:p>
        </p:txBody>
      </p:sp>
      <p:pic>
        <p:nvPicPr>
          <p:cNvPr id="100" name="Picture 99"/>
          <p:cNvPicPr/>
          <p:nvPr/>
        </p:nvPicPr>
        <p:blipFill>
          <a:blip r:embed="rId1"/>
          <a:stretch>
            <a:fillRect/>
          </a:stretch>
        </p:blipFill>
        <p:spPr>
          <a:xfrm>
            <a:off x="1502410" y="3728085"/>
            <a:ext cx="8915400" cy="22891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00685" y="334645"/>
            <a:ext cx="10515600" cy="857885"/>
          </a:xfrm>
        </p:spPr>
        <p:txBody>
          <a:bodyPr vert="horz" lIns="91440" tIns="45720" rIns="91440" bIns="45720" rtlCol="0" anchor="ctr">
            <a:normAutofit fontScale="90000"/>
          </a:bodyPr>
          <a:lstStyle/>
          <a:p>
            <a:pPr marL="0" marR="0" lvl="0" indent="0" algn="ctr" defTabSz="914400" rtl="0" eaLnBrk="1" fontAlgn="auto" latinLnBrk="0" hangingPunct="1">
              <a:lnSpc>
                <a:spcPct val="90000"/>
              </a:lnSpc>
              <a:spcBef>
                <a:spcPct val="0"/>
              </a:spcBef>
              <a:spcAft>
                <a:spcPts val="0"/>
              </a:spcAft>
              <a:buClrTx/>
              <a:buSzTx/>
              <a:buFontTx/>
              <a:buNone/>
              <a:defRPr/>
            </a:pPr>
            <a:r>
              <a:rPr lang="en-US" altLang="zh-CN" b="1" dirty="0">
                <a:solidFill>
                  <a:schemeClr val="bg1"/>
                </a:solidFill>
                <a:latin typeface="Calibri" panose="020F0502020204030204" pitchFamily="34" charset="0"/>
                <a:ea typeface="张海山锐线体2.0" panose="02000000000000000000" pitchFamily="2" charset="-122"/>
                <a:sym typeface="+mn-ea"/>
              </a:rPr>
              <a:t>Model Fine tuning</a:t>
            </a:r>
            <a:br>
              <a:rPr lang="zh-CN" altLang="en-US" b="1" dirty="0">
                <a:solidFill>
                  <a:schemeClr val="bg1"/>
                </a:solidFill>
                <a:latin typeface="Calibri" panose="020F0502020204030204" pitchFamily="34" charset="0"/>
                <a:ea typeface="张海山锐线体2.0" panose="02000000000000000000" pitchFamily="2" charset="-122"/>
              </a:rPr>
            </a:br>
            <a:endParaRPr kumimoji="0" lang="zh-CN" altLang="en-US" sz="4400" b="1" i="0" u="none" strike="noStrike" kern="1200" cap="none" spc="0" normalizeH="0" baseline="0" noProof="0" dirty="0">
              <a:ln>
                <a:noFill/>
              </a:ln>
              <a:solidFill>
                <a:schemeClr val="bg1"/>
              </a:solidFill>
              <a:effectLst/>
              <a:uLnTx/>
              <a:uFillTx/>
              <a:latin typeface="Calibri" panose="020F0502020204030204" pitchFamily="34" charset="0"/>
              <a:ea typeface="张海山锐线体2.0" panose="02000000000000000000" pitchFamily="2" charset="-122"/>
              <a:cs typeface="+mj-cs"/>
            </a:endParaRPr>
          </a:p>
        </p:txBody>
      </p:sp>
      <p:sp>
        <p:nvSpPr>
          <p:cNvPr id="3" name="空心弧 2"/>
          <p:cNvSpPr/>
          <p:nvPr/>
        </p:nvSpPr>
        <p:spPr>
          <a:xfrm rot="20312631" flipH="1">
            <a:off x="5334000" y="1670050"/>
            <a:ext cx="2379663" cy="2379663"/>
          </a:xfrm>
          <a:prstGeom prst="blockArc">
            <a:avLst>
              <a:gd name="adj1" fmla="val 33342"/>
              <a:gd name="adj2" fmla="val 8032384"/>
              <a:gd name="adj3" fmla="val 14863"/>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4" name="空心弧 3"/>
          <p:cNvSpPr/>
          <p:nvPr/>
        </p:nvSpPr>
        <p:spPr>
          <a:xfrm rot="1287369" flipH="1" flipV="1">
            <a:off x="7211060" y="2500630"/>
            <a:ext cx="2381250" cy="2379663"/>
          </a:xfrm>
          <a:prstGeom prst="blockArc">
            <a:avLst>
              <a:gd name="adj1" fmla="val 33342"/>
              <a:gd name="adj2" fmla="val 8032384"/>
              <a:gd name="adj3" fmla="val 14863"/>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5" name="空心弧 4"/>
          <p:cNvSpPr/>
          <p:nvPr/>
        </p:nvSpPr>
        <p:spPr>
          <a:xfrm rot="20312631" flipH="1">
            <a:off x="9092248" y="1670050"/>
            <a:ext cx="2381250" cy="2379663"/>
          </a:xfrm>
          <a:prstGeom prst="blockArc">
            <a:avLst>
              <a:gd name="adj1" fmla="val 33342"/>
              <a:gd name="adj2" fmla="val 4759318"/>
              <a:gd name="adj3" fmla="val 14803"/>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6" name="空心弧 5"/>
          <p:cNvSpPr/>
          <p:nvPr/>
        </p:nvSpPr>
        <p:spPr>
          <a:xfrm rot="15779020" flipH="1">
            <a:off x="9023826" y="1668621"/>
            <a:ext cx="2379663" cy="2381250"/>
          </a:xfrm>
          <a:prstGeom prst="blockArc">
            <a:avLst>
              <a:gd name="adj1" fmla="val 195968"/>
              <a:gd name="adj2" fmla="val 6552295"/>
              <a:gd name="adj3" fmla="val 1494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7" name="空心弧 6"/>
          <p:cNvSpPr/>
          <p:nvPr/>
        </p:nvSpPr>
        <p:spPr>
          <a:xfrm rot="21079828" flipH="1" flipV="1">
            <a:off x="10855008" y="782638"/>
            <a:ext cx="2381250" cy="2381250"/>
          </a:xfrm>
          <a:prstGeom prst="blockArc">
            <a:avLst>
              <a:gd name="adj1" fmla="val 20487597"/>
              <a:gd name="adj2" fmla="val 5868723"/>
              <a:gd name="adj3" fmla="val 1501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8" name="椭圆 7"/>
          <p:cNvSpPr/>
          <p:nvPr/>
        </p:nvSpPr>
        <p:spPr>
          <a:xfrm>
            <a:off x="6355715" y="3729673"/>
            <a:ext cx="673100" cy="673100"/>
          </a:xfrm>
          <a:prstGeom prst="ellipse">
            <a:avLst/>
          </a:prstGeom>
          <a:solidFill>
            <a:schemeClr val="tx2"/>
          </a:solidFill>
          <a:ln w="28575">
            <a:solidFill>
              <a:srgbClr val="3130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a:noFill/>
                </a:ln>
                <a:solidFill>
                  <a:schemeClr val="bg1">
                    <a:lumMod val="95000"/>
                  </a:schemeClr>
                </a:solidFill>
                <a:effectLst/>
                <a:uLnTx/>
                <a:uFillTx/>
                <a:latin typeface="+mn-lt"/>
                <a:ea typeface="+mn-ea"/>
                <a:cs typeface="+mn-cs"/>
                <a:sym typeface="+mn-ea"/>
              </a:rPr>
              <a:t>2</a:t>
            </a:r>
            <a:endParaRPr kumimoji="0" lang="zh-CN" altLang="en-US" sz="28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9" name="椭圆 8"/>
          <p:cNvSpPr/>
          <p:nvPr/>
        </p:nvSpPr>
        <p:spPr>
          <a:xfrm>
            <a:off x="8213725" y="2581275"/>
            <a:ext cx="673100" cy="673100"/>
          </a:xfrm>
          <a:prstGeom prst="ellipse">
            <a:avLst/>
          </a:prstGeom>
          <a:solidFill>
            <a:schemeClr val="accent5">
              <a:lumMod val="75000"/>
            </a:schemeClr>
          </a:solidFill>
          <a:ln w="28575">
            <a:solidFill>
              <a:srgbClr val="3130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a:noFill/>
                </a:ln>
                <a:solidFill>
                  <a:schemeClr val="bg1">
                    <a:lumMod val="95000"/>
                  </a:schemeClr>
                </a:solidFill>
                <a:effectLst/>
                <a:uLnTx/>
                <a:uFillTx/>
                <a:latin typeface="+mn-lt"/>
                <a:ea typeface="+mn-ea"/>
                <a:cs typeface="+mn-cs"/>
                <a:sym typeface="+mn-ea"/>
              </a:rPr>
              <a:t>3</a:t>
            </a:r>
            <a:endParaRPr kumimoji="0" lang="zh-CN" altLang="en-US" sz="28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0" name="椭圆 9"/>
          <p:cNvSpPr/>
          <p:nvPr/>
        </p:nvSpPr>
        <p:spPr>
          <a:xfrm>
            <a:off x="10142538" y="3923030"/>
            <a:ext cx="674688" cy="674688"/>
          </a:xfrm>
          <a:prstGeom prst="ellipse">
            <a:avLst/>
          </a:prstGeom>
          <a:solidFill>
            <a:schemeClr val="accent1">
              <a:lumMod val="75000"/>
            </a:schemeClr>
          </a:solidFill>
          <a:ln w="28575">
            <a:solidFill>
              <a:srgbClr val="3130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a:noFill/>
                </a:ln>
                <a:solidFill>
                  <a:schemeClr val="bg1">
                    <a:lumMod val="95000"/>
                  </a:schemeClr>
                </a:solidFill>
                <a:effectLst/>
                <a:uLnTx/>
                <a:uFillTx/>
                <a:latin typeface="+mn-lt"/>
                <a:ea typeface="+mn-ea"/>
                <a:cs typeface="+mn-cs"/>
                <a:sym typeface="+mn-ea"/>
              </a:rPr>
              <a:t>4</a:t>
            </a:r>
            <a:endParaRPr kumimoji="0" lang="zh-CN" altLang="en-US" sz="28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grpSp>
        <p:nvGrpSpPr>
          <p:cNvPr id="11" name="组合 10"/>
          <p:cNvGrpSpPr/>
          <p:nvPr/>
        </p:nvGrpSpPr>
        <p:grpSpPr>
          <a:xfrm>
            <a:off x="3502119" y="2500443"/>
            <a:ext cx="2380594" cy="2380587"/>
            <a:chOff x="3649446" y="2587558"/>
            <a:chExt cx="2380587" cy="2380587"/>
          </a:xfrm>
          <a:solidFill>
            <a:srgbClr val="00B0F0"/>
          </a:solidFill>
        </p:grpSpPr>
        <p:sp>
          <p:nvSpPr>
            <p:cNvPr id="12" name="空心弧 11"/>
            <p:cNvSpPr/>
            <p:nvPr/>
          </p:nvSpPr>
          <p:spPr>
            <a:xfrm rot="1287369" flipH="1" flipV="1">
              <a:off x="3649446" y="2587558"/>
              <a:ext cx="2380587" cy="2380587"/>
            </a:xfrm>
            <a:prstGeom prst="blockArc">
              <a:avLst>
                <a:gd name="adj1" fmla="val 33342"/>
                <a:gd name="adj2" fmla="val 8032384"/>
                <a:gd name="adj3" fmla="val 148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13" name="等腰三角形 12"/>
            <p:cNvSpPr/>
            <p:nvPr/>
          </p:nvSpPr>
          <p:spPr>
            <a:xfrm rot="12120257">
              <a:off x="3674769" y="3385342"/>
              <a:ext cx="355185" cy="260202"/>
            </a:xfrm>
            <a:prstGeom prst="triangle">
              <a:avLst>
                <a:gd name="adj" fmla="val 2704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grpSp>
      <p:sp>
        <p:nvSpPr>
          <p:cNvPr id="14" name="椭圆 13"/>
          <p:cNvSpPr/>
          <p:nvPr/>
        </p:nvSpPr>
        <p:spPr>
          <a:xfrm>
            <a:off x="4527550" y="2268538"/>
            <a:ext cx="673100" cy="673100"/>
          </a:xfrm>
          <a:prstGeom prst="ellipse">
            <a:avLst/>
          </a:prstGeom>
          <a:solidFill>
            <a:srgbClr val="00B0F0"/>
          </a:solidFill>
          <a:ln w="28575">
            <a:solidFill>
              <a:srgbClr val="3130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0" i="0" u="none" strike="noStrike" kern="1200" cap="none" spc="0" normalizeH="0" baseline="0" noProof="0" dirty="0" smtClean="0">
                <a:ln>
                  <a:noFill/>
                </a:ln>
                <a:solidFill>
                  <a:schemeClr val="bg1">
                    <a:lumMod val="95000"/>
                  </a:schemeClr>
                </a:solidFill>
                <a:effectLst/>
                <a:uLnTx/>
                <a:uFillTx/>
                <a:latin typeface="+mn-lt"/>
                <a:ea typeface="+mn-ea"/>
                <a:cs typeface="+mn-cs"/>
                <a:sym typeface="+mn-ea"/>
              </a:rPr>
              <a:t>1</a:t>
            </a:r>
            <a:endParaRPr kumimoji="0" lang="zh-CN" altLang="en-US" sz="28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7" name="矩形 16"/>
          <p:cNvSpPr/>
          <p:nvPr/>
        </p:nvSpPr>
        <p:spPr>
          <a:xfrm>
            <a:off x="7920355" y="1407160"/>
            <a:ext cx="3163570" cy="1289050"/>
          </a:xfrm>
          <a:prstGeom prst="rect">
            <a:avLst/>
          </a:prstGeom>
        </p:spPr>
        <p:txBody>
          <a:bodyPr wrap="square">
            <a:spAutoFit/>
          </a:bodyPr>
          <a:lstStyle/>
          <a:p>
            <a:pPr algn="l">
              <a:lnSpc>
                <a:spcPct val="114000"/>
              </a:lnSpc>
            </a:pPr>
            <a:r>
              <a:rPr lang="en-US" altLang="zh-CN" sz="1400" dirty="0">
                <a:solidFill>
                  <a:schemeClr val="bg1"/>
                </a:solidFill>
                <a:ea typeface="+mj-ea"/>
                <a:sym typeface="+mn-ea"/>
              </a:rPr>
              <a:t>Training batches play an important role</a:t>
            </a:r>
            <a:r>
              <a:rPr lang="en-IN" altLang="en-US" sz="1400" dirty="0">
                <a:solidFill>
                  <a:schemeClr val="bg1"/>
                </a:solidFill>
                <a:ea typeface="+mj-ea"/>
                <a:sym typeface="+mn-ea"/>
              </a:rPr>
              <a:t> </a:t>
            </a:r>
            <a:r>
              <a:rPr lang="en-US" altLang="zh-CN" sz="1400" dirty="0">
                <a:solidFill>
                  <a:schemeClr val="bg1"/>
                </a:solidFill>
                <a:ea typeface="+mj-ea"/>
                <a:sym typeface="+mn-ea"/>
              </a:rPr>
              <a:t>in fine tuning of network models. We therefore did not limit our training iterations to small numbers.</a:t>
            </a:r>
            <a:endParaRPr lang="en-US" altLang="zh-CN" sz="1400" dirty="0">
              <a:solidFill>
                <a:schemeClr val="bg1"/>
              </a:solidFill>
              <a:latin typeface="Calibri" panose="020F0502020204030204" pitchFamily="34" charset="0"/>
              <a:ea typeface="+mj-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sp>
        <p:nvSpPr>
          <p:cNvPr id="18" name="矩形 17"/>
          <p:cNvSpPr/>
          <p:nvPr/>
        </p:nvSpPr>
        <p:spPr>
          <a:xfrm>
            <a:off x="8127683" y="981393"/>
            <a:ext cx="2014538" cy="70675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smtClean="0">
                <a:solidFill>
                  <a:srgbClr val="FFC000"/>
                </a:solidFill>
                <a:sym typeface="+mn-ea"/>
              </a:rPr>
              <a:t> Training Batches</a:t>
            </a:r>
            <a:endParaRPr lang="en-US" altLang="zh-CN" sz="2000" b="1" dirty="0" smtClean="0">
              <a:solidFill>
                <a:srgbClr val="FFC000"/>
              </a:solidFill>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000" b="1" i="0" u="none" strike="noStrike" kern="1200" cap="none" spc="0" normalizeH="0" baseline="0" noProof="0" dirty="0" smtClean="0">
              <a:ln>
                <a:noFill/>
              </a:ln>
              <a:solidFill>
                <a:srgbClr val="FFC000"/>
              </a:solidFill>
              <a:effectLst/>
              <a:uLnTx/>
              <a:uFillTx/>
              <a:latin typeface="Calibri" panose="020F0502020204030204" pitchFamily="34" charset="0"/>
              <a:ea typeface="+mn-ea"/>
              <a:cs typeface="+mn-cs"/>
              <a:sym typeface="+mn-ea"/>
            </a:endParaRPr>
          </a:p>
        </p:txBody>
      </p:sp>
      <p:sp>
        <p:nvSpPr>
          <p:cNvPr id="19" name="矩形 18"/>
          <p:cNvSpPr/>
          <p:nvPr/>
        </p:nvSpPr>
        <p:spPr>
          <a:xfrm>
            <a:off x="3874770" y="4970780"/>
            <a:ext cx="3442335" cy="1383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1"/>
                </a:solidFill>
                <a:ea typeface="+mj-ea"/>
                <a:sym typeface="+mn-ea"/>
              </a:rPr>
              <a:t>Learning rate is one of the crucial parameters while training the network model. Instead of using a steep constant learning rate, we used a step by step learning rate of 0.0001.</a:t>
            </a:r>
            <a:endParaRPr lang="en-US" altLang="zh-CN" sz="1400" dirty="0">
              <a:solidFill>
                <a:schemeClr val="bg1"/>
              </a:solidFill>
              <a:latin typeface="Calibri" panose="020F0502020204030204" pitchFamily="34" charset="0"/>
              <a:ea typeface="+mj-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sp>
        <p:nvSpPr>
          <p:cNvPr id="20" name="矩形 19"/>
          <p:cNvSpPr/>
          <p:nvPr/>
        </p:nvSpPr>
        <p:spPr>
          <a:xfrm>
            <a:off x="4406900" y="4526915"/>
            <a:ext cx="2331085" cy="70675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smtClean="0">
                <a:solidFill>
                  <a:srgbClr val="FFC000"/>
                </a:solidFill>
                <a:sym typeface="+mn-ea"/>
              </a:rPr>
              <a:t>Learning Rate</a:t>
            </a:r>
            <a:endParaRPr lang="en-US" altLang="zh-CN" sz="2000" b="1" dirty="0" smtClean="0">
              <a:solidFill>
                <a:srgbClr val="FFC000"/>
              </a:solidFill>
              <a:latin typeface="Calibri" panose="020F0502020204030204" pitchFamily="34" charset="0"/>
            </a:endParaRPr>
          </a:p>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2000" b="1" i="0" u="none" strike="noStrike" kern="1200" cap="none" spc="0" normalizeH="0" baseline="0" noProof="0" dirty="0" smtClean="0">
              <a:ln>
                <a:noFill/>
              </a:ln>
              <a:solidFill>
                <a:srgbClr val="FFC000"/>
              </a:solidFill>
              <a:effectLst/>
              <a:uLnTx/>
              <a:uFillTx/>
              <a:latin typeface="Calibri" panose="020F0502020204030204" pitchFamily="34" charset="0"/>
              <a:ea typeface="+mn-ea"/>
              <a:cs typeface="+mn-cs"/>
              <a:sym typeface="+mn-ea"/>
            </a:endParaRPr>
          </a:p>
        </p:txBody>
      </p:sp>
      <p:sp>
        <p:nvSpPr>
          <p:cNvPr id="21" name="矩形 20"/>
          <p:cNvSpPr/>
          <p:nvPr/>
        </p:nvSpPr>
        <p:spPr>
          <a:xfrm>
            <a:off x="7576185" y="4643120"/>
            <a:ext cx="3241040" cy="1043305"/>
          </a:xfrm>
          <a:prstGeom prst="rect">
            <a:avLst/>
          </a:prstGeom>
        </p:spPr>
        <p:txBody>
          <a:bodyPr wrap="square">
            <a:spAutoFit/>
          </a:bodyPr>
          <a:lstStyle/>
          <a:p>
            <a:pPr algn="l">
              <a:lnSpc>
                <a:spcPct val="114000"/>
              </a:lnSpc>
            </a:pPr>
            <a:r>
              <a:rPr sz="1400" dirty="0">
                <a:solidFill>
                  <a:schemeClr val="bg1"/>
                </a:solidFill>
                <a:ea typeface="+mj-ea"/>
                <a:sym typeface="+mn-ea"/>
              </a:rPr>
              <a:t>In transfer learning, the knowledge of an already trained machine learning model is applied to a different but related problem.</a:t>
            </a:r>
            <a:r>
              <a:rPr lang="en-US" altLang="zh-CN" sz="1400" dirty="0">
                <a:solidFill>
                  <a:schemeClr val="bg1"/>
                </a:solidFill>
                <a:ea typeface="+mj-ea"/>
                <a:sym typeface="+mn-ea"/>
              </a:rPr>
              <a:t>.</a:t>
            </a:r>
            <a:endParaRPr lang="en-US" altLang="zh-CN" sz="1400" dirty="0">
              <a:solidFill>
                <a:schemeClr val="bg1"/>
              </a:solidFill>
              <a:latin typeface="Calibri" panose="020F0502020204030204" pitchFamily="34" charset="0"/>
              <a:ea typeface="+mj-ea"/>
            </a:endParaRPr>
          </a:p>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sp>
        <p:nvSpPr>
          <p:cNvPr id="22" name="矩形 21"/>
          <p:cNvSpPr/>
          <p:nvPr/>
        </p:nvSpPr>
        <p:spPr>
          <a:xfrm>
            <a:off x="7995285" y="4264025"/>
            <a:ext cx="2147570" cy="70675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smtClean="0">
                <a:solidFill>
                  <a:srgbClr val="FFC000"/>
                </a:solidFill>
                <a:sym typeface="+mn-ea"/>
              </a:rPr>
              <a:t> Transfer</a:t>
            </a:r>
            <a:r>
              <a:rPr lang="en-IN" altLang="en-US" sz="2000" b="1" dirty="0" smtClean="0">
                <a:solidFill>
                  <a:srgbClr val="FFC000"/>
                </a:solidFill>
                <a:sym typeface="+mn-ea"/>
              </a:rPr>
              <a:t> </a:t>
            </a:r>
            <a:r>
              <a:rPr lang="en-US" altLang="zh-CN" sz="2000" b="1" dirty="0" smtClean="0">
                <a:solidFill>
                  <a:srgbClr val="FFC000"/>
                </a:solidFill>
                <a:sym typeface="+mn-ea"/>
              </a:rPr>
              <a:t>Learning</a:t>
            </a:r>
            <a:endParaRPr lang="en-US" altLang="zh-CN" sz="2000" b="1" dirty="0" smtClean="0">
              <a:solidFill>
                <a:srgbClr val="FFC000"/>
              </a:solidFill>
              <a:latin typeface="Calibri" panose="020F0502020204030204" pitchFamily="34" charset="0"/>
            </a:endParaRPr>
          </a:p>
          <a:p>
            <a:pPr marL="0" marR="0" lvl="0" indent="0" algn="r" defTabSz="914400" rtl="0" eaLnBrk="1" fontAlgn="auto" latinLnBrk="0" hangingPunct="1">
              <a:lnSpc>
                <a:spcPct val="100000"/>
              </a:lnSpc>
              <a:spcBef>
                <a:spcPts val="0"/>
              </a:spcBef>
              <a:spcAft>
                <a:spcPts val="0"/>
              </a:spcAft>
              <a:buClrTx/>
              <a:buSzTx/>
              <a:buFontTx/>
              <a:buNone/>
              <a:defRPr/>
            </a:pPr>
            <a:endParaRPr kumimoji="0" lang="en-US" altLang="zh-CN" sz="2000" b="1" i="0" u="none" strike="noStrike" kern="1200" cap="none" spc="0" normalizeH="0" baseline="0" noProof="0" dirty="0" smtClean="0">
              <a:ln>
                <a:noFill/>
              </a:ln>
              <a:solidFill>
                <a:srgbClr val="FFC000"/>
              </a:solidFill>
              <a:effectLst/>
              <a:uLnTx/>
              <a:uFillTx/>
              <a:latin typeface="Calibri" panose="020F0502020204030204" pitchFamily="34" charset="0"/>
              <a:ea typeface="+mn-ea"/>
              <a:cs typeface="+mn-cs"/>
              <a:sym typeface="+mn-ea"/>
            </a:endParaRPr>
          </a:p>
        </p:txBody>
      </p:sp>
      <p:sp>
        <p:nvSpPr>
          <p:cNvPr id="23" name="矩形 22"/>
          <p:cNvSpPr/>
          <p:nvPr/>
        </p:nvSpPr>
        <p:spPr>
          <a:xfrm>
            <a:off x="968058" y="3532188"/>
            <a:ext cx="2497138" cy="224536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400" dirty="0">
                <a:solidFill>
                  <a:schemeClr val="bg1"/>
                </a:solidFill>
                <a:ea typeface="+mj-ea"/>
                <a:sym typeface="+mn-ea"/>
              </a:rPr>
              <a:t>Instead of using existing anchor boxes from our base network Retinanet, we increased anchor boxes and regenerated 12 using K Means.These regenerated anchor boxes were then used at four detection levels for training our model and it improved the accuracy. </a:t>
            </a:r>
            <a:endParaRPr lang="en-US" altLang="zh-CN" sz="1400" dirty="0">
              <a:solidFill>
                <a:schemeClr val="bg1"/>
              </a:solidFill>
              <a:latin typeface="Calibri" panose="020F0502020204030204" pitchFamily="34" charset="0"/>
              <a:ea typeface="+mj-ea"/>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400" b="0" i="0" u="none" strike="noStrike" kern="1200" cap="none" spc="0" normalizeH="0" baseline="0" noProof="0" dirty="0">
              <a:ln>
                <a:noFill/>
              </a:ln>
              <a:solidFill>
                <a:schemeClr val="bg1"/>
              </a:solidFill>
              <a:effectLst/>
              <a:uLnTx/>
              <a:uFillTx/>
              <a:latin typeface="Calibri" panose="020F0502020204030204" pitchFamily="34" charset="0"/>
              <a:ea typeface="+mj-ea"/>
              <a:cs typeface="+mn-cs"/>
              <a:sym typeface="+mn-ea"/>
            </a:endParaRPr>
          </a:p>
        </p:txBody>
      </p:sp>
      <p:sp>
        <p:nvSpPr>
          <p:cNvPr id="24" name="矩形 23"/>
          <p:cNvSpPr/>
          <p:nvPr/>
        </p:nvSpPr>
        <p:spPr>
          <a:xfrm>
            <a:off x="968375" y="2825433"/>
            <a:ext cx="2613025" cy="70675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smtClean="0">
                <a:solidFill>
                  <a:srgbClr val="FFC000"/>
                </a:solidFill>
                <a:sym typeface="+mn-ea"/>
              </a:rPr>
              <a:t>Regenerated Anchor Boxes</a:t>
            </a:r>
            <a:endParaRPr kumimoji="0" lang="en-US" altLang="zh-CN" sz="2000" b="1" i="0" u="none" strike="noStrike" kern="1200" cap="none" spc="0" normalizeH="0" baseline="0" noProof="0" dirty="0" smtClean="0">
              <a:ln>
                <a:noFill/>
              </a:ln>
              <a:solidFill>
                <a:srgbClr val="FFC000"/>
              </a:solidFill>
              <a:effectLst/>
              <a:uLnTx/>
              <a:uFillTx/>
              <a:latin typeface="+mn-lt"/>
              <a:ea typeface="+mn-ea"/>
              <a:cs typeface="+mn-cs"/>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2719070" y="903605"/>
            <a:ext cx="7794625" cy="2853055"/>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IN" altLang="zh-CN" sz="6000" b="1" i="0" u="none" strike="noStrike" kern="1200" cap="none" spc="0" normalizeH="0" baseline="0" noProof="0" dirty="0">
                <a:ln>
                  <a:noFill/>
                </a:ln>
                <a:solidFill>
                  <a:schemeClr val="bg1">
                    <a:lumMod val="95000"/>
                  </a:schemeClr>
                </a:solidFill>
                <a:effectLst/>
                <a:uLnTx/>
                <a:uFillTx/>
                <a:latin typeface="+mj-lt"/>
                <a:ea typeface="+mj-ea"/>
                <a:cs typeface="+mj-cs"/>
              </a:rPr>
              <a:t>Requirement Analysis and Feasibility Study</a:t>
            </a:r>
            <a:endParaRPr kumimoji="0" lang="en-IN" altLang="zh-CN" sz="6000" b="1"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95960" y="132080"/>
            <a:ext cx="10515600" cy="1325563"/>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lang="en-US" altLang="zh-CN" sz="4000" b="1" dirty="0">
                <a:solidFill>
                  <a:schemeClr val="bg1"/>
                </a:solidFill>
                <a:latin typeface="Calibri" panose="020F0502020204030204" pitchFamily="34" charset="0"/>
                <a:ea typeface="张海山锐线体2.0" panose="02000000000000000000" pitchFamily="2" charset="-122"/>
                <a:sym typeface="+mn-ea"/>
              </a:rPr>
              <a:t> Requirements</a:t>
            </a:r>
            <a:r>
              <a:rPr lang="en-IN" altLang="en-US" sz="4000" b="1" dirty="0">
                <a:solidFill>
                  <a:schemeClr val="bg1"/>
                </a:solidFill>
                <a:latin typeface="Calibri" panose="020F0502020204030204" pitchFamily="34" charset="0"/>
                <a:ea typeface="张海山锐线体2.0" panose="02000000000000000000" pitchFamily="2" charset="-122"/>
                <a:sym typeface="+mn-ea"/>
              </a:rPr>
              <a:t> Analysis</a:t>
            </a:r>
            <a:br>
              <a:rPr lang="en-US" altLang="zh-CN" sz="4000" b="1" dirty="0">
                <a:solidFill>
                  <a:schemeClr val="bg1"/>
                </a:solidFill>
                <a:latin typeface="Calibri" panose="020F0502020204030204" pitchFamily="34" charset="0"/>
                <a:ea typeface="张海山锐线体2.0" panose="02000000000000000000" pitchFamily="2" charset="-122"/>
              </a:rPr>
            </a:br>
            <a:endParaRPr kumimoji="0" lang="en-US" altLang="zh-CN" sz="4000" b="1" i="0" u="none" strike="noStrike" kern="1200" cap="none" spc="0" normalizeH="0" baseline="0" noProof="0" dirty="0">
              <a:ln>
                <a:noFill/>
              </a:ln>
              <a:solidFill>
                <a:schemeClr val="bg1"/>
              </a:solidFill>
              <a:effectLst/>
              <a:uLnTx/>
              <a:uFillTx/>
              <a:latin typeface="Calibri" panose="020F0502020204030204" pitchFamily="34" charset="0"/>
              <a:ea typeface="张海山锐线体2.0" panose="02000000000000000000" pitchFamily="2" charset="-122"/>
              <a:cs typeface="+mj-cs"/>
            </a:endParaRPr>
          </a:p>
        </p:txBody>
      </p:sp>
      <p:sp>
        <p:nvSpPr>
          <p:cNvPr id="14" name="矩形 13"/>
          <p:cNvSpPr/>
          <p:nvPr/>
        </p:nvSpPr>
        <p:spPr>
          <a:xfrm>
            <a:off x="984250" y="1168400"/>
            <a:ext cx="10907395" cy="6492875"/>
          </a:xfrm>
          <a:prstGeom prst="rect">
            <a:avLst/>
          </a:prstGeom>
        </p:spPr>
        <p:txBody>
          <a:bodyPr wrap="square">
            <a:spAutoFit/>
          </a:bodyPr>
          <a:lstStyle/>
          <a:p>
            <a:pPr algn="l"/>
            <a:r>
              <a:rPr lang="en-US" sz="1600">
                <a:solidFill>
                  <a:schemeClr val="bg1"/>
                </a:solidFill>
                <a:latin typeface="Times New Roman" panose="02020603050405020304" charset="0"/>
                <a:cs typeface="Times New Roman" panose="02020603050405020304" charset="0"/>
                <a:sym typeface="+mn-ea"/>
              </a:rPr>
              <a:t>The main purpose of this project is to build an intelligent aerial surveilance system that can detect objects. Object detection can be applied to a wide range of applications,we have two primary goals:</a:t>
            </a:r>
            <a:endParaRPr lang="en-US" sz="1600">
              <a:solidFill>
                <a:schemeClr val="bg1"/>
              </a:solidFill>
              <a:latin typeface="Times New Roman" panose="02020603050405020304" charset="0"/>
              <a:cs typeface="Times New Roman" panose="02020603050405020304" charset="0"/>
              <a:sym typeface="+mn-ea"/>
            </a:endParaRPr>
          </a:p>
          <a:p>
            <a:pPr algn="l"/>
            <a:endParaRPr lang="en-US" sz="1600">
              <a:solidFill>
                <a:schemeClr val="bg1"/>
              </a:solidFill>
              <a:latin typeface="Times New Roman" panose="02020603050405020304" charset="0"/>
              <a:cs typeface="Times New Roman" panose="02020603050405020304" charset="0"/>
              <a:sym typeface="+mn-ea"/>
            </a:endParaRPr>
          </a:p>
          <a:p>
            <a:pPr algn="l"/>
            <a:r>
              <a:rPr lang="en-IN" altLang="en-US" sz="1600">
                <a:solidFill>
                  <a:schemeClr val="bg1"/>
                </a:solidFill>
                <a:latin typeface="Times New Roman" panose="02020603050405020304" charset="0"/>
                <a:cs typeface="Times New Roman" panose="02020603050405020304" charset="0"/>
              </a:rPr>
              <a:t>       1. we want to be able to detect pedestrain </a:t>
            </a:r>
            <a:r>
              <a:rPr lang="en-IN" altLang="en-US" sz="1600">
                <a:solidFill>
                  <a:schemeClr val="bg1"/>
                </a:solidFill>
                <a:latin typeface="Times New Roman" panose="02020603050405020304" charset="0"/>
                <a:cs typeface="Times New Roman" panose="02020603050405020304" charset="0"/>
                <a:sym typeface="+mn-ea"/>
              </a:rPr>
              <a:t>.</a:t>
            </a:r>
            <a:r>
              <a:rPr lang="en-IN" altLang="en-US" sz="1600">
                <a:solidFill>
                  <a:schemeClr val="bg1"/>
                </a:solidFill>
                <a:latin typeface="Times New Roman" panose="02020603050405020304" charset="0"/>
                <a:cs typeface="Times New Roman" panose="02020603050405020304" charset="0"/>
              </a:rPr>
              <a:t>   </a:t>
            </a:r>
            <a:endParaRPr lang="en-IN" altLang="en-US" sz="1600">
              <a:solidFill>
                <a:schemeClr val="bg1"/>
              </a:solidFill>
              <a:latin typeface="Times New Roman" panose="02020603050405020304" charset="0"/>
              <a:cs typeface="Times New Roman" panose="02020603050405020304" charset="0"/>
            </a:endParaRPr>
          </a:p>
          <a:p>
            <a:pPr algn="l"/>
            <a:r>
              <a:rPr lang="en-IN" altLang="en-US" sz="1600">
                <a:solidFill>
                  <a:schemeClr val="bg1"/>
                </a:solidFill>
                <a:latin typeface="Times New Roman" panose="02020603050405020304" charset="0"/>
                <a:cs typeface="Times New Roman" panose="02020603050405020304" charset="0"/>
              </a:rPr>
              <a:t>      </a:t>
            </a:r>
            <a:endParaRPr lang="en-IN" altLang="en-US" sz="1600">
              <a:solidFill>
                <a:schemeClr val="bg1"/>
              </a:solidFill>
              <a:latin typeface="Times New Roman" panose="02020603050405020304" charset="0"/>
              <a:cs typeface="Times New Roman" panose="02020603050405020304" charset="0"/>
            </a:endParaRPr>
          </a:p>
          <a:p>
            <a:pPr algn="l"/>
            <a:r>
              <a:rPr lang="en-IN" altLang="en-US" sz="1600">
                <a:solidFill>
                  <a:schemeClr val="bg1"/>
                </a:solidFill>
                <a:latin typeface="Times New Roman" panose="02020603050405020304" charset="0"/>
                <a:cs typeface="Times New Roman" panose="02020603050405020304" charset="0"/>
              </a:rPr>
              <a:t>       2. </a:t>
            </a:r>
            <a:r>
              <a:rPr lang="en-US" sz="1600">
                <a:solidFill>
                  <a:schemeClr val="bg1"/>
                </a:solidFill>
                <a:latin typeface="Times New Roman" panose="02020603050405020304" charset="0"/>
                <a:cs typeface="Times New Roman" panose="02020603050405020304" charset="0"/>
              </a:rPr>
              <a:t>we want to recognize whether a person is present.</a:t>
            </a:r>
            <a:endParaRPr lang="en-US" sz="1600">
              <a:solidFill>
                <a:schemeClr val="bg1"/>
              </a:solidFill>
              <a:latin typeface="Times New Roman" panose="02020603050405020304" charset="0"/>
              <a:cs typeface="Times New Roman" panose="02020603050405020304" charset="0"/>
            </a:endParaRPr>
          </a:p>
          <a:p>
            <a:pPr algn="l"/>
            <a:endParaRPr lang="en-US" sz="1600">
              <a:solidFill>
                <a:schemeClr val="bg1"/>
              </a:solidFill>
              <a:latin typeface="Times New Roman" panose="02020603050405020304" charset="0"/>
              <a:cs typeface="Times New Roman" panose="02020603050405020304" charset="0"/>
            </a:endParaRPr>
          </a:p>
          <a:p>
            <a:pPr algn="l"/>
            <a:endParaRPr lang="en-US" sz="1600">
              <a:solidFill>
                <a:schemeClr val="bg1"/>
              </a:solidFill>
              <a:latin typeface="Times New Roman" panose="02020603050405020304" charset="0"/>
              <a:cs typeface="Times New Roman" panose="02020603050405020304" charset="0"/>
            </a:endParaRPr>
          </a:p>
          <a:p>
            <a:pPr algn="l"/>
            <a:endParaRPr lang="en-US" sz="1600">
              <a:solidFill>
                <a:schemeClr val="bg1"/>
              </a:solidFill>
              <a:latin typeface="Times New Roman" panose="02020603050405020304" charset="0"/>
              <a:cs typeface="Times New Roman" panose="02020603050405020304" charset="0"/>
            </a:endParaRPr>
          </a:p>
          <a:p>
            <a:pPr algn="l"/>
            <a:endParaRPr lang="en-US" sz="1600">
              <a:solidFill>
                <a:schemeClr val="bg1"/>
              </a:solidFill>
              <a:latin typeface="Times New Roman" panose="02020603050405020304" charset="0"/>
              <a:cs typeface="Times New Roman" panose="02020603050405020304" charset="0"/>
            </a:endParaRPr>
          </a:p>
          <a:p>
            <a:pPr algn="l"/>
            <a:r>
              <a:rPr lang="en-US" altLang="zh-CN" sz="2800" b="1" dirty="0">
                <a:solidFill>
                  <a:srgbClr val="FFC000"/>
                </a:solidFill>
                <a:sym typeface="+mn-ea"/>
              </a:rPr>
              <a:t>Software requiremets</a:t>
            </a:r>
            <a:r>
              <a:rPr lang="en-IN" altLang="en-US" sz="2800" b="1" dirty="0">
                <a:solidFill>
                  <a:srgbClr val="FFC000"/>
                </a:solidFill>
                <a:sym typeface="+mn-ea"/>
              </a:rPr>
              <a:t>:</a:t>
            </a:r>
            <a:r>
              <a:rPr lang="en-US" sz="2000" b="1" dirty="0">
                <a:solidFill>
                  <a:srgbClr val="FFC000"/>
                </a:solidFill>
                <a:sym typeface="+mn-ea"/>
              </a:rPr>
              <a:t>				</a:t>
            </a:r>
            <a:endParaRPr lang="en-IN" altLang="en-US" sz="2000" b="1" dirty="0">
              <a:solidFill>
                <a:srgbClr val="FFC000"/>
              </a:solidFill>
              <a:sym typeface="+mn-ea"/>
            </a:endParaRPr>
          </a:p>
          <a:p>
            <a:pPr algn="l"/>
            <a:endParaRPr lang="en-IN" altLang="en-US" sz="2000" b="1" dirty="0">
              <a:solidFill>
                <a:srgbClr val="FFC000"/>
              </a:solidFill>
              <a:sym typeface="+mn-ea"/>
            </a:endParaRPr>
          </a:p>
          <a:p>
            <a:pPr algn="l"/>
            <a:r>
              <a:rPr lang="en-IN" altLang="en-US" sz="2000" b="1" dirty="0">
                <a:solidFill>
                  <a:schemeClr val="bg1"/>
                </a:solidFill>
                <a:sym typeface="+mn-ea"/>
              </a:rPr>
              <a:t>                1.</a:t>
            </a:r>
            <a:r>
              <a:rPr lang="en-US" altLang="zh-CN" sz="2000" b="1" dirty="0">
                <a:solidFill>
                  <a:schemeClr val="bg1"/>
                </a:solidFill>
                <a:ea typeface="+mj-ea"/>
                <a:sym typeface="+mn-ea"/>
              </a:rPr>
              <a:t>D</a:t>
            </a:r>
            <a:r>
              <a:rPr lang="en-IN" altLang="en-US" sz="2000" b="1" dirty="0">
                <a:solidFill>
                  <a:schemeClr val="bg1"/>
                </a:solidFill>
                <a:ea typeface="+mj-ea"/>
                <a:sym typeface="+mn-ea"/>
              </a:rPr>
              <a:t>ataset</a:t>
            </a:r>
            <a:endParaRPr lang="en-US" altLang="zh-CN" sz="2000" b="1" dirty="0">
              <a:solidFill>
                <a:schemeClr val="bg1"/>
              </a:solidFill>
              <a:ea typeface="+mj-ea"/>
              <a:sym typeface="+mn-ea"/>
            </a:endParaRPr>
          </a:p>
          <a:p>
            <a:pPr algn="l"/>
            <a:r>
              <a:rPr lang="en-US" altLang="zh-CN" sz="2000" b="1" dirty="0">
                <a:solidFill>
                  <a:schemeClr val="bg1"/>
                </a:solidFill>
                <a:ea typeface="+mj-ea"/>
                <a:sym typeface="+mn-ea"/>
              </a:rPr>
              <a:t> </a:t>
            </a:r>
            <a:r>
              <a:rPr lang="en-IN" altLang="en-US" sz="2000" b="1" dirty="0">
                <a:solidFill>
                  <a:schemeClr val="bg1"/>
                </a:solidFill>
                <a:ea typeface="+mj-ea"/>
                <a:sym typeface="+mn-ea"/>
              </a:rPr>
              <a:t>               2.</a:t>
            </a:r>
            <a:r>
              <a:rPr lang="en-US" altLang="zh-CN" sz="2000" b="1" dirty="0">
                <a:solidFill>
                  <a:schemeClr val="bg1"/>
                </a:solidFill>
                <a:ea typeface="+mj-ea"/>
                <a:sym typeface="+mn-ea"/>
              </a:rPr>
              <a:t>Python 3.7.0</a:t>
            </a:r>
            <a:endParaRPr lang="en-US" altLang="zh-CN" sz="2000" b="1" dirty="0">
              <a:solidFill>
                <a:schemeClr val="bg1"/>
              </a:solidFill>
              <a:ea typeface="+mj-ea"/>
              <a:sym typeface="+mn-ea"/>
            </a:endParaRPr>
          </a:p>
          <a:p>
            <a:pPr algn="l"/>
            <a:r>
              <a:rPr lang="en-US" altLang="zh-CN" sz="2000" b="1" dirty="0">
                <a:solidFill>
                  <a:schemeClr val="bg1"/>
                </a:solidFill>
                <a:ea typeface="+mj-ea"/>
                <a:sym typeface="+mn-ea"/>
              </a:rPr>
              <a:t> </a:t>
            </a:r>
            <a:r>
              <a:rPr lang="en-IN" altLang="en-US" sz="2000" b="1" dirty="0">
                <a:solidFill>
                  <a:schemeClr val="bg1"/>
                </a:solidFill>
                <a:ea typeface="+mj-ea"/>
                <a:sym typeface="+mn-ea"/>
              </a:rPr>
              <a:t>               3.</a:t>
            </a:r>
            <a:r>
              <a:rPr lang="en-US" altLang="zh-CN" sz="2000" b="1" dirty="0">
                <a:solidFill>
                  <a:schemeClr val="bg1"/>
                </a:solidFill>
                <a:ea typeface="+mj-ea"/>
                <a:sym typeface="+mn-ea"/>
              </a:rPr>
              <a:t>Tensorflow 2.1.0</a:t>
            </a:r>
            <a:endParaRPr lang="en-US" altLang="zh-CN" sz="2000" b="1" dirty="0">
              <a:solidFill>
                <a:schemeClr val="bg1"/>
              </a:solidFill>
              <a:ea typeface="+mj-ea"/>
              <a:sym typeface="+mn-ea"/>
            </a:endParaRPr>
          </a:p>
          <a:p>
            <a:pPr algn="l"/>
            <a:r>
              <a:rPr lang="en-US" altLang="zh-CN" sz="2000" b="1" dirty="0">
                <a:solidFill>
                  <a:schemeClr val="bg1"/>
                </a:solidFill>
                <a:ea typeface="+mj-ea"/>
                <a:sym typeface="+mn-ea"/>
              </a:rPr>
              <a:t> </a:t>
            </a:r>
            <a:r>
              <a:rPr lang="en-IN" altLang="en-US" sz="2000" b="1" dirty="0">
                <a:solidFill>
                  <a:schemeClr val="bg1"/>
                </a:solidFill>
                <a:ea typeface="+mj-ea"/>
                <a:sym typeface="+mn-ea"/>
              </a:rPr>
              <a:t>               4.</a:t>
            </a:r>
            <a:r>
              <a:rPr lang="en-US" altLang="zh-CN" sz="2000" b="1" dirty="0">
                <a:solidFill>
                  <a:schemeClr val="bg1"/>
                </a:solidFill>
                <a:ea typeface="+mj-ea"/>
                <a:sym typeface="+mn-ea"/>
              </a:rPr>
              <a:t>Keras 2.9.0</a:t>
            </a:r>
            <a:endParaRPr lang="en-US" altLang="zh-CN" sz="2000" b="1" dirty="0">
              <a:solidFill>
                <a:schemeClr val="tx1">
                  <a:lumMod val="50000"/>
                  <a:lumOff val="50000"/>
                </a:schemeClr>
              </a:solidFill>
              <a:latin typeface="Calibri" panose="020F0502020204030204" pitchFamily="34" charset="0"/>
              <a:ea typeface="+mj-ea"/>
            </a:endParaRPr>
          </a:p>
          <a:p>
            <a:pPr algn="l"/>
            <a:endParaRPr lang="en-US" altLang="zh-CN" sz="2000" b="1" dirty="0">
              <a:solidFill>
                <a:schemeClr val="tx1">
                  <a:lumMod val="50000"/>
                  <a:lumOff val="50000"/>
                </a:schemeClr>
              </a:solidFill>
              <a:latin typeface="Calibri" panose="020F0502020204030204" pitchFamily="34" charset="0"/>
              <a:ea typeface="+mj-ea"/>
            </a:endParaRPr>
          </a:p>
          <a:p>
            <a:pPr algn="l"/>
            <a:endParaRPr lang="en-US" altLang="zh-CN" sz="2000" b="1" dirty="0">
              <a:solidFill>
                <a:schemeClr val="tx1">
                  <a:lumMod val="50000"/>
                  <a:lumOff val="50000"/>
                </a:schemeClr>
              </a:solidFill>
              <a:latin typeface="Calibri" panose="020F0502020204030204" pitchFamily="34" charset="0"/>
              <a:ea typeface="+mj-ea"/>
            </a:endParaRPr>
          </a:p>
          <a:p>
            <a:pPr algn="l"/>
            <a:endParaRPr lang="en-US" altLang="zh-CN" sz="2000" b="1" dirty="0">
              <a:solidFill>
                <a:schemeClr val="tx1">
                  <a:lumMod val="50000"/>
                  <a:lumOff val="50000"/>
                </a:schemeClr>
              </a:solidFill>
              <a:latin typeface="Calibri" panose="020F0502020204030204" pitchFamily="34" charset="0"/>
              <a:ea typeface="+mj-ea"/>
            </a:endParaRPr>
          </a:p>
          <a:p>
            <a:pPr algn="l"/>
            <a:endParaRPr lang="en-US" altLang="zh-CN" sz="2000" b="1" dirty="0">
              <a:solidFill>
                <a:schemeClr val="bg1"/>
              </a:solidFill>
              <a:latin typeface="Calibri" panose="020F0502020204030204" pitchFamily="34" charset="0"/>
            </a:endParaRPr>
          </a:p>
          <a:p>
            <a:pPr algn="l"/>
            <a:endParaRPr lang="en-US" sz="1600">
              <a:solidFill>
                <a:schemeClr val="bg1"/>
              </a:solidFill>
              <a:latin typeface="Times New Roman" panose="02020603050405020304" charset="0"/>
              <a:cs typeface="Times New Roman" panose="02020603050405020304" charset="0"/>
            </a:endParaRPr>
          </a:p>
          <a:p>
            <a:pPr algn="l"/>
            <a:endParaRPr lang="en-US" sz="1600">
              <a:solidFill>
                <a:schemeClr val="bg1"/>
              </a:solidFill>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600" b="0" i="0" u="none" strike="noStrike" kern="1200" cap="none" spc="0" normalizeH="0" baseline="0" noProof="0" dirty="0">
              <a:ln>
                <a:noFill/>
              </a:ln>
              <a:solidFill>
                <a:schemeClr val="bg1"/>
              </a:solidFill>
              <a:effectLst/>
              <a:uLnTx/>
              <a:uFillTx/>
              <a:latin typeface="Times New Roman" panose="02020603050405020304" charset="0"/>
              <a:ea typeface="+mn-ea"/>
              <a:cs typeface="Times New Roman" panose="020206030504050203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bg1">
                    <a:lumMod val="95000"/>
                  </a:schemeClr>
                </a:solidFill>
                <a:effectLst/>
                <a:uLnTx/>
                <a:uFillTx/>
                <a:latin typeface="+mj-lt"/>
                <a:ea typeface="+mj-ea"/>
                <a:cs typeface="+mj-cs"/>
              </a:rPr>
              <a:t>Feasibilty Study</a:t>
            </a:r>
            <a:endParaRPr kumimoji="0" lang="en-IN" altLang="zh-CN" sz="44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graphicFrame>
        <p:nvGraphicFramePr>
          <p:cNvPr id="25602" name="图表 2"/>
          <p:cNvGraphicFramePr/>
          <p:nvPr/>
        </p:nvGraphicFramePr>
        <p:xfrm>
          <a:off x="4365625" y="2717800"/>
          <a:ext cx="3460750" cy="3346450"/>
        </p:xfrm>
        <a:graphic>
          <a:graphicData uri="http://schemas.openxmlformats.org/presentationml/2006/ole">
            <mc:AlternateContent xmlns:mc="http://schemas.openxmlformats.org/markup-compatibility/2006">
              <mc:Choice xmlns:v="urn:schemas-microsoft-com:vml" Requires="v">
                <p:oleObj spid="_x0000_s3078" name="" r:id="rId1" imgW="3462655" imgH="3352800" progId="Excel.Chart.8">
                  <p:embed/>
                </p:oleObj>
              </mc:Choice>
              <mc:Fallback>
                <p:oleObj name="" r:id="rId1" imgW="3462655" imgH="3352800" progId="Excel.Chart.8">
                  <p:embed/>
                  <p:pic>
                    <p:nvPicPr>
                      <p:cNvPr id="0" name="Picture 3077"/>
                      <p:cNvPicPr/>
                      <p:nvPr/>
                    </p:nvPicPr>
                    <p:blipFill>
                      <a:blip r:embed="rId2"/>
                      <a:stretch>
                        <a:fillRect/>
                      </a:stretch>
                    </p:blipFill>
                    <p:spPr>
                      <a:xfrm>
                        <a:off x="4365625" y="2717800"/>
                        <a:ext cx="3460750" cy="3346450"/>
                      </a:xfrm>
                      <a:prstGeom prst="rect">
                        <a:avLst/>
                      </a:prstGeom>
                      <a:noFill/>
                      <a:ln w="38100">
                        <a:noFill/>
                        <a:miter/>
                      </a:ln>
                    </p:spPr>
                  </p:pic>
                </p:oleObj>
              </mc:Fallback>
            </mc:AlternateContent>
          </a:graphicData>
        </a:graphic>
      </p:graphicFrame>
      <p:sp>
        <p:nvSpPr>
          <p:cNvPr id="5" name="矩形 4"/>
          <p:cNvSpPr/>
          <p:nvPr/>
        </p:nvSpPr>
        <p:spPr>
          <a:xfrm>
            <a:off x="1251903" y="3245485"/>
            <a:ext cx="2967038" cy="1383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solidFill>
                  <a:srgbClr val="FFC000"/>
                </a:solidFill>
                <a:effectLst/>
                <a:latin typeface="Times New Roman" panose="02020603050405020304" charset="0"/>
                <a:ea typeface="Calibri" panose="020F0502020204030204" pitchFamily="34" charset="0"/>
                <a:cs typeface="Times New Roman" panose="02020603050405020304" charset="0"/>
                <a:sym typeface="+mn-ea"/>
              </a:rPr>
              <a:t>         Economic Feasibility:</a:t>
            </a:r>
            <a:r>
              <a:rPr lang="en-IN" sz="1400" dirty="0">
                <a:solidFill>
                  <a:srgbClr val="FFC000"/>
                </a:solidFill>
                <a:ea typeface="Calibri" panose="020F0502020204030204" pitchFamily="34" charset="0"/>
                <a:cs typeface="Times New Roman" panose="02020603050405020304" charset="0"/>
                <a:sym typeface="+mn-ea"/>
              </a:rPr>
              <a:t> </a:t>
            </a:r>
            <a:endParaRPr lang="en-IN" sz="1400" dirty="0">
              <a:solidFill>
                <a:srgbClr val="FFC000"/>
              </a:solidFill>
              <a:ea typeface="Calibri" panose="020F0502020204030204" pitchFamily="34" charset="0"/>
              <a:cs typeface="Times New Roman" panose="020206030504050203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IN" sz="1400" dirty="0">
                <a:solidFill>
                  <a:schemeClr val="bg1"/>
                </a:solidFill>
                <a:effectLst/>
                <a:latin typeface="Times New Roman" panose="02020603050405020304" charset="0"/>
                <a:ea typeface="Calibri" panose="020F0502020204030204" pitchFamily="34" charset="0"/>
                <a:cs typeface="Times New Roman" panose="02020603050405020304" charset="0"/>
                <a:sym typeface="+mn-ea"/>
              </a:rPr>
              <a:t>The proposed system does not require any additional expenditure for its development. So, it is economically feasible.</a:t>
            </a:r>
            <a:endParaRPr lang="en-IN" sz="1400" dirty="0">
              <a:solidFill>
                <a:schemeClr val="bg1"/>
              </a:solidFill>
              <a:effectLst/>
              <a:latin typeface="Times New Roman" panose="02020603050405020304" charset="0"/>
              <a:ea typeface="Calibri" panose="020F0502020204030204" pitchFamily="3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400" b="0" i="0" u="none" strike="noStrike" kern="1200" cap="none" spc="0" normalizeH="0" baseline="0" noProof="0" dirty="0">
              <a:ln>
                <a:noFill/>
              </a:ln>
              <a:solidFill>
                <a:schemeClr val="bg1"/>
              </a:solidFill>
              <a:effectLst/>
              <a:uLnTx/>
              <a:uFillTx/>
              <a:latin typeface="Times New Roman" panose="02020603050405020304" charset="0"/>
              <a:ea typeface="Calibri" panose="020F0502020204030204" pitchFamily="34" charset="0"/>
              <a:cs typeface="Times New Roman" panose="02020603050405020304" charset="0"/>
              <a:sym typeface="+mn-ea"/>
            </a:endParaRPr>
          </a:p>
        </p:txBody>
      </p:sp>
      <p:sp>
        <p:nvSpPr>
          <p:cNvPr id="9" name="矩形 8"/>
          <p:cNvSpPr/>
          <p:nvPr/>
        </p:nvSpPr>
        <p:spPr>
          <a:xfrm>
            <a:off x="1255395" y="1861503"/>
            <a:ext cx="2963863" cy="1383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solidFill>
                  <a:srgbClr val="FFC000"/>
                </a:solidFill>
                <a:effectLst/>
                <a:latin typeface="Times New Roman" panose="02020603050405020304" charset="0"/>
                <a:ea typeface="Calibri" panose="020F0502020204030204" pitchFamily="34" charset="0"/>
                <a:cs typeface="Times New Roman" panose="02020603050405020304" charset="0"/>
                <a:sym typeface="+mn-ea"/>
              </a:rPr>
              <a:t>         Information Feasibility: </a:t>
            </a:r>
            <a:endParaRPr lang="en-IN" sz="1400" dirty="0">
              <a:solidFill>
                <a:srgbClr val="FFC000"/>
              </a:solidFill>
              <a:effectLst/>
              <a:latin typeface="Times New Roman" panose="02020603050405020304" charset="0"/>
              <a:ea typeface="Calibri" panose="020F0502020204030204" pitchFamily="34" charset="0"/>
              <a:cs typeface="Times New Roman" panose="020206030504050203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IN" sz="1400" dirty="0">
                <a:solidFill>
                  <a:schemeClr val="bg1"/>
                </a:solidFill>
                <a:effectLst/>
                <a:latin typeface="Times New Roman" panose="02020603050405020304" charset="0"/>
                <a:ea typeface="Calibri" panose="020F0502020204030204" pitchFamily="34" charset="0"/>
                <a:cs typeface="Times New Roman" panose="02020603050405020304" charset="0"/>
                <a:sym typeface="+mn-ea"/>
              </a:rPr>
              <a:t>The gathered information is completely reliable, meaningful and correct. So, the model is feasible in this context.</a:t>
            </a:r>
            <a:endParaRPr lang="en-IN" sz="1400" dirty="0">
              <a:solidFill>
                <a:schemeClr val="bg1"/>
              </a:solidFill>
              <a:effectLst/>
              <a:latin typeface="Times New Roman" panose="02020603050405020304" charset="0"/>
              <a:ea typeface="Calibri" panose="020F0502020204030204" pitchFamily="3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400" b="0" i="0" u="none" strike="noStrike" kern="1200" cap="none" spc="0" normalizeH="0" baseline="0" noProof="0" dirty="0">
              <a:ln>
                <a:noFill/>
              </a:ln>
              <a:solidFill>
                <a:schemeClr val="bg1"/>
              </a:solidFill>
              <a:effectLst/>
              <a:uLnTx/>
              <a:uFillTx/>
              <a:latin typeface="Times New Roman" panose="02020603050405020304" charset="0"/>
              <a:ea typeface="Calibri" panose="020F0502020204030204" pitchFamily="34" charset="0"/>
              <a:cs typeface="Times New Roman" panose="02020603050405020304" charset="0"/>
              <a:sym typeface="+mn-ea"/>
            </a:endParaRPr>
          </a:p>
        </p:txBody>
      </p:sp>
      <p:sp>
        <p:nvSpPr>
          <p:cNvPr id="10" name="矩形 9"/>
          <p:cNvSpPr/>
          <p:nvPr/>
        </p:nvSpPr>
        <p:spPr>
          <a:xfrm>
            <a:off x="7972425" y="1963420"/>
            <a:ext cx="3161030" cy="184531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dirty="0">
                <a:solidFill>
                  <a:srgbClr val="FFC000"/>
                </a:solidFill>
                <a:effectLst/>
                <a:latin typeface="Times New Roman" panose="02020603050405020304" charset="0"/>
                <a:ea typeface="Tahoma" panose="020B0604030504040204" pitchFamily="34" charset="0"/>
                <a:cs typeface="Times New Roman" panose="02020603050405020304" charset="0"/>
                <a:sym typeface="+mn-ea"/>
              </a:rPr>
              <a:t>        Technical Feasibility:</a:t>
            </a:r>
            <a:endParaRPr lang="en-IN" sz="1600" dirty="0">
              <a:solidFill>
                <a:srgbClr val="FFC000"/>
              </a:solidFill>
              <a:effectLst/>
              <a:latin typeface="Times New Roman" panose="02020603050405020304" charset="0"/>
              <a:ea typeface="Tahoma" panose="020B0604030504040204" pitchFamily="34" charset="0"/>
              <a:cs typeface="Times New Roman" panose="020206030504050203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IN" sz="1400"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t>The project deals with the re-identification of pedestrains. It uses PyCharm IDE for Python programming, libraries such as </a:t>
            </a:r>
            <a:r>
              <a:rPr lang="en-IN" sz="1400" dirty="0" err="1">
                <a:solidFill>
                  <a:schemeClr val="bg1"/>
                </a:solidFill>
                <a:effectLst/>
                <a:latin typeface="Times New Roman" panose="02020603050405020304" charset="0"/>
                <a:ea typeface="Tahoma" panose="020B0604030504040204" pitchFamily="34" charset="0"/>
                <a:cs typeface="Times New Roman" panose="02020603050405020304" charset="0"/>
                <a:sym typeface="+mn-ea"/>
              </a:rPr>
              <a:t>numpy</a:t>
            </a:r>
            <a:r>
              <a:rPr lang="en-IN" sz="1400"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t>, </a:t>
            </a:r>
            <a:r>
              <a:rPr lang="en-IN" sz="1400" dirty="0" err="1">
                <a:solidFill>
                  <a:schemeClr val="bg1"/>
                </a:solidFill>
                <a:effectLst/>
                <a:latin typeface="Times New Roman" panose="02020603050405020304" charset="0"/>
                <a:ea typeface="Tahoma" panose="020B0604030504040204" pitchFamily="34" charset="0"/>
                <a:cs typeface="Times New Roman" panose="02020603050405020304" charset="0"/>
                <a:sym typeface="+mn-ea"/>
              </a:rPr>
              <a:t>tensorflow</a:t>
            </a:r>
            <a:r>
              <a:rPr lang="en-IN" sz="1400"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t>, etc. So, the project is technically feasible within the limits of current technology.</a:t>
            </a:r>
            <a:endParaRPr lang="en-IN" sz="1400" dirty="0">
              <a:solidFill>
                <a:schemeClr val="bg1"/>
              </a:solidFill>
              <a:effectLst/>
              <a:latin typeface="Times New Roman" panose="02020603050405020304" charset="0"/>
              <a:ea typeface="Tahoma" panose="020B0604030504040204" pitchFamily="3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400" b="0" i="0" u="none" strike="noStrike" kern="1200" cap="none" spc="0" normalizeH="0" baseline="0" noProof="0" dirty="0">
              <a:ln>
                <a:noFill/>
              </a:ln>
              <a:solidFill>
                <a:schemeClr val="bg1"/>
              </a:solidFill>
              <a:effectLst/>
              <a:uLnTx/>
              <a:uFillTx/>
              <a:latin typeface="Times New Roman" panose="02020603050405020304" charset="0"/>
              <a:ea typeface="Tahoma" panose="020B0604030504040204" pitchFamily="34" charset="0"/>
              <a:cs typeface="Times New Roman" panose="02020603050405020304" charset="0"/>
              <a:sym typeface="+mn-ea"/>
            </a:endParaRPr>
          </a:p>
        </p:txBody>
      </p:sp>
      <p:cxnSp>
        <p:nvCxnSpPr>
          <p:cNvPr id="11" name="Straight Connector 10"/>
          <p:cNvCxnSpPr/>
          <p:nvPr/>
        </p:nvCxnSpPr>
        <p:spPr>
          <a:xfrm>
            <a:off x="6054725" y="4392295"/>
            <a:ext cx="1409700" cy="547370"/>
          </a:xfrm>
          <a:prstGeom prst="line">
            <a:avLst/>
          </a:prstGeom>
        </p:spPr>
        <p:style>
          <a:lnRef idx="1">
            <a:schemeClr val="dk1"/>
          </a:lnRef>
          <a:fillRef idx="0">
            <a:schemeClr val="dk1"/>
          </a:fillRef>
          <a:effectRef idx="0">
            <a:schemeClr val="dk1"/>
          </a:effectRef>
          <a:fontRef idx="minor">
            <a:schemeClr val="tx1"/>
          </a:fontRef>
        </p:style>
      </p:cxnSp>
      <p:sp>
        <p:nvSpPr>
          <p:cNvPr id="12" name="矩形 4"/>
          <p:cNvSpPr/>
          <p:nvPr/>
        </p:nvSpPr>
        <p:spPr>
          <a:xfrm>
            <a:off x="1251903" y="4939665"/>
            <a:ext cx="2967038" cy="95313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lang="en-IN" sz="1400" dirty="0">
                <a:solidFill>
                  <a:srgbClr val="FFC000"/>
                </a:solidFill>
                <a:effectLst/>
                <a:latin typeface="Times New Roman" panose="02020603050405020304" charset="0"/>
                <a:ea typeface="Calibri" panose="020F0502020204030204" pitchFamily="34" charset="0"/>
                <a:cs typeface="Times New Roman" panose="02020603050405020304" charset="0"/>
                <a:sym typeface="+mn-ea"/>
              </a:rPr>
              <a:t>        Legal and Ethical Feasibility:</a:t>
            </a:r>
            <a:r>
              <a:rPr lang="en-IN" sz="1400" dirty="0">
                <a:solidFill>
                  <a:srgbClr val="FFC000"/>
                </a:solidFill>
                <a:ea typeface="Calibri" panose="020F0502020204030204" pitchFamily="34" charset="0"/>
                <a:cs typeface="Times New Roman" panose="02020603050405020304" charset="0"/>
                <a:sym typeface="+mn-ea"/>
              </a:rPr>
              <a:t> </a:t>
            </a:r>
            <a:endParaRPr lang="en-IN" sz="1400" dirty="0">
              <a:solidFill>
                <a:srgbClr val="FFC000"/>
              </a:solidFill>
              <a:ea typeface="Calibri" panose="020F0502020204030204" pitchFamily="34" charset="0"/>
              <a:cs typeface="Times New Roman" panose="020206030504050203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IN" sz="1400" dirty="0">
                <a:solidFill>
                  <a:schemeClr val="bg1"/>
                </a:solidFill>
                <a:effectLst/>
                <a:latin typeface="Times New Roman" panose="02020603050405020304" charset="0"/>
                <a:ea typeface="Calibri" panose="020F0502020204030204" pitchFamily="34" charset="0"/>
                <a:cs typeface="Times New Roman" panose="02020603050405020304" charset="0"/>
                <a:sym typeface="+mn-ea"/>
              </a:rPr>
              <a:t>The proposed plan conforms to legal and ethical requirements.</a:t>
            </a:r>
            <a:endParaRPr lang="en-IN" sz="1400" dirty="0">
              <a:solidFill>
                <a:schemeClr val="bg1"/>
              </a:solidFill>
              <a:effectLst/>
              <a:latin typeface="Calibri" panose="020F0502020204030204" pitchFamily="34" charset="0"/>
              <a:ea typeface="Calibri" panose="020F0502020204030204" pitchFamily="3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400" b="0" i="0" u="none" strike="noStrike" kern="1200" cap="none" spc="0" normalizeH="0" baseline="0" noProof="0" dirty="0">
              <a:ln>
                <a:noFill/>
              </a:ln>
              <a:solidFill>
                <a:schemeClr val="bg1"/>
              </a:solidFill>
              <a:effectLst/>
              <a:uLnTx/>
              <a:uFillTx/>
              <a:latin typeface="Calibri" panose="020F0502020204030204" pitchFamily="34" charset="0"/>
              <a:ea typeface="Calibri" panose="020F0502020204030204" pitchFamily="34" charset="0"/>
              <a:cs typeface="Times New Roman" panose="02020603050405020304" charset="0"/>
              <a:sym typeface="+mn-ea"/>
            </a:endParaRPr>
          </a:p>
        </p:txBody>
      </p:sp>
      <p:sp>
        <p:nvSpPr>
          <p:cNvPr id="13" name="矩形 6"/>
          <p:cNvSpPr/>
          <p:nvPr/>
        </p:nvSpPr>
        <p:spPr>
          <a:xfrm>
            <a:off x="7972425" y="4081145"/>
            <a:ext cx="3764280" cy="181483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lang="en-IN" sz="1400" dirty="0">
                <a:solidFill>
                  <a:srgbClr val="FFC000"/>
                </a:solidFill>
                <a:effectLst/>
                <a:latin typeface="Times New Roman" panose="02020603050405020304" charset="0"/>
                <a:ea typeface="Tahoma" panose="020B0604030504040204" pitchFamily="34" charset="0"/>
                <a:cs typeface="Times New Roman" panose="02020603050405020304" charset="0"/>
                <a:sym typeface="+mn-ea"/>
              </a:rPr>
              <a:t>           Operational Feasibility: </a:t>
            </a:r>
            <a:endParaRPr lang="en-IN" sz="1400" dirty="0">
              <a:solidFill>
                <a:srgbClr val="FFC000"/>
              </a:solidFill>
              <a:effectLst/>
              <a:latin typeface="Times New Roman" panose="02020603050405020304" charset="0"/>
              <a:ea typeface="Tahoma" panose="020B0604030504040204" pitchFamily="34" charset="0"/>
              <a:cs typeface="Times New Roman" panose="02020603050405020304" charset="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IN" sz="1400" dirty="0">
                <a:solidFill>
                  <a:schemeClr val="bg1"/>
                </a:solidFill>
                <a:effectLst/>
                <a:latin typeface="Times New Roman" panose="02020603050405020304" charset="0"/>
                <a:ea typeface="Tahoma" panose="020B0604030504040204" pitchFamily="34" charset="0"/>
                <a:cs typeface="Times New Roman" panose="02020603050405020304" charset="0"/>
                <a:sym typeface="+mn-ea"/>
              </a:rPr>
              <a:t>The proposed system is very much efficient in solving the problems that are addressed by the existing system. The proposed system is expected to provide the end users with timely, pertinent, accurate and useful formatted information. Hence, the system is operationally feasible. </a:t>
            </a:r>
            <a:endParaRPr lang="en-IN" sz="1400" dirty="0">
              <a:solidFill>
                <a:schemeClr val="bg1"/>
              </a:solidFill>
              <a:effectLst/>
              <a:latin typeface="Times New Roman" panose="02020603050405020304" charset="0"/>
              <a:ea typeface="Tahoma" panose="020B0604030504040204" pitchFamily="3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IN" altLang="en-US" sz="1400" b="0" i="0" u="none" strike="noStrike" kern="1200" cap="none" spc="0" normalizeH="0" baseline="0" noProof="0" dirty="0">
              <a:ln>
                <a:noFill/>
              </a:ln>
              <a:solidFill>
                <a:schemeClr val="bg1"/>
              </a:solidFill>
              <a:effectLst/>
              <a:uLnTx/>
              <a:uFillTx/>
              <a:latin typeface="Times New Roman" panose="02020603050405020304" charset="0"/>
              <a:ea typeface="Tahoma" panose="020B0604030504040204" pitchFamily="34" charset="0"/>
              <a:cs typeface="Times New Roman" panose="020206030504050203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408363" y="903288"/>
            <a:ext cx="5999163" cy="2852738"/>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IN" altLang="zh-CN" sz="6000" b="1" i="0" u="none" strike="noStrike" kern="1200" cap="none" spc="0" normalizeH="0" baseline="0" noProof="0" dirty="0">
                <a:ln>
                  <a:noFill/>
                </a:ln>
                <a:solidFill>
                  <a:schemeClr val="bg1">
                    <a:lumMod val="95000"/>
                  </a:schemeClr>
                </a:solidFill>
                <a:effectLst/>
                <a:uLnTx/>
                <a:uFillTx/>
                <a:latin typeface="+mj-lt"/>
                <a:ea typeface="+mj-ea"/>
                <a:cs typeface="+mj-cs"/>
              </a:rPr>
              <a:t>Methodologies</a:t>
            </a:r>
            <a:endParaRPr kumimoji="0" lang="en-IN" altLang="zh-CN" sz="6000" b="1"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bg1"/>
                </a:solidFill>
                <a:effectLst/>
                <a:uLnTx/>
                <a:uFillTx/>
                <a:latin typeface="+mj-lt"/>
                <a:ea typeface="+mj-ea"/>
                <a:cs typeface="+mj-cs"/>
              </a:rPr>
              <a:t>Water flow model</a:t>
            </a:r>
            <a:endParaRPr kumimoji="0" lang="zh-CN" altLang="en-US" sz="44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cxnSp>
        <p:nvCxnSpPr>
          <p:cNvPr id="3" name="直接连接符 2"/>
          <p:cNvCxnSpPr/>
          <p:nvPr/>
        </p:nvCxnSpPr>
        <p:spPr>
          <a:xfrm>
            <a:off x="1981200" y="3740150"/>
            <a:ext cx="8605838" cy="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4" name="椭圆 3"/>
          <p:cNvSpPr/>
          <p:nvPr/>
        </p:nvSpPr>
        <p:spPr>
          <a:xfrm>
            <a:off x="1147763" y="3282950"/>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5" name="椭圆 4"/>
          <p:cNvSpPr/>
          <p:nvPr/>
        </p:nvSpPr>
        <p:spPr>
          <a:xfrm>
            <a:off x="3081338" y="2971800"/>
            <a:ext cx="1536700" cy="1536700"/>
          </a:xfrm>
          <a:prstGeom prst="ellipse">
            <a:avLst/>
          </a:prstGeom>
          <a:solidFill>
            <a:srgbClr val="313036"/>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6" name="椭圆 5"/>
          <p:cNvSpPr/>
          <p:nvPr/>
        </p:nvSpPr>
        <p:spPr>
          <a:xfrm>
            <a:off x="5638800" y="3282950"/>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7" name="椭圆 6"/>
          <p:cNvSpPr/>
          <p:nvPr/>
        </p:nvSpPr>
        <p:spPr>
          <a:xfrm>
            <a:off x="7573963" y="2971800"/>
            <a:ext cx="1536700" cy="1536700"/>
          </a:xfrm>
          <a:prstGeom prst="ellipse">
            <a:avLst/>
          </a:prstGeom>
          <a:solidFill>
            <a:srgbClr val="313036"/>
          </a:solid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8" name="椭圆 7"/>
          <p:cNvSpPr/>
          <p:nvPr/>
        </p:nvSpPr>
        <p:spPr>
          <a:xfrm>
            <a:off x="10129838" y="3282950"/>
            <a:ext cx="914400" cy="9144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n-lt"/>
              <a:ea typeface="+mn-ea"/>
              <a:cs typeface="+mn-cs"/>
            </a:endParaRPr>
          </a:p>
        </p:txBody>
      </p:sp>
      <p:sp>
        <p:nvSpPr>
          <p:cNvPr id="9" name="KSO_Shape"/>
          <p:cNvSpPr>
            <a:spLocks noChangeAspect="1"/>
          </p:cNvSpPr>
          <p:nvPr/>
        </p:nvSpPr>
        <p:spPr bwMode="auto">
          <a:xfrm>
            <a:off x="1335088" y="3487738"/>
            <a:ext cx="539750" cy="503238"/>
          </a:xfrm>
          <a:custGeom>
            <a:avLst/>
            <a:gdLst>
              <a:gd name="T0" fmla="*/ 813088 w 969654"/>
              <a:gd name="T1" fmla="*/ 487443 h 903534"/>
              <a:gd name="T2" fmla="*/ 777088 w 969654"/>
              <a:gd name="T3" fmla="*/ 523443 h 903534"/>
              <a:gd name="T4" fmla="*/ 813088 w 969654"/>
              <a:gd name="T5" fmla="*/ 559443 h 903534"/>
              <a:gd name="T6" fmla="*/ 849088 w 969654"/>
              <a:gd name="T7" fmla="*/ 523443 h 903534"/>
              <a:gd name="T8" fmla="*/ 813088 w 969654"/>
              <a:gd name="T9" fmla="*/ 487443 h 903534"/>
              <a:gd name="T10" fmla="*/ 606961 w 969654"/>
              <a:gd name="T11" fmla="*/ 487443 h 903534"/>
              <a:gd name="T12" fmla="*/ 570961 w 969654"/>
              <a:gd name="T13" fmla="*/ 523443 h 903534"/>
              <a:gd name="T14" fmla="*/ 606961 w 969654"/>
              <a:gd name="T15" fmla="*/ 559443 h 903534"/>
              <a:gd name="T16" fmla="*/ 642961 w 969654"/>
              <a:gd name="T17" fmla="*/ 523443 h 903534"/>
              <a:gd name="T18" fmla="*/ 606961 w 969654"/>
              <a:gd name="T19" fmla="*/ 487443 h 903534"/>
              <a:gd name="T20" fmla="*/ 691345 w 969654"/>
              <a:gd name="T21" fmla="*/ 336511 h 903534"/>
              <a:gd name="T22" fmla="*/ 901758 w 969654"/>
              <a:gd name="T23" fmla="*/ 422110 h 903534"/>
              <a:gd name="T24" fmla="*/ 881173 w 969654"/>
              <a:gd name="T25" fmla="*/ 774306 h 903534"/>
              <a:gd name="T26" fmla="*/ 905846 w 969654"/>
              <a:gd name="T27" fmla="*/ 903534 h 903534"/>
              <a:gd name="T28" fmla="*/ 792422 w 969654"/>
              <a:gd name="T29" fmla="*/ 824563 h 903534"/>
              <a:gd name="T30" fmla="*/ 459770 w 969654"/>
              <a:gd name="T31" fmla="*/ 713074 h 903534"/>
              <a:gd name="T32" fmla="*/ 554971 w 969654"/>
              <a:gd name="T33" fmla="*/ 373268 h 903534"/>
              <a:gd name="T34" fmla="*/ 691345 w 969654"/>
              <a:gd name="T35" fmla="*/ 336511 h 903534"/>
              <a:gd name="T36" fmla="*/ 547874 w 969654"/>
              <a:gd name="T37" fmla="*/ 187267 h 903534"/>
              <a:gd name="T38" fmla="*/ 493874 w 969654"/>
              <a:gd name="T39" fmla="*/ 241267 h 903534"/>
              <a:gd name="T40" fmla="*/ 547874 w 969654"/>
              <a:gd name="T41" fmla="*/ 295267 h 903534"/>
              <a:gd name="T42" fmla="*/ 601874 w 969654"/>
              <a:gd name="T43" fmla="*/ 241267 h 903534"/>
              <a:gd name="T44" fmla="*/ 547874 w 969654"/>
              <a:gd name="T45" fmla="*/ 187267 h 903534"/>
              <a:gd name="T46" fmla="*/ 294449 w 969654"/>
              <a:gd name="T47" fmla="*/ 187267 h 903534"/>
              <a:gd name="T48" fmla="*/ 240449 w 969654"/>
              <a:gd name="T49" fmla="*/ 241267 h 903534"/>
              <a:gd name="T50" fmla="*/ 294449 w 969654"/>
              <a:gd name="T51" fmla="*/ 295267 h 903534"/>
              <a:gd name="T52" fmla="*/ 348449 w 969654"/>
              <a:gd name="T53" fmla="*/ 241267 h 903534"/>
              <a:gd name="T54" fmla="*/ 294449 w 969654"/>
              <a:gd name="T55" fmla="*/ 187267 h 903534"/>
              <a:gd name="T56" fmla="*/ 408549 w 969654"/>
              <a:gd name="T57" fmla="*/ 168 h 903534"/>
              <a:gd name="T58" fmla="*/ 553141 w 969654"/>
              <a:gd name="T59" fmla="*/ 18800 h 903534"/>
              <a:gd name="T60" fmla="*/ 840274 w 969654"/>
              <a:gd name="T61" fmla="*/ 375462 h 903534"/>
              <a:gd name="T62" fmla="*/ 535419 w 969654"/>
              <a:gd name="T63" fmla="*/ 357502 h 903534"/>
              <a:gd name="T64" fmla="*/ 440218 w 969654"/>
              <a:gd name="T65" fmla="*/ 697308 h 903534"/>
              <a:gd name="T66" fmla="*/ 478397 w 969654"/>
              <a:gd name="T67" fmla="*/ 739559 h 903534"/>
              <a:gd name="T68" fmla="*/ 366675 w 969654"/>
              <a:gd name="T69" fmla="*/ 741395 h 903534"/>
              <a:gd name="T70" fmla="*/ 245711 w 969654"/>
              <a:gd name="T71" fmla="*/ 837584 h 903534"/>
              <a:gd name="T72" fmla="*/ 214226 w 969654"/>
              <a:gd name="T73" fmla="*/ 696474 h 903534"/>
              <a:gd name="T74" fmla="*/ 54436 w 969654"/>
              <a:gd name="T75" fmla="*/ 189343 h 903534"/>
              <a:gd name="T76" fmla="*/ 408549 w 969654"/>
              <a:gd name="T77" fmla="*/ 168 h 903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bg1">
                  <a:lumMod val="95000"/>
                </a:schemeClr>
              </a:solidFill>
              <a:effectLst/>
              <a:uLnTx/>
              <a:uFillTx/>
              <a:latin typeface="+mn-lt"/>
              <a:ea typeface="+mn-ea"/>
              <a:cs typeface="+mn-cs"/>
            </a:endParaRPr>
          </a:p>
        </p:txBody>
      </p:sp>
      <p:sp>
        <p:nvSpPr>
          <p:cNvPr id="10" name="KSO_Shape"/>
          <p:cNvSpPr>
            <a:spLocks noChangeAspect="1"/>
          </p:cNvSpPr>
          <p:nvPr/>
        </p:nvSpPr>
        <p:spPr bwMode="auto">
          <a:xfrm>
            <a:off x="5824538" y="3535363"/>
            <a:ext cx="542925" cy="409575"/>
          </a:xfrm>
          <a:custGeom>
            <a:avLst/>
            <a:gdLst>
              <a:gd name="T0" fmla="*/ 367281 w 529316"/>
              <a:gd name="T1" fmla="*/ 196274 h 401026"/>
              <a:gd name="T2" fmla="*/ 355293 w 529316"/>
              <a:gd name="T3" fmla="*/ 208263 h 401026"/>
              <a:gd name="T4" fmla="*/ 465090 w 529316"/>
              <a:gd name="T5" fmla="*/ 318060 h 401026"/>
              <a:gd name="T6" fmla="*/ 466739 w 529316"/>
              <a:gd name="T7" fmla="*/ 320716 h 401026"/>
              <a:gd name="T8" fmla="*/ 491723 w 529316"/>
              <a:gd name="T9" fmla="*/ 320716 h 401026"/>
              <a:gd name="T10" fmla="*/ 367281 w 529316"/>
              <a:gd name="T11" fmla="*/ 196274 h 401026"/>
              <a:gd name="T12" fmla="*/ 162035 w 529316"/>
              <a:gd name="T13" fmla="*/ 196274 h 401026"/>
              <a:gd name="T14" fmla="*/ 37593 w 529316"/>
              <a:gd name="T15" fmla="*/ 320716 h 401026"/>
              <a:gd name="T16" fmla="*/ 62577 w 529316"/>
              <a:gd name="T17" fmla="*/ 320716 h 401026"/>
              <a:gd name="T18" fmla="*/ 64225 w 529316"/>
              <a:gd name="T19" fmla="*/ 318061 h 401026"/>
              <a:gd name="T20" fmla="*/ 174023 w 529316"/>
              <a:gd name="T21" fmla="*/ 208263 h 401026"/>
              <a:gd name="T22" fmla="*/ 162035 w 529316"/>
              <a:gd name="T23" fmla="*/ 196274 h 401026"/>
              <a:gd name="T24" fmla="*/ 46349 w 529316"/>
              <a:gd name="T25" fmla="*/ 80311 h 401026"/>
              <a:gd name="T26" fmla="*/ 222791 w 529316"/>
              <a:gd name="T27" fmla="*/ 256753 h 401026"/>
              <a:gd name="T28" fmla="*/ 263500 w 529316"/>
              <a:gd name="T29" fmla="*/ 273616 h 401026"/>
              <a:gd name="T30" fmla="*/ 264659 w 529316"/>
              <a:gd name="T31" fmla="*/ 273504 h 401026"/>
              <a:gd name="T32" fmla="*/ 306525 w 529316"/>
              <a:gd name="T33" fmla="*/ 256753 h 401026"/>
              <a:gd name="T34" fmla="*/ 482968 w 529316"/>
              <a:gd name="T35" fmla="*/ 80311 h 401026"/>
              <a:gd name="T36" fmla="*/ 458990 w 529316"/>
              <a:gd name="T37" fmla="*/ 80311 h 401026"/>
              <a:gd name="T38" fmla="*/ 300904 w 529316"/>
              <a:gd name="T39" fmla="*/ 238397 h 401026"/>
              <a:gd name="T40" fmla="*/ 264659 w 529316"/>
              <a:gd name="T41" fmla="*/ 252899 h 401026"/>
              <a:gd name="T42" fmla="*/ 263656 w 529316"/>
              <a:gd name="T43" fmla="*/ 252995 h 401026"/>
              <a:gd name="T44" fmla="*/ 228412 w 529316"/>
              <a:gd name="T45" fmla="*/ 238397 h 401026"/>
              <a:gd name="T46" fmla="*/ 70326 w 529316"/>
              <a:gd name="T47" fmla="*/ 80311 h 401026"/>
              <a:gd name="T48" fmla="*/ 46349 w 529316"/>
              <a:gd name="T49" fmla="*/ 80311 h 401026"/>
              <a:gd name="T50" fmla="*/ 92015 w 529316"/>
              <a:gd name="T51" fmla="*/ 0 h 401026"/>
              <a:gd name="T52" fmla="*/ 437301 w 529316"/>
              <a:gd name="T53" fmla="*/ 0 h 401026"/>
              <a:gd name="T54" fmla="*/ 529316 w 529316"/>
              <a:gd name="T55" fmla="*/ 92015 h 401026"/>
              <a:gd name="T56" fmla="*/ 529316 w 529316"/>
              <a:gd name="T57" fmla="*/ 309011 h 401026"/>
              <a:gd name="T58" fmla="*/ 437301 w 529316"/>
              <a:gd name="T59" fmla="*/ 401026 h 401026"/>
              <a:gd name="T60" fmla="*/ 92015 w 529316"/>
              <a:gd name="T61" fmla="*/ 401026 h 401026"/>
              <a:gd name="T62" fmla="*/ 0 w 529316"/>
              <a:gd name="T63" fmla="*/ 309011 h 401026"/>
              <a:gd name="T64" fmla="*/ 0 w 529316"/>
              <a:gd name="T65" fmla="*/ 92015 h 401026"/>
              <a:gd name="T66" fmla="*/ 92015 w 529316"/>
              <a:gd name="T67" fmla="*/ 0 h 401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29316" h="401026">
                <a:moveTo>
                  <a:pt x="367281" y="196274"/>
                </a:moveTo>
                <a:lnTo>
                  <a:pt x="355293" y="208263"/>
                </a:lnTo>
                <a:lnTo>
                  <a:pt x="465090" y="318060"/>
                </a:lnTo>
                <a:cubicBezTo>
                  <a:pt x="465822" y="318792"/>
                  <a:pt x="466527" y="319541"/>
                  <a:pt x="466739" y="320716"/>
                </a:cubicBezTo>
                <a:lnTo>
                  <a:pt x="491723" y="320716"/>
                </a:lnTo>
                <a:lnTo>
                  <a:pt x="367281" y="196274"/>
                </a:lnTo>
                <a:close/>
                <a:moveTo>
                  <a:pt x="162035" y="196274"/>
                </a:moveTo>
                <a:lnTo>
                  <a:pt x="37593" y="320716"/>
                </a:lnTo>
                <a:lnTo>
                  <a:pt x="62577" y="320716"/>
                </a:lnTo>
                <a:lnTo>
                  <a:pt x="64225" y="318061"/>
                </a:lnTo>
                <a:lnTo>
                  <a:pt x="174023" y="208263"/>
                </a:lnTo>
                <a:lnTo>
                  <a:pt x="162035" y="196274"/>
                </a:lnTo>
                <a:close/>
                <a:moveTo>
                  <a:pt x="46349" y="80311"/>
                </a:moveTo>
                <a:lnTo>
                  <a:pt x="222791" y="256753"/>
                </a:lnTo>
                <a:cubicBezTo>
                  <a:pt x="234032" y="267995"/>
                  <a:pt x="248767" y="273616"/>
                  <a:pt x="263500" y="273616"/>
                </a:cubicBezTo>
                <a:cubicBezTo>
                  <a:pt x="263887" y="273616"/>
                  <a:pt x="264274" y="273611"/>
                  <a:pt x="264659" y="273504"/>
                </a:cubicBezTo>
                <a:cubicBezTo>
                  <a:pt x="279774" y="273906"/>
                  <a:pt x="294989" y="268289"/>
                  <a:pt x="306525" y="256753"/>
                </a:cubicBezTo>
                <a:lnTo>
                  <a:pt x="482968" y="80311"/>
                </a:lnTo>
                <a:lnTo>
                  <a:pt x="458990" y="80311"/>
                </a:lnTo>
                <a:lnTo>
                  <a:pt x="300904" y="238397"/>
                </a:lnTo>
                <a:cubicBezTo>
                  <a:pt x="290917" y="248385"/>
                  <a:pt x="277745" y="253247"/>
                  <a:pt x="264659" y="252899"/>
                </a:cubicBezTo>
                <a:cubicBezTo>
                  <a:pt x="264325" y="252991"/>
                  <a:pt x="263990" y="252995"/>
                  <a:pt x="263656" y="252995"/>
                </a:cubicBezTo>
                <a:cubicBezTo>
                  <a:pt x="250900" y="252995"/>
                  <a:pt x="238144" y="248128"/>
                  <a:pt x="228412" y="238397"/>
                </a:cubicBezTo>
                <a:lnTo>
                  <a:pt x="70326" y="80311"/>
                </a:lnTo>
                <a:lnTo>
                  <a:pt x="46349" y="80311"/>
                </a:lnTo>
                <a:close/>
                <a:moveTo>
                  <a:pt x="92015" y="0"/>
                </a:moveTo>
                <a:lnTo>
                  <a:pt x="437301" y="0"/>
                </a:lnTo>
                <a:cubicBezTo>
                  <a:pt x="488119" y="0"/>
                  <a:pt x="529316" y="41197"/>
                  <a:pt x="529316" y="92015"/>
                </a:cubicBezTo>
                <a:lnTo>
                  <a:pt x="529316" y="309011"/>
                </a:lnTo>
                <a:cubicBezTo>
                  <a:pt x="529316" y="359829"/>
                  <a:pt x="488119" y="401026"/>
                  <a:pt x="437301" y="401026"/>
                </a:cubicBezTo>
                <a:lnTo>
                  <a:pt x="92015" y="401026"/>
                </a:lnTo>
                <a:cubicBezTo>
                  <a:pt x="41197" y="401026"/>
                  <a:pt x="0" y="359829"/>
                  <a:pt x="0" y="309011"/>
                </a:cubicBezTo>
                <a:lnTo>
                  <a:pt x="0" y="92015"/>
                </a:lnTo>
                <a:cubicBezTo>
                  <a:pt x="0" y="41197"/>
                  <a:pt x="41197" y="0"/>
                  <a:pt x="92015" y="0"/>
                </a:cubicBezTo>
                <a:close/>
              </a:path>
            </a:pathLst>
          </a:custGeom>
          <a:solidFill>
            <a:schemeClr val="bg1"/>
          </a:solidFill>
          <a:ln>
            <a:noFill/>
          </a:ln>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bg1">
                  <a:lumMod val="95000"/>
                </a:schemeClr>
              </a:solidFill>
              <a:effectLst/>
              <a:uLnTx/>
              <a:uFillTx/>
              <a:latin typeface="+mn-lt"/>
              <a:ea typeface="+mn-ea"/>
              <a:cs typeface="+mn-cs"/>
            </a:endParaRPr>
          </a:p>
        </p:txBody>
      </p:sp>
      <p:sp>
        <p:nvSpPr>
          <p:cNvPr id="11" name="KSO_Shape"/>
          <p:cNvSpPr>
            <a:spLocks noChangeAspect="1"/>
          </p:cNvSpPr>
          <p:nvPr/>
        </p:nvSpPr>
        <p:spPr bwMode="auto">
          <a:xfrm>
            <a:off x="10317163" y="3589338"/>
            <a:ext cx="539750" cy="301625"/>
          </a:xfrm>
          <a:custGeom>
            <a:avLst/>
            <a:gdLst>
              <a:gd name="T0" fmla="*/ 905551 w 2263730"/>
              <a:gd name="T1" fmla="*/ 0 h 1265688"/>
              <a:gd name="T2" fmla="*/ 1073606 w 2263730"/>
              <a:gd name="T3" fmla="*/ 36122 h 1265688"/>
              <a:gd name="T4" fmla="*/ 695253 w 2263730"/>
              <a:gd name="T5" fmla="*/ 481416 h 1265688"/>
              <a:gd name="T6" fmla="*/ 584749 w 2263730"/>
              <a:gd name="T7" fmla="*/ 459054 h 1265688"/>
              <a:gd name="T8" fmla="*/ 536229 w 2263730"/>
              <a:gd name="T9" fmla="*/ 467989 h 1265688"/>
              <a:gd name="T10" fmla="*/ 398547 w 2263730"/>
              <a:gd name="T11" fmla="*/ 640069 h 1265688"/>
              <a:gd name="T12" fmla="*/ 150529 w 2263730"/>
              <a:gd name="T13" fmla="*/ 939037 h 1265688"/>
              <a:gd name="T14" fmla="*/ 360867 w 2263730"/>
              <a:gd name="T15" fmla="*/ 1221858 h 1265688"/>
              <a:gd name="T16" fmla="*/ 191624 w 2263730"/>
              <a:gd name="T17" fmla="*/ 959585 h 1265688"/>
              <a:gd name="T18" fmla="*/ 439642 w 2263730"/>
              <a:gd name="T19" fmla="*/ 660617 h 1265688"/>
              <a:gd name="T20" fmla="*/ 577324 w 2263730"/>
              <a:gd name="T21" fmla="*/ 488537 h 1265688"/>
              <a:gd name="T22" fmla="*/ 625844 w 2263730"/>
              <a:gd name="T23" fmla="*/ 479602 h 1265688"/>
              <a:gd name="T24" fmla="*/ 736348 w 2263730"/>
              <a:gd name="T25" fmla="*/ 501964 h 1265688"/>
              <a:gd name="T26" fmla="*/ 1329741 w 2263730"/>
              <a:gd name="T27" fmla="*/ 20548 h 1265688"/>
              <a:gd name="T28" fmla="*/ 1926075 w 2263730"/>
              <a:gd name="T29" fmla="*/ 554079 h 1265688"/>
              <a:gd name="T30" fmla="*/ 1917927 w 2263730"/>
              <a:gd name="T31" fmla="*/ 638343 h 1265688"/>
              <a:gd name="T32" fmla="*/ 2263730 w 2263730"/>
              <a:gd name="T33" fmla="*/ 959585 h 1265688"/>
              <a:gd name="T34" fmla="*/ 1992071 w 2263730"/>
              <a:gd name="T35" fmla="*/ 1265207 h 1265688"/>
              <a:gd name="T36" fmla="*/ 1990321 w 2263730"/>
              <a:gd name="T37" fmla="*/ 1265688 h 1265688"/>
              <a:gd name="T38" fmla="*/ 465245 w 2263730"/>
              <a:gd name="T39" fmla="*/ 1265688 h 1265688"/>
              <a:gd name="T40" fmla="*/ 370547 w 2263730"/>
              <a:gd name="T41" fmla="*/ 1265688 h 1265688"/>
              <a:gd name="T42" fmla="*/ 351179 w 2263730"/>
              <a:gd name="T43" fmla="*/ 1263493 h 1265688"/>
              <a:gd name="T44" fmla="*/ 329229 w 2263730"/>
              <a:gd name="T45" fmla="*/ 1265688 h 1265688"/>
              <a:gd name="T46" fmla="*/ 0 w 2263730"/>
              <a:gd name="T47" fmla="*/ 939037 h 1265688"/>
              <a:gd name="T48" fmla="*/ 197338 w 2263730"/>
              <a:gd name="T49" fmla="*/ 640069 h 1265688"/>
              <a:gd name="T50" fmla="*/ 306885 w 2263730"/>
              <a:gd name="T51" fmla="*/ 467989 h 1265688"/>
              <a:gd name="T52" fmla="*/ 345490 w 2263730"/>
              <a:gd name="T53" fmla="*/ 459054 h 1265688"/>
              <a:gd name="T54" fmla="*/ 433414 w 2263730"/>
              <a:gd name="T55" fmla="*/ 481416 h 1265688"/>
              <a:gd name="T56" fmla="*/ 905551 w 2263730"/>
              <a:gd name="T57" fmla="*/ 0 h 1265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63730" h="1265688">
                <a:moveTo>
                  <a:pt x="905551" y="0"/>
                </a:moveTo>
                <a:cubicBezTo>
                  <a:pt x="964955" y="0"/>
                  <a:pt x="1021809" y="12275"/>
                  <a:pt x="1073606" y="36122"/>
                </a:cubicBezTo>
                <a:cubicBezTo>
                  <a:pt x="867772" y="107015"/>
                  <a:pt x="717264" y="277397"/>
                  <a:pt x="695253" y="481416"/>
                </a:cubicBezTo>
                <a:cubicBezTo>
                  <a:pt x="659529" y="464587"/>
                  <a:pt x="621677" y="456871"/>
                  <a:pt x="584749" y="459054"/>
                </a:cubicBezTo>
                <a:cubicBezTo>
                  <a:pt x="568316" y="460025"/>
                  <a:pt x="552067" y="462956"/>
                  <a:pt x="536229" y="467989"/>
                </a:cubicBezTo>
                <a:cubicBezTo>
                  <a:pt x="461080" y="491867"/>
                  <a:pt x="412084" y="557684"/>
                  <a:pt x="398547" y="640069"/>
                </a:cubicBezTo>
                <a:cubicBezTo>
                  <a:pt x="252469" y="690186"/>
                  <a:pt x="150529" y="805213"/>
                  <a:pt x="150529" y="939037"/>
                </a:cubicBezTo>
                <a:cubicBezTo>
                  <a:pt x="150529" y="1060859"/>
                  <a:pt x="235005" y="1167106"/>
                  <a:pt x="360867" y="1221858"/>
                </a:cubicBezTo>
                <a:cubicBezTo>
                  <a:pt x="258008" y="1163330"/>
                  <a:pt x="191624" y="1067577"/>
                  <a:pt x="191624" y="959585"/>
                </a:cubicBezTo>
                <a:cubicBezTo>
                  <a:pt x="191624" y="825761"/>
                  <a:pt x="293564" y="710734"/>
                  <a:pt x="439642" y="660617"/>
                </a:cubicBezTo>
                <a:cubicBezTo>
                  <a:pt x="453179" y="578232"/>
                  <a:pt x="502175" y="512415"/>
                  <a:pt x="577324" y="488537"/>
                </a:cubicBezTo>
                <a:cubicBezTo>
                  <a:pt x="593162" y="483504"/>
                  <a:pt x="609411" y="480573"/>
                  <a:pt x="625844" y="479602"/>
                </a:cubicBezTo>
                <a:cubicBezTo>
                  <a:pt x="662772" y="477419"/>
                  <a:pt x="700624" y="485135"/>
                  <a:pt x="736348" y="501964"/>
                </a:cubicBezTo>
                <a:cubicBezTo>
                  <a:pt x="765500" y="231754"/>
                  <a:pt x="1020053" y="20548"/>
                  <a:pt x="1329741" y="20548"/>
                </a:cubicBezTo>
                <a:cubicBezTo>
                  <a:pt x="1659087" y="20548"/>
                  <a:pt x="1926075" y="259418"/>
                  <a:pt x="1926075" y="554079"/>
                </a:cubicBezTo>
                <a:cubicBezTo>
                  <a:pt x="1926075" y="582788"/>
                  <a:pt x="1923540" y="610967"/>
                  <a:pt x="1917927" y="638343"/>
                </a:cubicBezTo>
                <a:cubicBezTo>
                  <a:pt x="2114194" y="662993"/>
                  <a:pt x="2263730" y="797503"/>
                  <a:pt x="2263730" y="959585"/>
                </a:cubicBezTo>
                <a:cubicBezTo>
                  <a:pt x="2263730" y="1100449"/>
                  <a:pt x="2150783" y="1220487"/>
                  <a:pt x="1992071" y="1265207"/>
                </a:cubicBezTo>
                <a:lnTo>
                  <a:pt x="1990321" y="1265688"/>
                </a:lnTo>
                <a:lnTo>
                  <a:pt x="465245" y="1265688"/>
                </a:lnTo>
                <a:lnTo>
                  <a:pt x="370547" y="1265688"/>
                </a:lnTo>
                <a:lnTo>
                  <a:pt x="351179" y="1263493"/>
                </a:lnTo>
                <a:cubicBezTo>
                  <a:pt x="343976" y="1265446"/>
                  <a:pt x="336631" y="1265688"/>
                  <a:pt x="329229" y="1265688"/>
                </a:cubicBezTo>
                <a:cubicBezTo>
                  <a:pt x="147401" y="1265688"/>
                  <a:pt x="0" y="1119441"/>
                  <a:pt x="0" y="939037"/>
                </a:cubicBezTo>
                <a:cubicBezTo>
                  <a:pt x="0" y="805213"/>
                  <a:pt x="81109" y="690186"/>
                  <a:pt x="197338" y="640069"/>
                </a:cubicBezTo>
                <a:cubicBezTo>
                  <a:pt x="208108" y="557684"/>
                  <a:pt x="247093" y="491867"/>
                  <a:pt x="306885" y="467989"/>
                </a:cubicBezTo>
                <a:cubicBezTo>
                  <a:pt x="319486" y="462956"/>
                  <a:pt x="332415" y="460025"/>
                  <a:pt x="345490" y="459054"/>
                </a:cubicBezTo>
                <a:cubicBezTo>
                  <a:pt x="374873" y="456871"/>
                  <a:pt x="404990" y="464587"/>
                  <a:pt x="433414" y="481416"/>
                </a:cubicBezTo>
                <a:cubicBezTo>
                  <a:pt x="456609" y="211206"/>
                  <a:pt x="659145" y="0"/>
                  <a:pt x="905551" y="0"/>
                </a:cubicBezTo>
                <a:close/>
              </a:path>
            </a:pathLst>
          </a:custGeom>
          <a:solidFill>
            <a:schemeClr val="bg1"/>
          </a:solidFill>
          <a:ln>
            <a:noFill/>
          </a:ln>
        </p:spPr>
        <p:txBody>
          <a:bodyPr anchor="ct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smtClean="0">
              <a:ln>
                <a:noFill/>
              </a:ln>
              <a:solidFill>
                <a:schemeClr val="bg1">
                  <a:lumMod val="95000"/>
                </a:schemeClr>
              </a:solidFill>
              <a:effectLst/>
              <a:uLnTx/>
              <a:uFillTx/>
              <a:latin typeface="+mn-lt"/>
              <a:ea typeface="+mn-ea"/>
              <a:cs typeface="+mn-cs"/>
            </a:endParaRPr>
          </a:p>
        </p:txBody>
      </p:sp>
      <p:sp>
        <p:nvSpPr>
          <p:cNvPr id="20491" name="文本框 11"/>
          <p:cNvSpPr txBox="1"/>
          <p:nvPr/>
        </p:nvSpPr>
        <p:spPr>
          <a:xfrm>
            <a:off x="3255963" y="3554413"/>
            <a:ext cx="851535" cy="368300"/>
          </a:xfrm>
          <a:prstGeom prst="rect">
            <a:avLst/>
          </a:prstGeom>
          <a:noFill/>
          <a:ln w="9525">
            <a:noFill/>
          </a:ln>
        </p:spPr>
        <p:txBody>
          <a:bodyPr wrap="none" anchor="t" anchorCtr="0">
            <a:spAutoFit/>
          </a:bodyPr>
          <a:p>
            <a:r>
              <a:rPr lang="en-US" altLang="zh-CN" dirty="0">
                <a:solidFill>
                  <a:srgbClr val="F2F2F2"/>
                </a:solidFill>
                <a:latin typeface="Calibri Light" panose="020F0302020204030204" charset="0"/>
                <a:ea typeface="Microsoft YaHei" panose="020B0503020204020204" pitchFamily="34" charset="-122"/>
              </a:rPr>
              <a:t>Planing</a:t>
            </a:r>
            <a:endParaRPr lang="en-US" altLang="zh-CN" dirty="0">
              <a:solidFill>
                <a:srgbClr val="F2F2F2"/>
              </a:solidFill>
              <a:latin typeface="Calibri Light" panose="020F0302020204030204" charset="0"/>
              <a:ea typeface="Microsoft YaHei" panose="020B0503020204020204" pitchFamily="34" charset="-122"/>
            </a:endParaRPr>
          </a:p>
        </p:txBody>
      </p:sp>
      <p:sp>
        <p:nvSpPr>
          <p:cNvPr id="20492" name="文本框 12"/>
          <p:cNvSpPr txBox="1"/>
          <p:nvPr/>
        </p:nvSpPr>
        <p:spPr>
          <a:xfrm>
            <a:off x="7668260" y="3535363"/>
            <a:ext cx="1349375" cy="368300"/>
          </a:xfrm>
          <a:prstGeom prst="rect">
            <a:avLst/>
          </a:prstGeom>
          <a:noFill/>
          <a:ln w="9525">
            <a:noFill/>
          </a:ln>
        </p:spPr>
        <p:txBody>
          <a:bodyPr wrap="none" anchor="t" anchorCtr="0">
            <a:spAutoFit/>
          </a:bodyPr>
          <a:p>
            <a:r>
              <a:rPr lang="en-US" altLang="zh-CN" dirty="0">
                <a:solidFill>
                  <a:srgbClr val="F2F2F2"/>
                </a:solidFill>
                <a:latin typeface="Calibri Light" panose="020F0302020204030204" charset="0"/>
                <a:ea typeface="Microsoft YaHei" panose="020B0503020204020204" pitchFamily="34" charset="-122"/>
              </a:rPr>
              <a:t>Constructing</a:t>
            </a:r>
            <a:endParaRPr lang="zh-CN" altLang="en-US" dirty="0">
              <a:solidFill>
                <a:srgbClr val="F2F2F2"/>
              </a:solidFill>
              <a:latin typeface="Calibri Light" panose="020F0302020204030204" charset="0"/>
              <a:ea typeface="Microsoft YaHei" panose="020B0503020204020204" pitchFamily="34" charset="-122"/>
            </a:endParaRPr>
          </a:p>
        </p:txBody>
      </p:sp>
      <p:cxnSp>
        <p:nvCxnSpPr>
          <p:cNvPr id="14" name="直接连接符 13"/>
          <p:cNvCxnSpPr/>
          <p:nvPr/>
        </p:nvCxnSpPr>
        <p:spPr>
          <a:xfrm>
            <a:off x="1604963" y="4286250"/>
            <a:ext cx="158750" cy="444500"/>
          </a:xfrm>
          <a:prstGeom prst="line">
            <a:avLst/>
          </a:prstGeom>
          <a:ln>
            <a:solidFill>
              <a:srgbClr val="00B0F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1604963" y="5124450"/>
            <a:ext cx="1889125" cy="5219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requirements are gathered.</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6" name="矩形 28"/>
          <p:cNvSpPr>
            <a:spLocks noChangeArrowheads="1"/>
          </p:cNvSpPr>
          <p:nvPr/>
        </p:nvSpPr>
        <p:spPr bwMode="auto">
          <a:xfrm>
            <a:off x="1604963" y="4818063"/>
            <a:ext cx="159861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smtClean="0">
                <a:ln>
                  <a:noFill/>
                </a:ln>
                <a:solidFill>
                  <a:schemeClr val="bg1">
                    <a:lumMod val="95000"/>
                  </a:schemeClr>
                </a:solidFill>
                <a:effectLst/>
                <a:uLnTx/>
                <a:uFillTx/>
                <a:latin typeface="+mj-lt"/>
                <a:ea typeface="Microsoft YaHei" panose="020B0503020204020204" pitchFamily="34" charset="-122"/>
                <a:cs typeface="+mn-cs"/>
                <a:sym typeface="+mn-ea"/>
              </a:rPr>
              <a:t>Communication</a:t>
            </a:r>
            <a:endParaRPr kumimoji="0" lang="en-US" altLang="zh-CN" sz="1600" b="0" i="0" u="none" strike="noStrike" kern="1200" cap="none" spc="0" normalizeH="0" baseline="0" noProof="0" dirty="0" smtClean="0">
              <a:ln>
                <a:noFill/>
              </a:ln>
              <a:solidFill>
                <a:schemeClr val="bg1">
                  <a:lumMod val="95000"/>
                </a:schemeClr>
              </a:solidFill>
              <a:effectLst/>
              <a:uLnTx/>
              <a:uFillTx/>
              <a:latin typeface="+mj-lt"/>
              <a:ea typeface="Microsoft YaHei" panose="020B0503020204020204" pitchFamily="34" charset="-122"/>
              <a:cs typeface="+mn-cs"/>
              <a:sym typeface="+mn-ea"/>
            </a:endParaRPr>
          </a:p>
        </p:txBody>
      </p:sp>
      <p:cxnSp>
        <p:nvCxnSpPr>
          <p:cNvPr id="17" name="直接连接符 16"/>
          <p:cNvCxnSpPr/>
          <p:nvPr/>
        </p:nvCxnSpPr>
        <p:spPr>
          <a:xfrm>
            <a:off x="6157913" y="4286250"/>
            <a:ext cx="160338" cy="444500"/>
          </a:xfrm>
          <a:prstGeom prst="line">
            <a:avLst/>
          </a:prstGeom>
          <a:ln>
            <a:solidFill>
              <a:srgbClr val="00B0F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8" name="矩形 17"/>
          <p:cNvSpPr/>
          <p:nvPr/>
        </p:nvSpPr>
        <p:spPr>
          <a:xfrm>
            <a:off x="6157913" y="5124450"/>
            <a:ext cx="1889125" cy="5219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design based on the requirements</a:t>
            </a:r>
            <a:endParaRPr kumimoji="0"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19" name="矩形 28"/>
          <p:cNvSpPr>
            <a:spLocks noChangeArrowheads="1"/>
          </p:cNvSpPr>
          <p:nvPr/>
        </p:nvSpPr>
        <p:spPr bwMode="auto">
          <a:xfrm>
            <a:off x="6157913" y="4818063"/>
            <a:ext cx="159861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smtClean="0">
                <a:ln>
                  <a:noFill/>
                </a:ln>
                <a:solidFill>
                  <a:schemeClr val="bg1">
                    <a:lumMod val="95000"/>
                  </a:schemeClr>
                </a:solidFill>
                <a:effectLst/>
                <a:uLnTx/>
                <a:uFillTx/>
                <a:latin typeface="+mj-lt"/>
                <a:ea typeface="Microsoft YaHei" panose="020B0503020204020204" pitchFamily="34" charset="-122"/>
                <a:cs typeface="+mn-cs"/>
                <a:sym typeface="+mn-ea"/>
              </a:rPr>
              <a:t>Modeling</a:t>
            </a:r>
            <a:endParaRPr kumimoji="0" lang="en-US" altLang="zh-CN" sz="1600" b="0" i="0" u="none" strike="noStrike" kern="1200" cap="none" spc="0" normalizeH="0" baseline="0" noProof="0" dirty="0" smtClean="0">
              <a:ln>
                <a:noFill/>
              </a:ln>
              <a:solidFill>
                <a:schemeClr val="bg1">
                  <a:lumMod val="95000"/>
                </a:schemeClr>
              </a:solidFill>
              <a:effectLst/>
              <a:uLnTx/>
              <a:uFillTx/>
              <a:latin typeface="+mj-lt"/>
              <a:ea typeface="Microsoft YaHei" panose="020B0503020204020204" pitchFamily="34" charset="-122"/>
              <a:cs typeface="+mn-cs"/>
              <a:sym typeface="+mn-ea"/>
            </a:endParaRPr>
          </a:p>
        </p:txBody>
      </p:sp>
      <p:cxnSp>
        <p:nvCxnSpPr>
          <p:cNvPr id="20" name="直接连接符 19"/>
          <p:cNvCxnSpPr/>
          <p:nvPr/>
        </p:nvCxnSpPr>
        <p:spPr>
          <a:xfrm flipH="1">
            <a:off x="10436225" y="4298950"/>
            <a:ext cx="160338" cy="444500"/>
          </a:xfrm>
          <a:prstGeom prst="line">
            <a:avLst/>
          </a:prstGeom>
          <a:ln>
            <a:solidFill>
              <a:srgbClr val="00B0F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463088" y="5124450"/>
            <a:ext cx="1889125" cy="5219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 is done after code completion</a:t>
            </a: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2" name="矩形 28"/>
          <p:cNvSpPr>
            <a:spLocks noChangeArrowheads="1"/>
          </p:cNvSpPr>
          <p:nvPr/>
        </p:nvSpPr>
        <p:spPr bwMode="auto">
          <a:xfrm>
            <a:off x="9463088" y="4818063"/>
            <a:ext cx="159861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smtClean="0">
                <a:ln>
                  <a:noFill/>
                </a:ln>
                <a:solidFill>
                  <a:schemeClr val="bg1">
                    <a:lumMod val="95000"/>
                  </a:schemeClr>
                </a:solidFill>
                <a:effectLst/>
                <a:uLnTx/>
                <a:uFillTx/>
                <a:latin typeface="+mj-lt"/>
                <a:ea typeface="Microsoft YaHei" panose="020B0503020204020204" pitchFamily="34" charset="-122"/>
                <a:cs typeface="+mn-cs"/>
                <a:sym typeface="+mn-ea"/>
              </a:rPr>
              <a:t>Testing</a:t>
            </a:r>
            <a:endParaRPr kumimoji="0" lang="en-US" altLang="zh-CN" sz="1600" b="0" i="0" u="none" strike="noStrike" kern="1200" cap="none" spc="0" normalizeH="0" baseline="0" noProof="0" dirty="0" smtClean="0">
              <a:ln>
                <a:noFill/>
              </a:ln>
              <a:solidFill>
                <a:schemeClr val="bg1">
                  <a:lumMod val="95000"/>
                </a:schemeClr>
              </a:solidFill>
              <a:effectLst/>
              <a:uLnTx/>
              <a:uFillTx/>
              <a:latin typeface="+mj-lt"/>
              <a:ea typeface="Microsoft YaHei" panose="020B0503020204020204" pitchFamily="34" charset="-122"/>
              <a:cs typeface="+mn-cs"/>
              <a:sym typeface="+mn-ea"/>
            </a:endParaRPr>
          </a:p>
        </p:txBody>
      </p:sp>
      <p:sp>
        <p:nvSpPr>
          <p:cNvPr id="23" name="矩形 22"/>
          <p:cNvSpPr/>
          <p:nvPr/>
        </p:nvSpPr>
        <p:spPr>
          <a:xfrm>
            <a:off x="4268788" y="2087563"/>
            <a:ext cx="1889125" cy="73723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 stage where the cost and time constraints are estimated</a:t>
            </a: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4" name="矩形 28"/>
          <p:cNvSpPr>
            <a:spLocks noChangeArrowheads="1"/>
          </p:cNvSpPr>
          <p:nvPr/>
        </p:nvSpPr>
        <p:spPr bwMode="auto">
          <a:xfrm>
            <a:off x="4268788" y="1781175"/>
            <a:ext cx="159861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smtClean="0">
                <a:ln>
                  <a:noFill/>
                </a:ln>
                <a:solidFill>
                  <a:schemeClr val="bg1">
                    <a:lumMod val="95000"/>
                  </a:schemeClr>
                </a:solidFill>
                <a:effectLst/>
                <a:uLnTx/>
                <a:uFillTx/>
                <a:latin typeface="+mj-lt"/>
                <a:ea typeface="Microsoft YaHei" panose="020B0503020204020204" pitchFamily="34" charset="-122"/>
                <a:cs typeface="+mn-cs"/>
                <a:sym typeface="+mn-ea"/>
              </a:rPr>
              <a:t>Planing</a:t>
            </a:r>
            <a:endParaRPr kumimoji="0" lang="en-US" altLang="zh-CN" sz="1600" b="0" i="0" u="none" strike="noStrike" kern="1200" cap="none" spc="0" normalizeH="0" baseline="0" noProof="0" dirty="0" smtClean="0">
              <a:ln>
                <a:noFill/>
              </a:ln>
              <a:solidFill>
                <a:schemeClr val="bg1">
                  <a:lumMod val="95000"/>
                </a:schemeClr>
              </a:solidFill>
              <a:effectLst/>
              <a:uLnTx/>
              <a:uFillTx/>
              <a:latin typeface="+mj-lt"/>
              <a:ea typeface="Microsoft YaHei" panose="020B0503020204020204" pitchFamily="34" charset="-122"/>
              <a:cs typeface="+mn-cs"/>
              <a:sym typeface="+mn-ea"/>
            </a:endParaRPr>
          </a:p>
        </p:txBody>
      </p:sp>
      <p:sp>
        <p:nvSpPr>
          <p:cNvPr id="25" name="矩形 24"/>
          <p:cNvSpPr/>
          <p:nvPr/>
        </p:nvSpPr>
        <p:spPr>
          <a:xfrm>
            <a:off x="8936038" y="2087563"/>
            <a:ext cx="1889125" cy="30670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code is generated</a:t>
            </a:r>
            <a:r>
              <a:rPr kumimoji="0" lang="en-US" altLang="zh-CN" sz="1400" b="0" i="0" u="none" strike="noStrike" kern="1200" cap="none" spc="0" normalizeH="0" baseline="0" noProof="0" dirty="0">
                <a:ln>
                  <a:noFill/>
                </a:ln>
                <a:solidFill>
                  <a:schemeClr val="bg1">
                    <a:lumMod val="95000"/>
                  </a:schemeClr>
                </a:solidFill>
                <a:effectLst/>
                <a:uLnTx/>
                <a:uFillTx/>
                <a:latin typeface="+mn-lt"/>
                <a:ea typeface="+mn-ea"/>
                <a:cs typeface="+mn-cs"/>
                <a:sym typeface="+mn-ea"/>
              </a:rPr>
              <a:t>.</a:t>
            </a:r>
            <a:endParaRPr kumimoji="0" lang="zh-CN" altLang="en-US" sz="1400" b="0" i="0" u="none" strike="noStrike" kern="1200" cap="none" spc="0" normalizeH="0" baseline="0" noProof="0" dirty="0">
              <a:ln>
                <a:noFill/>
              </a:ln>
              <a:solidFill>
                <a:schemeClr val="bg1">
                  <a:lumMod val="95000"/>
                </a:schemeClr>
              </a:solidFill>
              <a:effectLst/>
              <a:uLnTx/>
              <a:uFillTx/>
              <a:latin typeface="+mn-lt"/>
              <a:ea typeface="+mn-ea"/>
              <a:cs typeface="+mn-cs"/>
              <a:sym typeface="+mn-ea"/>
            </a:endParaRPr>
          </a:p>
        </p:txBody>
      </p:sp>
      <p:sp>
        <p:nvSpPr>
          <p:cNvPr id="26" name="矩形 28"/>
          <p:cNvSpPr>
            <a:spLocks noChangeArrowheads="1"/>
          </p:cNvSpPr>
          <p:nvPr/>
        </p:nvSpPr>
        <p:spPr bwMode="auto">
          <a:xfrm>
            <a:off x="8936038" y="1781175"/>
            <a:ext cx="1598613"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6pPr>
            <a:lvl7pPr marL="29718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7pPr>
            <a:lvl8pPr marL="34290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8pPr>
            <a:lvl9pPr marL="3886200" indent="-228600" fontAlgn="base">
              <a:spcBef>
                <a:spcPct val="0"/>
              </a:spcBef>
              <a:spcAft>
                <a:spcPct val="0"/>
              </a:spcAft>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600" b="0" i="0" u="none" strike="noStrike" kern="1200" cap="none" spc="0" normalizeH="0" baseline="0" noProof="0" dirty="0" smtClean="0">
                <a:ln>
                  <a:noFill/>
                </a:ln>
                <a:solidFill>
                  <a:schemeClr val="bg1">
                    <a:lumMod val="95000"/>
                  </a:schemeClr>
                </a:solidFill>
                <a:effectLst/>
                <a:uLnTx/>
                <a:uFillTx/>
                <a:latin typeface="+mj-lt"/>
                <a:ea typeface="Microsoft YaHei" panose="020B0503020204020204" pitchFamily="34" charset="-122"/>
                <a:cs typeface="+mn-cs"/>
                <a:sym typeface="+mn-ea"/>
              </a:rPr>
              <a:t>Construction</a:t>
            </a:r>
            <a:endParaRPr kumimoji="0" lang="en-US" altLang="zh-CN" sz="1600" b="0" i="0" u="none" strike="noStrike" kern="1200" cap="none" spc="0" normalizeH="0" baseline="0" noProof="0" dirty="0" smtClean="0">
              <a:ln>
                <a:noFill/>
              </a:ln>
              <a:solidFill>
                <a:schemeClr val="bg1">
                  <a:lumMod val="95000"/>
                </a:schemeClr>
              </a:solidFill>
              <a:effectLst/>
              <a:uLnTx/>
              <a:uFillTx/>
              <a:latin typeface="+mj-lt"/>
              <a:ea typeface="Microsoft YaHei" panose="020B0503020204020204" pitchFamily="34" charset="-122"/>
              <a:cs typeface="+mn-cs"/>
              <a:sym typeface="+mn-ea"/>
            </a:endParaRPr>
          </a:p>
        </p:txBody>
      </p:sp>
      <p:cxnSp>
        <p:nvCxnSpPr>
          <p:cNvPr id="27" name="直接连接符 26"/>
          <p:cNvCxnSpPr/>
          <p:nvPr/>
        </p:nvCxnSpPr>
        <p:spPr>
          <a:xfrm flipH="1">
            <a:off x="8561388" y="2341563"/>
            <a:ext cx="160338" cy="444500"/>
          </a:xfrm>
          <a:prstGeom prst="line">
            <a:avLst/>
          </a:prstGeom>
          <a:ln>
            <a:solidFill>
              <a:srgbClr val="00B0F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a:off x="3894138" y="2341563"/>
            <a:ext cx="160338" cy="444500"/>
          </a:xfrm>
          <a:prstGeom prst="line">
            <a:avLst/>
          </a:prstGeom>
          <a:ln>
            <a:solidFill>
              <a:srgbClr val="00B0F0"/>
            </a:solidFill>
            <a:headEnd type="oval"/>
            <a:tailEnd type="ova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964430" y="435610"/>
            <a:ext cx="3646805" cy="960120"/>
          </a:xfrm>
        </p:spPr>
        <p:txBody>
          <a:bodyPr vert="horz" lIns="91440" tIns="45720" rIns="91440" bIns="45720" rtlCol="0" anchor="b">
            <a:normAutofit fontScale="90000"/>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IN" altLang="zh-CN" sz="6000" b="1" i="0" u="none" strike="noStrike" kern="1200" cap="none" spc="0" normalizeH="0" baseline="0" noProof="0" dirty="0">
                <a:ln>
                  <a:noFill/>
                </a:ln>
                <a:solidFill>
                  <a:schemeClr val="bg1">
                    <a:lumMod val="95000"/>
                  </a:schemeClr>
                </a:solidFill>
                <a:effectLst/>
                <a:uLnTx/>
                <a:uFillTx/>
                <a:latin typeface="+mj-lt"/>
                <a:ea typeface="+mj-ea"/>
                <a:cs typeface="+mj-cs"/>
              </a:rPr>
              <a:t>CONTENTS</a:t>
            </a:r>
            <a:endParaRPr kumimoji="0" lang="en-IN" altLang="zh-CN" sz="6000" b="1"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3" name="标题 3"/>
          <p:cNvSpPr>
            <a:spLocks noGrp="1"/>
          </p:cNvSpPr>
          <p:nvPr/>
        </p:nvSpPr>
        <p:spPr>
          <a:xfrm>
            <a:off x="4842510" y="1991360"/>
            <a:ext cx="5537835" cy="625475"/>
          </a:xfrm>
          <a:prstGeom prst="rect">
            <a:avLst/>
          </a:prstGeom>
          <a:noFill/>
          <a:ln w="9525">
            <a:noFill/>
          </a:ln>
        </p:spPr>
        <p:txBody>
          <a:bodyPr vert="horz" lIns="91440" tIns="45720" rIns="91440" bIns="45720" rtlCol="0" anchor="b" anchorCtr="0">
            <a:normAutofit fontScale="45000"/>
          </a:bodyPr>
          <a:lstStyle>
            <a:lvl1pPr algn="l" defTabSz="914400" rtl="0" eaLnBrk="1" latinLnBrk="0" hangingPunct="1">
              <a:lnSpc>
                <a:spcPct val="90000"/>
              </a:lnSpc>
              <a:spcBef>
                <a:spcPct val="0"/>
              </a:spcBef>
              <a:buNone/>
              <a:defRPr sz="6000" kern="1200">
                <a:solidFill>
                  <a:srgbClr val="00B0F0"/>
                </a:solidFill>
                <a:latin typeface="+mj-lt"/>
                <a:ea typeface="+mj-ea"/>
                <a:cs typeface="+mj-cs"/>
              </a:defRPr>
            </a:lvl1pPr>
          </a:lstStyle>
          <a:p>
            <a:pPr marL="457200" marR="0" lvl="0" indent="-457200" algn="just" defTabSz="914400" rtl="0" eaLnBrk="1" fontAlgn="auto" latinLnBrk="0" hangingPunct="1">
              <a:lnSpc>
                <a:spcPct val="90000"/>
              </a:lnSpc>
              <a:spcBef>
                <a:spcPct val="0"/>
              </a:spcBef>
              <a:spcAft>
                <a:spcPts val="0"/>
              </a:spcAft>
              <a:buClrTx/>
              <a:buSzTx/>
              <a:buFont typeface="Wingdings" panose="05000000000000000000" charset="0"/>
              <a:buChar char="v"/>
              <a:defRPr/>
            </a:pPr>
            <a:r>
              <a:rPr kumimoji="0" lang="en-IN" altLang="zh-CN" sz="6000" b="0" i="0" u="none" strike="noStrike" kern="1200" cap="none" spc="0" normalizeH="0" baseline="0" noProof="0" dirty="0">
                <a:ln>
                  <a:noFill/>
                </a:ln>
                <a:solidFill>
                  <a:schemeClr val="bg1">
                    <a:lumMod val="95000"/>
                  </a:schemeClr>
                </a:solidFill>
                <a:effectLst/>
                <a:uLnTx/>
                <a:uFillTx/>
                <a:latin typeface="+mj-lt"/>
                <a:ea typeface="+mj-ea"/>
                <a:cs typeface="+mj-cs"/>
              </a:rPr>
              <a:t> Problem Statement and Objectives</a:t>
            </a:r>
            <a:endParaRPr kumimoji="0" lang="en-IN" altLang="zh-CN" sz="6000" b="0" i="0" u="none" strike="noStrike" kern="1200" cap="none" spc="0" normalizeH="0" baseline="0" noProof="0" dirty="0">
              <a:ln>
                <a:noFill/>
              </a:ln>
              <a:solidFill>
                <a:schemeClr val="bg1">
                  <a:lumMod val="95000"/>
                </a:schemeClr>
              </a:solidFill>
              <a:effectLst/>
              <a:uLnTx/>
              <a:uFillTx/>
              <a:latin typeface="+mj-lt"/>
              <a:ea typeface="+mj-ea"/>
              <a:cs typeface="+mj-cs"/>
            </a:endParaRPr>
          </a:p>
          <a:p>
            <a:pPr marL="0" marR="0" lvl="0" indent="0" algn="just" defTabSz="914400" rtl="0" eaLnBrk="1" fontAlgn="auto" latinLnBrk="0" hangingPunct="1">
              <a:lnSpc>
                <a:spcPct val="90000"/>
              </a:lnSpc>
              <a:spcBef>
                <a:spcPct val="0"/>
              </a:spcBef>
              <a:spcAft>
                <a:spcPts val="0"/>
              </a:spcAft>
              <a:buClrTx/>
              <a:buSzTx/>
              <a:buFontTx/>
              <a:buNone/>
              <a:defRPr/>
            </a:pPr>
            <a:endParaRPr kumimoji="0" lang="en-IN" altLang="zh-CN" sz="6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6" name="标题 3"/>
          <p:cNvSpPr>
            <a:spLocks noGrp="1"/>
          </p:cNvSpPr>
          <p:nvPr/>
        </p:nvSpPr>
        <p:spPr>
          <a:xfrm>
            <a:off x="4843145" y="2616835"/>
            <a:ext cx="5735320" cy="625475"/>
          </a:xfrm>
          <a:prstGeom prst="rect">
            <a:avLst/>
          </a:prstGeom>
          <a:noFill/>
          <a:ln w="9525">
            <a:noFill/>
          </a:ln>
        </p:spPr>
        <p:txBody>
          <a:bodyPr vert="horz" lIns="91440" tIns="45720" rIns="91440" bIns="45720" rtlCol="0" anchor="b" anchorCtr="0">
            <a:normAutofit/>
          </a:bodyPr>
          <a:lstStyle>
            <a:lvl1pPr algn="l" defTabSz="914400" rtl="0" eaLnBrk="1" latinLnBrk="0" hangingPunct="1">
              <a:lnSpc>
                <a:spcPct val="90000"/>
              </a:lnSpc>
              <a:spcBef>
                <a:spcPct val="0"/>
              </a:spcBef>
              <a:buNone/>
              <a:defRPr sz="6000" kern="1200">
                <a:solidFill>
                  <a:srgbClr val="00B0F0"/>
                </a:solidFill>
                <a:latin typeface="+mj-lt"/>
                <a:ea typeface="+mj-ea"/>
                <a:cs typeface="+mj-cs"/>
              </a:defRPr>
            </a:lvl1pPr>
          </a:lstStyle>
          <a:p>
            <a:pPr marL="457200" marR="0" lvl="0" indent="-457200" algn="just" defTabSz="914400" rtl="0" eaLnBrk="1" fontAlgn="auto" latinLnBrk="0" hangingPunct="1">
              <a:lnSpc>
                <a:spcPct val="90000"/>
              </a:lnSpc>
              <a:spcBef>
                <a:spcPct val="0"/>
              </a:spcBef>
              <a:spcAft>
                <a:spcPts val="0"/>
              </a:spcAft>
              <a:buClrTx/>
              <a:buSzTx/>
              <a:buFont typeface="Wingdings" panose="05000000000000000000" charset="0"/>
              <a:buChar char="v"/>
              <a:defRPr/>
            </a:pPr>
            <a:r>
              <a:rPr kumimoji="0" lang="en-IN" altLang="zh-CN" sz="2800" b="0" i="0" u="none" strike="noStrike" kern="1200" cap="none" spc="0" normalizeH="0" baseline="0" noProof="0" dirty="0">
                <a:ln>
                  <a:noFill/>
                </a:ln>
                <a:solidFill>
                  <a:schemeClr val="bg1">
                    <a:lumMod val="95000"/>
                  </a:schemeClr>
                </a:solidFill>
                <a:effectLst/>
                <a:uLnTx/>
                <a:uFillTx/>
                <a:latin typeface="+mj-lt"/>
                <a:ea typeface="+mj-ea"/>
                <a:cs typeface="+mj-cs"/>
              </a:rPr>
              <a:t>Literature Survey</a:t>
            </a:r>
            <a:endParaRPr kumimoji="0" lang="en-IN" altLang="zh-CN" sz="28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7" name="标题 3"/>
          <p:cNvSpPr>
            <a:spLocks noGrp="1"/>
          </p:cNvSpPr>
          <p:nvPr/>
        </p:nvSpPr>
        <p:spPr>
          <a:xfrm>
            <a:off x="4843145" y="3522980"/>
            <a:ext cx="5735320" cy="625475"/>
          </a:xfrm>
          <a:prstGeom prst="rect">
            <a:avLst/>
          </a:prstGeom>
          <a:noFill/>
          <a:ln w="9525">
            <a:noFill/>
          </a:ln>
        </p:spPr>
        <p:txBody>
          <a:bodyPr vert="horz" lIns="91440" tIns="45720" rIns="91440" bIns="45720" rtlCol="0" anchor="b" anchorCtr="0">
            <a:normAutofit/>
          </a:bodyPr>
          <a:lstStyle>
            <a:lvl1pPr algn="l" defTabSz="914400" rtl="0" eaLnBrk="1" latinLnBrk="0" hangingPunct="1">
              <a:lnSpc>
                <a:spcPct val="90000"/>
              </a:lnSpc>
              <a:spcBef>
                <a:spcPct val="0"/>
              </a:spcBef>
              <a:buNone/>
              <a:defRPr sz="6000" kern="1200">
                <a:solidFill>
                  <a:srgbClr val="00B0F0"/>
                </a:solidFill>
                <a:latin typeface="+mj-lt"/>
                <a:ea typeface="+mj-ea"/>
                <a:cs typeface="+mj-cs"/>
              </a:defRPr>
            </a:lvl1pPr>
          </a:lstStyle>
          <a:p>
            <a:pPr marL="457200" marR="0" lvl="0" indent="-457200" algn="just" defTabSz="914400" rtl="0" eaLnBrk="1" fontAlgn="auto" latinLnBrk="0" hangingPunct="1">
              <a:lnSpc>
                <a:spcPct val="90000"/>
              </a:lnSpc>
              <a:spcBef>
                <a:spcPct val="0"/>
              </a:spcBef>
              <a:spcAft>
                <a:spcPts val="0"/>
              </a:spcAft>
              <a:buClrTx/>
              <a:buSzTx/>
              <a:buFont typeface="Wingdings" panose="05000000000000000000" charset="0"/>
              <a:buChar char="v"/>
              <a:defRPr/>
            </a:pPr>
            <a:r>
              <a:rPr kumimoji="0" lang="en-IN" altLang="zh-CN" sz="2800" b="0" i="0" u="none" strike="noStrike" kern="1200" cap="none" spc="0" normalizeH="0" baseline="0" noProof="0" dirty="0">
                <a:ln>
                  <a:noFill/>
                </a:ln>
                <a:solidFill>
                  <a:schemeClr val="bg1">
                    <a:lumMod val="95000"/>
                  </a:schemeClr>
                </a:solidFill>
                <a:effectLst/>
                <a:uLnTx/>
                <a:uFillTx/>
                <a:latin typeface="+mj-lt"/>
                <a:ea typeface="+mj-ea"/>
                <a:cs typeface="+mj-cs"/>
              </a:rPr>
              <a:t>Proposed Solution</a:t>
            </a:r>
            <a:endParaRPr kumimoji="0" lang="en-IN" altLang="zh-CN" sz="28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8" name="标题 3"/>
          <p:cNvSpPr>
            <a:spLocks noGrp="1"/>
          </p:cNvSpPr>
          <p:nvPr/>
        </p:nvSpPr>
        <p:spPr>
          <a:xfrm>
            <a:off x="4843145" y="4350385"/>
            <a:ext cx="6576695" cy="625475"/>
          </a:xfrm>
          <a:prstGeom prst="rect">
            <a:avLst/>
          </a:prstGeom>
          <a:noFill/>
          <a:ln w="9525">
            <a:noFill/>
          </a:ln>
        </p:spPr>
        <p:txBody>
          <a:bodyPr vert="horz" lIns="91440" tIns="45720" rIns="91440" bIns="45720" rtlCol="0" anchor="b" anchorCtr="0">
            <a:noAutofit/>
          </a:bodyPr>
          <a:lstStyle>
            <a:lvl1pPr algn="l" defTabSz="914400" rtl="0" eaLnBrk="1" latinLnBrk="0" hangingPunct="1">
              <a:lnSpc>
                <a:spcPct val="90000"/>
              </a:lnSpc>
              <a:spcBef>
                <a:spcPct val="0"/>
              </a:spcBef>
              <a:buNone/>
              <a:defRPr sz="6000" kern="1200">
                <a:solidFill>
                  <a:srgbClr val="00B0F0"/>
                </a:solidFill>
                <a:latin typeface="+mj-lt"/>
                <a:ea typeface="+mj-ea"/>
                <a:cs typeface="+mj-cs"/>
              </a:defRPr>
            </a:lvl1pPr>
          </a:lstStyle>
          <a:p>
            <a:pPr marL="457200" marR="0" lvl="0" indent="-457200" algn="just" defTabSz="914400" rtl="0" eaLnBrk="1" fontAlgn="auto" latinLnBrk="0" hangingPunct="1">
              <a:lnSpc>
                <a:spcPct val="90000"/>
              </a:lnSpc>
              <a:spcBef>
                <a:spcPct val="0"/>
              </a:spcBef>
              <a:spcAft>
                <a:spcPts val="0"/>
              </a:spcAft>
              <a:buClrTx/>
              <a:buSzTx/>
              <a:buFont typeface="Wingdings" panose="05000000000000000000" charset="0"/>
              <a:buChar char="v"/>
              <a:defRPr/>
            </a:pPr>
            <a:r>
              <a:rPr kumimoji="0" lang="en-IN" altLang="zh-CN" sz="2700" b="0" i="0" u="none" strike="noStrike" kern="1200" cap="none" spc="0" normalizeH="0" baseline="0" noProof="0" dirty="0">
                <a:ln>
                  <a:noFill/>
                </a:ln>
                <a:solidFill>
                  <a:schemeClr val="bg1">
                    <a:lumMod val="95000"/>
                  </a:schemeClr>
                </a:solidFill>
                <a:effectLst/>
                <a:uLnTx/>
                <a:uFillTx/>
                <a:latin typeface="+mj-lt"/>
                <a:ea typeface="+mj-ea"/>
                <a:cs typeface="+mj-cs"/>
              </a:rPr>
              <a:t>Requirement Analysis and Feasibility Study</a:t>
            </a:r>
            <a:endParaRPr kumimoji="0" lang="en-IN" altLang="zh-CN" sz="27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9" name="标题 3"/>
          <p:cNvSpPr>
            <a:spLocks noGrp="1"/>
          </p:cNvSpPr>
          <p:nvPr/>
        </p:nvSpPr>
        <p:spPr>
          <a:xfrm>
            <a:off x="4843145" y="5350510"/>
            <a:ext cx="5735320" cy="625475"/>
          </a:xfrm>
          <a:prstGeom prst="rect">
            <a:avLst/>
          </a:prstGeom>
          <a:noFill/>
          <a:ln w="9525">
            <a:noFill/>
          </a:ln>
        </p:spPr>
        <p:txBody>
          <a:bodyPr vert="horz" lIns="91440" tIns="45720" rIns="91440" bIns="45720" rtlCol="0" anchor="b" anchorCtr="0">
            <a:normAutofit/>
          </a:bodyPr>
          <a:lstStyle>
            <a:lvl1pPr algn="l" defTabSz="914400" rtl="0" eaLnBrk="1" latinLnBrk="0" hangingPunct="1">
              <a:lnSpc>
                <a:spcPct val="90000"/>
              </a:lnSpc>
              <a:spcBef>
                <a:spcPct val="0"/>
              </a:spcBef>
              <a:buNone/>
              <a:defRPr sz="6000" kern="1200">
                <a:solidFill>
                  <a:srgbClr val="00B0F0"/>
                </a:solidFill>
                <a:latin typeface="+mj-lt"/>
                <a:ea typeface="+mj-ea"/>
                <a:cs typeface="+mj-cs"/>
              </a:defRPr>
            </a:lvl1pPr>
          </a:lstStyle>
          <a:p>
            <a:pPr marL="457200" marR="0" lvl="0" indent="-457200" algn="just" defTabSz="914400" rtl="0" eaLnBrk="1" fontAlgn="auto" latinLnBrk="0" hangingPunct="1">
              <a:lnSpc>
                <a:spcPct val="90000"/>
              </a:lnSpc>
              <a:spcBef>
                <a:spcPct val="0"/>
              </a:spcBef>
              <a:spcAft>
                <a:spcPts val="0"/>
              </a:spcAft>
              <a:buClrTx/>
              <a:buSzTx/>
              <a:buFont typeface="Wingdings" panose="05000000000000000000" charset="0"/>
              <a:buChar char="v"/>
              <a:defRPr/>
            </a:pPr>
            <a:r>
              <a:rPr kumimoji="0" lang="en-IN" altLang="zh-CN" sz="2800" b="0" i="0" u="none" strike="noStrike" kern="1200" cap="none" spc="0" normalizeH="0" baseline="0" noProof="0" dirty="0">
                <a:ln>
                  <a:noFill/>
                </a:ln>
                <a:solidFill>
                  <a:schemeClr val="bg1">
                    <a:lumMod val="95000"/>
                  </a:schemeClr>
                </a:solidFill>
                <a:effectLst/>
                <a:uLnTx/>
                <a:uFillTx/>
                <a:latin typeface="+mj-lt"/>
                <a:ea typeface="+mj-ea"/>
                <a:cs typeface="+mj-cs"/>
              </a:rPr>
              <a:t>Methodologies</a:t>
            </a:r>
            <a:endParaRPr kumimoji="0" lang="en-IN" altLang="zh-CN" sz="28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183515" y="194310"/>
            <a:ext cx="5033010" cy="1190625"/>
          </a:xfrm>
          <a:prstGeom prst="rect">
            <a:avLst/>
          </a:prstGeom>
          <a:solidFill>
            <a:srgbClr val="00B0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标题 3"/>
          <p:cNvSpPr>
            <a:spLocks noGrp="1"/>
          </p:cNvSpPr>
          <p:nvPr>
            <p:ph type="title"/>
          </p:nvPr>
        </p:nvSpPr>
        <p:spPr>
          <a:xfrm>
            <a:off x="335915" y="59055"/>
            <a:ext cx="522605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4400" b="0" i="0" u="none" strike="noStrike" kern="1200" cap="all" spc="0" normalizeH="0" baseline="0" noProof="0" dirty="0">
                <a:ln>
                  <a:noFill/>
                </a:ln>
                <a:solidFill>
                  <a:schemeClr val="bg1"/>
                </a:solidFill>
                <a:effectLst/>
                <a:uLnTx/>
                <a:uFillTx/>
                <a:latin typeface="+mj-lt"/>
                <a:ea typeface="+mj-ea"/>
                <a:cs typeface="+mj-cs"/>
              </a:rPr>
              <a:t>Architecture</a:t>
            </a:r>
            <a:endParaRPr kumimoji="0" lang="zh-CN" altLang="en-US" sz="44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cxnSp>
        <p:nvCxnSpPr>
          <p:cNvPr id="8" name="Straight Arrow Connector 7"/>
          <p:cNvCxnSpPr/>
          <p:nvPr/>
        </p:nvCxnSpPr>
        <p:spPr>
          <a:xfrm>
            <a:off x="6014085" y="4184015"/>
            <a:ext cx="19304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a:off x="1023620" y="4204335"/>
            <a:ext cx="324485" cy="1016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pic>
        <p:nvPicPr>
          <p:cNvPr id="11" name="Picture 10"/>
          <p:cNvPicPr>
            <a:picLocks noChangeAspect="1"/>
          </p:cNvPicPr>
          <p:nvPr/>
        </p:nvPicPr>
        <p:blipFill>
          <a:blip r:embed="rId2"/>
          <a:stretch>
            <a:fillRect/>
          </a:stretch>
        </p:blipFill>
        <p:spPr>
          <a:xfrm>
            <a:off x="635" y="1514475"/>
            <a:ext cx="12190730" cy="5344160"/>
          </a:xfrm>
          <a:prstGeom prst="rect">
            <a:avLst/>
          </a:prstGeom>
        </p:spPr>
      </p:pic>
      <p:cxnSp>
        <p:nvCxnSpPr>
          <p:cNvPr id="14" name="Straight Arrow Connector 13"/>
          <p:cNvCxnSpPr/>
          <p:nvPr/>
        </p:nvCxnSpPr>
        <p:spPr>
          <a:xfrm flipV="1">
            <a:off x="1470025" y="6152515"/>
            <a:ext cx="457200" cy="1460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5" name="Straight Arrow Connector 14"/>
          <p:cNvCxnSpPr/>
          <p:nvPr/>
        </p:nvCxnSpPr>
        <p:spPr>
          <a:xfrm>
            <a:off x="5993765" y="5259705"/>
            <a:ext cx="223520"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a:off x="1602105" y="2221230"/>
            <a:ext cx="415925" cy="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10294620" y="2272030"/>
            <a:ext cx="709930" cy="1016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a:xfrm flipV="1">
            <a:off x="11035030" y="6156960"/>
            <a:ext cx="294005" cy="10160"/>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V="1">
            <a:off x="2991485" y="2555875"/>
            <a:ext cx="10160" cy="527685"/>
          </a:xfrm>
          <a:prstGeom prst="straightConnector1">
            <a:avLst/>
          </a:prstGeom>
          <a:ln>
            <a:tailEnd type="arrow" w="med" len="med"/>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7178675" y="1259205"/>
            <a:ext cx="4932680" cy="4340225"/>
          </a:xfrm>
          <a:prstGeom prst="rect">
            <a:avLst/>
          </a:prstGeom>
          <a:solidFill>
            <a:srgbClr val="00B0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5" name="矩形 7"/>
          <p:cNvSpPr/>
          <p:nvPr/>
        </p:nvSpPr>
        <p:spPr>
          <a:xfrm>
            <a:off x="7472045" y="2616200"/>
            <a:ext cx="4508500" cy="1753235"/>
          </a:xfrm>
          <a:prstGeom prst="rect">
            <a:avLst/>
          </a:prstGeom>
          <a:noFill/>
          <a:ln w="9525">
            <a:noFill/>
          </a:ln>
        </p:spPr>
        <p:txBody>
          <a:bodyPr wrap="square" anchor="t" anchorCtr="0">
            <a:spAutoFit/>
          </a:bodyPr>
          <a:p>
            <a:pPr algn="l"/>
            <a:r>
              <a:rPr lang="zh-CN" altLang="en-US" sz="1800" b="1" dirty="0">
                <a:solidFill>
                  <a:schemeClr val="tx1"/>
                </a:solidFill>
                <a:latin typeface="Calibri" panose="020F0502020204030204" pitchFamily="34" charset="0"/>
                <a:ea typeface="Microsoft YaHei" panose="020B0503020204020204" pitchFamily="34" charset="-122"/>
              </a:rPr>
              <a:t>An activity diagram visually presents a series of actions or flow of control in a system similar to a flowchart or a data flow diagram. </a:t>
            </a:r>
            <a:r>
              <a:rPr lang="en-IN" altLang="zh-CN" sz="1800" b="1" dirty="0">
                <a:solidFill>
                  <a:schemeClr val="tx1"/>
                </a:solidFill>
                <a:latin typeface="Calibri" panose="020F0502020204030204" pitchFamily="34" charset="0"/>
                <a:ea typeface="Microsoft YaHei" panose="020B0503020204020204" pitchFamily="34" charset="-122"/>
              </a:rPr>
              <a:t>It provides a view of the behavior of a system by describing the sequence of actions in a process.</a:t>
            </a:r>
            <a:endParaRPr lang="en-IN" altLang="zh-CN" sz="1800" b="1" dirty="0">
              <a:solidFill>
                <a:schemeClr val="tx1"/>
              </a:solidFill>
              <a:latin typeface="Calibri" panose="020F0502020204030204" pitchFamily="34" charset="0"/>
              <a:ea typeface="Microsoft YaHei" panose="020B0503020204020204" pitchFamily="34" charset="-122"/>
            </a:endParaRPr>
          </a:p>
        </p:txBody>
      </p:sp>
      <p:sp>
        <p:nvSpPr>
          <p:cNvPr id="4" name="标题 3"/>
          <p:cNvSpPr>
            <a:spLocks noGrp="1"/>
          </p:cNvSpPr>
          <p:nvPr>
            <p:ph type="title"/>
          </p:nvPr>
        </p:nvSpPr>
        <p:spPr>
          <a:xfrm>
            <a:off x="7747000" y="1786255"/>
            <a:ext cx="5226050" cy="595630"/>
          </a:xfrm>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bg1">
                    <a:lumMod val="95000"/>
                  </a:schemeClr>
                </a:solidFill>
                <a:effectLst/>
                <a:uLnTx/>
                <a:uFillTx/>
                <a:latin typeface="+mj-lt"/>
                <a:ea typeface="+mj-ea"/>
                <a:cs typeface="+mj-cs"/>
              </a:rPr>
              <a:t>Activity Diagram</a:t>
            </a:r>
            <a:endParaRPr kumimoji="0" lang="en-IN" altLang="zh-CN" sz="44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3" name="Picture 2"/>
          <p:cNvPicPr>
            <a:picLocks noChangeAspect="1"/>
          </p:cNvPicPr>
          <p:nvPr/>
        </p:nvPicPr>
        <p:blipFill>
          <a:blip r:embed="rId2"/>
          <a:stretch>
            <a:fillRect/>
          </a:stretch>
        </p:blipFill>
        <p:spPr>
          <a:xfrm>
            <a:off x="238760" y="761365"/>
            <a:ext cx="6788150" cy="5032375"/>
          </a:xfrm>
          <a:prstGeom prst="rect">
            <a:avLst/>
          </a:prstGeom>
        </p:spPr>
      </p:pic>
      <p:sp>
        <p:nvSpPr>
          <p:cNvPr id="2" name="矩形 7"/>
          <p:cNvSpPr/>
          <p:nvPr/>
        </p:nvSpPr>
        <p:spPr>
          <a:xfrm>
            <a:off x="8215948" y="429260"/>
            <a:ext cx="2624455" cy="521970"/>
          </a:xfrm>
          <a:prstGeom prst="rect">
            <a:avLst/>
          </a:prstGeom>
          <a:noFill/>
          <a:ln w="9525">
            <a:noFill/>
          </a:ln>
        </p:spPr>
        <p:txBody>
          <a:bodyPr wrap="none" anchor="t" anchorCtr="0">
            <a:spAutoFit/>
          </a:bodyPr>
          <a:p>
            <a:r>
              <a:rPr lang="en-IN" altLang="zh-CN" sz="2800" b="1" dirty="0">
                <a:solidFill>
                  <a:schemeClr val="bg1"/>
                </a:solidFill>
                <a:latin typeface="Calibri" panose="020F0502020204030204" pitchFamily="34" charset="0"/>
                <a:ea typeface="Microsoft YaHei" panose="020B0503020204020204" pitchFamily="34" charset="-122"/>
              </a:rPr>
              <a:t>Activity Diagram</a:t>
            </a:r>
            <a:endParaRPr lang="en-IN" altLang="zh-CN" sz="2800" b="1" dirty="0">
              <a:solidFill>
                <a:schemeClr val="bg1"/>
              </a:solidFill>
              <a:latin typeface="Calibri" panose="020F0502020204030204" pitchFamily="34" charset="0"/>
              <a:ea typeface="Microsoft YaHei" panose="020B0503020204020204" pitchFamily="34" charset="-122"/>
            </a:endParaRPr>
          </a:p>
        </p:txBody>
      </p:sp>
      <p:pic>
        <p:nvPicPr>
          <p:cNvPr id="5" name="Picture 4"/>
          <p:cNvPicPr>
            <a:picLocks noChangeAspect="1"/>
          </p:cNvPicPr>
          <p:nvPr/>
        </p:nvPicPr>
        <p:blipFill>
          <a:blip r:embed="rId3"/>
          <a:stretch>
            <a:fillRect/>
          </a:stretch>
        </p:blipFill>
        <p:spPr>
          <a:xfrm>
            <a:off x="238125" y="761365"/>
            <a:ext cx="6788785" cy="50330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7228840" y="1263650"/>
            <a:ext cx="4831715" cy="4340225"/>
          </a:xfrm>
          <a:prstGeom prst="rect">
            <a:avLst/>
          </a:prstGeom>
          <a:solidFill>
            <a:srgbClr val="00B0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5" name="矩形 7"/>
          <p:cNvSpPr/>
          <p:nvPr/>
        </p:nvSpPr>
        <p:spPr>
          <a:xfrm>
            <a:off x="7797165" y="2513330"/>
            <a:ext cx="3999230" cy="1630045"/>
          </a:xfrm>
          <a:prstGeom prst="rect">
            <a:avLst/>
          </a:prstGeom>
          <a:noFill/>
          <a:ln w="9525">
            <a:noFill/>
          </a:ln>
        </p:spPr>
        <p:txBody>
          <a:bodyPr wrap="square" anchor="t" anchorCtr="0">
            <a:spAutoFit/>
          </a:bodyPr>
          <a:p>
            <a:pPr algn="l"/>
            <a:r>
              <a:rPr lang="zh-CN" altLang="en-US" sz="2000" b="1" dirty="0">
                <a:solidFill>
                  <a:schemeClr val="tx1"/>
                </a:solidFill>
                <a:latin typeface="Calibri" panose="020F0502020204030204" pitchFamily="34" charset="0"/>
                <a:ea typeface="Microsoft YaHei" panose="020B0503020204020204" pitchFamily="34" charset="-122"/>
              </a:rPr>
              <a:t>The Sequence diagram shows the message flow from one object to another object</a:t>
            </a:r>
            <a:r>
              <a:rPr lang="en-IN" altLang="zh-CN" sz="2000" b="1" dirty="0">
                <a:solidFill>
                  <a:schemeClr val="tx1"/>
                </a:solidFill>
                <a:latin typeface="Calibri" panose="020F0502020204030204" pitchFamily="34" charset="0"/>
                <a:ea typeface="Microsoft YaHei" panose="020B0503020204020204" pitchFamily="34" charset="-122"/>
              </a:rPr>
              <a:t>.It describes how and in what order the objects in a system function.</a:t>
            </a:r>
            <a:endParaRPr lang="en-IN" altLang="zh-CN" sz="2000" b="1" dirty="0">
              <a:solidFill>
                <a:schemeClr val="tx1"/>
              </a:solidFill>
              <a:latin typeface="Calibri" panose="020F0502020204030204" pitchFamily="34" charset="0"/>
              <a:ea typeface="Microsoft YaHei" panose="020B0503020204020204" pitchFamily="34" charset="-122"/>
            </a:endParaRPr>
          </a:p>
        </p:txBody>
      </p:sp>
      <p:sp>
        <p:nvSpPr>
          <p:cNvPr id="4" name="标题 3"/>
          <p:cNvSpPr>
            <a:spLocks noGrp="1"/>
          </p:cNvSpPr>
          <p:nvPr>
            <p:ph type="title"/>
          </p:nvPr>
        </p:nvSpPr>
        <p:spPr>
          <a:xfrm>
            <a:off x="7401560" y="1827530"/>
            <a:ext cx="4790440" cy="555625"/>
          </a:xfrm>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lang="en-IN" altLang="zh-CN" b="1" dirty="0">
                <a:solidFill>
                  <a:schemeClr val="bg1"/>
                </a:solidFill>
                <a:latin typeface="Calibri" panose="020F0502020204030204" pitchFamily="34" charset="0"/>
                <a:ea typeface="Microsoft YaHei" panose="020B0503020204020204" pitchFamily="34" charset="-122"/>
                <a:sym typeface="+mn-ea"/>
              </a:rPr>
              <a:t>Sequence Diagram</a:t>
            </a:r>
            <a:br>
              <a:rPr lang="en-IN" altLang="zh-CN" b="1" dirty="0">
                <a:solidFill>
                  <a:schemeClr val="bg1"/>
                </a:solidFill>
                <a:latin typeface="Calibri" panose="020F0502020204030204" pitchFamily="34" charset="0"/>
                <a:ea typeface="Microsoft YaHei" panose="020B0503020204020204" pitchFamily="34" charset="-122"/>
              </a:rPr>
            </a:br>
            <a:endParaRPr kumimoji="0" lang="zh-CN" altLang="en-US" sz="44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3" name="Picture 2"/>
          <p:cNvPicPr>
            <a:picLocks noChangeAspect="1"/>
          </p:cNvPicPr>
          <p:nvPr/>
        </p:nvPicPr>
        <p:blipFill>
          <a:blip r:embed="rId2"/>
          <a:stretch>
            <a:fillRect/>
          </a:stretch>
        </p:blipFill>
        <p:spPr>
          <a:xfrm>
            <a:off x="100965" y="571500"/>
            <a:ext cx="6864350" cy="5400675"/>
          </a:xfrm>
          <a:prstGeom prst="rect">
            <a:avLst/>
          </a:prstGeom>
        </p:spPr>
      </p:pic>
      <p:sp>
        <p:nvSpPr>
          <p:cNvPr id="2" name="矩形 7"/>
          <p:cNvSpPr/>
          <p:nvPr/>
        </p:nvSpPr>
        <p:spPr>
          <a:xfrm>
            <a:off x="8021638" y="367030"/>
            <a:ext cx="2929890" cy="521970"/>
          </a:xfrm>
          <a:prstGeom prst="rect">
            <a:avLst/>
          </a:prstGeom>
          <a:noFill/>
          <a:ln w="9525">
            <a:noFill/>
          </a:ln>
        </p:spPr>
        <p:txBody>
          <a:bodyPr wrap="none" anchor="t" anchorCtr="0">
            <a:spAutoFit/>
          </a:bodyPr>
          <a:p>
            <a:r>
              <a:rPr lang="en-IN" altLang="zh-CN" sz="2800" b="1" dirty="0">
                <a:solidFill>
                  <a:schemeClr val="bg1"/>
                </a:solidFill>
                <a:latin typeface="Calibri" panose="020F0502020204030204" pitchFamily="34" charset="0"/>
                <a:ea typeface="Microsoft YaHei" panose="020B0503020204020204" pitchFamily="34" charset="-122"/>
              </a:rPr>
              <a:t>Sequence Diagram</a:t>
            </a:r>
            <a:endParaRPr lang="en-IN" altLang="zh-CN" sz="2800" b="1" dirty="0">
              <a:solidFill>
                <a:schemeClr val="bg1"/>
              </a:solidFill>
              <a:latin typeface="Calibri" panose="020F0502020204030204" pitchFamily="34" charset="0"/>
              <a:ea typeface="Microsoft YaHei"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矩形 5"/>
          <p:cNvSpPr/>
          <p:nvPr/>
        </p:nvSpPr>
        <p:spPr>
          <a:xfrm>
            <a:off x="6428105" y="1263650"/>
            <a:ext cx="5614035" cy="4340225"/>
          </a:xfrm>
          <a:prstGeom prst="rect">
            <a:avLst/>
          </a:prstGeom>
          <a:solidFill>
            <a:srgbClr val="00B0F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5" name="矩形 7"/>
          <p:cNvSpPr/>
          <p:nvPr/>
        </p:nvSpPr>
        <p:spPr>
          <a:xfrm>
            <a:off x="6783705" y="2384425"/>
            <a:ext cx="5258435" cy="1198880"/>
          </a:xfrm>
          <a:prstGeom prst="rect">
            <a:avLst/>
          </a:prstGeom>
          <a:noFill/>
          <a:ln w="9525">
            <a:noFill/>
          </a:ln>
        </p:spPr>
        <p:txBody>
          <a:bodyPr wrap="square" anchor="t" anchorCtr="0">
            <a:spAutoFit/>
          </a:bodyPr>
          <a:p>
            <a:pPr algn="l"/>
            <a:r>
              <a:rPr lang="zh-CN" altLang="en-US" sz="1800" b="1" dirty="0">
                <a:solidFill>
                  <a:schemeClr val="tx1"/>
                </a:solidFill>
                <a:latin typeface="Calibri" panose="020F0502020204030204" pitchFamily="34" charset="0"/>
                <a:ea typeface="Microsoft YaHei" panose="020B0503020204020204" pitchFamily="34" charset="-122"/>
              </a:rPr>
              <a:t>A state diagram is used to represent the condition of the system or part of the system at finite instances of time. It</a:t>
            </a:r>
            <a:r>
              <a:rPr lang="en-IN" altLang="zh-CN" sz="1800" b="1" dirty="0">
                <a:solidFill>
                  <a:schemeClr val="tx1"/>
                </a:solidFill>
                <a:latin typeface="Calibri" panose="020F0502020204030204" pitchFamily="34" charset="0"/>
                <a:ea typeface="Microsoft YaHei" panose="020B0503020204020204" pitchFamily="34" charset="-122"/>
              </a:rPr>
              <a:t> i</a:t>
            </a:r>
            <a:r>
              <a:rPr lang="zh-CN" altLang="en-US" sz="1800" b="1" dirty="0">
                <a:solidFill>
                  <a:schemeClr val="tx1"/>
                </a:solidFill>
                <a:latin typeface="Calibri" panose="020F0502020204030204" pitchFamily="34" charset="0"/>
                <a:ea typeface="Microsoft YaHei" panose="020B0503020204020204" pitchFamily="34" charset="-122"/>
              </a:rPr>
              <a:t>s a behavioral diagram and it represents the behavior using finite state transitions.</a:t>
            </a:r>
            <a:endParaRPr lang="zh-CN" altLang="en-US" sz="1800" b="1" dirty="0">
              <a:solidFill>
                <a:schemeClr val="tx1"/>
              </a:solidFill>
              <a:latin typeface="Calibri" panose="020F0502020204030204" pitchFamily="34" charset="0"/>
              <a:ea typeface="Microsoft YaHei" panose="020B0503020204020204" pitchFamily="34" charset="-122"/>
            </a:endParaRPr>
          </a:p>
        </p:txBody>
      </p:sp>
      <p:sp>
        <p:nvSpPr>
          <p:cNvPr id="4" name="标题 3"/>
          <p:cNvSpPr>
            <a:spLocks noGrp="1"/>
          </p:cNvSpPr>
          <p:nvPr>
            <p:ph type="title"/>
          </p:nvPr>
        </p:nvSpPr>
        <p:spPr>
          <a:xfrm>
            <a:off x="6783705" y="1492250"/>
            <a:ext cx="5226050" cy="586105"/>
          </a:xfrm>
        </p:spPr>
        <p:txBody>
          <a:bodyPr vert="horz" lIns="91440" tIns="45720" rIns="91440" bIns="45720" rtlCol="0" anchor="ct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bg1">
                    <a:lumMod val="95000"/>
                  </a:schemeClr>
                </a:solidFill>
                <a:effectLst/>
                <a:uLnTx/>
                <a:uFillTx/>
                <a:latin typeface="+mj-lt"/>
                <a:ea typeface="+mj-ea"/>
                <a:cs typeface="+mj-cs"/>
              </a:rPr>
              <a:t>State Chart Diagram</a:t>
            </a:r>
            <a:endParaRPr kumimoji="0" lang="en-IN" altLang="zh-CN" sz="44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2" name="Picture 1"/>
          <p:cNvPicPr>
            <a:picLocks noChangeAspect="1"/>
          </p:cNvPicPr>
          <p:nvPr/>
        </p:nvPicPr>
        <p:blipFill>
          <a:blip r:embed="rId2"/>
          <a:stretch>
            <a:fillRect/>
          </a:stretch>
        </p:blipFill>
        <p:spPr>
          <a:xfrm>
            <a:off x="227330" y="948055"/>
            <a:ext cx="5753100" cy="4918075"/>
          </a:xfrm>
          <a:prstGeom prst="rect">
            <a:avLst/>
          </a:prstGeom>
        </p:spPr>
      </p:pic>
      <p:sp>
        <p:nvSpPr>
          <p:cNvPr id="3" name="标题 3"/>
          <p:cNvSpPr>
            <a:spLocks noGrp="1"/>
          </p:cNvSpPr>
          <p:nvPr/>
        </p:nvSpPr>
        <p:spPr>
          <a:xfrm>
            <a:off x="6696710" y="513715"/>
            <a:ext cx="5226050" cy="575310"/>
          </a:xfrm>
          <a:prstGeom prst="rect">
            <a:avLst/>
          </a:prstGeom>
          <a:noFill/>
          <a:ln w="9525">
            <a:noFill/>
          </a:ln>
        </p:spPr>
        <p:txBody>
          <a:bodyPr vert="horz" lIns="91440" tIns="45720" rIns="91440" bIns="45720" rtlCol="0" anchor="ctr" anchorCtr="0">
            <a:normAutofit fontScale="70000"/>
          </a:bodyPr>
          <a:lstStyle>
            <a:lvl1pPr algn="ctr" defTabSz="914400" rtl="0" eaLnBrk="1" latinLnBrk="0" hangingPunct="1">
              <a:lnSpc>
                <a:spcPct val="90000"/>
              </a:lnSpc>
              <a:spcBef>
                <a:spcPct val="0"/>
              </a:spcBef>
              <a:buNone/>
              <a:defRPr sz="4400" kern="1200">
                <a:solidFill>
                  <a:schemeClr val="bg1">
                    <a:lumMod val="95000"/>
                  </a:schemeClr>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0" i="0" u="none" strike="noStrike" kern="1200" cap="none" spc="0" normalizeH="0" baseline="0" noProof="0" dirty="0">
                <a:ln>
                  <a:noFill/>
                </a:ln>
                <a:solidFill>
                  <a:schemeClr val="bg1">
                    <a:lumMod val="95000"/>
                  </a:schemeClr>
                </a:solidFill>
                <a:effectLst/>
                <a:uLnTx/>
                <a:uFillTx/>
                <a:latin typeface="+mj-lt"/>
                <a:ea typeface="+mj-ea"/>
                <a:cs typeface="+mj-cs"/>
              </a:rPr>
              <a:t>State Chart Diagram</a:t>
            </a:r>
            <a:endParaRPr kumimoji="0" lang="en-IN" altLang="zh-CN" sz="44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408363" y="903288"/>
            <a:ext cx="5999163" cy="2852738"/>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lang="en-US" altLang="zh-CN" noProof="0" dirty="0">
                <a:ln>
                  <a:noFill/>
                </a:ln>
                <a:solidFill>
                  <a:schemeClr val="bg1">
                    <a:lumMod val="95000"/>
                  </a:schemeClr>
                </a:solidFill>
                <a:effectLst/>
                <a:uLnTx/>
                <a:uFillTx/>
                <a:sym typeface="+mn-ea"/>
              </a:rPr>
              <a:t>References</a:t>
            </a:r>
            <a:endParaRPr kumimoji="0" lang="zh-CN" altLang="en-US" sz="6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408045" y="142875"/>
            <a:ext cx="5999480" cy="946150"/>
          </a:xfrm>
        </p:spPr>
        <p:txBody>
          <a:bodyPr vert="horz" lIns="91440" tIns="45720" rIns="91440" bIns="45720" rtlCol="0" anchor="b">
            <a:normAutofit fontScale="90000"/>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US" altLang="zh-CN" sz="6000" b="0" i="0" u="none" strike="noStrike" kern="1200" cap="none" spc="0" normalizeH="0" baseline="0" noProof="0" dirty="0">
                <a:ln>
                  <a:noFill/>
                </a:ln>
                <a:solidFill>
                  <a:schemeClr val="bg1">
                    <a:lumMod val="95000"/>
                  </a:schemeClr>
                </a:solidFill>
                <a:effectLst/>
                <a:uLnTx/>
                <a:uFillTx/>
                <a:latin typeface="+mj-lt"/>
                <a:ea typeface="+mj-ea"/>
                <a:cs typeface="+mj-cs"/>
              </a:rPr>
              <a:t>References</a:t>
            </a:r>
            <a:endParaRPr kumimoji="0" lang="en-US" altLang="zh-CN" sz="60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5" name="文本占位符 4"/>
          <p:cNvSpPr>
            <a:spLocks noGrp="1"/>
          </p:cNvSpPr>
          <p:nvPr>
            <p:ph type="body" idx="1" hasCustomPrompt="1"/>
          </p:nvPr>
        </p:nvSpPr>
        <p:spPr>
          <a:xfrm>
            <a:off x="2911475" y="1089025"/>
            <a:ext cx="9280525" cy="5232400"/>
          </a:xfrm>
        </p:spPr>
        <p:txBody>
          <a:bodyPr vert="horz" lIns="91440" tIns="45720" rIns="91440" bIns="45720" rtlCol="0">
            <a:normAutofit lnSpcReduction="10000"/>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800" b="0" i="0" u="none" strike="noStrike" kern="1200" cap="none" spc="0" normalizeH="0" baseline="0" noProof="0" dirty="0">
                <a:ln>
                  <a:noFill/>
                </a:ln>
                <a:solidFill>
                  <a:schemeClr val="bg1">
                    <a:lumMod val="95000"/>
                  </a:schemeClr>
                </a:solidFill>
                <a:effectLst/>
                <a:uLnTx/>
                <a:uFillTx/>
                <a:latin typeface="+mn-lt"/>
                <a:ea typeface="+mn-ea"/>
                <a:cs typeface="+mn-cs"/>
              </a:rPr>
              <a:t>1.S. V. Aruna Kumar, Ehsan Yaghoubi,“The P-DESTRE: A Fully Annotated Dataset for Pedestrian Detection, Tracking, and Short/Long-Term Re-Identification  from  Aerial Devices”</a:t>
            </a:r>
            <a:endParaRPr kumimoji="0" lang="en-US" altLang="zh-CN" sz="1800" b="0"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bg1">
                    <a:lumMod val="95000"/>
                  </a:schemeClr>
                </a:solidFill>
                <a:effectLst/>
                <a:uLnTx/>
                <a:uFillTx/>
                <a:latin typeface="+mn-lt"/>
                <a:ea typeface="+mn-ea"/>
                <a:cs typeface="+mn-cs"/>
              </a:rPr>
              <a:t>DATASETS:</a:t>
            </a:r>
            <a:endParaRPr kumimoji="0" lang="en-US" altLang="zh-CN" sz="1800" b="1"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bg1">
                    <a:lumMod val="95000"/>
                  </a:schemeClr>
                </a:solidFill>
                <a:effectLst/>
                <a:uLnTx/>
                <a:uFillTx/>
                <a:latin typeface="+mn-lt"/>
                <a:ea typeface="+mn-ea"/>
                <a:cs typeface="+mn-cs"/>
              </a:rPr>
              <a:t>PRID:</a:t>
            </a:r>
            <a:r>
              <a:rPr lang="en-US" altLang="zh-CN" sz="1800" noProof="0" dirty="0">
                <a:ln>
                  <a:noFill/>
                </a:ln>
                <a:solidFill>
                  <a:schemeClr val="bg1">
                    <a:lumMod val="95000"/>
                  </a:schemeClr>
                </a:solidFill>
                <a:effectLst/>
                <a:uLnTx/>
                <a:uFillTx/>
                <a:sym typeface="+mn-ea"/>
              </a:rPr>
              <a:t>Yiheng Liu,1 Zhenxun Yuan,2 Wengang Zhou,1 Houqiang Li,“</a:t>
            </a:r>
            <a:r>
              <a:rPr kumimoji="0" lang="en-US" altLang="zh-CN" sz="1800" b="0" i="0" u="none" strike="noStrike" kern="1200" cap="none" spc="0" normalizeH="0" baseline="0" noProof="0" dirty="0">
                <a:ln>
                  <a:noFill/>
                </a:ln>
                <a:solidFill>
                  <a:schemeClr val="bg1">
                    <a:lumMod val="95000"/>
                  </a:schemeClr>
                </a:solidFill>
                <a:effectLst/>
                <a:uLnTx/>
                <a:uFillTx/>
                <a:latin typeface="+mn-lt"/>
                <a:ea typeface="+mn-ea"/>
                <a:cs typeface="+mn-cs"/>
              </a:rPr>
              <a:t> Spatial and Temporal Mutual Promotion for Video-Based Person Re-Identification”</a:t>
            </a:r>
            <a:endParaRPr kumimoji="0" lang="en-US" altLang="zh-CN" sz="1800" b="0"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bg1">
                    <a:lumMod val="95000"/>
                  </a:schemeClr>
                </a:solidFill>
                <a:effectLst/>
                <a:uLnTx/>
                <a:uFillTx/>
                <a:latin typeface="+mn-lt"/>
                <a:ea typeface="+mn-ea"/>
                <a:cs typeface="+mn-cs"/>
              </a:rPr>
              <a:t>CUHKO3: </a:t>
            </a:r>
            <a:r>
              <a:rPr lang="en-US" altLang="zh-CN" sz="1800" noProof="0" dirty="0">
                <a:ln>
                  <a:noFill/>
                </a:ln>
                <a:solidFill>
                  <a:schemeClr val="bg1">
                    <a:lumMod val="95000"/>
                  </a:schemeClr>
                </a:solidFill>
                <a:effectLst/>
                <a:uLnTx/>
                <a:uFillTx/>
                <a:sym typeface="+mn-ea"/>
              </a:rPr>
              <a:t>Fabian Herzog, Xunbo Ji, Torben Teepe Stefan Hormann Johannes Gilg Gerhard Rigoll,“</a:t>
            </a:r>
            <a:r>
              <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rPr>
              <a:t>LIGHTWEIGHT MULTI-BRANCH NETWORK FOR PERSON RE-IDENTIFICATION”</a:t>
            </a:r>
            <a:endPar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bg1">
                    <a:lumMod val="95000"/>
                  </a:schemeClr>
                </a:solidFill>
                <a:effectLst/>
                <a:uLnTx/>
                <a:uFillTx/>
                <a:latin typeface="+mn-lt"/>
                <a:ea typeface="+mn-ea"/>
                <a:cs typeface="+mn-cs"/>
              </a:rPr>
              <a:t>MARS:</a:t>
            </a:r>
            <a:r>
              <a:rPr lang="en-US" altLang="zh-CN" sz="1800" noProof="0" dirty="0">
                <a:ln>
                  <a:noFill/>
                </a:ln>
                <a:solidFill>
                  <a:schemeClr val="bg1">
                    <a:lumMod val="95000"/>
                  </a:schemeClr>
                </a:solidFill>
                <a:effectLst/>
                <a:uLnTx/>
                <a:uFillTx/>
                <a:sym typeface="+mn-ea"/>
              </a:rPr>
              <a:t>Liang Zheng, Zhi Bie, Yifan Sun, Jingdong Wang,Chi Su, Shengjin Wang, and Qi Tian</a:t>
            </a:r>
            <a:r>
              <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rPr>
              <a:t>“A Video Benchmark for Large-Scale Person Re-Identification”</a:t>
            </a:r>
            <a:endPar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chemeClr val="bg1">
                    <a:lumMod val="95000"/>
                  </a:schemeClr>
                </a:solidFill>
                <a:effectLst/>
                <a:uLnTx/>
                <a:uFillTx/>
                <a:latin typeface="+mn-lt"/>
                <a:ea typeface="+mn-ea"/>
                <a:cs typeface="+mn-cs"/>
              </a:rPr>
              <a:t>MRP: </a:t>
            </a:r>
            <a:r>
              <a:rPr lang="en-US" altLang="zh-CN" sz="1800" noProof="0" dirty="0">
                <a:ln>
                  <a:noFill/>
                </a:ln>
                <a:solidFill>
                  <a:schemeClr val="bg1">
                    <a:lumMod val="95000"/>
                  </a:schemeClr>
                </a:solidFill>
                <a:effectLst/>
                <a:uLnTx/>
                <a:uFillTx/>
                <a:sym typeface="+mn-ea"/>
              </a:rPr>
              <a:t>Ryan Layne, Timothy M. Hospedales, and Shaogang Gong, “</a:t>
            </a:r>
            <a:r>
              <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rPr>
              <a:t>Investigating Open-World Person Re-identification Using a Drone”</a:t>
            </a:r>
            <a:endPar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rPr>
              <a:t>4.</a:t>
            </a:r>
            <a:r>
              <a:rPr lang="en-US" altLang="zh-CN" sz="1800" noProof="0" dirty="0">
                <a:ln>
                  <a:noFill/>
                </a:ln>
                <a:solidFill>
                  <a:schemeClr val="bg1">
                    <a:lumMod val="95000"/>
                  </a:schemeClr>
                </a:solidFill>
                <a:effectLst/>
                <a:uLnTx/>
                <a:uFillTx/>
                <a:sym typeface="+mn-ea"/>
              </a:rPr>
              <a:t>SALEH JAVADI,“</a:t>
            </a:r>
            <a:r>
              <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rPr>
              <a:t>Vehicle Detection in Aerial Images Based on 3D Depth Maps and Deep Neural Networks”</a:t>
            </a:r>
            <a:endPar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rPr>
              <a:t>5.</a:t>
            </a:r>
            <a:r>
              <a:rPr lang="en-US" altLang="zh-CN" sz="1800" noProof="0" dirty="0">
                <a:ln>
                  <a:noFill/>
                </a:ln>
                <a:solidFill>
                  <a:schemeClr val="bg1">
                    <a:lumMod val="95000"/>
                  </a:schemeClr>
                </a:solidFill>
                <a:effectLst/>
                <a:uLnTx/>
                <a:uFillTx/>
                <a:sym typeface="+mn-ea"/>
              </a:rPr>
              <a:t>Felix Kuhnke, Jorn Ostermann,</a:t>
            </a:r>
            <a:r>
              <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rPr>
              <a:t>“Deep Head Pose Estimation Using Synthetic Images and Partial Adversarial Domain Adaption for Continuous Label Spaces”</a:t>
            </a:r>
            <a:endPar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rPr>
              <a:t>6.</a:t>
            </a:r>
            <a:r>
              <a:rPr lang="en-US" altLang="zh-CN" sz="1800" noProof="0" dirty="0">
                <a:ln>
                  <a:noFill/>
                </a:ln>
                <a:solidFill>
                  <a:schemeClr val="bg1">
                    <a:lumMod val="95000"/>
                  </a:schemeClr>
                </a:solidFill>
                <a:effectLst/>
                <a:uLnTx/>
                <a:uFillTx/>
                <a:sym typeface="+mn-ea"/>
              </a:rPr>
              <a:t>Chandan G, Ayush Jain, Harsh Jain, Mohana “</a:t>
            </a:r>
            <a:r>
              <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rPr>
              <a:t>Real Time Object Detection and Tracking Using Deep Learning and OpenCV” </a:t>
            </a:r>
            <a:endPar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1800" i="0" u="none" strike="noStrike" kern="1200" cap="none" spc="0" normalizeH="0" baseline="0" noProof="0" dirty="0">
              <a:ln>
                <a:noFill/>
              </a:ln>
              <a:solidFill>
                <a:schemeClr val="bg1">
                  <a:lumMod val="95000"/>
                </a:schemeClr>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2908300" y="1574800"/>
            <a:ext cx="5245100" cy="2387600"/>
          </a:xfrm>
        </p:spPr>
        <p:txBody>
          <a:bodyPr vert="horz" lIns="91440" tIns="45720" rIns="91440" bIns="45720" rtlCol="0" anchor="b">
            <a:no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t> </a:t>
            </a:r>
            <a:b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br>
            <a:r>
              <a:rPr kumimoji="0" lang="en-US" altLang="zh-CN" sz="6600" b="0" i="0" u="none" strike="noStrike" kern="1200" cap="none" spc="0" normalizeH="0" baseline="0" noProof="0" dirty="0" smtClean="0">
                <a:ln>
                  <a:noFill/>
                </a:ln>
                <a:solidFill>
                  <a:schemeClr val="bg1">
                    <a:lumMod val="95000"/>
                  </a:schemeClr>
                </a:solidFill>
                <a:effectLst/>
                <a:uLnTx/>
                <a:uFillTx/>
                <a:latin typeface="+mj-lt"/>
                <a:ea typeface="+mj-ea"/>
                <a:cs typeface="+mj-cs"/>
              </a:rPr>
              <a:t>THANK YOU</a:t>
            </a:r>
            <a:endParaRPr kumimoji="0" lang="zh-CN" altLang="en-US" sz="6600" b="0"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2577465" y="903605"/>
            <a:ext cx="7997190" cy="2853055"/>
          </a:xfr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6000" b="1" i="0" u="none" strike="noStrike" kern="1200" cap="none" spc="0" normalizeH="0" baseline="0" noProof="0" dirty="0">
                <a:ln>
                  <a:noFill/>
                </a:ln>
                <a:solidFill>
                  <a:schemeClr val="bg1">
                    <a:lumMod val="95000"/>
                  </a:schemeClr>
                </a:solidFill>
                <a:effectLst/>
                <a:uLnTx/>
                <a:uFillTx/>
                <a:latin typeface="+mj-lt"/>
                <a:ea typeface="+mj-ea"/>
                <a:cs typeface="+mj-cs"/>
              </a:rPr>
              <a:t>Problem Statement and    Objectives </a:t>
            </a:r>
            <a:endParaRPr kumimoji="0" lang="en-IN" altLang="zh-CN" sz="6000" b="1"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altLang="zh-CN" sz="4400" b="1" i="0" u="none" strike="noStrike" kern="1200" cap="none" spc="0" normalizeH="0" baseline="0" noProof="0" dirty="0">
                <a:ln>
                  <a:noFill/>
                </a:ln>
                <a:solidFill>
                  <a:schemeClr val="bg1">
                    <a:lumMod val="95000"/>
                  </a:schemeClr>
                </a:solidFill>
                <a:effectLst/>
                <a:uLnTx/>
                <a:uFillTx/>
                <a:latin typeface="+mj-lt"/>
                <a:ea typeface="+mj-ea"/>
                <a:cs typeface="+mj-cs"/>
              </a:rPr>
              <a:t>                    PROBLEM STATEMENT</a:t>
            </a:r>
            <a:endParaRPr kumimoji="0" lang="en-IN" altLang="zh-CN" sz="4400" b="1"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
        <p:nvSpPr>
          <p:cNvPr id="14" name="矩形 13"/>
          <p:cNvSpPr/>
          <p:nvPr/>
        </p:nvSpPr>
        <p:spPr>
          <a:xfrm>
            <a:off x="696595" y="1362393"/>
            <a:ext cx="4298950" cy="5015865"/>
          </a:xfrm>
          <a:prstGeom prst="rect">
            <a:avLst/>
          </a:prstGeom>
        </p:spPr>
        <p:txBody>
          <a:bodyPr wrap="square">
            <a:spAutoFit/>
          </a:bodyPr>
          <a:lstStyle/>
          <a:p>
            <a:pPr algn="l"/>
            <a:r>
              <a:rPr lang="en-IN" altLang="en-US" sz="1600">
                <a:solidFill>
                  <a:schemeClr val="bg1"/>
                </a:solidFill>
                <a:latin typeface="Times New Roman" panose="02020603050405020304" charset="0"/>
                <a:cs typeface="Times New Roman" panose="02020603050405020304" charset="0"/>
                <a:sym typeface="+mn-ea"/>
              </a:rPr>
              <a:t>    </a:t>
            </a:r>
            <a:r>
              <a:rPr lang="en-IN" altLang="en-US" sz="1600" dirty="0">
                <a:solidFill>
                  <a:schemeClr val="bg1"/>
                </a:solidFill>
                <a:latin typeface="Times New Roman" panose="02020603050405020304" charset="0"/>
                <a:ea typeface="张海山锐线体2.0" panose="02000000000000000000" pitchFamily="2" charset="-122"/>
                <a:cs typeface="Times New Roman" panose="02020603050405020304" charset="0"/>
                <a:sym typeface="+mn-ea"/>
              </a:rPr>
              <a:t>   The first generation of video surveillance systems was </a:t>
            </a:r>
            <a:r>
              <a:rPr lang="en-US" altLang="zh-CN" sz="160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rPr>
              <a:t>based in closed-circuit television (CCTV) networks, being</a:t>
            </a:r>
            <a:r>
              <a:rPr lang="en-IN" altLang="en-US" sz="160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rPr>
              <a:t> </a:t>
            </a:r>
            <a:r>
              <a:rPr lang="en-US" altLang="zh-CN" sz="160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rPr>
              <a:t>limited by the stationary nature of cameras. More recently,</a:t>
            </a:r>
            <a:r>
              <a:rPr lang="en-IN" altLang="en-US" sz="160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rPr>
              <a:t> </a:t>
            </a:r>
            <a:r>
              <a:rPr lang="en-US" altLang="zh-CN" sz="160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rPr>
              <a:t>unmanned aerial vehicles (UAVs) have been regarded as a</a:t>
            </a:r>
            <a:endParaRPr kumimoji="0" lang="en-US" altLang="zh-CN" sz="1600" b="0" i="0" u="none" strike="noStrike" kern="1200" cap="none" spc="0" normalizeH="0" baseline="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endParaRPr>
          </a:p>
          <a:p>
            <a:pPr algn="l"/>
            <a:r>
              <a:rPr lang="en-US" altLang="zh-CN" sz="160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rPr>
              <a:t>solution to overcome such limitations: UAVs provide a fast</a:t>
            </a:r>
            <a:r>
              <a:rPr lang="en-IN" altLang="en-US" sz="160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rPr>
              <a:t> </a:t>
            </a:r>
            <a:r>
              <a:rPr lang="en-US" altLang="zh-CN" sz="160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rPr>
              <a:t>and cheap way for data collection, and can easily assess</a:t>
            </a:r>
            <a:r>
              <a:rPr lang="en-IN" altLang="en-US" sz="160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rPr>
              <a:t> </a:t>
            </a:r>
            <a:r>
              <a:rPr lang="en-US" altLang="zh-CN" sz="160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rPr>
              <a:t>confined spaces, producing minimal noise while reducing the</a:t>
            </a:r>
            <a:r>
              <a:rPr lang="en-IN" altLang="en-US" sz="160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rPr>
              <a:t> </a:t>
            </a:r>
            <a:r>
              <a:rPr lang="en-US" altLang="zh-CN" sz="160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rPr>
              <a:t>staff demands and cost.</a:t>
            </a:r>
            <a:endParaRPr kumimoji="0" lang="en-US" altLang="zh-CN" sz="1600" b="0" i="0" u="none" strike="noStrike" kern="1200" cap="none" spc="0" normalizeH="0" baseline="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endParaRPr>
          </a:p>
          <a:p>
            <a:pPr algn="l"/>
            <a:r>
              <a:rPr lang="en-IN" altLang="en-US" sz="1600">
                <a:solidFill>
                  <a:schemeClr val="bg1"/>
                </a:solidFill>
                <a:latin typeface="Times New Roman" panose="02020603050405020304" charset="0"/>
                <a:cs typeface="Times New Roman" panose="02020603050405020304" charset="0"/>
                <a:sym typeface="+mn-ea"/>
              </a:rPr>
              <a:t>      </a:t>
            </a:r>
            <a:endParaRPr lang="en-IN" altLang="en-US" sz="1600">
              <a:solidFill>
                <a:schemeClr val="bg1"/>
              </a:solidFill>
              <a:latin typeface="Times New Roman" panose="02020603050405020304" charset="0"/>
              <a:cs typeface="Times New Roman" panose="02020603050405020304" charset="0"/>
              <a:sym typeface="+mn-ea"/>
            </a:endParaRPr>
          </a:p>
          <a:p>
            <a:pPr algn="l"/>
            <a:r>
              <a:rPr lang="en-IN" altLang="en-US" sz="1600">
                <a:solidFill>
                  <a:schemeClr val="bg1"/>
                </a:solidFill>
                <a:latin typeface="Times New Roman" panose="02020603050405020304" charset="0"/>
                <a:cs typeface="Times New Roman" panose="02020603050405020304" charset="0"/>
                <a:sym typeface="+mn-ea"/>
              </a:rPr>
              <a:t>       </a:t>
            </a:r>
            <a:r>
              <a:rPr lang="en-US" sz="1600">
                <a:solidFill>
                  <a:schemeClr val="bg1"/>
                </a:solidFill>
                <a:latin typeface="Times New Roman" panose="02020603050405020304" charset="0"/>
                <a:cs typeface="Times New Roman" panose="02020603050405020304" charset="0"/>
                <a:sym typeface="+mn-ea"/>
              </a:rPr>
              <a:t>The object detection and Recognition is very important in Aerial Surveillance application. Aerial Surveillance through unman</a:t>
            </a:r>
            <a:r>
              <a:rPr lang="en-IN" altLang="en-US" sz="1600">
                <a:solidFill>
                  <a:schemeClr val="bg1"/>
                </a:solidFill>
                <a:latin typeface="Times New Roman" panose="02020603050405020304" charset="0"/>
                <a:cs typeface="Times New Roman" panose="02020603050405020304" charset="0"/>
                <a:sym typeface="+mn-ea"/>
              </a:rPr>
              <a:t>n</a:t>
            </a:r>
            <a:r>
              <a:rPr lang="en-US" sz="1600">
                <a:solidFill>
                  <a:schemeClr val="bg1"/>
                </a:solidFill>
                <a:latin typeface="Times New Roman" panose="02020603050405020304" charset="0"/>
                <a:cs typeface="Times New Roman" panose="02020603050405020304" charset="0"/>
                <a:sym typeface="+mn-ea"/>
              </a:rPr>
              <a:t>ed aerial vehicles allow us to detect and recognize the objects. However, most of the approaches allow us to track the objects and recognize them that rely on deletion of background to provide accurate detection's[1].</a:t>
            </a:r>
            <a:endParaRPr lang="en-US" sz="1600">
              <a:solidFill>
                <a:schemeClr val="bg1"/>
              </a:solidFill>
              <a:latin typeface="Times New Roman" panose="02020603050405020304" charset="0"/>
              <a:cs typeface="Times New Roman" panose="02020603050405020304" charset="0"/>
            </a:endParaRPr>
          </a:p>
          <a:p>
            <a:pPr algn="l"/>
            <a:r>
              <a:rPr lang="en-IN" altLang="en-US" sz="1600" dirty="0">
                <a:solidFill>
                  <a:schemeClr val="bg1"/>
                </a:solidFill>
                <a:latin typeface="Times New Roman" panose="02020603050405020304" charset="0"/>
                <a:ea typeface="张海山锐线体2.0" panose="02000000000000000000" pitchFamily="2" charset="-122"/>
                <a:cs typeface="Times New Roman" panose="02020603050405020304" charset="0"/>
                <a:sym typeface="+mn-ea"/>
              </a:rPr>
              <a:t>       </a:t>
            </a:r>
            <a:endParaRPr kumimoji="0" lang="en-US" altLang="zh-CN" sz="1600" b="0" i="0" u="none" strike="noStrike" kern="1200" cap="none" spc="0" normalizeH="0" baseline="0" noProof="0" dirty="0">
              <a:ln>
                <a:noFill/>
              </a:ln>
              <a:solidFill>
                <a:schemeClr val="bg1"/>
              </a:solidFill>
              <a:effectLst/>
              <a:uLnTx/>
              <a:uFillTx/>
              <a:latin typeface="Times New Roman" panose="02020603050405020304" charset="0"/>
              <a:ea typeface="张海山锐线体2.0" panose="02000000000000000000" pitchFamily="2" charset="-122"/>
              <a:cs typeface="Times New Roman" panose="02020603050405020304" charset="0"/>
              <a:sym typeface="+mn-ea"/>
            </a:endParaRPr>
          </a:p>
        </p:txBody>
      </p:sp>
      <p:pic>
        <p:nvPicPr>
          <p:cNvPr id="100" name="Picture 99"/>
          <p:cNvPicPr/>
          <p:nvPr/>
        </p:nvPicPr>
        <p:blipFill>
          <a:blip r:embed="rId1"/>
          <a:stretch>
            <a:fillRect/>
          </a:stretch>
        </p:blipFill>
        <p:spPr>
          <a:xfrm>
            <a:off x="5542915" y="1750060"/>
            <a:ext cx="3576955" cy="2079625"/>
          </a:xfrm>
          <a:prstGeom prst="rect">
            <a:avLst/>
          </a:prstGeom>
          <a:noFill/>
          <a:ln w="9525">
            <a:noFill/>
          </a:ln>
        </p:spPr>
      </p:pic>
      <p:pic>
        <p:nvPicPr>
          <p:cNvPr id="102" name="Picture 101"/>
          <p:cNvPicPr/>
          <p:nvPr/>
        </p:nvPicPr>
        <p:blipFill>
          <a:blip r:embed="rId2"/>
          <a:stretch>
            <a:fillRect/>
          </a:stretch>
        </p:blipFill>
        <p:spPr>
          <a:xfrm>
            <a:off x="5542915" y="3990340"/>
            <a:ext cx="3576955" cy="1954530"/>
          </a:xfrm>
          <a:prstGeom prst="rect">
            <a:avLst/>
          </a:prstGeom>
          <a:noFill/>
          <a:ln w="9525">
            <a:noFill/>
          </a:ln>
        </p:spPr>
      </p:pic>
      <p:pic>
        <p:nvPicPr>
          <p:cNvPr id="103" name="Picture 102"/>
          <p:cNvPicPr/>
          <p:nvPr/>
        </p:nvPicPr>
        <p:blipFill>
          <a:blip r:embed="rId3"/>
          <a:stretch>
            <a:fillRect/>
          </a:stretch>
        </p:blipFill>
        <p:spPr>
          <a:xfrm>
            <a:off x="9269095" y="1749425"/>
            <a:ext cx="2794635" cy="398526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lang="en-IN" altLang="en-US" b="1" dirty="0">
                <a:solidFill>
                  <a:schemeClr val="bg1"/>
                </a:solidFill>
                <a:latin typeface="Calibri" panose="020F0502020204030204" pitchFamily="34" charset="0"/>
                <a:ea typeface="张海山锐线体2.0" panose="02000000000000000000" pitchFamily="2" charset="-122"/>
                <a:sym typeface="+mn-ea"/>
              </a:rPr>
              <a:t>OBJECTIVES</a:t>
            </a:r>
            <a:endParaRPr kumimoji="0" lang="en-IN" altLang="en-US" sz="4400" b="1" i="0" u="none" strike="noStrike" kern="1200" cap="none" spc="0" normalizeH="0" baseline="0" noProof="0" dirty="0">
              <a:ln>
                <a:noFill/>
              </a:ln>
              <a:solidFill>
                <a:schemeClr val="bg1"/>
              </a:solidFill>
              <a:effectLst/>
              <a:uLnTx/>
              <a:uFillTx/>
              <a:latin typeface="Calibri" panose="020F0502020204030204" pitchFamily="34" charset="0"/>
              <a:ea typeface="张海山锐线体2.0" panose="02000000000000000000" pitchFamily="2" charset="-122"/>
              <a:cs typeface="+mj-cs"/>
              <a:sym typeface="+mn-ea"/>
            </a:endParaRPr>
          </a:p>
        </p:txBody>
      </p:sp>
      <p:sp>
        <p:nvSpPr>
          <p:cNvPr id="8" name="椭圆 7"/>
          <p:cNvSpPr/>
          <p:nvPr/>
        </p:nvSpPr>
        <p:spPr>
          <a:xfrm>
            <a:off x="4776788" y="2443163"/>
            <a:ext cx="2251075" cy="225107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j-lt"/>
              <a:ea typeface="+mn-ea"/>
              <a:cs typeface="+mn-cs"/>
            </a:endParaRPr>
          </a:p>
        </p:txBody>
      </p:sp>
      <p:sp>
        <p:nvSpPr>
          <p:cNvPr id="9" name="椭圆 8"/>
          <p:cNvSpPr/>
          <p:nvPr/>
        </p:nvSpPr>
        <p:spPr>
          <a:xfrm>
            <a:off x="1222375" y="2085975"/>
            <a:ext cx="1570038" cy="1570038"/>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j-lt"/>
              <a:ea typeface="+mn-ea"/>
              <a:cs typeface="+mn-cs"/>
            </a:endParaRPr>
          </a:p>
        </p:txBody>
      </p:sp>
      <p:sp>
        <p:nvSpPr>
          <p:cNvPr id="10" name="椭圆 9"/>
          <p:cNvSpPr/>
          <p:nvPr/>
        </p:nvSpPr>
        <p:spPr>
          <a:xfrm>
            <a:off x="9426575" y="3306763"/>
            <a:ext cx="1570038" cy="1571625"/>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j-lt"/>
              <a:ea typeface="+mn-ea"/>
              <a:cs typeface="+mn-cs"/>
            </a:endParaRPr>
          </a:p>
        </p:txBody>
      </p:sp>
      <p:sp>
        <p:nvSpPr>
          <p:cNvPr id="11" name="椭圆 10"/>
          <p:cNvSpPr/>
          <p:nvPr/>
        </p:nvSpPr>
        <p:spPr>
          <a:xfrm>
            <a:off x="7854950" y="1486535"/>
            <a:ext cx="1570990" cy="1263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j-lt"/>
              <a:ea typeface="+mn-ea"/>
              <a:cs typeface="+mn-cs"/>
            </a:endParaRPr>
          </a:p>
        </p:txBody>
      </p:sp>
      <p:sp>
        <p:nvSpPr>
          <p:cNvPr id="12" name="椭圆 11"/>
          <p:cNvSpPr/>
          <p:nvPr/>
        </p:nvSpPr>
        <p:spPr>
          <a:xfrm>
            <a:off x="1692910" y="4281805"/>
            <a:ext cx="1778000" cy="1263650"/>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j-lt"/>
              <a:ea typeface="+mn-ea"/>
              <a:cs typeface="+mn-cs"/>
            </a:endParaRPr>
          </a:p>
        </p:txBody>
      </p:sp>
      <p:sp>
        <p:nvSpPr>
          <p:cNvPr id="13" name="椭圆 12"/>
          <p:cNvSpPr/>
          <p:nvPr/>
        </p:nvSpPr>
        <p:spPr>
          <a:xfrm>
            <a:off x="6666865" y="4551680"/>
            <a:ext cx="1808480" cy="1570990"/>
          </a:xfrm>
          <a:prstGeom prst="ellipse">
            <a:avLst/>
          </a:prstGeom>
          <a:noFill/>
          <a:ln w="31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j-lt"/>
              <a:ea typeface="+mn-ea"/>
              <a:cs typeface="+mn-cs"/>
            </a:endParaRPr>
          </a:p>
        </p:txBody>
      </p:sp>
      <p:sp>
        <p:nvSpPr>
          <p:cNvPr id="14" name="KSO_Shape"/>
          <p:cNvSpPr/>
          <p:nvPr/>
        </p:nvSpPr>
        <p:spPr bwMode="auto">
          <a:xfrm>
            <a:off x="5265738" y="3130550"/>
            <a:ext cx="1273175" cy="874713"/>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lumMod val="95000"/>
                </a:schemeClr>
              </a:solidFill>
              <a:effectLst/>
              <a:uLnTx/>
              <a:uFillTx/>
              <a:latin typeface="+mj-lt"/>
              <a:ea typeface="+mn-ea"/>
              <a:cs typeface="+mn-cs"/>
            </a:endParaRPr>
          </a:p>
        </p:txBody>
      </p:sp>
      <p:sp>
        <p:nvSpPr>
          <p:cNvPr id="21" name="矩形 20"/>
          <p:cNvSpPr/>
          <p:nvPr/>
        </p:nvSpPr>
        <p:spPr>
          <a:xfrm>
            <a:off x="6666865" y="4961890"/>
            <a:ext cx="1807845" cy="82994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Elimination of Degradation Factors</a:t>
            </a:r>
            <a:endPar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22" name="矩形 21"/>
          <p:cNvSpPr/>
          <p:nvPr/>
        </p:nvSpPr>
        <p:spPr>
          <a:xfrm>
            <a:off x="9012238" y="4027805"/>
            <a:ext cx="2603500" cy="3371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Unique ID’s</a:t>
            </a:r>
            <a:endPar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23" name="矩形 22"/>
          <p:cNvSpPr/>
          <p:nvPr/>
        </p:nvSpPr>
        <p:spPr>
          <a:xfrm>
            <a:off x="1343660" y="2579053"/>
            <a:ext cx="1941513"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Short term </a:t>
            </a:r>
            <a:endPar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re-identification</a:t>
            </a:r>
            <a:endPar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cxnSp>
        <p:nvCxnSpPr>
          <p:cNvPr id="26" name="直接连接符 25"/>
          <p:cNvCxnSpPr>
            <a:stCxn id="9" idx="6"/>
          </p:cNvCxnSpPr>
          <p:nvPr/>
        </p:nvCxnSpPr>
        <p:spPr>
          <a:xfrm>
            <a:off x="2792413" y="2870200"/>
            <a:ext cx="1984375" cy="436563"/>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9" idx="6"/>
          </p:cNvCxnSpPr>
          <p:nvPr/>
        </p:nvCxnSpPr>
        <p:spPr>
          <a:xfrm flipV="1">
            <a:off x="3397250" y="4049713"/>
            <a:ext cx="1506538" cy="62865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8" idx="5"/>
            <a:endCxn id="13" idx="1"/>
          </p:cNvCxnSpPr>
          <p:nvPr/>
        </p:nvCxnSpPr>
        <p:spPr>
          <a:xfrm>
            <a:off x="6698298" y="4364673"/>
            <a:ext cx="233045" cy="41656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V="1">
            <a:off x="6786563" y="2555240"/>
            <a:ext cx="1230313" cy="45402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8" idx="5"/>
            <a:endCxn id="10" idx="2"/>
          </p:cNvCxnSpPr>
          <p:nvPr/>
        </p:nvCxnSpPr>
        <p:spPr>
          <a:xfrm>
            <a:off x="6962775" y="3784600"/>
            <a:ext cx="2463800" cy="307975"/>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 name="矩形 21"/>
          <p:cNvSpPr/>
          <p:nvPr/>
        </p:nvSpPr>
        <p:spPr>
          <a:xfrm>
            <a:off x="7434898" y="1831340"/>
            <a:ext cx="2603500" cy="58356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            Bounding Box </a:t>
            </a:r>
            <a:endPar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and Head Poses</a:t>
            </a:r>
            <a:endPar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
        <p:nvSpPr>
          <p:cNvPr id="5" name="矩形 22"/>
          <p:cNvSpPr/>
          <p:nvPr/>
        </p:nvSpPr>
        <p:spPr>
          <a:xfrm>
            <a:off x="2008505" y="4621213"/>
            <a:ext cx="1941513" cy="583565"/>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Long term </a:t>
            </a:r>
            <a:endPar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rPr>
              <a:t>re-identification</a:t>
            </a:r>
            <a:endParaRPr kumimoji="0" lang="en-IN" altLang="en-US" sz="1600" b="0" i="0" u="none" strike="noStrike" kern="1200" cap="none" spc="0" normalizeH="0" baseline="0" noProof="0" dirty="0">
              <a:ln>
                <a:noFill/>
              </a:ln>
              <a:solidFill>
                <a:schemeClr val="bg1">
                  <a:lumMod val="95000"/>
                </a:schemeClr>
              </a:solidFill>
              <a:effectLst/>
              <a:uLnTx/>
              <a:uFillTx/>
              <a:latin typeface="+mj-lt"/>
              <a:ea typeface="+mn-ea"/>
              <a:cs typeface="+mn-c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p:nvPr>
            <p:ph type="title"/>
          </p:nvPr>
        </p:nvSpPr>
        <p:spPr>
          <a:xfrm>
            <a:off x="838200" y="365125"/>
            <a:ext cx="10515600" cy="1153160"/>
          </a:xfrm>
        </p:spPr>
        <p:txBody>
          <a:bodyPr/>
          <a:p>
            <a:r>
              <a:rPr lang="en-IN" altLang="en-US" b="1"/>
              <a:t>Degradation Factors</a:t>
            </a:r>
            <a:endParaRPr lang="en-IN" altLang="en-US" b="1"/>
          </a:p>
        </p:txBody>
      </p:sp>
      <p:pic>
        <p:nvPicPr>
          <p:cNvPr id="4" name="Picture 3"/>
          <p:cNvPicPr>
            <a:picLocks noChangeAspect="1"/>
          </p:cNvPicPr>
          <p:nvPr/>
        </p:nvPicPr>
        <p:blipFill>
          <a:blip r:embed="rId1"/>
          <a:stretch>
            <a:fillRect/>
          </a:stretch>
        </p:blipFill>
        <p:spPr>
          <a:xfrm>
            <a:off x="445135" y="1760220"/>
            <a:ext cx="4831080" cy="3987800"/>
          </a:xfrm>
          <a:prstGeom prst="rect">
            <a:avLst/>
          </a:prstGeom>
        </p:spPr>
      </p:pic>
      <p:sp>
        <p:nvSpPr>
          <p:cNvPr id="5" name="文本框 46"/>
          <p:cNvSpPr txBox="1"/>
          <p:nvPr/>
        </p:nvSpPr>
        <p:spPr>
          <a:xfrm>
            <a:off x="6775450" y="1911350"/>
            <a:ext cx="3241040" cy="460375"/>
          </a:xfrm>
          <a:prstGeom prst="rect">
            <a:avLst/>
          </a:prstGeom>
          <a:noFill/>
        </p:spPr>
        <p:txBody>
          <a:bodyPr wrap="square" rtlCol="0">
            <a:spAutoFit/>
            <a:scene3d>
              <a:camera prst="orthographicFront"/>
              <a:lightRig rig="threePt" dir="t"/>
            </a:scene3d>
            <a:sp3d contourW="12700"/>
          </a:bodyPr>
          <a:p>
            <a:pPr marL="342900" indent="-342900" algn="l">
              <a:buFont typeface="Wingdings" panose="05000000000000000000" charset="0"/>
              <a:buChar char="v"/>
            </a:pPr>
            <a:r>
              <a:rPr lang="en-US" altLang="zh-CN" sz="2400" b="1" dirty="0" smtClean="0">
                <a:solidFill>
                  <a:schemeClr val="bg1"/>
                </a:solidFill>
                <a:latin typeface="Calibri" panose="020F0502020204030204" pitchFamily="34" charset="0"/>
              </a:rPr>
              <a:t>Poor resolution/blur</a:t>
            </a:r>
            <a:endParaRPr lang="en-US" altLang="zh-CN" sz="2400" b="1" dirty="0" smtClean="0">
              <a:solidFill>
                <a:schemeClr val="bg1"/>
              </a:solidFill>
              <a:latin typeface="Calibri" panose="020F0502020204030204" pitchFamily="34" charset="0"/>
            </a:endParaRPr>
          </a:p>
        </p:txBody>
      </p:sp>
      <p:sp>
        <p:nvSpPr>
          <p:cNvPr id="6" name="文本框 49"/>
          <p:cNvSpPr txBox="1"/>
          <p:nvPr/>
        </p:nvSpPr>
        <p:spPr>
          <a:xfrm>
            <a:off x="6776085" y="2764790"/>
            <a:ext cx="3488690" cy="460375"/>
          </a:xfrm>
          <a:prstGeom prst="rect">
            <a:avLst/>
          </a:prstGeom>
          <a:noFill/>
        </p:spPr>
        <p:txBody>
          <a:bodyPr wrap="square" rtlCol="0">
            <a:spAutoFit/>
            <a:scene3d>
              <a:camera prst="orthographicFront"/>
              <a:lightRig rig="threePt" dir="t"/>
            </a:scene3d>
            <a:sp3d contourW="12700"/>
          </a:bodyPr>
          <a:p>
            <a:pPr marL="342900" indent="-342900" algn="l">
              <a:buFont typeface="Wingdings" panose="05000000000000000000" charset="0"/>
              <a:buChar char="v"/>
            </a:pPr>
            <a:r>
              <a:rPr lang="en-US" altLang="zh-CN" sz="2400" b="1" dirty="0" smtClean="0">
                <a:solidFill>
                  <a:schemeClr val="bg1"/>
                </a:solidFill>
                <a:latin typeface="Calibri" panose="020F0502020204030204" pitchFamily="34" charset="0"/>
              </a:rPr>
              <a:t>Motion blur</a:t>
            </a:r>
            <a:endParaRPr lang="en-US" altLang="zh-CN" sz="2400" b="1" dirty="0" smtClean="0">
              <a:solidFill>
                <a:schemeClr val="bg1"/>
              </a:solidFill>
              <a:latin typeface="Calibri" panose="020F0502020204030204" pitchFamily="34" charset="0"/>
            </a:endParaRPr>
          </a:p>
        </p:txBody>
      </p:sp>
      <p:sp>
        <p:nvSpPr>
          <p:cNvPr id="14" name="文本框 52"/>
          <p:cNvSpPr txBox="1"/>
          <p:nvPr/>
        </p:nvSpPr>
        <p:spPr>
          <a:xfrm>
            <a:off x="6775450" y="3618230"/>
            <a:ext cx="3037205" cy="460375"/>
          </a:xfrm>
          <a:prstGeom prst="rect">
            <a:avLst/>
          </a:prstGeom>
          <a:noFill/>
        </p:spPr>
        <p:txBody>
          <a:bodyPr wrap="square" rtlCol="0">
            <a:spAutoFit/>
            <a:scene3d>
              <a:camera prst="orthographicFront"/>
              <a:lightRig rig="threePt" dir="t"/>
            </a:scene3d>
            <a:sp3d contourW="12700"/>
          </a:bodyPr>
          <a:p>
            <a:pPr marL="342900" indent="-342900" algn="l">
              <a:buFont typeface="Wingdings" panose="05000000000000000000" charset="0"/>
              <a:buChar char="v"/>
            </a:pPr>
            <a:r>
              <a:rPr lang="en-US" altLang="zh-CN" sz="2400" b="1" dirty="0" smtClean="0">
                <a:solidFill>
                  <a:schemeClr val="bg1"/>
                </a:solidFill>
                <a:latin typeface="Calibri" panose="020F0502020204030204" pitchFamily="34" charset="0"/>
              </a:rPr>
              <a:t>Partial occlusions </a:t>
            </a:r>
            <a:endParaRPr lang="en-US" altLang="zh-CN" sz="2400" b="1" dirty="0" smtClean="0">
              <a:solidFill>
                <a:schemeClr val="bg1"/>
              </a:solidFill>
              <a:latin typeface="Calibri" panose="020F0502020204030204" pitchFamily="34" charset="0"/>
            </a:endParaRPr>
          </a:p>
        </p:txBody>
      </p:sp>
      <p:sp>
        <p:nvSpPr>
          <p:cNvPr id="19" name="文本框 55"/>
          <p:cNvSpPr txBox="1"/>
          <p:nvPr/>
        </p:nvSpPr>
        <p:spPr>
          <a:xfrm>
            <a:off x="6775450" y="4471670"/>
            <a:ext cx="4486910" cy="460375"/>
          </a:xfrm>
          <a:prstGeom prst="rect">
            <a:avLst/>
          </a:prstGeom>
          <a:noFill/>
        </p:spPr>
        <p:txBody>
          <a:bodyPr wrap="square" rtlCol="0">
            <a:spAutoFit/>
            <a:scene3d>
              <a:camera prst="orthographicFront"/>
              <a:lightRig rig="threePt" dir="t"/>
            </a:scene3d>
            <a:sp3d contourW="12700"/>
          </a:bodyPr>
          <a:p>
            <a:pPr marL="342900" indent="-342900" algn="l">
              <a:buFont typeface="Wingdings" panose="05000000000000000000" charset="0"/>
              <a:buChar char="v"/>
            </a:pPr>
            <a:r>
              <a:rPr lang="en-US" altLang="zh-CN" sz="2400" b="1" dirty="0" smtClean="0">
                <a:solidFill>
                  <a:schemeClr val="bg1"/>
                </a:solidFill>
                <a:latin typeface="Calibri" panose="020F0502020204030204" pitchFamily="34" charset="0"/>
              </a:rPr>
              <a:t>Pose and</a:t>
            </a:r>
            <a:r>
              <a:rPr lang="en-IN" altLang="en-US" sz="2400" b="1" dirty="0" smtClean="0">
                <a:solidFill>
                  <a:schemeClr val="bg1"/>
                </a:solidFill>
                <a:latin typeface="Calibri" panose="020F0502020204030204" pitchFamily="34" charset="0"/>
              </a:rPr>
              <a:t> </a:t>
            </a:r>
            <a:r>
              <a:rPr lang="en-US" altLang="zh-CN" sz="2400" b="1" dirty="0" smtClean="0">
                <a:solidFill>
                  <a:schemeClr val="bg1"/>
                </a:solidFill>
                <a:latin typeface="Calibri" panose="020F0502020204030204" pitchFamily="34" charset="0"/>
              </a:rPr>
              <a:t>Lighting/shadows</a:t>
            </a:r>
            <a:endParaRPr lang="en-US" altLang="zh-CN" sz="2400" b="1" dirty="0" smtClean="0">
              <a:solidFill>
                <a:schemeClr val="bg1"/>
              </a:solidFill>
              <a:latin typeface="Calibri" panose="020F0502020204030204" pitchFamily="34" charset="0"/>
            </a:endParaRPr>
          </a:p>
        </p:txBody>
      </p:sp>
      <p:sp>
        <p:nvSpPr>
          <p:cNvPr id="25" name="文本框 52"/>
          <p:cNvSpPr txBox="1"/>
          <p:nvPr/>
        </p:nvSpPr>
        <p:spPr>
          <a:xfrm>
            <a:off x="6775450" y="5325110"/>
            <a:ext cx="3949700" cy="460375"/>
          </a:xfrm>
          <a:prstGeom prst="rect">
            <a:avLst/>
          </a:prstGeom>
          <a:noFill/>
        </p:spPr>
        <p:txBody>
          <a:bodyPr wrap="square" rtlCol="0">
            <a:spAutoFit/>
            <a:scene3d>
              <a:camera prst="orthographicFront"/>
              <a:lightRig rig="threePt" dir="t"/>
            </a:scene3d>
            <a:sp3d contourW="12700"/>
          </a:bodyPr>
          <a:p>
            <a:pPr marL="342900" indent="-342900" algn="l">
              <a:buFont typeface="Wingdings" panose="05000000000000000000" charset="0"/>
              <a:buChar char="v"/>
            </a:pPr>
            <a:r>
              <a:rPr lang="en-US" altLang="zh-CN" sz="2400" b="1" dirty="0" smtClean="0">
                <a:solidFill>
                  <a:schemeClr val="bg1"/>
                </a:solidFill>
                <a:latin typeface="Calibri" panose="020F0502020204030204" pitchFamily="34" charset="0"/>
              </a:rPr>
              <a:t>UAV elevation angle</a:t>
            </a:r>
            <a:endParaRPr lang="en-US" altLang="zh-CN" sz="2400" b="1" dirty="0" smtClean="0">
              <a:solidFill>
                <a:schemeClr val="bg1"/>
              </a:solidFill>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3408363" y="903288"/>
            <a:ext cx="5999163" cy="2852738"/>
          </a:xfrm>
        </p:spPr>
        <p:txBody>
          <a:bodyPr vert="horz" lIns="91440" tIns="45720" rIns="91440" bIns="45720" rtlCol="0" anchor="b">
            <a:normAutofit/>
          </a:bodyPr>
          <a:lstStyle/>
          <a:p>
            <a:pPr marL="0" marR="0" lvl="0" indent="0" algn="just" defTabSz="914400" rtl="0" eaLnBrk="1" fontAlgn="auto" latinLnBrk="0" hangingPunct="1">
              <a:lnSpc>
                <a:spcPct val="90000"/>
              </a:lnSpc>
              <a:spcBef>
                <a:spcPct val="0"/>
              </a:spcBef>
              <a:spcAft>
                <a:spcPts val="0"/>
              </a:spcAft>
              <a:buClrTx/>
              <a:buSzTx/>
              <a:buFontTx/>
              <a:buNone/>
              <a:defRPr/>
            </a:pPr>
            <a:r>
              <a:rPr kumimoji="0" lang="en-IN" altLang="zh-CN" sz="6000" b="1" i="0" u="none" strike="noStrike" kern="1200" cap="none" spc="0" normalizeH="0" baseline="0" noProof="0" dirty="0">
                <a:ln>
                  <a:noFill/>
                </a:ln>
                <a:solidFill>
                  <a:schemeClr val="bg1">
                    <a:lumMod val="95000"/>
                  </a:schemeClr>
                </a:solidFill>
                <a:effectLst/>
                <a:uLnTx/>
                <a:uFillTx/>
                <a:latin typeface="+mj-lt"/>
                <a:ea typeface="+mj-ea"/>
                <a:cs typeface="+mj-cs"/>
              </a:rPr>
              <a:t>Literature Survey</a:t>
            </a:r>
            <a:endParaRPr kumimoji="0" lang="en-IN" altLang="zh-CN" sz="6000" b="1" i="0" u="none" strike="noStrike" kern="1200" cap="none" spc="0" normalizeH="0" baseline="0" noProof="0" dirty="0">
              <a:ln>
                <a:noFill/>
              </a:ln>
              <a:solidFill>
                <a:schemeClr val="bg1">
                  <a:lumMod val="95000"/>
                </a:schemeClr>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686435" y="121920"/>
            <a:ext cx="10515600" cy="777875"/>
          </a:xfrm>
        </p:spPr>
        <p:txBody>
          <a:bodyPr/>
          <a:p>
            <a:r>
              <a:rPr lang="en-IN" altLang="en-US" b="1"/>
              <a:t>Literature Survey</a:t>
            </a:r>
            <a:endParaRPr lang="en-IN" altLang="en-US" b="1"/>
          </a:p>
        </p:txBody>
      </p:sp>
      <p:pic>
        <p:nvPicPr>
          <p:cNvPr id="4" name="Picture 3"/>
          <p:cNvPicPr>
            <a:picLocks noChangeAspect="1"/>
          </p:cNvPicPr>
          <p:nvPr/>
        </p:nvPicPr>
        <p:blipFill>
          <a:blip r:embed="rId1"/>
          <a:stretch>
            <a:fillRect/>
          </a:stretch>
        </p:blipFill>
        <p:spPr>
          <a:xfrm>
            <a:off x="0" y="1045845"/>
            <a:ext cx="12192000" cy="58121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7080" y="405765"/>
            <a:ext cx="10515600" cy="524510"/>
          </a:xfrm>
        </p:spPr>
        <p:txBody>
          <a:bodyPr/>
          <a:p>
            <a:r>
              <a:rPr lang="en-IN" altLang="en-US" b="1"/>
              <a:t>Literature Survey</a:t>
            </a:r>
            <a:endParaRPr lang="en-IN" altLang="en-US" b="1"/>
          </a:p>
        </p:txBody>
      </p:sp>
      <p:pic>
        <p:nvPicPr>
          <p:cNvPr id="100" name="Picture 99"/>
          <p:cNvPicPr/>
          <p:nvPr/>
        </p:nvPicPr>
        <p:blipFill>
          <a:blip r:embed="rId1"/>
          <a:stretch>
            <a:fillRect/>
          </a:stretch>
        </p:blipFill>
        <p:spPr>
          <a:xfrm>
            <a:off x="6096000" y="3429000"/>
            <a:ext cx="0" cy="0"/>
          </a:xfrm>
          <a:prstGeom prst="rect">
            <a:avLst/>
          </a:prstGeom>
          <a:noFill/>
          <a:ln w="9525">
            <a:noFill/>
          </a:ln>
        </p:spPr>
      </p:pic>
      <p:pic>
        <p:nvPicPr>
          <p:cNvPr id="101" name="Picture 100"/>
          <p:cNvPicPr/>
          <p:nvPr/>
        </p:nvPicPr>
        <p:blipFill>
          <a:blip r:embed="rId1"/>
          <a:stretch>
            <a:fillRect/>
          </a:stretch>
        </p:blipFill>
        <p:spPr>
          <a:xfrm>
            <a:off x="6096000" y="3429000"/>
            <a:ext cx="0" cy="0"/>
          </a:xfrm>
          <a:prstGeom prst="rect">
            <a:avLst/>
          </a:prstGeom>
          <a:noFill/>
          <a:ln w="9525">
            <a:noFill/>
          </a:ln>
        </p:spPr>
      </p:pic>
      <p:pic>
        <p:nvPicPr>
          <p:cNvPr id="102" name="Picture 101"/>
          <p:cNvPicPr/>
          <p:nvPr/>
        </p:nvPicPr>
        <p:blipFill>
          <a:blip r:embed="rId1"/>
          <a:stretch>
            <a:fillRect/>
          </a:stretch>
        </p:blipFill>
        <p:spPr>
          <a:xfrm>
            <a:off x="6096000" y="3429000"/>
            <a:ext cx="0" cy="0"/>
          </a:xfrm>
          <a:prstGeom prst="rect">
            <a:avLst/>
          </a:prstGeom>
          <a:noFill/>
          <a:ln w="9525">
            <a:noFill/>
          </a:ln>
        </p:spPr>
      </p:pic>
      <p:pic>
        <p:nvPicPr>
          <p:cNvPr id="103" name="Picture 102"/>
          <p:cNvPicPr/>
          <p:nvPr/>
        </p:nvPicPr>
        <p:blipFill>
          <a:blip r:embed="rId1"/>
          <a:stretch>
            <a:fillRect/>
          </a:stretch>
        </p:blipFill>
        <p:spPr>
          <a:xfrm>
            <a:off x="6096000" y="3429000"/>
            <a:ext cx="0" cy="0"/>
          </a:xfrm>
          <a:prstGeom prst="rect">
            <a:avLst/>
          </a:prstGeom>
          <a:noFill/>
          <a:ln w="9525">
            <a:noFill/>
          </a:ln>
        </p:spPr>
      </p:pic>
      <p:pic>
        <p:nvPicPr>
          <p:cNvPr id="104" name="Picture 103"/>
          <p:cNvPicPr/>
          <p:nvPr/>
        </p:nvPicPr>
        <p:blipFill>
          <a:blip r:embed="rId1"/>
          <a:stretch>
            <a:fillRect/>
          </a:stretch>
        </p:blipFill>
        <p:spPr>
          <a:xfrm>
            <a:off x="6096000" y="3429000"/>
            <a:ext cx="0" cy="0"/>
          </a:xfrm>
          <a:prstGeom prst="rect">
            <a:avLst/>
          </a:prstGeom>
          <a:noFill/>
          <a:ln w="9525">
            <a:noFill/>
          </a:ln>
        </p:spPr>
      </p:pic>
      <p:sp>
        <p:nvSpPr>
          <p:cNvPr id="5" name="Text Box 4"/>
          <p:cNvSpPr txBox="1"/>
          <p:nvPr/>
        </p:nvSpPr>
        <p:spPr>
          <a:xfrm>
            <a:off x="229870" y="5147310"/>
            <a:ext cx="10585450" cy="922020"/>
          </a:xfrm>
          <a:prstGeom prst="rect">
            <a:avLst/>
          </a:prstGeom>
          <a:noFill/>
        </p:spPr>
        <p:txBody>
          <a:bodyPr wrap="square" rtlCol="0" anchor="t">
            <a:spAutoFit/>
          </a:bodyPr>
          <a:p>
            <a:r>
              <a:rPr lang="en-US">
                <a:solidFill>
                  <a:schemeClr val="bg1"/>
                </a:solidFill>
                <a:latin typeface="Times New Roman" panose="02020603050405020304" charset="0"/>
                <a:cs typeface="Times New Roman" panose="02020603050405020304" charset="0"/>
                <a:sym typeface="+mn-ea"/>
              </a:rPr>
              <a:t>Gaps Identified</a:t>
            </a:r>
            <a:endParaRPr lang="en-US">
              <a:solidFill>
                <a:schemeClr val="bg1"/>
              </a:solidFill>
              <a:latin typeface="Times New Roman" panose="02020603050405020304" charset="0"/>
              <a:cs typeface="Times New Roman" panose="02020603050405020304" charset="0"/>
              <a:sym typeface="+mn-ea"/>
            </a:endParaRPr>
          </a:p>
          <a:p>
            <a:pPr marL="342900" indent="-342900">
              <a:buAutoNum type="arabicPeriod"/>
            </a:pPr>
            <a:r>
              <a:rPr lang="en-US">
                <a:solidFill>
                  <a:schemeClr val="bg1"/>
                </a:solidFill>
                <a:latin typeface="Times New Roman" panose="02020603050405020304" charset="0"/>
                <a:cs typeface="Times New Roman" panose="02020603050405020304" charset="0"/>
                <a:sym typeface="+mn-ea"/>
              </a:rPr>
              <a:t>When compared to other datasets the PDESTRE dataset contain low degradation factors</a:t>
            </a:r>
            <a:endParaRPr lang="en-US">
              <a:solidFill>
                <a:schemeClr val="bg1"/>
              </a:solidFill>
              <a:latin typeface="Times New Roman" panose="02020603050405020304" charset="0"/>
              <a:cs typeface="Times New Roman" panose="02020603050405020304" charset="0"/>
              <a:sym typeface="+mn-ea"/>
            </a:endParaRPr>
          </a:p>
          <a:p>
            <a:pPr marL="342900" indent="-342900">
              <a:buAutoNum type="arabicPeriod"/>
            </a:pPr>
            <a:r>
              <a:rPr lang="en-US">
                <a:solidFill>
                  <a:schemeClr val="bg1"/>
                </a:solidFill>
                <a:latin typeface="Times New Roman" panose="02020603050405020304" charset="0"/>
                <a:cs typeface="Times New Roman" panose="02020603050405020304" charset="0"/>
                <a:sym typeface="+mn-ea"/>
              </a:rPr>
              <a:t>When we perform Object detection,Tracking,Re-Identification the PDESTRE dataset yeilds better results</a:t>
            </a:r>
            <a:endParaRPr lang="en-US">
              <a:solidFill>
                <a:schemeClr val="bg1"/>
              </a:solidFill>
              <a:latin typeface="Times New Roman" panose="02020603050405020304" charset="0"/>
              <a:cs typeface="Times New Roman" panose="02020603050405020304" charset="0"/>
              <a:sym typeface="+mn-ea"/>
            </a:endParaRPr>
          </a:p>
        </p:txBody>
      </p:sp>
      <p:pic>
        <p:nvPicPr>
          <p:cNvPr id="6" name="Picture 5"/>
          <p:cNvPicPr>
            <a:picLocks noChangeAspect="1"/>
          </p:cNvPicPr>
          <p:nvPr/>
        </p:nvPicPr>
        <p:blipFill>
          <a:blip r:embed="rId2"/>
          <a:stretch>
            <a:fillRect/>
          </a:stretch>
        </p:blipFill>
        <p:spPr>
          <a:xfrm>
            <a:off x="0" y="1050925"/>
            <a:ext cx="12192000" cy="40963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7878</Words>
  <Application>WPS Presentation</Application>
  <PresentationFormat>宽屏</PresentationFormat>
  <Paragraphs>300</Paragraphs>
  <Slides>26</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26</vt:i4>
      </vt:variant>
    </vt:vector>
  </HeadingPairs>
  <TitlesOfParts>
    <vt:vector size="42" baseType="lpstr">
      <vt:lpstr>Arial</vt:lpstr>
      <vt:lpstr>SimSun</vt:lpstr>
      <vt:lpstr>Wingdings</vt:lpstr>
      <vt:lpstr>Calibri</vt:lpstr>
      <vt:lpstr>Microsoft YaHei</vt:lpstr>
      <vt:lpstr>YouYuan</vt:lpstr>
      <vt:lpstr>Aharoni</vt:lpstr>
      <vt:lpstr>Yu Gothic UI Semibold</vt:lpstr>
      <vt:lpstr>Wingdings</vt:lpstr>
      <vt:lpstr>Times New Roman</vt:lpstr>
      <vt:lpstr>张海山锐线体2.0</vt:lpstr>
      <vt:lpstr>Calibri Light</vt:lpstr>
      <vt:lpstr>Arial Unicode MS</vt:lpstr>
      <vt:lpstr>Tahoma</vt:lpstr>
      <vt:lpstr>Office Theme</vt:lpstr>
      <vt:lpstr>Excel.Chart.8</vt:lpstr>
      <vt:lpstr>Building an Intelligent Aerial Surveillance System through Deep-learning Based Object Detection and Recognition </vt:lpstr>
      <vt:lpstr>CONTENTS</vt:lpstr>
      <vt:lpstr>Problem Statement and    Objectives </vt:lpstr>
      <vt:lpstr>                    PROBLEM STATEMENT</vt:lpstr>
      <vt:lpstr>OBJECTIVES</vt:lpstr>
      <vt:lpstr>Degradation Factors</vt:lpstr>
      <vt:lpstr>Literature Survey</vt:lpstr>
      <vt:lpstr>Literature Survey</vt:lpstr>
      <vt:lpstr>Literature Survey</vt:lpstr>
      <vt:lpstr>Proposed Solution</vt:lpstr>
      <vt:lpstr> PROPOSED SOLUTION  </vt:lpstr>
      <vt:lpstr>                           Re-Identification </vt:lpstr>
      <vt:lpstr> EVALUATION PARAMETERS </vt:lpstr>
      <vt:lpstr>Model Fine tuning </vt:lpstr>
      <vt:lpstr>Requirement Analysis and Feasibility Study</vt:lpstr>
      <vt:lpstr> Requirements Analysis </vt:lpstr>
      <vt:lpstr>Feasibilty Study</vt:lpstr>
      <vt:lpstr>Methodologies</vt:lpstr>
      <vt:lpstr>Water flow model</vt:lpstr>
      <vt:lpstr>Your  Title  Here</vt:lpstr>
      <vt:lpstr>Activity Diagram</vt:lpstr>
      <vt:lpstr>Sequence Diagram </vt:lpstr>
      <vt:lpstr>State Chart Diagram</vt:lpstr>
      <vt:lpstr>SECTION TITLE</vt:lpstr>
      <vt:lpstr>PowerPoint 演示文稿</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Sakhi</cp:lastModifiedBy>
  <cp:revision>68</cp:revision>
  <dcterms:created xsi:type="dcterms:W3CDTF">2014-12-20T13:05:00Z</dcterms:created>
  <dcterms:modified xsi:type="dcterms:W3CDTF">2022-10-21T14:56:44Z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1033-11.2.0.11373</vt:lpwstr>
  </property>
  <property fmtid="{D5CDD505-2E9C-101B-9397-08002B2CF9AE}" pid="3" name="ICV">
    <vt:lpwstr>81D4F0342AC24F78AFDCEE6291C893BA</vt:lpwstr>
  </property>
</Properties>
</file>