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59" r:id="rId3"/>
    <p:sldId id="260" r:id="rId4"/>
    <p:sldId id="296" r:id="rId5"/>
    <p:sldId id="297" r:id="rId6"/>
    <p:sldId id="265" r:id="rId7"/>
    <p:sldId id="298" r:id="rId8"/>
    <p:sldId id="308" r:id="rId9"/>
    <p:sldId id="309" r:id="rId10"/>
    <p:sldId id="310" r:id="rId11"/>
    <p:sldId id="311" r:id="rId12"/>
    <p:sldId id="299" r:id="rId13"/>
    <p:sldId id="300" r:id="rId14"/>
    <p:sldId id="301" r:id="rId15"/>
    <p:sldId id="302" r:id="rId16"/>
    <p:sldId id="303" r:id="rId17"/>
    <p:sldId id="304" r:id="rId18"/>
    <p:sldId id="305" r:id="rId19"/>
    <p:sldId id="306" r:id="rId20"/>
    <p:sldId id="307"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33" r:id="rId36"/>
    <p:sldId id="334" r:id="rId37"/>
    <p:sldId id="335" r:id="rId38"/>
    <p:sldId id="336" r:id="rId39"/>
    <p:sldId id="326" r:id="rId40"/>
    <p:sldId id="327" r:id="rId41"/>
    <p:sldId id="328" r:id="rId42"/>
    <p:sldId id="329" r:id="rId43"/>
    <p:sldId id="330" r:id="rId44"/>
    <p:sldId id="331" r:id="rId45"/>
    <p:sldId id="332" r:id="rId46"/>
    <p:sldId id="337" r:id="rId47"/>
    <p:sldId id="338" r:id="rId48"/>
    <p:sldId id="339" r:id="rId49"/>
    <p:sldId id="261" r:id="rId50"/>
    <p:sldId id="266" r:id="rId51"/>
  </p:sldIdLst>
  <p:sldSz cx="9144000" cy="5143500" type="screen16x9"/>
  <p:notesSz cx="6858000" cy="9144000"/>
  <p:embeddedFontLst>
    <p:embeddedFont>
      <p:font typeface="Averia Libre"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Work Sans Regular"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D6C84-8DDF-46C9-ABAC-F74212CD6197}">
  <a:tblStyle styleId="{87DD6C84-8DDF-46C9-ABAC-F74212CD61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100B87-EBC8-4998-B6D6-EB5529FC661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7" d="100"/>
          <a:sy n="107" d="100"/>
        </p:scale>
        <p:origin x="70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37200" y="572425"/>
            <a:ext cx="7269600" cy="3345600"/>
          </a:xfrm>
          <a:prstGeom prst="rect">
            <a:avLst/>
          </a:prstGeom>
        </p:spPr>
        <p:txBody>
          <a:bodyPr spcFirstLastPara="1" wrap="square" lIns="0" tIns="0" rIns="0" bIns="0"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grpSp>
        <p:nvGrpSpPr>
          <p:cNvPr id="12" name="Google Shape;12;p2"/>
          <p:cNvGrpSpPr/>
          <p:nvPr/>
        </p:nvGrpSpPr>
        <p:grpSpPr>
          <a:xfrm>
            <a:off x="0" y="2227613"/>
            <a:ext cx="9144007" cy="2921226"/>
            <a:chOff x="0" y="2227613"/>
            <a:chExt cx="9144007" cy="2921226"/>
          </a:xfrm>
        </p:grpSpPr>
        <p:sp>
          <p:nvSpPr>
            <p:cNvPr id="13" name="Google Shape;13;p2"/>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937200" y="1354750"/>
            <a:ext cx="72696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937200" y="2611454"/>
            <a:ext cx="72696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2400"/>
              <a:buNone/>
              <a:defRPr>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grpSp>
        <p:nvGrpSpPr>
          <p:cNvPr id="25" name="Google Shape;25;p3"/>
          <p:cNvGrpSpPr/>
          <p:nvPr/>
        </p:nvGrpSpPr>
        <p:grpSpPr>
          <a:xfrm>
            <a:off x="0" y="2227613"/>
            <a:ext cx="9144007" cy="2921226"/>
            <a:chOff x="0" y="2227613"/>
            <a:chExt cx="9144007" cy="2921226"/>
          </a:xfrm>
        </p:grpSpPr>
        <p:sp>
          <p:nvSpPr>
            <p:cNvPr id="26" name="Google Shape;26;p3"/>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4"/>
            </a:gs>
            <a:gs pos="100000">
              <a:schemeClr val="accent5"/>
            </a:gs>
          </a:gsLst>
          <a:lin ang="5400700" scaled="0"/>
        </a:gradFill>
        <a:effectLst/>
      </p:bgPr>
    </p:bg>
    <p:spTree>
      <p:nvGrpSpPr>
        <p:cNvPr id="1" name="Shape 35"/>
        <p:cNvGrpSpPr/>
        <p:nvPr/>
      </p:nvGrpSpPr>
      <p:grpSpPr>
        <a:xfrm>
          <a:off x="0" y="0"/>
          <a:ext cx="0" cy="0"/>
          <a:chOff x="0" y="0"/>
          <a:chExt cx="0" cy="0"/>
        </a:xfrm>
      </p:grpSpPr>
      <p:sp>
        <p:nvSpPr>
          <p:cNvPr id="36" name="Google Shape;36;p4"/>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txBox="1">
            <a:spLocks noGrp="1"/>
          </p:cNvSpPr>
          <p:nvPr>
            <p:ph type="body" idx="1"/>
          </p:nvPr>
        </p:nvSpPr>
        <p:spPr>
          <a:xfrm>
            <a:off x="937200" y="1857000"/>
            <a:ext cx="7269600" cy="819900"/>
          </a:xfrm>
          <a:prstGeom prst="rect">
            <a:avLst/>
          </a:prstGeom>
        </p:spPr>
        <p:txBody>
          <a:bodyPr spcFirstLastPara="1" wrap="square" lIns="0" tIns="0" rIns="0" bIns="0" anchor="ctr" anchorCtr="0">
            <a:noAutofit/>
          </a:bodyPr>
          <a:lstStyle>
            <a:lvl1pPr marL="457200" lvl="0" indent="-419100" algn="ctr" rtl="0">
              <a:spcBef>
                <a:spcPts val="600"/>
              </a:spcBef>
              <a:spcAft>
                <a:spcPts val="0"/>
              </a:spcAft>
              <a:buClr>
                <a:schemeClr val="lt1"/>
              </a:buClr>
              <a:buSzPts val="3000"/>
              <a:buChar char="🐠"/>
              <a:defRPr sz="3000">
                <a:solidFill>
                  <a:schemeClr val="lt1"/>
                </a:solidFill>
              </a:defRPr>
            </a:lvl1pPr>
            <a:lvl2pPr marL="914400" lvl="1" indent="-419100" algn="ctr" rtl="0">
              <a:spcBef>
                <a:spcPts val="0"/>
              </a:spcBef>
              <a:spcAft>
                <a:spcPts val="0"/>
              </a:spcAft>
              <a:buClr>
                <a:schemeClr val="lt1"/>
              </a:buClr>
              <a:buSzPts val="3000"/>
              <a:buChar char="🐬"/>
              <a:defRPr sz="3000">
                <a:solidFill>
                  <a:schemeClr val="lt1"/>
                </a:solidFill>
              </a:defRPr>
            </a:lvl2pPr>
            <a:lvl3pPr marL="1371600" lvl="2" indent="-419100" algn="ctr" rtl="0">
              <a:spcBef>
                <a:spcPts val="0"/>
              </a:spcBef>
              <a:spcAft>
                <a:spcPts val="0"/>
              </a:spcAft>
              <a:buClr>
                <a:schemeClr val="lt1"/>
              </a:buClr>
              <a:buSzPts val="3000"/>
              <a:buChar char="🐟"/>
              <a:defRPr sz="3000">
                <a:solidFill>
                  <a:schemeClr val="lt1"/>
                </a:solidFill>
              </a:defRPr>
            </a:lvl3pPr>
            <a:lvl4pPr marL="1828800" lvl="3" indent="-419100" algn="ctr" rtl="0">
              <a:spcBef>
                <a:spcPts val="0"/>
              </a:spcBef>
              <a:spcAft>
                <a:spcPts val="0"/>
              </a:spcAft>
              <a:buClr>
                <a:schemeClr val="lt1"/>
              </a:buClr>
              <a:buSzPts val="3000"/>
              <a:buChar char="🐡"/>
              <a:defRPr sz="3000">
                <a:solidFill>
                  <a:schemeClr val="lt1"/>
                </a:solidFill>
              </a:defRPr>
            </a:lvl4pPr>
            <a:lvl5pPr marL="2286000" lvl="4" indent="-419100" algn="ctr" rtl="0">
              <a:spcBef>
                <a:spcPts val="0"/>
              </a:spcBef>
              <a:spcAft>
                <a:spcPts val="0"/>
              </a:spcAft>
              <a:buClr>
                <a:schemeClr val="lt1"/>
              </a:buClr>
              <a:buSzPts val="3000"/>
              <a:buChar char="🐋"/>
              <a:defRPr sz="3000">
                <a:solidFill>
                  <a:schemeClr val="lt1"/>
                </a:solidFill>
              </a:defRPr>
            </a:lvl5pPr>
            <a:lvl6pPr marL="2743200" lvl="5" indent="-419100" algn="ctr" rtl="0">
              <a:spcBef>
                <a:spcPts val="0"/>
              </a:spcBef>
              <a:spcAft>
                <a:spcPts val="0"/>
              </a:spcAft>
              <a:buClr>
                <a:schemeClr val="lt1"/>
              </a:buClr>
              <a:buSzPts val="3000"/>
              <a:buChar char="■"/>
              <a:defRPr sz="3000">
                <a:solidFill>
                  <a:schemeClr val="lt1"/>
                </a:solidFill>
              </a:defRPr>
            </a:lvl6pPr>
            <a:lvl7pPr marL="3200400" lvl="6" indent="-419100" algn="ctr" rtl="0">
              <a:spcBef>
                <a:spcPts val="0"/>
              </a:spcBef>
              <a:spcAft>
                <a:spcPts val="0"/>
              </a:spcAft>
              <a:buClr>
                <a:schemeClr val="lt1"/>
              </a:buClr>
              <a:buSzPts val="3000"/>
              <a:buChar char="●"/>
              <a:defRPr sz="3000">
                <a:solidFill>
                  <a:schemeClr val="lt1"/>
                </a:solidFill>
              </a:defRPr>
            </a:lvl7pPr>
            <a:lvl8pPr marL="3657600" lvl="7" indent="-419100" algn="ctr" rtl="0">
              <a:spcBef>
                <a:spcPts val="0"/>
              </a:spcBef>
              <a:spcAft>
                <a:spcPts val="0"/>
              </a:spcAft>
              <a:buClr>
                <a:schemeClr val="lt1"/>
              </a:buClr>
              <a:buSzPts val="3000"/>
              <a:buChar char="○"/>
              <a:defRPr sz="3000">
                <a:solidFill>
                  <a:schemeClr val="lt1"/>
                </a:solidFill>
              </a:defRPr>
            </a:lvl8pPr>
            <a:lvl9pPr marL="4114800" lvl="8" indent="-419100" algn="ctr" rtl="0">
              <a:spcBef>
                <a:spcPts val="0"/>
              </a:spcBef>
              <a:spcAft>
                <a:spcPts val="0"/>
              </a:spcAft>
              <a:buClr>
                <a:schemeClr val="lt1"/>
              </a:buClr>
              <a:buSzPts val="3000"/>
              <a:buChar char="■"/>
              <a:defRPr sz="3000">
                <a:solidFill>
                  <a:schemeClr val="lt1"/>
                </a:solidFill>
              </a:defRPr>
            </a:lvl9pPr>
          </a:lstStyle>
          <a:p>
            <a:endParaRPr/>
          </a:p>
        </p:txBody>
      </p:sp>
      <p:sp>
        <p:nvSpPr>
          <p:cNvPr id="46" name="Google Shape;46;p4"/>
          <p:cNvSpPr txBox="1"/>
          <p:nvPr/>
        </p:nvSpPr>
        <p:spPr>
          <a:xfrm>
            <a:off x="3593400" y="324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Averia Libre"/>
                <a:ea typeface="Averia Libre"/>
                <a:cs typeface="Averia Libre"/>
                <a:sym typeface="Averia Libre"/>
              </a:rPr>
              <a:t>“</a:t>
            </a:r>
            <a:endParaRPr sz="7200">
              <a:solidFill>
                <a:schemeClr val="lt1"/>
              </a:solidFill>
              <a:latin typeface="Averia Libre"/>
              <a:ea typeface="Averia Libre"/>
              <a:cs typeface="Averia Libre"/>
              <a:sym typeface="Averia Libre"/>
            </a:endParaRPr>
          </a:p>
        </p:txBody>
      </p:sp>
      <p:sp>
        <p:nvSpPr>
          <p:cNvPr id="47" name="Google Shape;47;p4"/>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50" name="Google Shape;50;p5"/>
          <p:cNvSpPr txBox="1">
            <a:spLocks noGrp="1"/>
          </p:cNvSpPr>
          <p:nvPr>
            <p:ph type="body" idx="1"/>
          </p:nvPr>
        </p:nvSpPr>
        <p:spPr>
          <a:xfrm>
            <a:off x="937200" y="1018131"/>
            <a:ext cx="7269600" cy="281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1" name="Google Shape;51;p5"/>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2" name="Google Shape;52;p5"/>
          <p:cNvGrpSpPr/>
          <p:nvPr/>
        </p:nvGrpSpPr>
        <p:grpSpPr>
          <a:xfrm>
            <a:off x="0" y="2227613"/>
            <a:ext cx="9144007" cy="2921226"/>
            <a:chOff x="0" y="2227613"/>
            <a:chExt cx="9144007" cy="2921226"/>
          </a:xfrm>
        </p:grpSpPr>
        <p:sp>
          <p:nvSpPr>
            <p:cNvPr id="53" name="Google Shape;53;p5"/>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ilhouette">
  <p:cSld name="BLANK_1">
    <p:bg>
      <p:bgPr>
        <a:gradFill>
          <a:gsLst>
            <a:gs pos="0">
              <a:schemeClr val="accent3"/>
            </a:gs>
            <a:gs pos="100000">
              <a:schemeClr val="accent4"/>
            </a:gs>
          </a:gsLst>
          <a:lin ang="5400700" scaled="0"/>
        </a:gradFill>
        <a:effectLst/>
      </p:bgPr>
    </p:bg>
    <p:spTree>
      <p:nvGrpSpPr>
        <p:cNvPr id="1" name="Shape 131"/>
        <p:cNvGrpSpPr/>
        <p:nvPr/>
      </p:nvGrpSpPr>
      <p:grpSpPr>
        <a:xfrm>
          <a:off x="0" y="0"/>
          <a:ext cx="0" cy="0"/>
          <a:chOff x="0" y="0"/>
          <a:chExt cx="0" cy="0"/>
        </a:xfrm>
      </p:grpSpPr>
      <p:sp>
        <p:nvSpPr>
          <p:cNvPr id="132" name="Google Shape;132;p11"/>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1"/>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1"/>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1"/>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1"/>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1"/>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1"/>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40" name="Google Shape;140;p11"/>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1"/>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mt="30000"/>
          </a:blip>
          <a:srcRect t="238" b="248"/>
          <a:stretch/>
        </p:blipFill>
        <p:spPr>
          <a:xfrm>
            <a:off x="-6" y="0"/>
            <a:ext cx="9143996" cy="4712309"/>
          </a:xfrm>
          <a:prstGeom prst="rect">
            <a:avLst/>
          </a:prstGeom>
          <a:noFill/>
          <a:ln>
            <a:noFill/>
          </a:ln>
        </p:spPr>
      </p:pic>
      <p:sp>
        <p:nvSpPr>
          <p:cNvPr id="7" name="Google Shape;7;p1"/>
          <p:cNvSpPr txBox="1">
            <a:spLocks noGrp="1"/>
          </p:cNvSpPr>
          <p:nvPr>
            <p:ph type="title"/>
          </p:nvPr>
        </p:nvSpPr>
        <p:spPr>
          <a:xfrm>
            <a:off x="937200" y="267300"/>
            <a:ext cx="7269600" cy="432600"/>
          </a:xfrm>
          <a:prstGeom prst="rect">
            <a:avLst/>
          </a:prstGeom>
          <a:noFill/>
          <a:ln>
            <a:noFill/>
          </a:ln>
          <a:effectLst>
            <a:outerShdw blurRad="14288" dist="9525" dir="16200000" algn="bl" rotWithShape="0">
              <a:schemeClr val="lt1">
                <a:alpha val="50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1pPr>
            <a:lvl2pPr lvl="1"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2pPr>
            <a:lvl3pPr lvl="2"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3pPr>
            <a:lvl4pPr lvl="3"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4pPr>
            <a:lvl5pPr lvl="4"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5pPr>
            <a:lvl6pPr lvl="5"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6pPr>
            <a:lvl7pPr lvl="6"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7pPr>
            <a:lvl8pPr lvl="7"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8pPr>
            <a:lvl9pPr lvl="8"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9pPr>
          </a:lstStyle>
          <a:p>
            <a:endParaRPr/>
          </a:p>
        </p:txBody>
      </p:sp>
      <p:sp>
        <p:nvSpPr>
          <p:cNvPr id="8" name="Google Shape;8;p1"/>
          <p:cNvSpPr txBox="1">
            <a:spLocks noGrp="1"/>
          </p:cNvSpPr>
          <p:nvPr>
            <p:ph type="body" idx="1"/>
          </p:nvPr>
        </p:nvSpPr>
        <p:spPr>
          <a:xfrm>
            <a:off x="937200" y="1018131"/>
            <a:ext cx="7269600" cy="281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1pPr>
            <a:lvl2pPr marL="914400" lvl="1"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a:p>
        </p:txBody>
      </p:sp>
      <p:sp>
        <p:nvSpPr>
          <p:cNvPr id="9" name="Google Shape;9;p1"/>
          <p:cNvSpPr txBox="1">
            <a:spLocks noGrp="1"/>
          </p:cNvSpPr>
          <p:nvPr>
            <p:ph type="sldNum" idx="12"/>
          </p:nvPr>
        </p:nvSpPr>
        <p:spPr>
          <a:xfrm>
            <a:off x="4297650" y="0"/>
            <a:ext cx="548700" cy="305400"/>
          </a:xfrm>
          <a:prstGeom prst="rect">
            <a:avLst/>
          </a:prstGeom>
          <a:noFill/>
          <a:ln>
            <a:noFill/>
          </a:ln>
        </p:spPr>
        <p:txBody>
          <a:bodyPr spcFirstLastPara="1" wrap="square" lIns="0" tIns="0" rIns="0" bIns="0" anchor="ctr" anchorCtr="0">
            <a:noAutofit/>
          </a:bodyPr>
          <a:lstStyle>
            <a:lvl1pPr lvl="0" algn="ctr" rtl="0">
              <a:buNone/>
              <a:defRPr sz="1100">
                <a:solidFill>
                  <a:schemeClr val="accent3"/>
                </a:solidFill>
                <a:latin typeface="Work Sans Regular"/>
                <a:ea typeface="Work Sans Regular"/>
                <a:cs typeface="Work Sans Regular"/>
                <a:sym typeface="Work Sans Regular"/>
              </a:defRPr>
            </a:lvl1pPr>
            <a:lvl2pPr lvl="1" algn="ctr" rtl="0">
              <a:buNone/>
              <a:defRPr sz="1100">
                <a:solidFill>
                  <a:schemeClr val="accent3"/>
                </a:solidFill>
                <a:latin typeface="Work Sans Regular"/>
                <a:ea typeface="Work Sans Regular"/>
                <a:cs typeface="Work Sans Regular"/>
                <a:sym typeface="Work Sans Regular"/>
              </a:defRPr>
            </a:lvl2pPr>
            <a:lvl3pPr lvl="2" algn="ctr" rtl="0">
              <a:buNone/>
              <a:defRPr sz="1100">
                <a:solidFill>
                  <a:schemeClr val="accent3"/>
                </a:solidFill>
                <a:latin typeface="Work Sans Regular"/>
                <a:ea typeface="Work Sans Regular"/>
                <a:cs typeface="Work Sans Regular"/>
                <a:sym typeface="Work Sans Regular"/>
              </a:defRPr>
            </a:lvl3pPr>
            <a:lvl4pPr lvl="3" algn="ctr" rtl="0">
              <a:buNone/>
              <a:defRPr sz="1100">
                <a:solidFill>
                  <a:schemeClr val="accent3"/>
                </a:solidFill>
                <a:latin typeface="Work Sans Regular"/>
                <a:ea typeface="Work Sans Regular"/>
                <a:cs typeface="Work Sans Regular"/>
                <a:sym typeface="Work Sans Regular"/>
              </a:defRPr>
            </a:lvl4pPr>
            <a:lvl5pPr lvl="4" algn="ctr" rtl="0">
              <a:buNone/>
              <a:defRPr sz="1100">
                <a:solidFill>
                  <a:schemeClr val="accent3"/>
                </a:solidFill>
                <a:latin typeface="Work Sans Regular"/>
                <a:ea typeface="Work Sans Regular"/>
                <a:cs typeface="Work Sans Regular"/>
                <a:sym typeface="Work Sans Regular"/>
              </a:defRPr>
            </a:lvl5pPr>
            <a:lvl6pPr lvl="5" algn="ctr" rtl="0">
              <a:buNone/>
              <a:defRPr sz="1100">
                <a:solidFill>
                  <a:schemeClr val="accent3"/>
                </a:solidFill>
                <a:latin typeface="Work Sans Regular"/>
                <a:ea typeface="Work Sans Regular"/>
                <a:cs typeface="Work Sans Regular"/>
                <a:sym typeface="Work Sans Regular"/>
              </a:defRPr>
            </a:lvl6pPr>
            <a:lvl7pPr lvl="6" algn="ctr" rtl="0">
              <a:buNone/>
              <a:defRPr sz="1100">
                <a:solidFill>
                  <a:schemeClr val="accent3"/>
                </a:solidFill>
                <a:latin typeface="Work Sans Regular"/>
                <a:ea typeface="Work Sans Regular"/>
                <a:cs typeface="Work Sans Regular"/>
                <a:sym typeface="Work Sans Regular"/>
              </a:defRPr>
            </a:lvl7pPr>
            <a:lvl8pPr lvl="7" algn="ctr" rtl="0">
              <a:buNone/>
              <a:defRPr sz="1100">
                <a:solidFill>
                  <a:schemeClr val="accent3"/>
                </a:solidFill>
                <a:latin typeface="Work Sans Regular"/>
                <a:ea typeface="Work Sans Regular"/>
                <a:cs typeface="Work Sans Regular"/>
                <a:sym typeface="Work Sans Regular"/>
              </a:defRPr>
            </a:lvl8pPr>
            <a:lvl9pPr lvl="8" algn="ctr" rtl="0">
              <a:buNone/>
              <a:defRPr sz="1100">
                <a:solidFill>
                  <a:schemeClr val="accent3"/>
                </a:solidFill>
                <a:latin typeface="Work Sans Regular"/>
                <a:ea typeface="Work Sans Regular"/>
                <a:cs typeface="Work Sans Regular"/>
                <a:sym typeface="Work Sans Regula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ctrTitle"/>
          </p:nvPr>
        </p:nvSpPr>
        <p:spPr>
          <a:xfrm>
            <a:off x="937200" y="1650205"/>
            <a:ext cx="7269600" cy="195024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2800" i="0" dirty="0">
                <a:solidFill>
                  <a:schemeClr val="tx1"/>
                </a:solidFill>
                <a:effectLst/>
              </a:rPr>
              <a:t>EXPLORING SUBMERGED HAZARDS: </a:t>
            </a:r>
            <a:r>
              <a:rPr lang="en-US" sz="2800" i="0" dirty="0" err="1">
                <a:solidFill>
                  <a:schemeClr val="tx1"/>
                </a:solidFill>
                <a:effectLst/>
              </a:rPr>
              <a:t>INNOVATION’s</a:t>
            </a:r>
            <a:r>
              <a:rPr lang="en-US" sz="2800" i="0" dirty="0">
                <a:solidFill>
                  <a:schemeClr val="tx1"/>
                </a:solidFill>
                <a:effectLst/>
              </a:rPr>
              <a:t> IN SUBMARINE ROCK AND MINE DETECTION</a:t>
            </a:r>
            <a:br>
              <a:rPr lang="en-US" sz="2800" i="0" dirty="0">
                <a:solidFill>
                  <a:schemeClr val="tx1"/>
                </a:solidFill>
                <a:effectLst/>
              </a:rPr>
            </a:br>
            <a:br>
              <a:rPr lang="en-US" sz="2800" i="0" dirty="0">
                <a:solidFill>
                  <a:schemeClr val="tx1"/>
                </a:solidFill>
                <a:effectLst/>
              </a:rPr>
            </a:br>
            <a:r>
              <a:rPr lang="en-US" sz="2800" i="0" dirty="0">
                <a:solidFill>
                  <a:schemeClr val="tx1"/>
                </a:solidFill>
                <a:effectLst/>
              </a:rPr>
              <a:t>                                     </a:t>
            </a:r>
            <a:r>
              <a:rPr lang="en-US" sz="1400" i="0" dirty="0" err="1">
                <a:solidFill>
                  <a:schemeClr val="tx1"/>
                </a:solidFill>
                <a:effectLst/>
              </a:rPr>
              <a:t>RA2011026010082</a:t>
            </a:r>
            <a:r>
              <a:rPr lang="en-US" sz="1400" i="0" dirty="0">
                <a:solidFill>
                  <a:schemeClr val="tx1"/>
                </a:solidFill>
                <a:effectLst/>
              </a:rPr>
              <a:t>-SINDHU </a:t>
            </a:r>
            <a:r>
              <a:rPr lang="en-US" sz="1400" i="0" dirty="0" err="1">
                <a:solidFill>
                  <a:schemeClr val="tx1"/>
                </a:solidFill>
                <a:effectLst/>
              </a:rPr>
              <a:t>KALEESWARAN</a:t>
            </a:r>
            <a:br>
              <a:rPr lang="en-US" sz="1400" i="0" dirty="0">
                <a:solidFill>
                  <a:schemeClr val="tx1"/>
                </a:solidFill>
                <a:effectLst/>
              </a:rPr>
            </a:br>
            <a:r>
              <a:rPr lang="en-US" sz="1400" i="0" dirty="0">
                <a:solidFill>
                  <a:schemeClr val="tx1"/>
                </a:solidFill>
                <a:effectLst/>
              </a:rPr>
              <a:t>                                                                          </a:t>
            </a:r>
            <a:r>
              <a:rPr lang="en-US" sz="1400" i="0" dirty="0" err="1">
                <a:solidFill>
                  <a:schemeClr val="tx1"/>
                </a:solidFill>
                <a:effectLst/>
              </a:rPr>
              <a:t>RA2011026010113-CHEREDDY</a:t>
            </a:r>
            <a:r>
              <a:rPr lang="en-US" sz="1400" dirty="0">
                <a:solidFill>
                  <a:schemeClr val="tx1"/>
                </a:solidFill>
              </a:rPr>
              <a:t> SOWMYA SRI</a:t>
            </a:r>
            <a:endParaRPr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A7A8-59F7-9A72-9295-B08435FF92F3}"/>
              </a:ext>
            </a:extLst>
          </p:cNvPr>
          <p:cNvSpPr>
            <a:spLocks noGrp="1"/>
          </p:cNvSpPr>
          <p:nvPr>
            <p:ph type="ctrTitle"/>
          </p:nvPr>
        </p:nvSpPr>
        <p:spPr>
          <a:xfrm>
            <a:off x="835818" y="514350"/>
            <a:ext cx="3636169" cy="378619"/>
          </a:xfrm>
        </p:spPr>
        <p:txBody>
          <a:bodyPr/>
          <a:lstStyle/>
          <a:p>
            <a:r>
              <a:rPr lang="en-IN" sz="2400" b="0" dirty="0"/>
              <a:t>Hardware Requirements</a:t>
            </a:r>
            <a:r>
              <a:rPr lang="en-IN" sz="2400" dirty="0"/>
              <a:t>:</a:t>
            </a:r>
          </a:p>
        </p:txBody>
      </p:sp>
      <p:sp>
        <p:nvSpPr>
          <p:cNvPr id="3" name="Subtitle 2">
            <a:extLst>
              <a:ext uri="{FF2B5EF4-FFF2-40B4-BE49-F238E27FC236}">
                <a16:creationId xmlns:a16="http://schemas.microsoft.com/office/drawing/2014/main" id="{DD67150D-389D-F925-34B1-EE40565546F3}"/>
              </a:ext>
            </a:extLst>
          </p:cNvPr>
          <p:cNvSpPr>
            <a:spLocks noGrp="1"/>
          </p:cNvSpPr>
          <p:nvPr>
            <p:ph type="subTitle" idx="1"/>
          </p:nvPr>
        </p:nvSpPr>
        <p:spPr>
          <a:xfrm>
            <a:off x="885825" y="964407"/>
            <a:ext cx="7320975" cy="2431848"/>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Processor – </a:t>
            </a:r>
            <a:r>
              <a:rPr lang="en-US" sz="2000" b="0" i="0" dirty="0" err="1">
                <a:solidFill>
                  <a:srgbClr val="202124"/>
                </a:solidFill>
                <a:effectLst/>
                <a:latin typeface="Roboto" panose="02000000000000000000" pitchFamily="2" charset="0"/>
              </a:rPr>
              <a:t>i3</a:t>
            </a:r>
            <a:r>
              <a:rPr lang="en-US" sz="2000" b="0" i="0" dirty="0">
                <a:solidFill>
                  <a:srgbClr val="202124"/>
                </a:solidFill>
                <a:effectLst/>
                <a:latin typeface="Roboto" panose="02000000000000000000" pitchFamily="2" charset="0"/>
              </a:rPr>
              <a:t> or higher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Hard Disk – 5 GB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Memory – </a:t>
            </a:r>
            <a:r>
              <a:rPr lang="en-US" sz="2000" b="0" i="0" dirty="0" err="1">
                <a:solidFill>
                  <a:srgbClr val="202124"/>
                </a:solidFill>
                <a:effectLst/>
                <a:latin typeface="Roboto" panose="02000000000000000000" pitchFamily="2" charset="0"/>
              </a:rPr>
              <a:t>1GB</a:t>
            </a:r>
            <a:r>
              <a:rPr lang="en-US" sz="2000" b="0" i="0" dirty="0">
                <a:solidFill>
                  <a:srgbClr val="202124"/>
                </a:solidFill>
                <a:effectLst/>
                <a:latin typeface="Roboto" panose="02000000000000000000" pitchFamily="2" charset="0"/>
              </a:rPr>
              <a:t> RAM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Internet Connection</a:t>
            </a:r>
          </a:p>
          <a:p>
            <a:pPr algn="just"/>
            <a:r>
              <a:rPr lang="en-US" dirty="0">
                <a:solidFill>
                  <a:schemeClr val="accent4"/>
                </a:solidFill>
                <a:latin typeface="Roboto" panose="02000000000000000000" pitchFamily="2" charset="0"/>
              </a:rPr>
              <a:t>Software Requirements: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Windows 10 or higher</a:t>
            </a:r>
          </a:p>
          <a:p>
            <a:pPr algn="l">
              <a:buFont typeface="Arial" panose="020B0604020202020204" pitchFamily="34" charset="0"/>
              <a:buChar char="•"/>
            </a:pPr>
            <a:r>
              <a:rPr lang="en-US" sz="2000" b="0" i="0" dirty="0" err="1">
                <a:solidFill>
                  <a:schemeClr val="tx1"/>
                </a:solidFill>
                <a:effectLst/>
                <a:latin typeface="Roboto" panose="02000000000000000000" pitchFamily="2" charset="0"/>
              </a:rPr>
              <a:t>Colab</a:t>
            </a:r>
            <a:r>
              <a:rPr lang="en-US" sz="2000" b="0" i="0" dirty="0">
                <a:solidFill>
                  <a:schemeClr val="tx1"/>
                </a:solidFill>
                <a:effectLst/>
                <a:latin typeface="Roboto" panose="02000000000000000000" pitchFamily="2" charset="0"/>
              </a:rPr>
              <a:t> – an online python interpreter</a:t>
            </a:r>
          </a:p>
          <a:p>
            <a:pPr algn="l">
              <a:buFont typeface="Arial" panose="020B0604020202020204" pitchFamily="34" charset="0"/>
              <a:buChar char="•"/>
            </a:pPr>
            <a:r>
              <a:rPr lang="en-US" sz="2000" b="0" i="0" dirty="0">
                <a:solidFill>
                  <a:schemeClr val="tx1"/>
                </a:solidFill>
                <a:effectLst/>
                <a:latin typeface="Roboto" panose="02000000000000000000" pitchFamily="2" charset="0"/>
              </a:rPr>
              <a:t>Python 3</a:t>
            </a:r>
          </a:p>
          <a:p>
            <a:endParaRPr lang="en-IN" dirty="0"/>
          </a:p>
        </p:txBody>
      </p:sp>
    </p:spTree>
    <p:extLst>
      <p:ext uri="{BB962C8B-B14F-4D97-AF65-F5344CB8AC3E}">
        <p14:creationId xmlns:p14="http://schemas.microsoft.com/office/powerpoint/2010/main" val="30399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569-02FC-A5FB-21C0-BE3849DC7E2A}"/>
              </a:ext>
            </a:extLst>
          </p:cNvPr>
          <p:cNvSpPr>
            <a:spLocks noGrp="1"/>
          </p:cNvSpPr>
          <p:nvPr>
            <p:ph type="ctrTitle"/>
          </p:nvPr>
        </p:nvSpPr>
        <p:spPr>
          <a:xfrm>
            <a:off x="937200" y="492920"/>
            <a:ext cx="4170581" cy="335756"/>
          </a:xfrm>
        </p:spPr>
        <p:txBody>
          <a:bodyPr/>
          <a:lstStyle/>
          <a:p>
            <a:r>
              <a:rPr lang="en-IN" sz="2400" dirty="0"/>
              <a:t>Environmental Requirements:</a:t>
            </a:r>
          </a:p>
        </p:txBody>
      </p:sp>
      <p:sp>
        <p:nvSpPr>
          <p:cNvPr id="3" name="Subtitle 2">
            <a:extLst>
              <a:ext uri="{FF2B5EF4-FFF2-40B4-BE49-F238E27FC236}">
                <a16:creationId xmlns:a16="http://schemas.microsoft.com/office/drawing/2014/main" id="{4F486A34-AFC8-69B9-A1D2-6A7273A391FE}"/>
              </a:ext>
            </a:extLst>
          </p:cNvPr>
          <p:cNvSpPr>
            <a:spLocks noGrp="1"/>
          </p:cNvSpPr>
          <p:nvPr>
            <p:ph type="subTitle" idx="1"/>
          </p:nvPr>
        </p:nvSpPr>
        <p:spPr>
          <a:xfrm>
            <a:off x="937200" y="1421606"/>
            <a:ext cx="7269600" cy="1974648"/>
          </a:xfrm>
        </p:spPr>
        <p:txBody>
          <a:bodyPr/>
          <a:lstStyle/>
          <a:p>
            <a:pPr algn="l">
              <a:buFont typeface="Arial" panose="020B0604020202020204" pitchFamily="34" charset="0"/>
              <a:buChar char="•"/>
            </a:pPr>
            <a:r>
              <a:rPr lang="en-US" sz="2000" b="0" i="0" dirty="0">
                <a:solidFill>
                  <a:schemeClr val="tx1"/>
                </a:solidFill>
                <a:effectLst/>
                <a:latin typeface="Roboto" panose="02000000000000000000" pitchFamily="2" charset="0"/>
              </a:rPr>
              <a:t>OS - Windows, macOS, and Linux distributions GPU</a:t>
            </a:r>
          </a:p>
          <a:p>
            <a:pPr algn="l">
              <a:buFont typeface="Arial" panose="020B0604020202020204" pitchFamily="34" charset="0"/>
              <a:buChar char="•"/>
            </a:pPr>
            <a:r>
              <a:rPr lang="en-US" sz="2000" b="0" i="0" dirty="0">
                <a:solidFill>
                  <a:schemeClr val="tx1"/>
                </a:solidFill>
                <a:effectLst/>
                <a:latin typeface="Roboto" panose="02000000000000000000" pitchFamily="2" charset="0"/>
              </a:rPr>
              <a:t>Support Libraries and Frameworks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Documentation</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Security</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Scalability</a:t>
            </a:r>
          </a:p>
          <a:p>
            <a:endParaRPr lang="en-IN" dirty="0"/>
          </a:p>
        </p:txBody>
      </p:sp>
    </p:spTree>
    <p:extLst>
      <p:ext uri="{BB962C8B-B14F-4D97-AF65-F5344CB8AC3E}">
        <p14:creationId xmlns:p14="http://schemas.microsoft.com/office/powerpoint/2010/main" val="384115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29A3-F1D1-5457-2188-720ACCCCF355}"/>
              </a:ext>
            </a:extLst>
          </p:cNvPr>
          <p:cNvSpPr>
            <a:spLocks noGrp="1"/>
          </p:cNvSpPr>
          <p:nvPr>
            <p:ph type="ctrTitle"/>
          </p:nvPr>
        </p:nvSpPr>
        <p:spPr>
          <a:xfrm>
            <a:off x="450056" y="328613"/>
            <a:ext cx="3757613" cy="692943"/>
          </a:xfrm>
        </p:spPr>
        <p:txBody>
          <a:bodyPr/>
          <a:lstStyle/>
          <a:p>
            <a:r>
              <a:rPr lang="en-IN" sz="3200" dirty="0"/>
              <a:t>Literature Survey:</a:t>
            </a:r>
          </a:p>
        </p:txBody>
      </p:sp>
      <p:graphicFrame>
        <p:nvGraphicFramePr>
          <p:cNvPr id="8" name="Table 8">
            <a:extLst>
              <a:ext uri="{FF2B5EF4-FFF2-40B4-BE49-F238E27FC236}">
                <a16:creationId xmlns:a16="http://schemas.microsoft.com/office/drawing/2014/main" id="{ECECFA69-E1BC-2291-20A8-3E5004A60CAE}"/>
              </a:ext>
            </a:extLst>
          </p:cNvPr>
          <p:cNvGraphicFramePr>
            <a:graphicFrameLocks noGrp="1"/>
          </p:cNvGraphicFramePr>
          <p:nvPr>
            <p:extLst>
              <p:ext uri="{D42A27DB-BD31-4B8C-83A1-F6EECF244321}">
                <p14:modId xmlns:p14="http://schemas.microsoft.com/office/powerpoint/2010/main" val="3470539163"/>
              </p:ext>
            </p:extLst>
          </p:nvPr>
        </p:nvGraphicFramePr>
        <p:xfrm>
          <a:off x="721519" y="928688"/>
          <a:ext cx="7950995" cy="3260408"/>
        </p:xfrm>
        <a:graphic>
          <a:graphicData uri="http://schemas.openxmlformats.org/drawingml/2006/table">
            <a:tbl>
              <a:tblPr firstRow="1" bandRow="1">
                <a:tableStyleId>{87DD6C84-8DDF-46C9-ABAC-F74212CD6197}</a:tableStyleId>
              </a:tblPr>
              <a:tblGrid>
                <a:gridCol w="621506">
                  <a:extLst>
                    <a:ext uri="{9D8B030D-6E8A-4147-A177-3AD203B41FA5}">
                      <a16:colId xmlns:a16="http://schemas.microsoft.com/office/drawing/2014/main" val="4003406896"/>
                    </a:ext>
                  </a:extLst>
                </a:gridCol>
                <a:gridCol w="2558892">
                  <a:extLst>
                    <a:ext uri="{9D8B030D-6E8A-4147-A177-3AD203B41FA5}">
                      <a16:colId xmlns:a16="http://schemas.microsoft.com/office/drawing/2014/main" val="414571629"/>
                    </a:ext>
                  </a:extLst>
                </a:gridCol>
                <a:gridCol w="1590199">
                  <a:extLst>
                    <a:ext uri="{9D8B030D-6E8A-4147-A177-3AD203B41FA5}">
                      <a16:colId xmlns:a16="http://schemas.microsoft.com/office/drawing/2014/main" val="1425234851"/>
                    </a:ext>
                  </a:extLst>
                </a:gridCol>
                <a:gridCol w="1590199">
                  <a:extLst>
                    <a:ext uri="{9D8B030D-6E8A-4147-A177-3AD203B41FA5}">
                      <a16:colId xmlns:a16="http://schemas.microsoft.com/office/drawing/2014/main" val="2162579778"/>
                    </a:ext>
                  </a:extLst>
                </a:gridCol>
                <a:gridCol w="1590199">
                  <a:extLst>
                    <a:ext uri="{9D8B030D-6E8A-4147-A177-3AD203B41FA5}">
                      <a16:colId xmlns:a16="http://schemas.microsoft.com/office/drawing/2014/main" val="4034916927"/>
                    </a:ext>
                  </a:extLst>
                </a:gridCol>
              </a:tblGrid>
              <a:tr h="559868">
                <a:tc>
                  <a:txBody>
                    <a:bodyPr/>
                    <a:lstStyle/>
                    <a:p>
                      <a:r>
                        <a:rPr lang="en-IN" dirty="0" err="1"/>
                        <a:t>S.No</a:t>
                      </a:r>
                      <a:endParaRPr lang="en-IN" dirty="0"/>
                    </a:p>
                  </a:txBody>
                  <a:tcPr/>
                </a:tc>
                <a:tc>
                  <a:txBody>
                    <a:bodyPr/>
                    <a:lstStyle/>
                    <a:p>
                      <a:r>
                        <a:rPr lang="en-IN" dirty="0"/>
                        <a:t>Title</a:t>
                      </a:r>
                    </a:p>
                  </a:txBody>
                  <a:tcPr/>
                </a:tc>
                <a:tc>
                  <a:txBody>
                    <a:bodyPr/>
                    <a:lstStyle/>
                    <a:p>
                      <a:r>
                        <a:rPr lang="en-IN" dirty="0"/>
                        <a:t>Techniques Discussed</a:t>
                      </a:r>
                    </a:p>
                  </a:txBody>
                  <a:tcPr/>
                </a:tc>
                <a:tc>
                  <a:txBody>
                    <a:bodyPr/>
                    <a:lstStyle/>
                    <a:p>
                      <a:r>
                        <a:rPr lang="en-IN" dirty="0"/>
                        <a:t>Conclusion</a:t>
                      </a:r>
                    </a:p>
                  </a:txBody>
                  <a:tcPr/>
                </a:tc>
                <a:tc>
                  <a:txBody>
                    <a:bodyPr/>
                    <a:lstStyle/>
                    <a:p>
                      <a:r>
                        <a:rPr lang="en-IN" dirty="0"/>
                        <a:t>Limitations</a:t>
                      </a:r>
                    </a:p>
                  </a:txBody>
                  <a:tcPr/>
                </a:tc>
                <a:extLst>
                  <a:ext uri="{0D108BD9-81ED-4DB2-BD59-A6C34878D82A}">
                    <a16:rowId xmlns:a16="http://schemas.microsoft.com/office/drawing/2014/main" val="951596993"/>
                  </a:ext>
                </a:extLst>
              </a:tr>
              <a:tr h="2700540">
                <a:tc>
                  <a:txBody>
                    <a:bodyPr/>
                    <a:lstStyle/>
                    <a:p>
                      <a:r>
                        <a:rPr lang="en-IN" sz="1200" dirty="0"/>
                        <a:t>1</a:t>
                      </a:r>
                    </a:p>
                  </a:txBody>
                  <a:tcPr/>
                </a:tc>
                <a:tc>
                  <a:txBody>
                    <a:bodyPr/>
                    <a:lstStyle/>
                    <a:p>
                      <a:r>
                        <a:rPr lang="en-US" sz="1200" b="0" i="0" u="none" strike="noStrike" cap="none" dirty="0">
                          <a:solidFill>
                            <a:srgbClr val="000000"/>
                          </a:solidFill>
                          <a:effectLst/>
                          <a:latin typeface="Arial"/>
                          <a:ea typeface="Arial"/>
                          <a:cs typeface="Arial"/>
                          <a:sym typeface="Arial"/>
                        </a:rPr>
                        <a:t>“Machine Learning based Underwater Mine </a:t>
                      </a:r>
                      <a:r>
                        <a:rPr lang="en-US" sz="1200" b="0" i="0" u="none" strike="noStrike" cap="none" dirty="0" err="1">
                          <a:solidFill>
                            <a:srgbClr val="000000"/>
                          </a:solidFill>
                          <a:effectLst/>
                          <a:latin typeface="Arial"/>
                          <a:ea typeface="Arial"/>
                          <a:cs typeface="Arial"/>
                          <a:sym typeface="Arial"/>
                        </a:rPr>
                        <a:t>Detection”2023</a:t>
                      </a:r>
                      <a:endParaRPr lang="en-US"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cs typeface="Arial"/>
                          <a:sym typeface="Arial"/>
                        </a:rPr>
                        <a:t>7</a:t>
                      </a:r>
                      <a:r>
                        <a:rPr lang="en-US" sz="1200" b="0" i="0" u="none" strike="noStrike" cap="none" baseline="30000" dirty="0">
                          <a:solidFill>
                            <a:srgbClr val="000000"/>
                          </a:solidFill>
                          <a:effectLst/>
                          <a:latin typeface="Arial"/>
                          <a:cs typeface="Arial"/>
                          <a:sym typeface="Arial"/>
                        </a:rPr>
                        <a:t>th</a:t>
                      </a:r>
                      <a:r>
                        <a:rPr lang="en-US" sz="1200" b="0" i="0" u="none" strike="noStrike" cap="none" dirty="0">
                          <a:solidFill>
                            <a:srgbClr val="000000"/>
                          </a:solidFill>
                          <a:effectLst/>
                          <a:latin typeface="Arial"/>
                          <a:cs typeface="Arial"/>
                          <a:sym typeface="Arial"/>
                        </a:rPr>
                        <a:t> </a:t>
                      </a:r>
                      <a:r>
                        <a:rPr lang="en-US" sz="1200" b="0" i="0" u="none" strike="noStrike" cap="none" dirty="0" err="1">
                          <a:solidFill>
                            <a:srgbClr val="000000"/>
                          </a:solidFill>
                          <a:effectLst/>
                          <a:latin typeface="Arial"/>
                          <a:cs typeface="Arial"/>
                          <a:sym typeface="Arial"/>
                        </a:rPr>
                        <a:t>ICICCS</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One class of machine learning algorithms is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Four varieties of machine learning algorithms are recognized. supervised, Unsupervised, Reinforcement, Semi Supervised</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a:solidFill>
                            <a:srgbClr val="000000"/>
                          </a:solidFill>
                          <a:effectLst/>
                          <a:latin typeface="Arial"/>
                          <a:ea typeface="Arial"/>
                          <a:cs typeface="Arial"/>
                          <a:sym typeface="Arial"/>
                        </a:rPr>
                        <a:t>This detection is done by a forecast model is built with the help of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algorithm, this forecast model yields more accuracy when contrasted with various classifier-based models because of its boosting nature</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is a powerful algorithm, but it's often considered a "black box" model. It likely to have false predictions on mine detections. Moreover it </a:t>
                      </a:r>
                      <a:r>
                        <a:rPr lang="en-US" sz="1200" b="0" i="0" u="none" strike="noStrike" cap="none" dirty="0" err="1">
                          <a:solidFill>
                            <a:srgbClr val="000000"/>
                          </a:solidFill>
                          <a:effectLst/>
                          <a:latin typeface="Arial"/>
                          <a:ea typeface="Arial"/>
                          <a:cs typeface="Arial"/>
                          <a:sym typeface="Arial"/>
                        </a:rPr>
                        <a:t>doesnot</a:t>
                      </a:r>
                      <a:r>
                        <a:rPr lang="en-US" sz="1200" b="0" i="0" u="none" strike="noStrike" cap="none" dirty="0">
                          <a:solidFill>
                            <a:srgbClr val="000000"/>
                          </a:solidFill>
                          <a:effectLst/>
                          <a:latin typeface="Arial"/>
                          <a:ea typeface="Arial"/>
                          <a:cs typeface="Arial"/>
                          <a:sym typeface="Arial"/>
                        </a:rPr>
                        <a:t> check for cross-validation in case of over-fitting of data</a:t>
                      </a:r>
                      <a:endParaRPr lang="en-IN" sz="1200" dirty="0"/>
                    </a:p>
                  </a:txBody>
                  <a:tcPr/>
                </a:tc>
                <a:extLst>
                  <a:ext uri="{0D108BD9-81ED-4DB2-BD59-A6C34878D82A}">
                    <a16:rowId xmlns:a16="http://schemas.microsoft.com/office/drawing/2014/main" val="1320794003"/>
                  </a:ext>
                </a:extLst>
              </a:tr>
            </a:tbl>
          </a:graphicData>
        </a:graphic>
      </p:graphicFrame>
    </p:spTree>
    <p:extLst>
      <p:ext uri="{BB962C8B-B14F-4D97-AF65-F5344CB8AC3E}">
        <p14:creationId xmlns:p14="http://schemas.microsoft.com/office/powerpoint/2010/main" val="210207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22604FD-91CC-401D-BD84-B47F23E93890}"/>
              </a:ext>
            </a:extLst>
          </p:cNvPr>
          <p:cNvGraphicFramePr>
            <a:graphicFrameLocks noGrp="1"/>
          </p:cNvGraphicFramePr>
          <p:nvPr>
            <p:extLst>
              <p:ext uri="{D42A27DB-BD31-4B8C-83A1-F6EECF244321}">
                <p14:modId xmlns:p14="http://schemas.microsoft.com/office/powerpoint/2010/main" val="919793922"/>
              </p:ext>
            </p:extLst>
          </p:nvPr>
        </p:nvGraphicFramePr>
        <p:xfrm>
          <a:off x="435769" y="257175"/>
          <a:ext cx="8443912" cy="3344102"/>
        </p:xfrm>
        <a:graphic>
          <a:graphicData uri="http://schemas.openxmlformats.org/drawingml/2006/table">
            <a:tbl>
              <a:tblPr firstRow="1" bandRow="1">
                <a:tableStyleId>{87DD6C84-8DDF-46C9-ABAC-F74212CD6197}</a:tableStyleId>
              </a:tblPr>
              <a:tblGrid>
                <a:gridCol w="257175">
                  <a:extLst>
                    <a:ext uri="{9D8B030D-6E8A-4147-A177-3AD203B41FA5}">
                      <a16:colId xmlns:a16="http://schemas.microsoft.com/office/drawing/2014/main" val="92098988"/>
                    </a:ext>
                  </a:extLst>
                </a:gridCol>
                <a:gridCol w="2105171">
                  <a:extLst>
                    <a:ext uri="{9D8B030D-6E8A-4147-A177-3AD203B41FA5}">
                      <a16:colId xmlns:a16="http://schemas.microsoft.com/office/drawing/2014/main" val="2809498962"/>
                    </a:ext>
                  </a:extLst>
                </a:gridCol>
                <a:gridCol w="1888185">
                  <a:extLst>
                    <a:ext uri="{9D8B030D-6E8A-4147-A177-3AD203B41FA5}">
                      <a16:colId xmlns:a16="http://schemas.microsoft.com/office/drawing/2014/main" val="3743788912"/>
                    </a:ext>
                  </a:extLst>
                </a:gridCol>
                <a:gridCol w="2264569">
                  <a:extLst>
                    <a:ext uri="{9D8B030D-6E8A-4147-A177-3AD203B41FA5}">
                      <a16:colId xmlns:a16="http://schemas.microsoft.com/office/drawing/2014/main" val="2996390887"/>
                    </a:ext>
                  </a:extLst>
                </a:gridCol>
                <a:gridCol w="1928812">
                  <a:extLst>
                    <a:ext uri="{9D8B030D-6E8A-4147-A177-3AD203B41FA5}">
                      <a16:colId xmlns:a16="http://schemas.microsoft.com/office/drawing/2014/main" val="481770092"/>
                    </a:ext>
                  </a:extLst>
                </a:gridCol>
              </a:tblGrid>
              <a:tr h="1650206">
                <a:tc>
                  <a:txBody>
                    <a:bodyPr/>
                    <a:lstStyle/>
                    <a:p>
                      <a:r>
                        <a:rPr lang="en-IN" sz="1000" dirty="0"/>
                        <a:t>2</a:t>
                      </a:r>
                    </a:p>
                  </a:txBody>
                  <a:tcPr/>
                </a:tc>
                <a:tc>
                  <a:txBody>
                    <a:bodyPr/>
                    <a:lstStyle/>
                    <a:p>
                      <a:pPr algn="l"/>
                      <a:r>
                        <a:rPr lang="en-US" sz="1000" dirty="0"/>
                        <a:t>“Comprehensive Underwater Object Tracking Benchmark Dataset and Underwater Image Enhancement With GAN” IEEE JOURNAL OF OCEANIC ENGINEERING, JANUARY 2022</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 efficient GAN model is developed to improve the performance of existing trackers on distorted underwater data by efficiently translating the distorted data to their non-distorted/enhanced or clear underwater versions.</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Analysis shows that correcting the underwater distortions by translating the visual data to an enhanced/clear domain using our model significantly improves tracking accuracy in underwater environments</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performance of state-of-the-art object tracking algorithms was shown to degrade considerably when tested on underwater environments as opposed to the open-air environments, due to the inherent distortions that affect the quality of Underwater Visual data.</a:t>
                      </a:r>
                      <a:endParaRPr lang="en-IN" sz="1000" dirty="0"/>
                    </a:p>
                    <a:p>
                      <a:pPr algn="l"/>
                      <a:endParaRPr lang="en-IN" sz="1000" dirty="0"/>
                    </a:p>
                  </a:txBody>
                  <a:tcPr/>
                </a:tc>
                <a:extLst>
                  <a:ext uri="{0D108BD9-81ED-4DB2-BD59-A6C34878D82A}">
                    <a16:rowId xmlns:a16="http://schemas.microsoft.com/office/drawing/2014/main" val="1349530479"/>
                  </a:ext>
                </a:extLst>
              </a:tr>
              <a:tr h="1576262">
                <a:tc>
                  <a:txBody>
                    <a:bodyPr/>
                    <a:lstStyle/>
                    <a:p>
                      <a:r>
                        <a:rPr lang="en-IN" sz="1000" dirty="0"/>
                        <a:t>3</a:t>
                      </a:r>
                    </a:p>
                  </a:txBody>
                  <a:tcPr/>
                </a:tc>
                <a:tc>
                  <a:txBody>
                    <a:bodyPr/>
                    <a:lstStyle/>
                    <a:p>
                      <a:r>
                        <a:rPr lang="en-US" sz="1000" dirty="0"/>
                        <a:t>“Autonomous Underwater Environment Perceiving and Modeling: An Experimental Campaign With </a:t>
                      </a:r>
                      <a:r>
                        <a:rPr lang="en-US" sz="1000" dirty="0" err="1"/>
                        <a:t>FeelHippo</a:t>
                      </a:r>
                      <a:r>
                        <a:rPr lang="en-US" sz="1000" dirty="0"/>
                        <a:t> AUV for Forward Looking Sonar-Based Automatic Target Recognition and Data Association” IEEE JOURNAL OF OCEANIC ENGINEERING, APRIL 2023</a:t>
                      </a:r>
                      <a:endParaRPr lang="en-IN" sz="1000" dirty="0"/>
                    </a:p>
                  </a:txBody>
                  <a:tcPr/>
                </a:tc>
                <a:tc>
                  <a:txBody>
                    <a:bodyPr/>
                    <a:lstStyle/>
                    <a:p>
                      <a:r>
                        <a:rPr lang="en-US" sz="1000" dirty="0"/>
                        <a:t>The SSD model has been trained using </a:t>
                      </a:r>
                      <a:r>
                        <a:rPr lang="en-US" sz="1000" dirty="0" err="1"/>
                        <a:t>RMSProp</a:t>
                      </a:r>
                      <a:r>
                        <a:rPr lang="en-US" sz="1000" dirty="0"/>
                        <a:t> with batch sizes of 24, whereas Mask R-CNN has exploited stochastic gradient descent with momentum with batch sizes of 1. </a:t>
                      </a:r>
                      <a:endParaRPr lang="en-IN" sz="1000" dirty="0"/>
                    </a:p>
                  </a:txBody>
                  <a:tcPr/>
                </a:tc>
                <a:tc>
                  <a:txBody>
                    <a:bodyPr/>
                    <a:lstStyle/>
                    <a:p>
                      <a:r>
                        <a:rPr lang="en-US" sz="1000" dirty="0"/>
                        <a:t>It is an extension of [18] and presents an experimental campaign concerning a CNN-based ATR and world modeling architecture for AUVs with </a:t>
                      </a:r>
                      <a:r>
                        <a:rPr lang="en-US" sz="1000" dirty="0" err="1"/>
                        <a:t>FLS</a:t>
                      </a:r>
                      <a:r>
                        <a:rPr lang="en-US" sz="1000" dirty="0"/>
                        <a:t> acoustical frames.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outcome, with an average distance error of 0.73 meters, may not provide valid argument for the correctness.</a:t>
                      </a:r>
                      <a:endParaRPr lang="en-IN" sz="1000" dirty="0"/>
                    </a:p>
                  </a:txBody>
                  <a:tcPr/>
                </a:tc>
                <a:extLst>
                  <a:ext uri="{0D108BD9-81ED-4DB2-BD59-A6C34878D82A}">
                    <a16:rowId xmlns:a16="http://schemas.microsoft.com/office/drawing/2014/main" val="3138196124"/>
                  </a:ext>
                </a:extLst>
              </a:tr>
            </a:tbl>
          </a:graphicData>
        </a:graphic>
      </p:graphicFrame>
    </p:spTree>
    <p:extLst>
      <p:ext uri="{BB962C8B-B14F-4D97-AF65-F5344CB8AC3E}">
        <p14:creationId xmlns:p14="http://schemas.microsoft.com/office/powerpoint/2010/main" val="426399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80C8830-B58E-AA5E-E2FC-49D99378C7C4}"/>
              </a:ext>
            </a:extLst>
          </p:cNvPr>
          <p:cNvGraphicFramePr>
            <a:graphicFrameLocks noGrp="1"/>
          </p:cNvGraphicFramePr>
          <p:nvPr>
            <p:extLst>
              <p:ext uri="{D42A27DB-BD31-4B8C-83A1-F6EECF244321}">
                <p14:modId xmlns:p14="http://schemas.microsoft.com/office/powerpoint/2010/main" val="150459053"/>
              </p:ext>
            </p:extLst>
          </p:nvPr>
        </p:nvGraphicFramePr>
        <p:xfrm>
          <a:off x="528637" y="481489"/>
          <a:ext cx="8286750" cy="3154680"/>
        </p:xfrm>
        <a:graphic>
          <a:graphicData uri="http://schemas.openxmlformats.org/drawingml/2006/table">
            <a:tbl>
              <a:tblPr firstRow="1" bandRow="1">
                <a:tableStyleId>{87DD6C84-8DDF-46C9-ABAC-F74212CD6197}</a:tableStyleId>
              </a:tblPr>
              <a:tblGrid>
                <a:gridCol w="392906">
                  <a:extLst>
                    <a:ext uri="{9D8B030D-6E8A-4147-A177-3AD203B41FA5}">
                      <a16:colId xmlns:a16="http://schemas.microsoft.com/office/drawing/2014/main" val="2486739434"/>
                    </a:ext>
                  </a:extLst>
                </a:gridCol>
                <a:gridCol w="2185988">
                  <a:extLst>
                    <a:ext uri="{9D8B030D-6E8A-4147-A177-3AD203B41FA5}">
                      <a16:colId xmlns:a16="http://schemas.microsoft.com/office/drawing/2014/main" val="1080959080"/>
                    </a:ext>
                  </a:extLst>
                </a:gridCol>
                <a:gridCol w="2185987">
                  <a:extLst>
                    <a:ext uri="{9D8B030D-6E8A-4147-A177-3AD203B41FA5}">
                      <a16:colId xmlns:a16="http://schemas.microsoft.com/office/drawing/2014/main" val="3552543126"/>
                    </a:ext>
                  </a:extLst>
                </a:gridCol>
                <a:gridCol w="1864519">
                  <a:extLst>
                    <a:ext uri="{9D8B030D-6E8A-4147-A177-3AD203B41FA5}">
                      <a16:colId xmlns:a16="http://schemas.microsoft.com/office/drawing/2014/main" val="3809806737"/>
                    </a:ext>
                  </a:extLst>
                </a:gridCol>
                <a:gridCol w="1657350">
                  <a:extLst>
                    <a:ext uri="{9D8B030D-6E8A-4147-A177-3AD203B41FA5}">
                      <a16:colId xmlns:a16="http://schemas.microsoft.com/office/drawing/2014/main" val="1361296725"/>
                    </a:ext>
                  </a:extLst>
                </a:gridCol>
              </a:tblGrid>
              <a:tr h="1577340">
                <a:tc>
                  <a:txBody>
                    <a:bodyPr/>
                    <a:lstStyle/>
                    <a:p>
                      <a:r>
                        <a:rPr lang="en-IN" sz="1000" dirty="0"/>
                        <a:t>4</a:t>
                      </a:r>
                    </a:p>
                  </a:txBody>
                  <a:tcPr/>
                </a:tc>
                <a:tc>
                  <a:txBody>
                    <a:bodyPr/>
                    <a:lstStyle/>
                    <a:p>
                      <a:r>
                        <a:rPr lang="en-US" sz="1000" dirty="0"/>
                        <a:t>“Underwater object detection: architectures and algorithms – a comprehensive </a:t>
                      </a:r>
                      <a:r>
                        <a:rPr lang="en-US" sz="1000" dirty="0" err="1"/>
                        <a:t>review”12</a:t>
                      </a:r>
                      <a:r>
                        <a:rPr lang="en-US" sz="1000" dirty="0"/>
                        <a:t> March 2022</a:t>
                      </a:r>
                      <a:endParaRPr lang="en-IN" sz="1000" dirty="0"/>
                    </a:p>
                  </a:txBody>
                  <a:tcPr/>
                </a:tc>
                <a:tc>
                  <a:txBody>
                    <a:bodyPr/>
                    <a:lstStyle/>
                    <a:p>
                      <a:r>
                        <a:rPr lang="en-US" sz="1000" dirty="0"/>
                        <a:t>These aforementioned algorithms mainly employ </a:t>
                      </a:r>
                      <a:r>
                        <a:rPr lang="en-US" sz="1000" dirty="0" err="1"/>
                        <a:t>CNN,YOLO</a:t>
                      </a:r>
                      <a:r>
                        <a:rPr lang="en-US" sz="1000" dirty="0"/>
                        <a:t> and </a:t>
                      </a:r>
                      <a:r>
                        <a:rPr lang="en-US" sz="1000" dirty="0" err="1"/>
                        <a:t>RCNN</a:t>
                      </a:r>
                      <a:endParaRPr lang="en-IN" sz="1000" dirty="0"/>
                    </a:p>
                  </a:txBody>
                  <a:tcPr/>
                </a:tc>
                <a:tc>
                  <a:txBody>
                    <a:bodyPr/>
                    <a:lstStyle/>
                    <a:p>
                      <a:r>
                        <a:rPr lang="en-US" sz="1000" dirty="0"/>
                        <a:t>Multiple subproblems in underwater object detection algorithms have also been comprehensively compared and reviewed. Also, deep learning-based underwater object detection algorithms, their architectures, and issues have been summarized.</a:t>
                      </a:r>
                      <a:endParaRPr lang="en-IN" sz="1000" dirty="0"/>
                    </a:p>
                  </a:txBody>
                  <a:tcPr/>
                </a:tc>
                <a:tc>
                  <a:txBody>
                    <a:bodyPr/>
                    <a:lstStyle/>
                    <a:p>
                      <a:r>
                        <a:rPr lang="en-US" sz="1000" dirty="0"/>
                        <a:t>However, not much of the work and research has been carried out in the area of underwater object detection using YOLO. These algorithms are not suitable for real-time underwater object detection.</a:t>
                      </a:r>
                      <a:endParaRPr lang="en-IN" sz="1000" dirty="0"/>
                    </a:p>
                  </a:txBody>
                  <a:tcPr/>
                </a:tc>
                <a:extLst>
                  <a:ext uri="{0D108BD9-81ED-4DB2-BD59-A6C34878D82A}">
                    <a16:rowId xmlns:a16="http://schemas.microsoft.com/office/drawing/2014/main" val="1558885797"/>
                  </a:ext>
                </a:extLst>
              </a:tr>
              <a:tr h="1577340">
                <a:tc>
                  <a:txBody>
                    <a:bodyPr/>
                    <a:lstStyle/>
                    <a:p>
                      <a:r>
                        <a:rPr lang="en-IN" sz="1000" dirty="0"/>
                        <a:t>5</a:t>
                      </a:r>
                    </a:p>
                  </a:txBody>
                  <a:tcPr/>
                </a:tc>
                <a:tc>
                  <a:txBody>
                    <a:bodyPr/>
                    <a:lstStyle/>
                    <a:p>
                      <a:r>
                        <a:rPr lang="en-US" sz="1000" dirty="0"/>
                        <a:t>“Validation of Targets in Sonar Imagery Using Multispectral Analysis” IEEE JOURNAL OF OCEANIC ENGINEERING, OCTOBER 2022</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a:t>
                      </a:r>
                      <a:r>
                        <a:rPr lang="en-US" sz="1000" b="0" i="0" u="none" strike="noStrike" cap="none" dirty="0" err="1">
                          <a:solidFill>
                            <a:srgbClr val="000000"/>
                          </a:solidFill>
                          <a:effectLst/>
                          <a:latin typeface="Arial"/>
                          <a:ea typeface="Arial"/>
                          <a:cs typeface="Arial"/>
                          <a:sym typeface="Arial"/>
                        </a:rPr>
                        <a:t>JFT</a:t>
                      </a:r>
                      <a:r>
                        <a:rPr lang="en-US" sz="1000" b="0" i="0" u="none" strike="noStrike" cap="none" dirty="0">
                          <a:solidFill>
                            <a:srgbClr val="000000"/>
                          </a:solidFill>
                          <a:effectLst/>
                          <a:latin typeface="Arial"/>
                          <a:ea typeface="Arial"/>
                          <a:cs typeface="Arial"/>
                          <a:sym typeface="Arial"/>
                        </a:rPr>
                        <a:t> approach is based on the expected diversity in the reflection intensity of pixels associated with targets, compared to those associated with the background. In contrast, the </a:t>
                      </a:r>
                      <a:r>
                        <a:rPr lang="en-US" sz="1000" b="0" i="0" u="none" strike="noStrike" cap="none" dirty="0" err="1">
                          <a:solidFill>
                            <a:srgbClr val="000000"/>
                          </a:solidFill>
                          <a:effectLst/>
                          <a:latin typeface="Arial"/>
                          <a:ea typeface="Arial"/>
                          <a:cs typeface="Arial"/>
                          <a:sym typeface="Arial"/>
                        </a:rPr>
                        <a:t>JDRT</a:t>
                      </a:r>
                      <a:r>
                        <a:rPr lang="en-US" sz="1000" b="0" i="0" u="none" strike="noStrike" cap="none" dirty="0">
                          <a:solidFill>
                            <a:srgbClr val="000000"/>
                          </a:solidFill>
                          <a:effectLst/>
                          <a:latin typeface="Arial"/>
                          <a:ea typeface="Arial"/>
                          <a:cs typeface="Arial"/>
                          <a:sym typeface="Arial"/>
                        </a:rPr>
                        <a:t> method validates targets based on the difference in the distribution of pixels.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incorporation of the proposed validation approach within the sonar detection scheme yields a favorable tradeoff between the FAR and the detection rate.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Still, these experiments were not performed at sea, where the frequency-selective acoustic channel may distort the </a:t>
                      </a:r>
                      <a:r>
                        <a:rPr lang="en-US" sz="1000" b="0" i="0" u="none" strike="noStrike" cap="none" dirty="0" err="1">
                          <a:solidFill>
                            <a:srgbClr val="000000"/>
                          </a:solidFill>
                          <a:effectLst/>
                          <a:latin typeface="Arial"/>
                          <a:ea typeface="Arial"/>
                          <a:cs typeface="Arial"/>
                          <a:sym typeface="Arial"/>
                        </a:rPr>
                        <a:t>observa</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tions</a:t>
                      </a:r>
                      <a:r>
                        <a:rPr lang="en-US" sz="1000" b="0" i="0" u="none" strike="noStrike" cap="none" dirty="0">
                          <a:solidFill>
                            <a:srgbClr val="000000"/>
                          </a:solidFill>
                          <a:effectLst/>
                          <a:latin typeface="Arial"/>
                          <a:ea typeface="Arial"/>
                          <a:cs typeface="Arial"/>
                          <a:sym typeface="Arial"/>
                        </a:rPr>
                        <a:t>.</a:t>
                      </a:r>
                      <a:endParaRPr lang="en-IN" sz="1000" dirty="0"/>
                    </a:p>
                  </a:txBody>
                  <a:tcPr/>
                </a:tc>
                <a:extLst>
                  <a:ext uri="{0D108BD9-81ED-4DB2-BD59-A6C34878D82A}">
                    <a16:rowId xmlns:a16="http://schemas.microsoft.com/office/drawing/2014/main" val="2709958885"/>
                  </a:ext>
                </a:extLst>
              </a:tr>
            </a:tbl>
          </a:graphicData>
        </a:graphic>
      </p:graphicFrame>
    </p:spTree>
    <p:extLst>
      <p:ext uri="{BB962C8B-B14F-4D97-AF65-F5344CB8AC3E}">
        <p14:creationId xmlns:p14="http://schemas.microsoft.com/office/powerpoint/2010/main" val="45860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27A98DF-B844-390B-C6E0-D2E837E3111D}"/>
              </a:ext>
            </a:extLst>
          </p:cNvPr>
          <p:cNvGraphicFramePr>
            <a:graphicFrameLocks noGrp="1"/>
          </p:cNvGraphicFramePr>
          <p:nvPr>
            <p:extLst>
              <p:ext uri="{D42A27DB-BD31-4B8C-83A1-F6EECF244321}">
                <p14:modId xmlns:p14="http://schemas.microsoft.com/office/powerpoint/2010/main" val="1009377991"/>
              </p:ext>
            </p:extLst>
          </p:nvPr>
        </p:nvGraphicFramePr>
        <p:xfrm>
          <a:off x="557213" y="539749"/>
          <a:ext cx="8143875" cy="3283903"/>
        </p:xfrm>
        <a:graphic>
          <a:graphicData uri="http://schemas.openxmlformats.org/drawingml/2006/table">
            <a:tbl>
              <a:tblPr firstRow="1" bandRow="1">
                <a:tableStyleId>{87DD6C84-8DDF-46C9-ABAC-F74212CD6197}</a:tableStyleId>
              </a:tblPr>
              <a:tblGrid>
                <a:gridCol w="478631">
                  <a:extLst>
                    <a:ext uri="{9D8B030D-6E8A-4147-A177-3AD203B41FA5}">
                      <a16:colId xmlns:a16="http://schemas.microsoft.com/office/drawing/2014/main" val="2971847923"/>
                    </a:ext>
                  </a:extLst>
                </a:gridCol>
                <a:gridCol w="2214562">
                  <a:extLst>
                    <a:ext uri="{9D8B030D-6E8A-4147-A177-3AD203B41FA5}">
                      <a16:colId xmlns:a16="http://schemas.microsoft.com/office/drawing/2014/main" val="425700987"/>
                    </a:ext>
                  </a:extLst>
                </a:gridCol>
                <a:gridCol w="2193132">
                  <a:extLst>
                    <a:ext uri="{9D8B030D-6E8A-4147-A177-3AD203B41FA5}">
                      <a16:colId xmlns:a16="http://schemas.microsoft.com/office/drawing/2014/main" val="1569246114"/>
                    </a:ext>
                  </a:extLst>
                </a:gridCol>
                <a:gridCol w="1628775">
                  <a:extLst>
                    <a:ext uri="{9D8B030D-6E8A-4147-A177-3AD203B41FA5}">
                      <a16:colId xmlns:a16="http://schemas.microsoft.com/office/drawing/2014/main" val="2190513366"/>
                    </a:ext>
                  </a:extLst>
                </a:gridCol>
                <a:gridCol w="1628775">
                  <a:extLst>
                    <a:ext uri="{9D8B030D-6E8A-4147-A177-3AD203B41FA5}">
                      <a16:colId xmlns:a16="http://schemas.microsoft.com/office/drawing/2014/main" val="3755639163"/>
                    </a:ext>
                  </a:extLst>
                </a:gridCol>
              </a:tblGrid>
              <a:tr h="1516063">
                <a:tc>
                  <a:txBody>
                    <a:bodyPr/>
                    <a:lstStyle/>
                    <a:p>
                      <a:r>
                        <a:rPr lang="en-IN" sz="1000" dirty="0"/>
                        <a:t>6</a:t>
                      </a:r>
                    </a:p>
                  </a:txBody>
                  <a:tcPr/>
                </a:tc>
                <a:tc>
                  <a:txBody>
                    <a:bodyPr/>
                    <a:lstStyle/>
                    <a:p>
                      <a:r>
                        <a:rPr lang="en-US" sz="1000" dirty="0"/>
                        <a:t>“Prediction of Rock and Mineral from Sound Navigation and Ranging Waves using Artificial Intelligence Techniques”</a:t>
                      </a:r>
                      <a:r>
                        <a:rPr lang="en-IN" sz="1000" dirty="0"/>
                        <a:t> Proceedings of the </a:t>
                      </a:r>
                      <a:r>
                        <a:rPr lang="en-IN" sz="1000" dirty="0" err="1"/>
                        <a:t>ICAISS</a:t>
                      </a:r>
                      <a:r>
                        <a:rPr lang="en-IN" sz="1000" dirty="0"/>
                        <a:t>-2022</a:t>
                      </a:r>
                    </a:p>
                  </a:txBody>
                  <a:tcPr/>
                </a:tc>
                <a:tc>
                  <a:txBody>
                    <a:bodyPr/>
                    <a:lstStyle/>
                    <a:p>
                      <a:r>
                        <a:rPr lang="en-US" sz="1000" dirty="0"/>
                        <a:t>Simple Machine learning models from Logistic Regression to complex deep learning models such as LSTM and CNN models. </a:t>
                      </a:r>
                      <a:endParaRPr lang="en-IN" sz="1000" dirty="0"/>
                    </a:p>
                  </a:txBody>
                  <a:tcPr/>
                </a:tc>
                <a:tc>
                  <a:txBody>
                    <a:bodyPr/>
                    <a:lstStyle/>
                    <a:p>
                      <a:r>
                        <a:rPr lang="en-US" sz="1000" dirty="0"/>
                        <a:t>In this approach, </a:t>
                      </a:r>
                      <a:r>
                        <a:rPr lang="en-US" sz="1000" dirty="0" err="1"/>
                        <a:t>PCA</a:t>
                      </a:r>
                      <a:r>
                        <a:rPr lang="en-US" sz="1000" dirty="0"/>
                        <a:t> and t-</a:t>
                      </a:r>
                      <a:r>
                        <a:rPr lang="en-US" sz="1000" dirty="0" err="1"/>
                        <a:t>SNE</a:t>
                      </a:r>
                      <a:r>
                        <a:rPr lang="en-US" sz="1000" dirty="0"/>
                        <a:t> are employed to extract features.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It </a:t>
                      </a:r>
                      <a:r>
                        <a:rPr lang="en-US" sz="1000" b="0" i="0" u="none" strike="noStrike" cap="none" dirty="0" err="1">
                          <a:solidFill>
                            <a:srgbClr val="000000"/>
                          </a:solidFill>
                          <a:effectLst/>
                          <a:latin typeface="Arial"/>
                          <a:ea typeface="Arial"/>
                          <a:cs typeface="Arial"/>
                          <a:sym typeface="Arial"/>
                        </a:rPr>
                        <a:t>doesnot</a:t>
                      </a:r>
                      <a:r>
                        <a:rPr lang="en-US" sz="1000" b="0" i="0" u="none" strike="noStrike" cap="none" dirty="0">
                          <a:solidFill>
                            <a:srgbClr val="000000"/>
                          </a:solidFill>
                          <a:effectLst/>
                          <a:latin typeface="Arial"/>
                          <a:ea typeface="Arial"/>
                          <a:cs typeface="Arial"/>
                          <a:sym typeface="Arial"/>
                        </a:rPr>
                        <a:t> check for cross-validation in case of over-fitting of data.</a:t>
                      </a:r>
                      <a:endParaRPr lang="en-IN" sz="1000" dirty="0"/>
                    </a:p>
                  </a:txBody>
                  <a:tcPr/>
                </a:tc>
                <a:extLst>
                  <a:ext uri="{0D108BD9-81ED-4DB2-BD59-A6C34878D82A}">
                    <a16:rowId xmlns:a16="http://schemas.microsoft.com/office/drawing/2014/main" val="289206122"/>
                  </a:ext>
                </a:extLst>
              </a:tr>
              <a:tr h="1516063">
                <a:tc>
                  <a:txBody>
                    <a:bodyPr/>
                    <a:lstStyle/>
                    <a:p>
                      <a:r>
                        <a:rPr lang="en-IN" sz="1000" dirty="0"/>
                        <a:t>7</a:t>
                      </a:r>
                    </a:p>
                  </a:txBody>
                  <a:tcPr/>
                </a:tc>
                <a:tc>
                  <a:txBody>
                    <a:bodyPr/>
                    <a:lstStyle/>
                    <a:p>
                      <a:r>
                        <a:rPr lang="en-US" sz="1000" dirty="0"/>
                        <a:t>“Bathymetric Reconstruction From </a:t>
                      </a:r>
                      <a:r>
                        <a:rPr lang="en-US" sz="1000" dirty="0" err="1"/>
                        <a:t>Sidescan</a:t>
                      </a:r>
                      <a:r>
                        <a:rPr lang="en-US" sz="1000" dirty="0"/>
                        <a:t> Sonar With Deep Neural Networks” IEEE JOURNAL OF OCEANIC </a:t>
                      </a:r>
                      <a:r>
                        <a:rPr lang="en-US" sz="1000" dirty="0" err="1"/>
                        <a:t>ENGINEERING,APRIL</a:t>
                      </a:r>
                      <a:r>
                        <a:rPr lang="en-US" sz="1000" dirty="0"/>
                        <a:t> 2023</a:t>
                      </a:r>
                      <a:endParaRPr lang="en-IN" sz="1000" dirty="0"/>
                    </a:p>
                  </a:txBody>
                  <a:tcPr/>
                </a:tc>
                <a:tc>
                  <a:txBody>
                    <a:bodyPr/>
                    <a:lstStyle/>
                    <a:p>
                      <a:r>
                        <a:rPr lang="en-IN" sz="1000" dirty="0"/>
                        <a:t>CNN Architecture generates independent depth</a:t>
                      </a:r>
                    </a:p>
                  </a:txBody>
                  <a:tcPr/>
                </a:tc>
                <a:tc>
                  <a:txBody>
                    <a:bodyPr/>
                    <a:lstStyle/>
                    <a:p>
                      <a:r>
                        <a:rPr lang="en-US" sz="1000" dirty="0"/>
                        <a:t>A novel approach to reconstruct high-resolution bathymetry from </a:t>
                      </a:r>
                      <a:r>
                        <a:rPr lang="en-US" sz="1000" dirty="0" err="1"/>
                        <a:t>sidescan</a:t>
                      </a:r>
                      <a:r>
                        <a:rPr lang="en-US" sz="1000" dirty="0"/>
                        <a:t> data using a neural network is presented.</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Several reasons could cause inaccurate sparse depth measurement like errors from the altimeter sensor, affecting the quality of reconstructed bathymetry. Not only the quality of the sparse depth but also the quantity affect the prediction accuracy.</a:t>
                      </a:r>
                      <a:endParaRPr lang="en-IN" sz="1000" dirty="0"/>
                    </a:p>
                  </a:txBody>
                  <a:tcPr/>
                </a:tc>
                <a:extLst>
                  <a:ext uri="{0D108BD9-81ED-4DB2-BD59-A6C34878D82A}">
                    <a16:rowId xmlns:a16="http://schemas.microsoft.com/office/drawing/2014/main" val="2888578603"/>
                  </a:ext>
                </a:extLst>
              </a:tr>
            </a:tbl>
          </a:graphicData>
        </a:graphic>
      </p:graphicFrame>
    </p:spTree>
    <p:extLst>
      <p:ext uri="{BB962C8B-B14F-4D97-AF65-F5344CB8AC3E}">
        <p14:creationId xmlns:p14="http://schemas.microsoft.com/office/powerpoint/2010/main" val="393752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7FAF766-E1C4-0202-694E-E6F346E2DC80}"/>
              </a:ext>
            </a:extLst>
          </p:cNvPr>
          <p:cNvGraphicFramePr>
            <a:graphicFrameLocks noGrp="1"/>
          </p:cNvGraphicFramePr>
          <p:nvPr>
            <p:extLst>
              <p:ext uri="{D42A27DB-BD31-4B8C-83A1-F6EECF244321}">
                <p14:modId xmlns:p14="http://schemas.microsoft.com/office/powerpoint/2010/main" val="2019275989"/>
              </p:ext>
            </p:extLst>
          </p:nvPr>
        </p:nvGraphicFramePr>
        <p:xfrm>
          <a:off x="517922" y="318293"/>
          <a:ext cx="8108155" cy="3093879"/>
        </p:xfrm>
        <a:graphic>
          <a:graphicData uri="http://schemas.openxmlformats.org/drawingml/2006/table">
            <a:tbl>
              <a:tblPr firstRow="1" bandRow="1">
                <a:tableStyleId>{87DD6C84-8DDF-46C9-ABAC-F74212CD6197}</a:tableStyleId>
              </a:tblPr>
              <a:tblGrid>
                <a:gridCol w="414337">
                  <a:extLst>
                    <a:ext uri="{9D8B030D-6E8A-4147-A177-3AD203B41FA5}">
                      <a16:colId xmlns:a16="http://schemas.microsoft.com/office/drawing/2014/main" val="2336279803"/>
                    </a:ext>
                  </a:extLst>
                </a:gridCol>
                <a:gridCol w="2143125">
                  <a:extLst>
                    <a:ext uri="{9D8B030D-6E8A-4147-A177-3AD203B41FA5}">
                      <a16:colId xmlns:a16="http://schemas.microsoft.com/office/drawing/2014/main" val="3296710373"/>
                    </a:ext>
                  </a:extLst>
                </a:gridCol>
                <a:gridCol w="2307431">
                  <a:extLst>
                    <a:ext uri="{9D8B030D-6E8A-4147-A177-3AD203B41FA5}">
                      <a16:colId xmlns:a16="http://schemas.microsoft.com/office/drawing/2014/main" val="3579369914"/>
                    </a:ext>
                  </a:extLst>
                </a:gridCol>
                <a:gridCol w="1621631">
                  <a:extLst>
                    <a:ext uri="{9D8B030D-6E8A-4147-A177-3AD203B41FA5}">
                      <a16:colId xmlns:a16="http://schemas.microsoft.com/office/drawing/2014/main" val="940244436"/>
                    </a:ext>
                  </a:extLst>
                </a:gridCol>
                <a:gridCol w="1621631">
                  <a:extLst>
                    <a:ext uri="{9D8B030D-6E8A-4147-A177-3AD203B41FA5}">
                      <a16:colId xmlns:a16="http://schemas.microsoft.com/office/drawing/2014/main" val="2994007723"/>
                    </a:ext>
                  </a:extLst>
                </a:gridCol>
              </a:tblGrid>
              <a:tr h="1508919">
                <a:tc>
                  <a:txBody>
                    <a:bodyPr/>
                    <a:lstStyle/>
                    <a:p>
                      <a:r>
                        <a:rPr lang="en-IN" sz="1000" dirty="0"/>
                        <a:t>8</a:t>
                      </a:r>
                    </a:p>
                  </a:txBody>
                  <a:tcPr/>
                </a:tc>
                <a:tc>
                  <a:txBody>
                    <a:bodyPr/>
                    <a:lstStyle/>
                    <a:p>
                      <a:r>
                        <a:rPr lang="en-US" sz="1000" dirty="0"/>
                        <a:t>“Rock/ Mine Classification Using Supervised Machine Learning Algorithms”</a:t>
                      </a:r>
                      <a:r>
                        <a:rPr lang="en-IN" sz="1000" dirty="0"/>
                        <a:t> 2023 International Conference on </a:t>
                      </a:r>
                      <a:r>
                        <a:rPr lang="en-IN" sz="1000" dirty="0" err="1"/>
                        <a:t>IITCEE</a:t>
                      </a:r>
                      <a:endParaRPr lang="en-IN" sz="1000" dirty="0"/>
                    </a:p>
                  </a:txBody>
                  <a:tcPr/>
                </a:tc>
                <a:tc>
                  <a:txBody>
                    <a:bodyPr/>
                    <a:lstStyle/>
                    <a:p>
                      <a:r>
                        <a:rPr lang="en-US" sz="1000" dirty="0">
                          <a:effectLst/>
                        </a:rPr>
                        <a:t>Classification algorithm such as Light </a:t>
                      </a:r>
                      <a:r>
                        <a:rPr lang="en-US" sz="1000" dirty="0" err="1">
                          <a:effectLst/>
                        </a:rPr>
                        <a:t>Gra</a:t>
                      </a:r>
                      <a:r>
                        <a:rPr lang="en-US" sz="1000" dirty="0">
                          <a:effectLst/>
                        </a:rPr>
                        <a:t>- </a:t>
                      </a:r>
                      <a:r>
                        <a:rPr lang="en-US" sz="1000" dirty="0" err="1">
                          <a:effectLst/>
                        </a:rPr>
                        <a:t>dient</a:t>
                      </a:r>
                      <a:r>
                        <a:rPr lang="en-US" sz="1000" dirty="0">
                          <a:effectLst/>
                        </a:rPr>
                        <a:t> Boosting classifier, Random Forest classifier, and logistic to </a:t>
                      </a:r>
                      <a:r>
                        <a:rPr lang="en-US" sz="1000" dirty="0" err="1">
                          <a:effectLst/>
                        </a:rPr>
                        <a:t>distin</a:t>
                      </a:r>
                      <a:r>
                        <a:rPr lang="en-US" sz="1000" dirty="0">
                          <a:effectLst/>
                        </a:rPr>
                        <a:t>- </a:t>
                      </a:r>
                      <a:r>
                        <a:rPr lang="en-US" sz="1000" dirty="0" err="1">
                          <a:effectLst/>
                        </a:rPr>
                        <a:t>guishing</a:t>
                      </a:r>
                      <a:r>
                        <a:rPr lang="en-US" sz="1000" dirty="0">
                          <a:effectLst/>
                        </a:rPr>
                        <a:t> objects in submarine acoustics via resources</a:t>
                      </a:r>
                    </a:p>
                    <a:p>
                      <a:r>
                        <a:rPr lang="en-US" sz="1000" b="0" i="0" u="none" strike="noStrike" cap="none" dirty="0" err="1">
                          <a:solidFill>
                            <a:srgbClr val="000000"/>
                          </a:solidFill>
                          <a:effectLst/>
                          <a:latin typeface="Arial"/>
                          <a:ea typeface="Arial"/>
                          <a:cs typeface="Arial"/>
                          <a:sym typeface="Arial"/>
                        </a:rPr>
                        <a:t>send</a:t>
                      </a:r>
                      <a:r>
                        <a:rPr lang="en-US" sz="1000" dirty="0" err="1">
                          <a:effectLst/>
                        </a:rPr>
                        <a:t>Send</a:t>
                      </a:r>
                      <a:r>
                        <a:rPr lang="en-US" sz="1000" dirty="0">
                          <a:effectLst/>
                        </a:rPr>
                        <a:t> message</a:t>
                      </a:r>
                    </a:p>
                    <a:p>
                      <a:r>
                        <a:rPr lang="en-US" sz="1000" dirty="0">
                          <a:effectLst/>
                        </a:rPr>
                        <a:t>Checking who can access file</a:t>
                      </a:r>
                      <a:endParaRPr lang="en-US" sz="1000" b="0" i="0" u="none" strike="noStrike" cap="none" dirty="0">
                        <a:solidFill>
                          <a:srgbClr val="000000"/>
                        </a:solidFill>
                        <a:effectLst/>
                        <a:latin typeface="Arial"/>
                        <a:ea typeface="Arial"/>
                        <a:cs typeface="Arial"/>
                        <a:sym typeface="Arial"/>
                      </a:endParaRPr>
                    </a:p>
                    <a:p>
                      <a:br>
                        <a:rPr lang="en-US" sz="1400" b="0" i="0" u="none" strike="noStrike" cap="none" dirty="0">
                          <a:solidFill>
                            <a:srgbClr val="000000"/>
                          </a:solidFill>
                          <a:effectLst/>
                          <a:latin typeface="Arial"/>
                          <a:ea typeface="Arial"/>
                          <a:cs typeface="Arial"/>
                          <a:sym typeface="Arial"/>
                        </a:rPr>
                      </a:br>
                      <a:endParaRPr lang="en-IN" dirty="0"/>
                    </a:p>
                  </a:txBody>
                  <a:tcPr/>
                </a:tc>
                <a:tc>
                  <a:txBody>
                    <a:bodyPr/>
                    <a:lstStyle/>
                    <a:p>
                      <a:r>
                        <a:rPr lang="en-US" sz="1000" dirty="0"/>
                        <a:t>Among three algorithms, light gradient boosting achieves greater validation accuracy of 95%, logistic regression algorithm reaches less execution time of 0.015 seconds.</a:t>
                      </a:r>
                      <a:endParaRPr lang="en-IN" sz="1000" dirty="0"/>
                    </a:p>
                  </a:txBody>
                  <a:tcPr/>
                </a:tc>
                <a:tc>
                  <a:txBody>
                    <a:bodyPr/>
                    <a:lstStyle/>
                    <a:p>
                      <a:r>
                        <a:rPr lang="en-IN" sz="1000" dirty="0"/>
                        <a:t>Could be better optimized for accurate results.</a:t>
                      </a:r>
                    </a:p>
                  </a:txBody>
                  <a:tcPr/>
                </a:tc>
                <a:extLst>
                  <a:ext uri="{0D108BD9-81ED-4DB2-BD59-A6C34878D82A}">
                    <a16:rowId xmlns:a16="http://schemas.microsoft.com/office/drawing/2014/main" val="4224409953"/>
                  </a:ext>
                </a:extLst>
              </a:tr>
              <a:tr h="1508919">
                <a:tc>
                  <a:txBody>
                    <a:bodyPr/>
                    <a:lstStyle/>
                    <a:p>
                      <a:r>
                        <a:rPr lang="en-IN" sz="1000" dirty="0"/>
                        <a:t>9</a:t>
                      </a:r>
                    </a:p>
                  </a:txBody>
                  <a:tcPr/>
                </a:tc>
                <a:tc>
                  <a:txBody>
                    <a:bodyPr/>
                    <a:lstStyle/>
                    <a:p>
                      <a:r>
                        <a:rPr lang="en-US" sz="1000" dirty="0"/>
                        <a:t>“Side Scan Sonar Image Resolution and Automatic Object Detection, Classification and Identification”</a:t>
                      </a:r>
                      <a:r>
                        <a:rPr lang="en-IN" sz="1000" dirty="0"/>
                        <a:t> from IEEE Xplore</a:t>
                      </a:r>
                    </a:p>
                  </a:txBody>
                  <a:tcPr/>
                </a:tc>
                <a:tc>
                  <a:txBody>
                    <a:bodyPr/>
                    <a:lstStyle/>
                    <a:p>
                      <a:r>
                        <a:rPr lang="en-US" sz="1000" b="0" i="0" u="none" strike="noStrike" cap="none" dirty="0">
                          <a:solidFill>
                            <a:srgbClr val="000000"/>
                          </a:solidFill>
                          <a:effectLst/>
                          <a:latin typeface="Arial"/>
                          <a:ea typeface="Arial"/>
                          <a:cs typeface="Arial"/>
                          <a:sym typeface="Arial"/>
                        </a:rPr>
                        <a:t>Probabilistic Neural Network (</a:t>
                      </a:r>
                      <a:r>
                        <a:rPr lang="en-US" sz="1000" b="0" i="0" u="none" strike="noStrike" cap="none" dirty="0" err="1">
                          <a:solidFill>
                            <a:srgbClr val="000000"/>
                          </a:solidFill>
                          <a:effectLst/>
                          <a:latin typeface="Arial"/>
                          <a:ea typeface="Arial"/>
                          <a:cs typeface="Arial"/>
                          <a:sym typeface="Arial"/>
                        </a:rPr>
                        <a:t>PNN</a:t>
                      </a:r>
                      <a:r>
                        <a:rPr lang="en-US" sz="1000" b="0" i="0" u="none" strike="noStrike" cap="none" dirty="0">
                          <a:solidFill>
                            <a:srgbClr val="000000"/>
                          </a:solidFill>
                          <a:effectLst/>
                          <a:latin typeface="Arial"/>
                          <a:ea typeface="Arial"/>
                          <a:cs typeface="Arial"/>
                          <a:sym typeface="Arial"/>
                        </a:rPr>
                        <a:t>) is used for final classification. As features for this classification process they use currently primarily some scoring values, which are generated by the false alarm reduction algorithms.</a:t>
                      </a:r>
                      <a:endParaRPr lang="en-IN" sz="1000" dirty="0"/>
                    </a:p>
                  </a:txBody>
                  <a:tcPr/>
                </a:tc>
                <a:tc>
                  <a:txBody>
                    <a:bodyPr/>
                    <a:lstStyle/>
                    <a:p>
                      <a:r>
                        <a:rPr lang="en-US" sz="1000" dirty="0"/>
                        <a:t>The results of the tests carried out with two algorithms for the reduction of false positives did not give totally different results for high resolution SAS and conventional SSS data.</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Achieving high resolution and high area coverage simultaneously with a conventional SSS is rather difficult and a fundamental limitation of theses systems</a:t>
                      </a:r>
                      <a:endParaRPr lang="en-IN" sz="1000" dirty="0"/>
                    </a:p>
                  </a:txBody>
                  <a:tcPr/>
                </a:tc>
                <a:extLst>
                  <a:ext uri="{0D108BD9-81ED-4DB2-BD59-A6C34878D82A}">
                    <a16:rowId xmlns:a16="http://schemas.microsoft.com/office/drawing/2014/main" val="1463270153"/>
                  </a:ext>
                </a:extLst>
              </a:tr>
            </a:tbl>
          </a:graphicData>
        </a:graphic>
      </p:graphicFrame>
    </p:spTree>
    <p:extLst>
      <p:ext uri="{BB962C8B-B14F-4D97-AF65-F5344CB8AC3E}">
        <p14:creationId xmlns:p14="http://schemas.microsoft.com/office/powerpoint/2010/main" val="339350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1F3A3B5-58EA-B707-F0D0-53436B6A0C5D}"/>
              </a:ext>
            </a:extLst>
          </p:cNvPr>
          <p:cNvGraphicFramePr>
            <a:graphicFrameLocks noGrp="1"/>
          </p:cNvGraphicFramePr>
          <p:nvPr>
            <p:extLst>
              <p:ext uri="{D42A27DB-BD31-4B8C-83A1-F6EECF244321}">
                <p14:modId xmlns:p14="http://schemas.microsoft.com/office/powerpoint/2010/main" val="1082265166"/>
              </p:ext>
            </p:extLst>
          </p:nvPr>
        </p:nvGraphicFramePr>
        <p:xfrm>
          <a:off x="485775" y="539749"/>
          <a:ext cx="8293895" cy="3046414"/>
        </p:xfrm>
        <a:graphic>
          <a:graphicData uri="http://schemas.openxmlformats.org/drawingml/2006/table">
            <a:tbl>
              <a:tblPr firstRow="1" bandRow="1">
                <a:tableStyleId>{87DD6C84-8DDF-46C9-ABAC-F74212CD6197}</a:tableStyleId>
              </a:tblPr>
              <a:tblGrid>
                <a:gridCol w="485775">
                  <a:extLst>
                    <a:ext uri="{9D8B030D-6E8A-4147-A177-3AD203B41FA5}">
                      <a16:colId xmlns:a16="http://schemas.microsoft.com/office/drawing/2014/main" val="849250881"/>
                    </a:ext>
                  </a:extLst>
                </a:gridCol>
                <a:gridCol w="2207419">
                  <a:extLst>
                    <a:ext uri="{9D8B030D-6E8A-4147-A177-3AD203B41FA5}">
                      <a16:colId xmlns:a16="http://schemas.microsoft.com/office/drawing/2014/main" val="742040988"/>
                    </a:ext>
                  </a:extLst>
                </a:gridCol>
                <a:gridCol w="2283143">
                  <a:extLst>
                    <a:ext uri="{9D8B030D-6E8A-4147-A177-3AD203B41FA5}">
                      <a16:colId xmlns:a16="http://schemas.microsoft.com/office/drawing/2014/main" val="2615363711"/>
                    </a:ext>
                  </a:extLst>
                </a:gridCol>
                <a:gridCol w="1658779">
                  <a:extLst>
                    <a:ext uri="{9D8B030D-6E8A-4147-A177-3AD203B41FA5}">
                      <a16:colId xmlns:a16="http://schemas.microsoft.com/office/drawing/2014/main" val="1236674688"/>
                    </a:ext>
                  </a:extLst>
                </a:gridCol>
                <a:gridCol w="1658779">
                  <a:extLst>
                    <a:ext uri="{9D8B030D-6E8A-4147-A177-3AD203B41FA5}">
                      <a16:colId xmlns:a16="http://schemas.microsoft.com/office/drawing/2014/main" val="3103513974"/>
                    </a:ext>
                  </a:extLst>
                </a:gridCol>
              </a:tblGrid>
              <a:tr h="1523207">
                <a:tc>
                  <a:txBody>
                    <a:bodyPr/>
                    <a:lstStyle/>
                    <a:p>
                      <a:r>
                        <a:rPr lang="en-IN" sz="1000" dirty="0"/>
                        <a:t>10</a:t>
                      </a:r>
                    </a:p>
                  </a:txBody>
                  <a:tcPr/>
                </a:tc>
                <a:tc>
                  <a:txBody>
                    <a:bodyPr/>
                    <a:lstStyle/>
                    <a:p>
                      <a:r>
                        <a:rPr lang="en-US" sz="1000" dirty="0"/>
                        <a:t>“Underwater Mine Detection and Classification in Sonar </a:t>
                      </a:r>
                      <a:r>
                        <a:rPr lang="en-US" sz="1000" dirty="0" err="1"/>
                        <a:t>Imagery”2021</a:t>
                      </a:r>
                      <a:r>
                        <a:rPr lang="en-US" sz="1000" dirty="0"/>
                        <a:t> Journal of </a:t>
                      </a:r>
                      <a:r>
                        <a:rPr lang="en-US" sz="1000" dirty="0" err="1"/>
                        <a:t>Mdpi</a:t>
                      </a:r>
                      <a:endParaRPr lang="en-IN" sz="1000" dirty="0"/>
                    </a:p>
                  </a:txBody>
                  <a:tcPr/>
                </a:tc>
                <a:tc>
                  <a:txBody>
                    <a:bodyPr/>
                    <a:lstStyle/>
                    <a:p>
                      <a:r>
                        <a:rPr lang="en-US" sz="1000" dirty="0"/>
                        <a:t>Deep convolutional neural networks were used to classify underwater targets in synthetic-aperture sonar (SAS) imagery.</a:t>
                      </a:r>
                      <a:endParaRPr lang="en-IN" sz="1000" dirty="0"/>
                    </a:p>
                  </a:txBody>
                  <a:tcPr/>
                </a:tc>
                <a:tc>
                  <a:txBody>
                    <a:bodyPr/>
                    <a:lstStyle/>
                    <a:p>
                      <a:r>
                        <a:rPr lang="en-US" sz="1000" dirty="0"/>
                        <a:t>Sonar images are complicated to </a:t>
                      </a:r>
                      <a:r>
                        <a:rPr lang="en-US" sz="1000" dirty="0" err="1"/>
                        <a:t>analyse</a:t>
                      </a:r>
                      <a:r>
                        <a:rPr lang="en-US" sz="1000" dirty="0"/>
                        <a:t> due to speckle noise and environmental conditions causing spurious shadows, sidelobe effects and multipath return. </a:t>
                      </a:r>
                      <a:endParaRPr lang="en-IN" sz="1000" dirty="0"/>
                    </a:p>
                  </a:txBody>
                  <a:tcPr/>
                </a:tc>
                <a:tc>
                  <a:txBody>
                    <a:bodyPr/>
                    <a:lstStyle/>
                    <a:p>
                      <a:r>
                        <a:rPr lang="en-US" sz="1000" dirty="0"/>
                        <a:t>Uses convolutional neural networks for location based on cross-validation. Manual setting of parameters is not required.</a:t>
                      </a:r>
                      <a:endParaRPr lang="en-IN" sz="1000" dirty="0"/>
                    </a:p>
                  </a:txBody>
                  <a:tcPr/>
                </a:tc>
                <a:extLst>
                  <a:ext uri="{0D108BD9-81ED-4DB2-BD59-A6C34878D82A}">
                    <a16:rowId xmlns:a16="http://schemas.microsoft.com/office/drawing/2014/main" val="2203269331"/>
                  </a:ext>
                </a:extLst>
              </a:tr>
              <a:tr h="1523207">
                <a:tc>
                  <a:txBody>
                    <a:bodyPr/>
                    <a:lstStyle/>
                    <a:p>
                      <a:r>
                        <a:rPr lang="en-IN" sz="1000" dirty="0"/>
                        <a:t>11</a:t>
                      </a:r>
                    </a:p>
                  </a:txBody>
                  <a:tcPr/>
                </a:tc>
                <a:tc>
                  <a:txBody>
                    <a:bodyPr/>
                    <a:lstStyle/>
                    <a:p>
                      <a:r>
                        <a:rPr lang="en-US" sz="1000" dirty="0"/>
                        <a:t>“Prediction of Underwater Sonar </a:t>
                      </a:r>
                      <a:r>
                        <a:rPr lang="en-US" sz="1000" dirty="0" err="1"/>
                        <a:t>Targets”July</a:t>
                      </a:r>
                      <a:r>
                        <a:rPr lang="en-US" sz="1000" dirty="0"/>
                        <a:t> 2022 International Journal of Advanced Research in Computer and Communication Engineering</a:t>
                      </a:r>
                      <a:endParaRPr lang="en-IN" sz="1000" dirty="0"/>
                    </a:p>
                  </a:txBody>
                  <a:tcPr/>
                </a:tc>
                <a:tc>
                  <a:txBody>
                    <a:bodyPr/>
                    <a:lstStyle/>
                    <a:p>
                      <a:r>
                        <a:rPr lang="en-US" sz="1000" dirty="0"/>
                        <a:t>The Training Data trains the ML model (using different algorithms – </a:t>
                      </a:r>
                      <a:r>
                        <a:rPr lang="en-US" sz="1000" dirty="0" err="1"/>
                        <a:t>LDA</a:t>
                      </a:r>
                      <a:r>
                        <a:rPr lang="en-US" sz="1000" dirty="0"/>
                        <a:t> : Linear Discriminant analysis, </a:t>
                      </a:r>
                      <a:r>
                        <a:rPr lang="en-US" sz="1000" dirty="0" err="1"/>
                        <a:t>SVM</a:t>
                      </a:r>
                      <a:r>
                        <a:rPr lang="en-US" sz="1000" dirty="0"/>
                        <a:t> : Support Vector Machine, KNN : k-nearest </a:t>
                      </a:r>
                      <a:r>
                        <a:rPr lang="en-US" sz="1000" dirty="0" err="1"/>
                        <a:t>neighbours</a:t>
                      </a:r>
                      <a:r>
                        <a:rPr lang="en-US" sz="1000" dirty="0"/>
                        <a:t>, CART : Classification and Regression Trees, NB : Naive Bayes classifiers) and the Testing Data is used to evaluate the accuracy of the model</a:t>
                      </a:r>
                      <a:endParaRPr lang="en-IN" sz="1000" dirty="0"/>
                    </a:p>
                  </a:txBody>
                  <a:tcPr/>
                </a:tc>
                <a:tc>
                  <a:txBody>
                    <a:bodyPr/>
                    <a:lstStyle/>
                    <a:p>
                      <a:r>
                        <a:rPr lang="en-US" sz="1000" dirty="0" err="1"/>
                        <a:t>SVM</a:t>
                      </a:r>
                      <a:r>
                        <a:rPr lang="en-US" sz="1000" dirty="0"/>
                        <a:t> model gives a better accuracy of approx. 93 % compared to the KNN model which gives approx. 88%.</a:t>
                      </a:r>
                      <a:endParaRPr lang="en-IN" sz="1000" dirty="0"/>
                    </a:p>
                  </a:txBody>
                  <a:tcPr/>
                </a:tc>
                <a:tc>
                  <a:txBody>
                    <a:bodyPr/>
                    <a:lstStyle/>
                    <a:p>
                      <a:r>
                        <a:rPr lang="en-US" sz="1000" dirty="0"/>
                        <a:t>The only dataset available for carrying out this project is not real world SONAR-data.</a:t>
                      </a:r>
                      <a:endParaRPr lang="en-IN" sz="1000" dirty="0"/>
                    </a:p>
                  </a:txBody>
                  <a:tcPr/>
                </a:tc>
                <a:extLst>
                  <a:ext uri="{0D108BD9-81ED-4DB2-BD59-A6C34878D82A}">
                    <a16:rowId xmlns:a16="http://schemas.microsoft.com/office/drawing/2014/main" val="250711754"/>
                  </a:ext>
                </a:extLst>
              </a:tr>
            </a:tbl>
          </a:graphicData>
        </a:graphic>
      </p:graphicFrame>
    </p:spTree>
    <p:extLst>
      <p:ext uri="{BB962C8B-B14F-4D97-AF65-F5344CB8AC3E}">
        <p14:creationId xmlns:p14="http://schemas.microsoft.com/office/powerpoint/2010/main" val="229719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54ABAF1-5D1E-A8C8-70E8-C58479B54CC0}"/>
              </a:ext>
            </a:extLst>
          </p:cNvPr>
          <p:cNvGraphicFramePr>
            <a:graphicFrameLocks noGrp="1"/>
          </p:cNvGraphicFramePr>
          <p:nvPr>
            <p:extLst>
              <p:ext uri="{D42A27DB-BD31-4B8C-83A1-F6EECF244321}">
                <p14:modId xmlns:p14="http://schemas.microsoft.com/office/powerpoint/2010/main" val="3567723207"/>
              </p:ext>
            </p:extLst>
          </p:nvPr>
        </p:nvGraphicFramePr>
        <p:xfrm>
          <a:off x="489189" y="482600"/>
          <a:ext cx="8165622" cy="3189288"/>
        </p:xfrm>
        <a:graphic>
          <a:graphicData uri="http://schemas.openxmlformats.org/drawingml/2006/table">
            <a:tbl>
              <a:tblPr firstRow="1" bandRow="1">
                <a:tableStyleId>{87DD6C84-8DDF-46C9-ABAC-F74212CD6197}</a:tableStyleId>
              </a:tblPr>
              <a:tblGrid>
                <a:gridCol w="357505">
                  <a:extLst>
                    <a:ext uri="{9D8B030D-6E8A-4147-A177-3AD203B41FA5}">
                      <a16:colId xmlns:a16="http://schemas.microsoft.com/office/drawing/2014/main" val="972743401"/>
                    </a:ext>
                  </a:extLst>
                </a:gridCol>
                <a:gridCol w="2064543">
                  <a:extLst>
                    <a:ext uri="{9D8B030D-6E8A-4147-A177-3AD203B41FA5}">
                      <a16:colId xmlns:a16="http://schemas.microsoft.com/office/drawing/2014/main" val="2054873229"/>
                    </a:ext>
                  </a:extLst>
                </a:gridCol>
                <a:gridCol w="2443162">
                  <a:extLst>
                    <a:ext uri="{9D8B030D-6E8A-4147-A177-3AD203B41FA5}">
                      <a16:colId xmlns:a16="http://schemas.microsoft.com/office/drawing/2014/main" val="985336544"/>
                    </a:ext>
                  </a:extLst>
                </a:gridCol>
                <a:gridCol w="1650206">
                  <a:extLst>
                    <a:ext uri="{9D8B030D-6E8A-4147-A177-3AD203B41FA5}">
                      <a16:colId xmlns:a16="http://schemas.microsoft.com/office/drawing/2014/main" val="3371190487"/>
                    </a:ext>
                  </a:extLst>
                </a:gridCol>
                <a:gridCol w="1650206">
                  <a:extLst>
                    <a:ext uri="{9D8B030D-6E8A-4147-A177-3AD203B41FA5}">
                      <a16:colId xmlns:a16="http://schemas.microsoft.com/office/drawing/2014/main" val="3968165588"/>
                    </a:ext>
                  </a:extLst>
                </a:gridCol>
              </a:tblGrid>
              <a:tr h="1594644">
                <a:tc>
                  <a:txBody>
                    <a:bodyPr/>
                    <a:lstStyle/>
                    <a:p>
                      <a:r>
                        <a:rPr lang="en-IN" sz="1000" dirty="0"/>
                        <a:t>12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Arial"/>
                          <a:ea typeface="Arial"/>
                          <a:cs typeface="Arial"/>
                          <a:sym typeface="Arial"/>
                        </a:rPr>
                        <a:t>“</a:t>
                      </a:r>
                      <a:r>
                        <a:rPr lang="en-US" sz="1000" b="0" i="0" u="none" strike="noStrike" cap="none" dirty="0" err="1">
                          <a:solidFill>
                            <a:srgbClr val="000000"/>
                          </a:solidFill>
                          <a:effectLst/>
                          <a:latin typeface="Arial"/>
                          <a:ea typeface="Arial"/>
                          <a:cs typeface="Arial"/>
                          <a:sym typeface="Arial"/>
                        </a:rPr>
                        <a:t>RDNN</a:t>
                      </a:r>
                      <a:r>
                        <a:rPr lang="en-US" sz="1000" b="0" i="0" u="none" strike="noStrike" cap="none" dirty="0">
                          <a:solidFill>
                            <a:srgbClr val="000000"/>
                          </a:solidFill>
                          <a:effectLst/>
                          <a:latin typeface="Arial"/>
                          <a:ea typeface="Arial"/>
                          <a:cs typeface="Arial"/>
                          <a:sym typeface="Arial"/>
                        </a:rPr>
                        <a:t> for classification and prediction of Rock/Mine in underwater acoustics”</a:t>
                      </a:r>
                    </a:p>
                    <a:p>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SVM</a:t>
                      </a:r>
                      <a:r>
                        <a:rPr lang="en-US" sz="1000" b="0" i="0" u="none" strike="noStrike" cap="none" dirty="0">
                          <a:solidFill>
                            <a:srgbClr val="000000"/>
                          </a:solidFill>
                          <a:effectLst/>
                          <a:latin typeface="Arial"/>
                          <a:ea typeface="Arial"/>
                          <a:cs typeface="Arial"/>
                          <a:sym typeface="Arial"/>
                        </a:rPr>
                        <a:t> and NN algorithms were applied to distinguish sonar </a:t>
                      </a:r>
                      <a:r>
                        <a:rPr lang="en-US" sz="1000" b="0" i="0" u="none" strike="noStrike" cap="none" dirty="0" err="1">
                          <a:solidFill>
                            <a:srgbClr val="000000"/>
                          </a:solidFill>
                          <a:effectLst/>
                          <a:latin typeface="Arial"/>
                          <a:ea typeface="Arial"/>
                          <a:cs typeface="Arial"/>
                          <a:sym typeface="Arial"/>
                        </a:rPr>
                        <a:t>data.Utilized</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PCA</a:t>
                      </a:r>
                      <a:r>
                        <a:rPr lang="en-US" sz="1000" b="0" i="0" u="none" strike="noStrike" cap="none" dirty="0">
                          <a:solidFill>
                            <a:srgbClr val="000000"/>
                          </a:solidFill>
                          <a:effectLst/>
                          <a:latin typeface="Arial"/>
                          <a:ea typeface="Arial"/>
                          <a:cs typeface="Arial"/>
                          <a:sym typeface="Arial"/>
                        </a:rPr>
                        <a:t> and standalone architecture to integrate Back Propagation Neural Network for the categorization of two datasets (sonar and ionosphere datasets) in bagging ensemble architecture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Rock/mine detection neural network approach reveals enhanced outcomes by achieving mean accuracy of 100% with 0% SD using k-fold evaluation </a:t>
                      </a:r>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RNNs</a:t>
                      </a:r>
                      <a:r>
                        <a:rPr lang="en-US" sz="1000" b="0" i="0" u="none" strike="noStrike" cap="none" dirty="0">
                          <a:solidFill>
                            <a:srgbClr val="000000"/>
                          </a:solidFill>
                          <a:effectLst/>
                          <a:latin typeface="Arial"/>
                          <a:ea typeface="Arial"/>
                          <a:cs typeface="Arial"/>
                          <a:sym typeface="Arial"/>
                        </a:rPr>
                        <a:t> require high-quality data for training. If the sonar data contains noise or artifacts, it can negatively impact the model's performance.</a:t>
                      </a:r>
                      <a:endParaRPr lang="en-IN" sz="1000" dirty="0"/>
                    </a:p>
                  </a:txBody>
                  <a:tcPr/>
                </a:tc>
                <a:extLst>
                  <a:ext uri="{0D108BD9-81ED-4DB2-BD59-A6C34878D82A}">
                    <a16:rowId xmlns:a16="http://schemas.microsoft.com/office/drawing/2014/main" val="1554575256"/>
                  </a:ext>
                </a:extLst>
              </a:tr>
              <a:tr h="1594644">
                <a:tc>
                  <a:txBody>
                    <a:bodyPr/>
                    <a:lstStyle/>
                    <a:p>
                      <a:r>
                        <a:rPr lang="en-IN" sz="1000" dirty="0"/>
                        <a:t>13</a:t>
                      </a:r>
                    </a:p>
                  </a:txBody>
                  <a:tcPr/>
                </a:tc>
                <a:tc>
                  <a:txBody>
                    <a:bodyPr/>
                    <a:lstStyle/>
                    <a:p>
                      <a:r>
                        <a:rPr lang="en-US" sz="1000" dirty="0"/>
                        <a:t>“Classification of SONAR Targets Using Advanced Neural </a:t>
                      </a:r>
                      <a:r>
                        <a:rPr lang="en-US" sz="1000" dirty="0" err="1"/>
                        <a:t>Classifiers”2017</a:t>
                      </a:r>
                      <a:r>
                        <a:rPr lang="en-US" sz="1000" dirty="0"/>
                        <a:t> International Journal of Pure and Applied Mathematics</a:t>
                      </a:r>
                      <a:endParaRPr lang="en-IN" sz="1000" dirty="0"/>
                    </a:p>
                  </a:txBody>
                  <a:tcPr/>
                </a:tc>
                <a:tc>
                  <a:txBody>
                    <a:bodyPr/>
                    <a:lstStyle/>
                    <a:p>
                      <a:r>
                        <a:rPr lang="en-US" sz="1000" dirty="0"/>
                        <a:t>Extreme learning machine is high speed learning neural network with single-hidden layer. ELM, the least square method is used for determining the output weight.</a:t>
                      </a:r>
                      <a:endParaRPr lang="en-IN" sz="1000" dirty="0"/>
                    </a:p>
                  </a:txBody>
                  <a:tcPr/>
                </a:tc>
                <a:tc>
                  <a:txBody>
                    <a:bodyPr/>
                    <a:lstStyle/>
                    <a:p>
                      <a:r>
                        <a:rPr lang="en-US" sz="1000" dirty="0"/>
                        <a:t>So efficiency of both networks is compared. The testing efficiency of </a:t>
                      </a:r>
                      <a:r>
                        <a:rPr lang="en-US" sz="1000" dirty="0" err="1"/>
                        <a:t>MCNN</a:t>
                      </a:r>
                      <a:r>
                        <a:rPr lang="en-US" sz="1000" dirty="0"/>
                        <a:t> and ELM are 87.5% and 84 % respectively. </a:t>
                      </a:r>
                      <a:endParaRPr lang="en-IN" sz="1000" dirty="0"/>
                    </a:p>
                  </a:txBody>
                  <a:tcPr/>
                </a:tc>
                <a:tc>
                  <a:txBody>
                    <a:bodyPr/>
                    <a:lstStyle/>
                    <a:p>
                      <a:r>
                        <a:rPr lang="en-US" sz="1000" dirty="0" err="1"/>
                        <a:t>MCNNs</a:t>
                      </a:r>
                      <a:r>
                        <a:rPr lang="en-US" sz="1000" dirty="0"/>
                        <a:t> are highly data-dependent and prone to over-fitting and </a:t>
                      </a:r>
                      <a:r>
                        <a:rPr lang="en-US" sz="1000" dirty="0" err="1"/>
                        <a:t>ELMs</a:t>
                      </a:r>
                      <a:r>
                        <a:rPr lang="en-US" sz="1000" dirty="0"/>
                        <a:t> are not adaptive models. Therefore using these algorithms are not optimizable</a:t>
                      </a:r>
                      <a:endParaRPr lang="en-IN" sz="1000" dirty="0"/>
                    </a:p>
                  </a:txBody>
                  <a:tcPr/>
                </a:tc>
                <a:extLst>
                  <a:ext uri="{0D108BD9-81ED-4DB2-BD59-A6C34878D82A}">
                    <a16:rowId xmlns:a16="http://schemas.microsoft.com/office/drawing/2014/main" val="2537561601"/>
                  </a:ext>
                </a:extLst>
              </a:tr>
            </a:tbl>
          </a:graphicData>
        </a:graphic>
      </p:graphicFrame>
    </p:spTree>
    <p:extLst>
      <p:ext uri="{BB962C8B-B14F-4D97-AF65-F5344CB8AC3E}">
        <p14:creationId xmlns:p14="http://schemas.microsoft.com/office/powerpoint/2010/main" val="99575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43677F2-FADD-E719-3089-8269BA7A53ED}"/>
              </a:ext>
            </a:extLst>
          </p:cNvPr>
          <p:cNvGraphicFramePr>
            <a:graphicFrameLocks noGrp="1"/>
          </p:cNvGraphicFramePr>
          <p:nvPr>
            <p:extLst>
              <p:ext uri="{D42A27DB-BD31-4B8C-83A1-F6EECF244321}">
                <p14:modId xmlns:p14="http://schemas.microsoft.com/office/powerpoint/2010/main" val="1349174328"/>
              </p:ext>
            </p:extLst>
          </p:nvPr>
        </p:nvGraphicFramePr>
        <p:xfrm>
          <a:off x="450055" y="304006"/>
          <a:ext cx="8243890" cy="3078480"/>
        </p:xfrm>
        <a:graphic>
          <a:graphicData uri="http://schemas.openxmlformats.org/drawingml/2006/table">
            <a:tbl>
              <a:tblPr firstRow="1" bandRow="1">
                <a:tableStyleId>{87DD6C84-8DDF-46C9-ABAC-F74212CD6197}</a:tableStyleId>
              </a:tblPr>
              <a:tblGrid>
                <a:gridCol w="385763">
                  <a:extLst>
                    <a:ext uri="{9D8B030D-6E8A-4147-A177-3AD203B41FA5}">
                      <a16:colId xmlns:a16="http://schemas.microsoft.com/office/drawing/2014/main" val="572109955"/>
                    </a:ext>
                  </a:extLst>
                </a:gridCol>
                <a:gridCol w="2278856">
                  <a:extLst>
                    <a:ext uri="{9D8B030D-6E8A-4147-A177-3AD203B41FA5}">
                      <a16:colId xmlns:a16="http://schemas.microsoft.com/office/drawing/2014/main" val="2960208310"/>
                    </a:ext>
                  </a:extLst>
                </a:gridCol>
                <a:gridCol w="2281715">
                  <a:extLst>
                    <a:ext uri="{9D8B030D-6E8A-4147-A177-3AD203B41FA5}">
                      <a16:colId xmlns:a16="http://schemas.microsoft.com/office/drawing/2014/main" val="1330182163"/>
                    </a:ext>
                  </a:extLst>
                </a:gridCol>
                <a:gridCol w="1648778">
                  <a:extLst>
                    <a:ext uri="{9D8B030D-6E8A-4147-A177-3AD203B41FA5}">
                      <a16:colId xmlns:a16="http://schemas.microsoft.com/office/drawing/2014/main" val="3288935040"/>
                    </a:ext>
                  </a:extLst>
                </a:gridCol>
                <a:gridCol w="1648778">
                  <a:extLst>
                    <a:ext uri="{9D8B030D-6E8A-4147-A177-3AD203B41FA5}">
                      <a16:colId xmlns:a16="http://schemas.microsoft.com/office/drawing/2014/main" val="3355220638"/>
                    </a:ext>
                  </a:extLst>
                </a:gridCol>
              </a:tblGrid>
              <a:tr h="1458913">
                <a:tc>
                  <a:txBody>
                    <a:bodyPr/>
                    <a:lstStyle/>
                    <a:p>
                      <a:r>
                        <a:rPr lang="en-IN" sz="1000" dirty="0"/>
                        <a:t>14</a:t>
                      </a:r>
                    </a:p>
                  </a:txBody>
                  <a:tcPr/>
                </a:tc>
                <a:tc>
                  <a:txBody>
                    <a:bodyPr/>
                    <a:lstStyle/>
                    <a:p>
                      <a:r>
                        <a:rPr lang="en-US" sz="1000" dirty="0"/>
                        <a:t>“Research on Classification and Recognition of Underwater Targets Based on Spark’s Decision Tree Technology” from IEEE Xplore</a:t>
                      </a:r>
                      <a:endParaRPr lang="en-IN" sz="1000" dirty="0"/>
                    </a:p>
                  </a:txBody>
                  <a:tcPr/>
                </a:tc>
                <a:tc>
                  <a:txBody>
                    <a:bodyPr/>
                    <a:lstStyle/>
                    <a:p>
                      <a:r>
                        <a:rPr lang="en-US" sz="1000" dirty="0"/>
                        <a:t>The decision tree algorithm uses the corresponding branching strategy from the top to the bottom to select the best branch attribute, and then divides the original data set according to the attribute. Spark also stores the intermediate data on the hard disk during MapReduce calculations.</a:t>
                      </a:r>
                      <a:endParaRPr lang="en-IN" sz="1000" dirty="0"/>
                    </a:p>
                  </a:txBody>
                  <a:tcPr/>
                </a:tc>
                <a:tc>
                  <a:txBody>
                    <a:bodyPr/>
                    <a:lstStyle/>
                    <a:p>
                      <a:r>
                        <a:rPr lang="en-US" sz="1000" dirty="0"/>
                        <a:t>This paper proposes a decision tree classification algorithm based on Spark. It makes good use of the memory-based distributed parallel processing capabilities of the Spark Big Data platform</a:t>
                      </a:r>
                      <a:endParaRPr lang="en-IN" sz="1000" dirty="0"/>
                    </a:p>
                  </a:txBody>
                  <a:tcPr/>
                </a:tc>
                <a:tc>
                  <a:txBody>
                    <a:bodyPr/>
                    <a:lstStyle/>
                    <a:p>
                      <a:r>
                        <a:rPr lang="en-US" sz="1000" dirty="0"/>
                        <a:t>All transformation operations are deferred, and they are not </a:t>
                      </a:r>
                      <a:r>
                        <a:rPr lang="en-US" sz="1000" dirty="0" err="1"/>
                        <a:t>actuallyexecuted</a:t>
                      </a:r>
                      <a:r>
                        <a:rPr lang="en-US" sz="1000" dirty="0"/>
                        <a:t> immediately. Only after the action operation </a:t>
                      </a:r>
                      <a:r>
                        <a:rPr lang="en-US" sz="1000" dirty="0" err="1"/>
                        <a:t>iscompleted</a:t>
                      </a:r>
                      <a:r>
                        <a:rPr lang="en-US" sz="1000" dirty="0"/>
                        <a:t>, it will actually trigger the previous </a:t>
                      </a:r>
                      <a:r>
                        <a:rPr lang="en-US" sz="1000" dirty="0" err="1"/>
                        <a:t>transformationoperations</a:t>
                      </a:r>
                      <a:r>
                        <a:rPr lang="en-US" sz="1000" dirty="0"/>
                        <a:t>.</a:t>
                      </a:r>
                      <a:endParaRPr lang="en-IN" sz="1000" dirty="0"/>
                    </a:p>
                  </a:txBody>
                  <a:tcPr/>
                </a:tc>
                <a:extLst>
                  <a:ext uri="{0D108BD9-81ED-4DB2-BD59-A6C34878D82A}">
                    <a16:rowId xmlns:a16="http://schemas.microsoft.com/office/drawing/2014/main" val="3366329309"/>
                  </a:ext>
                </a:extLst>
              </a:tr>
              <a:tr h="1458913">
                <a:tc>
                  <a:txBody>
                    <a:bodyPr/>
                    <a:lstStyle/>
                    <a:p>
                      <a:r>
                        <a:rPr lang="en-IN" sz="1000" dirty="0"/>
                        <a:t>15</a:t>
                      </a:r>
                    </a:p>
                  </a:txBody>
                  <a:tcPr/>
                </a:tc>
                <a:tc>
                  <a:txBody>
                    <a:bodyPr/>
                    <a:lstStyle/>
                    <a:p>
                      <a:r>
                        <a:rPr lang="en-US" sz="1000" dirty="0"/>
                        <a:t>“Decision Tree-Based Adaptive Modulation for Underwater Acoustic Communications” from  IEEE Xplore</a:t>
                      </a:r>
                      <a:endParaRPr lang="en-IN" sz="1000" dirty="0"/>
                    </a:p>
                  </a:txBody>
                  <a:tcPr/>
                </a:tc>
                <a:tc>
                  <a:txBody>
                    <a:bodyPr/>
                    <a:lstStyle/>
                    <a:p>
                      <a:r>
                        <a:rPr lang="en-US" sz="1000" dirty="0"/>
                        <a:t>A decision tree is trained to forecast the BER of the </a:t>
                      </a:r>
                      <a:r>
                        <a:rPr lang="en-US" sz="1000" dirty="0" err="1"/>
                        <a:t>PSK</a:t>
                      </a:r>
                      <a:r>
                        <a:rPr lang="en-US" sz="1000" dirty="0"/>
                        <a:t> signals based on estimates of channel delay and Doppler spread and the received SNR.</a:t>
                      </a:r>
                      <a:endParaRPr lang="en-IN" sz="1000" dirty="0"/>
                    </a:p>
                  </a:txBody>
                  <a:tcPr/>
                </a:tc>
                <a:tc>
                  <a:txBody>
                    <a:bodyPr/>
                    <a:lstStyle/>
                    <a:p>
                      <a:r>
                        <a:rPr lang="en-US" sz="1000" dirty="0"/>
                        <a:t>Results demonstrated that the decision tree predicted the BER fairly accurately. </a:t>
                      </a:r>
                      <a:endParaRPr lang="en-IN" sz="1000" dirty="0"/>
                    </a:p>
                  </a:txBody>
                  <a:tcPr/>
                </a:tc>
                <a:tc>
                  <a:txBody>
                    <a:bodyPr/>
                    <a:lstStyle/>
                    <a:p>
                      <a:r>
                        <a:rPr lang="en-US" sz="1000" dirty="0"/>
                        <a:t>Underwater channels are highly variable, influenced by factors like water temperature, salinity, and movement. This variability can make it challenging to adapt modulation schemes effectively in real-time.</a:t>
                      </a:r>
                      <a:endParaRPr lang="en-IN" sz="1000" dirty="0"/>
                    </a:p>
                  </a:txBody>
                  <a:tcPr/>
                </a:tc>
                <a:extLst>
                  <a:ext uri="{0D108BD9-81ED-4DB2-BD59-A6C34878D82A}">
                    <a16:rowId xmlns:a16="http://schemas.microsoft.com/office/drawing/2014/main" val="991311276"/>
                  </a:ext>
                </a:extLst>
              </a:tr>
            </a:tbl>
          </a:graphicData>
        </a:graphic>
      </p:graphicFrame>
    </p:spTree>
    <p:extLst>
      <p:ext uri="{BB962C8B-B14F-4D97-AF65-F5344CB8AC3E}">
        <p14:creationId xmlns:p14="http://schemas.microsoft.com/office/powerpoint/2010/main" val="381453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TABLE OF CONTENTS:</a:t>
            </a:r>
            <a:endParaRPr dirty="0"/>
          </a:p>
        </p:txBody>
      </p:sp>
      <p:sp>
        <p:nvSpPr>
          <p:cNvPr id="175" name="Google Shape;175;p16"/>
          <p:cNvSpPr txBox="1">
            <a:spLocks noGrp="1"/>
          </p:cNvSpPr>
          <p:nvPr>
            <p:ph type="body" idx="1"/>
          </p:nvPr>
        </p:nvSpPr>
        <p:spPr>
          <a:xfrm>
            <a:off x="937200" y="699900"/>
            <a:ext cx="7269600" cy="313193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a:t>Abstract</a:t>
            </a:r>
          </a:p>
          <a:p>
            <a:pPr marL="457200" lvl="0" indent="-381000" algn="l" rtl="0">
              <a:spcBef>
                <a:spcPts val="600"/>
              </a:spcBef>
              <a:spcAft>
                <a:spcPts val="0"/>
              </a:spcAft>
              <a:buSzPts val="2400"/>
              <a:buChar char="🐠"/>
            </a:pPr>
            <a:r>
              <a:rPr lang="en" sz="1800" dirty="0"/>
              <a:t>Introdution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Motivation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Innovation idea of the project</a:t>
            </a:r>
          </a:p>
          <a:p>
            <a:pPr marL="457200" lvl="0" indent="-381000" algn="l" rtl="0">
              <a:spcBef>
                <a:spcPts val="600"/>
              </a:spcBef>
              <a:spcAft>
                <a:spcPts val="0"/>
              </a:spcAft>
              <a:buSzPts val="2400"/>
              <a:buChar char="🐠"/>
            </a:pPr>
            <a:r>
              <a:rPr lang="en-US" sz="1800" dirty="0">
                <a:solidFill>
                  <a:srgbClr val="202124"/>
                </a:solidFill>
                <a:latin typeface="Roboto" panose="02000000000000000000" pitchFamily="2" charset="0"/>
              </a:rPr>
              <a:t>Scope of Project</a:t>
            </a:r>
            <a:endParaRPr lang="en-US" sz="1800" b="0" i="0" dirty="0">
              <a:solidFill>
                <a:srgbClr val="202124"/>
              </a:solidFill>
              <a:effectLst/>
              <a:latin typeface="Roboto" panose="02000000000000000000" pitchFamily="2" charset="0"/>
            </a:endParaRP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Requirement Gathering</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Literature Survey</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Limitations Identified(from Literature)</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References</a:t>
            </a:r>
            <a:endParaRPr lang="en" sz="1800" dirty="0"/>
          </a:p>
        </p:txBody>
      </p:sp>
      <p:sp>
        <p:nvSpPr>
          <p:cNvPr id="176" name="Google Shape;176;p16"/>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54DF19A-4771-E8D0-8EFE-516CA40074B5}"/>
              </a:ext>
            </a:extLst>
          </p:cNvPr>
          <p:cNvGraphicFramePr>
            <a:graphicFrameLocks noGrp="1"/>
          </p:cNvGraphicFramePr>
          <p:nvPr>
            <p:extLst>
              <p:ext uri="{D42A27DB-BD31-4B8C-83A1-F6EECF244321}">
                <p14:modId xmlns:p14="http://schemas.microsoft.com/office/powerpoint/2010/main" val="1772454892"/>
              </p:ext>
            </p:extLst>
          </p:nvPr>
        </p:nvGraphicFramePr>
        <p:xfrm>
          <a:off x="471488" y="539750"/>
          <a:ext cx="8286750" cy="3145790"/>
        </p:xfrm>
        <a:graphic>
          <a:graphicData uri="http://schemas.openxmlformats.org/drawingml/2006/table">
            <a:tbl>
              <a:tblPr firstRow="1" bandRow="1">
                <a:tableStyleId>{87DD6C84-8DDF-46C9-ABAC-F74212CD6197}</a:tableStyleId>
              </a:tblPr>
              <a:tblGrid>
                <a:gridCol w="450056">
                  <a:extLst>
                    <a:ext uri="{9D8B030D-6E8A-4147-A177-3AD203B41FA5}">
                      <a16:colId xmlns:a16="http://schemas.microsoft.com/office/drawing/2014/main" val="1931902790"/>
                    </a:ext>
                  </a:extLst>
                </a:gridCol>
                <a:gridCol w="2257425">
                  <a:extLst>
                    <a:ext uri="{9D8B030D-6E8A-4147-A177-3AD203B41FA5}">
                      <a16:colId xmlns:a16="http://schemas.microsoft.com/office/drawing/2014/main" val="2074380024"/>
                    </a:ext>
                  </a:extLst>
                </a:gridCol>
                <a:gridCol w="2264569">
                  <a:extLst>
                    <a:ext uri="{9D8B030D-6E8A-4147-A177-3AD203B41FA5}">
                      <a16:colId xmlns:a16="http://schemas.microsoft.com/office/drawing/2014/main" val="2483018207"/>
                    </a:ext>
                  </a:extLst>
                </a:gridCol>
                <a:gridCol w="1657350">
                  <a:extLst>
                    <a:ext uri="{9D8B030D-6E8A-4147-A177-3AD203B41FA5}">
                      <a16:colId xmlns:a16="http://schemas.microsoft.com/office/drawing/2014/main" val="2599750290"/>
                    </a:ext>
                  </a:extLst>
                </a:gridCol>
                <a:gridCol w="1657350">
                  <a:extLst>
                    <a:ext uri="{9D8B030D-6E8A-4147-A177-3AD203B41FA5}">
                      <a16:colId xmlns:a16="http://schemas.microsoft.com/office/drawing/2014/main" val="910431216"/>
                    </a:ext>
                  </a:extLst>
                </a:gridCol>
              </a:tblGrid>
              <a:tr h="1530350">
                <a:tc>
                  <a:txBody>
                    <a:bodyPr/>
                    <a:lstStyle/>
                    <a:p>
                      <a:r>
                        <a:rPr lang="en-IN" sz="1000" dirty="0"/>
                        <a:t>16</a:t>
                      </a:r>
                    </a:p>
                  </a:txBody>
                  <a:tcPr/>
                </a:tc>
                <a:tc>
                  <a:txBody>
                    <a:bodyPr/>
                    <a:lstStyle/>
                    <a:p>
                      <a:r>
                        <a:rPr lang="en-US" dirty="0"/>
                        <a:t>“</a:t>
                      </a:r>
                      <a:r>
                        <a:rPr lang="en-US" sz="1000" dirty="0"/>
                        <a:t>A-KNN: An adaptive method for constructing high-resolution ocean models” from  IEEE Xplore</a:t>
                      </a:r>
                      <a:endParaRPr lang="en-IN" sz="1000" dirty="0"/>
                    </a:p>
                  </a:txBody>
                  <a:tcPr/>
                </a:tc>
                <a:tc>
                  <a:txBody>
                    <a:bodyPr/>
                    <a:lstStyle/>
                    <a:p>
                      <a:r>
                        <a:rPr lang="en-US" sz="1000" dirty="0"/>
                        <a:t>This adopts the KNN regression method to refine the original dataset with a considerable interval, and the purpose is to interpolate the dataset into an evenly distributed dataset at intervals of 1 meter</a:t>
                      </a:r>
                      <a:endParaRPr lang="en-IN" sz="1000" dirty="0"/>
                    </a:p>
                  </a:txBody>
                  <a:tcPr/>
                </a:tc>
                <a:tc>
                  <a:txBody>
                    <a:bodyPr/>
                    <a:lstStyle/>
                    <a:p>
                      <a:r>
                        <a:rPr lang="en-US" sz="1000" dirty="0"/>
                        <a:t>The k-nearest neighbor regression model trained using the method proposed in this paper dramatically improves the vertical resolution of the data.</a:t>
                      </a:r>
                      <a:endParaRPr lang="en-IN" sz="1000" dirty="0"/>
                    </a:p>
                  </a:txBody>
                  <a:tcPr/>
                </a:tc>
                <a:tc>
                  <a:txBody>
                    <a:bodyPr/>
                    <a:lstStyle/>
                    <a:p>
                      <a:r>
                        <a:rPr lang="en-US" sz="1000" dirty="0"/>
                        <a:t>Due to the high cost of underwater nodes and related protective devices, </a:t>
                      </a:r>
                      <a:r>
                        <a:rPr lang="en-US" sz="1000" dirty="0" err="1"/>
                        <a:t>wecannot</a:t>
                      </a:r>
                      <a:r>
                        <a:rPr lang="en-US" sz="1000" dirty="0"/>
                        <a:t> solve the problem by increasing the amount of sparsity deployment of underwater nodes</a:t>
                      </a:r>
                      <a:endParaRPr lang="en-IN" sz="1000" dirty="0"/>
                    </a:p>
                  </a:txBody>
                  <a:tcPr/>
                </a:tc>
                <a:extLst>
                  <a:ext uri="{0D108BD9-81ED-4DB2-BD59-A6C34878D82A}">
                    <a16:rowId xmlns:a16="http://schemas.microsoft.com/office/drawing/2014/main" val="3367049713"/>
                  </a:ext>
                </a:extLst>
              </a:tr>
              <a:tr h="1530350">
                <a:tc>
                  <a:txBody>
                    <a:bodyPr/>
                    <a:lstStyle/>
                    <a:p>
                      <a:r>
                        <a:rPr lang="en-IN" sz="1000" dirty="0"/>
                        <a:t>17</a:t>
                      </a:r>
                    </a:p>
                  </a:txBody>
                  <a:tcPr/>
                </a:tc>
                <a:tc>
                  <a:txBody>
                    <a:bodyPr/>
                    <a:lstStyle/>
                    <a:p>
                      <a:r>
                        <a:rPr lang="en-US" sz="1000" dirty="0"/>
                        <a:t>“Classification of Underwater Acoustic Signals Using Multi-Classifiers”</a:t>
                      </a:r>
                      <a:r>
                        <a:rPr lang="en-IN" sz="1000" dirty="0"/>
                        <a:t>Proceedings of 2018 15th International </a:t>
                      </a:r>
                      <a:r>
                        <a:rPr lang="en-IN" sz="1000" dirty="0" err="1"/>
                        <a:t>BCAST</a:t>
                      </a:r>
                      <a:endParaRPr lang="en-IN" sz="1000" dirty="0"/>
                    </a:p>
                  </a:txBody>
                  <a:tcPr/>
                </a:tc>
                <a:tc>
                  <a:txBody>
                    <a:bodyPr/>
                    <a:lstStyle/>
                    <a:p>
                      <a:r>
                        <a:rPr lang="en-IN" sz="1000" dirty="0"/>
                        <a:t>K nearest </a:t>
                      </a:r>
                      <a:r>
                        <a:rPr lang="en-IN" sz="1000" dirty="0" err="1"/>
                        <a:t>neighbour,Support</a:t>
                      </a:r>
                      <a:r>
                        <a:rPr lang="en-IN" sz="1000" dirty="0"/>
                        <a:t> vector machine, Naïve Bayesian approach and artificial neural networks are used</a:t>
                      </a:r>
                    </a:p>
                  </a:txBody>
                  <a:tcPr/>
                </a:tc>
                <a:tc>
                  <a:txBody>
                    <a:bodyPr/>
                    <a:lstStyle/>
                    <a:p>
                      <a:r>
                        <a:rPr lang="en-US" sz="1000" dirty="0"/>
                        <a:t>Implemented multiple classification based identification techniques to classify underwater acoustic signals under controlled noise environment. The noise parameters for each type of classifiers were kept same. </a:t>
                      </a:r>
                      <a:endParaRPr lang="en-IN" sz="1000" dirty="0"/>
                    </a:p>
                  </a:txBody>
                  <a:tcPr/>
                </a:tc>
                <a:tc>
                  <a:txBody>
                    <a:bodyPr/>
                    <a:lstStyle/>
                    <a:p>
                      <a:r>
                        <a:rPr lang="en-US" sz="1000" dirty="0"/>
                        <a:t>some hybrid approaches can be deployed to </a:t>
                      </a:r>
                      <a:r>
                        <a:rPr lang="en-US" sz="1000" dirty="0" err="1"/>
                        <a:t>getmore</a:t>
                      </a:r>
                      <a:r>
                        <a:rPr lang="en-US" sz="1000" dirty="0"/>
                        <a:t> efficient results. Combination of Classifiers instead </a:t>
                      </a:r>
                      <a:r>
                        <a:rPr lang="en-US" sz="1000" dirty="0" err="1"/>
                        <a:t>ofsingle</a:t>
                      </a:r>
                      <a:r>
                        <a:rPr lang="en-US" sz="1000" dirty="0"/>
                        <a:t> one along with the denoising approach in </a:t>
                      </a:r>
                      <a:r>
                        <a:rPr lang="en-US" sz="1000" dirty="0" err="1"/>
                        <a:t>preprocessingphase</a:t>
                      </a:r>
                      <a:r>
                        <a:rPr lang="en-US" sz="1000" dirty="0"/>
                        <a:t> can provide much better results.</a:t>
                      </a:r>
                      <a:endParaRPr lang="en-IN" sz="1000" dirty="0"/>
                    </a:p>
                  </a:txBody>
                  <a:tcPr/>
                </a:tc>
                <a:extLst>
                  <a:ext uri="{0D108BD9-81ED-4DB2-BD59-A6C34878D82A}">
                    <a16:rowId xmlns:a16="http://schemas.microsoft.com/office/drawing/2014/main" val="666421233"/>
                  </a:ext>
                </a:extLst>
              </a:tr>
            </a:tbl>
          </a:graphicData>
        </a:graphic>
      </p:graphicFrame>
    </p:spTree>
    <p:extLst>
      <p:ext uri="{BB962C8B-B14F-4D97-AF65-F5344CB8AC3E}">
        <p14:creationId xmlns:p14="http://schemas.microsoft.com/office/powerpoint/2010/main" val="18786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1CB9-5F3E-C03F-3BD9-D7DF769B86DF}"/>
              </a:ext>
            </a:extLst>
          </p:cNvPr>
          <p:cNvSpPr>
            <a:spLocks noGrp="1"/>
          </p:cNvSpPr>
          <p:nvPr>
            <p:ph type="ctrTitle"/>
          </p:nvPr>
        </p:nvSpPr>
        <p:spPr>
          <a:xfrm>
            <a:off x="650081" y="464344"/>
            <a:ext cx="2235994" cy="357187"/>
          </a:xfrm>
        </p:spPr>
        <p:txBody>
          <a:bodyPr/>
          <a:lstStyle/>
          <a:p>
            <a:pPr algn="l"/>
            <a:r>
              <a:rPr lang="en-IN" sz="3200" dirty="0"/>
              <a:t>Objective:</a:t>
            </a:r>
          </a:p>
        </p:txBody>
      </p:sp>
      <p:sp>
        <p:nvSpPr>
          <p:cNvPr id="3" name="Subtitle 2">
            <a:extLst>
              <a:ext uri="{FF2B5EF4-FFF2-40B4-BE49-F238E27FC236}">
                <a16:creationId xmlns:a16="http://schemas.microsoft.com/office/drawing/2014/main" id="{2F170357-2B72-3534-9D2E-E513D56AED94}"/>
              </a:ext>
            </a:extLst>
          </p:cNvPr>
          <p:cNvSpPr>
            <a:spLocks noGrp="1"/>
          </p:cNvSpPr>
          <p:nvPr>
            <p:ph type="subTitle" idx="1"/>
          </p:nvPr>
        </p:nvSpPr>
        <p:spPr>
          <a:xfrm>
            <a:off x="464344" y="1100138"/>
            <a:ext cx="8201025" cy="2296116"/>
          </a:xfrm>
        </p:spPr>
        <p:txBody>
          <a:bodyPr/>
          <a:lstStyle/>
          <a:p>
            <a:pPr algn="just"/>
            <a:r>
              <a:rPr lang="en-US" sz="1800" dirty="0">
                <a:solidFill>
                  <a:schemeClr val="tx1"/>
                </a:solidFill>
              </a:rPr>
              <a:t>     The objective of this project is to develop and implement cutting-edge technologies and methods for the detection and mitigation of submerged hazards, specifically focusing on submarine rocks and </a:t>
            </a:r>
            <a:r>
              <a:rPr lang="en-US" sz="1800" dirty="0" err="1">
                <a:solidFill>
                  <a:schemeClr val="tx1"/>
                </a:solidFill>
              </a:rPr>
              <a:t>mines.It</a:t>
            </a:r>
            <a:r>
              <a:rPr lang="en-US" sz="1800" dirty="0">
                <a:solidFill>
                  <a:schemeClr val="tx1"/>
                </a:solidFill>
              </a:rPr>
              <a:t> also enhance the safety of naval vessels, submarines, and commercial ships by providing advanced detection capabilities for submerged hazards. Combines data from various sensors, including sonar, and imaging, to create comprehensive and reliable hazard detection </a:t>
            </a:r>
            <a:r>
              <a:rPr lang="en-US" sz="1800" dirty="0" err="1">
                <a:solidFill>
                  <a:schemeClr val="tx1"/>
                </a:solidFill>
              </a:rPr>
              <a:t>systems.Achieve</a:t>
            </a:r>
            <a:r>
              <a:rPr lang="en-US" sz="1800" dirty="0">
                <a:solidFill>
                  <a:schemeClr val="tx1"/>
                </a:solidFill>
              </a:rPr>
              <a:t> high accuracy in detecting and classifying underwater objects to minimize false alarms and ensure precise identification.</a:t>
            </a:r>
            <a:endParaRPr lang="en-IN" sz="1800" dirty="0">
              <a:solidFill>
                <a:schemeClr val="tx1"/>
              </a:solidFill>
            </a:endParaRPr>
          </a:p>
        </p:txBody>
      </p:sp>
    </p:spTree>
    <p:extLst>
      <p:ext uri="{BB962C8B-B14F-4D97-AF65-F5344CB8AC3E}">
        <p14:creationId xmlns:p14="http://schemas.microsoft.com/office/powerpoint/2010/main" val="149345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567B-0C97-4F3D-39DC-FC332246531A}"/>
              </a:ext>
            </a:extLst>
          </p:cNvPr>
          <p:cNvSpPr>
            <a:spLocks noGrp="1"/>
          </p:cNvSpPr>
          <p:nvPr>
            <p:ph type="ctrTitle"/>
          </p:nvPr>
        </p:nvSpPr>
        <p:spPr>
          <a:xfrm>
            <a:off x="564356" y="335756"/>
            <a:ext cx="3714750" cy="414338"/>
          </a:xfrm>
        </p:spPr>
        <p:txBody>
          <a:bodyPr/>
          <a:lstStyle/>
          <a:p>
            <a:r>
              <a:rPr lang="en-IN" sz="3200" dirty="0"/>
              <a:t>Problem Statement:</a:t>
            </a:r>
          </a:p>
        </p:txBody>
      </p:sp>
      <p:sp>
        <p:nvSpPr>
          <p:cNvPr id="3" name="Subtitle 2">
            <a:extLst>
              <a:ext uri="{FF2B5EF4-FFF2-40B4-BE49-F238E27FC236}">
                <a16:creationId xmlns:a16="http://schemas.microsoft.com/office/drawing/2014/main" id="{FF8F5899-E268-371B-4497-00EDBF9B0FBA}"/>
              </a:ext>
            </a:extLst>
          </p:cNvPr>
          <p:cNvSpPr>
            <a:spLocks noGrp="1"/>
          </p:cNvSpPr>
          <p:nvPr>
            <p:ph type="subTitle" idx="1"/>
          </p:nvPr>
        </p:nvSpPr>
        <p:spPr>
          <a:xfrm>
            <a:off x="421481" y="964406"/>
            <a:ext cx="7500938" cy="2343150"/>
          </a:xfrm>
        </p:spPr>
        <p:txBody>
          <a:bodyPr/>
          <a:lstStyle/>
          <a:p>
            <a:pPr algn="just"/>
            <a:r>
              <a:rPr lang="en-US" sz="1800" dirty="0">
                <a:solidFill>
                  <a:schemeClr val="tx1"/>
                </a:solidFill>
              </a:rPr>
              <a:t>     The maritime industry faces significant challenges in safeguarding vessels and underwater </a:t>
            </a:r>
            <a:r>
              <a:rPr lang="en-US" sz="1800" dirty="0" err="1">
                <a:solidFill>
                  <a:schemeClr val="tx1"/>
                </a:solidFill>
              </a:rPr>
              <a:t>infrastructure.Current</a:t>
            </a:r>
            <a:r>
              <a:rPr lang="en-US" sz="1800" dirty="0">
                <a:solidFill>
                  <a:schemeClr val="tx1"/>
                </a:solidFill>
              </a:rPr>
              <a:t> detection technologies are often limited in their accuracy, coverage, and cost-effectiveness, leading to increased risks, accidents, and operational inefficiencies. There is an urgent need to develop advanced and integrated detection solutions that can differentiate between submarine rocks and mines, providing real-time, reliable, and cost-efficient detection to enhance maritime safety, navigation, and environmental protection</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12078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E301-E57B-CE50-401B-8A8E62B10B0D}"/>
              </a:ext>
            </a:extLst>
          </p:cNvPr>
          <p:cNvSpPr>
            <a:spLocks noGrp="1"/>
          </p:cNvSpPr>
          <p:nvPr>
            <p:ph type="ctrTitle"/>
          </p:nvPr>
        </p:nvSpPr>
        <p:spPr>
          <a:xfrm>
            <a:off x="521494" y="400050"/>
            <a:ext cx="4286250" cy="392906"/>
          </a:xfrm>
        </p:spPr>
        <p:txBody>
          <a:bodyPr/>
          <a:lstStyle/>
          <a:p>
            <a:r>
              <a:rPr lang="en-IN" sz="3200" dirty="0"/>
              <a:t>Architecture Diagram:</a:t>
            </a:r>
          </a:p>
        </p:txBody>
      </p:sp>
      <p:pic>
        <p:nvPicPr>
          <p:cNvPr id="5" name="Picture 4">
            <a:extLst>
              <a:ext uri="{FF2B5EF4-FFF2-40B4-BE49-F238E27FC236}">
                <a16:creationId xmlns:a16="http://schemas.microsoft.com/office/drawing/2014/main" id="{16050FA3-EED5-32BE-AABD-8ED1C0920A9B}"/>
              </a:ext>
            </a:extLst>
          </p:cNvPr>
          <p:cNvPicPr>
            <a:picLocks noChangeAspect="1"/>
          </p:cNvPicPr>
          <p:nvPr/>
        </p:nvPicPr>
        <p:blipFill>
          <a:blip r:embed="rId2"/>
          <a:stretch>
            <a:fillRect/>
          </a:stretch>
        </p:blipFill>
        <p:spPr>
          <a:xfrm>
            <a:off x="1287495" y="850105"/>
            <a:ext cx="6569009" cy="3600137"/>
          </a:xfrm>
          <a:prstGeom prst="rect">
            <a:avLst/>
          </a:prstGeom>
        </p:spPr>
      </p:pic>
    </p:spTree>
    <p:extLst>
      <p:ext uri="{BB962C8B-B14F-4D97-AF65-F5344CB8AC3E}">
        <p14:creationId xmlns:p14="http://schemas.microsoft.com/office/powerpoint/2010/main" val="1520225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6B6-E7BE-46B2-B5D3-F629B1079DC8}"/>
              </a:ext>
            </a:extLst>
          </p:cNvPr>
          <p:cNvSpPr>
            <a:spLocks noGrp="1"/>
          </p:cNvSpPr>
          <p:nvPr>
            <p:ph type="ctrTitle"/>
          </p:nvPr>
        </p:nvSpPr>
        <p:spPr>
          <a:xfrm>
            <a:off x="492919" y="385762"/>
            <a:ext cx="2536032" cy="535781"/>
          </a:xfrm>
        </p:spPr>
        <p:txBody>
          <a:bodyPr/>
          <a:lstStyle/>
          <a:p>
            <a:r>
              <a:rPr lang="en-IN" sz="3200" dirty="0"/>
              <a:t>ER Diagram:</a:t>
            </a:r>
          </a:p>
        </p:txBody>
      </p:sp>
      <p:pic>
        <p:nvPicPr>
          <p:cNvPr id="4" name="Picture 3">
            <a:extLst>
              <a:ext uri="{FF2B5EF4-FFF2-40B4-BE49-F238E27FC236}">
                <a16:creationId xmlns:a16="http://schemas.microsoft.com/office/drawing/2014/main" id="{0759F41C-4511-CBB1-66CA-D1CEA10685E9}"/>
              </a:ext>
            </a:extLst>
          </p:cNvPr>
          <p:cNvPicPr>
            <a:picLocks noChangeAspect="1"/>
          </p:cNvPicPr>
          <p:nvPr/>
        </p:nvPicPr>
        <p:blipFill>
          <a:blip r:embed="rId2"/>
          <a:stretch>
            <a:fillRect/>
          </a:stretch>
        </p:blipFill>
        <p:spPr>
          <a:xfrm>
            <a:off x="1611373" y="921542"/>
            <a:ext cx="6139596" cy="3607596"/>
          </a:xfrm>
          <a:prstGeom prst="rect">
            <a:avLst/>
          </a:prstGeom>
        </p:spPr>
      </p:pic>
    </p:spTree>
    <p:extLst>
      <p:ext uri="{BB962C8B-B14F-4D97-AF65-F5344CB8AC3E}">
        <p14:creationId xmlns:p14="http://schemas.microsoft.com/office/powerpoint/2010/main" val="372245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A64A-6DF1-78E0-385D-B04D430F93A5}"/>
              </a:ext>
            </a:extLst>
          </p:cNvPr>
          <p:cNvSpPr>
            <a:spLocks noGrp="1"/>
          </p:cNvSpPr>
          <p:nvPr>
            <p:ph type="ctrTitle"/>
          </p:nvPr>
        </p:nvSpPr>
        <p:spPr>
          <a:xfrm>
            <a:off x="471488" y="321470"/>
            <a:ext cx="3328987" cy="335756"/>
          </a:xfrm>
        </p:spPr>
        <p:txBody>
          <a:bodyPr/>
          <a:lstStyle/>
          <a:p>
            <a:r>
              <a:rPr lang="en-IN" sz="2400" dirty="0" err="1"/>
              <a:t>Usecase</a:t>
            </a:r>
            <a:r>
              <a:rPr lang="en-IN" sz="2400" dirty="0"/>
              <a:t> Diagram</a:t>
            </a:r>
            <a:r>
              <a:rPr lang="en-IN" sz="3200" dirty="0"/>
              <a:t>:</a:t>
            </a:r>
          </a:p>
        </p:txBody>
      </p:sp>
      <p:pic>
        <p:nvPicPr>
          <p:cNvPr id="4" name="Picture 3">
            <a:extLst>
              <a:ext uri="{FF2B5EF4-FFF2-40B4-BE49-F238E27FC236}">
                <a16:creationId xmlns:a16="http://schemas.microsoft.com/office/drawing/2014/main" id="{895A19FC-09E4-EFBC-5859-C691F4BA77BC}"/>
              </a:ext>
            </a:extLst>
          </p:cNvPr>
          <p:cNvPicPr>
            <a:picLocks noChangeAspect="1"/>
          </p:cNvPicPr>
          <p:nvPr/>
        </p:nvPicPr>
        <p:blipFill>
          <a:blip r:embed="rId2"/>
          <a:stretch>
            <a:fillRect/>
          </a:stretch>
        </p:blipFill>
        <p:spPr>
          <a:xfrm>
            <a:off x="1488034" y="721519"/>
            <a:ext cx="6167932" cy="3850481"/>
          </a:xfrm>
          <a:prstGeom prst="rect">
            <a:avLst/>
          </a:prstGeom>
        </p:spPr>
      </p:pic>
    </p:spTree>
    <p:extLst>
      <p:ext uri="{BB962C8B-B14F-4D97-AF65-F5344CB8AC3E}">
        <p14:creationId xmlns:p14="http://schemas.microsoft.com/office/powerpoint/2010/main" val="351249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1E82-0433-A0E8-E961-B47C8ED286F6}"/>
              </a:ext>
            </a:extLst>
          </p:cNvPr>
          <p:cNvSpPr>
            <a:spLocks noGrp="1"/>
          </p:cNvSpPr>
          <p:nvPr>
            <p:ph type="ctrTitle"/>
          </p:nvPr>
        </p:nvSpPr>
        <p:spPr>
          <a:xfrm>
            <a:off x="471488" y="471489"/>
            <a:ext cx="4021931" cy="378618"/>
          </a:xfrm>
        </p:spPr>
        <p:txBody>
          <a:bodyPr/>
          <a:lstStyle/>
          <a:p>
            <a:r>
              <a:rPr lang="en-IN" sz="3200" dirty="0"/>
              <a:t>Modules Description:</a:t>
            </a:r>
          </a:p>
        </p:txBody>
      </p:sp>
      <p:sp>
        <p:nvSpPr>
          <p:cNvPr id="3" name="Subtitle 2">
            <a:extLst>
              <a:ext uri="{FF2B5EF4-FFF2-40B4-BE49-F238E27FC236}">
                <a16:creationId xmlns:a16="http://schemas.microsoft.com/office/drawing/2014/main" id="{0FCCFC4B-525C-2156-4428-013EED4EAFB6}"/>
              </a:ext>
            </a:extLst>
          </p:cNvPr>
          <p:cNvSpPr>
            <a:spLocks noGrp="1"/>
          </p:cNvSpPr>
          <p:nvPr>
            <p:ph type="subTitle" idx="1"/>
          </p:nvPr>
        </p:nvSpPr>
        <p:spPr>
          <a:xfrm>
            <a:off x="700088" y="750094"/>
            <a:ext cx="7929562" cy="2646161"/>
          </a:xfrm>
        </p:spPr>
        <p:txBody>
          <a:bodyPr/>
          <a:lstStyle/>
          <a:p>
            <a:pPr marL="76200" indent="0" algn="just"/>
            <a:r>
              <a:rPr lang="en-US" sz="1800" dirty="0">
                <a:solidFill>
                  <a:srgbClr val="002060"/>
                </a:solidFill>
              </a:rPr>
              <a:t>a) Sonar System:   </a:t>
            </a:r>
          </a:p>
          <a:p>
            <a:pPr algn="just"/>
            <a:r>
              <a:rPr lang="en-US" sz="1800" dirty="0">
                <a:solidFill>
                  <a:schemeClr val="tx1"/>
                </a:solidFill>
              </a:rPr>
              <a:t>     A sonar system typically starts with a transducer, which is a device that emits sound waves into the water. These sound waves are often in the form of high-frequency acoustic pulses. Underwater sonar systems use acoustic waves to capture images of underwater environments by emitting sound pulses, receiving echoes, and processing the data to create images.  When the sound waves encounter an object, they bounce back as echoes. These echoes are received by the same transducer or another receiving transducer. Additionally, they collect numerical data on mines and rocks based on the acoustic back-scatter of sound waves.</a:t>
            </a:r>
            <a:endParaRPr lang="en-IN" sz="1800" dirty="0">
              <a:solidFill>
                <a:schemeClr val="tx1"/>
              </a:solidFill>
            </a:endParaRPr>
          </a:p>
        </p:txBody>
      </p:sp>
    </p:spTree>
    <p:extLst>
      <p:ext uri="{BB962C8B-B14F-4D97-AF65-F5344CB8AC3E}">
        <p14:creationId xmlns:p14="http://schemas.microsoft.com/office/powerpoint/2010/main" val="314882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4ED-9A2E-6121-BAFE-963B41519723}"/>
              </a:ext>
            </a:extLst>
          </p:cNvPr>
          <p:cNvSpPr>
            <a:spLocks noGrp="1"/>
          </p:cNvSpPr>
          <p:nvPr>
            <p:ph type="ctrTitle"/>
          </p:nvPr>
        </p:nvSpPr>
        <p:spPr>
          <a:xfrm>
            <a:off x="342900" y="371475"/>
            <a:ext cx="2914650" cy="307181"/>
          </a:xfrm>
        </p:spPr>
        <p:txBody>
          <a:bodyPr/>
          <a:lstStyle/>
          <a:p>
            <a:r>
              <a:rPr lang="en-IN" sz="2400" dirty="0"/>
              <a:t>b) Data Collection:</a:t>
            </a:r>
          </a:p>
        </p:txBody>
      </p:sp>
      <p:sp>
        <p:nvSpPr>
          <p:cNvPr id="3" name="Subtitle 2">
            <a:extLst>
              <a:ext uri="{FF2B5EF4-FFF2-40B4-BE49-F238E27FC236}">
                <a16:creationId xmlns:a16="http://schemas.microsoft.com/office/drawing/2014/main" id="{E3370C26-152C-F933-517B-FA9440E76B48}"/>
              </a:ext>
            </a:extLst>
          </p:cNvPr>
          <p:cNvSpPr>
            <a:spLocks noGrp="1"/>
          </p:cNvSpPr>
          <p:nvPr>
            <p:ph type="subTitle" idx="1"/>
          </p:nvPr>
        </p:nvSpPr>
        <p:spPr>
          <a:xfrm>
            <a:off x="507206" y="678656"/>
            <a:ext cx="7600950" cy="4650396"/>
          </a:xfrm>
        </p:spPr>
        <p:txBody>
          <a:bodyPr/>
          <a:lstStyle/>
          <a:p>
            <a:pPr algn="just"/>
            <a:r>
              <a:rPr lang="en-US" sz="1800" dirty="0"/>
              <a:t>     </a:t>
            </a:r>
            <a:r>
              <a:rPr lang="en-US" sz="1800" dirty="0">
                <a:solidFill>
                  <a:srgbClr val="002060"/>
                </a:solidFill>
              </a:rPr>
              <a:t>For the collection of numerical data, sonar systems emit acoustic signals into the water and measure the time it takes for these signals to travel to objects and return as </a:t>
            </a:r>
            <a:r>
              <a:rPr lang="en-US" sz="1800" dirty="0" err="1">
                <a:solidFill>
                  <a:srgbClr val="002060"/>
                </a:solidFill>
              </a:rPr>
              <a:t>echoes.This</a:t>
            </a:r>
            <a:r>
              <a:rPr lang="en-US" sz="1800" dirty="0">
                <a:solidFill>
                  <a:srgbClr val="002060"/>
                </a:solidFill>
              </a:rPr>
              <a:t> echoed data provides crucial information about distances to underwater objects and their acoustic characteristics. These data values are recorded at 60 different angles for 208 </a:t>
            </a:r>
            <a:r>
              <a:rPr lang="en-US" sz="1800" dirty="0" err="1">
                <a:solidFill>
                  <a:srgbClr val="002060"/>
                </a:solidFill>
              </a:rPr>
              <a:t>objects.Simultaneously</a:t>
            </a:r>
            <a:r>
              <a:rPr lang="en-US" sz="1800" dirty="0">
                <a:solidFill>
                  <a:srgbClr val="002060"/>
                </a:solidFill>
              </a:rPr>
              <a:t>, sonar systems are capable of collecting images of the underwater environment. We use side-scan sonar to create detailed two-dimensional images of the seafloor and any objects or structures on it. The intensity of echoes is used to create grayscale images, where brighter regions correspond to stronger echoes.</a:t>
            </a:r>
            <a:endParaRPr lang="en-IN" sz="1800" dirty="0">
              <a:solidFill>
                <a:srgbClr val="002060"/>
              </a:solidFill>
            </a:endParaRPr>
          </a:p>
        </p:txBody>
      </p:sp>
    </p:spTree>
    <p:extLst>
      <p:ext uri="{BB962C8B-B14F-4D97-AF65-F5344CB8AC3E}">
        <p14:creationId xmlns:p14="http://schemas.microsoft.com/office/powerpoint/2010/main" val="218932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5EA3-F089-35A4-CF1A-CD1BBD16B1FD}"/>
              </a:ext>
            </a:extLst>
          </p:cNvPr>
          <p:cNvSpPr>
            <a:spLocks noGrp="1"/>
          </p:cNvSpPr>
          <p:nvPr>
            <p:ph type="ctrTitle"/>
          </p:nvPr>
        </p:nvSpPr>
        <p:spPr>
          <a:xfrm>
            <a:off x="442913" y="357188"/>
            <a:ext cx="2521743" cy="307181"/>
          </a:xfrm>
        </p:spPr>
        <p:txBody>
          <a:bodyPr/>
          <a:lstStyle/>
          <a:p>
            <a:r>
              <a:rPr lang="en-IN" sz="2400" dirty="0"/>
              <a:t>c) Preprocessing:</a:t>
            </a:r>
          </a:p>
        </p:txBody>
      </p:sp>
      <p:sp>
        <p:nvSpPr>
          <p:cNvPr id="3" name="Subtitle 2">
            <a:extLst>
              <a:ext uri="{FF2B5EF4-FFF2-40B4-BE49-F238E27FC236}">
                <a16:creationId xmlns:a16="http://schemas.microsoft.com/office/drawing/2014/main" id="{D25B67ED-31CB-8039-9E8B-63123CC76D67}"/>
              </a:ext>
            </a:extLst>
          </p:cNvPr>
          <p:cNvSpPr>
            <a:spLocks noGrp="1"/>
          </p:cNvSpPr>
          <p:nvPr>
            <p:ph type="subTitle" idx="1"/>
          </p:nvPr>
        </p:nvSpPr>
        <p:spPr>
          <a:xfrm>
            <a:off x="571500" y="921545"/>
            <a:ext cx="7843838" cy="2474710"/>
          </a:xfrm>
        </p:spPr>
        <p:txBody>
          <a:bodyPr/>
          <a:lstStyle/>
          <a:p>
            <a:pPr algn="just"/>
            <a:r>
              <a:rPr lang="en-US" sz="1800" dirty="0">
                <a:solidFill>
                  <a:srgbClr val="002060"/>
                </a:solidFill>
              </a:rPr>
              <a:t>     The sonar image data are divided into training, testing and validation batches. We have a total of 7 batches with 4 batches in training, 2 batches in validation and 1 batch for </a:t>
            </a:r>
            <a:r>
              <a:rPr lang="en-US" sz="1800" dirty="0" err="1">
                <a:solidFill>
                  <a:srgbClr val="002060"/>
                </a:solidFill>
              </a:rPr>
              <a:t>testing.As</a:t>
            </a:r>
            <a:r>
              <a:rPr lang="en-US" sz="1800" dirty="0">
                <a:solidFill>
                  <a:srgbClr val="002060"/>
                </a:solidFill>
              </a:rPr>
              <a:t> of sonar dataset, 80% of the data for training and remaining 20% for testing the prediction model.</a:t>
            </a:r>
            <a:endParaRPr lang="en-IN" sz="1800" dirty="0">
              <a:solidFill>
                <a:srgbClr val="002060"/>
              </a:solidFill>
            </a:endParaRPr>
          </a:p>
        </p:txBody>
      </p:sp>
    </p:spTree>
    <p:extLst>
      <p:ext uri="{BB962C8B-B14F-4D97-AF65-F5344CB8AC3E}">
        <p14:creationId xmlns:p14="http://schemas.microsoft.com/office/powerpoint/2010/main" val="384001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E5F7-C01B-2F50-0E34-10B3FF0BDD39}"/>
              </a:ext>
            </a:extLst>
          </p:cNvPr>
          <p:cNvSpPr>
            <a:spLocks noGrp="1"/>
          </p:cNvSpPr>
          <p:nvPr>
            <p:ph type="ctrTitle"/>
          </p:nvPr>
        </p:nvSpPr>
        <p:spPr>
          <a:xfrm>
            <a:off x="600075" y="392906"/>
            <a:ext cx="7115175" cy="314325"/>
          </a:xfrm>
        </p:spPr>
        <p:txBody>
          <a:bodyPr/>
          <a:lstStyle/>
          <a:p>
            <a:r>
              <a:rPr lang="en-IN" sz="2400" dirty="0"/>
              <a:t>d) Feature </a:t>
            </a:r>
            <a:r>
              <a:rPr lang="en-IN" sz="2400" dirty="0" err="1"/>
              <a:t>Extraction&amp;classification</a:t>
            </a:r>
            <a:r>
              <a:rPr lang="en-IN" sz="2400" dirty="0"/>
              <a:t> of algorithms:</a:t>
            </a:r>
          </a:p>
        </p:txBody>
      </p:sp>
      <p:sp>
        <p:nvSpPr>
          <p:cNvPr id="3" name="Subtitle 2">
            <a:extLst>
              <a:ext uri="{FF2B5EF4-FFF2-40B4-BE49-F238E27FC236}">
                <a16:creationId xmlns:a16="http://schemas.microsoft.com/office/drawing/2014/main" id="{1BECEE48-143F-587F-EFF8-72F20C6DCE43}"/>
              </a:ext>
            </a:extLst>
          </p:cNvPr>
          <p:cNvSpPr>
            <a:spLocks noGrp="1"/>
          </p:cNvSpPr>
          <p:nvPr>
            <p:ph type="subTitle" idx="1"/>
          </p:nvPr>
        </p:nvSpPr>
        <p:spPr>
          <a:xfrm>
            <a:off x="685800" y="707231"/>
            <a:ext cx="7993856" cy="2689023"/>
          </a:xfrm>
        </p:spPr>
        <p:txBody>
          <a:bodyPr/>
          <a:lstStyle/>
          <a:p>
            <a:pPr algn="just"/>
            <a:r>
              <a:rPr lang="en-US" sz="1800" dirty="0">
                <a:solidFill>
                  <a:srgbClr val="002060"/>
                </a:solidFill>
              </a:rPr>
              <a:t>     Now implementing </a:t>
            </a:r>
            <a:r>
              <a:rPr lang="en-US" sz="1800" dirty="0" err="1">
                <a:solidFill>
                  <a:srgbClr val="002060"/>
                </a:solidFill>
              </a:rPr>
              <a:t>Conv2D</a:t>
            </a:r>
            <a:r>
              <a:rPr lang="en-US" sz="1800" dirty="0">
                <a:solidFill>
                  <a:srgbClr val="002060"/>
                </a:solidFill>
              </a:rPr>
              <a:t> deep model, firstly we create an empty sequential model. Giving </a:t>
            </a:r>
            <a:r>
              <a:rPr lang="en-US" sz="1800" dirty="0" err="1">
                <a:solidFill>
                  <a:srgbClr val="002060"/>
                </a:solidFill>
              </a:rPr>
              <a:t>256x256x3</a:t>
            </a:r>
            <a:r>
              <a:rPr lang="en-US" sz="1800" dirty="0">
                <a:solidFill>
                  <a:srgbClr val="002060"/>
                </a:solidFill>
              </a:rPr>
              <a:t> image as input, we add </a:t>
            </a:r>
            <a:r>
              <a:rPr lang="en-US" sz="1800" dirty="0" err="1">
                <a:solidFill>
                  <a:srgbClr val="002060"/>
                </a:solidFill>
              </a:rPr>
              <a:t>2D</a:t>
            </a:r>
            <a:r>
              <a:rPr lang="en-US" sz="1800" dirty="0">
                <a:solidFill>
                  <a:srgbClr val="002060"/>
                </a:solidFill>
              </a:rPr>
              <a:t> convolutional layer to the model with 16 filters and each of these having a </a:t>
            </a:r>
            <a:r>
              <a:rPr lang="en-US" sz="1800" dirty="0" err="1">
                <a:solidFill>
                  <a:srgbClr val="002060"/>
                </a:solidFill>
              </a:rPr>
              <a:t>3x3</a:t>
            </a:r>
            <a:r>
              <a:rPr lang="en-US" sz="1800" dirty="0">
                <a:solidFill>
                  <a:srgbClr val="002060"/>
                </a:solidFill>
              </a:rPr>
              <a:t> kernel with stride value 1. </a:t>
            </a:r>
            <a:r>
              <a:rPr lang="en-US" sz="1800" dirty="0" err="1">
                <a:solidFill>
                  <a:srgbClr val="002060"/>
                </a:solidFill>
              </a:rPr>
              <a:t>ReLu</a:t>
            </a:r>
            <a:r>
              <a:rPr lang="en-US" sz="1800" dirty="0">
                <a:solidFill>
                  <a:srgbClr val="002060"/>
                </a:solidFill>
              </a:rPr>
              <a:t> activation function is used in this case to tackle vanishing gradient problem. Then we add a </a:t>
            </a:r>
            <a:r>
              <a:rPr lang="en-US" sz="1800" dirty="0" err="1">
                <a:solidFill>
                  <a:srgbClr val="002060"/>
                </a:solidFill>
              </a:rPr>
              <a:t>2D</a:t>
            </a:r>
            <a:r>
              <a:rPr lang="en-US" sz="1800" dirty="0">
                <a:solidFill>
                  <a:srgbClr val="002060"/>
                </a:solidFill>
              </a:rPr>
              <a:t> max-pooling layer to the sequential model. We repeat the steps again with lower number of filters for 3 iterations to capture high level feature and manage computational complexity. Then flattering out the model, we use dense function to reduce to 256 layers using </a:t>
            </a:r>
            <a:r>
              <a:rPr lang="en-US" sz="1800" dirty="0" err="1">
                <a:solidFill>
                  <a:srgbClr val="002060"/>
                </a:solidFill>
              </a:rPr>
              <a:t>ReLu</a:t>
            </a:r>
            <a:r>
              <a:rPr lang="en-US" sz="1800" dirty="0">
                <a:solidFill>
                  <a:srgbClr val="002060"/>
                </a:solidFill>
              </a:rPr>
              <a:t> activation function. Doing the same for the next dense layer, we use sigmoid for binary classification of whether the image belongs to mine or rock classification.</a:t>
            </a:r>
            <a:endParaRPr lang="en-IN" sz="1800" dirty="0">
              <a:solidFill>
                <a:srgbClr val="002060"/>
              </a:solidFill>
            </a:endParaRPr>
          </a:p>
        </p:txBody>
      </p:sp>
    </p:spTree>
    <p:extLst>
      <p:ext uri="{BB962C8B-B14F-4D97-AF65-F5344CB8AC3E}">
        <p14:creationId xmlns:p14="http://schemas.microsoft.com/office/powerpoint/2010/main" val="287818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ctrTitle"/>
          </p:nvPr>
        </p:nvSpPr>
        <p:spPr>
          <a:xfrm>
            <a:off x="937200" y="350044"/>
            <a:ext cx="1791713" cy="500062"/>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3"/>
              </a:solidFill>
            </a:endParaRPr>
          </a:p>
          <a:p>
            <a:pPr marL="0" lvl="0" indent="0" algn="ctr" rtl="0">
              <a:spcBef>
                <a:spcPts val="0"/>
              </a:spcBef>
              <a:spcAft>
                <a:spcPts val="0"/>
              </a:spcAft>
              <a:buNone/>
            </a:pPr>
            <a:r>
              <a:rPr lang="en" sz="3200" dirty="0"/>
              <a:t>Abstract:</a:t>
            </a:r>
            <a:endParaRPr sz="3200" dirty="0"/>
          </a:p>
        </p:txBody>
      </p:sp>
      <p:sp>
        <p:nvSpPr>
          <p:cNvPr id="182" name="Google Shape;182;p17"/>
          <p:cNvSpPr txBox="1">
            <a:spLocks noGrp="1"/>
          </p:cNvSpPr>
          <p:nvPr>
            <p:ph type="subTitle" idx="1"/>
          </p:nvPr>
        </p:nvSpPr>
        <p:spPr>
          <a:xfrm>
            <a:off x="937199" y="964407"/>
            <a:ext cx="7713881" cy="2750344"/>
          </a:xfrm>
          <a:prstGeom prst="rect">
            <a:avLst/>
          </a:prstGeom>
        </p:spPr>
        <p:txBody>
          <a:bodyPr spcFirstLastPara="1" wrap="square" lIns="0" tIns="0" rIns="0" bIns="0" anchor="t" anchorCtr="0">
            <a:noAutofit/>
          </a:bodyPr>
          <a:lstStyle/>
          <a:p>
            <a:pPr marL="0" indent="0" algn="just"/>
            <a:r>
              <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abstract highlights the significance of discriminating between these two underwater anomalies and explores the technological approaches employed in achieving accurate identification.</a:t>
            </a:r>
          </a:p>
          <a:p>
            <a:pPr marL="0" indent="0" algn="just"/>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detection and differentiation of submerged objects, such as submarine rocks and mines, play a pivotal role in maritime security and navigation safety.</a:t>
            </a:r>
          </a:p>
          <a:p>
            <a:pPr marL="0" indent="0"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4D37-7FAB-AEF4-653C-0CBD14D8AD43}"/>
              </a:ext>
            </a:extLst>
          </p:cNvPr>
          <p:cNvSpPr>
            <a:spLocks noGrp="1"/>
          </p:cNvSpPr>
          <p:nvPr>
            <p:ph type="ctrTitle"/>
          </p:nvPr>
        </p:nvSpPr>
        <p:spPr/>
        <p:txBody>
          <a:bodyPr/>
          <a:lstStyle/>
          <a:p>
            <a:pPr algn="just"/>
            <a:r>
              <a:rPr lang="en-US" sz="1800" b="0" dirty="0">
                <a:solidFill>
                  <a:srgbClr val="002060"/>
                </a:solidFill>
              </a:rPr>
              <a:t>As for sonar data, we use ensemble techniques to observe the best performing algorithms out of all the algorithms. It is observed that logistic regression performs better than any other algorithm. Even after scaling, scaled logistic regression has the better performance. Thus, opting for logistic model, by applying threshold which is also enhanced with regularization techniques to prevent overfitting. Once the training is done, now the model is ready to predict the new data by estimate probabilities and classify examples into one of the two possible outcomes i.e., the object is rock or mine.</a:t>
            </a:r>
            <a:endParaRPr lang="en-IN" sz="1800" b="0" dirty="0">
              <a:solidFill>
                <a:srgbClr val="002060"/>
              </a:solidFill>
            </a:endParaRPr>
          </a:p>
        </p:txBody>
      </p:sp>
    </p:spTree>
    <p:extLst>
      <p:ext uri="{BB962C8B-B14F-4D97-AF65-F5344CB8AC3E}">
        <p14:creationId xmlns:p14="http://schemas.microsoft.com/office/powerpoint/2010/main" val="233388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7943-2E56-9AFA-DB79-12B29CC4B5B0}"/>
              </a:ext>
            </a:extLst>
          </p:cNvPr>
          <p:cNvSpPr>
            <a:spLocks noGrp="1"/>
          </p:cNvSpPr>
          <p:nvPr>
            <p:ph type="ctrTitle"/>
          </p:nvPr>
        </p:nvSpPr>
        <p:spPr>
          <a:xfrm>
            <a:off x="485775" y="314326"/>
            <a:ext cx="4500563" cy="400050"/>
          </a:xfrm>
        </p:spPr>
        <p:txBody>
          <a:bodyPr/>
          <a:lstStyle/>
          <a:p>
            <a:r>
              <a:rPr lang="en-IN" sz="3200" dirty="0"/>
              <a:t>e) Training and testing:</a:t>
            </a:r>
          </a:p>
        </p:txBody>
      </p:sp>
      <p:sp>
        <p:nvSpPr>
          <p:cNvPr id="3" name="Subtitle 2">
            <a:extLst>
              <a:ext uri="{FF2B5EF4-FFF2-40B4-BE49-F238E27FC236}">
                <a16:creationId xmlns:a16="http://schemas.microsoft.com/office/drawing/2014/main" id="{D6997089-7731-4DE2-3CEF-FD638020728A}"/>
              </a:ext>
            </a:extLst>
          </p:cNvPr>
          <p:cNvSpPr>
            <a:spLocks noGrp="1"/>
          </p:cNvSpPr>
          <p:nvPr>
            <p:ph type="subTitle" idx="1"/>
          </p:nvPr>
        </p:nvSpPr>
        <p:spPr>
          <a:xfrm>
            <a:off x="642937" y="792956"/>
            <a:ext cx="7793831" cy="2603298"/>
          </a:xfrm>
        </p:spPr>
        <p:txBody>
          <a:bodyPr/>
          <a:lstStyle/>
          <a:p>
            <a:pPr algn="just"/>
            <a:r>
              <a:rPr lang="en-US" sz="1800" dirty="0">
                <a:solidFill>
                  <a:srgbClr val="002060"/>
                </a:solidFill>
              </a:rPr>
              <a:t>     Training and testing for submarine rock and mine detection involves data being split into be 70% for training, 10% for validation, and 20% for </a:t>
            </a:r>
            <a:r>
              <a:rPr lang="en-US" sz="1800" dirty="0" err="1">
                <a:solidFill>
                  <a:srgbClr val="002060"/>
                </a:solidFill>
              </a:rPr>
              <a:t>testing,selecting</a:t>
            </a:r>
            <a:r>
              <a:rPr lang="en-US" sz="1800" dirty="0">
                <a:solidFill>
                  <a:srgbClr val="002060"/>
                </a:solidFill>
              </a:rPr>
              <a:t> models consider ensemble methods like Random Forests or </a:t>
            </a:r>
            <a:r>
              <a:rPr lang="en-US" sz="1800" dirty="0" err="1">
                <a:solidFill>
                  <a:srgbClr val="002060"/>
                </a:solidFill>
              </a:rPr>
              <a:t>XGBoosting</a:t>
            </a:r>
            <a:r>
              <a:rPr lang="en-US" sz="1800" dirty="0">
                <a:solidFill>
                  <a:srgbClr val="002060"/>
                </a:solidFill>
              </a:rPr>
              <a:t> for improved </a:t>
            </a:r>
            <a:r>
              <a:rPr lang="en-US" sz="1800" dirty="0" err="1">
                <a:solidFill>
                  <a:srgbClr val="002060"/>
                </a:solidFill>
              </a:rPr>
              <a:t>accuracy,train</a:t>
            </a:r>
            <a:r>
              <a:rPr lang="en-US" sz="1800" dirty="0">
                <a:solidFill>
                  <a:srgbClr val="002060"/>
                </a:solidFill>
              </a:rPr>
              <a:t> rain the selected models on the training data using the ground truth </a:t>
            </a:r>
            <a:r>
              <a:rPr lang="en-US" sz="1800" dirty="0" err="1">
                <a:solidFill>
                  <a:srgbClr val="002060"/>
                </a:solidFill>
              </a:rPr>
              <a:t>labels,model</a:t>
            </a:r>
            <a:r>
              <a:rPr lang="en-US" sz="1800" dirty="0">
                <a:solidFill>
                  <a:srgbClr val="002060"/>
                </a:solidFill>
              </a:rPr>
              <a:t> evaluation assess the models' performance in terms of false positives and false negatives, which are critical in mine detection </a:t>
            </a:r>
            <a:r>
              <a:rPr lang="en-US" sz="1800" dirty="0" err="1">
                <a:solidFill>
                  <a:srgbClr val="002060"/>
                </a:solidFill>
              </a:rPr>
              <a:t>applications,fine</a:t>
            </a:r>
            <a:r>
              <a:rPr lang="en-US" sz="1800" dirty="0">
                <a:solidFill>
                  <a:srgbClr val="002060"/>
                </a:solidFill>
              </a:rPr>
              <a:t>-tuning refines the models based on the expected results. </a:t>
            </a:r>
            <a:endParaRPr lang="en-IN" sz="1800" dirty="0">
              <a:solidFill>
                <a:srgbClr val="002060"/>
              </a:solidFill>
            </a:endParaRPr>
          </a:p>
        </p:txBody>
      </p:sp>
    </p:spTree>
    <p:extLst>
      <p:ext uri="{BB962C8B-B14F-4D97-AF65-F5344CB8AC3E}">
        <p14:creationId xmlns:p14="http://schemas.microsoft.com/office/powerpoint/2010/main" val="517348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760A-A826-0E8C-A96E-49590BFEF324}"/>
              </a:ext>
            </a:extLst>
          </p:cNvPr>
          <p:cNvSpPr>
            <a:spLocks noGrp="1"/>
          </p:cNvSpPr>
          <p:nvPr>
            <p:ph type="ctrTitle"/>
          </p:nvPr>
        </p:nvSpPr>
        <p:spPr>
          <a:xfrm>
            <a:off x="937200" y="572425"/>
            <a:ext cx="7628156" cy="3345600"/>
          </a:xfrm>
        </p:spPr>
        <p:txBody>
          <a:bodyPr/>
          <a:lstStyle/>
          <a:p>
            <a:pPr algn="just"/>
            <a:r>
              <a:rPr lang="en-US" sz="1800" b="0" dirty="0">
                <a:solidFill>
                  <a:srgbClr val="002060"/>
                </a:solidFill>
              </a:rPr>
              <a:t>In testing it has several steps like test data preparation it uses a separate, previously unseen test dataset that was not used during training or </a:t>
            </a:r>
            <a:r>
              <a:rPr lang="en-US" sz="1800" b="0" dirty="0" err="1">
                <a:solidFill>
                  <a:srgbClr val="002060"/>
                </a:solidFill>
              </a:rPr>
              <a:t>validation,model</a:t>
            </a:r>
            <a:r>
              <a:rPr lang="en-US" sz="1800" b="0" dirty="0">
                <a:solidFill>
                  <a:srgbClr val="002060"/>
                </a:solidFill>
              </a:rPr>
              <a:t> testing records the model predictions and compare them to the ground truth labels for </a:t>
            </a:r>
            <a:r>
              <a:rPr lang="en-US" sz="1800" b="0" dirty="0" err="1">
                <a:solidFill>
                  <a:srgbClr val="002060"/>
                </a:solidFill>
              </a:rPr>
              <a:t>evaluation,performance</a:t>
            </a:r>
            <a:r>
              <a:rPr lang="en-US" sz="1800" b="0" dirty="0">
                <a:solidFill>
                  <a:srgbClr val="002060"/>
                </a:solidFill>
              </a:rPr>
              <a:t> evaluation analyze the confusion matrix.</a:t>
            </a:r>
            <a:endParaRPr lang="en-IN" dirty="0"/>
          </a:p>
        </p:txBody>
      </p:sp>
    </p:spTree>
    <p:extLst>
      <p:ext uri="{BB962C8B-B14F-4D97-AF65-F5344CB8AC3E}">
        <p14:creationId xmlns:p14="http://schemas.microsoft.com/office/powerpoint/2010/main" val="152164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2433-D3DF-55E7-36B6-CBDE1E658760}"/>
              </a:ext>
            </a:extLst>
          </p:cNvPr>
          <p:cNvSpPr>
            <a:spLocks noGrp="1"/>
          </p:cNvSpPr>
          <p:nvPr>
            <p:ph type="ctrTitle"/>
          </p:nvPr>
        </p:nvSpPr>
        <p:spPr>
          <a:xfrm>
            <a:off x="621506" y="500064"/>
            <a:ext cx="2528888" cy="342900"/>
          </a:xfrm>
        </p:spPr>
        <p:txBody>
          <a:bodyPr/>
          <a:lstStyle/>
          <a:p>
            <a:r>
              <a:rPr lang="en-IN" sz="2400" dirty="0"/>
              <a:t>f) User interface:</a:t>
            </a:r>
          </a:p>
        </p:txBody>
      </p:sp>
      <p:sp>
        <p:nvSpPr>
          <p:cNvPr id="3" name="Subtitle 2">
            <a:extLst>
              <a:ext uri="{FF2B5EF4-FFF2-40B4-BE49-F238E27FC236}">
                <a16:creationId xmlns:a16="http://schemas.microsoft.com/office/drawing/2014/main" id="{935C1392-E825-4E2A-AF32-52C9A662A32C}"/>
              </a:ext>
            </a:extLst>
          </p:cNvPr>
          <p:cNvSpPr>
            <a:spLocks noGrp="1"/>
          </p:cNvSpPr>
          <p:nvPr>
            <p:ph type="subTitle" idx="1"/>
          </p:nvPr>
        </p:nvSpPr>
        <p:spPr>
          <a:xfrm>
            <a:off x="557212" y="935831"/>
            <a:ext cx="8136731" cy="2388986"/>
          </a:xfrm>
        </p:spPr>
        <p:txBody>
          <a:bodyPr/>
          <a:lstStyle/>
          <a:p>
            <a:pPr algn="just"/>
            <a:r>
              <a:rPr lang="en-US" sz="1800" dirty="0">
                <a:solidFill>
                  <a:srgbClr val="002060"/>
                </a:solidFill>
              </a:rPr>
              <a:t>     Designing a user interface for submarine rock and mine detection is a critical aspect of the overall </a:t>
            </a:r>
            <a:r>
              <a:rPr lang="en-US" sz="1800" dirty="0" err="1">
                <a:solidFill>
                  <a:srgbClr val="002060"/>
                </a:solidFill>
              </a:rPr>
              <a:t>system.To</a:t>
            </a:r>
            <a:r>
              <a:rPr lang="en-US" sz="1800" dirty="0">
                <a:solidFill>
                  <a:srgbClr val="002060"/>
                </a:solidFill>
              </a:rPr>
              <a:t> effectively monitor and control the detection process the UI should provide operators with the necessary tools and information. Here, to detect rock and mine, a user-friendly interface has been developed using </a:t>
            </a:r>
            <a:r>
              <a:rPr lang="en-US" sz="1800" dirty="0" err="1">
                <a:solidFill>
                  <a:srgbClr val="002060"/>
                </a:solidFill>
              </a:rPr>
              <a:t>Streamlit</a:t>
            </a:r>
            <a:r>
              <a:rPr lang="en-US" sz="1800" dirty="0">
                <a:solidFill>
                  <a:srgbClr val="002060"/>
                </a:solidFill>
              </a:rPr>
              <a:t>. This UI serves as an intuitive platform for interacting with a machine learning model designed to distinguish between rocks and mines in underwater sonar data. Users can upload sonar images or data samples, and the model will provide real-time predictions, revealing whether the object in question is a rock or a mine. </a:t>
            </a:r>
            <a:endParaRPr lang="en-IN" dirty="0">
              <a:solidFill>
                <a:srgbClr val="002060"/>
              </a:solidFill>
            </a:endParaRPr>
          </a:p>
        </p:txBody>
      </p:sp>
    </p:spTree>
    <p:extLst>
      <p:ext uri="{BB962C8B-B14F-4D97-AF65-F5344CB8AC3E}">
        <p14:creationId xmlns:p14="http://schemas.microsoft.com/office/powerpoint/2010/main" val="287213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827E-691D-CF9F-DC9E-7C8B4CFED4D2}"/>
              </a:ext>
            </a:extLst>
          </p:cNvPr>
          <p:cNvSpPr>
            <a:spLocks noGrp="1"/>
          </p:cNvSpPr>
          <p:nvPr>
            <p:ph type="ctrTitle"/>
          </p:nvPr>
        </p:nvSpPr>
        <p:spPr>
          <a:xfrm>
            <a:off x="535781" y="414338"/>
            <a:ext cx="4750594" cy="407193"/>
          </a:xfrm>
        </p:spPr>
        <p:txBody>
          <a:bodyPr/>
          <a:lstStyle/>
          <a:p>
            <a:r>
              <a:rPr lang="en-IN" sz="3200" dirty="0" err="1"/>
              <a:t>Coding&amp;Implementation</a:t>
            </a:r>
            <a:r>
              <a:rPr lang="en-IN" sz="3200" dirty="0"/>
              <a:t>:</a:t>
            </a:r>
          </a:p>
        </p:txBody>
      </p:sp>
      <p:pic>
        <p:nvPicPr>
          <p:cNvPr id="5" name="Picture 4">
            <a:extLst>
              <a:ext uri="{FF2B5EF4-FFF2-40B4-BE49-F238E27FC236}">
                <a16:creationId xmlns:a16="http://schemas.microsoft.com/office/drawing/2014/main" id="{A09B8B81-3BB6-24F7-10E8-0FBC2E868B3F}"/>
              </a:ext>
            </a:extLst>
          </p:cNvPr>
          <p:cNvPicPr>
            <a:picLocks noChangeAspect="1"/>
          </p:cNvPicPr>
          <p:nvPr/>
        </p:nvPicPr>
        <p:blipFill>
          <a:blip r:embed="rId2"/>
          <a:stretch>
            <a:fillRect/>
          </a:stretch>
        </p:blipFill>
        <p:spPr>
          <a:xfrm>
            <a:off x="1550195" y="821531"/>
            <a:ext cx="6436518" cy="3457576"/>
          </a:xfrm>
          <a:prstGeom prst="rect">
            <a:avLst/>
          </a:prstGeom>
        </p:spPr>
      </p:pic>
    </p:spTree>
    <p:extLst>
      <p:ext uri="{BB962C8B-B14F-4D97-AF65-F5344CB8AC3E}">
        <p14:creationId xmlns:p14="http://schemas.microsoft.com/office/powerpoint/2010/main" val="187236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F25F2-E82D-E4AC-C903-65D004AB0ABD}"/>
              </a:ext>
            </a:extLst>
          </p:cNvPr>
          <p:cNvPicPr>
            <a:picLocks noChangeAspect="1"/>
          </p:cNvPicPr>
          <p:nvPr/>
        </p:nvPicPr>
        <p:blipFill>
          <a:blip r:embed="rId2"/>
          <a:stretch>
            <a:fillRect/>
          </a:stretch>
        </p:blipFill>
        <p:spPr>
          <a:xfrm>
            <a:off x="307181" y="357189"/>
            <a:ext cx="8543926" cy="3757611"/>
          </a:xfrm>
          <a:prstGeom prst="rect">
            <a:avLst/>
          </a:prstGeom>
        </p:spPr>
      </p:pic>
    </p:spTree>
    <p:extLst>
      <p:ext uri="{BB962C8B-B14F-4D97-AF65-F5344CB8AC3E}">
        <p14:creationId xmlns:p14="http://schemas.microsoft.com/office/powerpoint/2010/main" val="579914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86BF-D51E-8BE3-C418-219CEADA902A}"/>
              </a:ext>
            </a:extLst>
          </p:cNvPr>
          <p:cNvSpPr>
            <a:spLocks noGrp="1"/>
          </p:cNvSpPr>
          <p:nvPr>
            <p:ph type="ctrTitle"/>
          </p:nvPr>
        </p:nvSpPr>
        <p:spPr>
          <a:xfrm>
            <a:off x="907256" y="586714"/>
            <a:ext cx="2450308" cy="427700"/>
          </a:xfrm>
        </p:spPr>
        <p:txBody>
          <a:bodyPr/>
          <a:lstStyle/>
          <a:p>
            <a:r>
              <a:rPr lang="en-IN" sz="3200" dirty="0"/>
              <a:t>Model Loss:</a:t>
            </a:r>
          </a:p>
        </p:txBody>
      </p:sp>
      <p:pic>
        <p:nvPicPr>
          <p:cNvPr id="4" name="Picture 3">
            <a:extLst>
              <a:ext uri="{FF2B5EF4-FFF2-40B4-BE49-F238E27FC236}">
                <a16:creationId xmlns:a16="http://schemas.microsoft.com/office/drawing/2014/main" id="{DD562710-E5A4-B9C6-CDA3-E1858EBE8698}"/>
              </a:ext>
            </a:extLst>
          </p:cNvPr>
          <p:cNvPicPr>
            <a:picLocks noChangeAspect="1"/>
          </p:cNvPicPr>
          <p:nvPr/>
        </p:nvPicPr>
        <p:blipFill>
          <a:blip r:embed="rId2"/>
          <a:stretch>
            <a:fillRect/>
          </a:stretch>
        </p:blipFill>
        <p:spPr>
          <a:xfrm>
            <a:off x="1821656" y="964406"/>
            <a:ext cx="5067025" cy="3386138"/>
          </a:xfrm>
          <a:prstGeom prst="rect">
            <a:avLst/>
          </a:prstGeom>
        </p:spPr>
      </p:pic>
    </p:spTree>
    <p:extLst>
      <p:ext uri="{BB962C8B-B14F-4D97-AF65-F5344CB8AC3E}">
        <p14:creationId xmlns:p14="http://schemas.microsoft.com/office/powerpoint/2010/main" val="82696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1A02-EFBE-F26D-2117-8130447A834A}"/>
              </a:ext>
            </a:extLst>
          </p:cNvPr>
          <p:cNvSpPr>
            <a:spLocks noGrp="1"/>
          </p:cNvSpPr>
          <p:nvPr>
            <p:ph type="ctrTitle"/>
          </p:nvPr>
        </p:nvSpPr>
        <p:spPr>
          <a:xfrm>
            <a:off x="937200" y="572425"/>
            <a:ext cx="3134738" cy="370550"/>
          </a:xfrm>
        </p:spPr>
        <p:txBody>
          <a:bodyPr/>
          <a:lstStyle/>
          <a:p>
            <a:r>
              <a:rPr lang="en-IN" sz="3200" dirty="0"/>
              <a:t>Model Accuracy:</a:t>
            </a:r>
          </a:p>
        </p:txBody>
      </p:sp>
      <p:pic>
        <p:nvPicPr>
          <p:cNvPr id="4" name="Picture 3">
            <a:extLst>
              <a:ext uri="{FF2B5EF4-FFF2-40B4-BE49-F238E27FC236}">
                <a16:creationId xmlns:a16="http://schemas.microsoft.com/office/drawing/2014/main" id="{B05CAE18-E90C-F94F-67E3-A07D92D29089}"/>
              </a:ext>
            </a:extLst>
          </p:cNvPr>
          <p:cNvPicPr>
            <a:picLocks noChangeAspect="1"/>
          </p:cNvPicPr>
          <p:nvPr/>
        </p:nvPicPr>
        <p:blipFill>
          <a:blip r:embed="rId2"/>
          <a:stretch>
            <a:fillRect/>
          </a:stretch>
        </p:blipFill>
        <p:spPr>
          <a:xfrm>
            <a:off x="1678781" y="1000125"/>
            <a:ext cx="5274675" cy="3393282"/>
          </a:xfrm>
          <a:prstGeom prst="rect">
            <a:avLst/>
          </a:prstGeom>
        </p:spPr>
      </p:pic>
    </p:spTree>
    <p:extLst>
      <p:ext uri="{BB962C8B-B14F-4D97-AF65-F5344CB8AC3E}">
        <p14:creationId xmlns:p14="http://schemas.microsoft.com/office/powerpoint/2010/main" val="122368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EBEB-64B0-026B-FAE2-6AF2251826BF}"/>
              </a:ext>
            </a:extLst>
          </p:cNvPr>
          <p:cNvSpPr>
            <a:spLocks noGrp="1"/>
          </p:cNvSpPr>
          <p:nvPr>
            <p:ph type="ctrTitle"/>
          </p:nvPr>
        </p:nvSpPr>
        <p:spPr>
          <a:xfrm>
            <a:off x="937200" y="572425"/>
            <a:ext cx="2120325" cy="334831"/>
          </a:xfrm>
        </p:spPr>
        <p:txBody>
          <a:bodyPr/>
          <a:lstStyle/>
          <a:p>
            <a:r>
              <a:rPr lang="en-IN" sz="2400" dirty="0"/>
              <a:t>User interface:</a:t>
            </a:r>
          </a:p>
        </p:txBody>
      </p:sp>
      <p:pic>
        <p:nvPicPr>
          <p:cNvPr id="4" name="Picture 3">
            <a:extLst>
              <a:ext uri="{FF2B5EF4-FFF2-40B4-BE49-F238E27FC236}">
                <a16:creationId xmlns:a16="http://schemas.microsoft.com/office/drawing/2014/main" id="{78478243-28B0-B946-A52D-9C73DBB8866E}"/>
              </a:ext>
            </a:extLst>
          </p:cNvPr>
          <p:cNvPicPr>
            <a:picLocks noChangeAspect="1"/>
          </p:cNvPicPr>
          <p:nvPr/>
        </p:nvPicPr>
        <p:blipFill>
          <a:blip r:embed="rId2"/>
          <a:stretch>
            <a:fillRect/>
          </a:stretch>
        </p:blipFill>
        <p:spPr>
          <a:xfrm>
            <a:off x="1390374" y="1059048"/>
            <a:ext cx="6363251" cy="3291495"/>
          </a:xfrm>
          <a:prstGeom prst="rect">
            <a:avLst/>
          </a:prstGeom>
        </p:spPr>
      </p:pic>
    </p:spTree>
    <p:extLst>
      <p:ext uri="{BB962C8B-B14F-4D97-AF65-F5344CB8AC3E}">
        <p14:creationId xmlns:p14="http://schemas.microsoft.com/office/powerpoint/2010/main" val="2600167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1806-D9DD-218A-29D1-09DDB64E4F2D}"/>
              </a:ext>
            </a:extLst>
          </p:cNvPr>
          <p:cNvSpPr>
            <a:spLocks noGrp="1"/>
          </p:cNvSpPr>
          <p:nvPr>
            <p:ph type="ctrTitle"/>
          </p:nvPr>
        </p:nvSpPr>
        <p:spPr>
          <a:xfrm>
            <a:off x="685801" y="257177"/>
            <a:ext cx="1264444" cy="350044"/>
          </a:xfrm>
        </p:spPr>
        <p:txBody>
          <a:bodyPr/>
          <a:lstStyle/>
          <a:p>
            <a:r>
              <a:rPr lang="en-IN" sz="2400" dirty="0"/>
              <a:t>Results:</a:t>
            </a:r>
          </a:p>
        </p:txBody>
      </p:sp>
      <p:sp>
        <p:nvSpPr>
          <p:cNvPr id="3" name="Subtitle 2">
            <a:extLst>
              <a:ext uri="{FF2B5EF4-FFF2-40B4-BE49-F238E27FC236}">
                <a16:creationId xmlns:a16="http://schemas.microsoft.com/office/drawing/2014/main" id="{7F34A270-7DCA-D4E3-CE1B-28987104F2BD}"/>
              </a:ext>
            </a:extLst>
          </p:cNvPr>
          <p:cNvSpPr>
            <a:spLocks noGrp="1"/>
          </p:cNvSpPr>
          <p:nvPr>
            <p:ph type="subTitle" idx="1"/>
          </p:nvPr>
        </p:nvSpPr>
        <p:spPr>
          <a:xfrm>
            <a:off x="814388" y="721518"/>
            <a:ext cx="7392412" cy="3178969"/>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1) K-Nearest </a:t>
            </a:r>
            <a:r>
              <a:rPr lang="en-US" sz="1800" dirty="0" err="1">
                <a:solidFill>
                  <a:srgbClr val="002060"/>
                </a:solidFill>
                <a:effectLst/>
                <a:latin typeface="Times New Roman" panose="02020603050405020304" pitchFamily="18" charset="0"/>
                <a:ea typeface="SimSun" panose="02010600030101010101" pitchFamily="2" charset="-122"/>
              </a:rPr>
              <a:t>Neighbour</a:t>
            </a:r>
            <a:r>
              <a:rPr lang="en-US" sz="1800" dirty="0">
                <a:solidFill>
                  <a:srgbClr val="002060"/>
                </a:solidFill>
                <a:effectLst/>
                <a:latin typeface="Times New Roman" panose="02020603050405020304" pitchFamily="18" charset="0"/>
                <a:ea typeface="SimSun" panose="02010600030101010101" pitchFamily="2" charset="-122"/>
              </a:rPr>
              <a:t>:</a:t>
            </a:r>
          </a:p>
          <a:p>
            <a:pPr algn="just"/>
            <a:r>
              <a:rPr lang="en-US" sz="1800" dirty="0">
                <a:solidFill>
                  <a:srgbClr val="002060"/>
                </a:solidFill>
                <a:effectLst/>
                <a:latin typeface="Times New Roman" panose="02020603050405020304" pitchFamily="18" charset="0"/>
                <a:ea typeface="SimSun" panose="02010600030101010101" pitchFamily="2" charset="-122"/>
              </a:rPr>
              <a:t>        KNN is a simple yet effective algorithm that can be used for object classification when you have a labeled dataset of sensor data and corresponding </a:t>
            </a:r>
            <a:r>
              <a:rPr lang="en-US" sz="1800" dirty="0" err="1">
                <a:solidFill>
                  <a:srgbClr val="002060"/>
                </a:solidFill>
                <a:effectLst/>
                <a:latin typeface="Times New Roman" panose="02020603050405020304" pitchFamily="18" charset="0"/>
                <a:ea typeface="SimSun" panose="02010600030101010101" pitchFamily="2" charset="-122"/>
              </a:rPr>
              <a:t>labels.It</a:t>
            </a:r>
            <a:r>
              <a:rPr lang="en-US" sz="1800" dirty="0">
                <a:solidFill>
                  <a:srgbClr val="002060"/>
                </a:solidFill>
                <a:effectLst/>
                <a:latin typeface="Times New Roman" panose="02020603050405020304" pitchFamily="18" charset="0"/>
                <a:ea typeface="SimSun" panose="02010600030101010101" pitchFamily="2" charset="-122"/>
              </a:rPr>
              <a:t> is showed from the output results the accuracy for normal and scaled(see table 1).And the output values is given below.</a:t>
            </a:r>
          </a:p>
          <a:p>
            <a:pPr algn="just"/>
            <a:r>
              <a:rPr lang="en-US" sz="1800" dirty="0">
                <a:solidFill>
                  <a:srgbClr val="002060"/>
                </a:solidFill>
                <a:effectLst/>
                <a:latin typeface="Times New Roman" panose="02020603050405020304" pitchFamily="18" charset="0"/>
                <a:ea typeface="SimSun" panose="02010600030101010101" pitchFamily="2" charset="-122"/>
              </a:rPr>
              <a:t>Best: 0.879779 using {'</a:t>
            </a:r>
            <a:r>
              <a:rPr lang="en-US" sz="1800" dirty="0" err="1">
                <a:solidFill>
                  <a:srgbClr val="002060"/>
                </a:solidFill>
                <a:effectLst/>
                <a:latin typeface="Times New Roman" panose="02020603050405020304" pitchFamily="18" charset="0"/>
                <a:ea typeface="SimSun" panose="02010600030101010101" pitchFamily="2" charset="-122"/>
              </a:rPr>
              <a:t>n_neighbors</a:t>
            </a:r>
            <a:r>
              <a:rPr lang="en-US" sz="1800" dirty="0">
                <a:solidFill>
                  <a:srgbClr val="002060"/>
                </a:solidFill>
                <a:effectLst/>
                <a:latin typeface="Times New Roman" panose="02020603050405020304" pitchFamily="18" charset="0"/>
                <a:ea typeface="SimSun" panose="02010600030101010101" pitchFamily="2" charset="-122"/>
              </a:rPr>
              <a:t>': 1}</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1:Classification</a:t>
            </a:r>
            <a:r>
              <a:rPr lang="en-US" sz="1800" dirty="0">
                <a:solidFill>
                  <a:srgbClr val="002060"/>
                </a:solidFill>
                <a:latin typeface="Times New Roman" panose="02020603050405020304" pitchFamily="18" charset="0"/>
                <a:ea typeface="SimSun" panose="02010600030101010101" pitchFamily="2" charset="-122"/>
              </a:rPr>
              <a:t> of KNN</a:t>
            </a:r>
          </a:p>
          <a:p>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9904905B-7F6B-9F5C-DEC0-9C247CC2A8BE}"/>
              </a:ext>
            </a:extLst>
          </p:cNvPr>
          <p:cNvGraphicFramePr>
            <a:graphicFrameLocks noGrp="1"/>
          </p:cNvGraphicFramePr>
          <p:nvPr>
            <p:extLst>
              <p:ext uri="{D42A27DB-BD31-4B8C-83A1-F6EECF244321}">
                <p14:modId xmlns:p14="http://schemas.microsoft.com/office/powerpoint/2010/main" val="1457087404"/>
              </p:ext>
            </p:extLst>
          </p:nvPr>
        </p:nvGraphicFramePr>
        <p:xfrm>
          <a:off x="2050256" y="2700338"/>
          <a:ext cx="5569743" cy="1092993"/>
        </p:xfrm>
        <a:graphic>
          <a:graphicData uri="http://schemas.openxmlformats.org/drawingml/2006/table">
            <a:tbl>
              <a:tblPr firstRow="1" bandRow="1">
                <a:tableStyleId>{87DD6C84-8DDF-46C9-ABAC-F74212CD6197}</a:tableStyleId>
              </a:tblPr>
              <a:tblGrid>
                <a:gridCol w="1856581">
                  <a:extLst>
                    <a:ext uri="{9D8B030D-6E8A-4147-A177-3AD203B41FA5}">
                      <a16:colId xmlns:a16="http://schemas.microsoft.com/office/drawing/2014/main" val="2438835201"/>
                    </a:ext>
                  </a:extLst>
                </a:gridCol>
                <a:gridCol w="1856581">
                  <a:extLst>
                    <a:ext uri="{9D8B030D-6E8A-4147-A177-3AD203B41FA5}">
                      <a16:colId xmlns:a16="http://schemas.microsoft.com/office/drawing/2014/main" val="1668294844"/>
                    </a:ext>
                  </a:extLst>
                </a:gridCol>
                <a:gridCol w="1856581">
                  <a:extLst>
                    <a:ext uri="{9D8B030D-6E8A-4147-A177-3AD203B41FA5}">
                      <a16:colId xmlns:a16="http://schemas.microsoft.com/office/drawing/2014/main" val="2236062382"/>
                    </a:ext>
                  </a:extLst>
                </a:gridCol>
              </a:tblGrid>
              <a:tr h="364331">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3673475770"/>
                  </a:ext>
                </a:extLst>
              </a:tr>
              <a:tr h="364331">
                <a:tc>
                  <a:txBody>
                    <a:bodyPr/>
                    <a:lstStyle/>
                    <a:p>
                      <a:r>
                        <a:rPr lang="en-IN" dirty="0"/>
                        <a:t>KNN</a:t>
                      </a:r>
                    </a:p>
                  </a:txBody>
                  <a:tcPr/>
                </a:tc>
                <a:tc>
                  <a:txBody>
                    <a:bodyPr/>
                    <a:lstStyle/>
                    <a:p>
                      <a:r>
                        <a:rPr lang="en-US" sz="1400" b="0" i="0" u="none" strike="noStrike" cap="none" dirty="0">
                          <a:solidFill>
                            <a:srgbClr val="000000"/>
                          </a:solidFill>
                          <a:effectLst/>
                          <a:latin typeface="Arial"/>
                          <a:ea typeface="Arial"/>
                          <a:cs typeface="Arial"/>
                          <a:sym typeface="Arial"/>
                        </a:rPr>
                        <a:t>0.758456</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0.105791</a:t>
                      </a:r>
                      <a:endParaRPr lang="en-IN" dirty="0"/>
                    </a:p>
                  </a:txBody>
                  <a:tcPr/>
                </a:tc>
                <a:extLst>
                  <a:ext uri="{0D108BD9-81ED-4DB2-BD59-A6C34878D82A}">
                    <a16:rowId xmlns:a16="http://schemas.microsoft.com/office/drawing/2014/main" val="750556713"/>
                  </a:ext>
                </a:extLst>
              </a:tr>
              <a:tr h="364331">
                <a:tc>
                  <a:txBody>
                    <a:bodyPr/>
                    <a:lstStyle/>
                    <a:p>
                      <a:r>
                        <a:rPr lang="en-IN" dirty="0"/>
                        <a:t>Scaled KNN</a:t>
                      </a:r>
                    </a:p>
                  </a:txBody>
                  <a:tcPr/>
                </a:tc>
                <a:tc>
                  <a:txBody>
                    <a:bodyPr/>
                    <a:lstStyle/>
                    <a:p>
                      <a:r>
                        <a:rPr lang="en-US" sz="1400" b="0" i="0" u="none" strike="noStrike" cap="none" dirty="0">
                          <a:solidFill>
                            <a:srgbClr val="000000"/>
                          </a:solidFill>
                          <a:effectLst/>
                          <a:latin typeface="Arial"/>
                          <a:ea typeface="Arial"/>
                          <a:cs typeface="Arial"/>
                          <a:sym typeface="Arial"/>
                        </a:rPr>
                        <a:t>0.837500</a:t>
                      </a:r>
                      <a:endParaRPr lang="en-IN" dirty="0"/>
                    </a:p>
                  </a:txBody>
                  <a:tcPr/>
                </a:tc>
                <a:tc>
                  <a:txBody>
                    <a:bodyPr/>
                    <a:lstStyle/>
                    <a:p>
                      <a:pPr algn="just"/>
                      <a:r>
                        <a:rPr lang="en-US" sz="1400" b="0" i="0" u="none" strike="noStrike" cap="none" dirty="0">
                          <a:solidFill>
                            <a:srgbClr val="000000"/>
                          </a:solidFill>
                          <a:effectLst/>
                          <a:latin typeface="Arial"/>
                          <a:ea typeface="Arial"/>
                          <a:cs typeface="Arial"/>
                          <a:sym typeface="Arial"/>
                        </a:rPr>
                        <a:t>0.102055</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22851080"/>
                  </a:ext>
                </a:extLst>
              </a:tr>
            </a:tbl>
          </a:graphicData>
        </a:graphic>
      </p:graphicFrame>
    </p:spTree>
    <p:extLst>
      <p:ext uri="{BB962C8B-B14F-4D97-AF65-F5344CB8AC3E}">
        <p14:creationId xmlns:p14="http://schemas.microsoft.com/office/powerpoint/2010/main" val="174457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A9B-9243-D8AF-0CD8-59A71D64290E}"/>
              </a:ext>
            </a:extLst>
          </p:cNvPr>
          <p:cNvSpPr>
            <a:spLocks noGrp="1"/>
          </p:cNvSpPr>
          <p:nvPr>
            <p:ph type="ctrTitle"/>
          </p:nvPr>
        </p:nvSpPr>
        <p:spPr>
          <a:xfrm>
            <a:off x="937200" y="1157288"/>
            <a:ext cx="7506713" cy="2257426"/>
          </a:xfrm>
        </p:spPr>
        <p:txBody>
          <a:bodyPr/>
          <a:lstStyle/>
          <a:p>
            <a:pPr algn="l"/>
            <a:br>
              <a:rPr lang="en-IN" sz="3200" dirty="0"/>
            </a:br>
            <a:r>
              <a:rPr lang="en-IN" sz="3200" dirty="0"/>
              <a:t>Introduction:</a:t>
            </a:r>
            <a:br>
              <a:rPr lang="en-IN" sz="3200" dirty="0"/>
            </a:br>
            <a:br>
              <a:rPr lang="en-IN" sz="3200" dirty="0"/>
            </a:br>
            <a:r>
              <a:rPr lang="en-IN" sz="2400" b="0" dirty="0">
                <a:solidFill>
                  <a:schemeClr val="tx1"/>
                </a:solidFill>
                <a:effectLst/>
                <a:latin typeface="Times New Roman" panose="02020603050405020304" pitchFamily="18" charset="0"/>
                <a:ea typeface="Times New Roman" panose="02020603050405020304" pitchFamily="18" charset="0"/>
              </a:rPr>
              <a:t>Submarine rocks, natural formations on the ocean floor, can sometimes exhibit characteristics that resemble underwater mines, which are deliberately placed explosive devices intended to target naval vessels.</a:t>
            </a:r>
            <a:br>
              <a:rPr lang="en-IN" sz="2400" b="0" dirty="0">
                <a:solidFill>
                  <a:schemeClr val="tx1"/>
                </a:solidFill>
                <a:effectLst/>
                <a:latin typeface="Times New Roman" panose="02020603050405020304" pitchFamily="18" charset="0"/>
                <a:ea typeface="Times New Roman" panose="02020603050405020304" pitchFamily="18" charset="0"/>
              </a:rPr>
            </a:br>
            <a:r>
              <a:rPr lang="en-IN" sz="2400" b="0" dirty="0">
                <a:solidFill>
                  <a:schemeClr val="tx1"/>
                </a:solidFill>
                <a:effectLst/>
                <a:latin typeface="Times New Roman" panose="02020603050405020304" pitchFamily="18" charset="0"/>
                <a:ea typeface="Times New Roman" panose="02020603050405020304" pitchFamily="18" charset="0"/>
              </a:rPr>
              <a:t>Accurate differentiation between these two types of underwater anomalies is critical for ensuring the safety of maritime activities, safeguarding naval assets, and maintaining navigational integrity.</a:t>
            </a:r>
            <a:br>
              <a:rPr lang="en-IN" sz="1800" b="0" dirty="0">
                <a:effectLst/>
                <a:latin typeface="Times New Roman" panose="02020603050405020304" pitchFamily="18" charset="0"/>
                <a:ea typeface="Times New Roman" panose="02020603050405020304" pitchFamily="18" charset="0"/>
              </a:rPr>
            </a:br>
            <a:br>
              <a:rPr lang="en-IN" sz="3200" b="0" dirty="0"/>
            </a:br>
            <a:br>
              <a:rPr lang="en-US" sz="1000" b="0" dirty="0">
                <a:solidFill>
                  <a:schemeClr val="tx1"/>
                </a:solidFill>
              </a:rPr>
            </a:br>
            <a:endParaRPr lang="en-IN" sz="3200" b="0" dirty="0">
              <a:solidFill>
                <a:schemeClr val="tx1"/>
              </a:solidFill>
            </a:endParaRPr>
          </a:p>
        </p:txBody>
      </p:sp>
    </p:spTree>
    <p:extLst>
      <p:ext uri="{BB962C8B-B14F-4D97-AF65-F5344CB8AC3E}">
        <p14:creationId xmlns:p14="http://schemas.microsoft.com/office/powerpoint/2010/main" val="2341945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1B0-9AC9-EB85-3E19-3EE4C2C2F92D}"/>
              </a:ext>
            </a:extLst>
          </p:cNvPr>
          <p:cNvSpPr>
            <a:spLocks noGrp="1"/>
          </p:cNvSpPr>
          <p:nvPr>
            <p:ph type="ctrTitle"/>
          </p:nvPr>
        </p:nvSpPr>
        <p:spPr>
          <a:xfrm>
            <a:off x="585789" y="385764"/>
            <a:ext cx="4093367" cy="450056"/>
          </a:xfrm>
        </p:spPr>
        <p:txBody>
          <a:bodyPr/>
          <a:lstStyle/>
          <a:p>
            <a:r>
              <a:rPr lang="en-IN" sz="2400" dirty="0"/>
              <a:t>2) Support Vector Machine:</a:t>
            </a:r>
          </a:p>
        </p:txBody>
      </p:sp>
      <p:sp>
        <p:nvSpPr>
          <p:cNvPr id="3" name="Subtitle 2">
            <a:extLst>
              <a:ext uri="{FF2B5EF4-FFF2-40B4-BE49-F238E27FC236}">
                <a16:creationId xmlns:a16="http://schemas.microsoft.com/office/drawing/2014/main" id="{00AAC5B4-9F76-83D1-36F9-56BC1FC14A89}"/>
              </a:ext>
            </a:extLst>
          </p:cNvPr>
          <p:cNvSpPr>
            <a:spLocks noGrp="1"/>
          </p:cNvSpPr>
          <p:nvPr>
            <p:ph type="subTitle" idx="1"/>
          </p:nvPr>
        </p:nvSpPr>
        <p:spPr>
          <a:xfrm>
            <a:off x="937200" y="1078706"/>
            <a:ext cx="7269600" cy="2317548"/>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the second set of </a:t>
            </a:r>
            <a:r>
              <a:rPr lang="en-US" sz="1800" dirty="0" err="1">
                <a:solidFill>
                  <a:srgbClr val="002060"/>
                </a:solidFill>
                <a:effectLst/>
                <a:latin typeface="Times New Roman" panose="02020603050405020304" pitchFamily="18" charset="0"/>
                <a:ea typeface="SimSun" panose="02010600030101010101" pitchFamily="2" charset="-122"/>
              </a:rPr>
              <a:t>experiments,it</a:t>
            </a:r>
            <a:r>
              <a:rPr lang="en-US" sz="1800" dirty="0">
                <a:solidFill>
                  <a:srgbClr val="002060"/>
                </a:solidFill>
                <a:effectLst/>
                <a:latin typeface="Times New Roman" panose="02020603050405020304" pitchFamily="18" charset="0"/>
                <a:ea typeface="SimSun" panose="02010600030101010101" pitchFamily="2" charset="-122"/>
              </a:rPr>
              <a:t> is noted from the results that </a:t>
            </a:r>
            <a:r>
              <a:rPr lang="en-US" sz="1800" dirty="0" err="1">
                <a:solidFill>
                  <a:srgbClr val="002060"/>
                </a:solidFill>
                <a:effectLst/>
                <a:latin typeface="Times New Roman" panose="02020603050405020304" pitchFamily="18" charset="0"/>
                <a:ea typeface="SimSun" panose="02010600030101010101" pitchFamily="2" charset="-122"/>
              </a:rPr>
              <a:t>SVM</a:t>
            </a:r>
            <a:r>
              <a:rPr lang="en-US" sz="1800" dirty="0">
                <a:solidFill>
                  <a:srgbClr val="002060"/>
                </a:solidFill>
                <a:effectLst/>
                <a:latin typeface="Times New Roman" panose="02020603050405020304" pitchFamily="18" charset="0"/>
                <a:ea typeface="SimSun" panose="02010600030101010101" pitchFamily="2" charset="-122"/>
              </a:rPr>
              <a:t> works efficiently with polynomial </a:t>
            </a:r>
            <a:r>
              <a:rPr lang="en-US" sz="1800" dirty="0" err="1">
                <a:solidFill>
                  <a:srgbClr val="002060"/>
                </a:solidFill>
                <a:effectLst/>
                <a:latin typeface="Times New Roman" panose="02020603050405020304" pitchFamily="18" charset="0"/>
                <a:ea typeface="SimSun" panose="02010600030101010101" pitchFamily="2" charset="-122"/>
              </a:rPr>
              <a:t>kernal</a:t>
            </a:r>
            <a:r>
              <a:rPr lang="en-US" sz="1800" dirty="0">
                <a:solidFill>
                  <a:srgbClr val="002060"/>
                </a:solidFill>
                <a:effectLst/>
                <a:latin typeface="Times New Roman" panose="02020603050405020304" pitchFamily="18" charset="0"/>
                <a:ea typeface="SimSun" panose="02010600030101010101" pitchFamily="2" charset="-122"/>
              </a:rPr>
              <a:t> for both submarine rock and mine(see table 2)</a:t>
            </a:r>
          </a:p>
          <a:p>
            <a:pPr algn="just"/>
            <a:r>
              <a:rPr lang="en-US" sz="1800" dirty="0">
                <a:solidFill>
                  <a:srgbClr val="002060"/>
                </a:solidFill>
                <a:effectLst/>
                <a:latin typeface="Times New Roman" panose="02020603050405020304" pitchFamily="18" charset="0"/>
                <a:ea typeface="SimSun" panose="02010600030101010101" pitchFamily="2" charset="-122"/>
              </a:rPr>
              <a:t>Best: 0.873162 using {'C': 1.5, 'kernel': '</a:t>
            </a:r>
            <a:r>
              <a:rPr lang="en-US" sz="1800" dirty="0" err="1">
                <a:solidFill>
                  <a:srgbClr val="002060"/>
                </a:solidFill>
                <a:effectLst/>
                <a:latin typeface="Times New Roman" panose="02020603050405020304" pitchFamily="18" charset="0"/>
                <a:ea typeface="SimSun" panose="02010600030101010101" pitchFamily="2" charset="-122"/>
              </a:rPr>
              <a:t>rbf</a:t>
            </a:r>
            <a:r>
              <a:rPr lang="en-US" sz="1800" dirty="0">
                <a:solidFill>
                  <a:srgbClr val="002060"/>
                </a:solidFill>
                <a:effectLst/>
                <a:latin typeface="Times New Roman" panose="02020603050405020304" pitchFamily="18" charset="0"/>
                <a:ea typeface="SimSun" panose="02010600030101010101" pitchFamily="2" charset="-122"/>
              </a:rPr>
              <a:t>’}</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2:Classification</a:t>
            </a:r>
            <a:r>
              <a:rPr lang="en-US" sz="1800" dirty="0">
                <a:solidFill>
                  <a:srgbClr val="002060"/>
                </a:solidFill>
                <a:latin typeface="Times New Roman" panose="02020603050405020304" pitchFamily="18" charset="0"/>
                <a:ea typeface="SimSun" panose="02010600030101010101" pitchFamily="2" charset="-122"/>
              </a:rPr>
              <a:t> of </a:t>
            </a:r>
            <a:r>
              <a:rPr lang="en-US" sz="1800" dirty="0" err="1">
                <a:solidFill>
                  <a:srgbClr val="002060"/>
                </a:solidFill>
                <a:latin typeface="Times New Roman" panose="02020603050405020304" pitchFamily="18" charset="0"/>
                <a:ea typeface="SimSun" panose="02010600030101010101" pitchFamily="2" charset="-122"/>
              </a:rPr>
              <a:t>svm</a:t>
            </a:r>
            <a:endParaRPr lang="en-US" sz="1800" dirty="0">
              <a:solidFill>
                <a:srgbClr val="002060"/>
              </a:solidFill>
              <a:latin typeface="Times New Roman" panose="02020603050405020304" pitchFamily="18" charset="0"/>
              <a:ea typeface="SimSun" panose="02010600030101010101" pitchFamily="2" charset="-122"/>
            </a:endParaRPr>
          </a:p>
          <a:p>
            <a:endParaRPr lang="en-IN" sz="1800" dirty="0">
              <a:solidFill>
                <a:srgbClr val="002060"/>
              </a:solidFill>
              <a:effectLst/>
              <a:latin typeface="Times New Roman" panose="02020603050405020304" pitchFamily="18" charset="0"/>
              <a:ea typeface="SimSun" panose="02010600030101010101" pitchFamily="2" charset="-122"/>
            </a:endParaRPr>
          </a:p>
          <a:p>
            <a:pPr algn="just"/>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5B7C92C-B7F9-8FFF-A538-AE74FFBC422A}"/>
              </a:ext>
            </a:extLst>
          </p:cNvPr>
          <p:cNvGraphicFramePr>
            <a:graphicFrameLocks noGrp="1"/>
          </p:cNvGraphicFramePr>
          <p:nvPr>
            <p:extLst>
              <p:ext uri="{D42A27DB-BD31-4B8C-83A1-F6EECF244321}">
                <p14:modId xmlns:p14="http://schemas.microsoft.com/office/powerpoint/2010/main" val="3360994520"/>
              </p:ext>
            </p:extLst>
          </p:nvPr>
        </p:nvGraphicFramePr>
        <p:xfrm>
          <a:off x="1524000" y="2507456"/>
          <a:ext cx="6096000" cy="1078707"/>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2008051147"/>
                    </a:ext>
                  </a:extLst>
                </a:gridCol>
                <a:gridCol w="2032000">
                  <a:extLst>
                    <a:ext uri="{9D8B030D-6E8A-4147-A177-3AD203B41FA5}">
                      <a16:colId xmlns:a16="http://schemas.microsoft.com/office/drawing/2014/main" val="1011630179"/>
                    </a:ext>
                  </a:extLst>
                </a:gridCol>
                <a:gridCol w="2032000">
                  <a:extLst>
                    <a:ext uri="{9D8B030D-6E8A-4147-A177-3AD203B41FA5}">
                      <a16:colId xmlns:a16="http://schemas.microsoft.com/office/drawing/2014/main" val="2562005379"/>
                    </a:ext>
                  </a:extLst>
                </a:gridCol>
              </a:tblGrid>
              <a:tr h="359569">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1495181725"/>
                  </a:ext>
                </a:extLst>
              </a:tr>
              <a:tr h="359569">
                <a:tc>
                  <a:txBody>
                    <a:bodyPr/>
                    <a:lstStyle/>
                    <a:p>
                      <a:r>
                        <a:rPr lang="en-IN" dirty="0" err="1"/>
                        <a:t>SVM</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0.601471</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0.160777</a:t>
                      </a:r>
                      <a:endParaRPr lang="en-IN" dirty="0"/>
                    </a:p>
                  </a:txBody>
                  <a:tcPr/>
                </a:tc>
                <a:extLst>
                  <a:ext uri="{0D108BD9-81ED-4DB2-BD59-A6C34878D82A}">
                    <a16:rowId xmlns:a16="http://schemas.microsoft.com/office/drawing/2014/main" val="2413634397"/>
                  </a:ext>
                </a:extLst>
              </a:tr>
              <a:tr h="359569">
                <a:tc>
                  <a:txBody>
                    <a:bodyPr/>
                    <a:lstStyle/>
                    <a:p>
                      <a:r>
                        <a:rPr lang="en-IN" dirty="0"/>
                        <a:t>Scaled </a:t>
                      </a:r>
                      <a:r>
                        <a:rPr lang="en-IN" dirty="0" err="1"/>
                        <a:t>SVM</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0.855147</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0.091620</a:t>
                      </a:r>
                      <a:endParaRPr lang="en-IN" dirty="0"/>
                    </a:p>
                  </a:txBody>
                  <a:tcPr/>
                </a:tc>
                <a:extLst>
                  <a:ext uri="{0D108BD9-81ED-4DB2-BD59-A6C34878D82A}">
                    <a16:rowId xmlns:a16="http://schemas.microsoft.com/office/drawing/2014/main" val="311590816"/>
                  </a:ext>
                </a:extLst>
              </a:tr>
            </a:tbl>
          </a:graphicData>
        </a:graphic>
      </p:graphicFrame>
    </p:spTree>
    <p:extLst>
      <p:ext uri="{BB962C8B-B14F-4D97-AF65-F5344CB8AC3E}">
        <p14:creationId xmlns:p14="http://schemas.microsoft.com/office/powerpoint/2010/main" val="2171506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AA31-27EF-D37E-D193-A14336D5208F}"/>
              </a:ext>
            </a:extLst>
          </p:cNvPr>
          <p:cNvSpPr>
            <a:spLocks noGrp="1"/>
          </p:cNvSpPr>
          <p:nvPr>
            <p:ph type="ctrTitle"/>
          </p:nvPr>
        </p:nvSpPr>
        <p:spPr>
          <a:xfrm>
            <a:off x="564356" y="350044"/>
            <a:ext cx="2400300" cy="371475"/>
          </a:xfrm>
        </p:spPr>
        <p:txBody>
          <a:bodyPr/>
          <a:lstStyle/>
          <a:p>
            <a:r>
              <a:rPr lang="en-IN" sz="2400" dirty="0"/>
              <a:t>3) Decision tree:</a:t>
            </a:r>
          </a:p>
        </p:txBody>
      </p:sp>
      <p:sp>
        <p:nvSpPr>
          <p:cNvPr id="3" name="Subtitle 2">
            <a:extLst>
              <a:ext uri="{FF2B5EF4-FFF2-40B4-BE49-F238E27FC236}">
                <a16:creationId xmlns:a16="http://schemas.microsoft.com/office/drawing/2014/main" id="{513D7D45-61F1-0EA5-37B0-AF395CFF64BE}"/>
              </a:ext>
            </a:extLst>
          </p:cNvPr>
          <p:cNvSpPr>
            <a:spLocks noGrp="1"/>
          </p:cNvSpPr>
          <p:nvPr>
            <p:ph type="subTitle" idx="1"/>
          </p:nvPr>
        </p:nvSpPr>
        <p:spPr>
          <a:xfrm>
            <a:off x="728663" y="1014413"/>
            <a:ext cx="7478137" cy="2381841"/>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the third set of </a:t>
            </a:r>
            <a:r>
              <a:rPr lang="en-US" sz="1800" dirty="0" err="1">
                <a:solidFill>
                  <a:srgbClr val="002060"/>
                </a:solidFill>
                <a:effectLst/>
                <a:latin typeface="Times New Roman" panose="02020603050405020304" pitchFamily="18" charset="0"/>
                <a:ea typeface="SimSun" panose="02010600030101010101" pitchFamily="2" charset="-122"/>
              </a:rPr>
              <a:t>experiments,it</a:t>
            </a:r>
            <a:r>
              <a:rPr lang="en-US" sz="1800" dirty="0">
                <a:solidFill>
                  <a:srgbClr val="002060"/>
                </a:solidFill>
                <a:effectLst/>
                <a:latin typeface="Times New Roman" panose="02020603050405020304" pitchFamily="18" charset="0"/>
                <a:ea typeface="SimSun" panose="02010600030101010101" pitchFamily="2" charset="-122"/>
              </a:rPr>
              <a:t> is noted from the results that decision tree works accurately for the classification of submarine rock and mine(see table 3)</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3:Classification</a:t>
            </a:r>
            <a:r>
              <a:rPr lang="en-US" sz="1800" dirty="0">
                <a:solidFill>
                  <a:srgbClr val="002060"/>
                </a:solidFill>
                <a:latin typeface="Times New Roman" panose="02020603050405020304" pitchFamily="18" charset="0"/>
                <a:ea typeface="SimSun" panose="02010600030101010101" pitchFamily="2" charset="-122"/>
              </a:rPr>
              <a:t> of Decision tree</a:t>
            </a:r>
          </a:p>
          <a:p>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A3536ED-DF03-5DF8-19D2-915AA09DCA57}"/>
              </a:ext>
            </a:extLst>
          </p:cNvPr>
          <p:cNvGraphicFramePr>
            <a:graphicFrameLocks noGrp="1"/>
          </p:cNvGraphicFramePr>
          <p:nvPr>
            <p:extLst>
              <p:ext uri="{D42A27DB-BD31-4B8C-83A1-F6EECF244321}">
                <p14:modId xmlns:p14="http://schemas.microsoft.com/office/powerpoint/2010/main" val="1840761891"/>
              </p:ext>
            </p:extLst>
          </p:nvPr>
        </p:nvGraphicFramePr>
        <p:xfrm>
          <a:off x="1524000" y="2235994"/>
          <a:ext cx="6096000" cy="1100136"/>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2479259051"/>
                    </a:ext>
                  </a:extLst>
                </a:gridCol>
                <a:gridCol w="2032000">
                  <a:extLst>
                    <a:ext uri="{9D8B030D-6E8A-4147-A177-3AD203B41FA5}">
                      <a16:colId xmlns:a16="http://schemas.microsoft.com/office/drawing/2014/main" val="200307920"/>
                    </a:ext>
                  </a:extLst>
                </a:gridCol>
                <a:gridCol w="2032000">
                  <a:extLst>
                    <a:ext uri="{9D8B030D-6E8A-4147-A177-3AD203B41FA5}">
                      <a16:colId xmlns:a16="http://schemas.microsoft.com/office/drawing/2014/main" val="1478888870"/>
                    </a:ext>
                  </a:extLst>
                </a:gridCol>
              </a:tblGrid>
              <a:tr h="366712">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2601440080"/>
                  </a:ext>
                </a:extLst>
              </a:tr>
              <a:tr h="366712">
                <a:tc>
                  <a:txBody>
                    <a:bodyPr/>
                    <a:lstStyle/>
                    <a:p>
                      <a:r>
                        <a:rPr lang="en-IN" dirty="0"/>
                        <a:t>DT</a:t>
                      </a:r>
                    </a:p>
                  </a:txBody>
                  <a:tcPr/>
                </a:tc>
                <a:tc>
                  <a:txBody>
                    <a:bodyPr/>
                    <a:lstStyle/>
                    <a:p>
                      <a:r>
                        <a:rPr lang="en-US" sz="1400" b="0" i="0" u="none" strike="noStrike" cap="none" dirty="0">
                          <a:solidFill>
                            <a:srgbClr val="000000"/>
                          </a:solidFill>
                          <a:effectLst/>
                          <a:latin typeface="Arial"/>
                          <a:ea typeface="Arial"/>
                          <a:cs typeface="Arial"/>
                          <a:sym typeface="Arial"/>
                        </a:rPr>
                        <a:t>0.718382</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0.092559</a:t>
                      </a:r>
                      <a:endParaRPr lang="en-IN" dirty="0"/>
                    </a:p>
                  </a:txBody>
                  <a:tcPr/>
                </a:tc>
                <a:extLst>
                  <a:ext uri="{0D108BD9-81ED-4DB2-BD59-A6C34878D82A}">
                    <a16:rowId xmlns:a16="http://schemas.microsoft.com/office/drawing/2014/main" val="1726790287"/>
                  </a:ext>
                </a:extLst>
              </a:tr>
              <a:tr h="366712">
                <a:tc>
                  <a:txBody>
                    <a:bodyPr/>
                    <a:lstStyle/>
                    <a:p>
                      <a:r>
                        <a:rPr lang="en-IN" dirty="0"/>
                        <a:t>Scaled DT</a:t>
                      </a:r>
                    </a:p>
                  </a:txBody>
                  <a:tcPr/>
                </a:tc>
                <a:tc>
                  <a:txBody>
                    <a:bodyPr/>
                    <a:lstStyle/>
                    <a:p>
                      <a:r>
                        <a:rPr lang="en-US" sz="1400" b="0" i="0" u="none" strike="noStrike" cap="none" dirty="0">
                          <a:solidFill>
                            <a:srgbClr val="000000"/>
                          </a:solidFill>
                          <a:effectLst/>
                          <a:latin typeface="Arial"/>
                          <a:ea typeface="Arial"/>
                          <a:cs typeface="Arial"/>
                          <a:sym typeface="Arial"/>
                        </a:rPr>
                        <a:t>0.681250</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0.103413</a:t>
                      </a:r>
                      <a:endParaRPr lang="en-IN" dirty="0"/>
                    </a:p>
                  </a:txBody>
                  <a:tcPr/>
                </a:tc>
                <a:extLst>
                  <a:ext uri="{0D108BD9-81ED-4DB2-BD59-A6C34878D82A}">
                    <a16:rowId xmlns:a16="http://schemas.microsoft.com/office/drawing/2014/main" val="1639894180"/>
                  </a:ext>
                </a:extLst>
              </a:tr>
            </a:tbl>
          </a:graphicData>
        </a:graphic>
      </p:graphicFrame>
    </p:spTree>
    <p:extLst>
      <p:ext uri="{BB962C8B-B14F-4D97-AF65-F5344CB8AC3E}">
        <p14:creationId xmlns:p14="http://schemas.microsoft.com/office/powerpoint/2010/main" val="7064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89C9-99C0-0D75-6E5A-D16A52DFF518}"/>
              </a:ext>
            </a:extLst>
          </p:cNvPr>
          <p:cNvSpPr>
            <a:spLocks noGrp="1"/>
          </p:cNvSpPr>
          <p:nvPr>
            <p:ph type="ctrTitle"/>
          </p:nvPr>
        </p:nvSpPr>
        <p:spPr>
          <a:xfrm>
            <a:off x="692944" y="407194"/>
            <a:ext cx="3214687" cy="371475"/>
          </a:xfrm>
        </p:spPr>
        <p:txBody>
          <a:bodyPr/>
          <a:lstStyle/>
          <a:p>
            <a:r>
              <a:rPr lang="en-IN" sz="2400" dirty="0"/>
              <a:t>4) Logistic Regression:</a:t>
            </a:r>
          </a:p>
        </p:txBody>
      </p:sp>
      <p:sp>
        <p:nvSpPr>
          <p:cNvPr id="3" name="Subtitle 2">
            <a:extLst>
              <a:ext uri="{FF2B5EF4-FFF2-40B4-BE49-F238E27FC236}">
                <a16:creationId xmlns:a16="http://schemas.microsoft.com/office/drawing/2014/main" id="{0373F20F-BB24-1A18-036E-DDBE3EBC4CB1}"/>
              </a:ext>
            </a:extLst>
          </p:cNvPr>
          <p:cNvSpPr>
            <a:spLocks noGrp="1"/>
          </p:cNvSpPr>
          <p:nvPr>
            <p:ph type="subTitle" idx="1"/>
          </p:nvPr>
        </p:nvSpPr>
        <p:spPr>
          <a:xfrm>
            <a:off x="937200" y="1071563"/>
            <a:ext cx="7269600" cy="2324691"/>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In the fourth set of </a:t>
            </a:r>
            <a:r>
              <a:rPr lang="en-US" sz="1800" dirty="0" err="1">
                <a:solidFill>
                  <a:srgbClr val="002060"/>
                </a:solidFill>
                <a:effectLst/>
                <a:latin typeface="Times New Roman" panose="02020603050405020304" pitchFamily="18" charset="0"/>
                <a:ea typeface="SimSun" panose="02010600030101010101" pitchFamily="2" charset="-122"/>
              </a:rPr>
              <a:t>experiments,the</a:t>
            </a:r>
            <a:r>
              <a:rPr lang="en-US" sz="1800" dirty="0">
                <a:solidFill>
                  <a:srgbClr val="002060"/>
                </a:solidFill>
                <a:effectLst/>
                <a:latin typeface="Times New Roman" panose="02020603050405020304" pitchFamily="18" charset="0"/>
                <a:ea typeface="SimSun" panose="02010600030101010101" pitchFamily="2" charset="-122"/>
              </a:rPr>
              <a:t> results are provided below(see table 4)</a:t>
            </a:r>
            <a:endParaRPr lang="en-IN" sz="1800" dirty="0">
              <a:solidFill>
                <a:srgbClr val="002060"/>
              </a:solidFill>
              <a:effectLst/>
              <a:latin typeface="Times New Roman" panose="02020603050405020304" pitchFamily="18" charset="0"/>
              <a:ea typeface="SimSun" panose="02010600030101010101" pitchFamily="2" charset="-122"/>
            </a:endParaRPr>
          </a:p>
          <a:p>
            <a:r>
              <a:rPr lang="en-IN" sz="1800" dirty="0">
                <a:solidFill>
                  <a:srgbClr val="002060"/>
                </a:solidFill>
                <a:latin typeface="Times New Roman" panose="02020603050405020304" pitchFamily="18" charset="0"/>
                <a:ea typeface="SimSun" panose="02010600030101010101" pitchFamily="2" charset="-122"/>
              </a:rPr>
              <a:t>Table </a:t>
            </a:r>
            <a:r>
              <a:rPr lang="en-IN" sz="1800" dirty="0" err="1">
                <a:solidFill>
                  <a:srgbClr val="002060"/>
                </a:solidFill>
                <a:latin typeface="Times New Roman" panose="02020603050405020304" pitchFamily="18" charset="0"/>
                <a:ea typeface="SimSun" panose="02010600030101010101" pitchFamily="2" charset="-122"/>
              </a:rPr>
              <a:t>4:Classification</a:t>
            </a:r>
            <a:r>
              <a:rPr lang="en-IN" sz="1800" dirty="0">
                <a:solidFill>
                  <a:srgbClr val="002060"/>
                </a:solidFill>
                <a:latin typeface="Times New Roman" panose="02020603050405020304" pitchFamily="18" charset="0"/>
                <a:ea typeface="SimSun" panose="02010600030101010101" pitchFamily="2" charset="-122"/>
              </a:rPr>
              <a:t> of LR</a:t>
            </a:r>
          </a:p>
          <a:p>
            <a:endParaRPr lang="en-IN" sz="1800" dirty="0">
              <a:solidFill>
                <a:srgbClr val="002060"/>
              </a:solidFill>
              <a:effectLst/>
              <a:latin typeface="Times New Roman" panose="02020603050405020304" pitchFamily="18" charset="0"/>
              <a:ea typeface="SimSun" panose="02010600030101010101" pitchFamily="2" charset="-122"/>
            </a:endParaRPr>
          </a:p>
        </p:txBody>
      </p:sp>
      <p:graphicFrame>
        <p:nvGraphicFramePr>
          <p:cNvPr id="4" name="Table 3">
            <a:extLst>
              <a:ext uri="{FF2B5EF4-FFF2-40B4-BE49-F238E27FC236}">
                <a16:creationId xmlns:a16="http://schemas.microsoft.com/office/drawing/2014/main" id="{6EFD2AA6-B405-503E-7ADB-354A262C80C5}"/>
              </a:ext>
            </a:extLst>
          </p:cNvPr>
          <p:cNvGraphicFramePr>
            <a:graphicFrameLocks noGrp="1"/>
          </p:cNvGraphicFramePr>
          <p:nvPr>
            <p:extLst>
              <p:ext uri="{D42A27DB-BD31-4B8C-83A1-F6EECF244321}">
                <p14:modId xmlns:p14="http://schemas.microsoft.com/office/powerpoint/2010/main" val="4003537264"/>
              </p:ext>
            </p:extLst>
          </p:nvPr>
        </p:nvGraphicFramePr>
        <p:xfrm>
          <a:off x="1524000" y="1807369"/>
          <a:ext cx="6096000" cy="1057071"/>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3479350046"/>
                    </a:ext>
                  </a:extLst>
                </a:gridCol>
                <a:gridCol w="2032000">
                  <a:extLst>
                    <a:ext uri="{9D8B030D-6E8A-4147-A177-3AD203B41FA5}">
                      <a16:colId xmlns:a16="http://schemas.microsoft.com/office/drawing/2014/main" val="2756395137"/>
                    </a:ext>
                  </a:extLst>
                </a:gridCol>
                <a:gridCol w="2032000">
                  <a:extLst>
                    <a:ext uri="{9D8B030D-6E8A-4147-A177-3AD203B41FA5}">
                      <a16:colId xmlns:a16="http://schemas.microsoft.com/office/drawing/2014/main" val="191816004"/>
                    </a:ext>
                  </a:extLst>
                </a:gridCol>
              </a:tblGrid>
              <a:tr h="352357">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2936847253"/>
                  </a:ext>
                </a:extLst>
              </a:tr>
              <a:tr h="352357">
                <a:tc>
                  <a:txBody>
                    <a:bodyPr/>
                    <a:lstStyle/>
                    <a:p>
                      <a:r>
                        <a:rPr lang="en-IN" dirty="0"/>
                        <a:t>LR</a:t>
                      </a:r>
                    </a:p>
                  </a:txBody>
                  <a:tcPr/>
                </a:tc>
                <a:tc>
                  <a:txBody>
                    <a:bodyPr/>
                    <a:lstStyle/>
                    <a:p>
                      <a:r>
                        <a:rPr lang="en-US" sz="1400" b="0" i="0" u="none" strike="noStrike" cap="none" dirty="0">
                          <a:solidFill>
                            <a:srgbClr val="000000"/>
                          </a:solidFill>
                          <a:effectLst/>
                          <a:latin typeface="Arial"/>
                          <a:ea typeface="Arial"/>
                          <a:cs typeface="Arial"/>
                          <a:sym typeface="Arial"/>
                        </a:rPr>
                        <a:t>0.770956</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0.058802</a:t>
                      </a:r>
                      <a:endParaRPr lang="en-IN" dirty="0"/>
                    </a:p>
                  </a:txBody>
                  <a:tcPr/>
                </a:tc>
                <a:extLst>
                  <a:ext uri="{0D108BD9-81ED-4DB2-BD59-A6C34878D82A}">
                    <a16:rowId xmlns:a16="http://schemas.microsoft.com/office/drawing/2014/main" val="3452897949"/>
                  </a:ext>
                </a:extLst>
              </a:tr>
              <a:tr h="352357">
                <a:tc>
                  <a:txBody>
                    <a:bodyPr/>
                    <a:lstStyle/>
                    <a:p>
                      <a:r>
                        <a:rPr lang="en-IN" dirty="0"/>
                        <a:t>Scaled LR</a:t>
                      </a:r>
                    </a:p>
                  </a:txBody>
                  <a:tcPr/>
                </a:tc>
                <a:tc>
                  <a:txBody>
                    <a:bodyPr/>
                    <a:lstStyle/>
                    <a:p>
                      <a:r>
                        <a:rPr lang="en-US" sz="1400" b="0" i="0" u="none" strike="noStrike" cap="none" dirty="0">
                          <a:solidFill>
                            <a:srgbClr val="000000"/>
                          </a:solidFill>
                          <a:effectLst/>
                          <a:latin typeface="Arial"/>
                          <a:ea typeface="Arial"/>
                          <a:cs typeface="Arial"/>
                          <a:sym typeface="Arial"/>
                        </a:rPr>
                        <a:t>0.818750</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0.066706</a:t>
                      </a:r>
                      <a:endParaRPr lang="en-IN" dirty="0"/>
                    </a:p>
                  </a:txBody>
                  <a:tcPr/>
                </a:tc>
                <a:extLst>
                  <a:ext uri="{0D108BD9-81ED-4DB2-BD59-A6C34878D82A}">
                    <a16:rowId xmlns:a16="http://schemas.microsoft.com/office/drawing/2014/main" val="2097537413"/>
                  </a:ext>
                </a:extLst>
              </a:tr>
            </a:tbl>
          </a:graphicData>
        </a:graphic>
      </p:graphicFrame>
    </p:spTree>
    <p:extLst>
      <p:ext uri="{BB962C8B-B14F-4D97-AF65-F5344CB8AC3E}">
        <p14:creationId xmlns:p14="http://schemas.microsoft.com/office/powerpoint/2010/main" val="4066676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532B-E2FD-FC6F-9005-EFBF61438868}"/>
              </a:ext>
            </a:extLst>
          </p:cNvPr>
          <p:cNvSpPr>
            <a:spLocks noGrp="1"/>
          </p:cNvSpPr>
          <p:nvPr>
            <p:ph type="ctrTitle"/>
          </p:nvPr>
        </p:nvSpPr>
        <p:spPr>
          <a:xfrm>
            <a:off x="700087" y="414338"/>
            <a:ext cx="2428875" cy="321468"/>
          </a:xfrm>
        </p:spPr>
        <p:txBody>
          <a:bodyPr/>
          <a:lstStyle/>
          <a:p>
            <a:r>
              <a:rPr lang="en-IN" sz="2400" dirty="0"/>
              <a:t>5) Image results:</a:t>
            </a:r>
          </a:p>
        </p:txBody>
      </p:sp>
      <p:sp>
        <p:nvSpPr>
          <p:cNvPr id="3" name="Subtitle 2">
            <a:extLst>
              <a:ext uri="{FF2B5EF4-FFF2-40B4-BE49-F238E27FC236}">
                <a16:creationId xmlns:a16="http://schemas.microsoft.com/office/drawing/2014/main" id="{21F4F853-3032-C8F5-78AC-2BEF613D4B31}"/>
              </a:ext>
            </a:extLst>
          </p:cNvPr>
          <p:cNvSpPr>
            <a:spLocks noGrp="1"/>
          </p:cNvSpPr>
          <p:nvPr>
            <p:ph type="subTitle" idx="1"/>
          </p:nvPr>
        </p:nvSpPr>
        <p:spPr>
          <a:xfrm>
            <a:off x="937200" y="857251"/>
            <a:ext cx="7269600" cy="2539004"/>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image dataset it contain images for both submarine rock and </a:t>
            </a:r>
            <a:r>
              <a:rPr lang="en-US" sz="1800" dirty="0" err="1">
                <a:solidFill>
                  <a:srgbClr val="002060"/>
                </a:solidFill>
                <a:effectLst/>
                <a:latin typeface="Times New Roman" panose="02020603050405020304" pitchFamily="18" charset="0"/>
                <a:ea typeface="SimSun" panose="02010600030101010101" pitchFamily="2" charset="-122"/>
              </a:rPr>
              <a:t>mine.Based</a:t>
            </a:r>
            <a:r>
              <a:rPr lang="en-US" sz="1800" dirty="0">
                <a:solidFill>
                  <a:srgbClr val="002060"/>
                </a:solidFill>
                <a:effectLst/>
                <a:latin typeface="Times New Roman" panose="02020603050405020304" pitchFamily="18" charset="0"/>
                <a:ea typeface="SimSun" panose="02010600030101010101" pitchFamily="2" charset="-122"/>
              </a:rPr>
              <a:t> on the image model will predict whether it is rock or mine(see table 5).The output results for submarine rock and mine detection is shown(see figure 1 and 2)It gives result with accuracy 100%.</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5:Output</a:t>
            </a:r>
            <a:r>
              <a:rPr lang="en-US" sz="1800" dirty="0">
                <a:solidFill>
                  <a:srgbClr val="002060"/>
                </a:solidFill>
                <a:latin typeface="Times New Roman" panose="02020603050405020304" pitchFamily="18" charset="0"/>
                <a:ea typeface="SimSun" panose="02010600030101010101" pitchFamily="2" charset="-122"/>
              </a:rPr>
              <a:t> results</a:t>
            </a:r>
          </a:p>
          <a:p>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4F4FB34-EBF8-AF84-5DC3-BF0C13D4C313}"/>
              </a:ext>
            </a:extLst>
          </p:cNvPr>
          <p:cNvGraphicFramePr>
            <a:graphicFrameLocks noGrp="1"/>
          </p:cNvGraphicFramePr>
          <p:nvPr>
            <p:extLst>
              <p:ext uri="{D42A27DB-BD31-4B8C-83A1-F6EECF244321}">
                <p14:modId xmlns:p14="http://schemas.microsoft.com/office/powerpoint/2010/main" val="756048834"/>
              </p:ext>
            </p:extLst>
          </p:nvPr>
        </p:nvGraphicFramePr>
        <p:xfrm>
          <a:off x="1524000" y="2314575"/>
          <a:ext cx="6096000" cy="942975"/>
        </p:xfrm>
        <a:graphic>
          <a:graphicData uri="http://schemas.openxmlformats.org/drawingml/2006/table">
            <a:tbl>
              <a:tblPr firstRow="1" bandRow="1">
                <a:tableStyleId>{87DD6C84-8DDF-46C9-ABAC-F74212CD6197}</a:tableStyleId>
              </a:tblPr>
              <a:tblGrid>
                <a:gridCol w="3048000">
                  <a:extLst>
                    <a:ext uri="{9D8B030D-6E8A-4147-A177-3AD203B41FA5}">
                      <a16:colId xmlns:a16="http://schemas.microsoft.com/office/drawing/2014/main" val="778967602"/>
                    </a:ext>
                  </a:extLst>
                </a:gridCol>
                <a:gridCol w="3048000">
                  <a:extLst>
                    <a:ext uri="{9D8B030D-6E8A-4147-A177-3AD203B41FA5}">
                      <a16:colId xmlns:a16="http://schemas.microsoft.com/office/drawing/2014/main" val="1862473764"/>
                    </a:ext>
                  </a:extLst>
                </a:gridCol>
              </a:tblGrid>
              <a:tr h="314325">
                <a:tc>
                  <a:txBody>
                    <a:bodyPr/>
                    <a:lstStyle/>
                    <a:p>
                      <a:r>
                        <a:rPr lang="en-IN" dirty="0"/>
                        <a:t>Precision</a:t>
                      </a:r>
                    </a:p>
                  </a:txBody>
                  <a:tcPr/>
                </a:tc>
                <a:tc>
                  <a:txBody>
                    <a:bodyPr/>
                    <a:lstStyle/>
                    <a:p>
                      <a:r>
                        <a:rPr lang="en-IN" dirty="0"/>
                        <a:t>1.0</a:t>
                      </a:r>
                    </a:p>
                  </a:txBody>
                  <a:tcPr/>
                </a:tc>
                <a:extLst>
                  <a:ext uri="{0D108BD9-81ED-4DB2-BD59-A6C34878D82A}">
                    <a16:rowId xmlns:a16="http://schemas.microsoft.com/office/drawing/2014/main" val="3970754055"/>
                  </a:ext>
                </a:extLst>
              </a:tr>
              <a:tr h="314325">
                <a:tc>
                  <a:txBody>
                    <a:bodyPr/>
                    <a:lstStyle/>
                    <a:p>
                      <a:r>
                        <a:rPr lang="en-IN" dirty="0"/>
                        <a:t>Result</a:t>
                      </a:r>
                    </a:p>
                  </a:txBody>
                  <a:tcPr/>
                </a:tc>
                <a:tc>
                  <a:txBody>
                    <a:bodyPr/>
                    <a:lstStyle/>
                    <a:p>
                      <a:r>
                        <a:rPr lang="en-IN" dirty="0"/>
                        <a:t>1.0</a:t>
                      </a:r>
                    </a:p>
                  </a:txBody>
                  <a:tcPr/>
                </a:tc>
                <a:extLst>
                  <a:ext uri="{0D108BD9-81ED-4DB2-BD59-A6C34878D82A}">
                    <a16:rowId xmlns:a16="http://schemas.microsoft.com/office/drawing/2014/main" val="2939181342"/>
                  </a:ext>
                </a:extLst>
              </a:tr>
              <a:tr h="314325">
                <a:tc>
                  <a:txBody>
                    <a:bodyPr/>
                    <a:lstStyle/>
                    <a:p>
                      <a:r>
                        <a:rPr lang="en-IN" dirty="0"/>
                        <a:t>Accuracy</a:t>
                      </a:r>
                    </a:p>
                  </a:txBody>
                  <a:tcPr/>
                </a:tc>
                <a:tc>
                  <a:txBody>
                    <a:bodyPr/>
                    <a:lstStyle/>
                    <a:p>
                      <a:r>
                        <a:rPr lang="en-IN" dirty="0"/>
                        <a:t>1.0</a:t>
                      </a:r>
                    </a:p>
                  </a:txBody>
                  <a:tcPr/>
                </a:tc>
                <a:extLst>
                  <a:ext uri="{0D108BD9-81ED-4DB2-BD59-A6C34878D82A}">
                    <a16:rowId xmlns:a16="http://schemas.microsoft.com/office/drawing/2014/main" val="3715590261"/>
                  </a:ext>
                </a:extLst>
              </a:tr>
            </a:tbl>
          </a:graphicData>
        </a:graphic>
      </p:graphicFrame>
    </p:spTree>
    <p:extLst>
      <p:ext uri="{BB962C8B-B14F-4D97-AF65-F5344CB8AC3E}">
        <p14:creationId xmlns:p14="http://schemas.microsoft.com/office/powerpoint/2010/main" val="3638618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EA8B-3833-AD60-6C47-541042D1C1FE}"/>
              </a:ext>
            </a:extLst>
          </p:cNvPr>
          <p:cNvSpPr>
            <a:spLocks noGrp="1"/>
          </p:cNvSpPr>
          <p:nvPr>
            <p:ph type="ctrTitle"/>
          </p:nvPr>
        </p:nvSpPr>
        <p:spPr>
          <a:xfrm>
            <a:off x="937200" y="572425"/>
            <a:ext cx="3477638" cy="463419"/>
          </a:xfrm>
        </p:spPr>
        <p:txBody>
          <a:bodyPr/>
          <a:lstStyle/>
          <a:p>
            <a:r>
              <a:rPr lang="en-IN" sz="2400" dirty="0"/>
              <a:t>Figure </a:t>
            </a:r>
            <a:r>
              <a:rPr lang="en-IN" sz="2400" dirty="0" err="1"/>
              <a:t>1:Submarine</a:t>
            </a:r>
            <a:r>
              <a:rPr lang="en-IN" sz="2400" dirty="0"/>
              <a:t> rock</a:t>
            </a:r>
          </a:p>
        </p:txBody>
      </p:sp>
      <p:pic>
        <p:nvPicPr>
          <p:cNvPr id="3" name="Picture 2">
            <a:extLst>
              <a:ext uri="{FF2B5EF4-FFF2-40B4-BE49-F238E27FC236}">
                <a16:creationId xmlns:a16="http://schemas.microsoft.com/office/drawing/2014/main" id="{DE8E2685-E4E4-F3CC-1B50-CFF2BC2C2EB7}"/>
              </a:ext>
            </a:extLst>
          </p:cNvPr>
          <p:cNvPicPr>
            <a:picLocks noChangeAspect="1"/>
          </p:cNvPicPr>
          <p:nvPr/>
        </p:nvPicPr>
        <p:blipFill>
          <a:blip r:embed="rId2"/>
          <a:stretch>
            <a:fillRect/>
          </a:stretch>
        </p:blipFill>
        <p:spPr>
          <a:xfrm>
            <a:off x="2011173" y="1164432"/>
            <a:ext cx="1967895" cy="2650332"/>
          </a:xfrm>
          <a:prstGeom prst="rect">
            <a:avLst/>
          </a:prstGeom>
        </p:spPr>
      </p:pic>
      <p:pic>
        <p:nvPicPr>
          <p:cNvPr id="4" name="Picture 3">
            <a:extLst>
              <a:ext uri="{FF2B5EF4-FFF2-40B4-BE49-F238E27FC236}">
                <a16:creationId xmlns:a16="http://schemas.microsoft.com/office/drawing/2014/main" id="{89D35DD0-5C84-FF13-108C-2EB890F2CF4C}"/>
              </a:ext>
            </a:extLst>
          </p:cNvPr>
          <p:cNvPicPr>
            <a:picLocks noChangeAspect="1"/>
          </p:cNvPicPr>
          <p:nvPr/>
        </p:nvPicPr>
        <p:blipFill>
          <a:blip r:embed="rId3"/>
          <a:stretch>
            <a:fillRect/>
          </a:stretch>
        </p:blipFill>
        <p:spPr>
          <a:xfrm>
            <a:off x="5022531" y="1164432"/>
            <a:ext cx="1967895" cy="2650332"/>
          </a:xfrm>
          <a:prstGeom prst="rect">
            <a:avLst/>
          </a:prstGeom>
        </p:spPr>
      </p:pic>
    </p:spTree>
    <p:extLst>
      <p:ext uri="{BB962C8B-B14F-4D97-AF65-F5344CB8AC3E}">
        <p14:creationId xmlns:p14="http://schemas.microsoft.com/office/powerpoint/2010/main" val="2758391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4663-97B5-8491-2545-DDD3D8286F56}"/>
              </a:ext>
            </a:extLst>
          </p:cNvPr>
          <p:cNvSpPr>
            <a:spLocks noGrp="1"/>
          </p:cNvSpPr>
          <p:nvPr>
            <p:ph type="ctrTitle"/>
          </p:nvPr>
        </p:nvSpPr>
        <p:spPr>
          <a:xfrm>
            <a:off x="937200" y="572425"/>
            <a:ext cx="1984594" cy="406269"/>
          </a:xfrm>
        </p:spPr>
        <p:txBody>
          <a:bodyPr/>
          <a:lstStyle/>
          <a:p>
            <a:r>
              <a:rPr lang="en-IN" sz="2400" dirty="0"/>
              <a:t>Figure </a:t>
            </a:r>
            <a:r>
              <a:rPr lang="en-IN" sz="2400" dirty="0" err="1"/>
              <a:t>2:Mine</a:t>
            </a:r>
            <a:endParaRPr lang="en-IN" sz="2400" dirty="0"/>
          </a:p>
        </p:txBody>
      </p:sp>
      <p:pic>
        <p:nvPicPr>
          <p:cNvPr id="3" name="Picture 2">
            <a:extLst>
              <a:ext uri="{FF2B5EF4-FFF2-40B4-BE49-F238E27FC236}">
                <a16:creationId xmlns:a16="http://schemas.microsoft.com/office/drawing/2014/main" id="{73AB93AA-9025-6491-C1C0-CE25E5DF8A73}"/>
              </a:ext>
            </a:extLst>
          </p:cNvPr>
          <p:cNvPicPr>
            <a:picLocks noChangeAspect="1"/>
          </p:cNvPicPr>
          <p:nvPr/>
        </p:nvPicPr>
        <p:blipFill>
          <a:blip r:embed="rId2"/>
          <a:stretch>
            <a:fillRect/>
          </a:stretch>
        </p:blipFill>
        <p:spPr>
          <a:xfrm flipH="1">
            <a:off x="2356166" y="1050131"/>
            <a:ext cx="2080101" cy="2886359"/>
          </a:xfrm>
          <a:prstGeom prst="rect">
            <a:avLst/>
          </a:prstGeom>
        </p:spPr>
      </p:pic>
      <p:pic>
        <p:nvPicPr>
          <p:cNvPr id="4" name="Picture 3">
            <a:extLst>
              <a:ext uri="{FF2B5EF4-FFF2-40B4-BE49-F238E27FC236}">
                <a16:creationId xmlns:a16="http://schemas.microsoft.com/office/drawing/2014/main" id="{2FA5496E-003F-AF4D-3DC5-327FE56D6D73}"/>
              </a:ext>
            </a:extLst>
          </p:cNvPr>
          <p:cNvPicPr>
            <a:picLocks noChangeAspect="1"/>
          </p:cNvPicPr>
          <p:nvPr/>
        </p:nvPicPr>
        <p:blipFill>
          <a:blip r:embed="rId3"/>
          <a:stretch>
            <a:fillRect/>
          </a:stretch>
        </p:blipFill>
        <p:spPr>
          <a:xfrm>
            <a:off x="5079999" y="1050131"/>
            <a:ext cx="1985169" cy="2886359"/>
          </a:xfrm>
          <a:prstGeom prst="rect">
            <a:avLst/>
          </a:prstGeom>
        </p:spPr>
      </p:pic>
    </p:spTree>
    <p:extLst>
      <p:ext uri="{BB962C8B-B14F-4D97-AF65-F5344CB8AC3E}">
        <p14:creationId xmlns:p14="http://schemas.microsoft.com/office/powerpoint/2010/main" val="714042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BE7A-F723-4811-7F47-4FE26BF0E740}"/>
              </a:ext>
            </a:extLst>
          </p:cNvPr>
          <p:cNvSpPr>
            <a:spLocks noGrp="1"/>
          </p:cNvSpPr>
          <p:nvPr>
            <p:ph type="ctrTitle"/>
          </p:nvPr>
        </p:nvSpPr>
        <p:spPr>
          <a:xfrm>
            <a:off x="600076" y="642938"/>
            <a:ext cx="2978943" cy="178593"/>
          </a:xfrm>
        </p:spPr>
        <p:txBody>
          <a:bodyPr/>
          <a:lstStyle/>
          <a:p>
            <a:r>
              <a:rPr lang="en-IN" sz="2400" dirty="0"/>
              <a:t>Output Screenshots:</a:t>
            </a:r>
            <a:br>
              <a:rPr lang="en-IN" sz="2400" dirty="0"/>
            </a:br>
            <a:endParaRPr lang="en-IN" sz="2400" dirty="0"/>
          </a:p>
        </p:txBody>
      </p:sp>
      <p:pic>
        <p:nvPicPr>
          <p:cNvPr id="3" name="Picture 2">
            <a:extLst>
              <a:ext uri="{FF2B5EF4-FFF2-40B4-BE49-F238E27FC236}">
                <a16:creationId xmlns:a16="http://schemas.microsoft.com/office/drawing/2014/main" id="{A3555F93-75C8-6492-CB99-C2C891C2CF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688" y="982190"/>
            <a:ext cx="7779542" cy="3394176"/>
          </a:xfrm>
          <a:prstGeom prst="rect">
            <a:avLst/>
          </a:prstGeom>
        </p:spPr>
      </p:pic>
    </p:spTree>
    <p:extLst>
      <p:ext uri="{BB962C8B-B14F-4D97-AF65-F5344CB8AC3E}">
        <p14:creationId xmlns:p14="http://schemas.microsoft.com/office/powerpoint/2010/main" val="1025419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7934DD-5268-D524-4915-CBE9DB540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944" y="457200"/>
            <a:ext cx="8122444" cy="3965919"/>
          </a:xfrm>
          <a:prstGeom prst="rect">
            <a:avLst/>
          </a:prstGeom>
        </p:spPr>
      </p:pic>
    </p:spTree>
    <p:extLst>
      <p:ext uri="{BB962C8B-B14F-4D97-AF65-F5344CB8AC3E}">
        <p14:creationId xmlns:p14="http://schemas.microsoft.com/office/powerpoint/2010/main" val="2810549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222C3-5AB0-AE96-38BC-9FB8F98AA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070" y="564355"/>
            <a:ext cx="7810418" cy="3921919"/>
          </a:xfrm>
          <a:prstGeom prst="rect">
            <a:avLst/>
          </a:prstGeom>
        </p:spPr>
      </p:pic>
    </p:spTree>
    <p:extLst>
      <p:ext uri="{BB962C8B-B14F-4D97-AF65-F5344CB8AC3E}">
        <p14:creationId xmlns:p14="http://schemas.microsoft.com/office/powerpoint/2010/main" val="2565427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body" idx="1"/>
          </p:nvPr>
        </p:nvSpPr>
        <p:spPr>
          <a:xfrm>
            <a:off x="937200" y="1843087"/>
            <a:ext cx="7269600" cy="2221707"/>
          </a:xfrm>
          <a:prstGeom prst="rect">
            <a:avLst/>
          </a:prstGeom>
        </p:spPr>
        <p:txBody>
          <a:bodyPr spcFirstLastPara="1" wrap="square" lIns="0" tIns="0" rIns="0" bIns="0" anchor="ctr" anchorCtr="0">
            <a:noAutofit/>
          </a:bodyPr>
          <a:lstStyle/>
          <a:p>
            <a:pPr marL="0" lvl="0" indent="0" algn="just" rtl="0">
              <a:spcBef>
                <a:spcPts val="600"/>
              </a:spcBef>
              <a:spcAft>
                <a:spcPts val="0"/>
              </a:spcAft>
              <a:buNone/>
            </a:pPr>
            <a:r>
              <a:rPr lang="en-IN" sz="3200" dirty="0"/>
              <a:t>References:</a:t>
            </a:r>
          </a:p>
          <a:p>
            <a:pPr marL="0" lvl="0" indent="0" algn="just" rtl="0">
              <a:spcBef>
                <a:spcPts val="600"/>
              </a:spcBef>
              <a:spcAft>
                <a:spcPts val="0"/>
              </a:spcAft>
              <a:buNone/>
            </a:pPr>
            <a:r>
              <a:rPr lang="en-IN" sz="1400" dirty="0"/>
              <a:t>1. D. P. Williams, “The Mondrian detection algorithm for sonar </a:t>
            </a:r>
            <a:r>
              <a:rPr lang="en-IN" sz="1400" dirty="0" err="1"/>
              <a:t>imagery,”IEEE</a:t>
            </a:r>
            <a:r>
              <a:rPr lang="en-IN" sz="1400" dirty="0"/>
              <a:t> Trans.   </a:t>
            </a:r>
            <a:r>
              <a:rPr lang="en-IN" sz="1400" dirty="0" err="1"/>
              <a:t>Geosci</a:t>
            </a:r>
            <a:r>
              <a:rPr lang="en-IN" sz="1400" dirty="0"/>
              <a:t>. Remote Sens., vol. 56, no. 2, pp. 1091–</a:t>
            </a:r>
            <a:r>
              <a:rPr lang="en-IN" sz="1400" dirty="0" err="1"/>
              <a:t>1102,Feb</a:t>
            </a:r>
            <a:r>
              <a:rPr lang="en-IN" sz="1400" dirty="0"/>
              <a:t>. 2018.</a:t>
            </a:r>
          </a:p>
          <a:p>
            <a:pPr marL="0" lvl="0" indent="0" algn="just" rtl="0">
              <a:spcBef>
                <a:spcPts val="600"/>
              </a:spcBef>
              <a:spcAft>
                <a:spcPts val="0"/>
              </a:spcAft>
              <a:buNone/>
            </a:pPr>
            <a:r>
              <a:rPr lang="en-IN" sz="1400" dirty="0"/>
              <a:t>2. Shantanu, Aman Saraf, Atharv Tiwari, Mukesh Kumar and S </a:t>
            </a:r>
            <a:r>
              <a:rPr lang="en-IN" sz="1400" dirty="0" err="1"/>
              <a:t>Manonmani</a:t>
            </a:r>
            <a:r>
              <a:rPr lang="en-IN" sz="1400" dirty="0"/>
              <a:t>, "Underwater Mines Detection using Neural Network", INTERNATIONAL JOURNAL OF ENGINEERING RESEARCH &amp; TECHNOLOGY (</a:t>
            </a:r>
            <a:r>
              <a:rPr lang="en-IN" sz="1400" dirty="0" err="1"/>
              <a:t>IJERT</a:t>
            </a:r>
            <a:r>
              <a:rPr lang="en-IN" sz="1400" dirty="0"/>
              <a:t>), vol. 09, no. 04, April 2020 A 3. Review of Underwater Mine Detection and Classification in Sonar Imagery", </a:t>
            </a:r>
            <a:r>
              <a:rPr lang="en-IN" sz="1400" dirty="0" err="1"/>
              <a:t>Stanisław</a:t>
            </a:r>
            <a:r>
              <a:rPr lang="en-IN" sz="1400" dirty="0"/>
              <a:t> </a:t>
            </a:r>
            <a:r>
              <a:rPr lang="en-IN" sz="1400" dirty="0" err="1"/>
              <a:t>Hożyń</a:t>
            </a:r>
            <a:r>
              <a:rPr lang="en-IN" sz="1400" dirty="0"/>
              <a:t> </a:t>
            </a:r>
            <a:r>
              <a:rPr lang="en-IN" sz="1400" dirty="0" err="1"/>
              <a:t>ORCiD0000</a:t>
            </a:r>
            <a:r>
              <a:rPr lang="en-IN" sz="1400" dirty="0"/>
              <a:t>-0003-1422-0330. </a:t>
            </a:r>
          </a:p>
          <a:p>
            <a:pPr marL="0" lvl="0" indent="0" algn="just" rtl="0">
              <a:spcBef>
                <a:spcPts val="600"/>
              </a:spcBef>
              <a:spcAft>
                <a:spcPts val="0"/>
              </a:spcAft>
              <a:buNone/>
            </a:pPr>
            <a:r>
              <a:rPr lang="en-IN" sz="1400" dirty="0"/>
              <a:t>4. S. </a:t>
            </a:r>
            <a:r>
              <a:rPr lang="en-IN" sz="1400" dirty="0" err="1"/>
              <a:t>Khaledi</a:t>
            </a:r>
            <a:r>
              <a:rPr lang="en-IN" sz="1400" dirty="0"/>
              <a:t>, H. Mann, J. Perkovich and S. Zayed, "Design of an underwater mine detection system", 2014 Systems and Information Engineering Design Symposium (</a:t>
            </a:r>
            <a:r>
              <a:rPr lang="en-IN" sz="1400" dirty="0" err="1"/>
              <a:t>SIEDS</a:t>
            </a:r>
            <a:r>
              <a:rPr lang="en-IN" sz="1400" dirty="0"/>
              <a:t>), pp. 78-83, 2014.</a:t>
            </a:r>
          </a:p>
          <a:p>
            <a:pPr marL="0" lvl="0" indent="0" algn="just" rtl="0">
              <a:spcBef>
                <a:spcPts val="600"/>
              </a:spcBef>
              <a:spcAft>
                <a:spcPts val="0"/>
              </a:spcAft>
              <a:buNone/>
            </a:pPr>
            <a:r>
              <a:rPr lang="en-IN" sz="1400" dirty="0"/>
              <a:t>5. Guy </a:t>
            </a:r>
            <a:r>
              <a:rPr lang="en-IN" sz="1400" dirty="0" err="1"/>
              <a:t>Gubnitsky</a:t>
            </a:r>
            <a:r>
              <a:rPr lang="en-IN" sz="1400" dirty="0"/>
              <a:t> , Asaf </a:t>
            </a:r>
            <a:r>
              <a:rPr lang="en-IN" sz="1400" dirty="0" err="1"/>
              <a:t>Giladi</a:t>
            </a:r>
            <a:r>
              <a:rPr lang="en-IN" sz="1400" dirty="0"/>
              <a:t>, and Roee Diamant, “Validation of Targets in Sonar Imagery Using Multispectral Analysis”, IEEE JOURNAL OF OCEANIC ENGINEERING, VOL. 47, NO. 4, OCTOBER 2022</a:t>
            </a:r>
          </a:p>
          <a:p>
            <a:pPr marL="0" lvl="0" indent="0" algn="ctr" rtl="0">
              <a:spcBef>
                <a:spcPts val="600"/>
              </a:spcBef>
              <a:spcAft>
                <a:spcPts val="0"/>
              </a:spcAft>
              <a:buNone/>
            </a:pPr>
            <a:endParaRPr lang="en-IN" sz="2400"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dirty="0"/>
          </a:p>
        </p:txBody>
      </p:sp>
      <p:sp>
        <p:nvSpPr>
          <p:cNvPr id="188" name="Google Shape;188;p18"/>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EBE0-6141-5BAB-14EE-DAB46C7FDE58}"/>
              </a:ext>
            </a:extLst>
          </p:cNvPr>
          <p:cNvSpPr>
            <a:spLocks noGrp="1"/>
          </p:cNvSpPr>
          <p:nvPr>
            <p:ph type="ctrTitle"/>
          </p:nvPr>
        </p:nvSpPr>
        <p:spPr>
          <a:xfrm>
            <a:off x="937200" y="279620"/>
            <a:ext cx="2184619" cy="613349"/>
          </a:xfrm>
        </p:spPr>
        <p:txBody>
          <a:bodyPr/>
          <a:lstStyle/>
          <a:p>
            <a:r>
              <a:rPr lang="en-IN" sz="3200" dirty="0"/>
              <a:t>Motivation:</a:t>
            </a:r>
          </a:p>
        </p:txBody>
      </p:sp>
      <p:sp>
        <p:nvSpPr>
          <p:cNvPr id="3" name="Subtitle 2">
            <a:extLst>
              <a:ext uri="{FF2B5EF4-FFF2-40B4-BE49-F238E27FC236}">
                <a16:creationId xmlns:a16="http://schemas.microsoft.com/office/drawing/2014/main" id="{2FC32131-D048-DF86-862B-9D3E71963587}"/>
              </a:ext>
            </a:extLst>
          </p:cNvPr>
          <p:cNvSpPr>
            <a:spLocks noGrp="1"/>
          </p:cNvSpPr>
          <p:nvPr>
            <p:ph type="subTitle" idx="1"/>
          </p:nvPr>
        </p:nvSpPr>
        <p:spPr>
          <a:xfrm>
            <a:off x="571501" y="1114425"/>
            <a:ext cx="7929562" cy="2281829"/>
          </a:xfrm>
        </p:spPr>
        <p:txBody>
          <a:bodyPr/>
          <a:lstStyle/>
          <a:p>
            <a:pPr algn="just"/>
            <a:r>
              <a:rPr lang="en-IN" dirty="0">
                <a:solidFill>
                  <a:schemeClr val="tx1"/>
                </a:solidFill>
                <a:effectLst/>
                <a:latin typeface="Times New Roman" panose="02020603050405020304" pitchFamily="18" charset="0"/>
                <a:ea typeface="Times New Roman" panose="02020603050405020304" pitchFamily="18" charset="0"/>
              </a:rPr>
              <a:t>     The motivation for researching and developing techniques to differentiate between submarine rocks and underwater mines arises from the critical importance of maritime security, navigation safety, and the preservation of underwater ecosystems. It also promotes technological advancements that can have far-reaching impacts across military, navigational and environmental domains.</a:t>
            </a:r>
          </a:p>
          <a:p>
            <a:pPr algn="just"/>
            <a:endParaRPr lang="en-IN" dirty="0"/>
          </a:p>
        </p:txBody>
      </p:sp>
    </p:spTree>
    <p:extLst>
      <p:ext uri="{BB962C8B-B14F-4D97-AF65-F5344CB8AC3E}">
        <p14:creationId xmlns:p14="http://schemas.microsoft.com/office/powerpoint/2010/main" val="1424347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23"/>
          <p:cNvSpPr txBox="1">
            <a:spLocks noGrp="1"/>
          </p:cNvSpPr>
          <p:nvPr>
            <p:ph type="title" idx="4294967295"/>
          </p:nvPr>
        </p:nvSpPr>
        <p:spPr>
          <a:xfrm>
            <a:off x="2194950" y="1693069"/>
            <a:ext cx="4754100" cy="10625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solidFill>
                  <a:srgbClr val="FF0000"/>
                </a:solidFill>
              </a:rPr>
              <a:t>THANK YOU</a:t>
            </a:r>
            <a:endParaRPr sz="4000" dirty="0">
              <a:solidFill>
                <a:srgbClr val="FF0000"/>
              </a:solidFill>
            </a:endParaRPr>
          </a:p>
        </p:txBody>
      </p:sp>
      <p:sp>
        <p:nvSpPr>
          <p:cNvPr id="239" name="Google Shape;239;p23"/>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50</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937200" y="267300"/>
            <a:ext cx="3133550" cy="43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Innovation Idea:</a:t>
            </a:r>
            <a:endParaRPr sz="3200" dirty="0"/>
          </a:p>
        </p:txBody>
      </p:sp>
      <p:sp>
        <p:nvSpPr>
          <p:cNvPr id="231" name="Google Shape;231;p22"/>
          <p:cNvSpPr txBox="1">
            <a:spLocks noGrp="1"/>
          </p:cNvSpPr>
          <p:nvPr>
            <p:ph type="body" idx="1"/>
          </p:nvPr>
        </p:nvSpPr>
        <p:spPr>
          <a:xfrm>
            <a:off x="4560949" y="921544"/>
            <a:ext cx="4118707" cy="3403406"/>
          </a:xfrm>
          <a:prstGeom prst="rect">
            <a:avLst/>
          </a:prstGeom>
        </p:spPr>
        <p:txBody>
          <a:bodyPr spcFirstLastPara="1" wrap="square" lIns="0" tIns="0" rIns="0" bIns="0" anchor="ctr" anchorCtr="0">
            <a:noAutofit/>
          </a:bodyPr>
          <a:lstStyle/>
          <a:p>
            <a:pPr marL="0" indent="0">
              <a:lnSpc>
                <a:spcPct val="115000"/>
              </a:lnSpc>
              <a:buNone/>
            </a:pPr>
            <a:r>
              <a:rPr lang="en-IN" sz="1600" dirty="0">
                <a:effectLst/>
                <a:latin typeface="Times New Roman" panose="02020603050405020304" pitchFamily="18" charset="0"/>
                <a:ea typeface="Times New Roman" panose="02020603050405020304" pitchFamily="18" charset="0"/>
              </a:rPr>
              <a:t>Proposing an advanced approach for precise underwater differentiation between submarine rocks and mines by employing ensemble machine learning. Diverse underwater image data will be harnessed to train an ensemble of algorithms, comprising decision trees, random forests, support vector machines, and neural networks. The ensemble's collective decision-making will enhance detection accuracy by minimizing false identifications. This innovation ensures adaptability to varying underwater conditions through continuous learning.</a:t>
            </a:r>
          </a:p>
          <a:p>
            <a:pPr marL="0" lvl="0" indent="0" algn="l" rtl="0">
              <a:lnSpc>
                <a:spcPct val="115000"/>
              </a:lnSpc>
              <a:spcBef>
                <a:spcPts val="600"/>
              </a:spcBef>
              <a:spcAft>
                <a:spcPts val="0"/>
              </a:spcAft>
              <a:buNone/>
            </a:pPr>
            <a:endParaRPr lang="en-IN" sz="2000" dirty="0"/>
          </a:p>
        </p:txBody>
      </p:sp>
      <p:pic>
        <p:nvPicPr>
          <p:cNvPr id="232" name="Google Shape;232;p22"/>
          <p:cNvPicPr preferRelativeResize="0"/>
          <p:nvPr/>
        </p:nvPicPr>
        <p:blipFill rotWithShape="1">
          <a:blip r:embed="rId3">
            <a:alphaModFix/>
          </a:blip>
          <a:srcRect l="38052" r="5682"/>
          <a:stretch/>
        </p:blipFill>
        <p:spPr>
          <a:xfrm>
            <a:off x="725450" y="979649"/>
            <a:ext cx="3345300" cy="3345300"/>
          </a:xfrm>
          <a:prstGeom prst="ellipse">
            <a:avLst/>
          </a:prstGeom>
          <a:noFill/>
          <a:ln>
            <a:noFill/>
          </a:ln>
          <a:effectLst>
            <a:outerShdw blurRad="314325" dist="76200" dir="5400000" algn="bl" rotWithShape="0">
              <a:schemeClr val="dk1">
                <a:alpha val="43000"/>
              </a:schemeClr>
            </a:outerShdw>
          </a:effectLst>
        </p:spPr>
      </p:pic>
      <p:sp>
        <p:nvSpPr>
          <p:cNvPr id="233" name="Google Shape;233;p22"/>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403A-67F9-BB6A-80CC-5F5B27F530D5}"/>
              </a:ext>
            </a:extLst>
          </p:cNvPr>
          <p:cNvSpPr>
            <a:spLocks noGrp="1"/>
          </p:cNvSpPr>
          <p:nvPr>
            <p:ph type="ctrTitle"/>
          </p:nvPr>
        </p:nvSpPr>
        <p:spPr>
          <a:xfrm>
            <a:off x="937200" y="421481"/>
            <a:ext cx="3199031" cy="564357"/>
          </a:xfrm>
        </p:spPr>
        <p:txBody>
          <a:bodyPr/>
          <a:lstStyle/>
          <a:p>
            <a:r>
              <a:rPr lang="en-IN" sz="3200" dirty="0"/>
              <a:t>Scope of Project:</a:t>
            </a:r>
          </a:p>
        </p:txBody>
      </p:sp>
      <p:sp>
        <p:nvSpPr>
          <p:cNvPr id="3" name="Subtitle 2">
            <a:extLst>
              <a:ext uri="{FF2B5EF4-FFF2-40B4-BE49-F238E27FC236}">
                <a16:creationId xmlns:a16="http://schemas.microsoft.com/office/drawing/2014/main" id="{A5E705F5-D743-7DD0-0827-DB4613EF731E}"/>
              </a:ext>
            </a:extLst>
          </p:cNvPr>
          <p:cNvSpPr>
            <a:spLocks noGrp="1"/>
          </p:cNvSpPr>
          <p:nvPr>
            <p:ph type="subTitle" idx="1"/>
          </p:nvPr>
        </p:nvSpPr>
        <p:spPr>
          <a:xfrm>
            <a:off x="937200" y="1307306"/>
            <a:ext cx="7269600" cy="2088948"/>
          </a:xfrm>
        </p:spPr>
        <p:txBody>
          <a:bodyPr/>
          <a:lstStyle/>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combining various ensemble methods and optimizing feature selection, these models can effectively handle complex relationships and class imbalances in the data. This approach enhances accuracy by aggregating diverse perspectives, allowing for real-time adaptation and scalability.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Integrating these ensemble models into existing underwater surveillance systems holds promise for enhancing maritime safety and environmental protection.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51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F7E-13E6-B9FD-B936-A8CB68E6DEFB}"/>
              </a:ext>
            </a:extLst>
          </p:cNvPr>
          <p:cNvSpPr>
            <a:spLocks noGrp="1"/>
          </p:cNvSpPr>
          <p:nvPr>
            <p:ph type="ctrTitle"/>
          </p:nvPr>
        </p:nvSpPr>
        <p:spPr>
          <a:xfrm>
            <a:off x="778669" y="450056"/>
            <a:ext cx="2721769" cy="414338"/>
          </a:xfrm>
        </p:spPr>
        <p:txBody>
          <a:bodyPr/>
          <a:lstStyle/>
          <a:p>
            <a:r>
              <a:rPr lang="en-IN" sz="3200" dirty="0"/>
              <a:t>Requirements:</a:t>
            </a:r>
          </a:p>
        </p:txBody>
      </p:sp>
      <p:sp>
        <p:nvSpPr>
          <p:cNvPr id="3" name="Subtitle 2">
            <a:extLst>
              <a:ext uri="{FF2B5EF4-FFF2-40B4-BE49-F238E27FC236}">
                <a16:creationId xmlns:a16="http://schemas.microsoft.com/office/drawing/2014/main" id="{C330EE0E-E0E2-F9C0-D251-0E501461F805}"/>
              </a:ext>
            </a:extLst>
          </p:cNvPr>
          <p:cNvSpPr>
            <a:spLocks noGrp="1"/>
          </p:cNvSpPr>
          <p:nvPr>
            <p:ph type="subTitle" idx="1"/>
          </p:nvPr>
        </p:nvSpPr>
        <p:spPr>
          <a:xfrm>
            <a:off x="937200" y="1300163"/>
            <a:ext cx="7006650" cy="2096091"/>
          </a:xfrm>
        </p:spPr>
        <p:txBody>
          <a:bodyPr/>
          <a:lstStyle/>
          <a:p>
            <a:pPr marL="76200" indent="0" algn="just"/>
            <a:r>
              <a:rPr lang="en-IN" dirty="0">
                <a:solidFill>
                  <a:srgbClr val="002060"/>
                </a:solidFill>
              </a:rPr>
              <a:t>Functional Requirements:</a:t>
            </a:r>
          </a:p>
          <a:p>
            <a:pPr algn="just"/>
            <a:r>
              <a:rPr lang="en-IN" sz="2000" dirty="0">
                <a:solidFill>
                  <a:srgbClr val="002060"/>
                </a:solidFill>
              </a:rPr>
              <a:t>    </a:t>
            </a:r>
            <a:r>
              <a:rPr lang="en-IN" sz="2000" dirty="0">
                <a:solidFill>
                  <a:schemeClr val="tx1"/>
                </a:solidFill>
              </a:rPr>
              <a:t>The software requirements is the first step of an </a:t>
            </a:r>
            <a:r>
              <a:rPr lang="en-IN" sz="2000" dirty="0" err="1">
                <a:solidFill>
                  <a:schemeClr val="tx1"/>
                </a:solidFill>
              </a:rPr>
              <a:t>process.It</a:t>
            </a:r>
            <a:r>
              <a:rPr lang="en-IN" sz="2000" dirty="0">
                <a:solidFill>
                  <a:schemeClr val="tx1"/>
                </a:solidFill>
              </a:rPr>
              <a:t> lists the requirements of the particular software </a:t>
            </a:r>
            <a:r>
              <a:rPr lang="en-IN" sz="2000" dirty="0" err="1">
                <a:solidFill>
                  <a:schemeClr val="tx1"/>
                </a:solidFill>
              </a:rPr>
              <a:t>system.And</a:t>
            </a:r>
            <a:r>
              <a:rPr lang="en-IN" sz="2000" dirty="0">
                <a:solidFill>
                  <a:schemeClr val="tx1"/>
                </a:solidFill>
              </a:rPr>
              <a:t> these are some libraries used in this like </a:t>
            </a:r>
            <a:r>
              <a:rPr lang="en-IN" sz="2000" dirty="0" err="1">
                <a:solidFill>
                  <a:schemeClr val="tx1"/>
                </a:solidFill>
              </a:rPr>
              <a:t>sk-learn,pandas,Numpy,mat</a:t>
            </a:r>
            <a:r>
              <a:rPr lang="en-IN" sz="2000" dirty="0">
                <a:solidFill>
                  <a:schemeClr val="tx1"/>
                </a:solidFill>
              </a:rPr>
              <a:t> plot lib and sea </a:t>
            </a:r>
            <a:r>
              <a:rPr lang="en-IN" sz="2000" dirty="0" err="1">
                <a:solidFill>
                  <a:schemeClr val="tx1"/>
                </a:solidFill>
              </a:rPr>
              <a:t>born.Algorithms</a:t>
            </a:r>
            <a:r>
              <a:rPr lang="en-IN" sz="2000" dirty="0">
                <a:solidFill>
                  <a:schemeClr val="tx1"/>
                </a:solidFill>
              </a:rPr>
              <a:t> such as </a:t>
            </a:r>
            <a:r>
              <a:rPr lang="en-US" sz="2000" b="0" i="0" dirty="0">
                <a:solidFill>
                  <a:schemeClr val="tx1"/>
                </a:solidFill>
                <a:effectLst/>
                <a:latin typeface="Roboto" panose="02000000000000000000" pitchFamily="2" charset="0"/>
              </a:rPr>
              <a:t>Logistic </a:t>
            </a:r>
            <a:r>
              <a:rPr lang="en-US" sz="2000" b="0" i="0" dirty="0" err="1">
                <a:solidFill>
                  <a:schemeClr val="tx1"/>
                </a:solidFill>
                <a:effectLst/>
                <a:latin typeface="Roboto" panose="02000000000000000000" pitchFamily="2" charset="0"/>
              </a:rPr>
              <a:t>regression,KNN</a:t>
            </a:r>
            <a:r>
              <a:rPr lang="en-US" sz="2000" b="0" i="0" dirty="0">
                <a:solidFill>
                  <a:schemeClr val="tx1"/>
                </a:solidFill>
                <a:effectLst/>
                <a:latin typeface="Roboto" panose="02000000000000000000" pitchFamily="2" charset="0"/>
              </a:rPr>
              <a:t>,</a:t>
            </a:r>
          </a:p>
          <a:p>
            <a:pPr algn="just"/>
            <a:r>
              <a:rPr lang="en-US" sz="2000" dirty="0">
                <a:solidFill>
                  <a:schemeClr val="tx1"/>
                </a:solidFill>
                <a:latin typeface="Roboto" panose="02000000000000000000" pitchFamily="2" charset="0"/>
              </a:rPr>
              <a:t>      </a:t>
            </a:r>
            <a:r>
              <a:rPr lang="en-US" sz="2000" b="0" i="0" dirty="0" err="1">
                <a:solidFill>
                  <a:schemeClr val="tx1"/>
                </a:solidFill>
                <a:effectLst/>
                <a:latin typeface="Roboto" panose="02000000000000000000" pitchFamily="2" charset="0"/>
              </a:rPr>
              <a:t>SVM</a:t>
            </a:r>
            <a:r>
              <a:rPr lang="en-US" sz="2000" dirty="0" err="1">
                <a:solidFill>
                  <a:schemeClr val="tx1"/>
                </a:solidFill>
                <a:latin typeface="Roboto" panose="02000000000000000000" pitchFamily="2" charset="0"/>
              </a:rPr>
              <a:t>,</a:t>
            </a:r>
            <a:r>
              <a:rPr lang="en-US" sz="2000" b="0" i="0" dirty="0" err="1">
                <a:solidFill>
                  <a:schemeClr val="tx1"/>
                </a:solidFill>
                <a:effectLst/>
                <a:latin typeface="Roboto" panose="02000000000000000000" pitchFamily="2" charset="0"/>
              </a:rPr>
              <a:t>Naive</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Bayes,Decision</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tree,Random</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Forest</a:t>
            </a:r>
            <a:r>
              <a:rPr lang="en-US" sz="2000" dirty="0" err="1">
                <a:solidFill>
                  <a:schemeClr val="tx1"/>
                </a:solidFill>
                <a:latin typeface="Roboto" panose="02000000000000000000" pitchFamily="2" charset="0"/>
              </a:rPr>
              <a:t>,XG</a:t>
            </a:r>
            <a:r>
              <a:rPr lang="en-US" sz="2000" b="0" i="0" dirty="0" err="1">
                <a:solidFill>
                  <a:schemeClr val="tx1"/>
                </a:solidFill>
                <a:effectLst/>
                <a:latin typeface="Roboto" panose="02000000000000000000" pitchFamily="2" charset="0"/>
              </a:rPr>
              <a:t>Boost</a:t>
            </a:r>
            <a:r>
              <a:rPr lang="en-US" sz="2000" b="0" i="0" dirty="0">
                <a:solidFill>
                  <a:schemeClr val="tx1"/>
                </a:solidFill>
                <a:effectLst/>
                <a:latin typeface="Roboto" panose="02000000000000000000" pitchFamily="2" charset="0"/>
              </a:rPr>
              <a:t>.</a:t>
            </a:r>
          </a:p>
          <a:p>
            <a:endParaRPr lang="en-IN"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286925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B165-0135-E405-8D63-8923CEFE2DF1}"/>
              </a:ext>
            </a:extLst>
          </p:cNvPr>
          <p:cNvSpPr>
            <a:spLocks noGrp="1"/>
          </p:cNvSpPr>
          <p:nvPr>
            <p:ph type="ctrTitle"/>
          </p:nvPr>
        </p:nvSpPr>
        <p:spPr>
          <a:xfrm>
            <a:off x="937200" y="557213"/>
            <a:ext cx="4149150" cy="414337"/>
          </a:xfrm>
        </p:spPr>
        <p:txBody>
          <a:bodyPr/>
          <a:lstStyle/>
          <a:p>
            <a:r>
              <a:rPr lang="en-IN" sz="2400" b="0" dirty="0"/>
              <a:t>Non-Functional Requirements:</a:t>
            </a:r>
          </a:p>
        </p:txBody>
      </p:sp>
      <p:sp>
        <p:nvSpPr>
          <p:cNvPr id="3" name="Subtitle 2">
            <a:extLst>
              <a:ext uri="{FF2B5EF4-FFF2-40B4-BE49-F238E27FC236}">
                <a16:creationId xmlns:a16="http://schemas.microsoft.com/office/drawing/2014/main" id="{27306C9F-346B-EA8C-3F28-DF39FF88E99D}"/>
              </a:ext>
            </a:extLst>
          </p:cNvPr>
          <p:cNvSpPr>
            <a:spLocks noGrp="1"/>
          </p:cNvSpPr>
          <p:nvPr>
            <p:ph type="subTitle" idx="1"/>
          </p:nvPr>
        </p:nvSpPr>
        <p:spPr>
          <a:xfrm>
            <a:off x="937200" y="1278731"/>
            <a:ext cx="7269600" cy="2117523"/>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Problem definition</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Preparing data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Evaluating algorithms</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Improving results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Prediction the result</a:t>
            </a:r>
            <a:endParaRPr lang="en-IN" sz="2000" dirty="0"/>
          </a:p>
        </p:txBody>
      </p:sp>
    </p:spTree>
    <p:extLst>
      <p:ext uri="{BB962C8B-B14F-4D97-AF65-F5344CB8AC3E}">
        <p14:creationId xmlns:p14="http://schemas.microsoft.com/office/powerpoint/2010/main" val="1022114128"/>
      </p:ext>
    </p:extLst>
  </p:cSld>
  <p:clrMapOvr>
    <a:masterClrMapping/>
  </p:clrMapOvr>
</p:sld>
</file>

<file path=ppt/theme/theme1.xml><?xml version="1.0" encoding="utf-8"?>
<a:theme xmlns:a="http://schemas.openxmlformats.org/drawingml/2006/main" name="Thaisa template">
  <a:themeElements>
    <a:clrScheme name="Custom 347">
      <a:dk1>
        <a:srgbClr val="001B40"/>
      </a:dk1>
      <a:lt1>
        <a:srgbClr val="FFFFFF"/>
      </a:lt1>
      <a:dk2>
        <a:srgbClr val="6C7786"/>
      </a:dk2>
      <a:lt2>
        <a:srgbClr val="EAF7FA"/>
      </a:lt2>
      <a:accent1>
        <a:srgbClr val="B2EEF8"/>
      </a:accent1>
      <a:accent2>
        <a:srgbClr val="14ABCA"/>
      </a:accent2>
      <a:accent3>
        <a:srgbClr val="129CC0"/>
      </a:accent3>
      <a:accent4>
        <a:srgbClr val="035381"/>
      </a:accent4>
      <a:accent5>
        <a:srgbClr val="001B40"/>
      </a:accent5>
      <a:accent6>
        <a:srgbClr val="FFAD00"/>
      </a:accent6>
      <a:hlink>
        <a:srgbClr val="001B4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3733</Words>
  <Application>Microsoft Office PowerPoint</Application>
  <PresentationFormat>On-screen Show (16:9)</PresentationFormat>
  <Paragraphs>246</Paragraphs>
  <Slides>50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Roboto</vt:lpstr>
      <vt:lpstr>Arial</vt:lpstr>
      <vt:lpstr>Calibri</vt:lpstr>
      <vt:lpstr>Averia Libre</vt:lpstr>
      <vt:lpstr>Work Sans Regular</vt:lpstr>
      <vt:lpstr>Wingdings</vt:lpstr>
      <vt:lpstr>Times New Roman</vt:lpstr>
      <vt:lpstr>Thaisa template</vt:lpstr>
      <vt:lpstr>EXPLORING SUBMERGED HAZARDS: INNOVATION’s IN SUBMARINE ROCK AND MINE DETECTION                                       RA2011026010082-SINDHU KALEESWARAN                                                                           RA2011026010113-CHEREDDY SOWMYA SRI</vt:lpstr>
      <vt:lpstr>TABLE OF CONTENTS:</vt:lpstr>
      <vt:lpstr> Abstract:</vt:lpstr>
      <vt:lpstr> Introduction:  Submarine rocks, natural formations on the ocean floor, can sometimes exhibit characteristics that resemble underwater mines, which are deliberately placed explosive devices intended to target naval vessels. Accurate differentiation between these two types of underwater anomalies is critical for ensuring the safety of maritime activities, safeguarding naval assets, and maintaining navigational integrity.   </vt:lpstr>
      <vt:lpstr>Motivation:</vt:lpstr>
      <vt:lpstr>Innovation Idea:</vt:lpstr>
      <vt:lpstr>Scope of Project:</vt:lpstr>
      <vt:lpstr>Requirements:</vt:lpstr>
      <vt:lpstr>Non-Functional Requirements:</vt:lpstr>
      <vt:lpstr>Hardware Requirements:</vt:lpstr>
      <vt:lpstr>Environmental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vt:lpstr>
      <vt:lpstr>Problem Statement:</vt:lpstr>
      <vt:lpstr>Architecture Diagram:</vt:lpstr>
      <vt:lpstr>ER Diagram:</vt:lpstr>
      <vt:lpstr>Usecase Diagram:</vt:lpstr>
      <vt:lpstr>Modules Description:</vt:lpstr>
      <vt:lpstr>b) Data Collection:</vt:lpstr>
      <vt:lpstr>c) Preprocessing:</vt:lpstr>
      <vt:lpstr>d) Feature Extraction&amp;classification of algorithms:</vt:lpstr>
      <vt:lpstr>As for sonar data, we use ensemble techniques to observe the best performing algorithms out of all the algorithms. It is observed that logistic regression performs better than any other algorithm. Even after scaling, scaled logistic regression has the better performance. Thus, opting for logistic model, by applying threshold which is also enhanced with regularization techniques to prevent overfitting. Once the training is done, now the model is ready to predict the new data by estimate probabilities and classify examples into one of the two possible outcomes i.e., the object is rock or mine.</vt:lpstr>
      <vt:lpstr>e) Training and testing:</vt:lpstr>
      <vt:lpstr>In testing it has several steps like test data preparation it uses a separate, previously unseen test dataset that was not used during training or validation,model testing records the model predictions and compare them to the ground truth labels for evaluation,performance evaluation analyze the confusion matrix.</vt:lpstr>
      <vt:lpstr>f) User interface:</vt:lpstr>
      <vt:lpstr>Coding&amp;Implementation:</vt:lpstr>
      <vt:lpstr>PowerPoint Presentation</vt:lpstr>
      <vt:lpstr>Model Loss:</vt:lpstr>
      <vt:lpstr>Model Accuracy:</vt:lpstr>
      <vt:lpstr>User interface:</vt:lpstr>
      <vt:lpstr>Results:</vt:lpstr>
      <vt:lpstr>2) Support Vector Machine:</vt:lpstr>
      <vt:lpstr>3) Decision tree:</vt:lpstr>
      <vt:lpstr>4) Logistic Regression:</vt:lpstr>
      <vt:lpstr>5) Image results:</vt:lpstr>
      <vt:lpstr>Figure 1:Submarine rock</vt:lpstr>
      <vt:lpstr>Figure 2:Mine</vt:lpstr>
      <vt:lpstr>Output Screenshots: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SUBMERGED HAZARDS: INNOVATION’s IN SUBMARINE ROCK AND MINE DETECTION                                       RA2011026010082-SINDHU KALEESWARAN                                                                           RA2011026010113-CHEREDDY SOWMYA SRI</dc:title>
  <dc:creator>Sowmya Sri</dc:creator>
  <cp:lastModifiedBy>Sowmya Sri</cp:lastModifiedBy>
  <cp:revision>8</cp:revision>
  <dcterms:modified xsi:type="dcterms:W3CDTF">2023-11-03T13:11:11Z</dcterms:modified>
</cp:coreProperties>
</file>