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27"/>
  </p:notesMasterIdLst>
  <p:sldIdLst>
    <p:sldId id="257" r:id="rId2"/>
    <p:sldId id="259" r:id="rId3"/>
    <p:sldId id="261" r:id="rId4"/>
    <p:sldId id="260" r:id="rId5"/>
    <p:sldId id="283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  <p:sldId id="280" r:id="rId23"/>
    <p:sldId id="282" r:id="rId24"/>
    <p:sldId id="281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C628-02F8-4B56-AF49-6D9B6C448E25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80F63-28B3-45FF-9BB4-4B4DC8A6F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6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B2F-C62D-4FD4-931D-532BECAACE49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0FBB-3CE8-49BC-A62A-BC9DECF63B53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0125-2B9C-4DBD-A8C5-AB70F616B2CC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18E7-D85B-4121-8DAB-D31199F1A5A0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24B2-B76A-4779-8B0B-FEE9A8720B31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CE3C-4987-474C-93D7-D8DC6A5E194D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FFC-058B-4531-BD10-6053D7FAB549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5A9F-B5FF-4A0A-851A-6C7ACFC7408F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F501-B5BE-4391-8841-3CE7ADC3E089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F7494D4A-910A-4054-A287-D5752915DD71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1C0075-FF5F-43FB-B31C-D8F6F09FA744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E4D3CB65-131F-4923-BD77-74CA691BE0C6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rentaev/HSE_DataScience_Final_projec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Предсказание дефолта по кредитам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724" y="4672739"/>
            <a:ext cx="6269347" cy="1021498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Черентаев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Евгений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/>
          <a:stretch/>
        </p:blipFill>
        <p:spPr bwMode="auto">
          <a:xfrm>
            <a:off x="6690799" y="1993900"/>
            <a:ext cx="4464881" cy="42943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7280" y="1993900"/>
            <a:ext cx="52400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000" dirty="0"/>
              <a:t>Мультиколлинеарность — корреляция независимых переменных, которая затрудняет оценку и анализ общего результата. </a:t>
            </a:r>
            <a:endParaRPr lang="ru-RU" sz="2000" dirty="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000" dirty="0" smtClean="0"/>
              <a:t>Чтобы </a:t>
            </a:r>
            <a:r>
              <a:rPr lang="ru-RU" sz="2000" dirty="0"/>
              <a:t>избавиться от </a:t>
            </a:r>
            <a:r>
              <a:rPr lang="ru-RU" sz="2000" dirty="0" smtClean="0"/>
              <a:t>мультиколлинеарности, </a:t>
            </a:r>
            <a:r>
              <a:rPr lang="ru-RU" sz="2000" dirty="0"/>
              <a:t>необходимо исключить из модели один из факторов.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smtClean="0"/>
              <a:t>выбросами (</a:t>
            </a:r>
            <a:r>
              <a:rPr lang="ru-RU" dirty="0" err="1" smtClean="0"/>
              <a:t>триминг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83080" y="2027555"/>
            <a:ext cx="2699385" cy="171323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106" y="2034540"/>
            <a:ext cx="2663825" cy="170624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029597" y="2452170"/>
            <a:ext cx="1785937" cy="864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937385" y="4030980"/>
            <a:ext cx="2545080" cy="172783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029597" y="4462897"/>
            <a:ext cx="1785937" cy="864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7362666" y="4030662"/>
            <a:ext cx="2638425" cy="172402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Комбинация </a:t>
            </a:r>
            <a:r>
              <a:rPr lang="ru-RU" dirty="0" smtClean="0"/>
              <a:t>приёмов </a:t>
            </a:r>
            <a:endParaRPr lang="ru-RU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66233" y="1937385"/>
            <a:ext cx="2720975" cy="193294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765751" y="1937385"/>
            <a:ext cx="2638425" cy="19653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578908" y="4241165"/>
            <a:ext cx="2908300" cy="182118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7704791" y="4241165"/>
            <a:ext cx="2699385" cy="17849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233511" y="2488048"/>
            <a:ext cx="1785937" cy="864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ight Arrow 13"/>
          <p:cNvSpPr/>
          <p:nvPr/>
        </p:nvSpPr>
        <p:spPr>
          <a:xfrm>
            <a:off x="5203031" y="4611487"/>
            <a:ext cx="1785937" cy="864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категориальными признаками.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0401"/>
            <a:ext cx="9951720" cy="4089400"/>
          </a:xfrm>
        </p:spPr>
        <p:txBody>
          <a:bodyPr/>
          <a:lstStyle/>
          <a:p>
            <a:r>
              <a:rPr lang="ru-RU" b="1" dirty="0" smtClean="0"/>
              <a:t>• </a:t>
            </a:r>
            <a:r>
              <a:rPr lang="en-US" b="1" dirty="0" smtClean="0"/>
              <a:t>One</a:t>
            </a:r>
            <a:r>
              <a:rPr lang="ru-RU" b="1" dirty="0" smtClean="0"/>
              <a:t>-</a:t>
            </a:r>
            <a:r>
              <a:rPr lang="en-US" b="1" dirty="0" smtClean="0"/>
              <a:t>hot</a:t>
            </a:r>
            <a:r>
              <a:rPr lang="ru-RU" b="1" dirty="0" smtClean="0"/>
              <a:t> </a:t>
            </a:r>
            <a:r>
              <a:rPr lang="ru-RU" b="1" dirty="0" err="1"/>
              <a:t>Encoding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pd.get_dummies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• </a:t>
            </a:r>
            <a:r>
              <a:rPr lang="ru-RU" b="1" dirty="0" err="1" smtClean="0"/>
              <a:t>Mean</a:t>
            </a:r>
            <a:r>
              <a:rPr lang="en-US" b="1" dirty="0" smtClean="0"/>
              <a:t> </a:t>
            </a:r>
            <a:r>
              <a:rPr lang="ru-RU" b="1" dirty="0" smtClean="0"/>
              <a:t>/</a:t>
            </a:r>
            <a:r>
              <a:rPr lang="en-US" b="1" dirty="0" smtClean="0"/>
              <a:t> </a:t>
            </a:r>
            <a:r>
              <a:rPr lang="ru-RU" b="1" dirty="0" err="1" smtClean="0"/>
              <a:t>Target</a:t>
            </a:r>
            <a:r>
              <a:rPr lang="ru-RU" b="1" dirty="0" smtClean="0"/>
              <a:t> </a:t>
            </a:r>
            <a:r>
              <a:rPr lang="ru-RU" b="1" dirty="0" err="1" smtClean="0"/>
              <a:t>Encoding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Регуляризация </a:t>
            </a:r>
            <a:r>
              <a:rPr lang="en-US" dirty="0" smtClean="0"/>
              <a:t>c</a:t>
            </a:r>
            <a:r>
              <a:rPr lang="ru-RU" dirty="0" smtClean="0"/>
              <a:t>о сглаживанием на основе глобального среднего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90677"/>
            <a:ext cx="5315692" cy="247684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признаков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Polynomial</a:t>
            </a:r>
            <a:r>
              <a:rPr lang="ru-RU" dirty="0" smtClean="0"/>
              <a:t> </a:t>
            </a:r>
            <a:r>
              <a:rPr lang="ru-RU" dirty="0" err="1" smtClean="0"/>
              <a:t>Features</a:t>
            </a:r>
            <a:r>
              <a:rPr lang="ru-RU" dirty="0" smtClean="0"/>
              <a:t> + </a:t>
            </a:r>
            <a:r>
              <a:rPr lang="en-US" dirty="0" smtClean="0"/>
              <a:t>other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000" y="2183354"/>
            <a:ext cx="6268325" cy="361047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моделей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3778"/>
              </p:ext>
            </p:extLst>
          </p:nvPr>
        </p:nvGraphicFramePr>
        <p:xfrm>
          <a:off x="1097280" y="26924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69655139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2190901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5301132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92493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%%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F1_score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</a:t>
                      </a:r>
                      <a:r>
                        <a:rPr lang="ru-RU" sz="14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uc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05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ru-RU" sz="14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37,6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67,7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52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709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358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68,9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62,7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924420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признаков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19805"/>
              </p:ext>
            </p:extLst>
          </p:nvPr>
        </p:nvGraphicFramePr>
        <p:xfrm>
          <a:off x="1097280" y="1737360"/>
          <a:ext cx="100584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8883310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33630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Числовые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Категориальные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70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Коэффициент </a:t>
                      </a:r>
                      <a:r>
                        <a:rPr lang="en-US" sz="1400" dirty="0" err="1">
                          <a:effectLst/>
                        </a:rPr>
                        <a:t>ltv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Сотрудник</a:t>
                      </a:r>
                      <a:r>
                        <a:rPr lang="ru-RU" sz="1400" baseline="0" dirty="0" smtClean="0">
                          <a:effectLst/>
                        </a:rPr>
                        <a:t>, выдавший кредит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640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Кредитный рейтинг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Локация выдачи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4692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Возраст заёмщика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Автодилер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14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Стоимость автомобиля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Производитель автомобиля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17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Размер </a:t>
                      </a:r>
                      <a:r>
                        <a:rPr lang="ru-RU" sz="1400" dirty="0">
                          <a:effectLst/>
                        </a:rPr>
                        <a:t>кредита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 трудоустройства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3813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41084"/>
            <a:ext cx="5029200" cy="1894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741084"/>
            <a:ext cx="5202636" cy="190443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</a:t>
            </a:r>
            <a:r>
              <a:rPr lang="ru-RU" dirty="0" smtClean="0"/>
              <a:t>признаков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100" dirty="0"/>
              <a:t>Влияние возраста заемщика на целевую переменную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76487"/>
            <a:ext cx="4640262" cy="323691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376487"/>
            <a:ext cx="4638675" cy="323691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Анализ признаков</a:t>
            </a:r>
            <a:r>
              <a:rPr lang="en-US" sz="4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sz="4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Влияние </a:t>
            </a:r>
            <a:r>
              <a:rPr lang="ru-RU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пок</a:t>
            </a: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а</a:t>
            </a:r>
            <a:r>
              <a:rPr lang="ru-RU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зателя </a:t>
            </a: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«</a:t>
            </a:r>
            <a:r>
              <a:rPr lang="ru-RU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Credit_level</a:t>
            </a: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» на целевую переменную</a:t>
            </a:r>
            <a:endParaRPr lang="ru-RU" sz="24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27287"/>
            <a:ext cx="4640262" cy="313531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427286"/>
            <a:ext cx="4638675" cy="313531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Анализ признаков</a:t>
            </a:r>
            <a:r>
              <a:rPr lang="en-US" sz="4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sz="4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Влияние коэффициента </a:t>
            </a:r>
            <a:r>
              <a:rPr lang="ru-RU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«</a:t>
            </a:r>
            <a:r>
              <a:rPr lang="ru-RU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ltv</a:t>
            </a:r>
            <a:r>
              <a:rPr lang="ru-RU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» </a:t>
            </a: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на целевую переменную</a:t>
            </a:r>
            <a:endParaRPr lang="ru-RU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373946"/>
            <a:ext cx="4638675" cy="324199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73947"/>
            <a:ext cx="4640262" cy="324199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474754"/>
          </a:xfrm>
        </p:spPr>
        <p:txBody>
          <a:bodyPr>
            <a:noAutofit/>
          </a:bodyPr>
          <a:lstStyle/>
          <a:p>
            <a:r>
              <a:rPr lang="ru-RU" sz="2200" dirty="0" smtClean="0"/>
              <a:t>Исследование </a:t>
            </a:r>
            <a:r>
              <a:rPr lang="ru-RU" sz="2200" dirty="0"/>
              <a:t>потенциала </a:t>
            </a:r>
            <a:r>
              <a:rPr lang="ru-RU" sz="2200" dirty="0" smtClean="0"/>
              <a:t>популярных алгоритмов </a:t>
            </a:r>
            <a:r>
              <a:rPr lang="ru-RU" sz="2200" dirty="0"/>
              <a:t>машинного обучения в моделировании вероятностей дефолта </a:t>
            </a:r>
            <a:r>
              <a:rPr lang="ru-RU" sz="2200" dirty="0" smtClean="0"/>
              <a:t>в автокредитовании.</a:t>
            </a:r>
            <a:endParaRPr lang="ru-RU" sz="2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Анализ категориальных признаков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12683"/>
            <a:ext cx="10058400" cy="2221442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1823"/>
            <a:ext cx="2743824" cy="2160859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1" y="1993638"/>
            <a:ext cx="6511109" cy="207722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 анализу </a:t>
            </a:r>
            <a:r>
              <a:rPr lang="ru-RU" dirty="0" smtClean="0"/>
              <a:t>признаков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19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С </a:t>
            </a:r>
            <a:r>
              <a:rPr lang="ru-RU" dirty="0"/>
              <a:t>возрастом заемщики допускают меньше дефолтов.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Среди </a:t>
            </a:r>
            <a:r>
              <a:rPr lang="ru-RU" dirty="0"/>
              <a:t>заёмщиков без кредитного рейтинга больше тех, которые всё же не допускают дефолт по автокредитам.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Кредитный </a:t>
            </a:r>
            <a:r>
              <a:rPr lang="ru-RU" dirty="0"/>
              <a:t>рейтинг заемщика после определённого порога (в нашем случае примерно с «6,5») существенно уменьшает вероятность дефолта, а также меняет соотношение допустивших и не допустивших дефолт.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Вероятность </a:t>
            </a:r>
            <a:r>
              <a:rPr lang="ru-RU" dirty="0"/>
              <a:t>дефолта растёт вместе с долей кредита в стоимости актива.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Существуют </a:t>
            </a:r>
            <a:r>
              <a:rPr lang="ru-RU" dirty="0"/>
              <a:t>марки автомобилей, вероятность дефолта по которым может быть на 30% выше по сравнению с другими производителями</a:t>
            </a:r>
            <a:r>
              <a:rPr lang="ru-RU" dirty="0" smtClean="0"/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 smtClean="0"/>
              <a:t> Заемщик </a:t>
            </a:r>
            <a:r>
              <a:rPr lang="ru-RU" dirty="0"/>
              <a:t>в возрасте от 31 года, оформляющий кредит на автомобиль с первоначальным взносом не менее 30 % и имеющий кредитный рейтинг не менее 6 (из 14) – с вероятностью 91 % не допустит дефолта.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 smtClean="0"/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дальнейших исследований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Важные данные для улучшения качества прогнозирования</a:t>
            </a:r>
            <a:endParaRPr lang="ru-RU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5697472"/>
              </p:ext>
            </p:extLst>
          </p:nvPr>
        </p:nvGraphicFramePr>
        <p:xfrm>
          <a:off x="1096963" y="2957513"/>
          <a:ext cx="4640262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40262">
                  <a:extLst>
                    <a:ext uri="{9D8B030D-6E8A-4147-A177-3AD203B41FA5}">
                      <a16:colId xmlns:a16="http://schemas.microsoft.com/office/drawing/2014/main" val="630890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Уровень дохода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8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Кредитная нагрузка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9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Образование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5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 Пол заёмщика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7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 Наличие поручителей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9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Семейное положение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3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Количество иждивенцев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87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Наличие страхования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77073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Идеи для дальнейших исследований: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62944969"/>
              </p:ext>
            </p:extLst>
          </p:nvPr>
        </p:nvGraphicFramePr>
        <p:xfrm>
          <a:off x="6516688" y="2957513"/>
          <a:ext cx="4638675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38675">
                  <a:extLst>
                    <a:ext uri="{9D8B030D-6E8A-4147-A177-3AD203B41FA5}">
                      <a16:colId xmlns:a16="http://schemas.microsoft.com/office/drawing/2014/main" val="178859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Поиск </a:t>
                      </a:r>
                      <a:r>
                        <a:rPr lang="ru-RU" dirty="0" err="1" smtClean="0"/>
                        <a:t>гиперпараметров</a:t>
                      </a:r>
                      <a:r>
                        <a:rPr lang="ru-RU" dirty="0" smtClean="0"/>
                        <a:t> с помощью </a:t>
                      </a:r>
                      <a:r>
                        <a:rPr lang="ru-RU" dirty="0" err="1" smtClean="0"/>
                        <a:t>Hyperopt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8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Использование SHAP-</a:t>
                      </a:r>
                      <a:r>
                        <a:rPr lang="ru-RU" dirty="0" err="1" smtClean="0"/>
                        <a:t>values</a:t>
                      </a:r>
                      <a:r>
                        <a:rPr lang="ru-RU" dirty="0" smtClean="0"/>
                        <a:t> для интерпретации важности признаков.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4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•Использование </a:t>
                      </a:r>
                      <a:r>
                        <a:rPr lang="en-US" dirty="0" smtClean="0"/>
                        <a:t>Deep Learning</a:t>
                      </a:r>
                      <a:r>
                        <a:rPr lang="ru-RU" baseline="0" dirty="0" smtClean="0"/>
                        <a:t> моделей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83010"/>
                  </a:ext>
                </a:extLst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35222"/>
            <a:ext cx="7372350" cy="3196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446203"/>
            <a:ext cx="7315192" cy="272292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r>
              <a:rPr lang="ru-RU" dirty="0"/>
              <a:t>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• </a:t>
            </a:r>
            <a:r>
              <a:rPr lang="ru-RU" dirty="0" smtClean="0"/>
              <a:t>проблема предсказания дефолта по автокредитам </a:t>
            </a:r>
            <a:r>
              <a:rPr lang="ru-RU" dirty="0"/>
              <a:t>не </a:t>
            </a:r>
            <a:r>
              <a:rPr lang="ru-RU" dirty="0" smtClean="0"/>
              <a:t>решена</a:t>
            </a:r>
          </a:p>
          <a:p>
            <a:r>
              <a:rPr lang="ru-RU" dirty="0" smtClean="0"/>
              <a:t>• модели </a:t>
            </a:r>
            <a:r>
              <a:rPr lang="ru-RU" dirty="0"/>
              <a:t>на основе градиентного </a:t>
            </a:r>
            <a:r>
              <a:rPr lang="ru-RU" dirty="0" smtClean="0"/>
              <a:t>бустинга показывают лучший результат</a:t>
            </a:r>
            <a:r>
              <a:rPr lang="en-US" dirty="0" smtClean="0"/>
              <a:t> (+ </a:t>
            </a:r>
            <a:r>
              <a:rPr lang="ru-RU" dirty="0" smtClean="0"/>
              <a:t>потенциал после подбора </a:t>
            </a:r>
            <a:r>
              <a:rPr lang="ru-RU" dirty="0" err="1" smtClean="0"/>
              <a:t>гиперпараметров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• </a:t>
            </a:r>
            <a:r>
              <a:rPr lang="ru-RU" dirty="0"/>
              <a:t>логистическая регрессия не сильно </a:t>
            </a:r>
            <a:r>
              <a:rPr lang="ru-RU" dirty="0" smtClean="0"/>
              <a:t>отстает по качеству от более сложных моделей, а учитывая легкость интерпретации результатов и скорость обучения, остается актуальной </a:t>
            </a:r>
          </a:p>
          <a:p>
            <a:r>
              <a:rPr lang="ru-RU" dirty="0" smtClean="0"/>
              <a:t>• нужно больше данных («правильных»)!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ru-RU" sz="4800" i="1" dirty="0" smtClean="0">
                <a:solidFill>
                  <a:srgbClr val="FFFFFF"/>
                </a:solidFill>
              </a:rPr>
              <a:t/>
            </a:r>
            <a:br>
              <a:rPr lang="ru-RU" sz="4800" i="1" dirty="0" smtClean="0">
                <a:solidFill>
                  <a:srgbClr val="FFFFFF"/>
                </a:solidFill>
              </a:rPr>
            </a:br>
            <a:r>
              <a:rPr lang="ru-RU" sz="4800" i="1" dirty="0" smtClean="0">
                <a:solidFill>
                  <a:srgbClr val="FFFFFF"/>
                </a:solidFill>
              </a:rPr>
              <a:t>Спасибо за внимание!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2600132" y="5799567"/>
            <a:ext cx="6497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</a:t>
            </a:r>
            <a:r>
              <a:rPr lang="ru-RU" dirty="0" smtClean="0">
                <a:hlinkClick r:id="rId2"/>
              </a:rPr>
              <a:t>github.com/Cherentaev/HSE_DataScience_Final_project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98181"/>
          </a:xfrm>
        </p:spPr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544" y="2098868"/>
            <a:ext cx="6751136" cy="3760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2098868"/>
            <a:ext cx="31388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Данные об автокредитах предоставлены китайским агентством по автокредитованию</a:t>
            </a:r>
            <a:r>
              <a:rPr lang="en-US" sz="2000" dirty="0"/>
              <a:t>, </a:t>
            </a:r>
            <a:r>
              <a:rPr lang="ru-RU" sz="2000" dirty="0"/>
              <a:t>размещены 22 января 2021 в открытом доступе на платформе </a:t>
            </a:r>
            <a:r>
              <a:rPr lang="en-US" sz="2000" dirty="0" err="1"/>
              <a:t>Kaggle</a:t>
            </a:r>
            <a:r>
              <a:rPr lang="ru-RU" sz="2000" dirty="0"/>
              <a:t>.</a:t>
            </a:r>
            <a:r>
              <a:rPr lang="en-US" sz="2000" dirty="0"/>
              <a:t>com</a:t>
            </a:r>
            <a:r>
              <a:rPr lang="ru-RU" sz="20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" y="4559721"/>
            <a:ext cx="2806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Объём данных (34 Мб):</a:t>
            </a:r>
          </a:p>
          <a:p>
            <a:r>
              <a:rPr lang="ru-RU" sz="2000" dirty="0" smtClean="0"/>
              <a:t>• 199 717 строк</a:t>
            </a:r>
            <a:endParaRPr lang="ru-RU" sz="2000" dirty="0"/>
          </a:p>
          <a:p>
            <a:r>
              <a:rPr lang="ru-RU" sz="2000" dirty="0" smtClean="0"/>
              <a:t>• </a:t>
            </a:r>
            <a:r>
              <a:rPr lang="en-US" sz="2000" dirty="0" smtClean="0"/>
              <a:t>54 </a:t>
            </a:r>
            <a:r>
              <a:rPr lang="ru-RU" sz="2000" dirty="0" smtClean="0"/>
              <a:t>признака</a:t>
            </a:r>
            <a:endParaRPr lang="en-US" sz="2000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Изучить </a:t>
            </a:r>
            <a:r>
              <a:rPr lang="ru-RU" dirty="0"/>
              <a:t>проблему и данные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Очистить </a:t>
            </a:r>
            <a:r>
              <a:rPr lang="ru-RU" dirty="0"/>
              <a:t>и отформатировать данные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Провести </a:t>
            </a:r>
            <a:r>
              <a:rPr lang="ru-RU" dirty="0"/>
              <a:t>исследовательский анализ данных (EDA)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Создать </a:t>
            </a:r>
            <a:r>
              <a:rPr lang="ru-RU" dirty="0"/>
              <a:t>базовую модель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Создать альтернативные модели</a:t>
            </a: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Интерпретировать результаты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исследования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334" y="2070910"/>
            <a:ext cx="6091658" cy="38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7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целевой переменной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3353"/>
          <a:stretch/>
        </p:blipFill>
        <p:spPr bwMode="auto">
          <a:xfrm>
            <a:off x="2620474" y="2260648"/>
            <a:ext cx="7011378" cy="34558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45096" y="1891316"/>
            <a:ext cx="5544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82% - объекты класса «0» и 18% - объекты класса «1».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Выбор метрик</a:t>
            </a:r>
            <a:endParaRPr lang="ru-RU" dirty="0">
              <a:latin typeface="+mn-lt"/>
            </a:endParaRPr>
          </a:p>
        </p:txBody>
      </p:sp>
      <p:pic>
        <p:nvPicPr>
          <p:cNvPr id="5" name="Content Placeholder 4" descr="f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86690"/>
            <a:ext cx="3943900" cy="140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55" y="1986690"/>
            <a:ext cx="39338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097280" y="3645917"/>
            <a:ext cx="3943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Calibri" panose="020F0502020204030204" pitchFamily="34" charset="0"/>
              </a:rPr>
              <a:t>Точность (</a:t>
            </a:r>
            <a:r>
              <a:rPr lang="ru-RU" b="1" dirty="0" err="1">
                <a:ea typeface="Calibri" panose="020F0502020204030204" pitchFamily="34" charset="0"/>
              </a:rPr>
              <a:t>Precision</a:t>
            </a:r>
            <a:r>
              <a:rPr lang="ru-RU" b="1" dirty="0">
                <a:ea typeface="Calibri" panose="020F0502020204030204" pitchFamily="34" charset="0"/>
              </a:rPr>
              <a:t>, </a:t>
            </a:r>
            <a:r>
              <a:rPr lang="ru-RU" b="1" dirty="0" err="1">
                <a:ea typeface="Calibri" panose="020F0502020204030204" pitchFamily="34" charset="0"/>
              </a:rPr>
              <a:t>Positive</a:t>
            </a:r>
            <a:r>
              <a:rPr lang="ru-RU" dirty="0">
                <a:ea typeface="Calibri" panose="020F0502020204030204" pitchFamily="34" charset="0"/>
              </a:rPr>
              <a:t> </a:t>
            </a:r>
            <a:r>
              <a:rPr lang="ru-RU" b="1" dirty="0" err="1">
                <a:ea typeface="Calibri" panose="020F0502020204030204" pitchFamily="34" charset="0"/>
              </a:rPr>
              <a:t>Predictive</a:t>
            </a:r>
            <a:r>
              <a:rPr lang="ru-RU" dirty="0">
                <a:ea typeface="Calibri" panose="020F0502020204030204" pitchFamily="34" charset="0"/>
              </a:rPr>
              <a:t> </a:t>
            </a:r>
            <a:r>
              <a:rPr lang="ru-RU" b="1" dirty="0" err="1">
                <a:ea typeface="Calibri" panose="020F0502020204030204" pitchFamily="34" charset="0"/>
              </a:rPr>
              <a:t>Value</a:t>
            </a:r>
            <a:r>
              <a:rPr lang="ru-RU" b="1" dirty="0">
                <a:ea typeface="Calibri" panose="020F0502020204030204" pitchFamily="34" charset="0"/>
              </a:rPr>
              <a:t>)</a:t>
            </a:r>
            <a:r>
              <a:rPr lang="ru-RU" dirty="0">
                <a:ea typeface="Calibri" panose="020F0502020204030204" pitchFamily="34" charset="0"/>
              </a:rPr>
              <a:t> отражает какой процент положительных объектов (т.е. тех, что мы считаем положительными) правильно классифицирован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7221855" y="3645917"/>
            <a:ext cx="4119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Полнота (</a:t>
            </a:r>
            <a:r>
              <a:rPr lang="ru-RU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Sensitivity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ru-RU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Positive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ru-RU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отражает какой процент объектов положительного класса мы правильно классифицировали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метрик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2"/>
            <a:ext cx="3876675" cy="2273298"/>
          </a:xfrm>
        </p:spPr>
        <p:txBody>
          <a:bodyPr>
            <a:normAutofit/>
          </a:bodyPr>
          <a:lstStyle/>
          <a:p>
            <a:r>
              <a:rPr lang="ru-RU" sz="1800" b="1" dirty="0"/>
              <a:t>F</a:t>
            </a:r>
            <a:r>
              <a:rPr lang="ru-RU" sz="1800" b="1" baseline="-25000" dirty="0"/>
              <a:t>1</a:t>
            </a:r>
            <a:r>
              <a:rPr lang="ru-RU" sz="1800" b="1" dirty="0"/>
              <a:t>-мера (F</a:t>
            </a:r>
            <a:r>
              <a:rPr lang="ru-RU" sz="1800" b="1" baseline="-25000" dirty="0"/>
              <a:t>1</a:t>
            </a:r>
            <a:r>
              <a:rPr lang="ru-RU" sz="1800" dirty="0"/>
              <a:t> </a:t>
            </a:r>
            <a:r>
              <a:rPr lang="ru-RU" sz="1800" b="1" dirty="0" err="1"/>
              <a:t>score</a:t>
            </a:r>
            <a:r>
              <a:rPr lang="ru-RU" sz="1800" b="1" dirty="0"/>
              <a:t>)</a:t>
            </a:r>
            <a:r>
              <a:rPr lang="ru-RU" sz="1800" dirty="0"/>
              <a:t> является средним гармоническим точности и полноты, максимизация этого функционала приводит к одновременной максимизации этих двух </a:t>
            </a:r>
            <a:r>
              <a:rPr lang="en-US" sz="1800" dirty="0" smtClean="0"/>
              <a:t> </a:t>
            </a:r>
            <a:r>
              <a:rPr lang="ru-RU" sz="1800" dirty="0" smtClean="0"/>
              <a:t>«ортогональных» критериев</a:t>
            </a:r>
            <a:endParaRPr lang="en-US" sz="1800" dirty="0" smtClean="0"/>
          </a:p>
          <a:p>
            <a:endParaRPr lang="ru-RU" dirty="0"/>
          </a:p>
        </p:txBody>
      </p:sp>
      <p:pic>
        <p:nvPicPr>
          <p:cNvPr id="4" name="Picture 3" descr="f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475484"/>
            <a:ext cx="3158490" cy="162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55" y="3710307"/>
            <a:ext cx="61817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10200" y="2108202"/>
            <a:ext cx="5745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444444"/>
                </a:solidFill>
              </a:rPr>
              <a:t>AUC ROC </a:t>
            </a:r>
            <a:r>
              <a:rPr lang="ru-RU" dirty="0">
                <a:solidFill>
                  <a:srgbClr val="444444"/>
                </a:solidFill>
              </a:rPr>
              <a:t>равен доле пар объектов вида (объект класса 1, объект класса 0), которые алгоритм верно упорядочил, т.е. первый объект идёт в упорядоченном списке раньше. Численно это можно записать так: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Решающее правило: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выбор </a:t>
            </a:r>
            <a:r>
              <a:rPr lang="ru-RU" dirty="0"/>
              <a:t>порога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40" y="2108200"/>
            <a:ext cx="7301246" cy="376078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565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Franklin Gothic Book</vt:lpstr>
      <vt:lpstr>Franklin Gothic Medium</vt:lpstr>
      <vt:lpstr>Times New Roman</vt:lpstr>
      <vt:lpstr>Wingdings</vt:lpstr>
      <vt:lpstr>1_RetrospectVTI</vt:lpstr>
      <vt:lpstr>Предсказание дефолта по кредитам</vt:lpstr>
      <vt:lpstr>Цель работы</vt:lpstr>
      <vt:lpstr>Данные</vt:lpstr>
      <vt:lpstr>План работы</vt:lpstr>
      <vt:lpstr>Другие исследования</vt:lpstr>
      <vt:lpstr>Изучение целевой переменной</vt:lpstr>
      <vt:lpstr>Выбор метрик</vt:lpstr>
      <vt:lpstr>Выбор метрик</vt:lpstr>
      <vt:lpstr>Решающее правило:  выбор порога</vt:lpstr>
      <vt:lpstr>Предобработка данных</vt:lpstr>
      <vt:lpstr>Работа с выбросами (триминг).</vt:lpstr>
      <vt:lpstr>Комбинация приёмов </vt:lpstr>
      <vt:lpstr>Работа с категориальными признаками.</vt:lpstr>
      <vt:lpstr>Генерация признаков  Polynomial Features + other</vt:lpstr>
      <vt:lpstr>Обучение моделей</vt:lpstr>
      <vt:lpstr>Важность признаков</vt:lpstr>
      <vt:lpstr>Анализ признаков Влияние возраста заемщика на целевую переменную</vt:lpstr>
      <vt:lpstr>Анализ признаков Влияние показателя «Credit_level» на целевую переменную</vt:lpstr>
      <vt:lpstr>Анализ признаков Влияние коэффициента «ltv» на целевую переменную</vt:lpstr>
      <vt:lpstr>Анализ категориальных признаков</vt:lpstr>
      <vt:lpstr>Выводы по анализу признаков</vt:lpstr>
      <vt:lpstr>Идеи дальнейших исследований</vt:lpstr>
      <vt:lpstr>PowerPoint Presentation</vt:lpstr>
      <vt:lpstr>Выводы</vt:lpstr>
      <vt:lpstr>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2021-06-20T13:58:07Z</dcterms:created>
  <dcterms:modified xsi:type="dcterms:W3CDTF">2021-06-26T09:25:38Z</dcterms:modified>
</cp:coreProperties>
</file>