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8" r:id="rId6"/>
    <p:sldId id="261" r:id="rId7"/>
    <p:sldId id="270" r:id="rId8"/>
    <p:sldId id="263" r:id="rId9"/>
    <p:sldId id="264" r:id="rId10"/>
    <p:sldId id="262"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720"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BF063-3CBE-4B1C-948F-09F14760D802}" type="datetimeFigureOut">
              <a:rPr lang="en-IN" smtClean="0"/>
              <a:t>29-02-24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DDA21-A66B-47BF-B343-0B101FAA1DCA}" type="slidenum">
              <a:rPr lang="en-IN" smtClean="0"/>
              <a:t>‹#›</a:t>
            </a:fld>
            <a:endParaRPr lang="en-IN"/>
          </a:p>
        </p:txBody>
      </p:sp>
    </p:spTree>
    <p:extLst>
      <p:ext uri="{BB962C8B-B14F-4D97-AF65-F5344CB8AC3E}">
        <p14:creationId xmlns:p14="http://schemas.microsoft.com/office/powerpoint/2010/main" val="242422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92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103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84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593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63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0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43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DF287325-F02E-B629-AE4D-C98A248CA09C}"/>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7EEBE85-39E9-4F8B-70D4-1A7812704938}"/>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3E1FD09B-E7CF-A1B7-8E3A-B092DE5FE61D}"/>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75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27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5E49637-5A9D-AE52-7374-89A924FFE3BD}"/>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05912B33-3F63-B3CD-0820-03C89BD93B57}"/>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FE014B9B-C2BC-19AA-C2A9-83D0E210060C}"/>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09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877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92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Airline Reservation System in Java</a:t>
            </a:r>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85869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Airline Reservation System in Java</a:t>
            </a:r>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0686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Airline Reservation System in Java</a:t>
            </a:r>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35319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2275057" y="610208"/>
            <a:ext cx="7641886" cy="291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8" b="1" i="0">
                <a:solidFill>
                  <a:srgbClr val="006E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613852" y="1567199"/>
            <a:ext cx="10964297" cy="175176"/>
          </a:xfrm>
          <a:prstGeom prst="rect">
            <a:avLst/>
          </a:prstGeom>
          <a:noFill/>
          <a:ln>
            <a:noFill/>
          </a:ln>
        </p:spPr>
        <p:txBody>
          <a:bodyPr spcFirstLastPara="1" wrap="square" lIns="0" tIns="0" rIns="0" bIns="0" anchor="t" anchorCtr="0">
            <a:spAutoFit/>
          </a:bodyPr>
          <a:lstStyle>
            <a:lvl1pPr marL="321320" lvl="0" indent="-160660" algn="l">
              <a:spcBef>
                <a:spcPts val="0"/>
              </a:spcBef>
              <a:spcAft>
                <a:spcPts val="0"/>
              </a:spcAft>
              <a:buSzPts val="1400"/>
              <a:buNone/>
              <a:defRPr sz="1265" b="0" i="0">
                <a:solidFill>
                  <a:schemeClr val="dk1"/>
                </a:solidFill>
                <a:latin typeface="Lucida Sans"/>
                <a:ea typeface="Lucida Sans"/>
                <a:cs typeface="Lucida Sans"/>
                <a:sym typeface="Lucida Sans"/>
              </a:defRPr>
            </a:lvl1pPr>
            <a:lvl2pPr marL="642640" lvl="1" indent="-160660" algn="l">
              <a:spcBef>
                <a:spcPts val="0"/>
              </a:spcBef>
              <a:spcAft>
                <a:spcPts val="0"/>
              </a:spcAft>
              <a:buSzPts val="1400"/>
              <a:buNone/>
              <a:defRPr/>
            </a:lvl2pPr>
            <a:lvl3pPr marL="963960" lvl="2" indent="-160660" algn="l">
              <a:spcBef>
                <a:spcPts val="0"/>
              </a:spcBef>
              <a:spcAft>
                <a:spcPts val="0"/>
              </a:spcAft>
              <a:buSzPts val="1400"/>
              <a:buNone/>
              <a:defRPr/>
            </a:lvl3pPr>
            <a:lvl4pPr marL="1285281" lvl="3" indent="-160660" algn="l">
              <a:spcBef>
                <a:spcPts val="0"/>
              </a:spcBef>
              <a:spcAft>
                <a:spcPts val="0"/>
              </a:spcAft>
              <a:buSzPts val="1400"/>
              <a:buNone/>
              <a:defRPr/>
            </a:lvl4pPr>
            <a:lvl5pPr marL="1606601" lvl="4" indent="-160660" algn="l">
              <a:spcBef>
                <a:spcPts val="0"/>
              </a:spcBef>
              <a:spcAft>
                <a:spcPts val="0"/>
              </a:spcAft>
              <a:buSzPts val="1400"/>
              <a:buNone/>
              <a:defRPr/>
            </a:lvl5pPr>
            <a:lvl6pPr marL="1927921" lvl="5" indent="-160660" algn="l">
              <a:spcBef>
                <a:spcPts val="0"/>
              </a:spcBef>
              <a:spcAft>
                <a:spcPts val="0"/>
              </a:spcAft>
              <a:buSzPts val="1400"/>
              <a:buNone/>
              <a:defRPr/>
            </a:lvl6pPr>
            <a:lvl7pPr marL="2249241" lvl="6" indent="-160660" algn="l">
              <a:spcBef>
                <a:spcPts val="0"/>
              </a:spcBef>
              <a:spcAft>
                <a:spcPts val="0"/>
              </a:spcAft>
              <a:buSzPts val="1400"/>
              <a:buNone/>
              <a:defRPr/>
            </a:lvl7pPr>
            <a:lvl8pPr marL="2570561" lvl="7" indent="-160660" algn="l">
              <a:spcBef>
                <a:spcPts val="0"/>
              </a:spcBef>
              <a:spcAft>
                <a:spcPts val="0"/>
              </a:spcAft>
              <a:buSzPts val="1400"/>
              <a:buNone/>
              <a:defRPr/>
            </a:lvl8pPr>
            <a:lvl9pPr marL="2891881" lvl="8" indent="-160660"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8035742" y="6453840"/>
            <a:ext cx="3876270" cy="1946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65" b="1" i="1">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Airline Reservation System in Java</a:t>
            </a:r>
            <a:endParaRPr/>
          </a:p>
        </p:txBody>
      </p:sp>
      <p:sp>
        <p:nvSpPr>
          <p:cNvPr id="28" name="Google Shape;28;p7"/>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sz="1265">
              <a:ea typeface="Calibri"/>
              <a:cs typeface="Calibri"/>
              <a:sym typeface="Calibri"/>
            </a:endParaRPr>
          </a:p>
        </p:txBody>
      </p:sp>
    </p:spTree>
    <p:extLst>
      <p:ext uri="{BB962C8B-B14F-4D97-AF65-F5344CB8AC3E}">
        <p14:creationId xmlns:p14="http://schemas.microsoft.com/office/powerpoint/2010/main" val="333126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Airline Reservation System in Java</a:t>
            </a:r>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3637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Airline Reservation System in Java</a:t>
            </a:r>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57560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Airline Reservation System in Java</a:t>
            </a:r>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64354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a:t>Airline Reservation System in Java</a:t>
            </a:r>
            <a:endParaRPr lang="en-IN"/>
          </a:p>
        </p:txBody>
      </p:sp>
      <p:sp>
        <p:nvSpPr>
          <p:cNvPr id="9" name="Slide Number Placeholder 8"/>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67688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a:t>Airline Reservation System in Java</a:t>
            </a:r>
            <a:endParaRPr lang="en-IN"/>
          </a:p>
        </p:txBody>
      </p:sp>
      <p:sp>
        <p:nvSpPr>
          <p:cNvPr id="5" name="Slide Number Placeholder 4"/>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61701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a:t>Airline Reservation System in Java</a:t>
            </a:r>
            <a:endParaRPr lang="en-IN"/>
          </a:p>
        </p:txBody>
      </p:sp>
      <p:sp>
        <p:nvSpPr>
          <p:cNvPr id="4" name="Slide Number Placeholder 3"/>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249523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Airline Reservation System in Java</a:t>
            </a:r>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80255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Airline Reservation System in Java</a:t>
            </a:r>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8702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Airline Reservation System in Java</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72841-609C-41E2-A9F6-CA83773C78D9}" type="slidenum">
              <a:rPr lang="en-IN" smtClean="0"/>
              <a:t>‹#›</a:t>
            </a:fld>
            <a:endParaRPr lang="en-IN"/>
          </a:p>
        </p:txBody>
      </p:sp>
    </p:spTree>
    <p:extLst>
      <p:ext uri="{BB962C8B-B14F-4D97-AF65-F5344CB8AC3E}">
        <p14:creationId xmlns:p14="http://schemas.microsoft.com/office/powerpoint/2010/main" val="176724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dirty="0">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1304292"/>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677886" y="158778"/>
            <a:ext cx="6836228" cy="1446550"/>
          </a:xfrm>
          <a:prstGeom prst="rect">
            <a:avLst/>
          </a:prstGeom>
          <a:noFill/>
        </p:spPr>
        <p:txBody>
          <a:bodyPr wrap="square" rtlCol="0">
            <a:spAutoFit/>
          </a:bodyPr>
          <a:lstStyle/>
          <a:p>
            <a:pPr algn="ct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DAYANANDA SAGAR ACADEMY OF TECHNOLOGY AND MANAGEMENT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(Affiliated to VTU, Belagavi and Approved by AICTE, New Delhi)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Opp. Art of Living,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Udayapura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Kanakapura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Road, Bangalore- 560082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(Accredited by NACC 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DEPARTMENT OF ARTIFICIAL INTELLIGENCE AND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607B79FB-A7C8-C6BB-CD27-E9D2726CE9A0}"/>
              </a:ext>
            </a:extLst>
          </p:cNvPr>
          <p:cNvSpPr txBox="1"/>
          <p:nvPr/>
        </p:nvSpPr>
        <p:spPr>
          <a:xfrm>
            <a:off x="1942852" y="1855073"/>
            <a:ext cx="8305949" cy="707886"/>
          </a:xfrm>
          <a:prstGeom prst="rect">
            <a:avLst/>
          </a:prstGeom>
          <a:noFill/>
        </p:spPr>
        <p:txBody>
          <a:bodyPr wrap="square" rtlCol="0">
            <a:spAutoFit/>
          </a:bodyPr>
          <a:lstStyle/>
          <a:p>
            <a:pPr algn="ctr"/>
            <a:r>
              <a:rPr lang="en-IN" sz="4000" b="1" dirty="0" err="1">
                <a:latin typeface="Times New Roman" panose="02020603050405020304" pitchFamily="18" charset="0"/>
                <a:cs typeface="Times New Roman" panose="02020603050405020304" pitchFamily="18" charset="0"/>
              </a:rPr>
              <a:t>MusiCon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36D4E3-C305-45D6-090D-D714421AAB60}"/>
              </a:ext>
            </a:extLst>
          </p:cNvPr>
          <p:cNvSpPr txBox="1"/>
          <p:nvPr/>
        </p:nvSpPr>
        <p:spPr>
          <a:xfrm>
            <a:off x="727787" y="2838846"/>
            <a:ext cx="10867054" cy="1477328"/>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 A presentation by</a:t>
            </a:r>
          </a:p>
          <a:p>
            <a:pPr algn="ctr"/>
            <a:r>
              <a:rPr lang="en-IN" b="1" dirty="0">
                <a:latin typeface="Times New Roman" panose="02020603050405020304" pitchFamily="18" charset="0"/>
                <a:cs typeface="Times New Roman" panose="02020603050405020304" pitchFamily="18" charset="0"/>
              </a:rPr>
              <a:t>Aahish Aayan (1DT21AI001) </a:t>
            </a:r>
          </a:p>
          <a:p>
            <a:pPr algn="ctr"/>
            <a:r>
              <a:rPr lang="en-IN" b="1" dirty="0">
                <a:latin typeface="Times New Roman" panose="02020603050405020304" pitchFamily="18" charset="0"/>
                <a:cs typeface="Times New Roman" panose="02020603050405020304" pitchFamily="18" charset="0"/>
              </a:rPr>
              <a:t>Hardik Kumar(1DT21AI023)</a:t>
            </a:r>
          </a:p>
          <a:p>
            <a:pPr algn="ctr"/>
            <a:r>
              <a:rPr lang="en-IN" b="1" dirty="0" err="1">
                <a:latin typeface="Times New Roman" panose="02020603050405020304" pitchFamily="18" charset="0"/>
                <a:cs typeface="Times New Roman" panose="02020603050405020304" pitchFamily="18" charset="0"/>
              </a:rPr>
              <a:t>Oorja</a:t>
            </a:r>
            <a:r>
              <a:rPr lang="en-IN" b="1" dirty="0">
                <a:latin typeface="Times New Roman" panose="02020603050405020304" pitchFamily="18" charset="0"/>
                <a:cs typeface="Times New Roman" panose="02020603050405020304" pitchFamily="18" charset="0"/>
              </a:rPr>
              <a:t> Saxena(1DT21AI043)  </a:t>
            </a:r>
          </a:p>
          <a:p>
            <a:pPr algn="ctr"/>
            <a:r>
              <a:rPr lang="en-IN" b="1" dirty="0">
                <a:latin typeface="Times New Roman" panose="02020603050405020304" pitchFamily="18" charset="0"/>
                <a:cs typeface="Times New Roman" panose="02020603050405020304" pitchFamily="18" charset="0"/>
              </a:rPr>
              <a:t>AIML, V SEM</a:t>
            </a:r>
          </a:p>
        </p:txBody>
      </p:sp>
      <p:sp>
        <p:nvSpPr>
          <p:cNvPr id="6" name="TextBox 5">
            <a:extLst>
              <a:ext uri="{FF2B5EF4-FFF2-40B4-BE49-F238E27FC236}">
                <a16:creationId xmlns:a16="http://schemas.microsoft.com/office/drawing/2014/main" id="{03A9043C-B19E-073A-50E7-AB428F80F1AE}"/>
              </a:ext>
            </a:extLst>
          </p:cNvPr>
          <p:cNvSpPr txBox="1"/>
          <p:nvPr/>
        </p:nvSpPr>
        <p:spPr>
          <a:xfrm>
            <a:off x="3985608" y="4294292"/>
            <a:ext cx="4220436"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Under the guidance of </a:t>
            </a:r>
          </a:p>
        </p:txBody>
      </p:sp>
      <p:sp>
        <p:nvSpPr>
          <p:cNvPr id="8" name="TextBox 7">
            <a:extLst>
              <a:ext uri="{FF2B5EF4-FFF2-40B4-BE49-F238E27FC236}">
                <a16:creationId xmlns:a16="http://schemas.microsoft.com/office/drawing/2014/main" id="{F8145F6E-58D1-A929-9F83-18B172EA371B}"/>
              </a:ext>
            </a:extLst>
          </p:cNvPr>
          <p:cNvSpPr txBox="1"/>
          <p:nvPr/>
        </p:nvSpPr>
        <p:spPr>
          <a:xfrm>
            <a:off x="4575110" y="4918741"/>
            <a:ext cx="3172408" cy="923330"/>
          </a:xfrm>
          <a:prstGeom prst="rect">
            <a:avLst/>
          </a:prstGeom>
          <a:noFill/>
        </p:spPr>
        <p:txBody>
          <a:bodyPr wrap="square" rtlCol="0">
            <a:spAutoFit/>
          </a:bodyPr>
          <a:lstStyle/>
          <a:p>
            <a:pPr algn="ctr"/>
            <a:r>
              <a:rPr lang="en-IN" b="1" dirty="0" err="1"/>
              <a:t>Dr.</a:t>
            </a:r>
            <a:r>
              <a:rPr lang="en-IN" b="1" dirty="0"/>
              <a:t> </a:t>
            </a:r>
            <a:r>
              <a:rPr lang="en-IN" b="1" dirty="0" err="1"/>
              <a:t>Shivaprasad</a:t>
            </a:r>
            <a:r>
              <a:rPr lang="en-IN" b="1" dirty="0"/>
              <a:t> Ashok </a:t>
            </a:r>
            <a:r>
              <a:rPr lang="en-IN" b="1" dirty="0" err="1"/>
              <a:t>Chikop</a:t>
            </a:r>
            <a:endParaRPr lang="en-IN" b="1" dirty="0"/>
          </a:p>
          <a:p>
            <a:pPr algn="ctr"/>
            <a:r>
              <a:rPr lang="en-IN" dirty="0"/>
              <a:t>Asst prof</a:t>
            </a:r>
          </a:p>
          <a:p>
            <a:pPr algn="ctr"/>
            <a:r>
              <a:rPr lang="en-IN" dirty="0"/>
              <a:t>Dept of AIML, DSATM</a:t>
            </a:r>
          </a:p>
        </p:txBody>
      </p:sp>
      <p:sp>
        <p:nvSpPr>
          <p:cNvPr id="11" name="Footer Placeholder 10">
            <a:extLst>
              <a:ext uri="{FF2B5EF4-FFF2-40B4-BE49-F238E27FC236}">
                <a16:creationId xmlns:a16="http://schemas.microsoft.com/office/drawing/2014/main" id="{6B3C511C-FA84-3615-62C1-BAE096FDD8D5}"/>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52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743201" y="312637"/>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APPLICATION OF MUSICON</a:t>
            </a:r>
          </a:p>
        </p:txBody>
      </p:sp>
      <p:sp>
        <p:nvSpPr>
          <p:cNvPr id="4" name="TextBox 3">
            <a:extLst>
              <a:ext uri="{FF2B5EF4-FFF2-40B4-BE49-F238E27FC236}">
                <a16:creationId xmlns:a16="http://schemas.microsoft.com/office/drawing/2014/main" id="{DA342CDE-BED6-0B0B-970B-9937D7459553}"/>
              </a:ext>
            </a:extLst>
          </p:cNvPr>
          <p:cNvSpPr txBox="1"/>
          <p:nvPr/>
        </p:nvSpPr>
        <p:spPr>
          <a:xfrm>
            <a:off x="470715" y="1191034"/>
            <a:ext cx="10740275" cy="4524315"/>
          </a:xfrm>
          <a:prstGeom prst="rect">
            <a:avLst/>
          </a:prstGeom>
          <a:noFill/>
        </p:spPr>
        <p:txBody>
          <a:bodyPr wrap="square" rtlCol="0">
            <a:spAutoFit/>
          </a:bodyPr>
          <a:lstStyle/>
          <a:p>
            <a:endParaRPr lang="en-US" b="1" u="sng" dirty="0">
              <a:solidFill>
                <a:srgbClr val="222222"/>
              </a:solidFill>
              <a:latin typeface="Times New Roman" panose="02020603050405020304" pitchFamily="18" charset="0"/>
              <a:cs typeface="Times New Roman" panose="02020603050405020304" pitchFamily="18" charset="0"/>
            </a:endParaRPr>
          </a:p>
          <a:p>
            <a:endParaRPr lang="en-US" b="1" i="0" u="sng" dirty="0">
              <a:solidFill>
                <a:srgbClr val="222222"/>
              </a:solidFill>
              <a:latin typeface="Times New Roman" panose="02020603050405020304" pitchFamily="18" charset="0"/>
              <a:cs typeface="Times New Roman" panose="02020603050405020304" pitchFamily="18" charset="0"/>
            </a:endParaRPr>
          </a:p>
          <a:p>
            <a:pPr algn="just"/>
            <a:r>
              <a:rPr lang="en-US" b="1" u="sng" dirty="0">
                <a:solidFill>
                  <a:srgbClr val="222222"/>
                </a:solidFill>
                <a:latin typeface="Times New Roman" panose="02020603050405020304" pitchFamily="18" charset="0"/>
                <a:cs typeface="Times New Roman" panose="02020603050405020304" pitchFamily="18" charset="0"/>
              </a:rPr>
              <a:t>Entertainment Systems</a:t>
            </a:r>
            <a:r>
              <a:rPr lang="en-US" dirty="0">
                <a:solidFill>
                  <a:srgbClr val="222222"/>
                </a:solidFill>
                <a:latin typeface="Times New Roman" panose="02020603050405020304" pitchFamily="18" charset="0"/>
                <a:cs typeface="Times New Roman" panose="02020603050405020304" pitchFamily="18" charset="0"/>
              </a:rPr>
              <a:t>: Integration with smart TVs, gaming consoles, or media players to provide a hands-free way of controlling volume and media playback during entertainment activities.</a:t>
            </a: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b="1" u="sng" dirty="0">
                <a:solidFill>
                  <a:srgbClr val="222222"/>
                </a:solidFill>
                <a:latin typeface="Times New Roman" panose="02020603050405020304" pitchFamily="18" charset="0"/>
                <a:cs typeface="Times New Roman" panose="02020603050405020304" pitchFamily="18" charset="0"/>
              </a:rPr>
              <a:t>Digital Assistants: </a:t>
            </a:r>
            <a:r>
              <a:rPr lang="en-US" dirty="0">
                <a:solidFill>
                  <a:srgbClr val="222222"/>
                </a:solidFill>
                <a:latin typeface="Times New Roman" panose="02020603050405020304" pitchFamily="18" charset="0"/>
                <a:cs typeface="Times New Roman" panose="02020603050405020304" pitchFamily="18" charset="0"/>
              </a:rPr>
              <a:t>Incorporating gesture-based controls into virtual assistant applications (e.g., Siri, Google Assistant) to enable users to manage audio playback and volume settings without needing to use voice commands.</a:t>
            </a: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b="1" u="sng" dirty="0">
                <a:solidFill>
                  <a:srgbClr val="222222"/>
                </a:solidFill>
                <a:latin typeface="Times New Roman" panose="02020603050405020304" pitchFamily="18" charset="0"/>
                <a:cs typeface="Times New Roman" panose="02020603050405020304" pitchFamily="18" charset="0"/>
              </a:rPr>
              <a:t>Gaming</a:t>
            </a:r>
            <a:r>
              <a:rPr lang="en-US" dirty="0">
                <a:solidFill>
                  <a:srgbClr val="222222"/>
                </a:solidFill>
                <a:latin typeface="Times New Roman" panose="02020603050405020304" pitchFamily="18" charset="0"/>
                <a:cs typeface="Times New Roman" panose="02020603050405020304" pitchFamily="18" charset="0"/>
              </a:rPr>
              <a:t>: Integrating gesture-based controls into gaming applications to provide a more immersive and interactive gaming experience, allowing players to perform in-game actions using hand gestures.</a:t>
            </a: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b="1" u="sng" dirty="0">
                <a:solidFill>
                  <a:srgbClr val="222222"/>
                </a:solidFill>
                <a:latin typeface="Times New Roman" panose="02020603050405020304" pitchFamily="18" charset="0"/>
                <a:cs typeface="Times New Roman" panose="02020603050405020304" pitchFamily="18" charset="0"/>
              </a:rPr>
              <a:t>Smart Home Devices</a:t>
            </a:r>
            <a:r>
              <a:rPr lang="en-US" dirty="0">
                <a:solidFill>
                  <a:srgbClr val="222222"/>
                </a:solidFill>
                <a:latin typeface="Times New Roman" panose="02020603050405020304" pitchFamily="18" charset="0"/>
                <a:cs typeface="Times New Roman" panose="02020603050405020304" pitchFamily="18" charset="0"/>
              </a:rPr>
              <a:t>: Incorporating gesture controls into smart home devices (e.g., smart speakers, home automation systems) to enable users to control audio playback and media devices throughout their homes</a:t>
            </a:r>
          </a:p>
          <a:p>
            <a:pPr algn="just"/>
            <a:endParaRPr lang="en-US" dirty="0">
              <a:solidFill>
                <a:srgbClr val="222222"/>
              </a:solidFill>
              <a:latin typeface="Times New Roman" panose="02020603050405020304" pitchFamily="18" charset="0"/>
              <a:cs typeface="Times New Roman" panose="02020603050405020304" pitchFamily="18" charset="0"/>
            </a:endParaRPr>
          </a:p>
          <a:p>
            <a:pPr algn="just"/>
            <a:r>
              <a:rPr lang="en-US" b="1" u="sng" dirty="0">
                <a:solidFill>
                  <a:srgbClr val="222222"/>
                </a:solidFill>
                <a:latin typeface="Times New Roman" panose="02020603050405020304" pitchFamily="18" charset="0"/>
                <a:cs typeface="Times New Roman" panose="02020603050405020304" pitchFamily="18" charset="0"/>
              </a:rPr>
              <a:t>Medical Applications</a:t>
            </a:r>
            <a:r>
              <a:rPr lang="en-US" dirty="0">
                <a:solidFill>
                  <a:srgbClr val="222222"/>
                </a:solidFill>
                <a:latin typeface="Times New Roman" panose="02020603050405020304" pitchFamily="18" charset="0"/>
                <a:cs typeface="Times New Roman" panose="02020603050405020304" pitchFamily="18" charset="0"/>
              </a:rPr>
              <a:t>: Implementing gesture-based controls in medical devices or rehabilitation tools to assist patients with limited mobility in accessing and controlling digital interfaces.</a:t>
            </a:r>
          </a:p>
        </p:txBody>
      </p:sp>
      <p:sp>
        <p:nvSpPr>
          <p:cNvPr id="8" name="Footer Placeholder 7">
            <a:extLst>
              <a:ext uri="{FF2B5EF4-FFF2-40B4-BE49-F238E27FC236}">
                <a16:creationId xmlns:a16="http://schemas.microsoft.com/office/drawing/2014/main" id="{8BCE1917-9D75-1136-78AB-CB0DE850C945}"/>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20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743201" y="312637"/>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DA342CDE-BED6-0B0B-970B-9937D7459553}"/>
              </a:ext>
            </a:extLst>
          </p:cNvPr>
          <p:cNvSpPr txBox="1"/>
          <p:nvPr/>
        </p:nvSpPr>
        <p:spPr>
          <a:xfrm>
            <a:off x="699796" y="1772366"/>
            <a:ext cx="10511194"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this project represents a significant advancement in human-computer interaction by introducing a hand gesture-controlled system for managing system volume and media playback. Through the integration of computer vision and machine learning techniques, users can effortlessly control audio and media functions using natural hand gestures, offering a more intuitive and hands-free experience.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leveraging technologies such as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OpenCVthe</a:t>
            </a:r>
            <a:r>
              <a:rPr lang="en-US" dirty="0">
                <a:latin typeface="Times New Roman" panose="02020603050405020304" pitchFamily="18" charset="0"/>
                <a:cs typeface="Times New Roman" panose="02020603050405020304" pitchFamily="18" charset="0"/>
              </a:rPr>
              <a:t> project demonstrates the potential of integrating existing frameworks to create innovative solutions that enhance user interaction and accessibility. Additionally, the project's scope extends beyond individual applications, with potential use cases spanning entertainment systems, digital assistants, accessibility tools, and more.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forward, continued refinement and optimization of the system, along with user feedback and usability testing, will be essential to ensure its effectiveness and usability across various domains. Ultimately, this project serves as a testament to the power of technology to transform how we interact with digital devices, opening new possibilities for seamless and intuitive user experiences.</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6E68585-86DF-A14B-0A00-9C3DD4F64BD6}"/>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79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4" name="TextBox 3">
            <a:extLst>
              <a:ext uri="{FF2B5EF4-FFF2-40B4-BE49-F238E27FC236}">
                <a16:creationId xmlns:a16="http://schemas.microsoft.com/office/drawing/2014/main" id="{DA342CDE-BED6-0B0B-970B-9937D7459553}"/>
              </a:ext>
            </a:extLst>
          </p:cNvPr>
          <p:cNvSpPr txBox="1"/>
          <p:nvPr/>
        </p:nvSpPr>
        <p:spPr>
          <a:xfrm>
            <a:off x="4155059" y="2921168"/>
            <a:ext cx="3881535" cy="1015663"/>
          </a:xfrm>
          <a:prstGeom prst="rect">
            <a:avLst/>
          </a:prstGeom>
          <a:noFill/>
        </p:spPr>
        <p:txBody>
          <a:bodyPr wrap="square" rtlCol="0">
            <a:spAutoFit/>
          </a:bodyPr>
          <a:lstStyle/>
          <a:p>
            <a:pPr algn="ctr"/>
            <a:r>
              <a:rPr lang="en-US" sz="6000" b="0" i="0" dirty="0">
                <a:effectLst/>
                <a:latin typeface="ff0"/>
              </a:rPr>
              <a:t>THANK YOU</a:t>
            </a:r>
          </a:p>
        </p:txBody>
      </p:sp>
      <p:sp>
        <p:nvSpPr>
          <p:cNvPr id="6" name="Footer Placeholder 5">
            <a:extLst>
              <a:ext uri="{FF2B5EF4-FFF2-40B4-BE49-F238E27FC236}">
                <a16:creationId xmlns:a16="http://schemas.microsoft.com/office/drawing/2014/main" id="{1DE705BC-29CC-25DF-358F-465839481C86}"/>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677886" y="276911"/>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INDEX</a:t>
            </a:r>
          </a:p>
        </p:txBody>
      </p:sp>
      <p:graphicFrame>
        <p:nvGraphicFramePr>
          <p:cNvPr id="11" name="Table 11">
            <a:extLst>
              <a:ext uri="{FF2B5EF4-FFF2-40B4-BE49-F238E27FC236}">
                <a16:creationId xmlns:a16="http://schemas.microsoft.com/office/drawing/2014/main" id="{3600C3AF-F306-AEEE-0896-B2B4462A993C}"/>
              </a:ext>
            </a:extLst>
          </p:cNvPr>
          <p:cNvGraphicFramePr>
            <a:graphicFrameLocks noGrp="1"/>
          </p:cNvGraphicFramePr>
          <p:nvPr>
            <p:extLst>
              <p:ext uri="{D42A27DB-BD31-4B8C-83A1-F6EECF244321}">
                <p14:modId xmlns:p14="http://schemas.microsoft.com/office/powerpoint/2010/main" val="2674314558"/>
              </p:ext>
            </p:extLst>
          </p:nvPr>
        </p:nvGraphicFramePr>
        <p:xfrm>
          <a:off x="2031827" y="2371184"/>
          <a:ext cx="8128000" cy="1854200"/>
        </p:xfrm>
        <a:graphic>
          <a:graphicData uri="http://schemas.openxmlformats.org/drawingml/2006/table">
            <a:tbl>
              <a:tblPr bandRow="1">
                <a:tableStyleId>{3C2FFA5D-87B4-456A-9821-1D502468CF0F}</a:tableStyleId>
              </a:tblPr>
              <a:tblGrid>
                <a:gridCol w="1252549">
                  <a:extLst>
                    <a:ext uri="{9D8B030D-6E8A-4147-A177-3AD203B41FA5}">
                      <a16:colId xmlns:a16="http://schemas.microsoft.com/office/drawing/2014/main" val="3959716314"/>
                    </a:ext>
                  </a:extLst>
                </a:gridCol>
                <a:gridCol w="6875451">
                  <a:extLst>
                    <a:ext uri="{9D8B030D-6E8A-4147-A177-3AD203B41FA5}">
                      <a16:colId xmlns:a16="http://schemas.microsoft.com/office/drawing/2014/main" val="22795816"/>
                    </a:ext>
                  </a:extLst>
                </a:gridCol>
              </a:tblGrid>
              <a:tr h="370840">
                <a:tc>
                  <a:txBody>
                    <a:bodyPr/>
                    <a:lstStyle/>
                    <a:p>
                      <a:r>
                        <a:rPr lang="en-IN" dirty="0"/>
                        <a:t>3</a:t>
                      </a:r>
                    </a:p>
                  </a:txBody>
                  <a:tcPr/>
                </a:tc>
                <a:tc>
                  <a:txBody>
                    <a:bodyPr/>
                    <a:lstStyle/>
                    <a:p>
                      <a:r>
                        <a:rPr lang="en-IN" dirty="0"/>
                        <a:t>INTRODUCTION</a:t>
                      </a:r>
                    </a:p>
                  </a:txBody>
                  <a:tcPr/>
                </a:tc>
                <a:extLst>
                  <a:ext uri="{0D108BD9-81ED-4DB2-BD59-A6C34878D82A}">
                    <a16:rowId xmlns:a16="http://schemas.microsoft.com/office/drawing/2014/main" val="1857874687"/>
                  </a:ext>
                </a:extLst>
              </a:tr>
              <a:tr h="370840">
                <a:tc>
                  <a:txBody>
                    <a:bodyPr/>
                    <a:lstStyle/>
                    <a:p>
                      <a:r>
                        <a:rPr lang="en-IN" dirty="0"/>
                        <a:t>4</a:t>
                      </a:r>
                    </a:p>
                  </a:txBody>
                  <a:tcPr/>
                </a:tc>
                <a:tc>
                  <a:txBody>
                    <a:bodyPr/>
                    <a:lstStyle/>
                    <a:p>
                      <a:r>
                        <a:rPr lang="en-IN" dirty="0"/>
                        <a:t>TOOLS USED</a:t>
                      </a:r>
                    </a:p>
                  </a:txBody>
                  <a:tcPr/>
                </a:tc>
                <a:extLst>
                  <a:ext uri="{0D108BD9-81ED-4DB2-BD59-A6C34878D82A}">
                    <a16:rowId xmlns:a16="http://schemas.microsoft.com/office/drawing/2014/main" val="505332306"/>
                  </a:ext>
                </a:extLst>
              </a:tr>
              <a:tr h="370840">
                <a:tc>
                  <a:txBody>
                    <a:bodyPr/>
                    <a:lstStyle/>
                    <a:p>
                      <a:r>
                        <a:rPr lang="en-IN" dirty="0"/>
                        <a:t>5</a:t>
                      </a:r>
                    </a:p>
                  </a:txBody>
                  <a:tcPr/>
                </a:tc>
                <a:tc>
                  <a:txBody>
                    <a:bodyPr/>
                    <a:lstStyle/>
                    <a:p>
                      <a:r>
                        <a:rPr lang="en-IN" dirty="0"/>
                        <a:t>OUR PROJECT</a:t>
                      </a:r>
                    </a:p>
                  </a:txBody>
                  <a:tcPr/>
                </a:tc>
                <a:extLst>
                  <a:ext uri="{0D108BD9-81ED-4DB2-BD59-A6C34878D82A}">
                    <a16:rowId xmlns:a16="http://schemas.microsoft.com/office/drawing/2014/main" val="127995941"/>
                  </a:ext>
                </a:extLst>
              </a:tr>
              <a:tr h="370840">
                <a:tc>
                  <a:txBody>
                    <a:bodyPr/>
                    <a:lstStyle/>
                    <a:p>
                      <a:r>
                        <a:rPr lang="en-IN" dirty="0"/>
                        <a:t>8</a:t>
                      </a:r>
                    </a:p>
                  </a:txBody>
                  <a:tcPr/>
                </a:tc>
                <a:tc>
                  <a:txBody>
                    <a:bodyPr/>
                    <a:lstStyle/>
                    <a:p>
                      <a:r>
                        <a:rPr lang="en-IN" dirty="0"/>
                        <a:t>APPLICATION OF MUSICON</a:t>
                      </a:r>
                    </a:p>
                  </a:txBody>
                  <a:tcPr/>
                </a:tc>
                <a:extLst>
                  <a:ext uri="{0D108BD9-81ED-4DB2-BD59-A6C34878D82A}">
                    <a16:rowId xmlns:a16="http://schemas.microsoft.com/office/drawing/2014/main" val="3950761858"/>
                  </a:ext>
                </a:extLst>
              </a:tr>
              <a:tr h="370840">
                <a:tc>
                  <a:txBody>
                    <a:bodyPr/>
                    <a:lstStyle/>
                    <a:p>
                      <a:r>
                        <a:rPr lang="en-IN" dirty="0"/>
                        <a:t>9</a:t>
                      </a:r>
                    </a:p>
                  </a:txBody>
                  <a:tcPr/>
                </a:tc>
                <a:tc>
                  <a:txBody>
                    <a:bodyPr/>
                    <a:lstStyle/>
                    <a:p>
                      <a:r>
                        <a:rPr lang="en-IN" dirty="0"/>
                        <a:t>CONCLUSION</a:t>
                      </a:r>
                    </a:p>
                  </a:txBody>
                  <a:tcPr/>
                </a:tc>
                <a:extLst>
                  <a:ext uri="{0D108BD9-81ED-4DB2-BD59-A6C34878D82A}">
                    <a16:rowId xmlns:a16="http://schemas.microsoft.com/office/drawing/2014/main" val="3442404006"/>
                  </a:ext>
                </a:extLst>
              </a:tr>
            </a:tbl>
          </a:graphicData>
        </a:graphic>
      </p:graphicFrame>
      <p:sp>
        <p:nvSpPr>
          <p:cNvPr id="12" name="Footer Placeholder 11">
            <a:extLst>
              <a:ext uri="{FF2B5EF4-FFF2-40B4-BE49-F238E27FC236}">
                <a16:creationId xmlns:a16="http://schemas.microsoft.com/office/drawing/2014/main" id="{3BE8E6C5-4202-0343-C70F-C0F7775CD579}"/>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7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743201" y="312637"/>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53C2499B-5F4D-69AB-6013-3A2F75B59812}"/>
              </a:ext>
            </a:extLst>
          </p:cNvPr>
          <p:cNvSpPr txBox="1"/>
          <p:nvPr/>
        </p:nvSpPr>
        <p:spPr>
          <a:xfrm>
            <a:off x="699796" y="2152224"/>
            <a:ext cx="10511194" cy="3730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project, we utilize computer vision and machine learning through the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library to construct a hand gesture-controlled system. By leveraging hand tracking and landmark detection, we enable users to manage system volume and media playback effortlessly. The system integrates Python libraries for audio control and simulated keyboard inputs, ensuring seamless interaction. Users can adjust volume levels and control media playback with intuitive hand gestures. Hand movements are tracked in real-time, allowing for dynamic adjustments to volume and media playback. This interactive interface offers a novel and engaging way to interact with digital devices, providing a seamless and intuitive user experience.</a:t>
            </a:r>
            <a:endParaRPr lang="en-IN" sz="20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8A64E61-B47A-DC9C-DADB-459A4526216D}"/>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91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cxnSp>
        <p:nvCxnSpPr>
          <p:cNvPr id="11" name="Straight Connector 10">
            <a:extLst>
              <a:ext uri="{FF2B5EF4-FFF2-40B4-BE49-F238E27FC236}">
                <a16:creationId xmlns:a16="http://schemas.microsoft.com/office/drawing/2014/main" id="{FF2A38CC-6F26-D38D-900C-C178087335FD}"/>
              </a:ext>
            </a:extLst>
          </p:cNvPr>
          <p:cNvCxnSpPr/>
          <p:nvPr/>
        </p:nvCxnSpPr>
        <p:spPr>
          <a:xfrm>
            <a:off x="107687" y="3601616"/>
            <a:ext cx="11976625" cy="0"/>
          </a:xfrm>
          <a:prstGeom prst="line">
            <a:avLst/>
          </a:prstGeom>
        </p:spPr>
        <p:style>
          <a:lnRef idx="3">
            <a:schemeClr val="dk1"/>
          </a:lnRef>
          <a:fillRef idx="0">
            <a:schemeClr val="dk1"/>
          </a:fillRef>
          <a:effectRef idx="2">
            <a:schemeClr val="dk1"/>
          </a:effectRef>
          <a:fontRef idx="minor">
            <a:schemeClr val="tx1"/>
          </a:fontRef>
        </p:style>
      </p:cxnSp>
      <p:sp>
        <p:nvSpPr>
          <p:cNvPr id="12" name="Scroll: Horizontal 11">
            <a:extLst>
              <a:ext uri="{FF2B5EF4-FFF2-40B4-BE49-F238E27FC236}">
                <a16:creationId xmlns:a16="http://schemas.microsoft.com/office/drawing/2014/main" id="{F29265A2-2F72-73AE-7989-D6AF46A01F4A}"/>
              </a:ext>
            </a:extLst>
          </p:cNvPr>
          <p:cNvSpPr/>
          <p:nvPr/>
        </p:nvSpPr>
        <p:spPr>
          <a:xfrm>
            <a:off x="407286" y="1437873"/>
            <a:ext cx="3384325" cy="161419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Scroll: Horizontal 12">
            <a:extLst>
              <a:ext uri="{FF2B5EF4-FFF2-40B4-BE49-F238E27FC236}">
                <a16:creationId xmlns:a16="http://schemas.microsoft.com/office/drawing/2014/main" id="{68502979-B490-C8CE-1A54-4D52FE518278}"/>
              </a:ext>
            </a:extLst>
          </p:cNvPr>
          <p:cNvSpPr/>
          <p:nvPr/>
        </p:nvSpPr>
        <p:spPr>
          <a:xfrm>
            <a:off x="8242140" y="4152936"/>
            <a:ext cx="3384325" cy="161419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E7E64422-EF5B-8D0A-9A5F-6BBA601CC61E}"/>
              </a:ext>
            </a:extLst>
          </p:cNvPr>
          <p:cNvSpPr txBox="1"/>
          <p:nvPr/>
        </p:nvSpPr>
        <p:spPr>
          <a:xfrm>
            <a:off x="2677886" y="276911"/>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TOOLS USED</a:t>
            </a:r>
          </a:p>
        </p:txBody>
      </p:sp>
      <p:sp>
        <p:nvSpPr>
          <p:cNvPr id="16" name="TextBox 15">
            <a:extLst>
              <a:ext uri="{FF2B5EF4-FFF2-40B4-BE49-F238E27FC236}">
                <a16:creationId xmlns:a16="http://schemas.microsoft.com/office/drawing/2014/main" id="{E9B2C75C-EBA9-A9FB-9A1A-2CB27C6F096E}"/>
              </a:ext>
            </a:extLst>
          </p:cNvPr>
          <p:cNvSpPr txBox="1"/>
          <p:nvPr/>
        </p:nvSpPr>
        <p:spPr>
          <a:xfrm>
            <a:off x="4286774" y="1260485"/>
            <a:ext cx="7497939"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Python is a high-level, interpreted programming language known for its readability and simplicity. It emphasizes code readability and uses indentation to define code blocks, making it easy to learn and use. Python supports multiple programming paradigms, including procedural, object-oriented, and functional programming. It is widely used in various fields such as web development, data science, machine learning, artificial intelligence, and more. Python's extensive standard library and active community make it a versatile and powerful language for a wide range of applications.</a:t>
            </a:r>
            <a:endParaRPr lang="en-IN" dirty="0"/>
          </a:p>
        </p:txBody>
      </p:sp>
      <p:sp>
        <p:nvSpPr>
          <p:cNvPr id="17" name="TextBox 16">
            <a:extLst>
              <a:ext uri="{FF2B5EF4-FFF2-40B4-BE49-F238E27FC236}">
                <a16:creationId xmlns:a16="http://schemas.microsoft.com/office/drawing/2014/main" id="{DF211ED9-A723-9960-2986-F756379EDCC4}"/>
              </a:ext>
            </a:extLst>
          </p:cNvPr>
          <p:cNvSpPr txBox="1"/>
          <p:nvPr/>
        </p:nvSpPr>
        <p:spPr>
          <a:xfrm>
            <a:off x="771788" y="4031932"/>
            <a:ext cx="6676614" cy="1754326"/>
          </a:xfrm>
          <a:prstGeom prst="rect">
            <a:avLst/>
          </a:prstGeom>
          <a:noFill/>
        </p:spPr>
        <p:txBody>
          <a:bodyPr wrap="square" rtlCol="0">
            <a:spAutoFit/>
          </a:bodyPr>
          <a:lstStyle/>
          <a:p>
            <a:pPr algn="just"/>
            <a:r>
              <a:rPr lang="en-US" b="0" i="0" dirty="0" err="1">
                <a:effectLst/>
                <a:latin typeface="Times New Roman" panose="02020603050405020304" pitchFamily="18" charset="0"/>
                <a:cs typeface="Times New Roman" panose="02020603050405020304" pitchFamily="18" charset="0"/>
              </a:rPr>
              <a:t>Jupyter</a:t>
            </a:r>
            <a:r>
              <a:rPr lang="en-US" b="0" i="0" dirty="0">
                <a:effectLst/>
                <a:latin typeface="Times New Roman" panose="02020603050405020304" pitchFamily="18" charset="0"/>
                <a:cs typeface="Times New Roman" panose="02020603050405020304" pitchFamily="18" charset="0"/>
              </a:rPr>
              <a:t> Notebook is an open-source web application that allows you to create and share documents containing live code, equations, visualizations, and narrative text. It supports various programming languages, including Python, and R. </a:t>
            </a:r>
            <a:r>
              <a:rPr lang="en-US" b="0" i="0" dirty="0" err="1">
                <a:effectLst/>
                <a:latin typeface="Times New Roman" panose="02020603050405020304" pitchFamily="18" charset="0"/>
                <a:cs typeface="Times New Roman" panose="02020603050405020304" pitchFamily="18" charset="0"/>
              </a:rPr>
              <a:t>Jupyter</a:t>
            </a:r>
            <a:r>
              <a:rPr lang="en-US" b="0" i="0" dirty="0">
                <a:effectLst/>
                <a:latin typeface="Times New Roman" panose="02020603050405020304" pitchFamily="18" charset="0"/>
                <a:cs typeface="Times New Roman" panose="02020603050405020304" pitchFamily="18" charset="0"/>
              </a:rPr>
              <a:t> Notebooks are commonly used for data cleaning and transformation, numerical simulation, statistical modeling, data visualization, machine learning.</a:t>
            </a:r>
            <a:endParaRPr lang="en-IN"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56F3661E-16F0-E744-099E-C8B035B0B43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4777" y="1778466"/>
            <a:ext cx="1782662" cy="998290"/>
          </a:xfrm>
          <a:prstGeom prst="rect">
            <a:avLst/>
          </a:prstGeom>
        </p:spPr>
      </p:pic>
      <p:pic>
        <p:nvPicPr>
          <p:cNvPr id="22" name="Picture 21">
            <a:extLst>
              <a:ext uri="{FF2B5EF4-FFF2-40B4-BE49-F238E27FC236}">
                <a16:creationId xmlns:a16="http://schemas.microsoft.com/office/drawing/2014/main" id="{60F383ED-DECE-30E7-B0F3-CCB9C9BD5FB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412448" y="4412609"/>
            <a:ext cx="1317071" cy="1096808"/>
          </a:xfrm>
          <a:prstGeom prst="rect">
            <a:avLst/>
          </a:prstGeom>
        </p:spPr>
      </p:pic>
      <p:sp>
        <p:nvSpPr>
          <p:cNvPr id="23" name="Footer Placeholder 22">
            <a:extLst>
              <a:ext uri="{FF2B5EF4-FFF2-40B4-BE49-F238E27FC236}">
                <a16:creationId xmlns:a16="http://schemas.microsoft.com/office/drawing/2014/main" id="{D42A82ED-AE98-88A9-96AA-80C105F14258}"/>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03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40F0E70-A19F-CE75-7610-F8DF55139E18}"/>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B1906CDC-861E-EE05-CA42-59A117089E47}"/>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E97FD094-2160-9F08-4C8C-7EE75678CD1E}"/>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06212B50-0284-5A9F-1636-37E6CB932B48}"/>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9A31A8F6-260E-CA2D-BCC4-F470828D73B2}"/>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1FBB7F41-39AB-01E9-B678-F0D94ADEA013}"/>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24243B11-475E-7503-E3D4-56A253BF93EE}"/>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FED1959-576F-6D08-D626-9D4F90C4CD09}"/>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9BCC2CA-75D8-9433-388C-9556A262374F}"/>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cxnSp>
        <p:nvCxnSpPr>
          <p:cNvPr id="11" name="Straight Connector 10">
            <a:extLst>
              <a:ext uri="{FF2B5EF4-FFF2-40B4-BE49-F238E27FC236}">
                <a16:creationId xmlns:a16="http://schemas.microsoft.com/office/drawing/2014/main" id="{16C7DD8C-E19F-5EAB-3485-A9DF425BCEA8}"/>
              </a:ext>
            </a:extLst>
          </p:cNvPr>
          <p:cNvCxnSpPr/>
          <p:nvPr/>
        </p:nvCxnSpPr>
        <p:spPr>
          <a:xfrm>
            <a:off x="107687" y="3601616"/>
            <a:ext cx="11976625" cy="0"/>
          </a:xfrm>
          <a:prstGeom prst="line">
            <a:avLst/>
          </a:prstGeom>
        </p:spPr>
        <p:style>
          <a:lnRef idx="3">
            <a:schemeClr val="dk1"/>
          </a:lnRef>
          <a:fillRef idx="0">
            <a:schemeClr val="dk1"/>
          </a:fillRef>
          <a:effectRef idx="2">
            <a:schemeClr val="dk1"/>
          </a:effectRef>
          <a:fontRef idx="minor">
            <a:schemeClr val="tx1"/>
          </a:fontRef>
        </p:style>
      </p:cxnSp>
      <p:sp>
        <p:nvSpPr>
          <p:cNvPr id="12" name="Scroll: Horizontal 11">
            <a:extLst>
              <a:ext uri="{FF2B5EF4-FFF2-40B4-BE49-F238E27FC236}">
                <a16:creationId xmlns:a16="http://schemas.microsoft.com/office/drawing/2014/main" id="{5FC8E174-64F5-0A00-8059-8D7D0EE430C8}"/>
              </a:ext>
            </a:extLst>
          </p:cNvPr>
          <p:cNvSpPr/>
          <p:nvPr/>
        </p:nvSpPr>
        <p:spPr>
          <a:xfrm>
            <a:off x="407286" y="1437873"/>
            <a:ext cx="3384325" cy="161419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Scroll: Horizontal 12">
            <a:extLst>
              <a:ext uri="{FF2B5EF4-FFF2-40B4-BE49-F238E27FC236}">
                <a16:creationId xmlns:a16="http://schemas.microsoft.com/office/drawing/2014/main" id="{57AF3BB9-0C20-EE2F-A0D3-91AAB7D7A586}"/>
              </a:ext>
            </a:extLst>
          </p:cNvPr>
          <p:cNvSpPr/>
          <p:nvPr/>
        </p:nvSpPr>
        <p:spPr>
          <a:xfrm>
            <a:off x="8242140" y="4152936"/>
            <a:ext cx="3384325" cy="161419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C1408928-DB5E-6C11-955F-82A622FD07DA}"/>
              </a:ext>
            </a:extLst>
          </p:cNvPr>
          <p:cNvSpPr txBox="1"/>
          <p:nvPr/>
        </p:nvSpPr>
        <p:spPr>
          <a:xfrm>
            <a:off x="2677886" y="276911"/>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TOOLS USED</a:t>
            </a:r>
          </a:p>
        </p:txBody>
      </p:sp>
      <p:sp>
        <p:nvSpPr>
          <p:cNvPr id="16" name="TextBox 15">
            <a:extLst>
              <a:ext uri="{FF2B5EF4-FFF2-40B4-BE49-F238E27FC236}">
                <a16:creationId xmlns:a16="http://schemas.microsoft.com/office/drawing/2014/main" id="{8BE5EDBA-BA28-812C-8D59-F48A3AA41899}"/>
              </a:ext>
            </a:extLst>
          </p:cNvPr>
          <p:cNvSpPr txBox="1"/>
          <p:nvPr/>
        </p:nvSpPr>
        <p:spPr>
          <a:xfrm>
            <a:off x="4286774" y="1260485"/>
            <a:ext cx="7497939"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OpenCV, or Open Source Computer Vision Library, is an open-source computer vision and machine learning software library. It provides a wide range of functionalities for real-time computer vision applications</a:t>
            </a:r>
            <a:r>
              <a:rPr lang="en-IN" dirty="0">
                <a:latin typeface="Times New Roman" panose="02020603050405020304" pitchFamily="18" charset="0"/>
                <a:cs typeface="Times New Roman" panose="02020603050405020304" pitchFamily="18" charset="0"/>
              </a:rPr>
              <a:t> like :-</a:t>
            </a:r>
          </a:p>
          <a:p>
            <a:pPr algn="just"/>
            <a:r>
              <a:rPr lang="en-US" dirty="0">
                <a:latin typeface="Times New Roman" panose="02020603050405020304" pitchFamily="18" charset="0"/>
                <a:cs typeface="Times New Roman" panose="02020603050405020304" pitchFamily="18" charset="0"/>
              </a:rPr>
              <a:t>Object detection and recognition, Augmented reality (AR) and virtual reality (VR) applications, Feature detection and </a:t>
            </a:r>
            <a:r>
              <a:rPr lang="en-US" dirty="0" err="1">
                <a:latin typeface="Times New Roman" panose="02020603050405020304" pitchFamily="18" charset="0"/>
                <a:cs typeface="Times New Roman" panose="02020603050405020304" pitchFamily="18" charset="0"/>
              </a:rPr>
              <a:t>matching,etc</a:t>
            </a:r>
            <a:r>
              <a:rPr lang="en-US" dirty="0">
                <a:latin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E0AECC76-FE50-86EA-F5AB-05D614875BB6}"/>
              </a:ext>
            </a:extLst>
          </p:cNvPr>
          <p:cNvSpPr txBox="1"/>
          <p:nvPr/>
        </p:nvSpPr>
        <p:spPr>
          <a:xfrm>
            <a:off x="771788" y="4031932"/>
            <a:ext cx="6676614" cy="1754326"/>
          </a:xfrm>
          <a:prstGeom prst="rect">
            <a:avLst/>
          </a:prstGeom>
          <a:noFill/>
        </p:spPr>
        <p:txBody>
          <a:bodyPr wrap="square" rtlCol="0">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err="1">
                <a:effectLst/>
                <a:latin typeface="Times New Roman" panose="02020603050405020304" pitchFamily="18" charset="0"/>
                <a:cs typeface="Times New Roman" panose="02020603050405020304" pitchFamily="18" charset="0"/>
              </a:rPr>
              <a:t>Mediapipe</a:t>
            </a:r>
            <a:r>
              <a:rPr lang="en-US" b="0" i="0" dirty="0">
                <a:effectLst/>
                <a:latin typeface="Times New Roman" panose="02020603050405020304" pitchFamily="18" charset="0"/>
                <a:cs typeface="Times New Roman" panose="02020603050405020304" pitchFamily="18" charset="0"/>
              </a:rPr>
              <a:t> is an open-source framework developed by Google for building machine learning pipelines to process perceptual data, such as audio and video. It provides a wide range of pre-built components and tools for various tasks, such as hand tracking , pose estimation, gesture recognition, augmented reality etc.</a:t>
            </a:r>
            <a:endParaRPr lang="en-IN"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24812100-EE90-7342-3A5F-D3CC5AA133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84852" y="1708281"/>
            <a:ext cx="1193034" cy="1068475"/>
          </a:xfrm>
          <a:prstGeom prst="rect">
            <a:avLst/>
          </a:prstGeom>
        </p:spPr>
      </p:pic>
      <p:pic>
        <p:nvPicPr>
          <p:cNvPr id="22" name="Picture 21">
            <a:extLst>
              <a:ext uri="{FF2B5EF4-FFF2-40B4-BE49-F238E27FC236}">
                <a16:creationId xmlns:a16="http://schemas.microsoft.com/office/drawing/2014/main" id="{FA97F8F3-AFD4-3340-7B08-3E1812974D1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30662" y="4597167"/>
            <a:ext cx="2595856" cy="704675"/>
          </a:xfrm>
          <a:prstGeom prst="rect">
            <a:avLst/>
          </a:prstGeom>
        </p:spPr>
      </p:pic>
      <p:sp>
        <p:nvSpPr>
          <p:cNvPr id="23" name="Footer Placeholder 22">
            <a:extLst>
              <a:ext uri="{FF2B5EF4-FFF2-40B4-BE49-F238E27FC236}">
                <a16:creationId xmlns:a16="http://schemas.microsoft.com/office/drawing/2014/main" id="{1C623D39-E6C5-4148-20FA-DCA4A42504EB}"/>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pic>
        <p:nvPicPr>
          <p:cNvPr id="1025" name="Picture 1" descr="User">
            <a:extLst>
              <a:ext uri="{FF2B5EF4-FFF2-40B4-BE49-F238E27FC236}">
                <a16:creationId xmlns:a16="http://schemas.microsoft.com/office/drawing/2014/main" id="{6C9B4F73-4406-3FA5-6B1E-21F4EA31E5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User">
            <a:extLst>
              <a:ext uri="{FF2B5EF4-FFF2-40B4-BE49-F238E27FC236}">
                <a16:creationId xmlns:a16="http://schemas.microsoft.com/office/drawing/2014/main" id="{ECE3AC38-5D6D-7654-1A16-C2B7FF9B981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08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743201" y="312637"/>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OUR PROJECT</a:t>
            </a:r>
          </a:p>
        </p:txBody>
      </p:sp>
      <p:sp>
        <p:nvSpPr>
          <p:cNvPr id="3" name="TextBox 2">
            <a:extLst>
              <a:ext uri="{FF2B5EF4-FFF2-40B4-BE49-F238E27FC236}">
                <a16:creationId xmlns:a16="http://schemas.microsoft.com/office/drawing/2014/main" id="{53C2499B-5F4D-69AB-6013-3A2F75B59812}"/>
              </a:ext>
            </a:extLst>
          </p:cNvPr>
          <p:cNvSpPr txBox="1"/>
          <p:nvPr/>
        </p:nvSpPr>
        <p:spPr>
          <a:xfrm>
            <a:off x="699795" y="1677513"/>
            <a:ext cx="10870163" cy="4031873"/>
          </a:xfrm>
          <a:prstGeom prst="rect">
            <a:avLst/>
          </a:prstGeom>
          <a:noFill/>
        </p:spPr>
        <p:txBody>
          <a:bodyPr wrap="square" rtlCol="0">
            <a:spAutoFit/>
          </a:bodyPr>
          <a:lstStyle/>
          <a:p>
            <a:pPr marL="514350" indent="-514350" algn="just">
              <a:buAutoNum type="arabicPeriod"/>
            </a:pPr>
            <a:r>
              <a:rPr lang="en-US" sz="2800" b="1" u="sng" dirty="0">
                <a:latin typeface="Times New Roman" panose="02020603050405020304" pitchFamily="18" charset="0"/>
                <a:cs typeface="Times New Roman" panose="02020603050405020304" pitchFamily="18" charset="0"/>
              </a:rPr>
              <a:t>VOLUME CONTROL </a:t>
            </a:r>
            <a:r>
              <a:rPr lang="en-US" sz="2800" b="1" dirty="0">
                <a:latin typeface="Times New Roman" panose="02020603050405020304" pitchFamily="18" charset="0"/>
                <a:cs typeface="Times New Roman" panose="02020603050405020304" pitchFamily="18" charset="0"/>
              </a:rPr>
              <a:t>:-</a:t>
            </a:r>
          </a:p>
          <a:p>
            <a:pPr algn="just"/>
            <a:endParaRPr lang="en-US" sz="2800" b="1" i="0" dirty="0">
              <a:effectLst/>
              <a:latin typeface="Times New Roman" panose="02020603050405020304" pitchFamily="18" charset="0"/>
              <a:cs typeface="Times New Roman" panose="02020603050405020304" pitchFamily="18" charset="0"/>
            </a:endParaRPr>
          </a:p>
          <a:p>
            <a:pPr algn="just"/>
            <a:r>
              <a:rPr lang="en-US" sz="2000" i="0" dirty="0">
                <a:effectLst/>
                <a:latin typeface="Times New Roman" panose="02020603050405020304" pitchFamily="18" charset="0"/>
                <a:cs typeface="Times New Roman" panose="02020603050405020304" pitchFamily="18" charset="0"/>
              </a:rPr>
              <a:t>Our volume control feature offers users a seamless method to adjust their system's audio output using intuitive hand movements. By utilizing hand tracking technology, specifically monitoring the movement of the right hand, users can easily raise or lower the volume level by moving their hand up or down, respectively.</a:t>
            </a:r>
          </a:p>
          <a:p>
            <a:pPr algn="just"/>
            <a:endParaRPr lang="en-US" sz="2000" i="0" dirty="0">
              <a:effectLst/>
              <a:latin typeface="Times New Roman" panose="02020603050405020304" pitchFamily="18" charset="0"/>
              <a:cs typeface="Times New Roman" panose="02020603050405020304" pitchFamily="18" charset="0"/>
            </a:endParaRPr>
          </a:p>
          <a:p>
            <a:pPr algn="just"/>
            <a:r>
              <a:rPr lang="en-US" sz="2000" i="0" dirty="0">
                <a:effectLst/>
                <a:latin typeface="Times New Roman" panose="02020603050405020304" pitchFamily="18" charset="0"/>
                <a:cs typeface="Times New Roman" panose="02020603050405020304" pitchFamily="18" charset="0"/>
              </a:rPr>
              <a:t>The system employs precise distance measurements between the thumb and index finger to accurately gauge the user's intention regarding volume adjustment. As the distance between these two fingers changes, the system dynamically adjusts the volume level within a customizable range. This means that users can fine-tune their volume preferences according to their individual preferences and the requirements of their environment, ensuring an optimal audio experience at all times.</a:t>
            </a:r>
          </a:p>
        </p:txBody>
      </p:sp>
      <p:sp>
        <p:nvSpPr>
          <p:cNvPr id="8" name="Footer Placeholder 7">
            <a:extLst>
              <a:ext uri="{FF2B5EF4-FFF2-40B4-BE49-F238E27FC236}">
                <a16:creationId xmlns:a16="http://schemas.microsoft.com/office/drawing/2014/main" id="{280C0CFC-B491-BE9C-C31E-7294B6BD623D}"/>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65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C2580726-1A45-28B1-D6C2-DE128FF5ABFD}"/>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4DC58FC9-08B3-3100-848A-D72C3C39D33A}"/>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DBA41D8E-4544-3F25-C179-B3C9AC5A2F6D}"/>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164DF623-7578-CFD9-718E-7C928FCEC4C8}"/>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175C8719-F5B4-EFB5-10BD-2A129730110D}"/>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CE382B47-F534-56F9-17D9-CEF790D4EA6E}"/>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6311641-80AA-1016-DBE1-7F91751B8037}"/>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9FB36515-B0AE-CDE2-D62E-0CCC858D3F4D}"/>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E2D9847-E907-7777-011F-286999F17118}"/>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6DD63461-13B0-3BB9-1E41-59F949DCFF13}"/>
              </a:ext>
            </a:extLst>
          </p:cNvPr>
          <p:cNvSpPr txBox="1"/>
          <p:nvPr/>
        </p:nvSpPr>
        <p:spPr>
          <a:xfrm>
            <a:off x="2743201" y="312637"/>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OUR PROJECT</a:t>
            </a:r>
          </a:p>
        </p:txBody>
      </p:sp>
      <p:sp>
        <p:nvSpPr>
          <p:cNvPr id="3" name="TextBox 2">
            <a:extLst>
              <a:ext uri="{FF2B5EF4-FFF2-40B4-BE49-F238E27FC236}">
                <a16:creationId xmlns:a16="http://schemas.microsoft.com/office/drawing/2014/main" id="{EAA9E516-B1B1-B7F7-DFB9-D2712284ACAE}"/>
              </a:ext>
            </a:extLst>
          </p:cNvPr>
          <p:cNvSpPr txBox="1"/>
          <p:nvPr/>
        </p:nvSpPr>
        <p:spPr>
          <a:xfrm>
            <a:off x="699795" y="1677513"/>
            <a:ext cx="10870163" cy="3724096"/>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2. </a:t>
            </a:r>
            <a:r>
              <a:rPr lang="en-US" sz="2800" b="1" u="sng" dirty="0">
                <a:latin typeface="Times New Roman" panose="02020603050405020304" pitchFamily="18" charset="0"/>
                <a:cs typeface="Times New Roman" panose="02020603050405020304" pitchFamily="18" charset="0"/>
              </a:rPr>
              <a:t>MEDIA PLAYBACK  CONTROL </a:t>
            </a:r>
            <a:r>
              <a:rPr lang="en-US" sz="2800" b="1" dirty="0">
                <a:latin typeface="Times New Roman" panose="02020603050405020304" pitchFamily="18" charset="0"/>
                <a:cs typeface="Times New Roman" panose="02020603050405020304" pitchFamily="18" charset="0"/>
              </a:rPr>
              <a:t>:-</a:t>
            </a:r>
          </a:p>
          <a:p>
            <a:pPr algn="just"/>
            <a:endParaRPr lang="en-US" sz="2800" b="1" i="0" dirty="0">
              <a:effectLst/>
              <a:latin typeface="Times New Roman" panose="02020603050405020304" pitchFamily="18" charset="0"/>
              <a:cs typeface="Times New Roman" panose="02020603050405020304" pitchFamily="18" charset="0"/>
            </a:endParaRPr>
          </a:p>
          <a:p>
            <a:pPr algn="just"/>
            <a:r>
              <a:rPr lang="en-US" sz="2000" i="0" dirty="0">
                <a:effectLst/>
                <a:latin typeface="Times New Roman" panose="02020603050405020304" pitchFamily="18" charset="0"/>
                <a:cs typeface="Times New Roman" panose="02020603050405020304" pitchFamily="18" charset="0"/>
              </a:rPr>
              <a:t>Our media playback control feature empowers users to manage their media playback functions effortlessly through intuitive hand gestures, specifically with their left hand. By leveraging hand tracking technology, the system is able to interpret different hand configurations and trigger corresponding media control actions based on the number of raised fingers.</a:t>
            </a:r>
          </a:p>
          <a:p>
            <a:pPr algn="just"/>
            <a:endParaRPr lang="en-US" sz="2000" i="0" dirty="0">
              <a:effectLst/>
              <a:latin typeface="Times New Roman" panose="02020603050405020304" pitchFamily="18" charset="0"/>
              <a:cs typeface="Times New Roman" panose="02020603050405020304" pitchFamily="18" charset="0"/>
            </a:endParaRPr>
          </a:p>
          <a:p>
            <a:pPr algn="just"/>
            <a:r>
              <a:rPr lang="en-US" sz="2000" i="0" dirty="0">
                <a:effectLst/>
                <a:latin typeface="Times New Roman" panose="02020603050405020304" pitchFamily="18" charset="0"/>
                <a:cs typeface="Times New Roman" panose="02020603050405020304" pitchFamily="18" charset="0"/>
              </a:rPr>
              <a:t>The system utilizes finger counting as a means of input recognition, enabling users to seamlessly navigate through their media library without the need for physical buttons or external controllers. This intuitive interaction method enhances user convenience and provides a more immersive media playback experience.</a:t>
            </a:r>
          </a:p>
        </p:txBody>
      </p:sp>
      <p:sp>
        <p:nvSpPr>
          <p:cNvPr id="8" name="Footer Placeholder 7">
            <a:extLst>
              <a:ext uri="{FF2B5EF4-FFF2-40B4-BE49-F238E27FC236}">
                <a16:creationId xmlns:a16="http://schemas.microsoft.com/office/drawing/2014/main" id="{AFEF1122-F324-BC1B-0D54-0741E9C94242}"/>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69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743201" y="312637"/>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OUR PROJECT</a:t>
            </a:r>
          </a:p>
        </p:txBody>
      </p:sp>
      <p:sp>
        <p:nvSpPr>
          <p:cNvPr id="3" name="TextBox 2">
            <a:extLst>
              <a:ext uri="{FF2B5EF4-FFF2-40B4-BE49-F238E27FC236}">
                <a16:creationId xmlns:a16="http://schemas.microsoft.com/office/drawing/2014/main" id="{53C2499B-5F4D-69AB-6013-3A2F75B59812}"/>
              </a:ext>
            </a:extLst>
          </p:cNvPr>
          <p:cNvSpPr txBox="1"/>
          <p:nvPr/>
        </p:nvSpPr>
        <p:spPr>
          <a:xfrm>
            <a:off x="730725" y="1609546"/>
            <a:ext cx="10730204" cy="4524315"/>
          </a:xfrm>
          <a:prstGeom prst="rect">
            <a:avLst/>
          </a:prstGeom>
          <a:noFill/>
        </p:spPr>
        <p:txBody>
          <a:bodyPr wrap="square" rtlCol="0">
            <a:spAutoFit/>
          </a:bodyPr>
          <a:lstStyle/>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project is a real-time hand gesture recognition system using computer vision. It utilizes the OpenCV, </a:t>
            </a:r>
            <a:r>
              <a:rPr lang="en-US" b="0" i="0" dirty="0" err="1">
                <a:effectLst/>
                <a:latin typeface="Times New Roman" panose="02020603050405020304" pitchFamily="18" charset="0"/>
                <a:cs typeface="Times New Roman" panose="02020603050405020304" pitchFamily="18" charset="0"/>
              </a:rPr>
              <a:t>Mediapipe</a:t>
            </a:r>
            <a:r>
              <a:rPr lang="en-US" b="0" i="0" dirty="0">
                <a:effectLst/>
                <a:latin typeface="Times New Roman" panose="02020603050405020304" pitchFamily="18" charset="0"/>
                <a:cs typeface="Times New Roman" panose="02020603050405020304" pitchFamily="18" charset="0"/>
              </a:rPr>
              <a:t>, and </a:t>
            </a:r>
            <a:r>
              <a:rPr lang="en-US" b="0" i="0" dirty="0" err="1">
                <a:effectLst/>
                <a:latin typeface="Times New Roman" panose="02020603050405020304" pitchFamily="18" charset="0"/>
                <a:cs typeface="Times New Roman" panose="02020603050405020304" pitchFamily="18" charset="0"/>
              </a:rPr>
              <a:t>Nu</a:t>
            </a:r>
            <a:r>
              <a:rPr lang="en-US" dirty="0" err="1">
                <a:latin typeface="Times New Roman" panose="02020603050405020304" pitchFamily="18" charset="0"/>
                <a:cs typeface="Times New Roman" panose="02020603050405020304" pitchFamily="18" charset="0"/>
              </a:rPr>
              <a:t>mpy</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 Python to track hand movements from a webcam feed and perform actions based on the detected gestures.</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system detects and tracks the landmarks of the user's hands, distinguishing between left and right hands. It then interprets specific gestures to control the system's volume and screen brightness:</a:t>
            </a:r>
          </a:p>
          <a:p>
            <a:endParaRPr lang="en-US" b="0" i="0" dirty="0">
              <a:effectLst/>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rPr>
              <a:t>Left Hand</a:t>
            </a:r>
            <a:r>
              <a:rPr lang="en-US" b="0" i="0" dirty="0">
                <a:effectLst/>
                <a:latin typeface="Times New Roman" panose="02020603050405020304" pitchFamily="18" charset="0"/>
                <a:cs typeface="Times New Roman" panose="02020603050405020304" pitchFamily="18" charset="0"/>
              </a:rPr>
              <a:t>: : The left hand is utilized for media playback control. Users can perform various gestures with their left hand to control media playback functions such as play/pause, skip to the previous track, and skip to the next track. Different hand configurations, specifically the number of raised fingers, are interpreted by the system to trigger the corresponding media control actions.</a:t>
            </a:r>
          </a:p>
          <a:p>
            <a:endParaRPr lang="en-US" b="0"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Right Hand</a:t>
            </a:r>
            <a:r>
              <a:rPr lang="en-US" b="0" i="0" dirty="0">
                <a:effectLst/>
                <a:latin typeface="Times New Roman" panose="02020603050405020304" pitchFamily="18" charset="0"/>
                <a:cs typeface="Times New Roman" panose="02020603050405020304" pitchFamily="18" charset="0"/>
              </a:rPr>
              <a:t>: The right hand is primarily responsible for volume control. By moving the right hand up or down, users can seamlessly adjust the system volume. The distance between the thumb and index finger is measured to dynamically tune the volume level within a customizable range, ensuring an optimal audio experience.</a:t>
            </a:r>
            <a:endParaRPr lang="en-IN"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4940281-128A-A920-F198-B82E45B3E1B6}"/>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19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173" y="929031"/>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Box 1">
            <a:extLst>
              <a:ext uri="{FF2B5EF4-FFF2-40B4-BE49-F238E27FC236}">
                <a16:creationId xmlns:a16="http://schemas.microsoft.com/office/drawing/2014/main" id="{2537A48E-5AF5-FA9A-2DA7-48DEFEFB2CC6}"/>
              </a:ext>
            </a:extLst>
          </p:cNvPr>
          <p:cNvSpPr txBox="1"/>
          <p:nvPr/>
        </p:nvSpPr>
        <p:spPr>
          <a:xfrm>
            <a:off x="2743201" y="312637"/>
            <a:ext cx="683622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724467CC-B013-EA73-7094-EF8E797F505B}"/>
              </a:ext>
            </a:extLst>
          </p:cNvPr>
          <p:cNvSpPr txBox="1"/>
          <p:nvPr/>
        </p:nvSpPr>
        <p:spPr>
          <a:xfrm>
            <a:off x="604762" y="1400515"/>
            <a:ext cx="10982130" cy="3114763"/>
          </a:xfrm>
          <a:prstGeom prst="rect">
            <a:avLst/>
          </a:prstGeom>
          <a:noFill/>
        </p:spPr>
        <p:txBody>
          <a:bodyPr wrap="square" rtlCol="0">
            <a:spAutoFit/>
          </a:bodyPr>
          <a:lstStyle/>
          <a:p>
            <a:pPr algn="just"/>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Our project is developed using Python, with a focus on integration and functionality. We harness the power of multiple libraries: OpenCV for video capture and processing, </a:t>
            </a:r>
            <a:r>
              <a:rPr lang="en-US" sz="2000" b="0" i="0" dirty="0" err="1">
                <a:effectLst/>
                <a:latin typeface="Times New Roman" panose="02020603050405020304" pitchFamily="18" charset="0"/>
                <a:cs typeface="Times New Roman" panose="02020603050405020304" pitchFamily="18" charset="0"/>
              </a:rPr>
              <a:t>MediaPipe</a:t>
            </a:r>
            <a:r>
              <a:rPr lang="en-US" sz="2000" b="0" i="0" dirty="0">
                <a:effectLst/>
                <a:latin typeface="Times New Roman" panose="02020603050405020304" pitchFamily="18" charset="0"/>
                <a:cs typeface="Times New Roman" panose="02020603050405020304" pitchFamily="18" charset="0"/>
              </a:rPr>
              <a:t> for accurate hand tracking and landmark detection, </a:t>
            </a:r>
            <a:r>
              <a:rPr lang="en-US" sz="2000" b="0" i="0" dirty="0" err="1">
                <a:effectLst/>
                <a:latin typeface="Times New Roman" panose="02020603050405020304" pitchFamily="18" charset="0"/>
                <a:cs typeface="Times New Roman" panose="02020603050405020304" pitchFamily="18" charset="0"/>
              </a:rPr>
              <a:t>pycaw</a:t>
            </a:r>
            <a:r>
              <a:rPr lang="en-US" sz="2000" b="0" i="0" dirty="0">
                <a:effectLst/>
                <a:latin typeface="Times New Roman" panose="02020603050405020304" pitchFamily="18" charset="0"/>
                <a:cs typeface="Times New Roman" panose="02020603050405020304" pitchFamily="18" charset="0"/>
              </a:rPr>
              <a:t> for precise audio control, and </a:t>
            </a:r>
            <a:r>
              <a:rPr lang="en-US" sz="2000" b="0" i="0" dirty="0" err="1">
                <a:effectLst/>
                <a:latin typeface="Times New Roman" panose="02020603050405020304" pitchFamily="18" charset="0"/>
                <a:cs typeface="Times New Roman" panose="02020603050405020304" pitchFamily="18" charset="0"/>
              </a:rPr>
              <a:t>pyautogui</a:t>
            </a:r>
            <a:r>
              <a:rPr lang="en-US" sz="2000" b="0" i="0" dirty="0">
                <a:effectLst/>
                <a:latin typeface="Times New Roman" panose="02020603050405020304" pitchFamily="18" charset="0"/>
                <a:cs typeface="Times New Roman" panose="02020603050405020304" pitchFamily="18" charset="0"/>
              </a:rPr>
              <a:t> for simulating keyboard inputs. By synergizing these tools, we've engineered an interactive system capable of real-time response to user gestures. This cohesive blend enables an intuitive, hands-free experience, empowering users to effortlessly manage system volume and navigate media playback with natural hand movements.</a:t>
            </a:r>
          </a:p>
        </p:txBody>
      </p:sp>
      <p:sp>
        <p:nvSpPr>
          <p:cNvPr id="7" name="Footer Placeholder 6">
            <a:extLst>
              <a:ext uri="{FF2B5EF4-FFF2-40B4-BE49-F238E27FC236}">
                <a16:creationId xmlns:a16="http://schemas.microsoft.com/office/drawing/2014/main" id="{746E7962-A350-84AD-C6BF-90379E63C7D7}"/>
              </a:ext>
            </a:extLst>
          </p:cNvPr>
          <p:cNvSpPr>
            <a:spLocks noGrp="1"/>
          </p:cNvSpPr>
          <p:nvPr>
            <p:ph type="ftr" idx="11"/>
          </p:nvPr>
        </p:nvSpPr>
        <p:spPr>
          <a:xfrm>
            <a:off x="8035742" y="6453840"/>
            <a:ext cx="3876270" cy="369332"/>
          </a:xfrm>
        </p:spPr>
        <p:txBody>
          <a:bodyPr/>
          <a:lstStyle/>
          <a:p>
            <a:pPr algn="r"/>
            <a:r>
              <a:rPr lang="en-IN" sz="2400" b="1" dirty="0" err="1">
                <a:latin typeface="Times New Roman" panose="02020603050405020304" pitchFamily="18" charset="0"/>
                <a:cs typeface="Times New Roman" panose="02020603050405020304" pitchFamily="18" charset="0"/>
              </a:rPr>
              <a:t>MusiCon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51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1417</Words>
  <Application>Microsoft Office PowerPoint</Application>
  <PresentationFormat>Widescreen</PresentationFormat>
  <Paragraphs>103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ff0</vt:lpstr>
      <vt:lpstr>Arial</vt:lpstr>
      <vt:lpstr>Calibri</vt:lpstr>
      <vt:lpstr>Calibri Light</vt:lpstr>
      <vt:lpstr>Lucida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AIML</dc:creator>
  <cp:lastModifiedBy>Oorja Saxena</cp:lastModifiedBy>
  <cp:revision>6</cp:revision>
  <dcterms:created xsi:type="dcterms:W3CDTF">2023-02-28T08:56:06Z</dcterms:created>
  <dcterms:modified xsi:type="dcterms:W3CDTF">2024-02-29T05:47:50Z</dcterms:modified>
</cp:coreProperties>
</file>