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5B126-1015-40EE-986E-D8F82A2B9075}" type="datetimeFigureOut">
              <a:rPr lang="fr-FR" smtClean="0"/>
              <a:t>15/10/2021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61BED4-B0F4-429F-8B74-C8749CA4C544}" type="slidenum">
              <a:rPr lang="fr-FR" smtClean="0"/>
              <a:t>‹N°›</a:t>
            </a:fld>
            <a:endParaRPr lang="fr-FR"/>
          </a:p>
        </p:txBody>
      </p:sp>
    </p:spTree>
    <p:extLst>
      <p:ext uri="{BB962C8B-B14F-4D97-AF65-F5344CB8AC3E}">
        <p14:creationId xmlns:p14="http://schemas.microsoft.com/office/powerpoint/2010/main" val="2669913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10/15/2021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10/15/2021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10/15/2021</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10/15/2021</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consultant-webdesigner.fr/logiciel-base-de-donnees-filemaker/"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www.sapdb.org/" TargetMode="External"/><Relationship Id="rId2" Type="http://schemas.openxmlformats.org/officeDocument/2006/relationships/hyperlink" Target="http://www.mysql.com/" TargetMode="External"/><Relationship Id="rId1" Type="http://schemas.openxmlformats.org/officeDocument/2006/relationships/slideLayout" Target="../slideLayouts/slideLayout6.xml"/><Relationship Id="rId4" Type="http://schemas.openxmlformats.org/officeDocument/2006/relationships/hyperlink" Target="http://firebird.sourceforge.n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C39C86-6163-41F3-83B8-6CAD7B9491CE}"/>
              </a:ext>
            </a:extLst>
          </p:cNvPr>
          <p:cNvSpPr>
            <a:spLocks noGrp="1"/>
          </p:cNvSpPr>
          <p:nvPr>
            <p:ph type="ctrTitle"/>
          </p:nvPr>
        </p:nvSpPr>
        <p:spPr/>
        <p:txBody>
          <a:bodyPr>
            <a:normAutofit/>
          </a:bodyPr>
          <a:lstStyle/>
          <a:p>
            <a:pPr algn="ctr"/>
            <a:r>
              <a:rPr lang="fr-FR" sz="3600" b="1" i="1" dirty="0">
                <a:effectLst/>
                <a:latin typeface="Montserrat" panose="020B0604020202020204" pitchFamily="2" charset="0"/>
              </a:rPr>
              <a:t>SGBDR </a:t>
            </a:r>
            <a:br>
              <a:rPr lang="fr-FR" sz="3600" b="1" i="1" dirty="0">
                <a:effectLst/>
                <a:latin typeface="Montserrat" panose="020B0604020202020204" pitchFamily="2" charset="0"/>
              </a:rPr>
            </a:br>
            <a:r>
              <a:rPr lang="fr-FR" sz="3600" b="1" i="1" dirty="0">
                <a:effectLst/>
                <a:latin typeface="Montserrat" panose="020B0604020202020204" pitchFamily="2" charset="0"/>
              </a:rPr>
              <a:t>(</a:t>
            </a:r>
            <a:r>
              <a:rPr lang="fr-FR" sz="3600" b="1" i="1" dirty="0">
                <a:effectLst/>
                <a:latin typeface="Montserrat" panose="00000500000000000000" pitchFamily="2" charset="0"/>
              </a:rPr>
              <a:t>MySQL, PostgreSQL et SQL SERVER</a:t>
            </a:r>
            <a:r>
              <a:rPr lang="fr-FR" sz="3600" b="1" i="1" dirty="0">
                <a:effectLst/>
                <a:latin typeface="Montserrat" panose="020B0604020202020204" pitchFamily="2" charset="0"/>
              </a:rPr>
              <a:t>)</a:t>
            </a:r>
            <a:endParaRPr lang="fr-FR" sz="3600" dirty="0"/>
          </a:p>
        </p:txBody>
      </p:sp>
      <p:sp>
        <p:nvSpPr>
          <p:cNvPr id="3" name="Sous-titre 2">
            <a:extLst>
              <a:ext uri="{FF2B5EF4-FFF2-40B4-BE49-F238E27FC236}">
                <a16:creationId xmlns:a16="http://schemas.microsoft.com/office/drawing/2014/main" id="{DCF8778A-E971-410F-9D58-7A5C17A86B47}"/>
              </a:ext>
            </a:extLst>
          </p:cNvPr>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75610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BDC6A7-45EE-4C63-A202-8262FC81DF91}"/>
              </a:ext>
            </a:extLst>
          </p:cNvPr>
          <p:cNvSpPr>
            <a:spLocks noGrp="1"/>
          </p:cNvSpPr>
          <p:nvPr>
            <p:ph type="title"/>
          </p:nvPr>
        </p:nvSpPr>
        <p:spPr/>
        <p:txBody>
          <a:bodyPr>
            <a:normAutofit fontScale="90000"/>
          </a:bodyPr>
          <a:lstStyle/>
          <a:p>
            <a:r>
              <a:rPr lang="fr-FR" b="0" i="0" dirty="0">
                <a:solidFill>
                  <a:srgbClr val="212529"/>
                </a:solidFill>
                <a:effectLst/>
                <a:latin typeface="Oleo Script"/>
              </a:rPr>
              <a:t>Qu’est ce que Microsoft SQL Server ?</a:t>
            </a:r>
            <a:br>
              <a:rPr lang="fr-FR" b="0" i="0" dirty="0">
                <a:solidFill>
                  <a:srgbClr val="212529"/>
                </a:solidFill>
                <a:effectLst/>
                <a:latin typeface="Oleo Script"/>
              </a:rPr>
            </a:br>
            <a:br>
              <a:rPr lang="fr-FR" dirty="0"/>
            </a:br>
            <a:endParaRPr lang="fr-FR" dirty="0"/>
          </a:p>
        </p:txBody>
      </p:sp>
      <p:sp>
        <p:nvSpPr>
          <p:cNvPr id="3" name="ZoneTexte 2">
            <a:extLst>
              <a:ext uri="{FF2B5EF4-FFF2-40B4-BE49-F238E27FC236}">
                <a16:creationId xmlns:a16="http://schemas.microsoft.com/office/drawing/2014/main" id="{05F5D1EC-FA00-4EA6-9D60-ABA175500222}"/>
              </a:ext>
            </a:extLst>
          </p:cNvPr>
          <p:cNvSpPr txBox="1"/>
          <p:nvPr/>
        </p:nvSpPr>
        <p:spPr>
          <a:xfrm>
            <a:off x="742122" y="2319130"/>
            <a:ext cx="10800521" cy="2031325"/>
          </a:xfrm>
          <a:prstGeom prst="rect">
            <a:avLst/>
          </a:prstGeom>
          <a:noFill/>
        </p:spPr>
        <p:txBody>
          <a:bodyPr wrap="square" rtlCol="0">
            <a:spAutoFit/>
          </a:bodyPr>
          <a:lstStyle/>
          <a:p>
            <a:r>
              <a:rPr lang="fr-FR" b="1" i="0">
                <a:solidFill>
                  <a:srgbClr val="212529"/>
                </a:solidFill>
                <a:effectLst/>
                <a:latin typeface="-apple-system"/>
              </a:rPr>
              <a:t>Microsoft SQL Server</a:t>
            </a:r>
            <a:r>
              <a:rPr lang="fr-FR" b="0" i="0">
                <a:solidFill>
                  <a:srgbClr val="212529"/>
                </a:solidFill>
                <a:effectLst/>
                <a:latin typeface="-apple-system"/>
              </a:rPr>
              <a:t> est un système de gestion de base de données (SGBD) en langage SQL incorporant entre autres un SGBDR (SGBD relationnel) développé et commercialisé par la société Microsoft.</a:t>
            </a:r>
            <a:br>
              <a:rPr lang="fr-FR"/>
            </a:br>
            <a:r>
              <a:rPr lang="fr-FR" b="0" i="0">
                <a:solidFill>
                  <a:srgbClr val="212529"/>
                </a:solidFill>
                <a:effectLst/>
                <a:latin typeface="-apple-system"/>
              </a:rPr>
              <a:t>Il fonctionne sous les OS </a:t>
            </a:r>
            <a:r>
              <a:rPr lang="fr-FR" b="1" i="0">
                <a:solidFill>
                  <a:srgbClr val="212529"/>
                </a:solidFill>
                <a:effectLst/>
                <a:latin typeface="-apple-system"/>
              </a:rPr>
              <a:t>Windows</a:t>
            </a:r>
            <a:r>
              <a:rPr lang="fr-FR" b="0" i="0">
                <a:solidFill>
                  <a:srgbClr val="212529"/>
                </a:solidFill>
                <a:effectLst/>
                <a:latin typeface="-apple-system"/>
              </a:rPr>
              <a:t> et </a:t>
            </a:r>
            <a:r>
              <a:rPr lang="fr-FR" b="1" i="0">
                <a:solidFill>
                  <a:srgbClr val="212529"/>
                </a:solidFill>
                <a:effectLst/>
                <a:latin typeface="-apple-system"/>
              </a:rPr>
              <a:t>Linux</a:t>
            </a:r>
            <a:r>
              <a:rPr lang="fr-FR" b="0" i="0">
                <a:solidFill>
                  <a:srgbClr val="212529"/>
                </a:solidFill>
                <a:effectLst/>
                <a:latin typeface="-apple-system"/>
              </a:rPr>
              <a:t> (depuis mars 2016), mais il est possible de le lancer sur </a:t>
            </a:r>
            <a:r>
              <a:rPr lang="fr-FR" b="1" i="0">
                <a:solidFill>
                  <a:srgbClr val="212529"/>
                </a:solidFill>
                <a:effectLst/>
                <a:latin typeface="-apple-system"/>
              </a:rPr>
              <a:t>macOS via Docker</a:t>
            </a:r>
            <a:r>
              <a:rPr lang="fr-FR" b="0" i="0">
                <a:solidFill>
                  <a:srgbClr val="212529"/>
                </a:solidFill>
                <a:effectLst/>
                <a:latin typeface="-apple-system"/>
              </a:rPr>
              <a:t>, car il en existe une version en téléchargement sur le site de Microsoft.</a:t>
            </a:r>
            <a:br>
              <a:rPr lang="fr-FR"/>
            </a:br>
            <a:r>
              <a:rPr lang="fr-FR" b="1" i="0">
                <a:solidFill>
                  <a:srgbClr val="212529"/>
                </a:solidFill>
                <a:effectLst/>
                <a:latin typeface="-apple-system"/>
              </a:rPr>
              <a:t>SQL Server Express</a:t>
            </a:r>
            <a:r>
              <a:rPr lang="fr-FR" b="0" i="0">
                <a:solidFill>
                  <a:srgbClr val="212529"/>
                </a:solidFill>
                <a:effectLst/>
                <a:latin typeface="-apple-system"/>
              </a:rPr>
              <a:t> est une version d’entrée de gamme gratuite de la base de données, idéale pour l’apprentissage, ainsi que pour la création d’applications de bureau et de petits serveurs jusqu’à 10 Go de données.</a:t>
            </a:r>
            <a:endParaRPr lang="fr-FR" dirty="0"/>
          </a:p>
        </p:txBody>
      </p:sp>
    </p:spTree>
    <p:extLst>
      <p:ext uri="{BB962C8B-B14F-4D97-AF65-F5344CB8AC3E}">
        <p14:creationId xmlns:p14="http://schemas.microsoft.com/office/powerpoint/2010/main" val="230948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F3AF6A-69F4-4924-90D9-08FB323CED6D}"/>
              </a:ext>
            </a:extLst>
          </p:cNvPr>
          <p:cNvSpPr>
            <a:spLocks noGrp="1"/>
          </p:cNvSpPr>
          <p:nvPr>
            <p:ph type="title"/>
          </p:nvPr>
        </p:nvSpPr>
        <p:spPr/>
        <p:txBody>
          <a:bodyPr>
            <a:normAutofit fontScale="90000"/>
          </a:bodyPr>
          <a:lstStyle/>
          <a:p>
            <a:r>
              <a:rPr lang="fr-FR" b="0" i="0" dirty="0">
                <a:solidFill>
                  <a:srgbClr val="212529"/>
                </a:solidFill>
                <a:effectLst/>
                <a:latin typeface="Oleo Script"/>
              </a:rPr>
              <a:t>Points forts de SQL Server</a:t>
            </a:r>
            <a:br>
              <a:rPr lang="fr-FR" b="0" i="0" dirty="0">
                <a:solidFill>
                  <a:srgbClr val="212529"/>
                </a:solidFill>
                <a:effectLst/>
                <a:latin typeface="Oleo Script"/>
              </a:rPr>
            </a:br>
            <a:br>
              <a:rPr lang="fr-FR" b="0" i="0" dirty="0">
                <a:solidFill>
                  <a:srgbClr val="212529"/>
                </a:solidFill>
                <a:effectLst/>
                <a:latin typeface="-apple-system"/>
              </a:rPr>
            </a:br>
            <a:endParaRPr lang="fr-FR" dirty="0"/>
          </a:p>
        </p:txBody>
      </p:sp>
      <p:sp>
        <p:nvSpPr>
          <p:cNvPr id="3" name="ZoneTexte 2">
            <a:extLst>
              <a:ext uri="{FF2B5EF4-FFF2-40B4-BE49-F238E27FC236}">
                <a16:creationId xmlns:a16="http://schemas.microsoft.com/office/drawing/2014/main" id="{FF63391D-CBB6-467C-AFC9-BA39E6298481}"/>
              </a:ext>
            </a:extLst>
          </p:cNvPr>
          <p:cNvSpPr txBox="1"/>
          <p:nvPr/>
        </p:nvSpPr>
        <p:spPr>
          <a:xfrm>
            <a:off x="914400" y="2703443"/>
            <a:ext cx="10140454" cy="2031325"/>
          </a:xfrm>
          <a:prstGeom prst="rect">
            <a:avLst/>
          </a:prstGeom>
          <a:noFill/>
        </p:spPr>
        <p:txBody>
          <a:bodyPr wrap="square" rtlCol="0">
            <a:spAutoFit/>
          </a:bodyPr>
          <a:lstStyle/>
          <a:p>
            <a:pPr algn="l">
              <a:buFont typeface="Arial" panose="020B0604020202020204" pitchFamily="34" charset="0"/>
              <a:buChar char="•"/>
            </a:pPr>
            <a:r>
              <a:rPr lang="fr-FR" b="1" i="0">
                <a:solidFill>
                  <a:srgbClr val="212529"/>
                </a:solidFill>
                <a:effectLst/>
                <a:latin typeface="-apple-system"/>
              </a:rPr>
              <a:t>SQL Server Management Studio</a:t>
            </a:r>
            <a:r>
              <a:rPr lang="fr-FR" b="0" i="0">
                <a:solidFill>
                  <a:srgbClr val="212529"/>
                </a:solidFill>
                <a:effectLst/>
                <a:latin typeface="-apple-system"/>
              </a:rPr>
              <a:t> pour gérer facilement les bases de données (création de tables, requêtes,…)</a:t>
            </a:r>
          </a:p>
          <a:p>
            <a:pPr algn="l">
              <a:buFont typeface="Arial" panose="020B0604020202020204" pitchFamily="34" charset="0"/>
              <a:buChar char="•"/>
            </a:pPr>
            <a:r>
              <a:rPr lang="fr-FR" b="0" i="0">
                <a:solidFill>
                  <a:srgbClr val="212529"/>
                </a:solidFill>
                <a:effectLst/>
                <a:latin typeface="-apple-system"/>
              </a:rPr>
              <a:t>intégration avec d’autres produits Microsoft</a:t>
            </a:r>
          </a:p>
          <a:p>
            <a:pPr algn="l">
              <a:buFont typeface="Arial" panose="020B0604020202020204" pitchFamily="34" charset="0"/>
              <a:buChar char="•"/>
            </a:pPr>
            <a:r>
              <a:rPr lang="fr-FR" b="0" i="0">
                <a:solidFill>
                  <a:srgbClr val="212529"/>
                </a:solidFill>
                <a:effectLst/>
                <a:latin typeface="-apple-system"/>
              </a:rPr>
              <a:t>très bonnes performances en général sous Windows</a:t>
            </a:r>
          </a:p>
          <a:p>
            <a:pPr algn="l">
              <a:buFont typeface="Arial" panose="020B0604020202020204" pitchFamily="34" charset="0"/>
              <a:buChar char="•"/>
            </a:pPr>
            <a:r>
              <a:rPr lang="fr-FR" b="0" i="0">
                <a:solidFill>
                  <a:srgbClr val="212529"/>
                </a:solidFill>
                <a:effectLst/>
                <a:latin typeface="-apple-system"/>
              </a:rPr>
              <a:t>options de sécurité poussées</a:t>
            </a:r>
          </a:p>
          <a:p>
            <a:pPr algn="l">
              <a:buFont typeface="Arial" panose="020B0604020202020204" pitchFamily="34" charset="0"/>
              <a:buChar char="•"/>
            </a:pPr>
            <a:r>
              <a:rPr lang="fr-FR" b="0" i="0">
                <a:solidFill>
                  <a:srgbClr val="212529"/>
                </a:solidFill>
                <a:effectLst/>
                <a:latin typeface="-apple-system"/>
              </a:rPr>
              <a:t>compression des données et des sauvegardes</a:t>
            </a:r>
          </a:p>
          <a:p>
            <a:pPr algn="l">
              <a:buFont typeface="Arial" panose="020B0604020202020204" pitchFamily="34" charset="0"/>
              <a:buChar char="•"/>
            </a:pPr>
            <a:r>
              <a:rPr lang="fr-FR" b="0" i="0">
                <a:solidFill>
                  <a:srgbClr val="212529"/>
                </a:solidFill>
                <a:effectLst/>
                <a:latin typeface="-apple-system"/>
              </a:rPr>
              <a:t>version Express gratuite</a:t>
            </a:r>
          </a:p>
        </p:txBody>
      </p:sp>
    </p:spTree>
    <p:extLst>
      <p:ext uri="{BB962C8B-B14F-4D97-AF65-F5344CB8AC3E}">
        <p14:creationId xmlns:p14="http://schemas.microsoft.com/office/powerpoint/2010/main" val="418820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E9582-1A10-45D0-A835-9996AE3ABF36}"/>
              </a:ext>
            </a:extLst>
          </p:cNvPr>
          <p:cNvSpPr>
            <a:spLocks noGrp="1"/>
          </p:cNvSpPr>
          <p:nvPr>
            <p:ph type="title"/>
          </p:nvPr>
        </p:nvSpPr>
        <p:spPr/>
        <p:txBody>
          <a:bodyPr>
            <a:normAutofit fontScale="90000"/>
          </a:bodyPr>
          <a:lstStyle/>
          <a:p>
            <a:r>
              <a:rPr lang="fr-FR" b="0" i="0" dirty="0">
                <a:solidFill>
                  <a:srgbClr val="212529"/>
                </a:solidFill>
                <a:effectLst/>
                <a:latin typeface="Oleo Script"/>
              </a:rPr>
              <a:t>Points faibles de SQL Server</a:t>
            </a:r>
            <a:br>
              <a:rPr lang="fr-FR" b="0" i="0" dirty="0">
                <a:solidFill>
                  <a:srgbClr val="212529"/>
                </a:solidFill>
                <a:effectLst/>
                <a:latin typeface="Oleo Script"/>
              </a:rPr>
            </a:br>
            <a:br>
              <a:rPr lang="fr-FR" b="0" i="0" dirty="0">
                <a:solidFill>
                  <a:srgbClr val="212529"/>
                </a:solidFill>
                <a:effectLst/>
                <a:latin typeface="-apple-system"/>
              </a:rPr>
            </a:br>
            <a:endParaRPr lang="fr-FR" dirty="0"/>
          </a:p>
        </p:txBody>
      </p:sp>
      <p:sp>
        <p:nvSpPr>
          <p:cNvPr id="3" name="ZoneTexte 2">
            <a:extLst>
              <a:ext uri="{FF2B5EF4-FFF2-40B4-BE49-F238E27FC236}">
                <a16:creationId xmlns:a16="http://schemas.microsoft.com/office/drawing/2014/main" id="{EE4812A1-9751-4E1E-9267-2911278C9032}"/>
              </a:ext>
            </a:extLst>
          </p:cNvPr>
          <p:cNvSpPr txBox="1"/>
          <p:nvPr/>
        </p:nvSpPr>
        <p:spPr>
          <a:xfrm>
            <a:off x="834887" y="2676939"/>
            <a:ext cx="10349948" cy="923330"/>
          </a:xfrm>
          <a:prstGeom prst="rect">
            <a:avLst/>
          </a:prstGeom>
          <a:noFill/>
        </p:spPr>
        <p:txBody>
          <a:bodyPr wrap="square" rtlCol="0">
            <a:spAutoFit/>
          </a:bodyPr>
          <a:lstStyle/>
          <a:p>
            <a:pPr algn="l">
              <a:buFont typeface="Arial" panose="020B0604020202020204" pitchFamily="34" charset="0"/>
              <a:buChar char="•"/>
            </a:pPr>
            <a:r>
              <a:rPr lang="fr-FR" b="0" i="0">
                <a:solidFill>
                  <a:srgbClr val="212529"/>
                </a:solidFill>
                <a:effectLst/>
                <a:latin typeface="-apple-system"/>
              </a:rPr>
              <a:t>pas adapté pour une petite base de données sur son PC (préférer MS Access ou </a:t>
            </a:r>
            <a:r>
              <a:rPr lang="fr-FR" b="0" i="0" u="none" strike="noStrike">
                <a:solidFill>
                  <a:srgbClr val="655643"/>
                </a:solidFill>
                <a:effectLst/>
                <a:latin typeface="-apple-system"/>
                <a:hlinkClick r:id="rId2"/>
              </a:rPr>
              <a:t>FileMaker</a:t>
            </a:r>
            <a:r>
              <a:rPr lang="fr-FR" b="0" i="0">
                <a:solidFill>
                  <a:srgbClr val="212529"/>
                </a:solidFill>
                <a:effectLst/>
                <a:latin typeface="-apple-system"/>
              </a:rPr>
              <a:t> par exemple)</a:t>
            </a:r>
          </a:p>
          <a:p>
            <a:pPr algn="l">
              <a:buFont typeface="Arial" panose="020B0604020202020204" pitchFamily="34" charset="0"/>
              <a:buChar char="•"/>
            </a:pPr>
            <a:r>
              <a:rPr lang="fr-FR" b="0" i="0">
                <a:solidFill>
                  <a:srgbClr val="212529"/>
                </a:solidFill>
                <a:effectLst/>
                <a:latin typeface="-apple-system"/>
              </a:rPr>
              <a:t>versions fortement liées aux versions de Windows</a:t>
            </a:r>
          </a:p>
          <a:p>
            <a:pPr algn="l">
              <a:buFont typeface="Arial" panose="020B0604020202020204" pitchFamily="34" charset="0"/>
              <a:buChar char="•"/>
            </a:pPr>
            <a:r>
              <a:rPr lang="fr-FR" b="0" i="0">
                <a:solidFill>
                  <a:srgbClr val="212529"/>
                </a:solidFill>
                <a:effectLst/>
                <a:latin typeface="-apple-system"/>
              </a:rPr>
              <a:t>jungle des versions (éditions, composants, processeurs</a:t>
            </a:r>
          </a:p>
        </p:txBody>
      </p:sp>
    </p:spTree>
    <p:extLst>
      <p:ext uri="{BB962C8B-B14F-4D97-AF65-F5344CB8AC3E}">
        <p14:creationId xmlns:p14="http://schemas.microsoft.com/office/powerpoint/2010/main" val="1667155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0C1589-0607-4882-B85A-36E2FB2A4730}"/>
              </a:ext>
            </a:extLst>
          </p:cNvPr>
          <p:cNvSpPr>
            <a:spLocks noGrp="1"/>
          </p:cNvSpPr>
          <p:nvPr>
            <p:ph type="title"/>
          </p:nvPr>
        </p:nvSpPr>
        <p:spPr/>
        <p:txBody>
          <a:bodyPr/>
          <a:lstStyle/>
          <a:p>
            <a:r>
              <a:rPr lang="en-US" dirty="0" err="1"/>
              <a:t>cONCLUSION</a:t>
            </a:r>
            <a:endParaRPr lang="fr-FR" dirty="0"/>
          </a:p>
        </p:txBody>
      </p:sp>
      <p:sp>
        <p:nvSpPr>
          <p:cNvPr id="3" name="ZoneTexte 2">
            <a:extLst>
              <a:ext uri="{FF2B5EF4-FFF2-40B4-BE49-F238E27FC236}">
                <a16:creationId xmlns:a16="http://schemas.microsoft.com/office/drawing/2014/main" id="{E772E0CB-80E9-41CD-9DB9-03E55489186E}"/>
              </a:ext>
            </a:extLst>
          </p:cNvPr>
          <p:cNvSpPr txBox="1"/>
          <p:nvPr/>
        </p:nvSpPr>
        <p:spPr>
          <a:xfrm>
            <a:off x="251791" y="2822713"/>
            <a:ext cx="11622157" cy="2308324"/>
          </a:xfrm>
          <a:prstGeom prst="rect">
            <a:avLst/>
          </a:prstGeom>
          <a:noFill/>
        </p:spPr>
        <p:txBody>
          <a:bodyPr wrap="square" rtlCol="0">
            <a:spAutoFit/>
          </a:bodyPr>
          <a:lstStyle/>
          <a:p>
            <a:r>
              <a:rPr lang="fr-FR" dirty="0">
                <a:solidFill>
                  <a:srgbClr val="444444"/>
                </a:solidFill>
                <a:latin typeface="open sans" panose="020B0604020202020204" pitchFamily="34" charset="0"/>
              </a:rPr>
              <a:t>Pour conclure .. La </a:t>
            </a:r>
            <a:r>
              <a:rPr lang="fr-FR" b="0" i="0" dirty="0">
                <a:solidFill>
                  <a:srgbClr val="444444"/>
                </a:solidFill>
                <a:effectLst/>
                <a:latin typeface="open sans" panose="020B0604020202020204" pitchFamily="34" charset="0"/>
              </a:rPr>
              <a:t> différence entre ces différents bases de données  PostgreSQL et MySQL est une décision importante lorsqu’il s’agit de choisir un système de gestion de base de données relationnelle open-source. PostgreSQL et MySQL sont des solutions éprouvées pouvant rivaliser avec des solutions d’entreprise telles que Oracle et SQL Server.</a:t>
            </a:r>
            <a:br>
              <a:rPr lang="fr-FR" dirty="0"/>
            </a:br>
            <a:r>
              <a:rPr lang="fr-FR" b="0" i="0" dirty="0">
                <a:solidFill>
                  <a:srgbClr val="444444"/>
                </a:solidFill>
                <a:effectLst/>
                <a:latin typeface="open sans" panose="020B0604020202020204" pitchFamily="34" charset="0"/>
              </a:rPr>
              <a:t> </a:t>
            </a:r>
            <a:br>
              <a:rPr lang="fr-FR" dirty="0"/>
            </a:br>
            <a:r>
              <a:rPr lang="fr-FR" b="0" i="0" dirty="0">
                <a:solidFill>
                  <a:srgbClr val="444444"/>
                </a:solidFill>
                <a:effectLst/>
                <a:latin typeface="open sans" panose="020B0604020202020204" pitchFamily="34" charset="0"/>
              </a:rPr>
              <a:t>MySQL est réputé pour sa facilité d’utilisation et sa rapidité, alors que PostgreSQL propose de nombreuses fonctionnalités plus avancées, c’est la raison pour laquelle PostgreSQL est souvent décrit comme une version open-source d’Oracle.</a:t>
            </a:r>
            <a:endParaRPr lang="fr-FR" dirty="0"/>
          </a:p>
        </p:txBody>
      </p:sp>
    </p:spTree>
    <p:extLst>
      <p:ext uri="{BB962C8B-B14F-4D97-AF65-F5344CB8AC3E}">
        <p14:creationId xmlns:p14="http://schemas.microsoft.com/office/powerpoint/2010/main" val="285552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4A72D4-4A63-4E72-BE9B-10644F5FDA12}"/>
              </a:ext>
            </a:extLst>
          </p:cNvPr>
          <p:cNvSpPr>
            <a:spLocks noGrp="1"/>
          </p:cNvSpPr>
          <p:nvPr>
            <p:ph type="title"/>
          </p:nvPr>
        </p:nvSpPr>
        <p:spPr/>
        <p:txBody>
          <a:bodyPr>
            <a:normAutofit fontScale="90000"/>
          </a:bodyPr>
          <a:lstStyle/>
          <a:p>
            <a:r>
              <a:rPr lang="fr-FR" b="1" i="0" dirty="0">
                <a:effectLst/>
                <a:latin typeface="Montserrat" panose="00000500000000000000" pitchFamily="2" charset="0"/>
              </a:rPr>
              <a:t>Découvrez MySQL :</a:t>
            </a:r>
            <a:br>
              <a:rPr lang="fr-FR" b="1" i="0" dirty="0">
                <a:effectLst/>
                <a:latin typeface="Montserrat" panose="00000500000000000000" pitchFamily="2" charset="0"/>
              </a:rPr>
            </a:br>
            <a:br>
              <a:rPr lang="fr-FR" dirty="0">
                <a:effectLst/>
              </a:rPr>
            </a:br>
            <a:endParaRPr lang="fr-FR" dirty="0"/>
          </a:p>
        </p:txBody>
      </p:sp>
      <p:sp>
        <p:nvSpPr>
          <p:cNvPr id="3" name="Espace réservé du contenu 2">
            <a:extLst>
              <a:ext uri="{FF2B5EF4-FFF2-40B4-BE49-F238E27FC236}">
                <a16:creationId xmlns:a16="http://schemas.microsoft.com/office/drawing/2014/main" id="{E8626031-67CA-4014-A369-A0BA79E5CEED}"/>
              </a:ext>
            </a:extLst>
          </p:cNvPr>
          <p:cNvSpPr>
            <a:spLocks noGrp="1"/>
          </p:cNvSpPr>
          <p:nvPr>
            <p:ph sz="half" idx="1"/>
          </p:nvPr>
        </p:nvSpPr>
        <p:spPr/>
        <p:txBody>
          <a:bodyPr>
            <a:normAutofit lnSpcReduction="10000"/>
          </a:bodyPr>
          <a:lstStyle/>
          <a:p>
            <a:pPr algn="l"/>
            <a:r>
              <a:rPr lang="fr-FR" b="1" i="0" dirty="0">
                <a:effectLst/>
                <a:latin typeface="Montserrat" panose="00000500000000000000" pitchFamily="2" charset="0"/>
              </a:rPr>
              <a:t>Concepts de base</a:t>
            </a:r>
          </a:p>
          <a:p>
            <a:pPr algn="l"/>
            <a:r>
              <a:rPr lang="fr-FR" b="1" i="0" dirty="0">
                <a:effectLst/>
                <a:latin typeface="Montserrat" panose="00000500000000000000" pitchFamily="2" charset="0"/>
              </a:rPr>
              <a:t>SGBD</a:t>
            </a:r>
          </a:p>
          <a:p>
            <a:r>
              <a:rPr lang="fr-FR" b="1" i="0" dirty="0">
                <a:effectLst/>
                <a:latin typeface="Montserrat" panose="00000500000000000000" pitchFamily="2" charset="0"/>
              </a:rPr>
              <a:t>SGBDR</a:t>
            </a:r>
          </a:p>
          <a:p>
            <a:pPr algn="l"/>
            <a:r>
              <a:rPr lang="fr-FR" b="1" i="0" dirty="0">
                <a:effectLst/>
                <a:latin typeface="Montserrat" panose="00000500000000000000" pitchFamily="2" charset="0"/>
              </a:rPr>
              <a:t>Le paradigme client-serveur</a:t>
            </a:r>
          </a:p>
          <a:p>
            <a:pPr marL="0" indent="0">
              <a:buNone/>
            </a:pPr>
            <a:br>
              <a:rPr lang="fr-FR" dirty="0"/>
            </a:br>
            <a:br>
              <a:rPr lang="fr-FR" dirty="0"/>
            </a:br>
            <a:br>
              <a:rPr lang="fr-FR" dirty="0"/>
            </a:br>
            <a:endParaRPr lang="fr-FR" dirty="0"/>
          </a:p>
        </p:txBody>
      </p:sp>
    </p:spTree>
    <p:extLst>
      <p:ext uri="{BB962C8B-B14F-4D97-AF65-F5344CB8AC3E}">
        <p14:creationId xmlns:p14="http://schemas.microsoft.com/office/powerpoint/2010/main" val="391031217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1AF70C-E6F7-4A69-A32D-1C73F53B109C}"/>
              </a:ext>
            </a:extLst>
          </p:cNvPr>
          <p:cNvSpPr>
            <a:spLocks noGrp="1"/>
          </p:cNvSpPr>
          <p:nvPr>
            <p:ph type="title"/>
          </p:nvPr>
        </p:nvSpPr>
        <p:spPr/>
        <p:txBody>
          <a:bodyPr/>
          <a:lstStyle/>
          <a:p>
            <a:r>
              <a:rPr lang="fr-FR" b="1" i="0" dirty="0">
                <a:effectLst/>
                <a:latin typeface="Montserrat" panose="00000500000000000000" pitchFamily="2" charset="0"/>
              </a:rPr>
              <a:t>Concepts de base</a:t>
            </a:r>
            <a:br>
              <a:rPr lang="fr-FR" b="1" i="0" dirty="0">
                <a:effectLst/>
                <a:latin typeface="Montserrat" panose="00000500000000000000" pitchFamily="2" charset="0"/>
              </a:rPr>
            </a:br>
            <a:endParaRPr lang="fr-FR" dirty="0"/>
          </a:p>
        </p:txBody>
      </p:sp>
      <p:sp>
        <p:nvSpPr>
          <p:cNvPr id="3" name="ZoneTexte 2">
            <a:extLst>
              <a:ext uri="{FF2B5EF4-FFF2-40B4-BE49-F238E27FC236}">
                <a16:creationId xmlns:a16="http://schemas.microsoft.com/office/drawing/2014/main" id="{4B6BF5A2-949C-43FF-ADAE-FBA9264A2923}"/>
              </a:ext>
            </a:extLst>
          </p:cNvPr>
          <p:cNvSpPr txBox="1"/>
          <p:nvPr/>
        </p:nvSpPr>
        <p:spPr>
          <a:xfrm>
            <a:off x="742122" y="2557670"/>
            <a:ext cx="10906539" cy="3693319"/>
          </a:xfrm>
          <a:prstGeom prst="rect">
            <a:avLst/>
          </a:prstGeom>
          <a:noFill/>
        </p:spPr>
        <p:txBody>
          <a:bodyPr wrap="square" rtlCol="0">
            <a:spAutoFit/>
          </a:bodyPr>
          <a:lstStyle/>
          <a:p>
            <a:pPr algn="l"/>
            <a:r>
              <a:rPr lang="fr-FR" b="0" i="0" dirty="0">
                <a:effectLst/>
                <a:latin typeface="Montserrat" panose="00000500000000000000" pitchFamily="2" charset="0"/>
              </a:rPr>
              <a:t>Une base de données informatique est un </a:t>
            </a:r>
            <a:r>
              <a:rPr lang="fr-FR" b="1" i="0" dirty="0">
                <a:effectLst/>
                <a:latin typeface="Montserrat" panose="00000500000000000000" pitchFamily="2" charset="0"/>
              </a:rPr>
              <a:t>ensemble de données</a:t>
            </a:r>
            <a:r>
              <a:rPr lang="fr-FR" b="0" i="0" dirty="0">
                <a:effectLst/>
                <a:latin typeface="Montserrat" panose="00000500000000000000" pitchFamily="2" charset="0"/>
              </a:rPr>
              <a:t> qui ont été stockées sur un support informatique, </a:t>
            </a:r>
            <a:r>
              <a:rPr lang="fr-FR" b="1" i="0" dirty="0">
                <a:effectLst/>
                <a:latin typeface="Montserrat" panose="00000500000000000000" pitchFamily="2" charset="0"/>
              </a:rPr>
              <a:t>organisées et structurées</a:t>
            </a:r>
            <a:r>
              <a:rPr lang="fr-FR" b="0" i="0" dirty="0">
                <a:effectLst/>
                <a:latin typeface="Montserrat" panose="00000500000000000000" pitchFamily="2" charset="0"/>
              </a:rPr>
              <a:t> de manière à pouvoir facilement consulter et modifier leur contenu.</a:t>
            </a:r>
          </a:p>
          <a:p>
            <a:pPr algn="l"/>
            <a:r>
              <a:rPr lang="fr-FR" b="0" i="0" dirty="0">
                <a:effectLst/>
                <a:latin typeface="Montserrat" panose="00000500000000000000" pitchFamily="2" charset="0"/>
              </a:rPr>
              <a:t>Prenons l'exemple d'un site web avec un système de news et de membres. On va utiliser une base de données MySQL pour stocker toutes les données du site : les news (avec la date de publication, le titre, le contenu, éventuellement l'auteur…) et les membres (leurs noms, leurs e-mails…).</a:t>
            </a:r>
            <a:br>
              <a:rPr lang="fr-FR" b="0" i="0" dirty="0">
                <a:effectLst/>
                <a:latin typeface="Montserrat" panose="00000500000000000000" pitchFamily="2" charset="0"/>
              </a:rPr>
            </a:br>
            <a:r>
              <a:rPr lang="fr-FR" b="0" i="0" dirty="0">
                <a:effectLst/>
                <a:latin typeface="Montserrat" panose="00000500000000000000" pitchFamily="2" charset="0"/>
              </a:rPr>
              <a:t>Tout ceci va constituer notre base de données pour le site. Mais il ne suffit pas que la base de données existe. Il faut aussi pouvoir </a:t>
            </a:r>
            <a:r>
              <a:rPr lang="fr-FR" b="1" i="0" dirty="0">
                <a:effectLst/>
                <a:latin typeface="Montserrat" panose="00000500000000000000" pitchFamily="2" charset="0"/>
              </a:rPr>
              <a:t>la gérer et interagir avec cette base</a:t>
            </a:r>
            <a:r>
              <a:rPr lang="fr-FR" b="0" i="0" dirty="0">
                <a:effectLst/>
                <a:latin typeface="Montserrat" panose="00000500000000000000" pitchFamily="2" charset="0"/>
              </a:rPr>
              <a:t>. Il faut pouvoir envoyer des messages à MySQL (messages que l'on appellera </a:t>
            </a:r>
            <a:r>
              <a:rPr lang="fr-FR" b="1" i="0" dirty="0">
                <a:effectLst/>
                <a:latin typeface="Montserrat" panose="00000500000000000000" pitchFamily="2" charset="0"/>
              </a:rPr>
              <a:t>"requêtes"</a:t>
            </a:r>
            <a:r>
              <a:rPr lang="fr-FR" b="0" i="0" dirty="0">
                <a:effectLst/>
                <a:latin typeface="Montserrat" panose="00000500000000000000" pitchFamily="2" charset="0"/>
              </a:rPr>
              <a:t>) afin de pouvoir ajouter des news, modifier des informations sur les membres, supprimer, et tout simplement afficher des éléments de la base.</a:t>
            </a:r>
          </a:p>
          <a:p>
            <a:endParaRPr lang="fr-FR" dirty="0"/>
          </a:p>
        </p:txBody>
      </p:sp>
    </p:spTree>
    <p:extLst>
      <p:ext uri="{BB962C8B-B14F-4D97-AF65-F5344CB8AC3E}">
        <p14:creationId xmlns:p14="http://schemas.microsoft.com/office/powerpoint/2010/main" val="129651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435F9F-BB7F-4D67-B26A-E8B13180D0D1}"/>
              </a:ext>
            </a:extLst>
          </p:cNvPr>
          <p:cNvSpPr>
            <a:spLocks noGrp="1"/>
          </p:cNvSpPr>
          <p:nvPr>
            <p:ph type="title"/>
          </p:nvPr>
        </p:nvSpPr>
        <p:spPr/>
        <p:txBody>
          <a:bodyPr/>
          <a:lstStyle/>
          <a:p>
            <a:r>
              <a:rPr lang="fr-FR" b="1" i="0" dirty="0">
                <a:effectLst/>
                <a:latin typeface="Montserrat" panose="00000500000000000000" pitchFamily="2" charset="0"/>
              </a:rPr>
              <a:t>SGBD</a:t>
            </a:r>
            <a:endParaRPr lang="fr-FR" dirty="0"/>
          </a:p>
        </p:txBody>
      </p:sp>
      <p:sp>
        <p:nvSpPr>
          <p:cNvPr id="4" name="ZoneTexte 3">
            <a:extLst>
              <a:ext uri="{FF2B5EF4-FFF2-40B4-BE49-F238E27FC236}">
                <a16:creationId xmlns:a16="http://schemas.microsoft.com/office/drawing/2014/main" id="{E4E4A38A-3A15-4F1A-AB81-0101D32C544A}"/>
              </a:ext>
            </a:extLst>
          </p:cNvPr>
          <p:cNvSpPr txBox="1"/>
          <p:nvPr/>
        </p:nvSpPr>
        <p:spPr>
          <a:xfrm>
            <a:off x="781878" y="2504661"/>
            <a:ext cx="10734261" cy="1754326"/>
          </a:xfrm>
          <a:prstGeom prst="rect">
            <a:avLst/>
          </a:prstGeom>
          <a:noFill/>
        </p:spPr>
        <p:txBody>
          <a:bodyPr wrap="square" rtlCol="0">
            <a:spAutoFit/>
          </a:bodyPr>
          <a:lstStyle/>
          <a:p>
            <a:r>
              <a:rPr lang="fr-FR" b="0" i="0" dirty="0">
                <a:effectLst/>
                <a:latin typeface="Montserrat" panose="00000500000000000000" pitchFamily="2" charset="0"/>
              </a:rPr>
              <a:t>Un Système de Gestion de Base de Données (SGBD) est un </a:t>
            </a:r>
            <a:r>
              <a:rPr lang="fr-FR" b="1" i="0" dirty="0">
                <a:effectLst/>
                <a:latin typeface="Montserrat" panose="00000500000000000000" pitchFamily="2" charset="0"/>
              </a:rPr>
              <a:t>logiciel </a:t>
            </a:r>
            <a:r>
              <a:rPr lang="fr-FR" b="0" i="0" dirty="0">
                <a:effectLst/>
                <a:latin typeface="Montserrat" panose="00000500000000000000" pitchFamily="2" charset="0"/>
              </a:rPr>
              <a:t>(ou un ensemble de logiciels) permettant de </a:t>
            </a:r>
            <a:r>
              <a:rPr lang="fr-FR" b="1" i="0" dirty="0">
                <a:effectLst/>
                <a:latin typeface="Montserrat" panose="00000500000000000000" pitchFamily="2" charset="0"/>
              </a:rPr>
              <a:t>manipuler les données d'une base de données</a:t>
            </a:r>
            <a:r>
              <a:rPr lang="fr-FR" b="0" i="0" dirty="0">
                <a:effectLst/>
                <a:latin typeface="Montserrat" panose="00000500000000000000" pitchFamily="2" charset="0"/>
              </a:rPr>
              <a:t>. Manipuler, c'est-à-dire sélectionner et afficher des informations tirées de cette base, modifier des données, en ajouter ou en supprimer (ce groupe de quatre opérations étant souvent appelé "CRUD", pour </a:t>
            </a:r>
            <a:r>
              <a:rPr lang="fr-FR" b="0" i="0" dirty="0" err="1">
                <a:effectLst/>
                <a:latin typeface="Montserrat" panose="00000500000000000000" pitchFamily="2" charset="0"/>
              </a:rPr>
              <a:t>Create</a:t>
            </a:r>
            <a:r>
              <a:rPr lang="fr-FR" b="0" i="0" dirty="0">
                <a:effectLst/>
                <a:latin typeface="Montserrat" panose="00000500000000000000" pitchFamily="2" charset="0"/>
              </a:rPr>
              <a:t>, Read, Update, </a:t>
            </a:r>
            <a:r>
              <a:rPr lang="fr-FR" b="0" i="0" dirty="0" err="1">
                <a:effectLst/>
                <a:latin typeface="Montserrat" panose="00000500000000000000" pitchFamily="2" charset="0"/>
              </a:rPr>
              <a:t>Delete</a:t>
            </a:r>
            <a:r>
              <a:rPr lang="fr-FR" b="0" i="0" dirty="0">
                <a:effectLst/>
                <a:latin typeface="Montserrat" panose="00000500000000000000" pitchFamily="2" charset="0"/>
              </a:rPr>
              <a:t>).</a:t>
            </a:r>
            <a:br>
              <a:rPr lang="fr-FR" dirty="0"/>
            </a:br>
            <a:r>
              <a:rPr lang="fr-FR" b="0" i="0" dirty="0">
                <a:effectLst/>
                <a:latin typeface="Montserrat" panose="00000500000000000000" pitchFamily="2" charset="0"/>
              </a:rPr>
              <a:t>MySQL est un système de gestion de bases de données.</a:t>
            </a:r>
            <a:endParaRPr lang="fr-FR" dirty="0"/>
          </a:p>
        </p:txBody>
      </p:sp>
    </p:spTree>
    <p:extLst>
      <p:ext uri="{BB962C8B-B14F-4D97-AF65-F5344CB8AC3E}">
        <p14:creationId xmlns:p14="http://schemas.microsoft.com/office/powerpoint/2010/main" val="216402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3EF618-8C5B-4D5C-BDCD-20FB043BBEDB}"/>
              </a:ext>
            </a:extLst>
          </p:cNvPr>
          <p:cNvSpPr>
            <a:spLocks noGrp="1"/>
          </p:cNvSpPr>
          <p:nvPr>
            <p:ph type="title"/>
          </p:nvPr>
        </p:nvSpPr>
        <p:spPr/>
        <p:txBody>
          <a:bodyPr/>
          <a:lstStyle/>
          <a:p>
            <a:r>
              <a:rPr lang="fr-FR" b="1" i="0" dirty="0">
                <a:effectLst/>
                <a:latin typeface="Montserrat" panose="00000500000000000000" pitchFamily="2" charset="0"/>
              </a:rPr>
              <a:t>SGBDR</a:t>
            </a:r>
            <a:br>
              <a:rPr lang="fr-FR" b="1" i="0" dirty="0">
                <a:effectLst/>
                <a:latin typeface="Montserrat" panose="00000500000000000000" pitchFamily="2" charset="0"/>
              </a:rPr>
            </a:br>
            <a:endParaRPr lang="fr-FR" dirty="0"/>
          </a:p>
        </p:txBody>
      </p:sp>
      <p:sp>
        <p:nvSpPr>
          <p:cNvPr id="3" name="ZoneTexte 2">
            <a:extLst>
              <a:ext uri="{FF2B5EF4-FFF2-40B4-BE49-F238E27FC236}">
                <a16:creationId xmlns:a16="http://schemas.microsoft.com/office/drawing/2014/main" id="{760B76A2-69E3-4418-89F6-B5F8D0F18A9F}"/>
              </a:ext>
            </a:extLst>
          </p:cNvPr>
          <p:cNvSpPr txBox="1"/>
          <p:nvPr/>
        </p:nvSpPr>
        <p:spPr>
          <a:xfrm>
            <a:off x="1451579" y="2451652"/>
            <a:ext cx="9083899" cy="923330"/>
          </a:xfrm>
          <a:prstGeom prst="rect">
            <a:avLst/>
          </a:prstGeom>
          <a:noFill/>
        </p:spPr>
        <p:txBody>
          <a:bodyPr wrap="square" rtlCol="0">
            <a:spAutoFit/>
          </a:bodyPr>
          <a:lstStyle/>
          <a:p>
            <a:r>
              <a:rPr lang="fr-FR" b="0" i="0">
                <a:effectLst/>
                <a:latin typeface="Montserrat" panose="00000500000000000000" pitchFamily="2" charset="0"/>
              </a:rPr>
              <a:t>Le R de SGBDR signifie </a:t>
            </a:r>
            <a:r>
              <a:rPr lang="fr-FR" b="1" i="0">
                <a:effectLst/>
                <a:latin typeface="Montserrat" panose="00000500000000000000" pitchFamily="2" charset="0"/>
              </a:rPr>
              <a:t>"relationnel"</a:t>
            </a:r>
            <a:r>
              <a:rPr lang="fr-FR" b="0" i="0">
                <a:effectLst/>
                <a:latin typeface="Montserrat" panose="00000500000000000000" pitchFamily="2" charset="0"/>
              </a:rPr>
              <a:t>. Un SGBDR est un SGBD qui implémente la théorie relationnelle. MySQL implémente la théorie relationnelle ; c'est donc un SGBDR.</a:t>
            </a:r>
            <a:endParaRPr lang="fr-FR" dirty="0"/>
          </a:p>
        </p:txBody>
      </p:sp>
    </p:spTree>
    <p:extLst>
      <p:ext uri="{BB962C8B-B14F-4D97-AF65-F5344CB8AC3E}">
        <p14:creationId xmlns:p14="http://schemas.microsoft.com/office/powerpoint/2010/main" val="227366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EF8F4D1-DDBE-41A6-95DB-4196F01F8990}"/>
              </a:ext>
            </a:extLst>
          </p:cNvPr>
          <p:cNvSpPr>
            <a:spLocks noGrp="1"/>
          </p:cNvSpPr>
          <p:nvPr>
            <p:ph type="title"/>
          </p:nvPr>
        </p:nvSpPr>
        <p:spPr/>
        <p:txBody>
          <a:bodyPr/>
          <a:lstStyle/>
          <a:p>
            <a:r>
              <a:rPr lang="fr-FR" b="1" i="0" dirty="0">
                <a:effectLst/>
                <a:latin typeface="Montserrat" panose="00000500000000000000" pitchFamily="2" charset="0"/>
              </a:rPr>
              <a:t>Le paradigme client-serveur</a:t>
            </a:r>
            <a:br>
              <a:rPr lang="fr-FR" b="1" i="0" dirty="0">
                <a:effectLst/>
                <a:latin typeface="Montserrat" panose="00000500000000000000" pitchFamily="2" charset="0"/>
              </a:rPr>
            </a:br>
            <a:endParaRPr lang="fr-FR" dirty="0"/>
          </a:p>
        </p:txBody>
      </p:sp>
      <p:sp>
        <p:nvSpPr>
          <p:cNvPr id="3" name="ZoneTexte 2">
            <a:extLst>
              <a:ext uri="{FF2B5EF4-FFF2-40B4-BE49-F238E27FC236}">
                <a16:creationId xmlns:a16="http://schemas.microsoft.com/office/drawing/2014/main" id="{909702B3-0D01-4712-8522-CD956D6A4759}"/>
              </a:ext>
            </a:extLst>
          </p:cNvPr>
          <p:cNvSpPr txBox="1"/>
          <p:nvPr/>
        </p:nvSpPr>
        <p:spPr>
          <a:xfrm>
            <a:off x="954157" y="2570922"/>
            <a:ext cx="10495721" cy="2308324"/>
          </a:xfrm>
          <a:prstGeom prst="rect">
            <a:avLst/>
          </a:prstGeom>
          <a:noFill/>
        </p:spPr>
        <p:txBody>
          <a:bodyPr wrap="square" rtlCol="0">
            <a:spAutoFit/>
          </a:bodyPr>
          <a:lstStyle/>
          <a:p>
            <a:r>
              <a:rPr lang="fr-FR" b="0" i="0" dirty="0">
                <a:effectLst/>
                <a:latin typeface="Montserrat" panose="00000500000000000000" pitchFamily="2" charset="0"/>
              </a:rPr>
              <a:t>La plupart des SGBD sont basés sur un </a:t>
            </a:r>
            <a:r>
              <a:rPr lang="fr-FR" b="1" i="0" dirty="0">
                <a:effectLst/>
                <a:latin typeface="Montserrat" panose="00000500000000000000" pitchFamily="2" charset="0"/>
              </a:rPr>
              <a:t>modèle client-serveur</a:t>
            </a:r>
            <a:r>
              <a:rPr lang="fr-FR" b="0" i="0" dirty="0">
                <a:effectLst/>
                <a:latin typeface="Montserrat" panose="00000500000000000000" pitchFamily="2" charset="0"/>
              </a:rPr>
              <a:t>. C'est-à-dire que la base de données se trouve sur un serveur qui ne sert qu'à ça, et pour interagir avec cette base de données, il faut utiliser un logiciel "client" qui va interroger le serveur et transmettre la réponse que le serveur lui aura donnée. Le serveur peut être installé sur une machine différente du client ; c'est souvent le cas lorsque les bases de données sont importantes. Ce n'est cependant pas obligatoire, ne sautez pas sur votre petit frère pour lui emprunter son ordinateur. Dans ce tutoriel, nous installerons les logiciels serveur et client sur un seul et même ordinateur.</a:t>
            </a:r>
            <a:endParaRPr lang="fr-FR" dirty="0"/>
          </a:p>
        </p:txBody>
      </p:sp>
    </p:spTree>
    <p:extLst>
      <p:ext uri="{BB962C8B-B14F-4D97-AF65-F5344CB8AC3E}">
        <p14:creationId xmlns:p14="http://schemas.microsoft.com/office/powerpoint/2010/main" val="3290119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73D0BD-93DA-4FC7-869B-278585E97014}"/>
              </a:ext>
            </a:extLst>
          </p:cNvPr>
          <p:cNvSpPr>
            <a:spLocks noGrp="1"/>
          </p:cNvSpPr>
          <p:nvPr>
            <p:ph type="title"/>
          </p:nvPr>
        </p:nvSpPr>
        <p:spPr/>
        <p:txBody>
          <a:bodyPr/>
          <a:lstStyle/>
          <a:p>
            <a:r>
              <a:rPr lang="fr-FR" b="1" i="0" dirty="0">
                <a:solidFill>
                  <a:srgbClr val="000000"/>
                </a:solidFill>
                <a:effectLst/>
                <a:latin typeface="Times New Roman" panose="02020603050405020304" pitchFamily="18" charset="0"/>
              </a:rPr>
              <a:t>Qu’est-ce que PostgreSQL</a:t>
            </a:r>
            <a:br>
              <a:rPr lang="fr-FR" b="1" i="0" dirty="0">
                <a:solidFill>
                  <a:srgbClr val="000000"/>
                </a:solidFill>
                <a:effectLst/>
                <a:latin typeface="Times New Roman" panose="02020603050405020304" pitchFamily="18" charset="0"/>
              </a:rPr>
            </a:br>
            <a:endParaRPr lang="fr-FR" dirty="0"/>
          </a:p>
        </p:txBody>
      </p:sp>
      <p:sp>
        <p:nvSpPr>
          <p:cNvPr id="3" name="ZoneTexte 2">
            <a:extLst>
              <a:ext uri="{FF2B5EF4-FFF2-40B4-BE49-F238E27FC236}">
                <a16:creationId xmlns:a16="http://schemas.microsoft.com/office/drawing/2014/main" id="{42D73A50-15E6-4897-9E80-8E05BDF596D4}"/>
              </a:ext>
            </a:extLst>
          </p:cNvPr>
          <p:cNvSpPr txBox="1"/>
          <p:nvPr/>
        </p:nvSpPr>
        <p:spPr>
          <a:xfrm>
            <a:off x="1205948" y="2425148"/>
            <a:ext cx="10641495" cy="923330"/>
          </a:xfrm>
          <a:prstGeom prst="rect">
            <a:avLst/>
          </a:prstGeom>
          <a:noFill/>
        </p:spPr>
        <p:txBody>
          <a:bodyPr wrap="square" rtlCol="0">
            <a:spAutoFit/>
          </a:bodyPr>
          <a:lstStyle/>
          <a:p>
            <a:pPr algn="l" rtl="0"/>
            <a:r>
              <a:rPr lang="fr-FR" b="0" i="0" dirty="0">
                <a:solidFill>
                  <a:srgbClr val="000000"/>
                </a:solidFill>
                <a:effectLst/>
                <a:latin typeface="Times New Roman" panose="02020603050405020304" pitchFamily="18" charset="0"/>
              </a:rPr>
              <a:t>PostgreSQL</a:t>
            </a:r>
            <a:r>
              <a:rPr lang="fr-FR" b="0" i="0" strike="sngStrike" dirty="0">
                <a:solidFill>
                  <a:srgbClr val="FF0000"/>
                </a:solidFill>
                <a:effectLst/>
                <a:latin typeface="Times New Roman" panose="02020603050405020304" pitchFamily="18" charset="0"/>
              </a:rPr>
              <a:t>(dit aussi </a:t>
            </a:r>
            <a:r>
              <a:rPr lang="fr-FR" b="0" i="0" strike="sngStrike" dirty="0" err="1">
                <a:solidFill>
                  <a:srgbClr val="FF0000"/>
                </a:solidFill>
                <a:effectLst/>
                <a:latin typeface="Times New Roman" panose="02020603050405020304" pitchFamily="18" charset="0"/>
              </a:rPr>
              <a:t>Postgres</a:t>
            </a:r>
            <a:r>
              <a:rPr lang="fr-FR" b="0" i="0" strike="sngStrike" dirty="0">
                <a:solidFill>
                  <a:srgbClr val="FF0000"/>
                </a:solidFill>
                <a:effectLst/>
                <a:latin typeface="Times New Roman" panose="02020603050405020304" pitchFamily="18" charset="0"/>
              </a:rPr>
              <a:t>)</a:t>
            </a:r>
            <a:r>
              <a:rPr lang="fr-FR" b="0" i="0" dirty="0">
                <a:solidFill>
                  <a:srgbClr val="000000"/>
                </a:solidFill>
                <a:effectLst/>
                <a:latin typeface="Times New Roman" panose="02020603050405020304" pitchFamily="18" charset="0"/>
              </a:rPr>
              <a:t> est un des principaux SGBD-R (systèmes de gestion de bases de données relationnelles) du marché. Il est libre et gratuit.</a:t>
            </a:r>
          </a:p>
          <a:p>
            <a:pPr algn="l" rtl="0"/>
            <a:r>
              <a:rPr lang="fr-FR" b="0" i="0" dirty="0">
                <a:solidFill>
                  <a:srgbClr val="000000"/>
                </a:solidFill>
                <a:effectLst/>
                <a:latin typeface="Times New Roman" panose="02020603050405020304" pitchFamily="18" charset="0"/>
              </a:rPr>
              <a:t>On prononce Post-</a:t>
            </a:r>
            <a:r>
              <a:rPr lang="fr-FR" b="0" i="0" dirty="0" err="1">
                <a:solidFill>
                  <a:srgbClr val="000000"/>
                </a:solidFill>
                <a:effectLst/>
                <a:latin typeface="Times New Roman" panose="02020603050405020304" pitchFamily="18" charset="0"/>
              </a:rPr>
              <a:t>Grèss</a:t>
            </a:r>
            <a:r>
              <a:rPr lang="fr-FR" b="0" i="0" dirty="0">
                <a:solidFill>
                  <a:srgbClr val="000000"/>
                </a:solidFill>
                <a:effectLst/>
                <a:latin typeface="Times New Roman" panose="02020603050405020304" pitchFamily="18" charset="0"/>
              </a:rPr>
              <a:t>-Q-L.</a:t>
            </a:r>
          </a:p>
        </p:txBody>
      </p:sp>
    </p:spTree>
    <p:extLst>
      <p:ext uri="{BB962C8B-B14F-4D97-AF65-F5344CB8AC3E}">
        <p14:creationId xmlns:p14="http://schemas.microsoft.com/office/powerpoint/2010/main" val="1106863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CABDD-7DF9-4592-8F10-6D462A49FA16}"/>
              </a:ext>
            </a:extLst>
          </p:cNvPr>
          <p:cNvSpPr>
            <a:spLocks noGrp="1"/>
          </p:cNvSpPr>
          <p:nvPr>
            <p:ph type="title"/>
          </p:nvPr>
        </p:nvSpPr>
        <p:spPr/>
        <p:txBody>
          <a:bodyPr/>
          <a:lstStyle/>
          <a:p>
            <a:r>
              <a:rPr lang="fr-FR" b="1" i="0" dirty="0">
                <a:solidFill>
                  <a:srgbClr val="000000"/>
                </a:solidFill>
                <a:effectLst/>
                <a:latin typeface="Times New Roman" panose="02020603050405020304" pitchFamily="18" charset="0"/>
              </a:rPr>
              <a:t>Avantages de PostgreSQL</a:t>
            </a:r>
            <a:br>
              <a:rPr lang="fr-FR" b="1" i="0" dirty="0">
                <a:solidFill>
                  <a:srgbClr val="000000"/>
                </a:solidFill>
                <a:effectLst/>
                <a:latin typeface="Times New Roman" panose="02020603050405020304" pitchFamily="18" charset="0"/>
              </a:rPr>
            </a:br>
            <a:endParaRPr lang="fr-FR" dirty="0"/>
          </a:p>
        </p:txBody>
      </p:sp>
      <p:sp>
        <p:nvSpPr>
          <p:cNvPr id="3" name="ZoneTexte 2">
            <a:extLst>
              <a:ext uri="{FF2B5EF4-FFF2-40B4-BE49-F238E27FC236}">
                <a16:creationId xmlns:a16="http://schemas.microsoft.com/office/drawing/2014/main" id="{45C21EC8-AA33-4FDC-8473-7EC47D0A2916}"/>
              </a:ext>
            </a:extLst>
          </p:cNvPr>
          <p:cNvSpPr txBox="1"/>
          <p:nvPr/>
        </p:nvSpPr>
        <p:spPr>
          <a:xfrm>
            <a:off x="1524000" y="2703443"/>
            <a:ext cx="9819861" cy="3970318"/>
          </a:xfrm>
          <a:prstGeom prst="rect">
            <a:avLst/>
          </a:prstGeom>
          <a:noFill/>
        </p:spPr>
        <p:txBody>
          <a:bodyPr wrap="square" rtlCol="0">
            <a:spAutoFit/>
          </a:bodyPr>
          <a:lstStyle/>
          <a:p>
            <a:pPr algn="l" rtl="0"/>
            <a:r>
              <a:rPr lang="fr-FR" b="1" i="0" dirty="0">
                <a:solidFill>
                  <a:srgbClr val="000000"/>
                </a:solidFill>
                <a:effectLst/>
                <a:latin typeface="Times New Roman" panose="02020603050405020304" pitchFamily="18" charset="0"/>
              </a:rPr>
              <a:t>Déploiement illimité</a:t>
            </a:r>
            <a:endParaRPr lang="fr-FR" b="0" i="0" dirty="0">
              <a:solidFill>
                <a:srgbClr val="000000"/>
              </a:solidFill>
              <a:effectLst/>
              <a:latin typeface="Times New Roman" panose="02020603050405020304" pitchFamily="18" charset="0"/>
            </a:endParaRPr>
          </a:p>
          <a:p>
            <a:pPr algn="l" rtl="0"/>
            <a:r>
              <a:rPr lang="fr-FR" b="0" i="0" dirty="0">
                <a:solidFill>
                  <a:srgbClr val="000000"/>
                </a:solidFill>
                <a:effectLst/>
                <a:latin typeface="Times New Roman" panose="02020603050405020304" pitchFamily="18" charset="0"/>
              </a:rPr>
              <a:t>Vous pouvez déployer PostgreSQL sur autant de serveurs avec autant de CPU que vous le souhaitez.</a:t>
            </a:r>
          </a:p>
          <a:p>
            <a:pPr algn="l" rtl="0"/>
            <a:r>
              <a:rPr lang="fr-FR" b="0" i="0" dirty="0">
                <a:solidFill>
                  <a:srgbClr val="000000"/>
                </a:solidFill>
                <a:effectLst/>
                <a:latin typeface="Times New Roman" panose="02020603050405020304" pitchFamily="18" charset="0"/>
              </a:rPr>
              <a:t>Non seulement le coût d’investissement est nul, mais il n’y a pas de maintenance annuelle à payer !</a:t>
            </a:r>
          </a:p>
          <a:p>
            <a:pPr algn="l" rtl="0"/>
            <a:r>
              <a:rPr lang="fr-FR" b="0" i="0" dirty="0">
                <a:solidFill>
                  <a:srgbClr val="000000"/>
                </a:solidFill>
                <a:effectLst/>
                <a:latin typeface="Times New Roman" panose="02020603050405020304" pitchFamily="18" charset="0"/>
              </a:rPr>
              <a:t>Sur le long terme, l'économie est très importante.</a:t>
            </a:r>
          </a:p>
          <a:p>
            <a:pPr algn="l" rtl="0"/>
            <a:r>
              <a:rPr lang="fr-FR" b="1" i="0" dirty="0">
                <a:solidFill>
                  <a:srgbClr val="000000"/>
                </a:solidFill>
                <a:effectLst/>
                <a:latin typeface="Times New Roman" panose="02020603050405020304" pitchFamily="18" charset="0"/>
              </a:rPr>
              <a:t>Excellent support</a:t>
            </a:r>
            <a:endParaRPr lang="fr-FR" b="0" i="0" dirty="0">
              <a:solidFill>
                <a:srgbClr val="000000"/>
              </a:solidFill>
              <a:effectLst/>
              <a:latin typeface="Times New Roman" panose="02020603050405020304" pitchFamily="18" charset="0"/>
            </a:endParaRPr>
          </a:p>
          <a:p>
            <a:pPr algn="l" rtl="0"/>
            <a:r>
              <a:rPr lang="fr-FR" b="0" i="0" dirty="0">
                <a:solidFill>
                  <a:srgbClr val="000000"/>
                </a:solidFill>
                <a:effectLst/>
                <a:latin typeface="Times New Roman" panose="02020603050405020304" pitchFamily="18" charset="0"/>
              </a:rPr>
              <a:t>Le support assuré par la communauté PostgreSQL est excellent et gratuit. De plus, de nombreuses SSLL peuvent vous offrir un contrat de support formel sur mesure</a:t>
            </a:r>
          </a:p>
          <a:p>
            <a:pPr algn="l" rtl="0"/>
            <a:r>
              <a:rPr lang="fr-FR" b="1" i="0" dirty="0">
                <a:solidFill>
                  <a:srgbClr val="000000"/>
                </a:solidFill>
                <a:effectLst/>
                <a:latin typeface="Times New Roman" panose="02020603050405020304" pitchFamily="18" charset="0"/>
              </a:rPr>
              <a:t>Fiabilité et stabilité légendaires</a:t>
            </a:r>
            <a:endParaRPr lang="fr-FR" b="0" i="0" dirty="0">
              <a:solidFill>
                <a:srgbClr val="000000"/>
              </a:solidFill>
              <a:effectLst/>
              <a:latin typeface="Times New Roman" panose="02020603050405020304" pitchFamily="18" charset="0"/>
            </a:endParaRPr>
          </a:p>
          <a:p>
            <a:pPr algn="l" rtl="0"/>
            <a:r>
              <a:rPr lang="fr-FR" b="0" i="0" dirty="0">
                <a:solidFill>
                  <a:srgbClr val="000000"/>
                </a:solidFill>
                <a:effectLst/>
                <a:latin typeface="Times New Roman" panose="02020603050405020304" pitchFamily="18" charset="0"/>
              </a:rPr>
              <a:t>Il est très courant que des sociétés rapportent que PostgreSQL n'a jamais crashé, même pendant des années. Pas une seule fois. Tous les SGBDR ne peuvent pas en dire autant. En particulier, Postgre</a:t>
            </a:r>
            <a:r>
              <a:rPr lang="fr-FR" b="0" i="0" dirty="0">
                <a:solidFill>
                  <a:srgbClr val="FF0000"/>
                </a:solidFill>
                <a:effectLst/>
                <a:latin typeface="Times New Roman" panose="02020603050405020304" pitchFamily="18" charset="0"/>
              </a:rPr>
              <a:t>SQL</a:t>
            </a:r>
            <a:r>
              <a:rPr lang="fr-FR" b="0" i="0" dirty="0">
                <a:solidFill>
                  <a:srgbClr val="000000"/>
                </a:solidFill>
                <a:effectLst/>
                <a:latin typeface="Times New Roman" panose="02020603050405020304" pitchFamily="18" charset="0"/>
              </a:rPr>
              <a:t> ne craint pas les coupures électriques.</a:t>
            </a:r>
          </a:p>
          <a:p>
            <a:pPr algn="l" rtl="0"/>
            <a:endParaRPr lang="fr-FR" b="0" i="0" dirty="0">
              <a:solidFill>
                <a:srgbClr val="000000"/>
              </a:solidFill>
              <a:effectLst/>
              <a:latin typeface="Times New Roman" panose="02020603050405020304" pitchFamily="18" charset="0"/>
            </a:endParaRPr>
          </a:p>
          <a:p>
            <a:br>
              <a:rPr lang="fr-FR" dirty="0"/>
            </a:br>
            <a:endParaRPr lang="fr-FR" dirty="0"/>
          </a:p>
        </p:txBody>
      </p:sp>
    </p:spTree>
    <p:extLst>
      <p:ext uri="{BB962C8B-B14F-4D97-AF65-F5344CB8AC3E}">
        <p14:creationId xmlns:p14="http://schemas.microsoft.com/office/powerpoint/2010/main" val="694905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00CFB6-6706-4905-9663-99508BE1A2B3}"/>
              </a:ext>
            </a:extLst>
          </p:cNvPr>
          <p:cNvSpPr>
            <a:spLocks noGrp="1"/>
          </p:cNvSpPr>
          <p:nvPr>
            <p:ph type="title"/>
          </p:nvPr>
        </p:nvSpPr>
        <p:spPr/>
        <p:txBody>
          <a:bodyPr>
            <a:normAutofit fontScale="90000"/>
          </a:bodyPr>
          <a:lstStyle/>
          <a:p>
            <a:pPr rtl="0"/>
            <a:r>
              <a:rPr lang="fr-FR" b="1" i="0" dirty="0">
                <a:solidFill>
                  <a:srgbClr val="000000"/>
                </a:solidFill>
                <a:effectLst/>
                <a:latin typeface="Times New Roman" panose="02020603050405020304" pitchFamily="18" charset="0"/>
              </a:rPr>
              <a:t>Concurrents majeurs</a:t>
            </a:r>
            <a:br>
              <a:rPr lang="fr-FR" b="1" i="0" dirty="0">
                <a:solidFill>
                  <a:srgbClr val="000000"/>
                </a:solidFill>
                <a:effectLst/>
                <a:latin typeface="Times New Roman" panose="02020603050405020304" pitchFamily="18" charset="0"/>
              </a:rPr>
            </a:br>
            <a:br>
              <a:rPr lang="fr-FR" dirty="0"/>
            </a:br>
            <a:endParaRPr lang="fr-FR" dirty="0"/>
          </a:p>
        </p:txBody>
      </p:sp>
      <p:sp>
        <p:nvSpPr>
          <p:cNvPr id="3" name="ZoneTexte 2">
            <a:extLst>
              <a:ext uri="{FF2B5EF4-FFF2-40B4-BE49-F238E27FC236}">
                <a16:creationId xmlns:a16="http://schemas.microsoft.com/office/drawing/2014/main" id="{FBAC0ADE-4945-40C7-8286-E6B4A176F673}"/>
              </a:ext>
            </a:extLst>
          </p:cNvPr>
          <p:cNvSpPr txBox="1"/>
          <p:nvPr/>
        </p:nvSpPr>
        <p:spPr>
          <a:xfrm>
            <a:off x="675861" y="2411896"/>
            <a:ext cx="10734261" cy="3693319"/>
          </a:xfrm>
          <a:prstGeom prst="rect">
            <a:avLst/>
          </a:prstGeom>
          <a:noFill/>
        </p:spPr>
        <p:txBody>
          <a:bodyPr wrap="square" rtlCol="0">
            <a:spAutoFit/>
          </a:bodyPr>
          <a:lstStyle/>
          <a:p>
            <a:pPr algn="l" rtl="0"/>
            <a:r>
              <a:rPr lang="fr-FR" b="1" i="0" dirty="0">
                <a:solidFill>
                  <a:srgbClr val="000000"/>
                </a:solidFill>
                <a:effectLst/>
                <a:latin typeface="Times New Roman" panose="02020603050405020304" pitchFamily="18" charset="0"/>
              </a:rPr>
              <a:t>Concurrents majeurs</a:t>
            </a:r>
          </a:p>
          <a:p>
            <a:pPr algn="l" rtl="0"/>
            <a:r>
              <a:rPr lang="fr-FR" b="0" i="0" dirty="0">
                <a:solidFill>
                  <a:srgbClr val="000000"/>
                </a:solidFill>
                <a:effectLst/>
                <a:latin typeface="Times New Roman" panose="02020603050405020304" pitchFamily="18" charset="0"/>
              </a:rPr>
              <a:t>Bases de données Open Source :</a:t>
            </a:r>
          </a:p>
          <a:p>
            <a:pPr algn="l" rtl="0">
              <a:buFont typeface="Arial" panose="020B0604020202020204" pitchFamily="34" charset="0"/>
              <a:buChar char="•"/>
            </a:pPr>
            <a:r>
              <a:rPr lang="fr-FR" b="0" i="0" dirty="0">
                <a:solidFill>
                  <a:srgbClr val="000000"/>
                </a:solidFill>
                <a:effectLst/>
                <a:latin typeface="Times New Roman" panose="02020603050405020304" pitchFamily="18" charset="0"/>
              </a:rPr>
              <a:t>MySQL : C’est la plus connue des bases de données Open Source. Elle est développée par la société MySQL AB. Elle est disponible selon une licence GPL pour une distribution gratuite, ou selon une licence payante classique pour une intégration dans un progiciel. MySQL a la réputation d’être très rapide pour des requêtes simples, mais d’être fonctionnellement moins complet que Postgre</a:t>
            </a:r>
            <a:r>
              <a:rPr lang="fr-FR" b="0" i="0" dirty="0">
                <a:solidFill>
                  <a:srgbClr val="FF0000"/>
                </a:solidFill>
                <a:effectLst/>
                <a:latin typeface="Times New Roman" panose="02020603050405020304" pitchFamily="18" charset="0"/>
              </a:rPr>
              <a:t>SQL</a:t>
            </a:r>
            <a:r>
              <a:rPr lang="fr-FR" b="0" i="0" dirty="0">
                <a:solidFill>
                  <a:srgbClr val="000000"/>
                </a:solidFill>
                <a:effectLst/>
                <a:latin typeface="Times New Roman" panose="02020603050405020304" pitchFamily="18" charset="0"/>
              </a:rPr>
              <a:t>. Lui manquent en particulier par rapport à PostgreSQL : les vues</a:t>
            </a:r>
            <a:r>
              <a:rPr lang="fr-FR" b="0" i="0" dirty="0">
                <a:solidFill>
                  <a:srgbClr val="FF0000"/>
                </a:solidFill>
                <a:effectLst/>
                <a:latin typeface="Times New Roman" panose="02020603050405020304" pitchFamily="18" charset="0"/>
              </a:rPr>
              <a:t>,</a:t>
            </a:r>
            <a:r>
              <a:rPr lang="fr-FR" b="0" i="0" dirty="0">
                <a:solidFill>
                  <a:srgbClr val="000000"/>
                </a:solidFill>
                <a:effectLst/>
                <a:latin typeface="Times New Roman" panose="02020603050405020304" pitchFamily="18" charset="0"/>
              </a:rPr>
              <a:t> procédures stockées et triggers, un support complet de la norme SQL. Ces fonctions (présentes depuis des années dans Postgre</a:t>
            </a:r>
            <a:r>
              <a:rPr lang="fr-FR" b="0" i="0" dirty="0">
                <a:solidFill>
                  <a:srgbClr val="FF0000"/>
                </a:solidFill>
                <a:effectLst/>
                <a:latin typeface="Times New Roman" panose="02020603050405020304" pitchFamily="18" charset="0"/>
              </a:rPr>
              <a:t>SQL</a:t>
            </a:r>
            <a:r>
              <a:rPr lang="fr-FR" b="0" i="0" dirty="0">
                <a:solidFill>
                  <a:srgbClr val="000000"/>
                </a:solidFill>
                <a:effectLst/>
                <a:latin typeface="Times New Roman" panose="02020603050405020304" pitchFamily="18" charset="0"/>
              </a:rPr>
              <a:t>) sont promises par MySQL AB pour la version 5.0, qui est en version Alpha depuis près d'un an... </a:t>
            </a:r>
            <a:r>
              <a:rPr lang="fr-FR" b="0" i="0" u="sng" dirty="0">
                <a:solidFill>
                  <a:srgbClr val="0000FF"/>
                </a:solidFill>
                <a:effectLst/>
                <a:latin typeface="Times New Roman" panose="02020603050405020304" pitchFamily="18" charset="0"/>
                <a:hlinkClick r:id="rId2"/>
              </a:rPr>
              <a:t>http://www.mysql.com</a:t>
            </a:r>
            <a:endParaRPr lang="fr-FR" b="0" i="0" dirty="0">
              <a:solidFill>
                <a:srgbClr val="000000"/>
              </a:solidFill>
              <a:effectLst/>
              <a:latin typeface="Times New Roman" panose="02020603050405020304" pitchFamily="18" charset="0"/>
            </a:endParaRPr>
          </a:p>
          <a:p>
            <a:pPr algn="l" rtl="0">
              <a:buFont typeface="Arial" panose="020B0604020202020204" pitchFamily="34" charset="0"/>
              <a:buChar char="•"/>
            </a:pPr>
            <a:r>
              <a:rPr lang="fr-FR" b="0" i="0" dirty="0">
                <a:solidFill>
                  <a:srgbClr val="000000"/>
                </a:solidFill>
                <a:effectLst/>
                <a:latin typeface="Times New Roman" panose="02020603050405020304" pitchFamily="18" charset="0"/>
              </a:rPr>
              <a:t>SAP DB a fusionné avec MySQL début 2004 sous le nom de </a:t>
            </a:r>
            <a:r>
              <a:rPr lang="fr-FR" b="0" i="0" dirty="0" err="1">
                <a:solidFill>
                  <a:srgbClr val="000000"/>
                </a:solidFill>
                <a:effectLst/>
                <a:latin typeface="Times New Roman" panose="02020603050405020304" pitchFamily="18" charset="0"/>
              </a:rPr>
              <a:t>MaxDB</a:t>
            </a:r>
            <a:r>
              <a:rPr lang="fr-FR" b="0" i="0" dirty="0">
                <a:solidFill>
                  <a:srgbClr val="000000"/>
                </a:solidFill>
                <a:effectLst/>
                <a:latin typeface="Times New Roman" panose="02020603050405020304" pitchFamily="18" charset="0"/>
              </a:rPr>
              <a:t>. Son avenir ne semble pas très clair. </a:t>
            </a:r>
            <a:r>
              <a:rPr lang="fr-FR" b="0" i="0" u="sng" dirty="0">
                <a:solidFill>
                  <a:srgbClr val="0000FF"/>
                </a:solidFill>
                <a:effectLst/>
                <a:latin typeface="Times New Roman" panose="02020603050405020304" pitchFamily="18" charset="0"/>
                <a:hlinkClick r:id="rId3"/>
              </a:rPr>
              <a:t>http://www.sapdb.org/</a:t>
            </a:r>
            <a:endParaRPr lang="fr-FR" b="0" i="0" dirty="0">
              <a:solidFill>
                <a:srgbClr val="000000"/>
              </a:solidFill>
              <a:effectLst/>
              <a:latin typeface="Times New Roman" panose="02020603050405020304" pitchFamily="18" charset="0"/>
            </a:endParaRPr>
          </a:p>
          <a:p>
            <a:pPr algn="l" rtl="0">
              <a:buFont typeface="Arial" panose="020B0604020202020204" pitchFamily="34" charset="0"/>
              <a:buChar char="•"/>
            </a:pPr>
            <a:r>
              <a:rPr lang="fr-FR" b="0" i="0" dirty="0" err="1">
                <a:solidFill>
                  <a:srgbClr val="000000"/>
                </a:solidFill>
                <a:effectLst/>
                <a:latin typeface="Times New Roman" panose="02020603050405020304" pitchFamily="18" charset="0"/>
              </a:rPr>
              <a:t>Firebird</a:t>
            </a:r>
            <a:r>
              <a:rPr lang="fr-FR" b="0" i="0" dirty="0">
                <a:solidFill>
                  <a:srgbClr val="000000"/>
                </a:solidFill>
                <a:effectLst/>
                <a:latin typeface="Times New Roman" panose="02020603050405020304" pitchFamily="18" charset="0"/>
              </a:rPr>
              <a:t> est issu d’Interbase de </a:t>
            </a:r>
            <a:r>
              <a:rPr lang="fr-FR" b="0" i="0" dirty="0" err="1">
                <a:solidFill>
                  <a:srgbClr val="000000"/>
                </a:solidFill>
                <a:effectLst/>
                <a:latin typeface="Times New Roman" panose="02020603050405020304" pitchFamily="18" charset="0"/>
              </a:rPr>
              <a:t>Inprise</a:t>
            </a:r>
            <a:r>
              <a:rPr lang="fr-FR" b="0" i="0" dirty="0">
                <a:solidFill>
                  <a:srgbClr val="000000"/>
                </a:solidFill>
                <a:effectLst/>
                <a:latin typeface="Times New Roman" panose="02020603050405020304" pitchFamily="18" charset="0"/>
              </a:rPr>
              <a:t>/Borland. </a:t>
            </a:r>
            <a:r>
              <a:rPr lang="fr-FR" b="0" i="0" dirty="0" err="1">
                <a:solidFill>
                  <a:srgbClr val="000000"/>
                </a:solidFill>
                <a:effectLst/>
                <a:latin typeface="Times New Roman" panose="02020603050405020304" pitchFamily="18" charset="0"/>
              </a:rPr>
              <a:t>Firebird</a:t>
            </a:r>
            <a:r>
              <a:rPr lang="fr-FR" b="0" i="0" dirty="0">
                <a:solidFill>
                  <a:srgbClr val="000000"/>
                </a:solidFill>
                <a:effectLst/>
                <a:latin typeface="Times New Roman" panose="02020603050405020304" pitchFamily="18" charset="0"/>
              </a:rPr>
              <a:t> semble être un bon produit, mais il a du mal à se faire reconnaître. </a:t>
            </a:r>
            <a:r>
              <a:rPr lang="fr-FR" b="0" i="0" u="sng" dirty="0">
                <a:solidFill>
                  <a:srgbClr val="0000FF"/>
                </a:solidFill>
                <a:effectLst/>
                <a:latin typeface="Times New Roman" panose="02020603050405020304" pitchFamily="18" charset="0"/>
                <a:hlinkClick r:id="rId4"/>
              </a:rPr>
              <a:t>http://firebird.sourceforge.net/</a:t>
            </a:r>
            <a:endParaRPr lang="fr-FR"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893547972"/>
      </p:ext>
    </p:extLst>
  </p:cSld>
  <p:clrMapOvr>
    <a:masterClrMapping/>
  </p:clrMapOvr>
</p:sld>
</file>

<file path=ppt/theme/theme1.xml><?xml version="1.0" encoding="utf-8"?>
<a:theme xmlns:a="http://schemas.openxmlformats.org/drawingml/2006/main" name="Galerie">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TM10001114[[fn=Galerie]]</Template>
  <TotalTime>19</TotalTime>
  <Words>1129</Words>
  <Application>Microsoft Office PowerPoint</Application>
  <PresentationFormat>Grand écran</PresentationFormat>
  <Paragraphs>51</Paragraphs>
  <Slides>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-apple-system</vt:lpstr>
      <vt:lpstr>Arial</vt:lpstr>
      <vt:lpstr>Calibri</vt:lpstr>
      <vt:lpstr>Gill Sans MT</vt:lpstr>
      <vt:lpstr>Montserrat</vt:lpstr>
      <vt:lpstr>Oleo Script</vt:lpstr>
      <vt:lpstr>open sans</vt:lpstr>
      <vt:lpstr>Times New Roman</vt:lpstr>
      <vt:lpstr>Galerie</vt:lpstr>
      <vt:lpstr>SGBDR  (MySQL, PostgreSQL et SQL SERVER)</vt:lpstr>
      <vt:lpstr>Découvrez MySQL :  </vt:lpstr>
      <vt:lpstr>Concepts de base </vt:lpstr>
      <vt:lpstr>SGBD</vt:lpstr>
      <vt:lpstr>SGBDR </vt:lpstr>
      <vt:lpstr>Le paradigme client-serveur </vt:lpstr>
      <vt:lpstr>Qu’est-ce que PostgreSQL </vt:lpstr>
      <vt:lpstr>Avantages de PostgreSQL </vt:lpstr>
      <vt:lpstr>Concurrents majeurs  </vt:lpstr>
      <vt:lpstr>Qu’est ce que Microsoft SQL Server ?  </vt:lpstr>
      <vt:lpstr>Points forts de SQL Server  </vt:lpstr>
      <vt:lpstr>Points faibles de SQL Server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SGBDR  (MySQL, PostgreSQL et SQL SERVER)</dc:title>
  <dc:creator>haithem mihoubi</dc:creator>
  <cp:lastModifiedBy>haithem mihoubi</cp:lastModifiedBy>
  <cp:revision>1</cp:revision>
  <dcterms:created xsi:type="dcterms:W3CDTF">2021-10-15T16:07:13Z</dcterms:created>
  <dcterms:modified xsi:type="dcterms:W3CDTF">2021-10-15T16:26:18Z</dcterms:modified>
</cp:coreProperties>
</file>