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Roboto" charset="1" panose="02000000000000000000"/>
      <p:regular r:id="rId30"/>
    </p:embeddedFont>
    <p:embeddedFont>
      <p:font typeface="Roboto Bold" charset="1" panose="020000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embeddings/oleObject2.bin" Type="http://schemas.openxmlformats.org/officeDocument/2006/relationships/oleObjec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0465" y="3645093"/>
            <a:ext cx="15307071" cy="2968541"/>
            <a:chOff x="0" y="0"/>
            <a:chExt cx="20409428" cy="39580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09429" cy="3958055"/>
            </a:xfrm>
            <a:custGeom>
              <a:avLst/>
              <a:gdLst/>
              <a:ahLst/>
              <a:cxnLst/>
              <a:rect r="r" b="b" t="t" l="l"/>
              <a:pathLst>
                <a:path h="3958055" w="20409429">
                  <a:moveTo>
                    <a:pt x="0" y="0"/>
                  </a:moveTo>
                  <a:lnTo>
                    <a:pt x="20409429" y="0"/>
                  </a:lnTo>
                  <a:lnTo>
                    <a:pt x="20409429" y="3958055"/>
                  </a:lnTo>
                  <a:lnTo>
                    <a:pt x="0" y="39580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0409428" cy="387232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9720"/>
                </a:lnSpc>
              </a:pPr>
              <a:r>
                <a:rPr lang="en-US" sz="9000" spc="-54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SQLite và Drift </a:t>
              </a:r>
            </a:p>
            <a:p>
              <a:pPr algn="ctr">
                <a:lnSpc>
                  <a:spcPts val="9720"/>
                </a:lnSpc>
              </a:pPr>
              <a:r>
                <a:rPr lang="en-US" sz="9000" spc="-54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Quả</a:t>
              </a:r>
              <a:r>
                <a:rPr lang="en-US" sz="9000" spc="-54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 lý cơ sở dữ liệu quan hệ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95303" y="6775559"/>
            <a:ext cx="7491549" cy="147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SVTH: 	1. Nguyễn Trung Thành</a:t>
            </a:r>
          </a:p>
          <a:p>
            <a:pPr algn="just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            2. Văn Tiến Lộc</a:t>
            </a:r>
          </a:p>
          <a:p>
            <a:pPr algn="just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77440" y="2148221"/>
            <a:ext cx="7491549" cy="50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Báo cáo Tuần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59182" y="3022961"/>
            <a:ext cx="7491549" cy="50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Môn: Lập trình Đa nền tảng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95303" y="650628"/>
            <a:ext cx="7491549" cy="845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TRƯỜNG ĐẠI HỌC BÁCH KHOA</a:t>
            </a:r>
          </a:p>
          <a:p>
            <a:pPr algn="ctr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KHOA ĐIỆN TỬ - VIỄN THÔNG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98226" y="9183601"/>
            <a:ext cx="7491549" cy="50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Đà Nẵng,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5867" y="-212316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2. Ứng dụng quản lý sản phẩm.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1465043"/>
            <a:ext cx="8499258" cy="1841196"/>
          </a:xfrm>
          <a:custGeom>
            <a:avLst/>
            <a:gdLst/>
            <a:ahLst/>
            <a:cxnLst/>
            <a:rect r="r" b="b" t="t" l="l"/>
            <a:pathLst>
              <a:path h="1841196" w="8499258">
                <a:moveTo>
                  <a:pt x="0" y="0"/>
                </a:moveTo>
                <a:lnTo>
                  <a:pt x="8499258" y="0"/>
                </a:lnTo>
                <a:lnTo>
                  <a:pt x="8499258" y="1841196"/>
                </a:lnTo>
                <a:lnTo>
                  <a:pt x="0" y="1841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803196" y="3159804"/>
            <a:ext cx="10886137" cy="1983696"/>
          </a:xfrm>
          <a:custGeom>
            <a:avLst/>
            <a:gdLst/>
            <a:ahLst/>
            <a:cxnLst/>
            <a:rect r="r" b="b" t="t" l="l"/>
            <a:pathLst>
              <a:path h="1983696" w="10886137">
                <a:moveTo>
                  <a:pt x="0" y="0"/>
                </a:moveTo>
                <a:lnTo>
                  <a:pt x="10886137" y="0"/>
                </a:lnTo>
                <a:lnTo>
                  <a:pt x="10886137" y="1983696"/>
                </a:lnTo>
                <a:lnTo>
                  <a:pt x="0" y="19836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803196" y="4964219"/>
            <a:ext cx="10886137" cy="3556026"/>
          </a:xfrm>
          <a:custGeom>
            <a:avLst/>
            <a:gdLst/>
            <a:ahLst/>
            <a:cxnLst/>
            <a:rect r="r" b="b" t="t" l="l"/>
            <a:pathLst>
              <a:path h="3556026" w="10886137">
                <a:moveTo>
                  <a:pt x="0" y="0"/>
                </a:moveTo>
                <a:lnTo>
                  <a:pt x="10886137" y="0"/>
                </a:lnTo>
                <a:lnTo>
                  <a:pt x="10886137" y="3556027"/>
                </a:lnTo>
                <a:lnTo>
                  <a:pt x="0" y="35560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90779" y="8135290"/>
            <a:ext cx="10655486" cy="1866018"/>
          </a:xfrm>
          <a:custGeom>
            <a:avLst/>
            <a:gdLst/>
            <a:ahLst/>
            <a:cxnLst/>
            <a:rect r="r" b="b" t="t" l="l"/>
            <a:pathLst>
              <a:path h="1866018" w="10655486">
                <a:moveTo>
                  <a:pt x="0" y="0"/>
                </a:moveTo>
                <a:lnTo>
                  <a:pt x="10655486" y="0"/>
                </a:lnTo>
                <a:lnTo>
                  <a:pt x="10655486" y="1866018"/>
                </a:lnTo>
                <a:lnTo>
                  <a:pt x="0" y="18660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225867" y="2307709"/>
            <a:ext cx="6197327" cy="522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 chức năng quản lý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Thêm</a:t>
            </a: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mới danh mục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Xoá danh mục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Thêm và sửa sản phẩm</a:t>
            </a:r>
          </a:p>
          <a:p>
            <a:pPr algn="l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Tuỳ vào việc đối tượng có id hay không, ứng dụng sẽ gọi insertProduct() hoặc updateProduct()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Xoá sản phẩm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8725" y="357687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3. Migrating sang Drift ORM.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84052" y="4888720"/>
            <a:ext cx="12519895" cy="4856095"/>
          </a:xfrm>
          <a:custGeom>
            <a:avLst/>
            <a:gdLst/>
            <a:ahLst/>
            <a:cxnLst/>
            <a:rect r="r" b="b" t="t" l="l"/>
            <a:pathLst>
              <a:path h="4856095" w="12519895">
                <a:moveTo>
                  <a:pt x="0" y="0"/>
                </a:moveTo>
                <a:lnTo>
                  <a:pt x="12519896" y="0"/>
                </a:lnTo>
                <a:lnTo>
                  <a:pt x="12519896" y="4856095"/>
                </a:lnTo>
                <a:lnTo>
                  <a:pt x="0" y="4856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88725" y="1998402"/>
            <a:ext cx="17443813" cy="253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Thay vì viết câu lệnh CREATE TABLE, Dr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ift cho phép đ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ịnh nghĩa bảng trực tiếp bằng class Dart kế thừa Table.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Drift sẽ tự sinh mã SQL tương ứng trong file .g.dart.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Đảm bảo đồng bộ giữa code Dart và cơ sở dữ liệu.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1582" y="0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3. Migrating sang Drift ORM.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84052" y="5143500"/>
            <a:ext cx="12519895" cy="4856095"/>
          </a:xfrm>
          <a:custGeom>
            <a:avLst/>
            <a:gdLst/>
            <a:ahLst/>
            <a:cxnLst/>
            <a:rect r="r" b="b" t="t" l="l"/>
            <a:pathLst>
              <a:path h="4856095" w="12519895">
                <a:moveTo>
                  <a:pt x="0" y="0"/>
                </a:moveTo>
                <a:lnTo>
                  <a:pt x="12519896" y="0"/>
                </a:lnTo>
                <a:lnTo>
                  <a:pt x="12519896" y="4856095"/>
                </a:lnTo>
                <a:lnTo>
                  <a:pt x="0" y="4856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-184513" y="1726972"/>
            <a:ext cx="17443813" cy="317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Cấu trúc dữ liệu trong drift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Thay vì viết câu lệnh CREATE TABLE, Dr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ift cho phép đ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ịnh nghĩa bảng trực tiếp bằng class Dart kế thừa Table.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Drift sẽ tự sinh mã SQL tương ứng trong file .g.dart.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Đảm bảo đồng bộ giữa code Dart và cơ sở dữ liệu.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1582" y="0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3. Migrating sang Drift ORM.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068168" y="1988345"/>
            <a:ext cx="11219832" cy="7430461"/>
          </a:xfrm>
          <a:custGeom>
            <a:avLst/>
            <a:gdLst/>
            <a:ahLst/>
            <a:cxnLst/>
            <a:rect r="r" b="b" t="t" l="l"/>
            <a:pathLst>
              <a:path h="7430461" w="11219832">
                <a:moveTo>
                  <a:pt x="0" y="0"/>
                </a:moveTo>
                <a:lnTo>
                  <a:pt x="11219832" y="0"/>
                </a:lnTo>
                <a:lnTo>
                  <a:pt x="11219832" y="7430461"/>
                </a:lnTo>
                <a:lnTo>
                  <a:pt x="0" y="7430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61582" y="1912145"/>
            <a:ext cx="6586626" cy="57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AppDatabase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 thừa từ _$AppDatabase.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Gom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toàn bộ CRUD (Create, Read, Update, Dele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te) vào một lớp duy 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nhất.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 cần mở kết nối SQLite thủ công.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Dễ mở rộng và bảo trì khi ứng dụng phát triển.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1582" y="0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3. Migrating sang Drift ORM.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166939" y="2373835"/>
            <a:ext cx="10739864" cy="5539331"/>
          </a:xfrm>
          <a:custGeom>
            <a:avLst/>
            <a:gdLst/>
            <a:ahLst/>
            <a:cxnLst/>
            <a:rect r="r" b="b" t="t" l="l"/>
            <a:pathLst>
              <a:path h="5539331" w="10739864">
                <a:moveTo>
                  <a:pt x="0" y="0"/>
                </a:moveTo>
                <a:lnTo>
                  <a:pt x="10739864" y="0"/>
                </a:lnTo>
                <a:lnTo>
                  <a:pt x="10739864" y="5539330"/>
                </a:lnTo>
                <a:lnTo>
                  <a:pt x="0" y="5539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61582" y="1912145"/>
            <a:ext cx="6586626" cy="6366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Cách làm việc với Drift: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Giao diện (UI) chỉ cần gọi các hàm CRUD trong AppDatabase.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Dữ liệu được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truyền bằng Companion, giúp đảm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bảo đúng kiểu cộ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Trình biên dịch kiểm tra kiểu dữ liệu, tránh lỗi SQL runtime.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8725" y="0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4. So sánh SQLite và Drift.</a:t>
              </a:r>
            </a:p>
          </p:txBody>
        </p:sp>
      </p:grpSp>
      <p:graphicFrame>
        <p:nvGraphicFramePr>
          <p:cNvPr name="Object 5" id="5"/>
          <p:cNvGraphicFramePr/>
          <p:nvPr/>
        </p:nvGraphicFramePr>
        <p:xfrm>
          <a:off x="1028700" y="1727843"/>
          <a:ext cx="9872662" cy="5867305"/>
        </p:xfrm>
        <a:graphic>
          <a:graphicData uri="http://schemas.openxmlformats.org/presentationml/2006/ole">
            <p:oleObj imgW="11849100" imgH="78359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9182100"/>
            <a:ext cx="10332355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→ SQL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nhanh gọn, Drift an toàn và tiện bảo trì.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8725" y="357687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5. Truy vấn phức tạp và Relationships.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08712" y="2269831"/>
            <a:ext cx="16870575" cy="6366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 các ứng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dụng quản lý dữ liệu, đặc biệt là quan hệ one-to-many như Danh mục - Sản phẩm, việc xử lý 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truy vấ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 phức tạp đóng vai trò quan trọng để: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Hiển thị dữ liệu có liên kết (ví dụ: sản phẩm kèm tên danh mục).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Lọc và sắp xếp dữ liệu theo điều kiện (tên, giá, loại).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Cập nhật, xoá dữ liệu có ràng buộc quan hệ.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Quan hệ one-to-many trong hệ quản trị cơ sở dữ liệu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Một danh mục (Category) có thể chứa nhiều sản phẩm (Product).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Mỗ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sản phẩm có một khóa ngoại category_id trỏ tới categories.id.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Mối quan hệ này được thể hiện bằng cú pháp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FOREIGN KEY(category_id) REFERENCES categories(id)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7296" y="-348031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5. Truy vấn phức tạp và Relationships.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45419" y="1558178"/>
            <a:ext cx="11632391" cy="7700122"/>
          </a:xfrm>
          <a:custGeom>
            <a:avLst/>
            <a:gdLst/>
            <a:ahLst/>
            <a:cxnLst/>
            <a:rect r="r" b="b" t="t" l="l"/>
            <a:pathLst>
              <a:path h="7700122" w="11632391">
                <a:moveTo>
                  <a:pt x="0" y="0"/>
                </a:moveTo>
                <a:lnTo>
                  <a:pt x="11632391" y="0"/>
                </a:lnTo>
                <a:lnTo>
                  <a:pt x="11632391" y="7700122"/>
                </a:lnTo>
                <a:lnTo>
                  <a:pt x="0" y="7700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0" y="1564114"/>
            <a:ext cx="16870575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Truy vấn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Join và lọc dữ liệu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1564114"/>
            <a:ext cx="6719104" cy="57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JOIN categories c ON p.category_id = c.id: kết hợp 2 bảng theo khóa ngoại.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LIKE '%$search%': lọc sản phẩm hoặc danh mục theo từ khóa.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ORDER BY p.price DESC: sắp xếp theo giá giảm dần.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7296" y="-348031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5. Truy vấn phức tạp và Relationships.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044321" y="1640314"/>
            <a:ext cx="11418281" cy="8390585"/>
          </a:xfrm>
          <a:custGeom>
            <a:avLst/>
            <a:gdLst/>
            <a:ahLst/>
            <a:cxnLst/>
            <a:rect r="r" b="b" t="t" l="l"/>
            <a:pathLst>
              <a:path h="8390585" w="11418281">
                <a:moveTo>
                  <a:pt x="0" y="0"/>
                </a:moveTo>
                <a:lnTo>
                  <a:pt x="11418281" y="0"/>
                </a:lnTo>
                <a:lnTo>
                  <a:pt x="11418281" y="8390585"/>
                </a:lnTo>
                <a:lnTo>
                  <a:pt x="0" y="8390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0" y="1564114"/>
            <a:ext cx="7044321" cy="764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 với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SQLite thuần, Drift giúp viết truy vấn phức tạp rõ ràng hơn, giảm lỗi cú pháp và dễ bảo trì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 đó: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join([...]):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định nghĩa quan hệ giữa 2 bảng bằng cú pháp Dart.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where(...):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thêm điều kiện lọc tương tự SQL nhưng type-safe.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readTable(...):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đọc dữ liệu từng bảng trong kết quả JOIN.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7296" y="-348031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5. Truy vấn phức tạp và Relationships.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87050" y="5984198"/>
            <a:ext cx="15113899" cy="2866043"/>
          </a:xfrm>
          <a:custGeom>
            <a:avLst/>
            <a:gdLst/>
            <a:ahLst/>
            <a:cxnLst/>
            <a:rect r="r" b="b" t="t" l="l"/>
            <a:pathLst>
              <a:path h="2866043" w="15113899">
                <a:moveTo>
                  <a:pt x="0" y="0"/>
                </a:moveTo>
                <a:lnTo>
                  <a:pt x="15113900" y="0"/>
                </a:lnTo>
                <a:lnTo>
                  <a:pt x="15113900" y="2866043"/>
                </a:lnTo>
                <a:lnTo>
                  <a:pt x="0" y="2866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07296" y="1564114"/>
            <a:ext cx="15404355" cy="381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Xóa dữ liệu có quan hệ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 đó: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SQLite: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Cần viết thủ công các câu lệnh SQL để xóa sản phẩm con khi xóa danh mục cha.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Dễ sai sót nếu quên xử lý quan hệ hoặc khi cơ sở dữ liệu mở rộng.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23055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Nội dung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95391" y="1918265"/>
            <a:ext cx="9551473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</a:p>
          <a:p>
            <a:pPr algn="l" marL="863598" indent="-431799" lvl="1">
              <a:lnSpc>
                <a:spcPts val="5599"/>
              </a:lnSpc>
              <a:buAutoNum type="arabicPeriod" startAt="1"/>
            </a:pPr>
            <a:r>
              <a:rPr lang="en-US" sz="3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Tổng quan về SQLite và Drift</a:t>
            </a:r>
          </a:p>
          <a:p>
            <a:pPr algn="l" marL="863598" indent="-431799" lvl="1">
              <a:lnSpc>
                <a:spcPts val="5599"/>
              </a:lnSpc>
              <a:buAutoNum type="arabicPeriod" startAt="1"/>
            </a:pPr>
            <a:r>
              <a:rPr lang="en-US" sz="3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Ứng dụng quản lý sản phẩm</a:t>
            </a:r>
          </a:p>
          <a:p>
            <a:pPr algn="l" marL="863598" indent="-431799" lvl="1">
              <a:lnSpc>
                <a:spcPts val="5599"/>
              </a:lnSpc>
              <a:buAutoNum type="arabicPeriod" startAt="1"/>
            </a:pPr>
            <a:r>
              <a:rPr lang="en-US" sz="3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Migrating sang Drift ORM</a:t>
            </a:r>
          </a:p>
          <a:p>
            <a:pPr algn="l" marL="863598" indent="-431799" lvl="1">
              <a:lnSpc>
                <a:spcPts val="5599"/>
              </a:lnSpc>
              <a:buAutoNum type="arabicPeriod" startAt="1"/>
            </a:pPr>
            <a:r>
              <a:rPr lang="en-US" sz="3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 Sánh SQLite và Drift</a:t>
            </a:r>
          </a:p>
          <a:p>
            <a:pPr algn="l" marL="863598" indent="-431799" lvl="1">
              <a:lnSpc>
                <a:spcPts val="5599"/>
              </a:lnSpc>
              <a:buAutoNum type="arabicPeriod" startAt="1"/>
            </a:pPr>
            <a:r>
              <a:rPr lang="en-US" sz="3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Truy vấn phức tạp và relationships</a:t>
            </a:r>
          </a:p>
          <a:p>
            <a:pPr algn="l" marL="863598" indent="-431799" lvl="1">
              <a:lnSpc>
                <a:spcPts val="5599"/>
              </a:lnSpc>
              <a:buAutoNum type="arabicPeriod" startAt="1"/>
            </a:pPr>
            <a:r>
              <a:rPr lang="en-US" sz="3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hiệu năng và tối ưu hóa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7296" y="-348031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5. Truy vấn phức tạp và Relationships.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7296" y="1401256"/>
            <a:ext cx="17259300" cy="445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Xóa dữ liệu có quan hệ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 đó: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Drift: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ORM typ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-saf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tự động ánh xạ quan hệ cha–con thông qua references().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Khi xó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tegory, Drift xử 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ý xóa Product liên quan bằng logic rõ ràng trong Dart code.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Dễ bảo trì, tránh lỗi SQL, đồng bộ giữa code và cấu trúc CSDL.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057336" y="6697645"/>
            <a:ext cx="14173328" cy="2370043"/>
          </a:xfrm>
          <a:custGeom>
            <a:avLst/>
            <a:gdLst/>
            <a:ahLst/>
            <a:cxnLst/>
            <a:rect r="r" b="b" t="t" l="l"/>
            <a:pathLst>
              <a:path h="2370043" w="14173328">
                <a:moveTo>
                  <a:pt x="0" y="0"/>
                </a:moveTo>
                <a:lnTo>
                  <a:pt x="14173328" y="0"/>
                </a:lnTo>
                <a:lnTo>
                  <a:pt x="14173328" y="2370044"/>
                </a:lnTo>
                <a:lnTo>
                  <a:pt x="0" y="2370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7296" y="-348031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5. Truy vấn phức tạp và Relationships.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98657" y="1450313"/>
            <a:ext cx="7433957" cy="5228668"/>
          </a:xfrm>
          <a:custGeom>
            <a:avLst/>
            <a:gdLst/>
            <a:ahLst/>
            <a:cxnLst/>
            <a:rect r="r" b="b" t="t" l="l"/>
            <a:pathLst>
              <a:path h="5228668" w="7433957">
                <a:moveTo>
                  <a:pt x="0" y="0"/>
                </a:moveTo>
                <a:lnTo>
                  <a:pt x="7433957" y="0"/>
                </a:lnTo>
                <a:lnTo>
                  <a:pt x="7433957" y="5228668"/>
                </a:lnTo>
                <a:lnTo>
                  <a:pt x="0" y="5228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32614" y="2196635"/>
            <a:ext cx="6551302" cy="6870878"/>
          </a:xfrm>
          <a:custGeom>
            <a:avLst/>
            <a:gdLst/>
            <a:ahLst/>
            <a:cxnLst/>
            <a:rect r="r" b="b" t="t" l="l"/>
            <a:pathLst>
              <a:path h="6870878" w="6551302">
                <a:moveTo>
                  <a:pt x="0" y="0"/>
                </a:moveTo>
                <a:lnTo>
                  <a:pt x="6551302" y="0"/>
                </a:lnTo>
                <a:lnTo>
                  <a:pt x="6551302" y="6870877"/>
                </a:lnTo>
                <a:lnTo>
                  <a:pt x="0" y="68708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04809" y="5198459"/>
            <a:ext cx="7227805" cy="5088541"/>
          </a:xfrm>
          <a:custGeom>
            <a:avLst/>
            <a:gdLst/>
            <a:ahLst/>
            <a:cxnLst/>
            <a:rect r="r" b="b" t="t" l="l"/>
            <a:pathLst>
              <a:path h="5088541" w="7227805">
                <a:moveTo>
                  <a:pt x="0" y="0"/>
                </a:moveTo>
                <a:lnTo>
                  <a:pt x="7227805" y="0"/>
                </a:lnTo>
                <a:lnTo>
                  <a:pt x="7227805" y="5088541"/>
                </a:lnTo>
                <a:lnTo>
                  <a:pt x="0" y="50885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8725" y="357687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6. Test hiệu năng và tối ưu hóa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970922" y="4858184"/>
            <a:ext cx="11911262" cy="5032618"/>
          </a:xfrm>
          <a:custGeom>
            <a:avLst/>
            <a:gdLst/>
            <a:ahLst/>
            <a:cxnLst/>
            <a:rect r="r" b="b" t="t" l="l"/>
            <a:pathLst>
              <a:path h="5032618" w="11911262">
                <a:moveTo>
                  <a:pt x="0" y="0"/>
                </a:moveTo>
                <a:lnTo>
                  <a:pt x="11911262" y="0"/>
                </a:lnTo>
                <a:lnTo>
                  <a:pt x="11911262" y="5032618"/>
                </a:lnTo>
                <a:lnTo>
                  <a:pt x="0" y="5032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5867" y="1967865"/>
            <a:ext cx="9165208" cy="253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Đo thời gian thực hiện: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 1000 sản phẩm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Query toàn bộ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Update hàng loạt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153" y="0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6. Test hiệu năng và tối ưu hóa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24575" y="1541860"/>
            <a:ext cx="11174566" cy="8935141"/>
          </a:xfrm>
          <a:custGeom>
            <a:avLst/>
            <a:gdLst/>
            <a:ahLst/>
            <a:cxnLst/>
            <a:rect r="r" b="b" t="t" l="l"/>
            <a:pathLst>
              <a:path h="8935141" w="11174566">
                <a:moveTo>
                  <a:pt x="0" y="0"/>
                </a:moveTo>
                <a:lnTo>
                  <a:pt x="11174565" y="0"/>
                </a:lnTo>
                <a:lnTo>
                  <a:pt x="11174565" y="8935141"/>
                </a:lnTo>
                <a:lnTo>
                  <a:pt x="0" y="89351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645" r="0" b="-4645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7300" y="547688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Tài liệu tham khảo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66023" y="3197241"/>
            <a:ext cx="14755954" cy="3892519"/>
          </a:xfrm>
          <a:custGeom>
            <a:avLst/>
            <a:gdLst/>
            <a:ahLst/>
            <a:cxnLst/>
            <a:rect r="r" b="b" t="t" l="l"/>
            <a:pathLst>
              <a:path h="3892519" w="14755954">
                <a:moveTo>
                  <a:pt x="0" y="0"/>
                </a:moveTo>
                <a:lnTo>
                  <a:pt x="14755954" y="0"/>
                </a:lnTo>
                <a:lnTo>
                  <a:pt x="14755954" y="3892518"/>
                </a:lnTo>
                <a:lnTo>
                  <a:pt x="0" y="3892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7300" y="547688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Phân công công việc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950634" y="3693334"/>
          <a:ext cx="16386731" cy="2900331"/>
        </p:xfrm>
        <a:graphic>
          <a:graphicData uri="http://schemas.openxmlformats.org/drawingml/2006/table">
            <a:tbl>
              <a:tblPr/>
              <a:tblGrid>
                <a:gridCol w="1165634"/>
                <a:gridCol w="4467063"/>
                <a:gridCol w="7308972"/>
                <a:gridCol w="3445062"/>
              </a:tblGrid>
              <a:tr h="9667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FFFFFF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TT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FFFFFF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HỌ VÀ TÊN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FFFFFF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NỘI DUNG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FFFFFF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TỶ LỆ ĐÓNG GÓP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9667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Trung Thành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Code, tìm nội dung, làm powerpoint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50%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</a:tr>
              <a:tr h="9667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Văn Tiến Lộc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Code, tìm nội dung, làm word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50%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10" y="357687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1424940" indent="-712470" lvl="1">
                <a:lnSpc>
                  <a:spcPts val="7128"/>
                </a:lnSpc>
                <a:buAutoNum type="arabicPeriod" startAt="1"/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Tổng quan về SQLite và Drift.</a:t>
              </a:r>
            </a:p>
          </p:txBody>
        </p:sp>
      </p:grpSp>
      <p:graphicFrame>
        <p:nvGraphicFramePr>
          <p:cNvPr name="Object 5" id="5"/>
          <p:cNvGraphicFramePr/>
          <p:nvPr/>
        </p:nvGraphicFramePr>
        <p:xfrm>
          <a:off x="8866514" y="2920444"/>
          <a:ext cx="5657850" cy="3143250"/>
        </p:xfrm>
        <a:graphic>
          <a:graphicData uri="http://schemas.openxmlformats.org/presentationml/2006/ole">
            <p:oleObj imgW="6781800" imgH="4267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253010" y="2384131"/>
            <a:ext cx="8109775" cy="7789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SQLite:</a:t>
            </a:r>
          </a:p>
          <a:p>
            <a:pPr algn="l" marL="1554480" indent="-518160" lvl="2">
              <a:lnSpc>
                <a:spcPts val="3888"/>
              </a:lnSpc>
              <a:spcBef>
                <a:spcPct val="0"/>
              </a:spcBef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CSDL nhẹ, phổ biến trên Andr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oid/iOS.</a:t>
            </a:r>
          </a:p>
          <a:p>
            <a:pPr algn="l" marL="1554480" indent="-518160" lvl="2">
              <a:lnSpc>
                <a:spcPts val="3888"/>
              </a:lnSpc>
              <a:spcBef>
                <a:spcPct val="0"/>
              </a:spcBef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 cần server, lưu dữ liệu trong 1 file duy nhất.</a:t>
            </a:r>
          </a:p>
          <a:p>
            <a:pPr algn="l" marL="1554480" indent="-518160" lvl="2">
              <a:lnSpc>
                <a:spcPts val="3888"/>
              </a:lnSpc>
              <a:spcBef>
                <a:spcPct val="0"/>
              </a:spcBef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Dùng các lệnh SQL trực tiếp để truy vấn dữ liệu.</a:t>
            </a:r>
          </a:p>
          <a:p>
            <a:pPr algn="l" marL="777240" indent="-388620" lvl="1">
              <a:lnSpc>
                <a:spcPts val="3888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Drift (Moor):</a:t>
            </a:r>
          </a:p>
          <a:p>
            <a:pPr algn="l" marL="1554480" indent="-518160" lvl="2">
              <a:lnSpc>
                <a:spcPts val="3888"/>
              </a:lnSpc>
              <a:spcBef>
                <a:spcPct val="0"/>
              </a:spcBef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ORM trong Flutter, xây dựng trên nền SQLite.</a:t>
            </a:r>
          </a:p>
          <a:p>
            <a:pPr algn="l" marL="1554480" indent="-518160" lvl="2">
              <a:lnSpc>
                <a:spcPts val="3888"/>
              </a:lnSpc>
              <a:spcBef>
                <a:spcPct val="0"/>
              </a:spcBef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Viết query bằng Dart code, type-safe và sinh code tự động.</a:t>
            </a:r>
          </a:p>
          <a:p>
            <a:pPr algn="l" marL="1554480" indent="-518160" lvl="2">
              <a:lnSpc>
                <a:spcPts val="3888"/>
              </a:lnSpc>
              <a:spcBef>
                <a:spcPct val="0"/>
              </a:spcBef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Dễ dàng kết nối UI với dữ liệu (qua Stream).</a:t>
            </a:r>
          </a:p>
          <a:p>
            <a:pPr algn="l">
              <a:lnSpc>
                <a:spcPts val="3888"/>
              </a:lnSpc>
              <a:spcBef>
                <a:spcPct val="0"/>
              </a:spcBef>
            </a:pPr>
          </a:p>
          <a:p>
            <a:pPr algn="l">
              <a:lnSpc>
                <a:spcPts val="38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10" y="357687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1424940" indent="-712470" lvl="1">
                <a:lnSpc>
                  <a:spcPts val="7128"/>
                </a:lnSpc>
                <a:buAutoNum type="arabicPeriod" startAt="1"/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Tổng quan về SQLite và Drift.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420867" y="1835189"/>
            <a:ext cx="6059637" cy="7940969"/>
          </a:xfrm>
          <a:custGeom>
            <a:avLst/>
            <a:gdLst/>
            <a:ahLst/>
            <a:cxnLst/>
            <a:rect r="r" b="b" t="t" l="l"/>
            <a:pathLst>
              <a:path h="7940969" w="6059637">
                <a:moveTo>
                  <a:pt x="0" y="0"/>
                </a:moveTo>
                <a:lnTo>
                  <a:pt x="6059637" y="0"/>
                </a:lnTo>
                <a:lnTo>
                  <a:pt x="6059637" y="7940969"/>
                </a:lnTo>
                <a:lnTo>
                  <a:pt x="0" y="7940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7082" y="2269831"/>
            <a:ext cx="10603785" cy="828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Sơ đồ Flutter ↔ SQLite ↔ Drift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CSDL 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Luồng dữ liệu: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Flutter → gửi yêu cầu CRUD → Drift 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→ thực thi SQL → SQLite.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SQLite trả kết quả → Drift ánh xạ về Dart object → Flutter hiển thị UI.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Flutter App: xử lý giao diện, gọi DAO hoặc Repository.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Drift ORM: lớp trung gian giúp viết code Dart thay cho SQL.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SQLite: nơi lưu trữ vật lý dữ liệu trên thiết bị.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4227493" y="7159943"/>
            <a:ext cx="382905" cy="274320"/>
            <a:chOff x="0" y="0"/>
            <a:chExt cx="510540" cy="3657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6990" y="49530"/>
              <a:ext cx="414020" cy="276860"/>
            </a:xfrm>
            <a:custGeom>
              <a:avLst/>
              <a:gdLst/>
              <a:ahLst/>
              <a:cxnLst/>
              <a:rect r="r" b="b" t="t" l="l"/>
              <a:pathLst>
                <a:path h="276860" w="414020">
                  <a:moveTo>
                    <a:pt x="34290" y="16510"/>
                  </a:moveTo>
                  <a:cubicBezTo>
                    <a:pt x="90170" y="57150"/>
                    <a:pt x="83820" y="76200"/>
                    <a:pt x="91440" y="91440"/>
                  </a:cubicBezTo>
                  <a:cubicBezTo>
                    <a:pt x="101600" y="110490"/>
                    <a:pt x="128270" y="127000"/>
                    <a:pt x="139700" y="146050"/>
                  </a:cubicBezTo>
                  <a:cubicBezTo>
                    <a:pt x="151130" y="165100"/>
                    <a:pt x="152400" y="193040"/>
                    <a:pt x="162560" y="205740"/>
                  </a:cubicBezTo>
                  <a:cubicBezTo>
                    <a:pt x="168910" y="214630"/>
                    <a:pt x="176530" y="219710"/>
                    <a:pt x="186690" y="222250"/>
                  </a:cubicBezTo>
                  <a:cubicBezTo>
                    <a:pt x="195580" y="224790"/>
                    <a:pt x="208280" y="226060"/>
                    <a:pt x="218440" y="218440"/>
                  </a:cubicBezTo>
                  <a:cubicBezTo>
                    <a:pt x="237490" y="205740"/>
                    <a:pt x="245110" y="156210"/>
                    <a:pt x="266700" y="124460"/>
                  </a:cubicBezTo>
                  <a:cubicBezTo>
                    <a:pt x="292100" y="87630"/>
                    <a:pt x="345440" y="27940"/>
                    <a:pt x="368300" y="11430"/>
                  </a:cubicBezTo>
                  <a:cubicBezTo>
                    <a:pt x="377190" y="3810"/>
                    <a:pt x="383540" y="1270"/>
                    <a:pt x="389890" y="1270"/>
                  </a:cubicBezTo>
                  <a:cubicBezTo>
                    <a:pt x="397510" y="1270"/>
                    <a:pt x="406400" y="7620"/>
                    <a:pt x="410210" y="13970"/>
                  </a:cubicBezTo>
                  <a:cubicBezTo>
                    <a:pt x="414020" y="20320"/>
                    <a:pt x="414020" y="31750"/>
                    <a:pt x="411480" y="38100"/>
                  </a:cubicBezTo>
                  <a:cubicBezTo>
                    <a:pt x="407670" y="44450"/>
                    <a:pt x="398780" y="50800"/>
                    <a:pt x="391160" y="52070"/>
                  </a:cubicBezTo>
                  <a:cubicBezTo>
                    <a:pt x="384810" y="53340"/>
                    <a:pt x="373380" y="49530"/>
                    <a:pt x="369570" y="43180"/>
                  </a:cubicBezTo>
                  <a:cubicBezTo>
                    <a:pt x="364490" y="36830"/>
                    <a:pt x="361950" y="20320"/>
                    <a:pt x="367030" y="12700"/>
                  </a:cubicBezTo>
                  <a:cubicBezTo>
                    <a:pt x="370840" y="6350"/>
                    <a:pt x="387350" y="0"/>
                    <a:pt x="394970" y="2540"/>
                  </a:cubicBezTo>
                  <a:cubicBezTo>
                    <a:pt x="403860" y="5080"/>
                    <a:pt x="414020" y="21590"/>
                    <a:pt x="411480" y="35560"/>
                  </a:cubicBezTo>
                  <a:cubicBezTo>
                    <a:pt x="407670" y="60960"/>
                    <a:pt x="345440" y="99060"/>
                    <a:pt x="317500" y="135890"/>
                  </a:cubicBezTo>
                  <a:cubicBezTo>
                    <a:pt x="288290" y="175260"/>
                    <a:pt x="271780" y="247650"/>
                    <a:pt x="241300" y="265430"/>
                  </a:cubicBezTo>
                  <a:cubicBezTo>
                    <a:pt x="219710" y="276860"/>
                    <a:pt x="187960" y="270510"/>
                    <a:pt x="167640" y="264160"/>
                  </a:cubicBezTo>
                  <a:cubicBezTo>
                    <a:pt x="153670" y="260350"/>
                    <a:pt x="144780" y="254000"/>
                    <a:pt x="132080" y="241300"/>
                  </a:cubicBezTo>
                  <a:cubicBezTo>
                    <a:pt x="106680" y="215900"/>
                    <a:pt x="54610" y="133350"/>
                    <a:pt x="44450" y="102870"/>
                  </a:cubicBezTo>
                  <a:cubicBezTo>
                    <a:pt x="39370" y="90170"/>
                    <a:pt x="46990" y="80010"/>
                    <a:pt x="41910" y="72390"/>
                  </a:cubicBezTo>
                  <a:cubicBezTo>
                    <a:pt x="35560" y="63500"/>
                    <a:pt x="8890" y="63500"/>
                    <a:pt x="3810" y="53340"/>
                  </a:cubicBezTo>
                  <a:cubicBezTo>
                    <a:pt x="0" y="45720"/>
                    <a:pt x="1270" y="31750"/>
                    <a:pt x="6350" y="25400"/>
                  </a:cubicBezTo>
                  <a:cubicBezTo>
                    <a:pt x="11430" y="19050"/>
                    <a:pt x="34290" y="16510"/>
                    <a:pt x="34290" y="1651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8725" y="357687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2. Ứng dụng quản lý sản phẩm.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623058">
            <a:off x="11360729" y="2705518"/>
            <a:ext cx="4968021" cy="10776553"/>
          </a:xfrm>
          <a:custGeom>
            <a:avLst/>
            <a:gdLst/>
            <a:ahLst/>
            <a:cxnLst/>
            <a:rect r="r" b="b" t="t" l="l"/>
            <a:pathLst>
              <a:path h="10776553" w="4968021">
                <a:moveTo>
                  <a:pt x="0" y="0"/>
                </a:moveTo>
                <a:lnTo>
                  <a:pt x="4968021" y="0"/>
                </a:lnTo>
                <a:lnTo>
                  <a:pt x="4968021" y="10776554"/>
                </a:lnTo>
                <a:lnTo>
                  <a:pt x="0" y="10776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14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88725" y="2864570"/>
            <a:ext cx="10250926" cy="522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Ứng dụng</a:t>
            </a: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Product Management App – quản lý sản phẩm và danh mục.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Sử Dụng</a:t>
            </a: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Flu</a:t>
            </a: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tter + SQLite (thông qua thư viện sqflite).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Dữ liệu được lưu trữ cục bộ trên thiết bị, không cần server.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Mục tiêu: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Quản lý danh mục (Category) và</a:t>
            </a: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sản phẩm (Product).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Thực hiện các thao tác CRUD 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Thử nghiệm hiệu</a:t>
            </a: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năng ghi dữ liệu hàng loạt.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8725" y="357687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2. Ứng dụng quản lý sản phẩm.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96822" y="5415301"/>
            <a:ext cx="5047988" cy="11047954"/>
          </a:xfrm>
          <a:custGeom>
            <a:avLst/>
            <a:gdLst/>
            <a:ahLst/>
            <a:cxnLst/>
            <a:rect r="r" b="b" t="t" l="l"/>
            <a:pathLst>
              <a:path h="11047954" w="5047988">
                <a:moveTo>
                  <a:pt x="0" y="0"/>
                </a:moveTo>
                <a:lnTo>
                  <a:pt x="5047988" y="0"/>
                </a:lnTo>
                <a:lnTo>
                  <a:pt x="5047988" y="11047955"/>
                </a:lnTo>
                <a:lnTo>
                  <a:pt x="0" y="110479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23452" y="2346031"/>
            <a:ext cx="4964548" cy="10578214"/>
          </a:xfrm>
          <a:custGeom>
            <a:avLst/>
            <a:gdLst/>
            <a:ahLst/>
            <a:cxnLst/>
            <a:rect r="r" b="b" t="t" l="l"/>
            <a:pathLst>
              <a:path h="10578214" w="4964548">
                <a:moveTo>
                  <a:pt x="0" y="0"/>
                </a:moveTo>
                <a:lnTo>
                  <a:pt x="4964548" y="0"/>
                </a:lnTo>
                <a:lnTo>
                  <a:pt x="4964548" y="10578214"/>
                </a:lnTo>
                <a:lnTo>
                  <a:pt x="0" y="105782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44810" y="3204086"/>
            <a:ext cx="5178642" cy="11211888"/>
          </a:xfrm>
          <a:custGeom>
            <a:avLst/>
            <a:gdLst/>
            <a:ahLst/>
            <a:cxnLst/>
            <a:rect r="r" b="b" t="t" l="l"/>
            <a:pathLst>
              <a:path h="11211888" w="5178642">
                <a:moveTo>
                  <a:pt x="0" y="0"/>
                </a:moveTo>
                <a:lnTo>
                  <a:pt x="5178642" y="0"/>
                </a:lnTo>
                <a:lnTo>
                  <a:pt x="5178642" y="11211888"/>
                </a:lnTo>
                <a:lnTo>
                  <a:pt x="0" y="112118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8725" y="2104567"/>
            <a:ext cx="6260910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Thêm danh mục (Add Category)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Thêm / Chỉnh sửa sản phẩm (Add/Edit Product)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Xóa sản phẩm (Delete Product)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Xóa danh mục (Delete Category)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Tìm kiếm (Search)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8725" y="357687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2. Ứng dụng quản lý sản phẩm.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777782" y="2346031"/>
            <a:ext cx="8700217" cy="6912269"/>
          </a:xfrm>
          <a:custGeom>
            <a:avLst/>
            <a:gdLst/>
            <a:ahLst/>
            <a:cxnLst/>
            <a:rect r="r" b="b" t="t" l="l"/>
            <a:pathLst>
              <a:path h="6912269" w="8700217">
                <a:moveTo>
                  <a:pt x="0" y="0"/>
                </a:moveTo>
                <a:lnTo>
                  <a:pt x="8700217" y="0"/>
                </a:lnTo>
                <a:lnTo>
                  <a:pt x="8700217" y="6912269"/>
                </a:lnTo>
                <a:lnTo>
                  <a:pt x="0" y="691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46" t="0" r="-792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88725" y="2495550"/>
            <a:ext cx="7886700" cy="522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Thiết kế cơ sở dữ liệu.</a:t>
            </a:r>
          </a:p>
          <a:p>
            <a:pPr algn="l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Khởi tạo 2 bảng trong hàm onCreate() của SQLiteService.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 đó:</a:t>
            </a:r>
          </a:p>
          <a:p>
            <a:pPr algn="l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b="true" sz="29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id</a:t>
            </a: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là khóa chính tự tăng.</a:t>
            </a:r>
          </a:p>
          <a:p>
            <a:pPr algn="l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b="true" sz="29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category_id</a:t>
            </a: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là khóa ngoại, liên kết mỗi sản phẩm với một danh mục.</a:t>
            </a:r>
          </a:p>
          <a:p>
            <a:pPr algn="l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b="true" sz="29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price</a:t>
            </a: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và </a:t>
            </a:r>
            <a:r>
              <a:rPr lang="en-US" b="true" sz="29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quantity</a:t>
            </a: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dùng kiểu REAL và INTEGER để lưu giá và số lượng.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8725" y="357687"/>
            <a:ext cx="15773400" cy="1988345"/>
            <a:chOff x="0" y="0"/>
            <a:chExt cx="21031200" cy="2651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spc="-4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2. Ứng dụng quản lý sản phẩm.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8124" y="5028636"/>
            <a:ext cx="9403853" cy="5188333"/>
          </a:xfrm>
          <a:custGeom>
            <a:avLst/>
            <a:gdLst/>
            <a:ahLst/>
            <a:cxnLst/>
            <a:rect r="r" b="b" t="t" l="l"/>
            <a:pathLst>
              <a:path h="5188333" w="9403853">
                <a:moveTo>
                  <a:pt x="0" y="0"/>
                </a:moveTo>
                <a:lnTo>
                  <a:pt x="9403853" y="0"/>
                </a:lnTo>
                <a:lnTo>
                  <a:pt x="9403853" y="5188333"/>
                </a:lnTo>
                <a:lnTo>
                  <a:pt x="0" y="51883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376594" y="2089331"/>
            <a:ext cx="5882706" cy="8127638"/>
          </a:xfrm>
          <a:custGeom>
            <a:avLst/>
            <a:gdLst/>
            <a:ahLst/>
            <a:cxnLst/>
            <a:rect r="r" b="b" t="t" l="l"/>
            <a:pathLst>
              <a:path h="8127638" w="5882706">
                <a:moveTo>
                  <a:pt x="0" y="0"/>
                </a:moveTo>
                <a:lnTo>
                  <a:pt x="5882706" y="0"/>
                </a:lnTo>
                <a:lnTo>
                  <a:pt x="5882706" y="8127638"/>
                </a:lnTo>
                <a:lnTo>
                  <a:pt x="0" y="8127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388725" y="2022656"/>
            <a:ext cx="9596707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Mô hình dữ liệu</a:t>
            </a:r>
          </a:p>
          <a:p>
            <a:pPr algn="l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 ứng dụng, hai lớp </a:t>
            </a: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ữ liệu được định nghĩ</a:t>
            </a: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là Catego</a:t>
            </a: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 và Product:</a:t>
            </a:r>
          </a:p>
          <a:p>
            <a:pPr algn="l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 lớp này giúp ánh xạ dữ liệu giữa Flutter và SQLite dễ dàng, thuận tiện cho thao tác CRUD.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DAG2_tHRulU</dc:identifier>
  <dcterms:modified xsi:type="dcterms:W3CDTF">2011-08-01T06:04:30Z</dcterms:modified>
  <cp:revision>1</cp:revision>
  <dc:title>SQLite và Drift.pptx</dc:title>
</cp:coreProperties>
</file>