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3" r:id="rId2"/>
    <p:sldId id="474" r:id="rId3"/>
    <p:sldId id="469" r:id="rId4"/>
    <p:sldId id="450" r:id="rId5"/>
    <p:sldId id="397" r:id="rId6"/>
    <p:sldId id="404" r:id="rId7"/>
    <p:sldId id="470" r:id="rId8"/>
    <p:sldId id="442" r:id="rId9"/>
    <p:sldId id="407" r:id="rId10"/>
    <p:sldId id="462" r:id="rId11"/>
    <p:sldId id="411" r:id="rId12"/>
    <p:sldId id="441" r:id="rId13"/>
    <p:sldId id="413" r:id="rId14"/>
    <p:sldId id="414" r:id="rId15"/>
    <p:sldId id="471" r:id="rId16"/>
    <p:sldId id="463" r:id="rId17"/>
    <p:sldId id="365" r:id="rId18"/>
    <p:sldId id="444" r:id="rId19"/>
    <p:sldId id="464" r:id="rId20"/>
    <p:sldId id="446" r:id="rId21"/>
    <p:sldId id="448" r:id="rId22"/>
    <p:sldId id="472" r:id="rId23"/>
    <p:sldId id="429" r:id="rId24"/>
    <p:sldId id="451" r:id="rId25"/>
    <p:sldId id="466" r:id="rId26"/>
    <p:sldId id="467" r:id="rId27"/>
    <p:sldId id="473" r:id="rId28"/>
    <p:sldId id="468" r:id="rId29"/>
    <p:sldId id="456" r:id="rId30"/>
    <p:sldId id="399"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7D1C"/>
    <a:srgbClr val="5A69CC"/>
    <a:srgbClr val="ECEAEF"/>
    <a:srgbClr val="B3876F"/>
    <a:srgbClr val="F7EFEB"/>
    <a:srgbClr val="E6E0DC"/>
    <a:srgbClr val="F4ECE5"/>
    <a:srgbClr val="7AAC93"/>
    <a:srgbClr val="E16601"/>
    <a:srgbClr val="FEAF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5" autoAdjust="0"/>
    <p:restoredTop sz="95771" autoAdjust="0"/>
  </p:normalViewPr>
  <p:slideViewPr>
    <p:cSldViewPr snapToGrid="0" showGuides="1">
      <p:cViewPr varScale="1">
        <p:scale>
          <a:sx n="70" d="100"/>
          <a:sy n="70" d="100"/>
        </p:scale>
        <p:origin x="341" y="58"/>
      </p:cViewPr>
      <p:guideLst/>
    </p:cSldViewPr>
  </p:slideViewPr>
  <p:notesTextViewPr>
    <p:cViewPr>
      <p:scale>
        <a:sx n="20" d="100"/>
        <a:sy n="2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419118844957423E-2"/>
          <c:y val="0.20510668315503011"/>
          <c:w val="0.89289828211757805"/>
          <c:h val="0.58978688688962422"/>
        </c:manualLayout>
      </c:layout>
      <c:doughnutChart>
        <c:varyColors val="1"/>
        <c:ser>
          <c:idx val="0"/>
          <c:order val="0"/>
          <c:tx>
            <c:strRef>
              <c:f>Sheet1!$B$1</c:f>
              <c:strCache>
                <c:ptCount val="1"/>
                <c:pt idx="0">
                  <c:v>人数</c:v>
                </c:pt>
              </c:strCache>
            </c:strRef>
          </c:tx>
          <c:spPr>
            <a:solidFill>
              <a:schemeClr val="accent1"/>
            </a:solidFill>
            <a:ln>
              <a:noFill/>
            </a:ln>
            <a:effectLst/>
          </c:spPr>
          <c:dPt>
            <c:idx val="0"/>
            <c:bubble3D val="0"/>
            <c:spPr>
              <a:solidFill>
                <a:schemeClr val="accent3"/>
              </a:solidFill>
              <a:ln w="19050">
                <a:noFill/>
              </a:ln>
              <a:effectLst/>
            </c:spPr>
            <c:extLst>
              <c:ext xmlns:c16="http://schemas.microsoft.com/office/drawing/2014/chart" uri="{C3380CC4-5D6E-409C-BE32-E72D297353CC}">
                <c16:uniqueId val="{00000001-1334-40C2-B9E2-12BBBC7F9398}"/>
              </c:ext>
            </c:extLst>
          </c:dPt>
          <c:dPt>
            <c:idx val="1"/>
            <c:bubble3D val="0"/>
            <c:spPr>
              <a:solidFill>
                <a:schemeClr val="accent1"/>
              </a:solidFill>
              <a:ln w="19050">
                <a:noFill/>
              </a:ln>
              <a:effectLst/>
            </c:spPr>
            <c:extLst>
              <c:ext xmlns:c16="http://schemas.microsoft.com/office/drawing/2014/chart" uri="{C3380CC4-5D6E-409C-BE32-E72D297353CC}">
                <c16:uniqueId val="{00000003-1334-40C2-B9E2-12BBBC7F9398}"/>
              </c:ext>
            </c:extLst>
          </c:dPt>
          <c:dPt>
            <c:idx val="2"/>
            <c:bubble3D val="0"/>
            <c:spPr>
              <a:solidFill>
                <a:schemeClr val="accent2"/>
              </a:solidFill>
              <a:ln w="19050">
                <a:noFill/>
              </a:ln>
              <a:effectLst/>
            </c:spPr>
            <c:extLst>
              <c:ext xmlns:c16="http://schemas.microsoft.com/office/drawing/2014/chart" uri="{C3380CC4-5D6E-409C-BE32-E72D297353CC}">
                <c16:uniqueId val="{00000005-1334-40C2-B9E2-12BBBC7F9398}"/>
              </c:ext>
            </c:extLst>
          </c:dPt>
          <c:cat>
            <c:strRef>
              <c:f>Sheet1!$A$2:$A$4</c:f>
              <c:strCache>
                <c:ptCount val="3"/>
                <c:pt idx="0">
                  <c:v>传统会计</c:v>
                </c:pt>
                <c:pt idx="1">
                  <c:v>管理会计</c:v>
                </c:pt>
                <c:pt idx="2">
                  <c:v>其他</c:v>
                </c:pt>
              </c:strCache>
            </c:strRef>
          </c:cat>
          <c:val>
            <c:numRef>
              <c:f>Sheet1!$B$2:$B$4</c:f>
              <c:numCache>
                <c:formatCode>General</c:formatCode>
                <c:ptCount val="3"/>
                <c:pt idx="0">
                  <c:v>0.4</c:v>
                </c:pt>
                <c:pt idx="1">
                  <c:v>3.8</c:v>
                </c:pt>
                <c:pt idx="2">
                  <c:v>0.1</c:v>
                </c:pt>
              </c:numCache>
            </c:numRef>
          </c:val>
          <c:extLst>
            <c:ext xmlns:c16="http://schemas.microsoft.com/office/drawing/2014/chart" uri="{C3380CC4-5D6E-409C-BE32-E72D297353CC}">
              <c16:uniqueId val="{00000006-1334-40C2-B9E2-12BBBC7F9398}"/>
            </c:ext>
          </c:extLst>
        </c:ser>
        <c:dLbls>
          <c:showLegendKey val="0"/>
          <c:showVal val="0"/>
          <c:showCatName val="0"/>
          <c:showSerName val="0"/>
          <c:showPercent val="0"/>
          <c:showBubbleSize val="0"/>
          <c:showLeaderLines val="1"/>
        </c:dLbls>
        <c:firstSliceAng val="218"/>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nSpc>
          <a:spcPct val="120000"/>
        </a:lnSpc>
        <a:spcBef>
          <a:spcPts val="0"/>
        </a:spcBef>
        <a:spcAft>
          <a:spcPts val="0"/>
        </a:spcAft>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8419118844957423E-2"/>
          <c:y val="0.20510668315503011"/>
          <c:w val="0.89289828211757805"/>
          <c:h val="0.58978688688962422"/>
        </c:manualLayout>
      </c:layout>
      <c:doughnutChart>
        <c:varyColors val="1"/>
        <c:ser>
          <c:idx val="0"/>
          <c:order val="0"/>
          <c:tx>
            <c:strRef>
              <c:f>Sheet1!$B$1</c:f>
              <c:strCache>
                <c:ptCount val="1"/>
                <c:pt idx="0">
                  <c:v>人数</c:v>
                </c:pt>
              </c:strCache>
            </c:strRef>
          </c:tx>
          <c:spPr>
            <a:solidFill>
              <a:srgbClr val="133A6C"/>
            </a:solidFill>
            <a:effectLst/>
          </c:spPr>
          <c:dPt>
            <c:idx val="0"/>
            <c:bubble3D val="0"/>
            <c:spPr>
              <a:solidFill>
                <a:schemeClr val="accent3"/>
              </a:solidFill>
              <a:ln w="19050">
                <a:solidFill>
                  <a:schemeClr val="lt1"/>
                </a:solidFill>
              </a:ln>
              <a:effectLst/>
            </c:spPr>
            <c:extLst>
              <c:ext xmlns:c16="http://schemas.microsoft.com/office/drawing/2014/chart" uri="{C3380CC4-5D6E-409C-BE32-E72D297353CC}">
                <c16:uniqueId val="{00000001-3A7E-4298-91DA-DAA76455AA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A7E-4298-91DA-DAA76455AAE0}"/>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3A7E-4298-91DA-DAA76455AAE0}"/>
              </c:ext>
            </c:extLst>
          </c:dPt>
          <c:cat>
            <c:strRef>
              <c:f>Sheet1!$A$2:$A$4</c:f>
              <c:strCache>
                <c:ptCount val="3"/>
                <c:pt idx="0">
                  <c:v>传统会计</c:v>
                </c:pt>
                <c:pt idx="1">
                  <c:v>其他</c:v>
                </c:pt>
                <c:pt idx="2">
                  <c:v>管理会计</c:v>
                </c:pt>
              </c:strCache>
            </c:strRef>
          </c:cat>
          <c:val>
            <c:numRef>
              <c:f>Sheet1!$B$2:$B$4</c:f>
              <c:numCache>
                <c:formatCode>General</c:formatCode>
                <c:ptCount val="3"/>
                <c:pt idx="0">
                  <c:v>2500</c:v>
                </c:pt>
                <c:pt idx="1">
                  <c:v>200</c:v>
                </c:pt>
                <c:pt idx="2">
                  <c:v>500</c:v>
                </c:pt>
              </c:numCache>
            </c:numRef>
          </c:val>
          <c:extLst>
            <c:ext xmlns:c16="http://schemas.microsoft.com/office/drawing/2014/chart" uri="{C3380CC4-5D6E-409C-BE32-E72D297353CC}">
              <c16:uniqueId val="{00000006-3A7E-4298-91DA-DAA76455AAE0}"/>
            </c:ext>
          </c:extLst>
        </c:ser>
        <c:dLbls>
          <c:showLegendKey val="0"/>
          <c:showVal val="0"/>
          <c:showCatName val="0"/>
          <c:showSerName val="0"/>
          <c:showPercent val="0"/>
          <c:showBubbleSize val="0"/>
          <c:showLeaderLines val="1"/>
        </c:dLbls>
        <c:firstSliceAng val="311"/>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nSpc>
          <a:spcPct val="120000"/>
        </a:lnSpc>
        <a:spcBef>
          <a:spcPts val="0"/>
        </a:spcBef>
        <a:spcAft>
          <a:spcPts val="0"/>
        </a:spcAft>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5904443000630934E-2"/>
          <c:y val="3.7895308299440239E-2"/>
          <c:w val="0.95097728322522102"/>
          <c:h val="0.79733039848352716"/>
        </c:manualLayout>
      </c:layout>
      <c:barChart>
        <c:barDir val="col"/>
        <c:grouping val="clustered"/>
        <c:varyColors val="0"/>
        <c:ser>
          <c:idx val="0"/>
          <c:order val="0"/>
          <c:tx>
            <c:strRef>
              <c:f>Sheet1!$B$1</c:f>
              <c:strCache>
                <c:ptCount val="1"/>
                <c:pt idx="0">
                  <c:v>人数</c:v>
                </c:pt>
              </c:strCache>
            </c:strRef>
          </c:tx>
          <c:spPr>
            <a:solidFill>
              <a:schemeClr val="accent1"/>
            </a:solidFill>
            <a:ln>
              <a:noFill/>
            </a:ln>
            <a:effectLst/>
          </c:spPr>
          <c:invertIfNegative val="0"/>
          <c:dPt>
            <c:idx val="2"/>
            <c:invertIfNegative val="0"/>
            <c:bubble3D val="0"/>
            <c:spPr>
              <a:solidFill>
                <a:schemeClr val="accent2"/>
              </a:solidFill>
              <a:ln>
                <a:noFill/>
              </a:ln>
              <a:effectLst/>
            </c:spPr>
            <c:extLst>
              <c:ext xmlns:c16="http://schemas.microsoft.com/office/drawing/2014/chart" uri="{C3380CC4-5D6E-409C-BE32-E72D297353CC}">
                <c16:uniqueId val="{00000000-BF4E-4E82-9174-43F1DD7D1F4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20XX年</c:v>
                </c:pt>
                <c:pt idx="1">
                  <c:v>20XX年</c:v>
                </c:pt>
                <c:pt idx="2">
                  <c:v>20XX年</c:v>
                </c:pt>
              </c:strCache>
            </c:strRef>
          </c:cat>
          <c:val>
            <c:numRef>
              <c:f>Sheet1!$B$2:$B$4</c:f>
              <c:numCache>
                <c:formatCode>General</c:formatCode>
                <c:ptCount val="3"/>
                <c:pt idx="0">
                  <c:v>1</c:v>
                </c:pt>
                <c:pt idx="1">
                  <c:v>1.3</c:v>
                </c:pt>
                <c:pt idx="2">
                  <c:v>2.5</c:v>
                </c:pt>
              </c:numCache>
            </c:numRef>
          </c:val>
          <c:extLst>
            <c:ext xmlns:c16="http://schemas.microsoft.com/office/drawing/2014/chart" uri="{C3380CC4-5D6E-409C-BE32-E72D297353CC}">
              <c16:uniqueId val="{00000000-128B-4608-AEE3-DFFF36CF3BBE}"/>
            </c:ext>
          </c:extLst>
        </c:ser>
        <c:dLbls>
          <c:dLblPos val="outEnd"/>
          <c:showLegendKey val="0"/>
          <c:showVal val="1"/>
          <c:showCatName val="0"/>
          <c:showSerName val="0"/>
          <c:showPercent val="0"/>
          <c:showBubbleSize val="0"/>
        </c:dLbls>
        <c:gapWidth val="80"/>
        <c:axId val="1585982111"/>
        <c:axId val="1027872159"/>
      </c:barChart>
      <c:catAx>
        <c:axId val="1585982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ea"/>
                <a:ea typeface="+mn-ea"/>
                <a:cs typeface="+mn-cs"/>
              </a:defRPr>
            </a:pPr>
            <a:endParaRPr lang="zh-CN"/>
          </a:p>
        </c:txPr>
        <c:crossAx val="1027872159"/>
        <c:crosses val="autoZero"/>
        <c:auto val="1"/>
        <c:lblAlgn val="ctr"/>
        <c:lblOffset val="100"/>
        <c:noMultiLvlLbl val="0"/>
      </c:catAx>
      <c:valAx>
        <c:axId val="102787215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zh-CN"/>
          </a:p>
        </c:txPr>
        <c:crossAx val="15859821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nSpc>
          <a:spcPct val="120000"/>
        </a:lnSpc>
        <a:spcBef>
          <a:spcPts val="0"/>
        </a:spcBef>
        <a:spcAft>
          <a:spcPts val="0"/>
        </a:spcAft>
        <a:defR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873917441617854E-3"/>
          <c:y val="7.9108477895412768E-2"/>
          <c:w val="0.98816811928622639"/>
          <c:h val="0.91776187500570283"/>
        </c:manualLayout>
      </c:layout>
      <c:lineChart>
        <c:grouping val="standard"/>
        <c:varyColors val="0"/>
        <c:ser>
          <c:idx val="0"/>
          <c:order val="0"/>
          <c:tx>
            <c:strRef>
              <c:f>Sheet1!$B$1</c:f>
              <c:strCache>
                <c:ptCount val="1"/>
                <c:pt idx="0">
                  <c:v>人数</c:v>
                </c:pt>
              </c:strCache>
            </c:strRef>
          </c:tx>
          <c:spPr>
            <a:ln w="28575" cap="rnd">
              <a:solidFill>
                <a:schemeClr val="accent1"/>
              </a:solidFill>
              <a:round/>
            </a:ln>
            <a:effectLst/>
          </c:spPr>
          <c:marker>
            <c:symbol val="circle"/>
            <c:size val="8"/>
            <c:spPr>
              <a:solidFill>
                <a:schemeClr val="accent1"/>
              </a:solidFill>
              <a:ln w="22225">
                <a:solidFill>
                  <a:schemeClr val="accent1"/>
                </a:solidFill>
              </a:ln>
              <a:effectLst/>
            </c:spPr>
          </c:marker>
          <c:dPt>
            <c:idx val="3"/>
            <c:marker>
              <c:symbol val="circle"/>
              <c:size val="8"/>
              <c:spPr>
                <a:solidFill>
                  <a:schemeClr val="accent1"/>
                </a:solidFill>
                <a:ln w="222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0-0E75-46F9-9E87-878E8DA0DFB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ea"/>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系列 2</c:v>
                </c:pt>
                <c:pt idx="2">
                  <c:v>系列 3</c:v>
                </c:pt>
                <c:pt idx="3">
                  <c:v>系列4</c:v>
                </c:pt>
              </c:strCache>
            </c:strRef>
          </c:cat>
          <c:val>
            <c:numRef>
              <c:f>Sheet1!$B$2:$B$5</c:f>
              <c:numCache>
                <c:formatCode>General</c:formatCode>
                <c:ptCount val="4"/>
                <c:pt idx="0">
                  <c:v>4</c:v>
                </c:pt>
                <c:pt idx="1">
                  <c:v>8</c:v>
                </c:pt>
                <c:pt idx="2">
                  <c:v>11</c:v>
                </c:pt>
                <c:pt idx="3">
                  <c:v>20</c:v>
                </c:pt>
              </c:numCache>
            </c:numRef>
          </c:val>
          <c:smooth val="1"/>
          <c:extLst>
            <c:ext xmlns:c16="http://schemas.microsoft.com/office/drawing/2014/chart" uri="{C3380CC4-5D6E-409C-BE32-E72D297353CC}">
              <c16:uniqueId val="{00000000-6577-4A1D-827E-984ED679FBFF}"/>
            </c:ext>
          </c:extLst>
        </c:ser>
        <c:dLbls>
          <c:showLegendKey val="0"/>
          <c:showVal val="0"/>
          <c:showCatName val="0"/>
          <c:showSerName val="0"/>
          <c:showPercent val="0"/>
          <c:showBubbleSize val="0"/>
        </c:dLbls>
        <c:marker val="1"/>
        <c:smooth val="0"/>
        <c:axId val="439428640"/>
        <c:axId val="1157201952"/>
      </c:lineChart>
      <c:catAx>
        <c:axId val="439428640"/>
        <c:scaling>
          <c:orientation val="minMax"/>
        </c:scaling>
        <c:delete val="1"/>
        <c:axPos val="b"/>
        <c:numFmt formatCode="General" sourceLinked="1"/>
        <c:majorTickMark val="none"/>
        <c:minorTickMark val="none"/>
        <c:tickLblPos val="nextTo"/>
        <c:crossAx val="1157201952"/>
        <c:crosses val="autoZero"/>
        <c:auto val="1"/>
        <c:lblAlgn val="ctr"/>
        <c:lblOffset val="100"/>
        <c:noMultiLvlLbl val="0"/>
      </c:catAx>
      <c:valAx>
        <c:axId val="1157201952"/>
        <c:scaling>
          <c:orientation val="minMax"/>
        </c:scaling>
        <c:delete val="1"/>
        <c:axPos val="l"/>
        <c:numFmt formatCode="General" sourceLinked="1"/>
        <c:majorTickMark val="none"/>
        <c:minorTickMark val="none"/>
        <c:tickLblPos val="nextTo"/>
        <c:crossAx val="439428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nSpc>
          <a:spcPct val="120000"/>
        </a:lnSpc>
        <a:spcBef>
          <a:spcPts val="0"/>
        </a:spcBef>
        <a:spcAft>
          <a:spcPts val="0"/>
        </a:spcAft>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销售额</c:v>
                </c:pt>
              </c:strCache>
            </c:strRef>
          </c:tx>
          <c:spPr>
            <a:solidFill>
              <a:schemeClr val="accent1"/>
            </a:solidFill>
            <a:ln w="19050">
              <a:noFill/>
            </a:ln>
            <a:effectLst/>
          </c:spPr>
          <c:invertIfNegative val="0"/>
          <c:dPt>
            <c:idx val="0"/>
            <c:invertIfNegative val="0"/>
            <c:bubble3D val="0"/>
            <c:spPr>
              <a:solidFill>
                <a:schemeClr val="accent2"/>
              </a:solidFill>
              <a:ln w="19050">
                <a:noFill/>
              </a:ln>
              <a:effectLst/>
            </c:spPr>
            <c:extLst>
              <c:ext xmlns:c16="http://schemas.microsoft.com/office/drawing/2014/chart" uri="{C3380CC4-5D6E-409C-BE32-E72D297353CC}">
                <c16:uniqueId val="{00000001-CAE3-4188-B28E-94436D4BB084}"/>
              </c:ext>
            </c:extLst>
          </c:dPt>
          <c:cat>
            <c:strRef>
              <c:f>Sheet1!$A$2:$A$11</c:f>
              <c:strCache>
                <c:ptCount val="10"/>
                <c:pt idx="0">
                  <c:v>财务网云</c:v>
                </c:pt>
                <c:pt idx="1">
                  <c:v>电子发票</c:v>
                </c:pt>
                <c:pt idx="2">
                  <c:v>移动支付</c:v>
                </c:pt>
                <c:pt idx="3">
                  <c:v>数据挖掘</c:v>
                </c:pt>
                <c:pt idx="4">
                  <c:v>数字签名</c:v>
                </c:pt>
                <c:pt idx="5">
                  <c:v>电子档案</c:v>
                </c:pt>
                <c:pt idx="6">
                  <c:v>在线审计</c:v>
                </c:pt>
                <c:pt idx="7">
                  <c:v>区块发票</c:v>
                </c:pt>
                <c:pt idx="8">
                  <c:v>移动互联</c:v>
                </c:pt>
                <c:pt idx="9">
                  <c:v>财务系统</c:v>
                </c:pt>
              </c:strCache>
            </c:strRef>
          </c:cat>
          <c:val>
            <c:numRef>
              <c:f>Sheet1!$B$2:$B$11</c:f>
              <c:numCache>
                <c:formatCode>General</c:formatCode>
                <c:ptCount val="10"/>
                <c:pt idx="0">
                  <c:v>0.72099999999999997</c:v>
                </c:pt>
                <c:pt idx="1">
                  <c:v>0.69499999999999995</c:v>
                </c:pt>
                <c:pt idx="2">
                  <c:v>0.50700000000000001</c:v>
                </c:pt>
                <c:pt idx="3">
                  <c:v>0.46899999999999997</c:v>
                </c:pt>
                <c:pt idx="4">
                  <c:v>0.44500000000000001</c:v>
                </c:pt>
                <c:pt idx="5">
                  <c:v>0.43099999999999999</c:v>
                </c:pt>
                <c:pt idx="6">
                  <c:v>0.41399999999999998</c:v>
                </c:pt>
                <c:pt idx="7">
                  <c:v>0.41099999999999998</c:v>
                </c:pt>
                <c:pt idx="8">
                  <c:v>0.39600000000000002</c:v>
                </c:pt>
                <c:pt idx="9">
                  <c:v>0.33700000000000002</c:v>
                </c:pt>
              </c:numCache>
            </c:numRef>
          </c:val>
          <c:extLst>
            <c:ext xmlns:c16="http://schemas.microsoft.com/office/drawing/2014/chart" uri="{C3380CC4-5D6E-409C-BE32-E72D297353CC}">
              <c16:uniqueId val="{00000000-CAE3-4188-B28E-94436D4BB084}"/>
            </c:ext>
          </c:extLst>
        </c:ser>
        <c:dLbls>
          <c:showLegendKey val="0"/>
          <c:showVal val="0"/>
          <c:showCatName val="0"/>
          <c:showSerName val="0"/>
          <c:showPercent val="0"/>
          <c:showBubbleSize val="0"/>
        </c:dLbls>
        <c:gapWidth val="75"/>
        <c:axId val="1634628079"/>
        <c:axId val="1940920047"/>
      </c:barChart>
      <c:valAx>
        <c:axId val="1940920047"/>
        <c:scaling>
          <c:orientation val="minMax"/>
        </c:scaling>
        <c:delete val="1"/>
        <c:axPos val="t"/>
        <c:numFmt formatCode="General" sourceLinked="1"/>
        <c:majorTickMark val="out"/>
        <c:minorTickMark val="none"/>
        <c:tickLblPos val="nextTo"/>
        <c:crossAx val="1634628079"/>
        <c:crosses val="autoZero"/>
        <c:crossBetween val="between"/>
      </c:valAx>
      <c:catAx>
        <c:axId val="1634628079"/>
        <c:scaling>
          <c:orientation val="maxMin"/>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ea"/>
                <a:ea typeface="+mn-ea"/>
                <a:cs typeface="+mn-cs"/>
              </a:defRPr>
            </a:pPr>
            <a:endParaRPr lang="zh-CN"/>
          </a:p>
        </c:txPr>
        <c:crossAx val="1940920047"/>
        <c:crosses val="autoZero"/>
        <c:auto val="1"/>
        <c:lblAlgn val="ctr"/>
        <c:lblOffset val="100"/>
        <c:tickLblSkip val="1"/>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nSpc>
          <a:spcPct val="120000"/>
        </a:lnSpc>
        <a:spcBef>
          <a:spcPts val="0"/>
        </a:spcBef>
        <a:spcAft>
          <a:spcPts val="0"/>
        </a:spcAf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3D24-6083-4546-8C6D-DEE86BAAAE49}" type="datetimeFigureOut">
              <a:rPr lang="zh-CN" altLang="en-US" smtClean="0"/>
              <a:t>2024-09-15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8765-8EF3-408C-9341-152904E414ED}" type="slidenum">
              <a:rPr lang="zh-CN" altLang="en-US" smtClean="0"/>
              <a:t>‹#›</a:t>
            </a:fld>
            <a:endParaRPr lang="zh-CN" altLang="en-US"/>
          </a:p>
        </p:txBody>
      </p:sp>
    </p:spTree>
    <p:extLst>
      <p:ext uri="{BB962C8B-B14F-4D97-AF65-F5344CB8AC3E}">
        <p14:creationId xmlns:p14="http://schemas.microsoft.com/office/powerpoint/2010/main" val="189854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模板网，幻灯片演示模板及素材免费下载！</a:t>
            </a:r>
          </a:p>
          <a:p>
            <a:r>
              <a:rPr lang="en-US" altLang="zh-CN" dirty="0"/>
              <a:t>51PPT</a:t>
            </a:r>
            <a:r>
              <a:rPr lang="zh-CN" altLang="en-US" dirty="0"/>
              <a:t>模板网 唯一访问网址：</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1</a:t>
            </a:fld>
            <a:endParaRPr lang="zh-CN" altLang="en-US"/>
          </a:p>
        </p:txBody>
      </p:sp>
    </p:spTree>
    <p:extLst>
      <p:ext uri="{BB962C8B-B14F-4D97-AF65-F5344CB8AC3E}">
        <p14:creationId xmlns:p14="http://schemas.microsoft.com/office/powerpoint/2010/main" val="1247905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t>11</a:t>
            </a:fld>
            <a:endParaRPr lang="zh-CN" altLang="en-US"/>
          </a:p>
        </p:txBody>
      </p:sp>
    </p:spTree>
    <p:extLst>
      <p:ext uri="{BB962C8B-B14F-4D97-AF65-F5344CB8AC3E}">
        <p14:creationId xmlns:p14="http://schemas.microsoft.com/office/powerpoint/2010/main" val="2178081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t>12</a:t>
            </a:fld>
            <a:endParaRPr lang="zh-CN" altLang="en-US"/>
          </a:p>
        </p:txBody>
      </p:sp>
    </p:spTree>
    <p:extLst>
      <p:ext uri="{BB962C8B-B14F-4D97-AF65-F5344CB8AC3E}">
        <p14:creationId xmlns:p14="http://schemas.microsoft.com/office/powerpoint/2010/main" val="989165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模板网，幻灯片演示模板及素材免费下载！</a:t>
            </a:r>
          </a:p>
          <a:p>
            <a:r>
              <a:rPr lang="en-US" altLang="zh-CN" dirty="0"/>
              <a:t>51PPT</a:t>
            </a:r>
            <a:r>
              <a:rPr lang="zh-CN" altLang="en-US" dirty="0"/>
              <a:t>模板网 唯一访问网址：</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13</a:t>
            </a:fld>
            <a:endParaRPr lang="zh-CN" altLang="en-US"/>
          </a:p>
        </p:txBody>
      </p:sp>
    </p:spTree>
    <p:extLst>
      <p:ext uri="{BB962C8B-B14F-4D97-AF65-F5344CB8AC3E}">
        <p14:creationId xmlns:p14="http://schemas.microsoft.com/office/powerpoint/2010/main" val="722150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t>14</a:t>
            </a:fld>
            <a:endParaRPr lang="zh-CN" altLang="en-US"/>
          </a:p>
        </p:txBody>
      </p:sp>
    </p:spTree>
    <p:extLst>
      <p:ext uri="{BB962C8B-B14F-4D97-AF65-F5344CB8AC3E}">
        <p14:creationId xmlns:p14="http://schemas.microsoft.com/office/powerpoint/2010/main" val="1585027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pPr/>
              <a:t>15</a:t>
            </a:fld>
            <a:endParaRPr lang="zh-CN" altLang="en-US" dirty="0"/>
          </a:p>
        </p:txBody>
      </p:sp>
    </p:spTree>
    <p:extLst>
      <p:ext uri="{BB962C8B-B14F-4D97-AF65-F5344CB8AC3E}">
        <p14:creationId xmlns:p14="http://schemas.microsoft.com/office/powerpoint/2010/main" val="2492899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t>16</a:t>
            </a:fld>
            <a:endParaRPr lang="zh-CN" altLang="en-US"/>
          </a:p>
        </p:txBody>
      </p:sp>
    </p:spTree>
    <p:extLst>
      <p:ext uri="{BB962C8B-B14F-4D97-AF65-F5344CB8AC3E}">
        <p14:creationId xmlns:p14="http://schemas.microsoft.com/office/powerpoint/2010/main" val="1013351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t>17</a:t>
            </a:fld>
            <a:endParaRPr lang="zh-CN" altLang="en-US"/>
          </a:p>
        </p:txBody>
      </p:sp>
    </p:spTree>
    <p:extLst>
      <p:ext uri="{BB962C8B-B14F-4D97-AF65-F5344CB8AC3E}">
        <p14:creationId xmlns:p14="http://schemas.microsoft.com/office/powerpoint/2010/main" val="2326421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t>18</a:t>
            </a:fld>
            <a:endParaRPr lang="zh-CN" altLang="en-US"/>
          </a:p>
        </p:txBody>
      </p:sp>
    </p:spTree>
    <p:extLst>
      <p:ext uri="{BB962C8B-B14F-4D97-AF65-F5344CB8AC3E}">
        <p14:creationId xmlns:p14="http://schemas.microsoft.com/office/powerpoint/2010/main" val="3553650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t>19</a:t>
            </a:fld>
            <a:endParaRPr lang="zh-CN" altLang="en-US"/>
          </a:p>
        </p:txBody>
      </p:sp>
    </p:spTree>
    <p:extLst>
      <p:ext uri="{BB962C8B-B14F-4D97-AF65-F5344CB8AC3E}">
        <p14:creationId xmlns:p14="http://schemas.microsoft.com/office/powerpoint/2010/main" val="52243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t>20</a:t>
            </a:fld>
            <a:endParaRPr lang="zh-CN" altLang="en-US"/>
          </a:p>
        </p:txBody>
      </p:sp>
    </p:spTree>
    <p:extLst>
      <p:ext uri="{BB962C8B-B14F-4D97-AF65-F5344CB8AC3E}">
        <p14:creationId xmlns:p14="http://schemas.microsoft.com/office/powerpoint/2010/main" val="873178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pPr/>
              <a:t>3</a:t>
            </a:fld>
            <a:endParaRPr lang="zh-CN" altLang="en-US" dirty="0"/>
          </a:p>
        </p:txBody>
      </p:sp>
    </p:spTree>
    <p:extLst>
      <p:ext uri="{BB962C8B-B14F-4D97-AF65-F5344CB8AC3E}">
        <p14:creationId xmlns:p14="http://schemas.microsoft.com/office/powerpoint/2010/main" val="20497871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t>21</a:t>
            </a:fld>
            <a:endParaRPr lang="zh-CN" altLang="en-US"/>
          </a:p>
        </p:txBody>
      </p:sp>
    </p:spTree>
    <p:extLst>
      <p:ext uri="{BB962C8B-B14F-4D97-AF65-F5344CB8AC3E}">
        <p14:creationId xmlns:p14="http://schemas.microsoft.com/office/powerpoint/2010/main" val="2406496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pPr/>
              <a:t>22</a:t>
            </a:fld>
            <a:endParaRPr lang="zh-CN" altLang="en-US" dirty="0"/>
          </a:p>
        </p:txBody>
      </p:sp>
    </p:spTree>
    <p:extLst>
      <p:ext uri="{BB962C8B-B14F-4D97-AF65-F5344CB8AC3E}">
        <p14:creationId xmlns:p14="http://schemas.microsoft.com/office/powerpoint/2010/main" val="1564115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t>23</a:t>
            </a:fld>
            <a:endParaRPr lang="zh-CN" altLang="en-US"/>
          </a:p>
        </p:txBody>
      </p:sp>
    </p:spTree>
    <p:extLst>
      <p:ext uri="{BB962C8B-B14F-4D97-AF65-F5344CB8AC3E}">
        <p14:creationId xmlns:p14="http://schemas.microsoft.com/office/powerpoint/2010/main" val="4103797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t>24</a:t>
            </a:fld>
            <a:endParaRPr lang="zh-CN" altLang="en-US"/>
          </a:p>
        </p:txBody>
      </p:sp>
    </p:spTree>
    <p:extLst>
      <p:ext uri="{BB962C8B-B14F-4D97-AF65-F5344CB8AC3E}">
        <p14:creationId xmlns:p14="http://schemas.microsoft.com/office/powerpoint/2010/main" val="631804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t>25</a:t>
            </a:fld>
            <a:endParaRPr lang="zh-CN" altLang="en-US"/>
          </a:p>
        </p:txBody>
      </p:sp>
    </p:spTree>
    <p:extLst>
      <p:ext uri="{BB962C8B-B14F-4D97-AF65-F5344CB8AC3E}">
        <p14:creationId xmlns:p14="http://schemas.microsoft.com/office/powerpoint/2010/main" val="969453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t>26</a:t>
            </a:fld>
            <a:endParaRPr lang="zh-CN" altLang="en-US"/>
          </a:p>
        </p:txBody>
      </p:sp>
    </p:spTree>
    <p:extLst>
      <p:ext uri="{BB962C8B-B14F-4D97-AF65-F5344CB8AC3E}">
        <p14:creationId xmlns:p14="http://schemas.microsoft.com/office/powerpoint/2010/main" val="2992568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pPr/>
              <a:t>27</a:t>
            </a:fld>
            <a:endParaRPr lang="zh-CN" altLang="en-US" dirty="0"/>
          </a:p>
        </p:txBody>
      </p:sp>
    </p:spTree>
    <p:extLst>
      <p:ext uri="{BB962C8B-B14F-4D97-AF65-F5344CB8AC3E}">
        <p14:creationId xmlns:p14="http://schemas.microsoft.com/office/powerpoint/2010/main" val="1383446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t>28</a:t>
            </a:fld>
            <a:endParaRPr lang="zh-CN" altLang="en-US"/>
          </a:p>
        </p:txBody>
      </p:sp>
    </p:spTree>
    <p:extLst>
      <p:ext uri="{BB962C8B-B14F-4D97-AF65-F5344CB8AC3E}">
        <p14:creationId xmlns:p14="http://schemas.microsoft.com/office/powerpoint/2010/main" val="591826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t>29</a:t>
            </a:fld>
            <a:endParaRPr lang="zh-CN" altLang="en-US"/>
          </a:p>
        </p:txBody>
      </p:sp>
    </p:spTree>
    <p:extLst>
      <p:ext uri="{BB962C8B-B14F-4D97-AF65-F5344CB8AC3E}">
        <p14:creationId xmlns:p14="http://schemas.microsoft.com/office/powerpoint/2010/main" val="1470688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30</a:t>
            </a:fld>
            <a:endParaRPr lang="zh-CN" altLang="en-US"/>
          </a:p>
        </p:txBody>
      </p:sp>
    </p:spTree>
    <p:extLst>
      <p:ext uri="{BB962C8B-B14F-4D97-AF65-F5344CB8AC3E}">
        <p14:creationId xmlns:p14="http://schemas.microsoft.com/office/powerpoint/2010/main" val="4111537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t>4</a:t>
            </a:fld>
            <a:endParaRPr lang="zh-CN" altLang="en-US"/>
          </a:p>
        </p:txBody>
      </p:sp>
    </p:spTree>
    <p:extLst>
      <p:ext uri="{BB962C8B-B14F-4D97-AF65-F5344CB8AC3E}">
        <p14:creationId xmlns:p14="http://schemas.microsoft.com/office/powerpoint/2010/main" val="2741129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t>5</a:t>
            </a:fld>
            <a:endParaRPr lang="zh-CN" altLang="en-US"/>
          </a:p>
        </p:txBody>
      </p:sp>
    </p:spTree>
    <p:extLst>
      <p:ext uri="{BB962C8B-B14F-4D97-AF65-F5344CB8AC3E}">
        <p14:creationId xmlns:p14="http://schemas.microsoft.com/office/powerpoint/2010/main" val="1694686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6</a:t>
            </a:fld>
            <a:endParaRPr lang="zh-CN" altLang="en-US"/>
          </a:p>
        </p:txBody>
      </p:sp>
    </p:spTree>
    <p:extLst>
      <p:ext uri="{BB962C8B-B14F-4D97-AF65-F5344CB8AC3E}">
        <p14:creationId xmlns:p14="http://schemas.microsoft.com/office/powerpoint/2010/main" val="3914079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pPr/>
              <a:t>7</a:t>
            </a:fld>
            <a:endParaRPr lang="zh-CN" altLang="en-US" dirty="0"/>
          </a:p>
        </p:txBody>
      </p:sp>
    </p:spTree>
    <p:extLst>
      <p:ext uri="{BB962C8B-B14F-4D97-AF65-F5344CB8AC3E}">
        <p14:creationId xmlns:p14="http://schemas.microsoft.com/office/powerpoint/2010/main" val="802055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t>8</a:t>
            </a:fld>
            <a:endParaRPr lang="zh-CN" altLang="en-US"/>
          </a:p>
        </p:txBody>
      </p:sp>
    </p:spTree>
    <p:extLst>
      <p:ext uri="{BB962C8B-B14F-4D97-AF65-F5344CB8AC3E}">
        <p14:creationId xmlns:p14="http://schemas.microsoft.com/office/powerpoint/2010/main" val="3180302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9</a:t>
            </a:fld>
            <a:endParaRPr lang="zh-CN" altLang="en-US"/>
          </a:p>
        </p:txBody>
      </p:sp>
    </p:spTree>
    <p:extLst>
      <p:ext uri="{BB962C8B-B14F-4D97-AF65-F5344CB8AC3E}">
        <p14:creationId xmlns:p14="http://schemas.microsoft.com/office/powerpoint/2010/main" val="3259707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735503-9D21-443F-BC18-5459550EB72F}" type="slidenum">
              <a:rPr lang="zh-CN" altLang="en-US" smtClean="0"/>
              <a:t>10</a:t>
            </a:fld>
            <a:endParaRPr lang="zh-CN" altLang="en-US"/>
          </a:p>
        </p:txBody>
      </p:sp>
    </p:spTree>
    <p:extLst>
      <p:ext uri="{BB962C8B-B14F-4D97-AF65-F5344CB8AC3E}">
        <p14:creationId xmlns:p14="http://schemas.microsoft.com/office/powerpoint/2010/main" val="1415348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487ECDB-E302-EF89-C8B9-25D07CAA237C}"/>
              </a:ext>
            </a:extLst>
          </p:cNvPr>
          <p:cNvGrpSpPr/>
          <p:nvPr userDrawn="1"/>
        </p:nvGrpSpPr>
        <p:grpSpPr>
          <a:xfrm>
            <a:off x="0" y="-34973"/>
            <a:ext cx="12192000" cy="6904318"/>
            <a:chOff x="0" y="-34973"/>
            <a:chExt cx="12192000" cy="6904318"/>
          </a:xfrm>
        </p:grpSpPr>
        <p:sp>
          <p:nvSpPr>
            <p:cNvPr id="30" name="íślíďe">
              <a:extLst>
                <a:ext uri="{FF2B5EF4-FFF2-40B4-BE49-F238E27FC236}">
                  <a16:creationId xmlns:a16="http://schemas.microsoft.com/office/drawing/2014/main" id="{D166C59D-9529-F7C4-378F-3A6555F302B1}"/>
                </a:ext>
              </a:extLst>
            </p:cNvPr>
            <p:cNvSpPr/>
            <p:nvPr userDrawn="1"/>
          </p:nvSpPr>
          <p:spPr>
            <a:xfrm>
              <a:off x="0" y="0"/>
              <a:ext cx="12192000" cy="6858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grpSp>
          <p:nvGrpSpPr>
            <p:cNvPr id="36" name="组合 35">
              <a:extLst>
                <a:ext uri="{FF2B5EF4-FFF2-40B4-BE49-F238E27FC236}">
                  <a16:creationId xmlns:a16="http://schemas.microsoft.com/office/drawing/2014/main" id="{686C7B29-1677-48EC-EEAD-B0F7337478C3}"/>
                </a:ext>
              </a:extLst>
            </p:cNvPr>
            <p:cNvGrpSpPr/>
            <p:nvPr userDrawn="1"/>
          </p:nvGrpSpPr>
          <p:grpSpPr>
            <a:xfrm>
              <a:off x="7016752" y="-34973"/>
              <a:ext cx="5175248" cy="6904318"/>
              <a:chOff x="7170632" y="242889"/>
              <a:chExt cx="4776407" cy="6372223"/>
            </a:xfrm>
          </p:grpSpPr>
          <p:grpSp>
            <p:nvGrpSpPr>
              <p:cNvPr id="37" name="组合 36">
                <a:extLst>
                  <a:ext uri="{FF2B5EF4-FFF2-40B4-BE49-F238E27FC236}">
                    <a16:creationId xmlns:a16="http://schemas.microsoft.com/office/drawing/2014/main" id="{D7600F88-5F3F-8777-6D2E-E77F18988BA4}"/>
                  </a:ext>
                </a:extLst>
              </p:cNvPr>
              <p:cNvGrpSpPr/>
              <p:nvPr/>
            </p:nvGrpSpPr>
            <p:grpSpPr>
              <a:xfrm>
                <a:off x="7170632" y="242889"/>
                <a:ext cx="4776407" cy="6372223"/>
                <a:chOff x="7068658" y="192225"/>
                <a:chExt cx="4852359" cy="6473551"/>
              </a:xfrm>
            </p:grpSpPr>
            <p:sp>
              <p:nvSpPr>
                <p:cNvPr id="39" name="ïśļidé">
                  <a:extLst>
                    <a:ext uri="{FF2B5EF4-FFF2-40B4-BE49-F238E27FC236}">
                      <a16:creationId xmlns:a16="http://schemas.microsoft.com/office/drawing/2014/main" id="{05E72FCD-7861-8E0D-FDAA-F70E1DB3CF4E}"/>
                    </a:ext>
                  </a:extLst>
                </p:cNvPr>
                <p:cNvSpPr>
                  <a:spLocks noChangeAspect="1"/>
                </p:cNvSpPr>
                <p:nvPr/>
              </p:nvSpPr>
              <p:spPr>
                <a:xfrm>
                  <a:off x="7068658" y="192225"/>
                  <a:ext cx="1618388" cy="1618388"/>
                </a:xfrm>
                <a:prstGeom prst="round1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iśľîḓé">
                  <a:extLst>
                    <a:ext uri="{FF2B5EF4-FFF2-40B4-BE49-F238E27FC236}">
                      <a16:creationId xmlns:a16="http://schemas.microsoft.com/office/drawing/2014/main" id="{5407AA58-4A2B-A3D4-FC85-8E0F3AED3A22}"/>
                    </a:ext>
                  </a:extLst>
                </p:cNvPr>
                <p:cNvSpPr>
                  <a:spLocks noChangeAspect="1"/>
                </p:cNvSpPr>
                <p:nvPr/>
              </p:nvSpPr>
              <p:spPr>
                <a:xfrm rot="5400000">
                  <a:off x="8687231" y="192225"/>
                  <a:ext cx="1618388" cy="1618388"/>
                </a:xfrm>
                <a:prstGeom prst="round1Rect">
                  <a:avLst>
                    <a:gd name="adj" fmla="val 50000"/>
                  </a:avLst>
                </a:prstGeom>
                <a:solidFill>
                  <a:srgbClr val="F9C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íṩļîďê">
                  <a:extLst>
                    <a:ext uri="{FF2B5EF4-FFF2-40B4-BE49-F238E27FC236}">
                      <a16:creationId xmlns:a16="http://schemas.microsoft.com/office/drawing/2014/main" id="{68492629-E770-4A34-8CD4-22390123717F}"/>
                    </a:ext>
                  </a:extLst>
                </p:cNvPr>
                <p:cNvSpPr>
                  <a:spLocks noChangeAspect="1"/>
                </p:cNvSpPr>
                <p:nvPr/>
              </p:nvSpPr>
              <p:spPr>
                <a:xfrm flipH="1">
                  <a:off x="10302629" y="192225"/>
                  <a:ext cx="1618388" cy="1618388"/>
                </a:xfrm>
                <a:prstGeom prst="round1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íṥľiḓè">
                  <a:extLst>
                    <a:ext uri="{FF2B5EF4-FFF2-40B4-BE49-F238E27FC236}">
                      <a16:creationId xmlns:a16="http://schemas.microsoft.com/office/drawing/2014/main" id="{AE25FC74-F606-01B7-0ACE-794DAFA73A1E}"/>
                    </a:ext>
                  </a:extLst>
                </p:cNvPr>
                <p:cNvSpPr>
                  <a:spLocks noChangeAspect="1"/>
                </p:cNvSpPr>
                <p:nvPr/>
              </p:nvSpPr>
              <p:spPr>
                <a:xfrm flipV="1">
                  <a:off x="7068658" y="1810613"/>
                  <a:ext cx="3236961" cy="1618388"/>
                </a:xfrm>
                <a:custGeom>
                  <a:avLst/>
                  <a:gdLst>
                    <a:gd name="connsiteX0" fmla="*/ 809194 w 3236961"/>
                    <a:gd name="connsiteY0" fmla="*/ 1618388 h 1618388"/>
                    <a:gd name="connsiteX1" fmla="*/ 1283379 w 3236961"/>
                    <a:gd name="connsiteY1" fmla="*/ 1618388 h 1618388"/>
                    <a:gd name="connsiteX2" fmla="*/ 1618388 w 3236961"/>
                    <a:gd name="connsiteY2" fmla="*/ 1618388 h 1618388"/>
                    <a:gd name="connsiteX3" fmla="*/ 1618573 w 3236961"/>
                    <a:gd name="connsiteY3" fmla="*/ 1618388 h 1618388"/>
                    <a:gd name="connsiteX4" fmla="*/ 2092573 w 3236961"/>
                    <a:gd name="connsiteY4" fmla="*/ 1618388 h 1618388"/>
                    <a:gd name="connsiteX5" fmla="*/ 3236961 w 3236961"/>
                    <a:gd name="connsiteY5" fmla="*/ 1618388 h 1618388"/>
                    <a:gd name="connsiteX6" fmla="*/ 3236961 w 3236961"/>
                    <a:gd name="connsiteY6" fmla="*/ 809194 h 1618388"/>
                    <a:gd name="connsiteX7" fmla="*/ 2427767 w 3236961"/>
                    <a:gd name="connsiteY7" fmla="*/ 0 h 1618388"/>
                    <a:gd name="connsiteX8" fmla="*/ 2092573 w 3236961"/>
                    <a:gd name="connsiteY8" fmla="*/ 0 h 1618388"/>
                    <a:gd name="connsiteX9" fmla="*/ 1618573 w 3236961"/>
                    <a:gd name="connsiteY9" fmla="*/ 0 h 1618388"/>
                    <a:gd name="connsiteX10" fmla="*/ 1618388 w 3236961"/>
                    <a:gd name="connsiteY10" fmla="*/ 0 h 1618388"/>
                    <a:gd name="connsiteX11" fmla="*/ 474185 w 3236961"/>
                    <a:gd name="connsiteY11" fmla="*/ 0 h 1618388"/>
                    <a:gd name="connsiteX12" fmla="*/ 0 w 3236961"/>
                    <a:gd name="connsiteY12" fmla="*/ 0 h 1618388"/>
                    <a:gd name="connsiteX13" fmla="*/ 0 w 3236961"/>
                    <a:gd name="connsiteY13" fmla="*/ 809194 h 1618388"/>
                    <a:gd name="connsiteX14" fmla="*/ 809194 w 3236961"/>
                    <a:gd name="connsiteY14" fmla="*/ 1618388 h 161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6961" h="1618388">
                      <a:moveTo>
                        <a:pt x="809194" y="1618388"/>
                      </a:moveTo>
                      <a:lnTo>
                        <a:pt x="1283379" y="1618388"/>
                      </a:lnTo>
                      <a:lnTo>
                        <a:pt x="1618388" y="1618388"/>
                      </a:lnTo>
                      <a:lnTo>
                        <a:pt x="1618573" y="1618388"/>
                      </a:lnTo>
                      <a:lnTo>
                        <a:pt x="2092573" y="1618388"/>
                      </a:lnTo>
                      <a:lnTo>
                        <a:pt x="3236961" y="1618388"/>
                      </a:lnTo>
                      <a:lnTo>
                        <a:pt x="3236961" y="809194"/>
                      </a:lnTo>
                      <a:cubicBezTo>
                        <a:pt x="3236961" y="362288"/>
                        <a:pt x="2874673" y="0"/>
                        <a:pt x="2427767" y="0"/>
                      </a:cubicBezTo>
                      <a:lnTo>
                        <a:pt x="2092573" y="0"/>
                      </a:lnTo>
                      <a:lnTo>
                        <a:pt x="1618573" y="0"/>
                      </a:lnTo>
                      <a:lnTo>
                        <a:pt x="1618388" y="0"/>
                      </a:lnTo>
                      <a:lnTo>
                        <a:pt x="474185" y="0"/>
                      </a:lnTo>
                      <a:lnTo>
                        <a:pt x="0" y="0"/>
                      </a:lnTo>
                      <a:lnTo>
                        <a:pt x="0" y="809194"/>
                      </a:lnTo>
                      <a:cubicBezTo>
                        <a:pt x="0" y="1256100"/>
                        <a:pt x="362288" y="1618388"/>
                        <a:pt x="809194" y="161838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3" name="ísľíḓé">
                  <a:extLst>
                    <a:ext uri="{FF2B5EF4-FFF2-40B4-BE49-F238E27FC236}">
                      <a16:creationId xmlns:a16="http://schemas.microsoft.com/office/drawing/2014/main" id="{4995D698-3037-C60F-2FE8-C0D3E27E8179}"/>
                    </a:ext>
                  </a:extLst>
                </p:cNvPr>
                <p:cNvSpPr>
                  <a:spLocks noChangeAspect="1"/>
                </p:cNvSpPr>
                <p:nvPr/>
              </p:nvSpPr>
              <p:spPr>
                <a:xfrm rot="16200000" flipH="1">
                  <a:off x="10302629" y="1810612"/>
                  <a:ext cx="1618388" cy="1618388"/>
                </a:xfrm>
                <a:prstGeom prst="round1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iṡļiḋe">
                  <a:extLst>
                    <a:ext uri="{FF2B5EF4-FFF2-40B4-BE49-F238E27FC236}">
                      <a16:creationId xmlns:a16="http://schemas.microsoft.com/office/drawing/2014/main" id="{105E0AA2-A1D9-697C-D090-93DDDD9EFA4E}"/>
                    </a:ext>
                  </a:extLst>
                </p:cNvPr>
                <p:cNvSpPr>
                  <a:spLocks noChangeAspect="1"/>
                </p:cNvSpPr>
                <p:nvPr/>
              </p:nvSpPr>
              <p:spPr>
                <a:xfrm flipH="1">
                  <a:off x="7068658" y="3429000"/>
                  <a:ext cx="1618388" cy="1618388"/>
                </a:xfrm>
                <a:prstGeom prst="round1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isḷidê">
                  <a:extLst>
                    <a:ext uri="{FF2B5EF4-FFF2-40B4-BE49-F238E27FC236}">
                      <a16:creationId xmlns:a16="http://schemas.microsoft.com/office/drawing/2014/main" id="{6EC44462-6140-541F-AA00-DA5DD2CD6C80}"/>
                    </a:ext>
                  </a:extLst>
                </p:cNvPr>
                <p:cNvSpPr>
                  <a:spLocks noChangeAspect="1"/>
                </p:cNvSpPr>
                <p:nvPr/>
              </p:nvSpPr>
              <p:spPr>
                <a:xfrm>
                  <a:off x="8687231" y="3429000"/>
                  <a:ext cx="1618388" cy="1618388"/>
                </a:xfrm>
                <a:prstGeom prst="ellipse">
                  <a:avLst/>
                </a:prstGeom>
                <a:solidFill>
                  <a:srgbClr val="F9C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îṡḷíḍe">
                  <a:extLst>
                    <a:ext uri="{FF2B5EF4-FFF2-40B4-BE49-F238E27FC236}">
                      <a16:creationId xmlns:a16="http://schemas.microsoft.com/office/drawing/2014/main" id="{BFC978D5-F0B2-2AB5-9467-EA5B898091A2}"/>
                    </a:ext>
                  </a:extLst>
                </p:cNvPr>
                <p:cNvSpPr>
                  <a:spLocks noChangeAspect="1"/>
                </p:cNvSpPr>
                <p:nvPr/>
              </p:nvSpPr>
              <p:spPr>
                <a:xfrm flipH="1">
                  <a:off x="10302629" y="3429000"/>
                  <a:ext cx="1618388" cy="1618388"/>
                </a:xfrm>
                <a:prstGeom prst="round1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ïŝľidè">
                  <a:extLst>
                    <a:ext uri="{FF2B5EF4-FFF2-40B4-BE49-F238E27FC236}">
                      <a16:creationId xmlns:a16="http://schemas.microsoft.com/office/drawing/2014/main" id="{0CEA5E7C-D004-F77D-0EAF-EC16F0306560}"/>
                    </a:ext>
                  </a:extLst>
                </p:cNvPr>
                <p:cNvSpPr>
                  <a:spLocks noChangeAspect="1"/>
                </p:cNvSpPr>
                <p:nvPr/>
              </p:nvSpPr>
              <p:spPr>
                <a:xfrm>
                  <a:off x="7068658" y="5047388"/>
                  <a:ext cx="1618388" cy="16183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îṣļiḑê">
                  <a:extLst>
                    <a:ext uri="{FF2B5EF4-FFF2-40B4-BE49-F238E27FC236}">
                      <a16:creationId xmlns:a16="http://schemas.microsoft.com/office/drawing/2014/main" id="{DB60B448-AE2B-1418-47E4-84712CD6744B}"/>
                    </a:ext>
                  </a:extLst>
                </p:cNvPr>
                <p:cNvSpPr>
                  <a:spLocks noChangeAspect="1"/>
                </p:cNvSpPr>
                <p:nvPr/>
              </p:nvSpPr>
              <p:spPr>
                <a:xfrm>
                  <a:off x="8687231" y="5047388"/>
                  <a:ext cx="1618388" cy="16183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işļïḍè">
                  <a:extLst>
                    <a:ext uri="{FF2B5EF4-FFF2-40B4-BE49-F238E27FC236}">
                      <a16:creationId xmlns:a16="http://schemas.microsoft.com/office/drawing/2014/main" id="{8624ACED-EAB8-2B04-2119-B457554E3181}"/>
                    </a:ext>
                  </a:extLst>
                </p:cNvPr>
                <p:cNvSpPr>
                  <a:spLocks noChangeAspect="1"/>
                </p:cNvSpPr>
                <p:nvPr/>
              </p:nvSpPr>
              <p:spPr>
                <a:xfrm flipH="1" flipV="1">
                  <a:off x="10302629" y="5047388"/>
                  <a:ext cx="1618388" cy="1618388"/>
                </a:xfrm>
                <a:prstGeom prst="round1Rect">
                  <a:avLst>
                    <a:gd name="adj" fmla="val 50000"/>
                  </a:avLst>
                </a:prstGeom>
                <a:solidFill>
                  <a:srgbClr val="F9C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i$lîḑé">
                  <a:extLst>
                    <a:ext uri="{FF2B5EF4-FFF2-40B4-BE49-F238E27FC236}">
                      <a16:creationId xmlns:a16="http://schemas.microsoft.com/office/drawing/2014/main" id="{B12B7C8B-BDD3-24FC-9691-E9934769895E}"/>
                    </a:ext>
                  </a:extLst>
                </p:cNvPr>
                <p:cNvSpPr>
                  <a:spLocks noChangeAspect="1"/>
                </p:cNvSpPr>
                <p:nvPr/>
              </p:nvSpPr>
              <p:spPr>
                <a:xfrm flipV="1">
                  <a:off x="7068658" y="1810613"/>
                  <a:ext cx="4852359" cy="4855163"/>
                </a:xfrm>
                <a:custGeom>
                  <a:avLst/>
                  <a:gdLst>
                    <a:gd name="connsiteX0" fmla="*/ 0 w 4852359"/>
                    <a:gd name="connsiteY0" fmla="*/ 1618388 h 4855163"/>
                    <a:gd name="connsiteX1" fmla="*/ 1618388 w 4852359"/>
                    <a:gd name="connsiteY1" fmla="*/ 1618388 h 4855163"/>
                    <a:gd name="connsiteX2" fmla="*/ 1618388 w 4852359"/>
                    <a:gd name="connsiteY2" fmla="*/ 0 h 4855163"/>
                    <a:gd name="connsiteX3" fmla="*/ 0 w 4852359"/>
                    <a:gd name="connsiteY3" fmla="*/ 0 h 4855163"/>
                    <a:gd name="connsiteX4" fmla="*/ 4043165 w 4852359"/>
                    <a:gd name="connsiteY4" fmla="*/ 3236776 h 4855163"/>
                    <a:gd name="connsiteX5" fmla="*/ 4852359 w 4852359"/>
                    <a:gd name="connsiteY5" fmla="*/ 3236776 h 4855163"/>
                    <a:gd name="connsiteX6" fmla="*/ 4852359 w 4852359"/>
                    <a:gd name="connsiteY6" fmla="*/ 1618388 h 4855163"/>
                    <a:gd name="connsiteX7" fmla="*/ 3233971 w 4852359"/>
                    <a:gd name="connsiteY7" fmla="*/ 1618388 h 4855163"/>
                    <a:gd name="connsiteX8" fmla="*/ 3233971 w 4852359"/>
                    <a:gd name="connsiteY8" fmla="*/ 2427582 h 4855163"/>
                    <a:gd name="connsiteX9" fmla="*/ 4043165 w 4852359"/>
                    <a:gd name="connsiteY9" fmla="*/ 3236776 h 4855163"/>
                    <a:gd name="connsiteX10" fmla="*/ 809194 w 4852359"/>
                    <a:gd name="connsiteY10" fmla="*/ 4855163 h 4855163"/>
                    <a:gd name="connsiteX11" fmla="*/ 1283379 w 4852359"/>
                    <a:gd name="connsiteY11" fmla="*/ 4855163 h 4855163"/>
                    <a:gd name="connsiteX12" fmla="*/ 1618388 w 4852359"/>
                    <a:gd name="connsiteY12" fmla="*/ 4855163 h 4855163"/>
                    <a:gd name="connsiteX13" fmla="*/ 1618573 w 4852359"/>
                    <a:gd name="connsiteY13" fmla="*/ 4855163 h 4855163"/>
                    <a:gd name="connsiteX14" fmla="*/ 2092573 w 4852359"/>
                    <a:gd name="connsiteY14" fmla="*/ 4855163 h 4855163"/>
                    <a:gd name="connsiteX15" fmla="*/ 3236961 w 4852359"/>
                    <a:gd name="connsiteY15" fmla="*/ 4855163 h 4855163"/>
                    <a:gd name="connsiteX16" fmla="*/ 3236961 w 4852359"/>
                    <a:gd name="connsiteY16" fmla="*/ 4045969 h 4855163"/>
                    <a:gd name="connsiteX17" fmla="*/ 2427767 w 4852359"/>
                    <a:gd name="connsiteY17" fmla="*/ 3236775 h 4855163"/>
                    <a:gd name="connsiteX18" fmla="*/ 2092573 w 4852359"/>
                    <a:gd name="connsiteY18" fmla="*/ 3236775 h 4855163"/>
                    <a:gd name="connsiteX19" fmla="*/ 1618573 w 4852359"/>
                    <a:gd name="connsiteY19" fmla="*/ 3236775 h 4855163"/>
                    <a:gd name="connsiteX20" fmla="*/ 1618388 w 4852359"/>
                    <a:gd name="connsiteY20" fmla="*/ 3236775 h 4855163"/>
                    <a:gd name="connsiteX21" fmla="*/ 474185 w 4852359"/>
                    <a:gd name="connsiteY21" fmla="*/ 3236775 h 4855163"/>
                    <a:gd name="connsiteX22" fmla="*/ 0 w 4852359"/>
                    <a:gd name="connsiteY22" fmla="*/ 3236775 h 4855163"/>
                    <a:gd name="connsiteX23" fmla="*/ 0 w 4852359"/>
                    <a:gd name="connsiteY23" fmla="*/ 4045969 h 4855163"/>
                    <a:gd name="connsiteX24" fmla="*/ 809194 w 4852359"/>
                    <a:gd name="connsiteY24" fmla="*/ 4855163 h 48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52359" h="4855163">
                      <a:moveTo>
                        <a:pt x="0" y="1618388"/>
                      </a:moveTo>
                      <a:lnTo>
                        <a:pt x="1618388" y="1618388"/>
                      </a:lnTo>
                      <a:lnTo>
                        <a:pt x="1618388" y="0"/>
                      </a:lnTo>
                      <a:lnTo>
                        <a:pt x="0" y="0"/>
                      </a:lnTo>
                      <a:close/>
                      <a:moveTo>
                        <a:pt x="4043165" y="3236776"/>
                      </a:moveTo>
                      <a:lnTo>
                        <a:pt x="4852359" y="3236776"/>
                      </a:lnTo>
                      <a:lnTo>
                        <a:pt x="4852359" y="1618388"/>
                      </a:lnTo>
                      <a:lnTo>
                        <a:pt x="3233971" y="1618388"/>
                      </a:lnTo>
                      <a:lnTo>
                        <a:pt x="3233971" y="2427582"/>
                      </a:lnTo>
                      <a:cubicBezTo>
                        <a:pt x="3233971" y="2874488"/>
                        <a:pt x="3596259" y="3236776"/>
                        <a:pt x="4043165" y="3236776"/>
                      </a:cubicBezTo>
                      <a:close/>
                      <a:moveTo>
                        <a:pt x="809194" y="4855163"/>
                      </a:moveTo>
                      <a:lnTo>
                        <a:pt x="1283379" y="4855163"/>
                      </a:lnTo>
                      <a:lnTo>
                        <a:pt x="1618388" y="4855163"/>
                      </a:lnTo>
                      <a:lnTo>
                        <a:pt x="1618573" y="4855163"/>
                      </a:lnTo>
                      <a:lnTo>
                        <a:pt x="2092573" y="4855163"/>
                      </a:lnTo>
                      <a:lnTo>
                        <a:pt x="3236961" y="4855163"/>
                      </a:lnTo>
                      <a:lnTo>
                        <a:pt x="3236961" y="4045969"/>
                      </a:lnTo>
                      <a:cubicBezTo>
                        <a:pt x="3236961" y="3599063"/>
                        <a:pt x="2874673" y="3236775"/>
                        <a:pt x="2427767" y="3236775"/>
                      </a:cubicBezTo>
                      <a:lnTo>
                        <a:pt x="2092573" y="3236775"/>
                      </a:lnTo>
                      <a:lnTo>
                        <a:pt x="1618573" y="3236775"/>
                      </a:lnTo>
                      <a:lnTo>
                        <a:pt x="1618388" y="3236775"/>
                      </a:lnTo>
                      <a:lnTo>
                        <a:pt x="474185" y="3236775"/>
                      </a:lnTo>
                      <a:lnTo>
                        <a:pt x="0" y="3236775"/>
                      </a:lnTo>
                      <a:lnTo>
                        <a:pt x="0" y="4045969"/>
                      </a:lnTo>
                      <a:cubicBezTo>
                        <a:pt x="0" y="4492875"/>
                        <a:pt x="362288" y="4855163"/>
                        <a:pt x="809194" y="4855163"/>
                      </a:cubicBezTo>
                      <a:close/>
                    </a:path>
                  </a:pathLst>
                </a:custGeom>
                <a:blipFill dpi="0" rotWithShape="0">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8" name="iśľîḑè">
                <a:extLst>
                  <a:ext uri="{FF2B5EF4-FFF2-40B4-BE49-F238E27FC236}">
                    <a16:creationId xmlns:a16="http://schemas.microsoft.com/office/drawing/2014/main" id="{675630CE-CD98-5804-C6A4-2AE9F57555B0}"/>
                  </a:ext>
                </a:extLst>
              </p:cNvPr>
              <p:cNvSpPr/>
              <p:nvPr/>
            </p:nvSpPr>
            <p:spPr>
              <a:xfrm>
                <a:off x="10130296" y="3216832"/>
                <a:ext cx="453442" cy="424336"/>
              </a:xfrm>
              <a:custGeom>
                <a:avLst/>
                <a:gdLst>
                  <a:gd name="connsiteX0" fmla="*/ 0 w 1640048"/>
                  <a:gd name="connsiteY0" fmla="*/ 767387 h 1534773"/>
                  <a:gd name="connsiteX1" fmla="*/ 83056 w 1640048"/>
                  <a:gd name="connsiteY1" fmla="*/ 767387 h 1534773"/>
                  <a:gd name="connsiteX2" fmla="*/ 1636 w 1640048"/>
                  <a:gd name="connsiteY2" fmla="*/ 771498 h 1534773"/>
                  <a:gd name="connsiteX3" fmla="*/ 0 w 1640048"/>
                  <a:gd name="connsiteY3" fmla="*/ 771821 h 1534773"/>
                  <a:gd name="connsiteX4" fmla="*/ 878133 w 1640048"/>
                  <a:gd name="connsiteY4" fmla="*/ 0 h 1534773"/>
                  <a:gd name="connsiteX5" fmla="*/ 880773 w 1640048"/>
                  <a:gd name="connsiteY5" fmla="*/ 52298 h 1534773"/>
                  <a:gd name="connsiteX6" fmla="*/ 1522404 w 1640048"/>
                  <a:gd name="connsiteY6" fmla="*/ 753133 h 1534773"/>
                  <a:gd name="connsiteX7" fmla="*/ 1640048 w 1640048"/>
                  <a:gd name="connsiteY7" fmla="*/ 764253 h 1534773"/>
                  <a:gd name="connsiteX8" fmla="*/ 1640048 w 1640048"/>
                  <a:gd name="connsiteY8" fmla="*/ 770518 h 1534773"/>
                  <a:gd name="connsiteX9" fmla="*/ 1522404 w 1640048"/>
                  <a:gd name="connsiteY9" fmla="*/ 781638 h 1534773"/>
                  <a:gd name="connsiteX10" fmla="*/ 880773 w 1640048"/>
                  <a:gd name="connsiteY10" fmla="*/ 1482474 h 1534773"/>
                  <a:gd name="connsiteX11" fmla="*/ 878132 w 1640048"/>
                  <a:gd name="connsiteY11" fmla="*/ 1534773 h 1534773"/>
                  <a:gd name="connsiteX12" fmla="*/ 875492 w 1640048"/>
                  <a:gd name="connsiteY12" fmla="*/ 1482474 h 1534773"/>
                  <a:gd name="connsiteX13" fmla="*/ 164516 w 1640048"/>
                  <a:gd name="connsiteY13" fmla="*/ 771499 h 1534773"/>
                  <a:gd name="connsiteX14" fmla="*/ 83086 w 1640048"/>
                  <a:gd name="connsiteY14" fmla="*/ 767387 h 1534773"/>
                  <a:gd name="connsiteX15" fmla="*/ 164516 w 1640048"/>
                  <a:gd name="connsiteY15" fmla="*/ 763275 h 1534773"/>
                  <a:gd name="connsiteX16" fmla="*/ 875492 w 1640048"/>
                  <a:gd name="connsiteY16" fmla="*/ 52300 h 153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0048" h="1534773">
                    <a:moveTo>
                      <a:pt x="0" y="767387"/>
                    </a:moveTo>
                    <a:lnTo>
                      <a:pt x="83056" y="767387"/>
                    </a:lnTo>
                    <a:lnTo>
                      <a:pt x="1636" y="771498"/>
                    </a:lnTo>
                    <a:lnTo>
                      <a:pt x="0" y="771821"/>
                    </a:lnTo>
                    <a:close/>
                    <a:moveTo>
                      <a:pt x="878133" y="0"/>
                    </a:moveTo>
                    <a:lnTo>
                      <a:pt x="880773" y="52298"/>
                    </a:lnTo>
                    <a:cubicBezTo>
                      <a:pt x="916465" y="403745"/>
                      <a:pt x="1180633" y="687649"/>
                      <a:pt x="1522404" y="753133"/>
                    </a:cubicBezTo>
                    <a:lnTo>
                      <a:pt x="1640048" y="764253"/>
                    </a:lnTo>
                    <a:lnTo>
                      <a:pt x="1640048" y="770518"/>
                    </a:lnTo>
                    <a:lnTo>
                      <a:pt x="1522404" y="781638"/>
                    </a:lnTo>
                    <a:cubicBezTo>
                      <a:pt x="1180632" y="847122"/>
                      <a:pt x="916464" y="1131026"/>
                      <a:pt x="880773" y="1482474"/>
                    </a:cubicBezTo>
                    <a:lnTo>
                      <a:pt x="878132" y="1534773"/>
                    </a:lnTo>
                    <a:lnTo>
                      <a:pt x="875492" y="1482474"/>
                    </a:lnTo>
                    <a:cubicBezTo>
                      <a:pt x="837421" y="1107597"/>
                      <a:pt x="539393" y="809569"/>
                      <a:pt x="164516" y="771499"/>
                    </a:cubicBezTo>
                    <a:lnTo>
                      <a:pt x="83086" y="767387"/>
                    </a:lnTo>
                    <a:lnTo>
                      <a:pt x="164516" y="763275"/>
                    </a:lnTo>
                    <a:cubicBezTo>
                      <a:pt x="539394" y="725204"/>
                      <a:pt x="837421" y="427177"/>
                      <a:pt x="875492" y="523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sp>
        <p:nvSpPr>
          <p:cNvPr id="51" name="副标题 50">
            <a:extLst>
              <a:ext uri="{FF2B5EF4-FFF2-40B4-BE49-F238E27FC236}">
                <a16:creationId xmlns:a16="http://schemas.microsoft.com/office/drawing/2014/main" id="{7F64B5AD-1252-8350-EB9C-A38BFBABC520}"/>
              </a:ext>
            </a:extLst>
          </p:cNvPr>
          <p:cNvSpPr>
            <a:spLocks noGrp="1"/>
          </p:cNvSpPr>
          <p:nvPr>
            <p:ph type="subTitle" idx="1" hasCustomPrompt="1"/>
          </p:nvPr>
        </p:nvSpPr>
        <p:spPr>
          <a:xfrm>
            <a:off x="660400" y="4500717"/>
            <a:ext cx="2909065" cy="535853"/>
          </a:xfrm>
          <a:solidFill>
            <a:schemeClr val="accent2"/>
          </a:solidFill>
        </p:spPr>
        <p:txBody>
          <a:bodyPr vert="horz" lIns="91440" tIns="45720" rIns="91440" bIns="45720" rtlCol="0" anchor="ctr">
            <a:normAutofit/>
          </a:bodyPr>
          <a:lstStyle>
            <a:lvl1pPr marL="0" indent="0" algn="ctr">
              <a:spcBef>
                <a:spcPts val="0"/>
              </a:spcBef>
              <a:buNone/>
              <a:defRPr lang="zh-CN" altLang="en-US" sz="1400">
                <a:solidFill>
                  <a:schemeClr val="accent4"/>
                </a:solidFill>
              </a:defRPr>
            </a:lvl1pPr>
          </a:lstStyle>
          <a:p>
            <a:pPr marL="228600" lvl="0" indent="-228600" defTabSz="914354"/>
            <a:r>
              <a:rPr lang="en-US" altLang="zh-CN" dirty="0"/>
              <a:t>Click to edit Master subtitle style</a:t>
            </a:r>
            <a:endParaRPr lang="zh-CN" altLang="en-US" dirty="0"/>
          </a:p>
        </p:txBody>
      </p:sp>
      <p:grpSp>
        <p:nvGrpSpPr>
          <p:cNvPr id="19" name="组合 18">
            <a:extLst>
              <a:ext uri="{FF2B5EF4-FFF2-40B4-BE49-F238E27FC236}">
                <a16:creationId xmlns:a16="http://schemas.microsoft.com/office/drawing/2014/main" id="{FC40CACF-2686-1D1E-015B-81AC78795113}"/>
              </a:ext>
            </a:extLst>
          </p:cNvPr>
          <p:cNvGrpSpPr/>
          <p:nvPr/>
        </p:nvGrpSpPr>
        <p:grpSpPr>
          <a:xfrm>
            <a:off x="10888488" y="693539"/>
            <a:ext cx="844549" cy="313932"/>
            <a:chOff x="10915650" y="765664"/>
            <a:chExt cx="844549" cy="313932"/>
          </a:xfrm>
        </p:grpSpPr>
        <p:sp>
          <p:nvSpPr>
            <p:cNvPr id="20" name="îsḷíḍe">
              <a:extLst>
                <a:ext uri="{FF2B5EF4-FFF2-40B4-BE49-F238E27FC236}">
                  <a16:creationId xmlns:a16="http://schemas.microsoft.com/office/drawing/2014/main" id="{4FA759E0-7C87-D83D-87D6-651AF57E79D6}"/>
                </a:ext>
              </a:extLst>
            </p:cNvPr>
            <p:cNvSpPr txBox="1">
              <a:spLocks/>
            </p:cNvSpPr>
            <p:nvPr/>
          </p:nvSpPr>
          <p:spPr>
            <a:xfrm>
              <a:off x="11142336" y="765664"/>
              <a:ext cx="617863" cy="313932"/>
            </a:xfrm>
            <a:prstGeom prst="rect">
              <a:avLst/>
            </a:prstGeom>
          </p:spPr>
          <p:txBody>
            <a:bodyPr vert="horz" wrap="square" lIns="91440" tIns="45720" rIns="91440" bIns="45720" rtlCol="0" anchor="t">
              <a:spAutoFit/>
            </a:bodyPr>
            <a:lstStyle>
              <a:lvl1pPr algn="r" defTabSz="914332" rtl="0" eaLnBrk="1" latinLnBrk="0" hangingPunct="1">
                <a:lnSpc>
                  <a:spcPct val="90000"/>
                </a:lnSpc>
                <a:spcBef>
                  <a:spcPct val="0"/>
                </a:spcBef>
                <a:buNone/>
                <a:defRPr sz="4000" b="1" kern="1200">
                  <a:solidFill>
                    <a:schemeClr val="bg1"/>
                  </a:solidFill>
                  <a:latin typeface="+mj-lt"/>
                  <a:ea typeface="+mj-ea"/>
                  <a:cs typeface="+mj-cs"/>
                </a:defRPr>
              </a:lvl1pPr>
            </a:lstStyle>
            <a:p>
              <a:pPr algn="l"/>
              <a:r>
                <a:rPr lang="en-US" altLang="zh-CN" sz="1600" b="0" dirty="0">
                  <a:ln w="12700">
                    <a:noFill/>
                  </a:ln>
                  <a:solidFill>
                    <a:schemeClr val="tx1">
                      <a:alpha val="30000"/>
                    </a:schemeClr>
                  </a:solidFill>
                </a:rPr>
                <a:t>/</a:t>
              </a:r>
              <a:r>
                <a:rPr lang="en-US" altLang="zh-CN" sz="1200" b="0" dirty="0">
                  <a:ln w="12700">
                    <a:noFill/>
                  </a:ln>
                  <a:solidFill>
                    <a:schemeClr val="tx1">
                      <a:alpha val="30000"/>
                    </a:schemeClr>
                  </a:solidFill>
                </a:rPr>
                <a:t>02</a:t>
              </a:r>
            </a:p>
          </p:txBody>
        </p:sp>
        <p:sp>
          <p:nvSpPr>
            <p:cNvPr id="21" name="išľiḍé">
              <a:extLst>
                <a:ext uri="{FF2B5EF4-FFF2-40B4-BE49-F238E27FC236}">
                  <a16:creationId xmlns:a16="http://schemas.microsoft.com/office/drawing/2014/main" id="{C8D84B24-75AD-DCD4-8BE7-A03EC28AFCD6}"/>
                </a:ext>
              </a:extLst>
            </p:cNvPr>
            <p:cNvSpPr txBox="1">
              <a:spLocks/>
            </p:cNvSpPr>
            <p:nvPr/>
          </p:nvSpPr>
          <p:spPr>
            <a:xfrm>
              <a:off x="10915650" y="783451"/>
              <a:ext cx="412144" cy="286232"/>
            </a:xfrm>
            <a:prstGeom prst="rect">
              <a:avLst/>
            </a:prstGeom>
          </p:spPr>
          <p:txBody>
            <a:bodyPr vert="horz" wrap="square" lIns="91440" tIns="45720" rIns="91440" bIns="45720" rtlCol="0" anchor="t">
              <a:spAutoFit/>
            </a:bodyPr>
            <a:lstStyle>
              <a:lvl1pPr algn="r" defTabSz="914332" rtl="0" eaLnBrk="1" latinLnBrk="0" hangingPunct="1">
                <a:lnSpc>
                  <a:spcPct val="90000"/>
                </a:lnSpc>
                <a:spcBef>
                  <a:spcPct val="0"/>
                </a:spcBef>
                <a:buNone/>
                <a:defRPr sz="4000" b="1" kern="1200">
                  <a:solidFill>
                    <a:schemeClr val="bg1"/>
                  </a:solidFill>
                  <a:latin typeface="+mj-lt"/>
                  <a:ea typeface="+mj-ea"/>
                  <a:cs typeface="+mj-cs"/>
                </a:defRPr>
              </a:lvl1pPr>
            </a:lstStyle>
            <a:p>
              <a:pPr algn="ctr"/>
              <a:r>
                <a:rPr lang="en-US" altLang="zh-CN" sz="1400" b="0" dirty="0">
                  <a:ln w="12700">
                    <a:noFill/>
                  </a:ln>
                  <a:solidFill>
                    <a:schemeClr val="tx1"/>
                  </a:solidFill>
                </a:rPr>
                <a:t>01</a:t>
              </a:r>
              <a:endParaRPr lang="en-US" altLang="zh-CN" sz="1100" b="0" dirty="0">
                <a:ln w="12700">
                  <a:noFill/>
                </a:ln>
                <a:solidFill>
                  <a:schemeClr val="tx1"/>
                </a:solidFill>
              </a:endParaRPr>
            </a:p>
          </p:txBody>
        </p:sp>
      </p:grpSp>
      <p:sp>
        <p:nvSpPr>
          <p:cNvPr id="32" name="标题 31">
            <a:extLst>
              <a:ext uri="{FF2B5EF4-FFF2-40B4-BE49-F238E27FC236}">
                <a16:creationId xmlns:a16="http://schemas.microsoft.com/office/drawing/2014/main" id="{4946D1AA-D756-2F89-5971-02A19E8C4816}"/>
              </a:ext>
            </a:extLst>
          </p:cNvPr>
          <p:cNvSpPr>
            <a:spLocks noGrp="1"/>
          </p:cNvSpPr>
          <p:nvPr>
            <p:ph type="ctrTitle" hasCustomPrompt="1"/>
          </p:nvPr>
        </p:nvSpPr>
        <p:spPr>
          <a:xfrm>
            <a:off x="660400" y="2022491"/>
            <a:ext cx="6356155" cy="1754326"/>
          </a:xfrm>
        </p:spPr>
        <p:txBody>
          <a:bodyPr vert="horz" lIns="91440" tIns="45720" rIns="91440" bIns="45720" rtlCol="0" anchor="b">
            <a:spAutoFit/>
          </a:bodyPr>
          <a:lstStyle>
            <a:lvl1pPr>
              <a:defRPr lang="zh-CN" altLang="en-US" sz="6000" b="1" dirty="0">
                <a:solidFill>
                  <a:schemeClr val="accent1"/>
                </a:solidFill>
              </a:defRPr>
            </a:lvl1pPr>
          </a:lstStyle>
          <a:p>
            <a:pPr lvl="0" defTabSz="914354"/>
            <a:r>
              <a:rPr lang="en-US" altLang="zh-CN" dirty="0"/>
              <a:t>Click to edit </a:t>
            </a:r>
            <a:br>
              <a:rPr lang="en-US" altLang="zh-CN" dirty="0"/>
            </a:br>
            <a:r>
              <a:rPr lang="en-US" altLang="zh-CN" dirty="0"/>
              <a:t>Master title style</a:t>
            </a:r>
            <a:endParaRPr lang="zh-CN" altLang="en-US" dirty="0"/>
          </a:p>
        </p:txBody>
      </p:sp>
    </p:spTree>
    <p:extLst>
      <p:ext uri="{BB962C8B-B14F-4D97-AF65-F5344CB8AC3E}">
        <p14:creationId xmlns:p14="http://schemas.microsoft.com/office/powerpoint/2010/main" val="65338678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6DA8-D137-41D2-A934-63CB8FFB8B8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a:extLst>
              <a:ext uri="{FF2B5EF4-FFF2-40B4-BE49-F238E27FC236}">
                <a16:creationId xmlns:a16="http://schemas.microsoft.com/office/drawing/2014/main" id="{0CED916A-3E34-4B9E-8F9F-7A8921A30F9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日期占位符 3">
            <a:extLst>
              <a:ext uri="{FF2B5EF4-FFF2-40B4-BE49-F238E27FC236}">
                <a16:creationId xmlns:a16="http://schemas.microsoft.com/office/drawing/2014/main" id="{57FE6FF3-E480-4C96-9DE0-054940E7CBC6}"/>
              </a:ext>
            </a:extLst>
          </p:cNvPr>
          <p:cNvSpPr>
            <a:spLocks noGrp="1"/>
          </p:cNvSpPr>
          <p:nvPr>
            <p:ph type="dt" sz="half" idx="10"/>
          </p:nvPr>
        </p:nvSpPr>
        <p:spPr/>
        <p:txBody>
          <a:bodyPr/>
          <a:lstStyle/>
          <a:p>
            <a:fld id="{A3DFB3C2-DCE5-4F5D-B3C8-E79CCD4A2BAC}" type="datetime1">
              <a:rPr lang="zh-CN" altLang="en-US" smtClean="0"/>
              <a:t>2024-09-15</a:t>
            </a:fld>
            <a:endParaRPr lang="zh-CN" altLang="en-US"/>
          </a:p>
        </p:txBody>
      </p:sp>
      <p:sp>
        <p:nvSpPr>
          <p:cNvPr id="5" name="页脚占位符 4">
            <a:extLst>
              <a:ext uri="{FF2B5EF4-FFF2-40B4-BE49-F238E27FC236}">
                <a16:creationId xmlns:a16="http://schemas.microsoft.com/office/drawing/2014/main" id="{055DFAA1-D4C3-4306-A3AE-0641E35819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3E0EBE-EC20-4150-A2C6-9837F344958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8237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DF03A82-401C-4A0E-BE21-BE588E874141}"/>
              </a:ext>
            </a:extLst>
          </p:cNvPr>
          <p:cNvSpPr>
            <a:spLocks noGrp="1"/>
          </p:cNvSpPr>
          <p:nvPr>
            <p:ph type="body" sz="quarter" idx="14" hasCustomPrompt="1"/>
          </p:nvPr>
        </p:nvSpPr>
        <p:spPr>
          <a:xfrm>
            <a:off x="660400" y="1500188"/>
            <a:ext cx="2836562" cy="594626"/>
          </a:xfrm>
        </p:spPr>
        <p:txBody>
          <a:bodyPr>
            <a:normAutofit/>
          </a:bodyPr>
          <a:lstStyle>
            <a:lvl1pPr marL="0" indent="0" algn="r">
              <a:buFont typeface="+mj-lt"/>
              <a:buNone/>
              <a:defRPr sz="2400" b="1"/>
            </a:lvl1pPr>
            <a:lvl2pPr marL="457200" indent="0">
              <a:buFont typeface="+mj-ea"/>
              <a:buNone/>
              <a:defRPr/>
            </a:lvl2pPr>
            <a:lvl3pPr marL="1257300" indent="-342900">
              <a:buFont typeface="+mj-lt"/>
              <a:buAutoNum type="alphaLcParenR"/>
              <a:defRPr/>
            </a:lvl3pPr>
          </a:lstStyle>
          <a:p>
            <a:pPr lvl="0"/>
            <a:r>
              <a:rPr lang="en-US" altLang="zh-CN" dirty="0"/>
              <a:t>CONTENTS</a:t>
            </a:r>
            <a:endParaRPr lang="zh-CN" altLang="en-US" dirty="0"/>
          </a:p>
        </p:txBody>
      </p:sp>
      <p:sp>
        <p:nvSpPr>
          <p:cNvPr id="7" name="文本占位符 6">
            <a:extLst>
              <a:ext uri="{FF2B5EF4-FFF2-40B4-BE49-F238E27FC236}">
                <a16:creationId xmlns:a16="http://schemas.microsoft.com/office/drawing/2014/main" id="{0BEF0FD1-3ACE-43A8-AF57-CC0D436DC7D0}"/>
              </a:ext>
            </a:extLst>
          </p:cNvPr>
          <p:cNvSpPr>
            <a:spLocks noGrp="1"/>
          </p:cNvSpPr>
          <p:nvPr>
            <p:ph type="body" sz="quarter" idx="13"/>
          </p:nvPr>
        </p:nvSpPr>
        <p:spPr>
          <a:xfrm>
            <a:off x="3647836" y="1500187"/>
            <a:ext cx="7871045" cy="4633913"/>
          </a:xfrm>
        </p:spPr>
        <p:txBody>
          <a:bodyPr/>
          <a:lstStyle>
            <a:lvl1pPr marL="342900" indent="-342900">
              <a:buFont typeface="+mj-lt"/>
              <a:buAutoNum type="arabicPeriod"/>
              <a:defRPr/>
            </a:lvl1pPr>
            <a:lvl2pPr marL="800100" indent="-342900">
              <a:buFont typeface="+mj-ea"/>
              <a:buAutoNum type="circleNumDbPlain"/>
              <a:defRPr/>
            </a:lvl2pPr>
            <a:lvl3pPr marL="1257300" indent="-342900">
              <a:buFont typeface="+mj-lt"/>
              <a:buAutoNum type="alphaLcParenR"/>
              <a:defRPr/>
            </a:lvl3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页脚占位符 2">
            <a:extLst>
              <a:ext uri="{FF2B5EF4-FFF2-40B4-BE49-F238E27FC236}">
                <a16:creationId xmlns:a16="http://schemas.microsoft.com/office/drawing/2014/main" id="{CAEA95BB-0FD6-4D94-81DB-8D38069818E5}"/>
              </a:ext>
            </a:extLst>
          </p:cNvPr>
          <p:cNvSpPr>
            <a:spLocks noGrp="1"/>
          </p:cNvSpPr>
          <p:nvPr>
            <p:ph type="ftr" sz="quarter" idx="10"/>
          </p:nvPr>
        </p:nvSpPr>
        <p:spPr/>
        <p:txBody>
          <a:bodyPr/>
          <a:lstStyle/>
          <a:p>
            <a:endParaRPr lang="zh-CN" altLang="en-US" dirty="0"/>
          </a:p>
        </p:txBody>
      </p:sp>
      <p:sp>
        <p:nvSpPr>
          <p:cNvPr id="4" name="日期占位符 3">
            <a:extLst>
              <a:ext uri="{FF2B5EF4-FFF2-40B4-BE49-F238E27FC236}">
                <a16:creationId xmlns:a16="http://schemas.microsoft.com/office/drawing/2014/main" id="{16C2568E-3CA5-4FDE-A375-CB503A7EDE34}"/>
              </a:ext>
            </a:extLst>
          </p:cNvPr>
          <p:cNvSpPr>
            <a:spLocks noGrp="1"/>
          </p:cNvSpPr>
          <p:nvPr>
            <p:ph type="dt" sz="half" idx="11"/>
          </p:nvPr>
        </p:nvSpPr>
        <p:spPr/>
        <p:txBody>
          <a:bodyPr/>
          <a:lstStyle/>
          <a:p>
            <a:fld id="{AFE396D5-028C-4337-9CE7-2B78207E2C90}" type="datetime1">
              <a:rPr lang="zh-CN" altLang="en-US" smtClean="0"/>
              <a:t>2024-09-15</a:t>
            </a:fld>
            <a:endParaRPr lang="en-US" altLang="zh-CN"/>
          </a:p>
        </p:txBody>
      </p:sp>
      <p:sp>
        <p:nvSpPr>
          <p:cNvPr id="5" name="灯片编号占位符 4">
            <a:extLst>
              <a:ext uri="{FF2B5EF4-FFF2-40B4-BE49-F238E27FC236}">
                <a16:creationId xmlns:a16="http://schemas.microsoft.com/office/drawing/2014/main" id="{E3EAC383-637D-4997-B597-28ADC11AAC10}"/>
              </a:ext>
            </a:extLst>
          </p:cNvPr>
          <p:cNvSpPr>
            <a:spLocks noGrp="1"/>
          </p:cNvSpPr>
          <p:nvPr>
            <p:ph type="sldNum" sz="quarter" idx="12"/>
          </p:nvPr>
        </p:nvSpPr>
        <p:spPr/>
        <p:txBody>
          <a:bodyPr/>
          <a:lstStyle/>
          <a:p>
            <a:fld id="{7F65B630-C7FF-41C0-9923-C5E5E29EED81}" type="slidenum">
              <a:rPr lang="en-US" altLang="zh-CN" smtClean="0"/>
              <a:pPr/>
              <a:t>‹#›</a:t>
            </a:fld>
            <a:endParaRPr lang="en-US" altLang="zh-CN"/>
          </a:p>
        </p:txBody>
      </p:sp>
      <p:cxnSp>
        <p:nvCxnSpPr>
          <p:cNvPr id="10" name="î$ļíďé">
            <a:extLst>
              <a:ext uri="{FF2B5EF4-FFF2-40B4-BE49-F238E27FC236}">
                <a16:creationId xmlns:a16="http://schemas.microsoft.com/office/drawing/2014/main" id="{5866F782-5852-4C4E-B3FE-2AD687E8AC1B}"/>
              </a:ext>
            </a:extLst>
          </p:cNvPr>
          <p:cNvCxnSpPr>
            <a:cxnSpLocks/>
          </p:cNvCxnSpPr>
          <p:nvPr userDrawn="1"/>
        </p:nvCxnSpPr>
        <p:spPr>
          <a:xfrm>
            <a:off x="3621019" y="1500188"/>
            <a:ext cx="0" cy="4633913"/>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11" name="iśḻîde">
            <a:extLst>
              <a:ext uri="{FF2B5EF4-FFF2-40B4-BE49-F238E27FC236}">
                <a16:creationId xmlns:a16="http://schemas.microsoft.com/office/drawing/2014/main" id="{3CCCD118-A808-47B5-869B-310AF975DC9C}"/>
              </a:ext>
            </a:extLst>
          </p:cNvPr>
          <p:cNvSpPr>
            <a:spLocks noChangeAspect="1"/>
          </p:cNvSpPr>
          <p:nvPr userDrawn="1"/>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92977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8" name="ïSḷîdé">
            <a:extLst>
              <a:ext uri="{FF2B5EF4-FFF2-40B4-BE49-F238E27FC236}">
                <a16:creationId xmlns:a16="http://schemas.microsoft.com/office/drawing/2014/main" id="{E7B23483-7C89-8717-5916-37EE0F39E104}"/>
              </a:ext>
            </a:extLst>
          </p:cNvPr>
          <p:cNvSpPr>
            <a:spLocks noChangeAspect="1"/>
          </p:cNvSpPr>
          <p:nvPr userDrawn="1"/>
        </p:nvSpPr>
        <p:spPr>
          <a:xfrm>
            <a:off x="0" y="0"/>
            <a:ext cx="12192000" cy="6515068"/>
          </a:xfrm>
          <a:prstGeom prst="rect">
            <a:avLst/>
          </a:prstGeom>
          <a:blipFill dpi="0" rotWithShape="1">
            <a:blip r:embed="rId2">
              <a:grayscl/>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22" name="图形 21">
            <a:extLst>
              <a:ext uri="{FF2B5EF4-FFF2-40B4-BE49-F238E27FC236}">
                <a16:creationId xmlns:a16="http://schemas.microsoft.com/office/drawing/2014/main" id="{9FA6516D-1201-1C40-5FBC-51CF285F006A}"/>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5767" y="2653425"/>
            <a:ext cx="12207767" cy="4204575"/>
          </a:xfrm>
          <a:prstGeom prst="rect">
            <a:avLst/>
          </a:prstGeom>
        </p:spPr>
      </p:pic>
      <p:sp>
        <p:nvSpPr>
          <p:cNvPr id="4" name="日期占位符 3">
            <a:extLst>
              <a:ext uri="{FF2B5EF4-FFF2-40B4-BE49-F238E27FC236}">
                <a16:creationId xmlns:a16="http://schemas.microsoft.com/office/drawing/2014/main" id="{E5279D9A-DC49-4C12-80D3-3D89C2783F3A}"/>
              </a:ext>
            </a:extLst>
          </p:cNvPr>
          <p:cNvSpPr>
            <a:spLocks noGrp="1"/>
          </p:cNvSpPr>
          <p:nvPr userDrawn="1">
            <p:ph type="dt" sz="half" idx="10"/>
          </p:nvPr>
        </p:nvSpPr>
        <p:spPr/>
        <p:txBody>
          <a:bodyPr/>
          <a:lstStyle>
            <a:lvl1pPr>
              <a:defRPr>
                <a:solidFill>
                  <a:schemeClr val="tx1"/>
                </a:solidFill>
              </a:defRPr>
            </a:lvl1pPr>
          </a:lstStyle>
          <a:p>
            <a:fld id="{2CF825F6-3CEF-465E-B1E3-54CEDC9E61F2}" type="datetime1">
              <a:rPr lang="zh-CN" altLang="en-US" smtClean="0"/>
              <a:t>2024-09-15</a:t>
            </a:fld>
            <a:endParaRPr lang="en-US"/>
          </a:p>
        </p:txBody>
      </p:sp>
      <p:sp>
        <p:nvSpPr>
          <p:cNvPr id="5" name="页脚占位符 4">
            <a:extLst>
              <a:ext uri="{FF2B5EF4-FFF2-40B4-BE49-F238E27FC236}">
                <a16:creationId xmlns:a16="http://schemas.microsoft.com/office/drawing/2014/main" id="{51EF8C95-8814-4768-850F-851B6434A9EE}"/>
              </a:ext>
            </a:extLst>
          </p:cNvPr>
          <p:cNvSpPr>
            <a:spLocks noGrp="1"/>
          </p:cNvSpPr>
          <p:nvPr userDrawn="1">
            <p:ph type="ftr" sz="quarter" idx="11"/>
          </p:nvPr>
        </p:nvSpPr>
        <p:spPr/>
        <p:txBody>
          <a:bodyPr/>
          <a:lstStyle>
            <a:lvl1pPr>
              <a:defRPr>
                <a:solidFill>
                  <a:schemeClr val="tx1"/>
                </a:solidFill>
              </a:defRPr>
            </a:lvl1pPr>
          </a:lstStyle>
          <a:p>
            <a:endParaRPr lang="zh-CN" altLang="en-US" dirty="0"/>
          </a:p>
        </p:txBody>
      </p:sp>
      <p:sp>
        <p:nvSpPr>
          <p:cNvPr id="6" name="灯片编号占位符 5">
            <a:extLst>
              <a:ext uri="{FF2B5EF4-FFF2-40B4-BE49-F238E27FC236}">
                <a16:creationId xmlns:a16="http://schemas.microsoft.com/office/drawing/2014/main" id="{D894C1D7-7C5A-49B3-9D05-119C615E16B1}"/>
              </a:ext>
            </a:extLst>
          </p:cNvPr>
          <p:cNvSpPr>
            <a:spLocks noGrp="1"/>
          </p:cNvSpPr>
          <p:nvPr userDrawn="1">
            <p:ph type="sldNum" sz="quarter" idx="12"/>
          </p:nvPr>
        </p:nvSpPr>
        <p:spPr/>
        <p:txBody>
          <a:bodyPr/>
          <a:lstStyle>
            <a:lvl1pPr>
              <a:defRPr>
                <a:solidFill>
                  <a:schemeClr val="tx1"/>
                </a:solidFill>
              </a:defRPr>
            </a:lvl1pPr>
          </a:lstStyle>
          <a:p>
            <a:fld id="{7F65B630-C7FF-41C0-9923-C5E5E29EED81}" type="slidenum">
              <a:rPr lang="en-US" altLang="zh-CN" smtClean="0"/>
              <a:pPr/>
              <a:t>‹#›</a:t>
            </a:fld>
            <a:endParaRPr lang="en-US"/>
          </a:p>
        </p:txBody>
      </p:sp>
      <p:sp>
        <p:nvSpPr>
          <p:cNvPr id="24" name="iṩľíḋé">
            <a:extLst>
              <a:ext uri="{FF2B5EF4-FFF2-40B4-BE49-F238E27FC236}">
                <a16:creationId xmlns:a16="http://schemas.microsoft.com/office/drawing/2014/main" id="{DBD722CB-BD32-FC9E-FD02-19B7CEFA6A59}"/>
              </a:ext>
            </a:extLst>
          </p:cNvPr>
          <p:cNvSpPr/>
          <p:nvPr/>
        </p:nvSpPr>
        <p:spPr>
          <a:xfrm>
            <a:off x="-23292" y="2829089"/>
            <a:ext cx="12218956" cy="4043873"/>
          </a:xfrm>
          <a:custGeom>
            <a:avLst/>
            <a:gdLst>
              <a:gd name="connsiteX0" fmla="*/ -4242 w 12091956"/>
              <a:gd name="connsiteY0" fmla="*/ 2012634 h 4031173"/>
              <a:gd name="connsiteX1" fmla="*/ 6485468 w 12091956"/>
              <a:gd name="connsiteY1" fmla="*/ 83080 h 4031173"/>
              <a:gd name="connsiteX2" fmla="*/ 8362939 w 12091956"/>
              <a:gd name="connsiteY2" fmla="*/ 469047 h 4031173"/>
              <a:gd name="connsiteX3" fmla="*/ 12087714 w 12091956"/>
              <a:gd name="connsiteY3" fmla="*/ 3610524 h 4031173"/>
              <a:gd name="connsiteX4" fmla="*/ 12087714 w 12091956"/>
              <a:gd name="connsiteY4" fmla="*/ 4029963 h 4031173"/>
              <a:gd name="connsiteX5" fmla="*/ -3668 w 12091956"/>
              <a:gd name="connsiteY5" fmla="*/ 4029963 h 4031173"/>
              <a:gd name="connsiteX0" fmla="*/ 0 w 12218956"/>
              <a:gd name="connsiteY0" fmla="*/ 2013844 h 4031173"/>
              <a:gd name="connsiteX1" fmla="*/ 6489710 w 12218956"/>
              <a:gd name="connsiteY1" fmla="*/ 84290 h 4031173"/>
              <a:gd name="connsiteX2" fmla="*/ 8367181 w 12218956"/>
              <a:gd name="connsiteY2" fmla="*/ 470257 h 4031173"/>
              <a:gd name="connsiteX3" fmla="*/ 12218956 w 12218956"/>
              <a:gd name="connsiteY3" fmla="*/ 3662534 h 4031173"/>
              <a:gd name="connsiteX4" fmla="*/ 12091956 w 12218956"/>
              <a:gd name="connsiteY4" fmla="*/ 4031173 h 4031173"/>
              <a:gd name="connsiteX5" fmla="*/ 574 w 12218956"/>
              <a:gd name="connsiteY5" fmla="*/ 4031173 h 4031173"/>
              <a:gd name="connsiteX6" fmla="*/ 0 w 12218956"/>
              <a:gd name="connsiteY6" fmla="*/ 2013844 h 4031173"/>
              <a:gd name="connsiteX0" fmla="*/ 0 w 12218956"/>
              <a:gd name="connsiteY0" fmla="*/ 2013844 h 4043873"/>
              <a:gd name="connsiteX1" fmla="*/ 6489710 w 12218956"/>
              <a:gd name="connsiteY1" fmla="*/ 84290 h 4043873"/>
              <a:gd name="connsiteX2" fmla="*/ 8367181 w 12218956"/>
              <a:gd name="connsiteY2" fmla="*/ 470257 h 4043873"/>
              <a:gd name="connsiteX3" fmla="*/ 12218956 w 12218956"/>
              <a:gd name="connsiteY3" fmla="*/ 3662534 h 4043873"/>
              <a:gd name="connsiteX4" fmla="*/ 12218956 w 12218956"/>
              <a:gd name="connsiteY4" fmla="*/ 4043873 h 4043873"/>
              <a:gd name="connsiteX5" fmla="*/ 574 w 12218956"/>
              <a:gd name="connsiteY5" fmla="*/ 4031173 h 4043873"/>
              <a:gd name="connsiteX6" fmla="*/ 0 w 12218956"/>
              <a:gd name="connsiteY6" fmla="*/ 2013844 h 4043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18956" h="4043873">
                <a:moveTo>
                  <a:pt x="0" y="2013844"/>
                </a:moveTo>
                <a:lnTo>
                  <a:pt x="6489710" y="84290"/>
                </a:lnTo>
                <a:cubicBezTo>
                  <a:pt x="7142389" y="-109734"/>
                  <a:pt x="7852503" y="36236"/>
                  <a:pt x="8367181" y="470257"/>
                </a:cubicBezTo>
                <a:lnTo>
                  <a:pt x="12218956" y="3662534"/>
                </a:lnTo>
                <a:lnTo>
                  <a:pt x="12218956" y="4043873"/>
                </a:lnTo>
                <a:lnTo>
                  <a:pt x="574" y="4031173"/>
                </a:lnTo>
                <a:cubicBezTo>
                  <a:pt x="383" y="3358730"/>
                  <a:pt x="191" y="2686287"/>
                  <a:pt x="0" y="2013844"/>
                </a:cubicBezTo>
                <a:close/>
              </a:path>
            </a:pathLst>
          </a:custGeom>
          <a:solidFill>
            <a:schemeClr val="bg1"/>
          </a:solidFill>
          <a:ln w="14355" cap="flat">
            <a:noFill/>
            <a:prstDash val="solid"/>
            <a:miter/>
          </a:ln>
        </p:spPr>
        <p:txBody>
          <a:bodyPr rtlCol="0" anchor="ctr"/>
          <a:lstStyle/>
          <a:p>
            <a:endParaRPr lang="zh-CN" altLang="en-US"/>
          </a:p>
        </p:txBody>
      </p:sp>
      <p:sp>
        <p:nvSpPr>
          <p:cNvPr id="2" name="标题 1">
            <a:extLst>
              <a:ext uri="{FF2B5EF4-FFF2-40B4-BE49-F238E27FC236}">
                <a16:creationId xmlns:a16="http://schemas.microsoft.com/office/drawing/2014/main" id="{000C7662-4F6D-4B06-BB36-235FC06BF816}"/>
              </a:ext>
            </a:extLst>
          </p:cNvPr>
          <p:cNvSpPr>
            <a:spLocks noGrp="1"/>
          </p:cNvSpPr>
          <p:nvPr userDrawn="1">
            <p:ph type="title" hasCustomPrompt="1"/>
          </p:nvPr>
        </p:nvSpPr>
        <p:spPr>
          <a:xfrm>
            <a:off x="4128408" y="4449926"/>
            <a:ext cx="6045199" cy="1089529"/>
          </a:xfrm>
        </p:spPr>
        <p:txBody>
          <a:bodyPr vert="horz" wrap="square" lIns="91440" tIns="45720" rIns="91440" bIns="45720" rtlCol="0" anchor="b">
            <a:spAutoFit/>
          </a:bodyPr>
          <a:lstStyle>
            <a:lvl1pPr>
              <a:defRPr lang="zh-CN" altLang="en-US" sz="3600">
                <a:solidFill>
                  <a:schemeClr val="tx1"/>
                </a:solidFill>
              </a:defRPr>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9FF9930E-40DF-417D-8161-BD38EB172DC1}"/>
              </a:ext>
            </a:extLst>
          </p:cNvPr>
          <p:cNvSpPr>
            <a:spLocks noGrp="1"/>
          </p:cNvSpPr>
          <p:nvPr userDrawn="1">
            <p:ph type="body" idx="1" hasCustomPrompt="1"/>
          </p:nvPr>
        </p:nvSpPr>
        <p:spPr>
          <a:xfrm>
            <a:off x="4128408" y="5539455"/>
            <a:ext cx="6045199" cy="313932"/>
          </a:xfrm>
        </p:spPr>
        <p:txBody>
          <a:bodyPr wrap="square">
            <a:spAutoFit/>
          </a:bodyPr>
          <a:lstStyle>
            <a:lvl1pPr marL="0" indent="0">
              <a:buNone/>
              <a:defRPr lang="en-US" altLang="zh-CN" sz="1600" kern="120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25" name="ísḻîḍe">
            <a:extLst>
              <a:ext uri="{FF2B5EF4-FFF2-40B4-BE49-F238E27FC236}">
                <a16:creationId xmlns:a16="http://schemas.microsoft.com/office/drawing/2014/main" id="{978D4B8C-14CA-CF08-EF4E-85D8F6C5A2A9}"/>
              </a:ext>
            </a:extLst>
          </p:cNvPr>
          <p:cNvSpPr>
            <a:spLocks noChangeAspect="1"/>
          </p:cNvSpPr>
          <p:nvPr userDrawn="1"/>
        </p:nvSpPr>
        <p:spPr>
          <a:xfrm>
            <a:off x="2736729" y="4633502"/>
            <a:ext cx="1149472" cy="1149472"/>
          </a:xfrm>
          <a:prstGeom prst="round1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ïṩḻîḋe">
            <a:extLst>
              <a:ext uri="{FF2B5EF4-FFF2-40B4-BE49-F238E27FC236}">
                <a16:creationId xmlns:a16="http://schemas.microsoft.com/office/drawing/2014/main" id="{C76CCCC7-4683-4AD2-F7C4-C7D25600FD27}"/>
              </a:ext>
            </a:extLst>
          </p:cNvPr>
          <p:cNvSpPr/>
          <p:nvPr userDrawn="1"/>
        </p:nvSpPr>
        <p:spPr>
          <a:xfrm>
            <a:off x="2967066" y="4963607"/>
            <a:ext cx="613978" cy="613978"/>
          </a:xfrm>
          <a:custGeom>
            <a:avLst/>
            <a:gdLst>
              <a:gd name="T0" fmla="*/ 21 w 1156"/>
              <a:gd name="T1" fmla="*/ 1088 h 1155"/>
              <a:gd name="T2" fmla="*/ 67 w 1156"/>
              <a:gd name="T3" fmla="*/ 1134 h 1155"/>
              <a:gd name="T4" fmla="*/ 8 w 1156"/>
              <a:gd name="T5" fmla="*/ 1147 h 1155"/>
              <a:gd name="T6" fmla="*/ 21 w 1156"/>
              <a:gd name="T7" fmla="*/ 1088 h 1155"/>
              <a:gd name="T8" fmla="*/ 10 w 1156"/>
              <a:gd name="T9" fmla="*/ 1052 h 1155"/>
              <a:gd name="T10" fmla="*/ 103 w 1156"/>
              <a:gd name="T11" fmla="*/ 1146 h 1155"/>
              <a:gd name="T12" fmla="*/ 294 w 1156"/>
              <a:gd name="T13" fmla="*/ 1035 h 1155"/>
              <a:gd name="T14" fmla="*/ 120 w 1156"/>
              <a:gd name="T15" fmla="*/ 861 h 1155"/>
              <a:gd name="T16" fmla="*/ 10 w 1156"/>
              <a:gd name="T17" fmla="*/ 1052 h 1155"/>
              <a:gd name="T18" fmla="*/ 443 w 1156"/>
              <a:gd name="T19" fmla="*/ 511 h 1155"/>
              <a:gd name="T20" fmla="*/ 644 w 1156"/>
              <a:gd name="T21" fmla="*/ 712 h 1155"/>
              <a:gd name="T22" fmla="*/ 547 w 1156"/>
              <a:gd name="T23" fmla="*/ 816 h 1155"/>
              <a:gd name="T24" fmla="*/ 316 w 1156"/>
              <a:gd name="T25" fmla="*/ 1019 h 1155"/>
              <a:gd name="T26" fmla="*/ 136 w 1156"/>
              <a:gd name="T27" fmla="*/ 839 h 1155"/>
              <a:gd name="T28" fmla="*/ 339 w 1156"/>
              <a:gd name="T29" fmla="*/ 608 h 1155"/>
              <a:gd name="T30" fmla="*/ 443 w 1156"/>
              <a:gd name="T31" fmla="*/ 511 h 1155"/>
              <a:gd name="T32" fmla="*/ 326 w 1156"/>
              <a:gd name="T33" fmla="*/ 929 h 1155"/>
              <a:gd name="T34" fmla="*/ 339 w 1156"/>
              <a:gd name="T35" fmla="*/ 952 h 1155"/>
              <a:gd name="T36" fmla="*/ 583 w 1156"/>
              <a:gd name="T37" fmla="*/ 720 h 1155"/>
              <a:gd name="T38" fmla="*/ 564 w 1156"/>
              <a:gd name="T39" fmla="*/ 702 h 1155"/>
              <a:gd name="T40" fmla="*/ 326 w 1156"/>
              <a:gd name="T41" fmla="*/ 929 h 1155"/>
              <a:gd name="T42" fmla="*/ 1094 w 1156"/>
              <a:gd name="T43" fmla="*/ 287 h 1155"/>
              <a:gd name="T44" fmla="*/ 715 w 1156"/>
              <a:gd name="T45" fmla="*/ 665 h 1155"/>
              <a:gd name="T46" fmla="*/ 667 w 1156"/>
              <a:gd name="T47" fmla="*/ 698 h 1155"/>
              <a:gd name="T48" fmla="*/ 457 w 1156"/>
              <a:gd name="T49" fmla="*/ 488 h 1155"/>
              <a:gd name="T50" fmla="*/ 490 w 1156"/>
              <a:gd name="T51" fmla="*/ 440 h 1155"/>
              <a:gd name="T52" fmla="*/ 818 w 1156"/>
              <a:gd name="T53" fmla="*/ 112 h 1155"/>
              <a:gd name="T54" fmla="*/ 763 w 1156"/>
              <a:gd name="T55" fmla="*/ 128 h 1155"/>
              <a:gd name="T56" fmla="*/ 481 w 1156"/>
              <a:gd name="T57" fmla="*/ 410 h 1155"/>
              <a:gd name="T58" fmla="*/ 452 w 1156"/>
              <a:gd name="T59" fmla="*/ 410 h 1155"/>
              <a:gd name="T60" fmla="*/ 452 w 1156"/>
              <a:gd name="T61" fmla="*/ 382 h 1155"/>
              <a:gd name="T62" fmla="*/ 738 w 1156"/>
              <a:gd name="T63" fmla="*/ 96 h 1155"/>
              <a:gd name="T64" fmla="*/ 747 w 1156"/>
              <a:gd name="T65" fmla="*/ 91 h 1155"/>
              <a:gd name="T66" fmla="*/ 879 w 1156"/>
              <a:gd name="T67" fmla="*/ 52 h 1155"/>
              <a:gd name="T68" fmla="*/ 1094 w 1156"/>
              <a:gd name="T69" fmla="*/ 62 h 1155"/>
              <a:gd name="T70" fmla="*/ 1094 w 1156"/>
              <a:gd name="T71" fmla="*/ 287 h 1155"/>
              <a:gd name="T72" fmla="*/ 1043 w 1156"/>
              <a:gd name="T73" fmla="*/ 82 h 1155"/>
              <a:gd name="T74" fmla="*/ 1024 w 1156"/>
              <a:gd name="T75" fmla="*/ 101 h 1155"/>
              <a:gd name="T76" fmla="*/ 1048 w 1156"/>
              <a:gd name="T77" fmla="*/ 238 h 1155"/>
              <a:gd name="T78" fmla="*/ 1071 w 1156"/>
              <a:gd name="T79" fmla="*/ 251 h 1155"/>
              <a:gd name="T80" fmla="*/ 1043 w 1156"/>
              <a:gd name="T81" fmla="*/ 82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6" h="1155">
                <a:moveTo>
                  <a:pt x="21" y="1088"/>
                </a:moveTo>
                <a:lnTo>
                  <a:pt x="67" y="1134"/>
                </a:lnTo>
                <a:cubicBezTo>
                  <a:pt x="37" y="1150"/>
                  <a:pt x="16" y="1155"/>
                  <a:pt x="8" y="1147"/>
                </a:cubicBezTo>
                <a:cubicBezTo>
                  <a:pt x="0" y="1139"/>
                  <a:pt x="5" y="1118"/>
                  <a:pt x="21" y="1088"/>
                </a:cubicBezTo>
                <a:close/>
                <a:moveTo>
                  <a:pt x="10" y="1052"/>
                </a:moveTo>
                <a:lnTo>
                  <a:pt x="103" y="1146"/>
                </a:lnTo>
                <a:cubicBezTo>
                  <a:pt x="155" y="1127"/>
                  <a:pt x="221" y="1089"/>
                  <a:pt x="294" y="1035"/>
                </a:cubicBezTo>
                <a:lnTo>
                  <a:pt x="120" y="861"/>
                </a:lnTo>
                <a:cubicBezTo>
                  <a:pt x="66" y="935"/>
                  <a:pt x="28" y="1001"/>
                  <a:pt x="10" y="1052"/>
                </a:cubicBezTo>
                <a:close/>
                <a:moveTo>
                  <a:pt x="443" y="511"/>
                </a:moveTo>
                <a:lnTo>
                  <a:pt x="644" y="712"/>
                </a:lnTo>
                <a:cubicBezTo>
                  <a:pt x="614" y="747"/>
                  <a:pt x="581" y="781"/>
                  <a:pt x="547" y="816"/>
                </a:cubicBezTo>
                <a:cubicBezTo>
                  <a:pt x="468" y="895"/>
                  <a:pt x="389" y="964"/>
                  <a:pt x="316" y="1019"/>
                </a:cubicBezTo>
                <a:lnTo>
                  <a:pt x="136" y="839"/>
                </a:lnTo>
                <a:cubicBezTo>
                  <a:pt x="191" y="767"/>
                  <a:pt x="260" y="687"/>
                  <a:pt x="339" y="608"/>
                </a:cubicBezTo>
                <a:cubicBezTo>
                  <a:pt x="374" y="574"/>
                  <a:pt x="409" y="541"/>
                  <a:pt x="443" y="511"/>
                </a:cubicBezTo>
                <a:close/>
                <a:moveTo>
                  <a:pt x="326" y="929"/>
                </a:moveTo>
                <a:cubicBezTo>
                  <a:pt x="312" y="939"/>
                  <a:pt x="325" y="963"/>
                  <a:pt x="339" y="952"/>
                </a:cubicBezTo>
                <a:cubicBezTo>
                  <a:pt x="429" y="884"/>
                  <a:pt x="504" y="800"/>
                  <a:pt x="583" y="720"/>
                </a:cubicBezTo>
                <a:cubicBezTo>
                  <a:pt x="595" y="708"/>
                  <a:pt x="576" y="689"/>
                  <a:pt x="564" y="702"/>
                </a:cubicBezTo>
                <a:cubicBezTo>
                  <a:pt x="487" y="780"/>
                  <a:pt x="414" y="862"/>
                  <a:pt x="326" y="929"/>
                </a:cubicBezTo>
                <a:close/>
                <a:moveTo>
                  <a:pt x="1094" y="287"/>
                </a:moveTo>
                <a:lnTo>
                  <a:pt x="715" y="665"/>
                </a:lnTo>
                <a:cubicBezTo>
                  <a:pt x="701" y="679"/>
                  <a:pt x="685" y="690"/>
                  <a:pt x="667" y="698"/>
                </a:cubicBezTo>
                <a:lnTo>
                  <a:pt x="457" y="488"/>
                </a:lnTo>
                <a:cubicBezTo>
                  <a:pt x="465" y="470"/>
                  <a:pt x="476" y="454"/>
                  <a:pt x="490" y="440"/>
                </a:cubicBezTo>
                <a:lnTo>
                  <a:pt x="818" y="112"/>
                </a:lnTo>
                <a:lnTo>
                  <a:pt x="763" y="128"/>
                </a:lnTo>
                <a:lnTo>
                  <a:pt x="481" y="410"/>
                </a:lnTo>
                <a:cubicBezTo>
                  <a:pt x="473" y="418"/>
                  <a:pt x="460" y="418"/>
                  <a:pt x="452" y="410"/>
                </a:cubicBezTo>
                <a:cubicBezTo>
                  <a:pt x="445" y="403"/>
                  <a:pt x="445" y="390"/>
                  <a:pt x="452" y="382"/>
                </a:cubicBezTo>
                <a:lnTo>
                  <a:pt x="738" y="96"/>
                </a:lnTo>
                <a:cubicBezTo>
                  <a:pt x="741" y="94"/>
                  <a:pt x="744" y="92"/>
                  <a:pt x="747" y="91"/>
                </a:cubicBezTo>
                <a:lnTo>
                  <a:pt x="879" y="52"/>
                </a:lnTo>
                <a:cubicBezTo>
                  <a:pt x="941" y="0"/>
                  <a:pt x="1035" y="3"/>
                  <a:pt x="1094" y="62"/>
                </a:cubicBezTo>
                <a:cubicBezTo>
                  <a:pt x="1156" y="124"/>
                  <a:pt x="1156" y="225"/>
                  <a:pt x="1094" y="287"/>
                </a:cubicBezTo>
                <a:close/>
                <a:moveTo>
                  <a:pt x="1043" y="82"/>
                </a:moveTo>
                <a:cubicBezTo>
                  <a:pt x="1029" y="71"/>
                  <a:pt x="1010" y="90"/>
                  <a:pt x="1024" y="101"/>
                </a:cubicBezTo>
                <a:cubicBezTo>
                  <a:pt x="1066" y="133"/>
                  <a:pt x="1071" y="192"/>
                  <a:pt x="1048" y="238"/>
                </a:cubicBezTo>
                <a:cubicBezTo>
                  <a:pt x="1040" y="253"/>
                  <a:pt x="1063" y="266"/>
                  <a:pt x="1071" y="251"/>
                </a:cubicBezTo>
                <a:cubicBezTo>
                  <a:pt x="1099" y="196"/>
                  <a:pt x="1095" y="121"/>
                  <a:pt x="1043" y="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spTree>
    <p:extLst>
      <p:ext uri="{BB962C8B-B14F-4D97-AF65-F5344CB8AC3E}">
        <p14:creationId xmlns:p14="http://schemas.microsoft.com/office/powerpoint/2010/main" val="64122077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5C7791E-8FB5-4822-057D-B940FDDCFFF0}"/>
              </a:ext>
            </a:extLst>
          </p:cNvPr>
          <p:cNvGrpSpPr/>
          <p:nvPr userDrawn="1"/>
        </p:nvGrpSpPr>
        <p:grpSpPr>
          <a:xfrm>
            <a:off x="0" y="-34973"/>
            <a:ext cx="12192000" cy="1104901"/>
            <a:chOff x="0" y="-34973"/>
            <a:chExt cx="12192000" cy="1104901"/>
          </a:xfrm>
        </p:grpSpPr>
        <p:sp>
          <p:nvSpPr>
            <p:cNvPr id="8" name="íşľïḓe">
              <a:extLst>
                <a:ext uri="{FF2B5EF4-FFF2-40B4-BE49-F238E27FC236}">
                  <a16:creationId xmlns:a16="http://schemas.microsoft.com/office/drawing/2014/main" id="{94390B1E-2DEB-D145-5BC3-66DE1C68C6AF}"/>
                </a:ext>
              </a:extLst>
            </p:cNvPr>
            <p:cNvSpPr>
              <a:spLocks noChangeAspect="1"/>
            </p:cNvSpPr>
            <p:nvPr userDrawn="1"/>
          </p:nvSpPr>
          <p:spPr>
            <a:xfrm rot="5400000">
              <a:off x="629882" y="594911"/>
              <a:ext cx="475017" cy="475017"/>
            </a:xfrm>
            <a:prstGeom prst="round1Rect">
              <a:avLst>
                <a:gd name="adj" fmla="val 50000"/>
              </a:avLst>
            </a:prstGeom>
            <a:solidFill>
              <a:srgbClr val="F9C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íšḻíde">
              <a:extLst>
                <a:ext uri="{FF2B5EF4-FFF2-40B4-BE49-F238E27FC236}">
                  <a16:creationId xmlns:a16="http://schemas.microsoft.com/office/drawing/2014/main" id="{6DD636C7-FF86-276E-CC83-BF62130C1723}"/>
                </a:ext>
              </a:extLst>
            </p:cNvPr>
            <p:cNvSpPr>
              <a:spLocks noChangeAspect="1"/>
            </p:cNvSpPr>
            <p:nvPr userDrawn="1"/>
          </p:nvSpPr>
          <p:spPr>
            <a:xfrm>
              <a:off x="0" y="-34973"/>
              <a:ext cx="629884" cy="629884"/>
            </a:xfrm>
            <a:prstGeom prst="round1Rect">
              <a:avLst>
                <a:gd name="adj" fmla="val 50000"/>
              </a:avLst>
            </a:prstGeom>
            <a:solidFill>
              <a:srgbClr val="2E65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ïś1îdê">
              <a:extLst>
                <a:ext uri="{FF2B5EF4-FFF2-40B4-BE49-F238E27FC236}">
                  <a16:creationId xmlns:a16="http://schemas.microsoft.com/office/drawing/2014/main" id="{61C7A638-B40E-FA8B-B3E4-CB5EBDE3EC26}"/>
                </a:ext>
              </a:extLst>
            </p:cNvPr>
            <p:cNvSpPr/>
            <p:nvPr userDrawn="1"/>
          </p:nvSpPr>
          <p:spPr>
            <a:xfrm>
              <a:off x="0" y="610159"/>
              <a:ext cx="491305" cy="459769"/>
            </a:xfrm>
            <a:custGeom>
              <a:avLst/>
              <a:gdLst>
                <a:gd name="connsiteX0" fmla="*/ 0 w 1640048"/>
                <a:gd name="connsiteY0" fmla="*/ 767387 h 1534773"/>
                <a:gd name="connsiteX1" fmla="*/ 83056 w 1640048"/>
                <a:gd name="connsiteY1" fmla="*/ 767387 h 1534773"/>
                <a:gd name="connsiteX2" fmla="*/ 1636 w 1640048"/>
                <a:gd name="connsiteY2" fmla="*/ 771498 h 1534773"/>
                <a:gd name="connsiteX3" fmla="*/ 0 w 1640048"/>
                <a:gd name="connsiteY3" fmla="*/ 771821 h 1534773"/>
                <a:gd name="connsiteX4" fmla="*/ 878133 w 1640048"/>
                <a:gd name="connsiteY4" fmla="*/ 0 h 1534773"/>
                <a:gd name="connsiteX5" fmla="*/ 880773 w 1640048"/>
                <a:gd name="connsiteY5" fmla="*/ 52298 h 1534773"/>
                <a:gd name="connsiteX6" fmla="*/ 1522404 w 1640048"/>
                <a:gd name="connsiteY6" fmla="*/ 753133 h 1534773"/>
                <a:gd name="connsiteX7" fmla="*/ 1640048 w 1640048"/>
                <a:gd name="connsiteY7" fmla="*/ 764253 h 1534773"/>
                <a:gd name="connsiteX8" fmla="*/ 1640048 w 1640048"/>
                <a:gd name="connsiteY8" fmla="*/ 770518 h 1534773"/>
                <a:gd name="connsiteX9" fmla="*/ 1522404 w 1640048"/>
                <a:gd name="connsiteY9" fmla="*/ 781638 h 1534773"/>
                <a:gd name="connsiteX10" fmla="*/ 880773 w 1640048"/>
                <a:gd name="connsiteY10" fmla="*/ 1482474 h 1534773"/>
                <a:gd name="connsiteX11" fmla="*/ 878132 w 1640048"/>
                <a:gd name="connsiteY11" fmla="*/ 1534773 h 1534773"/>
                <a:gd name="connsiteX12" fmla="*/ 875492 w 1640048"/>
                <a:gd name="connsiteY12" fmla="*/ 1482474 h 1534773"/>
                <a:gd name="connsiteX13" fmla="*/ 164516 w 1640048"/>
                <a:gd name="connsiteY13" fmla="*/ 771499 h 1534773"/>
                <a:gd name="connsiteX14" fmla="*/ 83086 w 1640048"/>
                <a:gd name="connsiteY14" fmla="*/ 767387 h 1534773"/>
                <a:gd name="connsiteX15" fmla="*/ 164516 w 1640048"/>
                <a:gd name="connsiteY15" fmla="*/ 763275 h 1534773"/>
                <a:gd name="connsiteX16" fmla="*/ 875492 w 1640048"/>
                <a:gd name="connsiteY16" fmla="*/ 52300 h 153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0048" h="1534773">
                  <a:moveTo>
                    <a:pt x="0" y="767387"/>
                  </a:moveTo>
                  <a:lnTo>
                    <a:pt x="83056" y="767387"/>
                  </a:lnTo>
                  <a:lnTo>
                    <a:pt x="1636" y="771498"/>
                  </a:lnTo>
                  <a:lnTo>
                    <a:pt x="0" y="771821"/>
                  </a:lnTo>
                  <a:close/>
                  <a:moveTo>
                    <a:pt x="878133" y="0"/>
                  </a:moveTo>
                  <a:lnTo>
                    <a:pt x="880773" y="52298"/>
                  </a:lnTo>
                  <a:cubicBezTo>
                    <a:pt x="916465" y="403745"/>
                    <a:pt x="1180633" y="687649"/>
                    <a:pt x="1522404" y="753133"/>
                  </a:cubicBezTo>
                  <a:lnTo>
                    <a:pt x="1640048" y="764253"/>
                  </a:lnTo>
                  <a:lnTo>
                    <a:pt x="1640048" y="770518"/>
                  </a:lnTo>
                  <a:lnTo>
                    <a:pt x="1522404" y="781638"/>
                  </a:lnTo>
                  <a:cubicBezTo>
                    <a:pt x="1180632" y="847122"/>
                    <a:pt x="916464" y="1131026"/>
                    <a:pt x="880773" y="1482474"/>
                  </a:cubicBezTo>
                  <a:lnTo>
                    <a:pt x="878132" y="1534773"/>
                  </a:lnTo>
                  <a:lnTo>
                    <a:pt x="875492" y="1482474"/>
                  </a:lnTo>
                  <a:cubicBezTo>
                    <a:pt x="837421" y="1107597"/>
                    <a:pt x="539393" y="809569"/>
                    <a:pt x="164516" y="771499"/>
                  </a:cubicBezTo>
                  <a:lnTo>
                    <a:pt x="83086" y="767387"/>
                  </a:lnTo>
                  <a:lnTo>
                    <a:pt x="164516" y="763275"/>
                  </a:lnTo>
                  <a:cubicBezTo>
                    <a:pt x="539394" y="725204"/>
                    <a:pt x="837421" y="427177"/>
                    <a:pt x="875492" y="523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3" name="组合 12">
              <a:extLst>
                <a:ext uri="{FF2B5EF4-FFF2-40B4-BE49-F238E27FC236}">
                  <a16:creationId xmlns:a16="http://schemas.microsoft.com/office/drawing/2014/main" id="{8BFC4F47-9E69-4BFC-2217-EDAE118C5D24}"/>
                </a:ext>
              </a:extLst>
            </p:cNvPr>
            <p:cNvGrpSpPr/>
            <p:nvPr userDrawn="1"/>
          </p:nvGrpSpPr>
          <p:grpSpPr>
            <a:xfrm>
              <a:off x="4441031" y="763087"/>
              <a:ext cx="7750969" cy="65865"/>
              <a:chOff x="4441031" y="763087"/>
              <a:chExt cx="7750969" cy="65865"/>
            </a:xfrm>
          </p:grpSpPr>
          <p:sp>
            <p:nvSpPr>
              <p:cNvPr id="11" name="ï$1íḑé">
                <a:extLst>
                  <a:ext uri="{FF2B5EF4-FFF2-40B4-BE49-F238E27FC236}">
                    <a16:creationId xmlns:a16="http://schemas.microsoft.com/office/drawing/2014/main" id="{3FDABAA5-45A4-2EBF-5F34-A70AE573D059}"/>
                  </a:ext>
                </a:extLst>
              </p:cNvPr>
              <p:cNvSpPr/>
              <p:nvPr userDrawn="1"/>
            </p:nvSpPr>
            <p:spPr>
              <a:xfrm>
                <a:off x="4441031" y="763087"/>
                <a:ext cx="5629363" cy="658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išļíḑé">
                <a:extLst>
                  <a:ext uri="{FF2B5EF4-FFF2-40B4-BE49-F238E27FC236}">
                    <a16:creationId xmlns:a16="http://schemas.microsoft.com/office/drawing/2014/main" id="{E8D60B0B-696E-48D2-72B5-A5E7CEED93BA}"/>
                  </a:ext>
                </a:extLst>
              </p:cNvPr>
              <p:cNvSpPr/>
              <p:nvPr userDrawn="1"/>
            </p:nvSpPr>
            <p:spPr>
              <a:xfrm>
                <a:off x="10042513" y="763087"/>
                <a:ext cx="2149487" cy="65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a:extLst>
              <a:ext uri="{FF2B5EF4-FFF2-40B4-BE49-F238E27FC236}">
                <a16:creationId xmlns:a16="http://schemas.microsoft.com/office/drawing/2014/main" id="{652EDE83-63CC-4B33-B715-3953EADE2100}"/>
              </a:ext>
            </a:extLst>
          </p:cNvPr>
          <p:cNvSpPr>
            <a:spLocks noGrp="1"/>
          </p:cNvSpPr>
          <p:nvPr>
            <p:ph type="title"/>
          </p:nvPr>
        </p:nvSpPr>
        <p:spPr/>
        <p:txBody>
          <a:body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1514619F-25D0-4307-81CD-C24C74EF140E}"/>
              </a:ext>
            </a:extLst>
          </p:cNvPr>
          <p:cNvSpPr>
            <a:spLocks noGrp="1"/>
          </p:cNvSpPr>
          <p:nvPr>
            <p:ph type="dt" sz="half" idx="10"/>
          </p:nvPr>
        </p:nvSpPr>
        <p:spPr/>
        <p:txBody>
          <a:bodyPr/>
          <a:lstStyle>
            <a:lvl1pPr>
              <a:defRPr>
                <a:solidFill>
                  <a:schemeClr val="tx1"/>
                </a:solidFill>
              </a:defRPr>
            </a:lvl1pPr>
          </a:lstStyle>
          <a:p>
            <a:fld id="{25ED0F2F-14D8-493E-BD22-3A2FC5959CF2}" type="datetime1">
              <a:rPr lang="zh-CN" altLang="en-US" smtClean="0"/>
              <a:t>2024-09-15</a:t>
            </a:fld>
            <a:endParaRPr lang="en-US"/>
          </a:p>
        </p:txBody>
      </p:sp>
      <p:sp>
        <p:nvSpPr>
          <p:cNvPr id="4" name="页脚占位符 3">
            <a:extLst>
              <a:ext uri="{FF2B5EF4-FFF2-40B4-BE49-F238E27FC236}">
                <a16:creationId xmlns:a16="http://schemas.microsoft.com/office/drawing/2014/main" id="{C802B25F-898B-4C1A-94A9-699B8B55DF0F}"/>
              </a:ext>
            </a:extLst>
          </p:cNvPr>
          <p:cNvSpPr>
            <a:spLocks noGrp="1"/>
          </p:cNvSpPr>
          <p:nvPr>
            <p:ph type="ftr" sz="quarter" idx="11"/>
          </p:nvPr>
        </p:nvSpPr>
        <p:spPr/>
        <p:txBody>
          <a:bodyPr/>
          <a:lstStyle>
            <a:lvl1pPr>
              <a:defRPr>
                <a:solidFill>
                  <a:schemeClr val="tx1"/>
                </a:solidFill>
              </a:defRPr>
            </a:lvl1pPr>
          </a:lstStyle>
          <a:p>
            <a:endParaRPr lang="zh-CN" altLang="en-US"/>
          </a:p>
        </p:txBody>
      </p:sp>
      <p:sp>
        <p:nvSpPr>
          <p:cNvPr id="5" name="灯片编号占位符 4">
            <a:extLst>
              <a:ext uri="{FF2B5EF4-FFF2-40B4-BE49-F238E27FC236}">
                <a16:creationId xmlns:a16="http://schemas.microsoft.com/office/drawing/2014/main" id="{AA842F0A-76EB-4E77-8AF6-5F91F22881FE}"/>
              </a:ext>
            </a:extLst>
          </p:cNvPr>
          <p:cNvSpPr>
            <a:spLocks noGrp="1"/>
          </p:cNvSpPr>
          <p:nvPr>
            <p:ph type="sldNum" sz="quarter" idx="12"/>
          </p:nvPr>
        </p:nvSpPr>
        <p:spPr/>
        <p:txBody>
          <a:bodyPr/>
          <a:lstStyle>
            <a:lvl1pPr>
              <a:defRPr>
                <a:solidFill>
                  <a:schemeClr val="tx1"/>
                </a:solidFill>
              </a:defRPr>
            </a:lvl1pPr>
          </a:lstStyle>
          <a:p>
            <a:fld id="{7F65B630-C7FF-41C0-9923-C5E5E29EED81}" type="slidenum">
              <a:rPr lang="en-US" altLang="zh-CN" smtClean="0"/>
              <a:pPr/>
              <a:t>‹#›</a:t>
            </a:fld>
            <a:endParaRPr lang="en-US"/>
          </a:p>
        </p:txBody>
      </p:sp>
    </p:spTree>
    <p:extLst>
      <p:ext uri="{BB962C8B-B14F-4D97-AF65-F5344CB8AC3E}">
        <p14:creationId xmlns:p14="http://schemas.microsoft.com/office/powerpoint/2010/main" val="325764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9D6027-F7C7-4EF3-85DD-09E27ACEEACA}"/>
              </a:ext>
            </a:extLst>
          </p:cNvPr>
          <p:cNvSpPr>
            <a:spLocks noGrp="1"/>
          </p:cNvSpPr>
          <p:nvPr>
            <p:ph type="dt" sz="half" idx="10"/>
          </p:nvPr>
        </p:nvSpPr>
        <p:spPr/>
        <p:txBody>
          <a:bodyPr/>
          <a:lstStyle/>
          <a:p>
            <a:fld id="{75AAE143-082D-4A4A-A3B3-A7FBAC911D1F}" type="datetime1">
              <a:rPr lang="zh-CN" altLang="en-US" smtClean="0"/>
              <a:t>2024-09-15</a:t>
            </a:fld>
            <a:endParaRPr lang="zh-CN" altLang="en-US"/>
          </a:p>
        </p:txBody>
      </p:sp>
      <p:sp>
        <p:nvSpPr>
          <p:cNvPr id="3" name="页脚占位符 2">
            <a:extLst>
              <a:ext uri="{FF2B5EF4-FFF2-40B4-BE49-F238E27FC236}">
                <a16:creationId xmlns:a16="http://schemas.microsoft.com/office/drawing/2014/main" id="{66262BA1-A5A7-45F4-B365-E880E1C324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80CF1E8-0939-4B4D-A4D3-E47E208FC47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77162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bg>
      <p:bgRef idx="1001">
        <a:schemeClr val="bg1"/>
      </p:bgRef>
    </p:bg>
    <p:spTree>
      <p:nvGrpSpPr>
        <p:cNvPr id="1" name=""/>
        <p:cNvGrpSpPr/>
        <p:nvPr/>
      </p:nvGrpSpPr>
      <p:grpSpPr>
        <a:xfrm>
          <a:off x="0" y="0"/>
          <a:ext cx="0" cy="0"/>
          <a:chOff x="0" y="0"/>
          <a:chExt cx="0" cy="0"/>
        </a:xfrm>
      </p:grpSpPr>
      <p:grpSp>
        <p:nvGrpSpPr>
          <p:cNvPr id="28" name="Group 1_1">
            <a:extLst>
              <a:ext uri="{FF2B5EF4-FFF2-40B4-BE49-F238E27FC236}">
                <a16:creationId xmlns:a16="http://schemas.microsoft.com/office/drawing/2014/main" id="{C43EA309-5F79-6312-7F00-DEA90D766E77}"/>
              </a:ext>
            </a:extLst>
          </p:cNvPr>
          <p:cNvGrpSpPr/>
          <p:nvPr userDrawn="1"/>
        </p:nvGrpSpPr>
        <p:grpSpPr>
          <a:xfrm>
            <a:off x="0" y="-34973"/>
            <a:ext cx="12192000" cy="6904318"/>
            <a:chOff x="0" y="-34973"/>
            <a:chExt cx="12192000" cy="6904318"/>
          </a:xfrm>
        </p:grpSpPr>
        <p:sp>
          <p:nvSpPr>
            <p:cNvPr id="29" name="iṣľïḑè">
              <a:extLst>
                <a:ext uri="{FF2B5EF4-FFF2-40B4-BE49-F238E27FC236}">
                  <a16:creationId xmlns:a16="http://schemas.microsoft.com/office/drawing/2014/main" id="{86F070C4-5022-20E3-E95A-E077578F37AD}"/>
                </a:ext>
              </a:extLst>
            </p:cNvPr>
            <p:cNvSpPr/>
            <p:nvPr userDrawn="1"/>
          </p:nvSpPr>
          <p:spPr>
            <a:xfrm>
              <a:off x="0" y="0"/>
              <a:ext cx="12192000" cy="6858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grpSp>
          <p:nvGrpSpPr>
            <p:cNvPr id="30" name="组合 29">
              <a:extLst>
                <a:ext uri="{FF2B5EF4-FFF2-40B4-BE49-F238E27FC236}">
                  <a16:creationId xmlns:a16="http://schemas.microsoft.com/office/drawing/2014/main" id="{3F157144-F6CF-1D4A-EF89-0D44833B352C}"/>
                </a:ext>
              </a:extLst>
            </p:cNvPr>
            <p:cNvGrpSpPr/>
            <p:nvPr userDrawn="1"/>
          </p:nvGrpSpPr>
          <p:grpSpPr>
            <a:xfrm>
              <a:off x="7016752" y="-34973"/>
              <a:ext cx="5175248" cy="6904318"/>
              <a:chOff x="7170632" y="242889"/>
              <a:chExt cx="4776407" cy="6372223"/>
            </a:xfrm>
          </p:grpSpPr>
          <p:grpSp>
            <p:nvGrpSpPr>
              <p:cNvPr id="31" name="组合 30">
                <a:extLst>
                  <a:ext uri="{FF2B5EF4-FFF2-40B4-BE49-F238E27FC236}">
                    <a16:creationId xmlns:a16="http://schemas.microsoft.com/office/drawing/2014/main" id="{3DE98EB9-AD81-DE63-DC10-A5C1D8D04045}"/>
                  </a:ext>
                </a:extLst>
              </p:cNvPr>
              <p:cNvGrpSpPr/>
              <p:nvPr/>
            </p:nvGrpSpPr>
            <p:grpSpPr>
              <a:xfrm>
                <a:off x="7170632" y="242889"/>
                <a:ext cx="4776407" cy="6372223"/>
                <a:chOff x="7068658" y="192225"/>
                <a:chExt cx="4852359" cy="6473551"/>
              </a:xfrm>
            </p:grpSpPr>
            <p:sp>
              <p:nvSpPr>
                <p:cNvPr id="33" name="i$ḷiḋê">
                  <a:extLst>
                    <a:ext uri="{FF2B5EF4-FFF2-40B4-BE49-F238E27FC236}">
                      <a16:creationId xmlns:a16="http://schemas.microsoft.com/office/drawing/2014/main" id="{1DC06939-9ACE-B2A6-3C5C-83CA400378A4}"/>
                    </a:ext>
                  </a:extLst>
                </p:cNvPr>
                <p:cNvSpPr>
                  <a:spLocks noChangeAspect="1"/>
                </p:cNvSpPr>
                <p:nvPr/>
              </p:nvSpPr>
              <p:spPr>
                <a:xfrm>
                  <a:off x="7068658" y="192225"/>
                  <a:ext cx="1618388" cy="1618388"/>
                </a:xfrm>
                <a:prstGeom prst="round1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íslidê">
                  <a:extLst>
                    <a:ext uri="{FF2B5EF4-FFF2-40B4-BE49-F238E27FC236}">
                      <a16:creationId xmlns:a16="http://schemas.microsoft.com/office/drawing/2014/main" id="{41EA6F86-40F3-9809-AD26-B1E83858B4B2}"/>
                    </a:ext>
                  </a:extLst>
                </p:cNvPr>
                <p:cNvSpPr>
                  <a:spLocks noChangeAspect="1"/>
                </p:cNvSpPr>
                <p:nvPr/>
              </p:nvSpPr>
              <p:spPr>
                <a:xfrm rot="5400000">
                  <a:off x="8687231" y="192225"/>
                  <a:ext cx="1618388" cy="1618388"/>
                </a:xfrm>
                <a:prstGeom prst="round1Rect">
                  <a:avLst>
                    <a:gd name="adj" fmla="val 50000"/>
                  </a:avLst>
                </a:prstGeom>
                <a:solidFill>
                  <a:srgbClr val="F9C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ï$ľíḋê">
                  <a:extLst>
                    <a:ext uri="{FF2B5EF4-FFF2-40B4-BE49-F238E27FC236}">
                      <a16:creationId xmlns:a16="http://schemas.microsoft.com/office/drawing/2014/main" id="{BA009C44-6673-0B46-5619-C5EA7C2C6823}"/>
                    </a:ext>
                  </a:extLst>
                </p:cNvPr>
                <p:cNvSpPr>
                  <a:spLocks noChangeAspect="1"/>
                </p:cNvSpPr>
                <p:nvPr/>
              </p:nvSpPr>
              <p:spPr>
                <a:xfrm flipH="1">
                  <a:off x="10302629" y="192225"/>
                  <a:ext cx="1618388" cy="1618388"/>
                </a:xfrm>
                <a:prstGeom prst="round1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isľiḍé">
                  <a:extLst>
                    <a:ext uri="{FF2B5EF4-FFF2-40B4-BE49-F238E27FC236}">
                      <a16:creationId xmlns:a16="http://schemas.microsoft.com/office/drawing/2014/main" id="{51FADD33-30B7-6D5F-D9CF-C203FCBAAC8A}"/>
                    </a:ext>
                  </a:extLst>
                </p:cNvPr>
                <p:cNvSpPr>
                  <a:spLocks noChangeAspect="1"/>
                </p:cNvSpPr>
                <p:nvPr/>
              </p:nvSpPr>
              <p:spPr>
                <a:xfrm flipV="1">
                  <a:off x="7068658" y="1810613"/>
                  <a:ext cx="3236961" cy="1618388"/>
                </a:xfrm>
                <a:custGeom>
                  <a:avLst/>
                  <a:gdLst>
                    <a:gd name="connsiteX0" fmla="*/ 809194 w 3236961"/>
                    <a:gd name="connsiteY0" fmla="*/ 1618388 h 1618388"/>
                    <a:gd name="connsiteX1" fmla="*/ 1283379 w 3236961"/>
                    <a:gd name="connsiteY1" fmla="*/ 1618388 h 1618388"/>
                    <a:gd name="connsiteX2" fmla="*/ 1618388 w 3236961"/>
                    <a:gd name="connsiteY2" fmla="*/ 1618388 h 1618388"/>
                    <a:gd name="connsiteX3" fmla="*/ 1618573 w 3236961"/>
                    <a:gd name="connsiteY3" fmla="*/ 1618388 h 1618388"/>
                    <a:gd name="connsiteX4" fmla="*/ 2092573 w 3236961"/>
                    <a:gd name="connsiteY4" fmla="*/ 1618388 h 1618388"/>
                    <a:gd name="connsiteX5" fmla="*/ 3236961 w 3236961"/>
                    <a:gd name="connsiteY5" fmla="*/ 1618388 h 1618388"/>
                    <a:gd name="connsiteX6" fmla="*/ 3236961 w 3236961"/>
                    <a:gd name="connsiteY6" fmla="*/ 809194 h 1618388"/>
                    <a:gd name="connsiteX7" fmla="*/ 2427767 w 3236961"/>
                    <a:gd name="connsiteY7" fmla="*/ 0 h 1618388"/>
                    <a:gd name="connsiteX8" fmla="*/ 2092573 w 3236961"/>
                    <a:gd name="connsiteY8" fmla="*/ 0 h 1618388"/>
                    <a:gd name="connsiteX9" fmla="*/ 1618573 w 3236961"/>
                    <a:gd name="connsiteY9" fmla="*/ 0 h 1618388"/>
                    <a:gd name="connsiteX10" fmla="*/ 1618388 w 3236961"/>
                    <a:gd name="connsiteY10" fmla="*/ 0 h 1618388"/>
                    <a:gd name="connsiteX11" fmla="*/ 474185 w 3236961"/>
                    <a:gd name="connsiteY11" fmla="*/ 0 h 1618388"/>
                    <a:gd name="connsiteX12" fmla="*/ 0 w 3236961"/>
                    <a:gd name="connsiteY12" fmla="*/ 0 h 1618388"/>
                    <a:gd name="connsiteX13" fmla="*/ 0 w 3236961"/>
                    <a:gd name="connsiteY13" fmla="*/ 809194 h 1618388"/>
                    <a:gd name="connsiteX14" fmla="*/ 809194 w 3236961"/>
                    <a:gd name="connsiteY14" fmla="*/ 1618388 h 161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6961" h="1618388">
                      <a:moveTo>
                        <a:pt x="809194" y="1618388"/>
                      </a:moveTo>
                      <a:lnTo>
                        <a:pt x="1283379" y="1618388"/>
                      </a:lnTo>
                      <a:lnTo>
                        <a:pt x="1618388" y="1618388"/>
                      </a:lnTo>
                      <a:lnTo>
                        <a:pt x="1618573" y="1618388"/>
                      </a:lnTo>
                      <a:lnTo>
                        <a:pt x="2092573" y="1618388"/>
                      </a:lnTo>
                      <a:lnTo>
                        <a:pt x="3236961" y="1618388"/>
                      </a:lnTo>
                      <a:lnTo>
                        <a:pt x="3236961" y="809194"/>
                      </a:lnTo>
                      <a:cubicBezTo>
                        <a:pt x="3236961" y="362288"/>
                        <a:pt x="2874673" y="0"/>
                        <a:pt x="2427767" y="0"/>
                      </a:cubicBezTo>
                      <a:lnTo>
                        <a:pt x="2092573" y="0"/>
                      </a:lnTo>
                      <a:lnTo>
                        <a:pt x="1618573" y="0"/>
                      </a:lnTo>
                      <a:lnTo>
                        <a:pt x="1618388" y="0"/>
                      </a:lnTo>
                      <a:lnTo>
                        <a:pt x="474185" y="0"/>
                      </a:lnTo>
                      <a:lnTo>
                        <a:pt x="0" y="0"/>
                      </a:lnTo>
                      <a:lnTo>
                        <a:pt x="0" y="809194"/>
                      </a:lnTo>
                      <a:cubicBezTo>
                        <a:pt x="0" y="1256100"/>
                        <a:pt x="362288" y="1618388"/>
                        <a:pt x="809194" y="161838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íşlïḓe">
                  <a:extLst>
                    <a:ext uri="{FF2B5EF4-FFF2-40B4-BE49-F238E27FC236}">
                      <a16:creationId xmlns:a16="http://schemas.microsoft.com/office/drawing/2014/main" id="{43ED5439-4E07-B480-F93E-107E8EACFCBA}"/>
                    </a:ext>
                  </a:extLst>
                </p:cNvPr>
                <p:cNvSpPr>
                  <a:spLocks noChangeAspect="1"/>
                </p:cNvSpPr>
                <p:nvPr/>
              </p:nvSpPr>
              <p:spPr>
                <a:xfrm rot="16200000" flipH="1">
                  <a:off x="10302629" y="1810612"/>
                  <a:ext cx="1618388" cy="1618388"/>
                </a:xfrm>
                <a:prstGeom prst="round1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ïṩļiḑe">
                  <a:extLst>
                    <a:ext uri="{FF2B5EF4-FFF2-40B4-BE49-F238E27FC236}">
                      <a16:creationId xmlns:a16="http://schemas.microsoft.com/office/drawing/2014/main" id="{1720924D-78C9-9EE7-AED4-F840BAE52A57}"/>
                    </a:ext>
                  </a:extLst>
                </p:cNvPr>
                <p:cNvSpPr>
                  <a:spLocks noChangeAspect="1"/>
                </p:cNvSpPr>
                <p:nvPr/>
              </p:nvSpPr>
              <p:spPr>
                <a:xfrm flipH="1">
                  <a:off x="7068658" y="3429000"/>
                  <a:ext cx="1618388" cy="1618388"/>
                </a:xfrm>
                <a:prstGeom prst="round1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íśḻîdé">
                  <a:extLst>
                    <a:ext uri="{FF2B5EF4-FFF2-40B4-BE49-F238E27FC236}">
                      <a16:creationId xmlns:a16="http://schemas.microsoft.com/office/drawing/2014/main" id="{F316DE17-50CC-9586-C4F5-F294FC2C4953}"/>
                    </a:ext>
                  </a:extLst>
                </p:cNvPr>
                <p:cNvSpPr>
                  <a:spLocks noChangeAspect="1"/>
                </p:cNvSpPr>
                <p:nvPr/>
              </p:nvSpPr>
              <p:spPr>
                <a:xfrm>
                  <a:off x="8687231" y="3429000"/>
                  <a:ext cx="1618388" cy="1618388"/>
                </a:xfrm>
                <a:prstGeom prst="ellipse">
                  <a:avLst/>
                </a:prstGeom>
                <a:solidFill>
                  <a:srgbClr val="F9C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îšliḓê">
                  <a:extLst>
                    <a:ext uri="{FF2B5EF4-FFF2-40B4-BE49-F238E27FC236}">
                      <a16:creationId xmlns:a16="http://schemas.microsoft.com/office/drawing/2014/main" id="{C7BDEBC0-4429-EDCE-11E9-B7E6BF8112E6}"/>
                    </a:ext>
                  </a:extLst>
                </p:cNvPr>
                <p:cNvSpPr>
                  <a:spLocks noChangeAspect="1"/>
                </p:cNvSpPr>
                <p:nvPr/>
              </p:nvSpPr>
              <p:spPr>
                <a:xfrm flipH="1">
                  <a:off x="10302629" y="3429000"/>
                  <a:ext cx="1618388" cy="1618388"/>
                </a:xfrm>
                <a:prstGeom prst="round1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ïṣlîďè">
                  <a:extLst>
                    <a:ext uri="{FF2B5EF4-FFF2-40B4-BE49-F238E27FC236}">
                      <a16:creationId xmlns:a16="http://schemas.microsoft.com/office/drawing/2014/main" id="{720AD961-5845-D51A-8E10-00CDF1783D1E}"/>
                    </a:ext>
                  </a:extLst>
                </p:cNvPr>
                <p:cNvSpPr>
                  <a:spLocks noChangeAspect="1"/>
                </p:cNvSpPr>
                <p:nvPr/>
              </p:nvSpPr>
              <p:spPr>
                <a:xfrm>
                  <a:off x="7068658" y="5047388"/>
                  <a:ext cx="1618388" cy="16183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ïşḷiďè">
                  <a:extLst>
                    <a:ext uri="{FF2B5EF4-FFF2-40B4-BE49-F238E27FC236}">
                      <a16:creationId xmlns:a16="http://schemas.microsoft.com/office/drawing/2014/main" id="{05CE4688-6B87-4B14-F693-8AA39215BFCF}"/>
                    </a:ext>
                  </a:extLst>
                </p:cNvPr>
                <p:cNvSpPr>
                  <a:spLocks noChangeAspect="1"/>
                </p:cNvSpPr>
                <p:nvPr/>
              </p:nvSpPr>
              <p:spPr>
                <a:xfrm>
                  <a:off x="8687231" y="5047388"/>
                  <a:ext cx="1618388" cy="16183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ïṩľiḋé">
                  <a:extLst>
                    <a:ext uri="{FF2B5EF4-FFF2-40B4-BE49-F238E27FC236}">
                      <a16:creationId xmlns:a16="http://schemas.microsoft.com/office/drawing/2014/main" id="{3F577823-CC30-6E6D-68EB-620F6DA78EC6}"/>
                    </a:ext>
                  </a:extLst>
                </p:cNvPr>
                <p:cNvSpPr>
                  <a:spLocks noChangeAspect="1"/>
                </p:cNvSpPr>
                <p:nvPr/>
              </p:nvSpPr>
              <p:spPr>
                <a:xfrm flipH="1" flipV="1">
                  <a:off x="10302629" y="5047388"/>
                  <a:ext cx="1618388" cy="1618388"/>
                </a:xfrm>
                <a:prstGeom prst="round1Rect">
                  <a:avLst>
                    <a:gd name="adj" fmla="val 50000"/>
                  </a:avLst>
                </a:prstGeom>
                <a:solidFill>
                  <a:srgbClr val="F9C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išļíde">
                  <a:extLst>
                    <a:ext uri="{FF2B5EF4-FFF2-40B4-BE49-F238E27FC236}">
                      <a16:creationId xmlns:a16="http://schemas.microsoft.com/office/drawing/2014/main" id="{55D22C5B-5859-B391-B8CE-E2ED1203B3F4}"/>
                    </a:ext>
                  </a:extLst>
                </p:cNvPr>
                <p:cNvSpPr>
                  <a:spLocks noChangeAspect="1"/>
                </p:cNvSpPr>
                <p:nvPr/>
              </p:nvSpPr>
              <p:spPr>
                <a:xfrm flipV="1">
                  <a:off x="7068658" y="1810613"/>
                  <a:ext cx="4852359" cy="4855163"/>
                </a:xfrm>
                <a:custGeom>
                  <a:avLst/>
                  <a:gdLst>
                    <a:gd name="connsiteX0" fmla="*/ 0 w 4852359"/>
                    <a:gd name="connsiteY0" fmla="*/ 1618388 h 4855163"/>
                    <a:gd name="connsiteX1" fmla="*/ 1618388 w 4852359"/>
                    <a:gd name="connsiteY1" fmla="*/ 1618388 h 4855163"/>
                    <a:gd name="connsiteX2" fmla="*/ 1618388 w 4852359"/>
                    <a:gd name="connsiteY2" fmla="*/ 0 h 4855163"/>
                    <a:gd name="connsiteX3" fmla="*/ 0 w 4852359"/>
                    <a:gd name="connsiteY3" fmla="*/ 0 h 4855163"/>
                    <a:gd name="connsiteX4" fmla="*/ 4043165 w 4852359"/>
                    <a:gd name="connsiteY4" fmla="*/ 3236776 h 4855163"/>
                    <a:gd name="connsiteX5" fmla="*/ 4852359 w 4852359"/>
                    <a:gd name="connsiteY5" fmla="*/ 3236776 h 4855163"/>
                    <a:gd name="connsiteX6" fmla="*/ 4852359 w 4852359"/>
                    <a:gd name="connsiteY6" fmla="*/ 1618388 h 4855163"/>
                    <a:gd name="connsiteX7" fmla="*/ 3233971 w 4852359"/>
                    <a:gd name="connsiteY7" fmla="*/ 1618388 h 4855163"/>
                    <a:gd name="connsiteX8" fmla="*/ 3233971 w 4852359"/>
                    <a:gd name="connsiteY8" fmla="*/ 2427582 h 4855163"/>
                    <a:gd name="connsiteX9" fmla="*/ 4043165 w 4852359"/>
                    <a:gd name="connsiteY9" fmla="*/ 3236776 h 4855163"/>
                    <a:gd name="connsiteX10" fmla="*/ 809194 w 4852359"/>
                    <a:gd name="connsiteY10" fmla="*/ 4855163 h 4855163"/>
                    <a:gd name="connsiteX11" fmla="*/ 1283379 w 4852359"/>
                    <a:gd name="connsiteY11" fmla="*/ 4855163 h 4855163"/>
                    <a:gd name="connsiteX12" fmla="*/ 1618388 w 4852359"/>
                    <a:gd name="connsiteY12" fmla="*/ 4855163 h 4855163"/>
                    <a:gd name="connsiteX13" fmla="*/ 1618573 w 4852359"/>
                    <a:gd name="connsiteY13" fmla="*/ 4855163 h 4855163"/>
                    <a:gd name="connsiteX14" fmla="*/ 2092573 w 4852359"/>
                    <a:gd name="connsiteY14" fmla="*/ 4855163 h 4855163"/>
                    <a:gd name="connsiteX15" fmla="*/ 3236961 w 4852359"/>
                    <a:gd name="connsiteY15" fmla="*/ 4855163 h 4855163"/>
                    <a:gd name="connsiteX16" fmla="*/ 3236961 w 4852359"/>
                    <a:gd name="connsiteY16" fmla="*/ 4045969 h 4855163"/>
                    <a:gd name="connsiteX17" fmla="*/ 2427767 w 4852359"/>
                    <a:gd name="connsiteY17" fmla="*/ 3236775 h 4855163"/>
                    <a:gd name="connsiteX18" fmla="*/ 2092573 w 4852359"/>
                    <a:gd name="connsiteY18" fmla="*/ 3236775 h 4855163"/>
                    <a:gd name="connsiteX19" fmla="*/ 1618573 w 4852359"/>
                    <a:gd name="connsiteY19" fmla="*/ 3236775 h 4855163"/>
                    <a:gd name="connsiteX20" fmla="*/ 1618388 w 4852359"/>
                    <a:gd name="connsiteY20" fmla="*/ 3236775 h 4855163"/>
                    <a:gd name="connsiteX21" fmla="*/ 474185 w 4852359"/>
                    <a:gd name="connsiteY21" fmla="*/ 3236775 h 4855163"/>
                    <a:gd name="connsiteX22" fmla="*/ 0 w 4852359"/>
                    <a:gd name="connsiteY22" fmla="*/ 3236775 h 4855163"/>
                    <a:gd name="connsiteX23" fmla="*/ 0 w 4852359"/>
                    <a:gd name="connsiteY23" fmla="*/ 4045969 h 4855163"/>
                    <a:gd name="connsiteX24" fmla="*/ 809194 w 4852359"/>
                    <a:gd name="connsiteY24" fmla="*/ 4855163 h 485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52359" h="4855163">
                      <a:moveTo>
                        <a:pt x="0" y="1618388"/>
                      </a:moveTo>
                      <a:lnTo>
                        <a:pt x="1618388" y="1618388"/>
                      </a:lnTo>
                      <a:lnTo>
                        <a:pt x="1618388" y="0"/>
                      </a:lnTo>
                      <a:lnTo>
                        <a:pt x="0" y="0"/>
                      </a:lnTo>
                      <a:close/>
                      <a:moveTo>
                        <a:pt x="4043165" y="3236776"/>
                      </a:moveTo>
                      <a:lnTo>
                        <a:pt x="4852359" y="3236776"/>
                      </a:lnTo>
                      <a:lnTo>
                        <a:pt x="4852359" y="1618388"/>
                      </a:lnTo>
                      <a:lnTo>
                        <a:pt x="3233971" y="1618388"/>
                      </a:lnTo>
                      <a:lnTo>
                        <a:pt x="3233971" y="2427582"/>
                      </a:lnTo>
                      <a:cubicBezTo>
                        <a:pt x="3233971" y="2874488"/>
                        <a:pt x="3596259" y="3236776"/>
                        <a:pt x="4043165" y="3236776"/>
                      </a:cubicBezTo>
                      <a:close/>
                      <a:moveTo>
                        <a:pt x="809194" y="4855163"/>
                      </a:moveTo>
                      <a:lnTo>
                        <a:pt x="1283379" y="4855163"/>
                      </a:lnTo>
                      <a:lnTo>
                        <a:pt x="1618388" y="4855163"/>
                      </a:lnTo>
                      <a:lnTo>
                        <a:pt x="1618573" y="4855163"/>
                      </a:lnTo>
                      <a:lnTo>
                        <a:pt x="2092573" y="4855163"/>
                      </a:lnTo>
                      <a:lnTo>
                        <a:pt x="3236961" y="4855163"/>
                      </a:lnTo>
                      <a:lnTo>
                        <a:pt x="3236961" y="4045969"/>
                      </a:lnTo>
                      <a:cubicBezTo>
                        <a:pt x="3236961" y="3599063"/>
                        <a:pt x="2874673" y="3236775"/>
                        <a:pt x="2427767" y="3236775"/>
                      </a:cubicBezTo>
                      <a:lnTo>
                        <a:pt x="2092573" y="3236775"/>
                      </a:lnTo>
                      <a:lnTo>
                        <a:pt x="1618573" y="3236775"/>
                      </a:lnTo>
                      <a:lnTo>
                        <a:pt x="1618388" y="3236775"/>
                      </a:lnTo>
                      <a:lnTo>
                        <a:pt x="474185" y="3236775"/>
                      </a:lnTo>
                      <a:lnTo>
                        <a:pt x="0" y="3236775"/>
                      </a:lnTo>
                      <a:lnTo>
                        <a:pt x="0" y="4045969"/>
                      </a:lnTo>
                      <a:cubicBezTo>
                        <a:pt x="0" y="4492875"/>
                        <a:pt x="362288" y="4855163"/>
                        <a:pt x="809194" y="4855163"/>
                      </a:cubicBezTo>
                      <a:close/>
                    </a:path>
                  </a:pathLst>
                </a:custGeom>
                <a:blipFill dpi="0" rotWithShape="0">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2" name="ïṥ1ïḑé">
                <a:extLst>
                  <a:ext uri="{FF2B5EF4-FFF2-40B4-BE49-F238E27FC236}">
                    <a16:creationId xmlns:a16="http://schemas.microsoft.com/office/drawing/2014/main" id="{A09C005F-BAB1-C9AF-4CD3-12D4495E5AA7}"/>
                  </a:ext>
                </a:extLst>
              </p:cNvPr>
              <p:cNvSpPr/>
              <p:nvPr/>
            </p:nvSpPr>
            <p:spPr>
              <a:xfrm>
                <a:off x="10130296" y="3216832"/>
                <a:ext cx="453442" cy="424336"/>
              </a:xfrm>
              <a:custGeom>
                <a:avLst/>
                <a:gdLst>
                  <a:gd name="connsiteX0" fmla="*/ 0 w 1640048"/>
                  <a:gd name="connsiteY0" fmla="*/ 767387 h 1534773"/>
                  <a:gd name="connsiteX1" fmla="*/ 83056 w 1640048"/>
                  <a:gd name="connsiteY1" fmla="*/ 767387 h 1534773"/>
                  <a:gd name="connsiteX2" fmla="*/ 1636 w 1640048"/>
                  <a:gd name="connsiteY2" fmla="*/ 771498 h 1534773"/>
                  <a:gd name="connsiteX3" fmla="*/ 0 w 1640048"/>
                  <a:gd name="connsiteY3" fmla="*/ 771821 h 1534773"/>
                  <a:gd name="connsiteX4" fmla="*/ 878133 w 1640048"/>
                  <a:gd name="connsiteY4" fmla="*/ 0 h 1534773"/>
                  <a:gd name="connsiteX5" fmla="*/ 880773 w 1640048"/>
                  <a:gd name="connsiteY5" fmla="*/ 52298 h 1534773"/>
                  <a:gd name="connsiteX6" fmla="*/ 1522404 w 1640048"/>
                  <a:gd name="connsiteY6" fmla="*/ 753133 h 1534773"/>
                  <a:gd name="connsiteX7" fmla="*/ 1640048 w 1640048"/>
                  <a:gd name="connsiteY7" fmla="*/ 764253 h 1534773"/>
                  <a:gd name="connsiteX8" fmla="*/ 1640048 w 1640048"/>
                  <a:gd name="connsiteY8" fmla="*/ 770518 h 1534773"/>
                  <a:gd name="connsiteX9" fmla="*/ 1522404 w 1640048"/>
                  <a:gd name="connsiteY9" fmla="*/ 781638 h 1534773"/>
                  <a:gd name="connsiteX10" fmla="*/ 880773 w 1640048"/>
                  <a:gd name="connsiteY10" fmla="*/ 1482474 h 1534773"/>
                  <a:gd name="connsiteX11" fmla="*/ 878132 w 1640048"/>
                  <a:gd name="connsiteY11" fmla="*/ 1534773 h 1534773"/>
                  <a:gd name="connsiteX12" fmla="*/ 875492 w 1640048"/>
                  <a:gd name="connsiteY12" fmla="*/ 1482474 h 1534773"/>
                  <a:gd name="connsiteX13" fmla="*/ 164516 w 1640048"/>
                  <a:gd name="connsiteY13" fmla="*/ 771499 h 1534773"/>
                  <a:gd name="connsiteX14" fmla="*/ 83086 w 1640048"/>
                  <a:gd name="connsiteY14" fmla="*/ 767387 h 1534773"/>
                  <a:gd name="connsiteX15" fmla="*/ 164516 w 1640048"/>
                  <a:gd name="connsiteY15" fmla="*/ 763275 h 1534773"/>
                  <a:gd name="connsiteX16" fmla="*/ 875492 w 1640048"/>
                  <a:gd name="connsiteY16" fmla="*/ 52300 h 153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40048" h="1534773">
                    <a:moveTo>
                      <a:pt x="0" y="767387"/>
                    </a:moveTo>
                    <a:lnTo>
                      <a:pt x="83056" y="767387"/>
                    </a:lnTo>
                    <a:lnTo>
                      <a:pt x="1636" y="771498"/>
                    </a:lnTo>
                    <a:lnTo>
                      <a:pt x="0" y="771821"/>
                    </a:lnTo>
                    <a:close/>
                    <a:moveTo>
                      <a:pt x="878133" y="0"/>
                    </a:moveTo>
                    <a:lnTo>
                      <a:pt x="880773" y="52298"/>
                    </a:lnTo>
                    <a:cubicBezTo>
                      <a:pt x="916465" y="403745"/>
                      <a:pt x="1180633" y="687649"/>
                      <a:pt x="1522404" y="753133"/>
                    </a:cubicBezTo>
                    <a:lnTo>
                      <a:pt x="1640048" y="764253"/>
                    </a:lnTo>
                    <a:lnTo>
                      <a:pt x="1640048" y="770518"/>
                    </a:lnTo>
                    <a:lnTo>
                      <a:pt x="1522404" y="781638"/>
                    </a:lnTo>
                    <a:cubicBezTo>
                      <a:pt x="1180632" y="847122"/>
                      <a:pt x="916464" y="1131026"/>
                      <a:pt x="880773" y="1482474"/>
                    </a:cubicBezTo>
                    <a:lnTo>
                      <a:pt x="878132" y="1534773"/>
                    </a:lnTo>
                    <a:lnTo>
                      <a:pt x="875492" y="1482474"/>
                    </a:lnTo>
                    <a:cubicBezTo>
                      <a:pt x="837421" y="1107597"/>
                      <a:pt x="539393" y="809569"/>
                      <a:pt x="164516" y="771499"/>
                    </a:cubicBezTo>
                    <a:lnTo>
                      <a:pt x="83086" y="767387"/>
                    </a:lnTo>
                    <a:lnTo>
                      <a:pt x="164516" y="763275"/>
                    </a:lnTo>
                    <a:cubicBezTo>
                      <a:pt x="539394" y="725204"/>
                      <a:pt x="837421" y="427177"/>
                      <a:pt x="875492" y="5230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sp>
        <p:nvSpPr>
          <p:cNvPr id="22" name="标题 21">
            <a:extLst>
              <a:ext uri="{FF2B5EF4-FFF2-40B4-BE49-F238E27FC236}">
                <a16:creationId xmlns:a16="http://schemas.microsoft.com/office/drawing/2014/main" id="{3EBAD31F-2BA1-F5AC-D6EE-F578AFC62446}"/>
              </a:ext>
            </a:extLst>
          </p:cNvPr>
          <p:cNvSpPr>
            <a:spLocks noGrp="1"/>
          </p:cNvSpPr>
          <p:nvPr>
            <p:ph type="ctrTitle" hasCustomPrompt="1"/>
          </p:nvPr>
        </p:nvSpPr>
        <p:spPr>
          <a:xfrm>
            <a:off x="673099" y="2300149"/>
            <a:ext cx="6343455" cy="1938992"/>
          </a:xfrm>
        </p:spPr>
        <p:txBody>
          <a:bodyPr wrap="square" anchor="b">
            <a:spAutoFit/>
          </a:bodyPr>
          <a:lstStyle>
            <a:lvl1pPr algn="l">
              <a:lnSpc>
                <a:spcPct val="100000"/>
              </a:lnSpc>
              <a:defRPr sz="6000">
                <a:solidFill>
                  <a:schemeClr val="tx1"/>
                </a:solidFill>
              </a:defRPr>
            </a:lvl1pPr>
          </a:lstStyle>
          <a:p>
            <a:r>
              <a:rPr lang="en-US" altLang="zh-CN" dirty="0"/>
              <a:t>Click to edit Master title style </a:t>
            </a:r>
            <a:endParaRPr lang="zh-CN" altLang="en-US" dirty="0"/>
          </a:p>
        </p:txBody>
      </p:sp>
    </p:spTree>
    <p:extLst>
      <p:ext uri="{BB962C8B-B14F-4D97-AF65-F5344CB8AC3E}">
        <p14:creationId xmlns:p14="http://schemas.microsoft.com/office/powerpoint/2010/main" val="344480596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ísľíďê">
            <a:extLst>
              <a:ext uri="{FF2B5EF4-FFF2-40B4-BE49-F238E27FC236}">
                <a16:creationId xmlns:a16="http://schemas.microsoft.com/office/drawing/2014/main" id="{A98C6263-E4D2-C857-AB1B-D9A4B682D3D1}"/>
              </a:ext>
            </a:extLst>
          </p:cNvPr>
          <p:cNvSpPr/>
          <p:nvPr userDrawn="1"/>
        </p:nvSpPr>
        <p:spPr>
          <a:xfrm>
            <a:off x="0" y="0"/>
            <a:ext cx="12192000" cy="6858000"/>
          </a:xfrm>
          <a:prstGeom prst="rect">
            <a:avLst/>
          </a:prstGeom>
          <a:solidFill>
            <a:schemeClr val="bg1">
              <a:lumMod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2" name="标题占位符 1">
            <a:extLst>
              <a:ext uri="{FF2B5EF4-FFF2-40B4-BE49-F238E27FC236}">
                <a16:creationId xmlns:a16="http://schemas.microsoft.com/office/drawing/2014/main" id="{89307103-D92B-4D3C-B386-9FD58793CACA}"/>
              </a:ext>
            </a:extLst>
          </p:cNvPr>
          <p:cNvSpPr>
            <a:spLocks noGrp="1"/>
          </p:cNvSpPr>
          <p:nvPr>
            <p:ph type="title"/>
          </p:nvPr>
        </p:nvSpPr>
        <p:spPr>
          <a:xfrm>
            <a:off x="660400" y="0"/>
            <a:ext cx="10858500" cy="1028700"/>
          </a:xfrm>
          <a:prstGeom prst="rect">
            <a:avLst/>
          </a:prstGeom>
        </p:spPr>
        <p:txBody>
          <a:bodyPr vert="horz" lIns="91440" tIns="45720" rIns="91440" bIns="45720" rtlCol="0" anchor="b">
            <a:normAutofit/>
          </a:bodyPr>
          <a:lstStyle/>
          <a:p>
            <a:pPr lvl="0" defTabSz="914354"/>
            <a:r>
              <a:rPr lang="en-US" altLang="zh-CN"/>
              <a:t>Click to edit Master title style</a:t>
            </a:r>
            <a:endParaRPr lang="zh-CN" altLang="en-US" dirty="0"/>
          </a:p>
        </p:txBody>
      </p:sp>
      <p:sp>
        <p:nvSpPr>
          <p:cNvPr id="3" name="文本占位符 2">
            <a:extLst>
              <a:ext uri="{FF2B5EF4-FFF2-40B4-BE49-F238E27FC236}">
                <a16:creationId xmlns:a16="http://schemas.microsoft.com/office/drawing/2014/main" id="{0F8920D0-E0E5-40BB-AEDA-3D7A0909240E}"/>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5" name="页脚占位符 4">
            <a:extLst>
              <a:ext uri="{FF2B5EF4-FFF2-40B4-BE49-F238E27FC236}">
                <a16:creationId xmlns:a16="http://schemas.microsoft.com/office/drawing/2014/main" id="{10B16C00-AE39-4635-9F10-B7233D2AC2F8}"/>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a16="http://schemas.microsoft.com/office/drawing/2014/main" id="{0C12D871-753D-4991-B44B-EFAE9F8682B5}"/>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79039DA6-0713-4C92-B712-BAF2E62B8831}" type="datetime1">
              <a:rPr lang="zh-CN" altLang="en-US" smtClean="0"/>
              <a:t>2024-09-15</a:t>
            </a:fld>
            <a:endParaRPr lang="en-US" altLang="zh-CN"/>
          </a:p>
        </p:txBody>
      </p:sp>
      <p:sp>
        <p:nvSpPr>
          <p:cNvPr id="6" name="灯片编号占位符 5">
            <a:extLst>
              <a:ext uri="{FF2B5EF4-FFF2-40B4-BE49-F238E27FC236}">
                <a16:creationId xmlns:a16="http://schemas.microsoft.com/office/drawing/2014/main" id="{6D23E9ED-4E00-42D1-BFBF-5EBD27D29806}"/>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467915953"/>
      </p:ext>
    </p:extLst>
  </p:cSld>
  <p:clrMap bg1="lt1" tx1="dk1" bg2="lt2" tx2="dk2" accent1="accent1" accent2="accent2" accent3="accent3" accent4="accent4" accent5="accent5" accent6="accent6" hlink="hlink" folHlink="folHlink"/>
  <p:sldLayoutIdLst>
    <p:sldLayoutId id="2147483658" r:id="rId1"/>
    <p:sldLayoutId id="2147483650" r:id="rId2"/>
    <p:sldLayoutId id="2147483657" r:id="rId3"/>
    <p:sldLayoutId id="2147483651" r:id="rId4"/>
    <p:sldLayoutId id="2147483654" r:id="rId5"/>
    <p:sldLayoutId id="2147483655" r:id="rId6"/>
    <p:sldLayoutId id="2147483656" r:id="rId7"/>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9.xml"/><Relationship Id="rId7" Type="http://schemas.openxmlformats.org/officeDocument/2006/relationships/slideLayout" Target="../slideLayouts/slideLayout5.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notesSlide" Target="../notesSlides/notesSlide28.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5.xml"/><Relationship Id="rId5" Type="http://schemas.openxmlformats.org/officeDocument/2006/relationships/tags" Target="../tags/tag17.xml"/><Relationship Id="rId4" Type="http://schemas.openxmlformats.org/officeDocument/2006/relationships/tags" Target="../tags/tag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s1íḋè"/>
        <p:cNvGrpSpPr/>
        <p:nvPr/>
      </p:nvGrpSpPr>
      <p:grpSpPr>
        <a:xfrm>
          <a:off x="0" y="0"/>
          <a:ext cx="0" cy="0"/>
          <a:chOff x="0" y="0"/>
          <a:chExt cx="0" cy="0"/>
        </a:xfrm>
      </p:grpSpPr>
      <p:sp>
        <p:nvSpPr>
          <p:cNvPr id="19" name="iṡ1íḑê">
            <a:extLst>
              <a:ext uri="{FF2B5EF4-FFF2-40B4-BE49-F238E27FC236}">
                <a16:creationId xmlns:a16="http://schemas.microsoft.com/office/drawing/2014/main" id="{ADA54F38-AF77-871E-1D08-A31490C1C938}"/>
              </a:ext>
            </a:extLst>
          </p:cNvPr>
          <p:cNvSpPr>
            <a:spLocks noChangeAspect="1"/>
          </p:cNvSpPr>
          <p:nvPr/>
        </p:nvSpPr>
        <p:spPr>
          <a:xfrm>
            <a:off x="456751" y="1875974"/>
            <a:ext cx="616260" cy="616260"/>
          </a:xfrm>
          <a:prstGeom prst="round1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îşḻíḍe">
            <a:extLst>
              <a:ext uri="{FF2B5EF4-FFF2-40B4-BE49-F238E27FC236}">
                <a16:creationId xmlns:a16="http://schemas.microsoft.com/office/drawing/2014/main" id="{51017F37-D773-FC03-0F80-BBE9FF3E4898}"/>
              </a:ext>
            </a:extLst>
          </p:cNvPr>
          <p:cNvSpPr>
            <a:spLocks noGrp="1"/>
          </p:cNvSpPr>
          <p:nvPr>
            <p:ph type="subTitle" idx="1"/>
          </p:nvPr>
        </p:nvSpPr>
        <p:spPr/>
        <p:txBody>
          <a:bodyPr/>
          <a:lstStyle/>
          <a:p>
            <a:r>
              <a:rPr lang="zh-CN" altLang="en-US" dirty="0"/>
              <a:t>答辩人：代用名</a:t>
            </a:r>
          </a:p>
        </p:txBody>
      </p:sp>
      <p:sp>
        <p:nvSpPr>
          <p:cNvPr id="18" name="ïṡlîdè">
            <a:extLst>
              <a:ext uri="{FF2B5EF4-FFF2-40B4-BE49-F238E27FC236}">
                <a16:creationId xmlns:a16="http://schemas.microsoft.com/office/drawing/2014/main" id="{148B05E5-9950-D6FA-314D-AD7BAC12897F}"/>
              </a:ext>
            </a:extLst>
          </p:cNvPr>
          <p:cNvSpPr>
            <a:spLocks noGrp="1"/>
          </p:cNvSpPr>
          <p:nvPr>
            <p:ph type="ctrTitle"/>
          </p:nvPr>
        </p:nvSpPr>
        <p:spPr/>
        <p:txBody>
          <a:bodyPr/>
          <a:lstStyle/>
          <a:p>
            <a:r>
              <a:rPr lang="zh-CN" altLang="en-US" dirty="0">
                <a:solidFill>
                  <a:schemeClr val="tx1"/>
                </a:solidFill>
              </a:rPr>
              <a:t>经营管理</a:t>
            </a:r>
            <a:br>
              <a:rPr lang="en-US" altLang="zh-CN" dirty="0">
                <a:solidFill>
                  <a:schemeClr val="tx1"/>
                </a:solidFill>
              </a:rPr>
            </a:br>
            <a:r>
              <a:rPr lang="zh-CN" altLang="en-US" dirty="0">
                <a:solidFill>
                  <a:schemeClr val="tx1"/>
                </a:solidFill>
              </a:rPr>
              <a:t>毕业论文答辩</a:t>
            </a:r>
          </a:p>
        </p:txBody>
      </p:sp>
    </p:spTree>
    <p:custDataLst>
      <p:tags r:id="rId2"/>
    </p:custDataLst>
    <p:extLst>
      <p:ext uri="{BB962C8B-B14F-4D97-AF65-F5344CB8AC3E}">
        <p14:creationId xmlns:p14="http://schemas.microsoft.com/office/powerpoint/2010/main" val="3398012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îSḷíďé"/>
        <p:cNvGrpSpPr/>
        <p:nvPr/>
      </p:nvGrpSpPr>
      <p:grpSpPr>
        <a:xfrm>
          <a:off x="0" y="0"/>
          <a:ext cx="0" cy="0"/>
          <a:chOff x="0" y="0"/>
          <a:chExt cx="0" cy="0"/>
        </a:xfrm>
      </p:grpSpPr>
      <p:sp>
        <p:nvSpPr>
          <p:cNvPr id="15" name="iŝľîḑé">
            <a:extLst>
              <a:ext uri="{FF2B5EF4-FFF2-40B4-BE49-F238E27FC236}">
                <a16:creationId xmlns:a16="http://schemas.microsoft.com/office/drawing/2014/main" id="{708E9225-ED23-2978-E99A-898A2601391B}"/>
              </a:ext>
            </a:extLst>
          </p:cNvPr>
          <p:cNvSpPr>
            <a:spLocks noGrp="1"/>
          </p:cNvSpPr>
          <p:nvPr>
            <p:ph type="title"/>
          </p:nvPr>
        </p:nvSpPr>
        <p:spPr/>
        <p:txBody>
          <a:bodyPr/>
          <a:lstStyle/>
          <a:p>
            <a:r>
              <a:rPr lang="zh-CN" altLang="en-US" dirty="0"/>
              <a:t>竞争对手分析</a:t>
            </a:r>
          </a:p>
        </p:txBody>
      </p:sp>
      <p:grpSp>
        <p:nvGrpSpPr>
          <p:cNvPr id="2" name="i$ľiḓe">
            <a:extLst>
              <a:ext uri="{FF2B5EF4-FFF2-40B4-BE49-F238E27FC236}">
                <a16:creationId xmlns:a16="http://schemas.microsoft.com/office/drawing/2014/main" id="{459C5044-AFB0-08B6-7887-47302992FE89}"/>
              </a:ext>
            </a:extLst>
          </p:cNvPr>
          <p:cNvGrpSpPr/>
          <p:nvPr/>
        </p:nvGrpSpPr>
        <p:grpSpPr>
          <a:xfrm>
            <a:off x="905639" y="1529762"/>
            <a:ext cx="10341821" cy="4361295"/>
            <a:chOff x="905639" y="1529762"/>
            <a:chExt cx="10341821" cy="4361295"/>
          </a:xfrm>
        </p:grpSpPr>
        <p:grpSp>
          <p:nvGrpSpPr>
            <p:cNvPr id="19" name="ïšľïḓé">
              <a:extLst>
                <a:ext uri="{FF2B5EF4-FFF2-40B4-BE49-F238E27FC236}">
                  <a16:creationId xmlns:a16="http://schemas.microsoft.com/office/drawing/2014/main" id="{DD47E7FA-32EE-1D40-EC26-754263B8FB9A}"/>
                </a:ext>
              </a:extLst>
            </p:cNvPr>
            <p:cNvGrpSpPr/>
            <p:nvPr/>
          </p:nvGrpSpPr>
          <p:grpSpPr>
            <a:xfrm>
              <a:off x="4824429" y="1529762"/>
              <a:ext cx="6423031" cy="4361295"/>
              <a:chOff x="4595035" y="1549521"/>
              <a:chExt cx="6423031" cy="4361295"/>
            </a:xfrm>
          </p:grpSpPr>
          <p:sp>
            <p:nvSpPr>
              <p:cNvPr id="58" name="îşļiḑè">
                <a:extLst>
                  <a:ext uri="{FF2B5EF4-FFF2-40B4-BE49-F238E27FC236}">
                    <a16:creationId xmlns:a16="http://schemas.microsoft.com/office/drawing/2014/main" id="{9F0CDF78-C71B-47D1-87E7-83811AEE2601}"/>
                  </a:ext>
                </a:extLst>
              </p:cNvPr>
              <p:cNvSpPr/>
              <p:nvPr/>
            </p:nvSpPr>
            <p:spPr>
              <a:xfrm>
                <a:off x="4618803" y="3283181"/>
                <a:ext cx="6399263" cy="2627635"/>
              </a:xfrm>
              <a:prstGeom prst="roundRect">
                <a:avLst>
                  <a:gd name="adj" fmla="val 7399"/>
                </a:avLst>
              </a:pr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a:lnSpc>
                    <a:spcPct val="120000"/>
                  </a:lnSpc>
                </a:pP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55" name="iṩľíḋê">
                <a:extLst>
                  <a:ext uri="{FF2B5EF4-FFF2-40B4-BE49-F238E27FC236}">
                    <a16:creationId xmlns:a16="http://schemas.microsoft.com/office/drawing/2014/main" id="{8B40BE21-5661-4FB4-8032-D2A25B4093B0}"/>
                  </a:ext>
                </a:extLst>
              </p:cNvPr>
              <p:cNvSpPr/>
              <p:nvPr/>
            </p:nvSpPr>
            <p:spPr>
              <a:xfrm>
                <a:off x="4595035" y="1549521"/>
                <a:ext cx="6423031" cy="1849826"/>
              </a:xfrm>
              <a:prstGeom prst="roundRect">
                <a:avLst>
                  <a:gd name="adj" fmla="val 3723"/>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sp>
            <p:nvSpPr>
              <p:cNvPr id="56" name="íṡ1iďe">
                <a:extLst>
                  <a:ext uri="{FF2B5EF4-FFF2-40B4-BE49-F238E27FC236}">
                    <a16:creationId xmlns:a16="http://schemas.microsoft.com/office/drawing/2014/main" id="{6B2783F6-E57F-49E3-BB90-109566B4999E}"/>
                  </a:ext>
                </a:extLst>
              </p:cNvPr>
              <p:cNvSpPr/>
              <p:nvPr/>
            </p:nvSpPr>
            <p:spPr>
              <a:xfrm>
                <a:off x="4823813" y="1689818"/>
                <a:ext cx="2031325" cy="369332"/>
              </a:xfrm>
              <a:prstGeom prst="rect">
                <a:avLst/>
              </a:prstGeom>
            </p:spPr>
            <p:txBody>
              <a:bodyPr wrap="square">
                <a:spAutoFit/>
              </a:bodyPr>
              <a:lstStyle/>
              <a:p>
                <a:r>
                  <a:rPr lang="zh-CN" altLang="en-US" b="1" dirty="0">
                    <a:solidFill>
                      <a:srgbClr val="F9FCFF"/>
                    </a:solidFill>
                    <a:latin typeface="+mj-ea"/>
                  </a:rPr>
                  <a:t>其他类类竞争对手</a:t>
                </a:r>
              </a:p>
            </p:txBody>
          </p:sp>
          <p:sp>
            <p:nvSpPr>
              <p:cNvPr id="57" name="íśḷïḑe">
                <a:extLst>
                  <a:ext uri="{FF2B5EF4-FFF2-40B4-BE49-F238E27FC236}">
                    <a16:creationId xmlns:a16="http://schemas.microsoft.com/office/drawing/2014/main" id="{6E0A7478-5585-4961-A7E9-94691FCA58A1}"/>
                  </a:ext>
                </a:extLst>
              </p:cNvPr>
              <p:cNvSpPr/>
              <p:nvPr/>
            </p:nvSpPr>
            <p:spPr>
              <a:xfrm>
                <a:off x="4913318" y="2223665"/>
                <a:ext cx="936000" cy="36000"/>
              </a:xfrm>
              <a:prstGeom prst="rect">
                <a:avLst/>
              </a:prstGeom>
              <a:solidFill>
                <a:schemeClr val="accent2"/>
              </a:solidFill>
              <a:ln w="57150" cap="rnd">
                <a:noFill/>
                <a:prstDash val="solid"/>
                <a:round/>
              </a:ln>
              <a:effectLst>
                <a:outerShdw blurRad="76200" dist="50800" dir="5400000" algn="ctr" rotWithShape="0">
                  <a:srgbClr val="CD9673">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sp>
            <p:nvSpPr>
              <p:cNvPr id="59" name="iṩ1íḓê">
                <a:extLst>
                  <a:ext uri="{FF2B5EF4-FFF2-40B4-BE49-F238E27FC236}">
                    <a16:creationId xmlns:a16="http://schemas.microsoft.com/office/drawing/2014/main" id="{67B3288E-BC65-4915-B4E2-5BB3E9C6101B}"/>
                  </a:ext>
                </a:extLst>
              </p:cNvPr>
              <p:cNvSpPr txBox="1">
                <a:spLocks/>
              </p:cNvSpPr>
              <p:nvPr/>
            </p:nvSpPr>
            <p:spPr>
              <a:xfrm>
                <a:off x="4859265" y="3744265"/>
                <a:ext cx="5395622" cy="753668"/>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cs typeface="+mn-cs"/>
                  </a:rPr>
                  <a:t>通过管理会计体系反映处于现实竞争状态和竞争关系中的对方企业的竞争力，从而制定出战略决策和策略。战略管理会计提出利润不仅来自企业内部的效率</a:t>
                </a:r>
                <a:endParaRPr lang="zh-CN" altLang="en-US" sz="1400" b="0" dirty="0">
                  <a:solidFill>
                    <a:schemeClr val="bg1"/>
                  </a:solidFill>
                  <a:latin typeface="+mn-ea"/>
                  <a:ea typeface="+mn-ea"/>
                  <a:cs typeface="+mn-cs"/>
                </a:endParaRPr>
              </a:p>
            </p:txBody>
          </p:sp>
          <p:sp>
            <p:nvSpPr>
              <p:cNvPr id="60" name="îšlíďê">
                <a:extLst>
                  <a:ext uri="{FF2B5EF4-FFF2-40B4-BE49-F238E27FC236}">
                    <a16:creationId xmlns:a16="http://schemas.microsoft.com/office/drawing/2014/main" id="{FD41D722-5174-4112-80C2-0E9EB7572384}"/>
                  </a:ext>
                </a:extLst>
              </p:cNvPr>
              <p:cNvSpPr txBox="1">
                <a:spLocks/>
              </p:cNvSpPr>
              <p:nvPr/>
            </p:nvSpPr>
            <p:spPr>
              <a:xfrm>
                <a:off x="4898159" y="4662664"/>
                <a:ext cx="5395622"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cs typeface="+mn-cs"/>
                  </a:rPr>
                  <a:t>经营具有相互替代性的同类产品或服务的企业与试图改变或影响消费者的消费习惯和倾向的企业</a:t>
                </a:r>
              </a:p>
            </p:txBody>
          </p:sp>
          <p:sp>
            <p:nvSpPr>
              <p:cNvPr id="61" name="iş1iḓe">
                <a:extLst>
                  <a:ext uri="{FF2B5EF4-FFF2-40B4-BE49-F238E27FC236}">
                    <a16:creationId xmlns:a16="http://schemas.microsoft.com/office/drawing/2014/main" id="{08BD192E-7FF7-4A57-A27B-4FE2ECEE5D42}"/>
                  </a:ext>
                </a:extLst>
              </p:cNvPr>
              <p:cNvSpPr txBox="1">
                <a:spLocks/>
              </p:cNvSpPr>
              <p:nvPr/>
            </p:nvSpPr>
            <p:spPr>
              <a:xfrm>
                <a:off x="4913318" y="5286034"/>
                <a:ext cx="2993468" cy="236603"/>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cs typeface="+mn-cs"/>
                  </a:rPr>
                  <a:t>竞争主要表现在价格和服务质量上</a:t>
                </a:r>
              </a:p>
            </p:txBody>
          </p:sp>
          <p:sp>
            <p:nvSpPr>
              <p:cNvPr id="77" name="iṧ1îďè">
                <a:extLst>
                  <a:ext uri="{FF2B5EF4-FFF2-40B4-BE49-F238E27FC236}">
                    <a16:creationId xmlns:a16="http://schemas.microsoft.com/office/drawing/2014/main" id="{5A1CA5AC-067B-4D99-BC61-0DCCD32089FC}"/>
                  </a:ext>
                </a:extLst>
              </p:cNvPr>
              <p:cNvSpPr txBox="1">
                <a:spLocks/>
              </p:cNvSpPr>
              <p:nvPr/>
            </p:nvSpPr>
            <p:spPr>
              <a:xfrm>
                <a:off x="4919460" y="2390000"/>
                <a:ext cx="4226080"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solidFill>
                      <a:srgbClr val="F9FCFF"/>
                    </a:solidFill>
                    <a:latin typeface="+mn-ea"/>
                    <a:ea typeface="+mn-ea"/>
                  </a:rPr>
                  <a:t>其他类类竞争对手为企业决策提供准确信息；指导企业有效地执行必要的作业，精简创造价值</a:t>
                </a:r>
              </a:p>
            </p:txBody>
          </p:sp>
          <p:sp>
            <p:nvSpPr>
              <p:cNvPr id="5" name="iŝḻíḍé">
                <a:extLst>
                  <a:ext uri="{FF2B5EF4-FFF2-40B4-BE49-F238E27FC236}">
                    <a16:creationId xmlns:a16="http://schemas.microsoft.com/office/drawing/2014/main" id="{772E4791-9E53-A537-B4CD-63B045112EA3}"/>
                  </a:ext>
                </a:extLst>
              </p:cNvPr>
              <p:cNvSpPr/>
              <p:nvPr/>
            </p:nvSpPr>
            <p:spPr>
              <a:xfrm>
                <a:off x="9165122" y="2418635"/>
                <a:ext cx="609685" cy="608829"/>
              </a:xfrm>
              <a:custGeom>
                <a:avLst/>
                <a:gdLst>
                  <a:gd name="connsiteX0" fmla="*/ 303807 w 607614"/>
                  <a:gd name="connsiteY0" fmla="*/ 546085 h 606761"/>
                  <a:gd name="connsiteX1" fmla="*/ 283300 w 607614"/>
                  <a:gd name="connsiteY1" fmla="*/ 566563 h 606761"/>
                  <a:gd name="connsiteX2" fmla="*/ 303807 w 607614"/>
                  <a:gd name="connsiteY2" fmla="*/ 586283 h 606761"/>
                  <a:gd name="connsiteX3" fmla="*/ 324314 w 607614"/>
                  <a:gd name="connsiteY3" fmla="*/ 566563 h 606761"/>
                  <a:gd name="connsiteX4" fmla="*/ 303807 w 607614"/>
                  <a:gd name="connsiteY4" fmla="*/ 546085 h 606761"/>
                  <a:gd name="connsiteX5" fmla="*/ 94169 w 607614"/>
                  <a:gd name="connsiteY5" fmla="*/ 417924 h 606761"/>
                  <a:gd name="connsiteX6" fmla="*/ 108573 w 607614"/>
                  <a:gd name="connsiteY6" fmla="*/ 417924 h 606761"/>
                  <a:gd name="connsiteX7" fmla="*/ 111605 w 607614"/>
                  <a:gd name="connsiteY7" fmla="*/ 424747 h 606761"/>
                  <a:gd name="connsiteX8" fmla="*/ 108573 w 607614"/>
                  <a:gd name="connsiteY8" fmla="*/ 431570 h 606761"/>
                  <a:gd name="connsiteX9" fmla="*/ 100992 w 607614"/>
                  <a:gd name="connsiteY9" fmla="*/ 434602 h 606761"/>
                  <a:gd name="connsiteX10" fmla="*/ 94169 w 607614"/>
                  <a:gd name="connsiteY10" fmla="*/ 431570 h 606761"/>
                  <a:gd name="connsiteX11" fmla="*/ 91136 w 607614"/>
                  <a:gd name="connsiteY11" fmla="*/ 424747 h 606761"/>
                  <a:gd name="connsiteX12" fmla="*/ 94169 w 607614"/>
                  <a:gd name="connsiteY12" fmla="*/ 417924 h 606761"/>
                  <a:gd name="connsiteX13" fmla="*/ 354708 w 607614"/>
                  <a:gd name="connsiteY13" fmla="*/ 414864 h 606761"/>
                  <a:gd name="connsiteX14" fmla="*/ 506605 w 607614"/>
                  <a:gd name="connsiteY14" fmla="*/ 414864 h 606761"/>
                  <a:gd name="connsiteX15" fmla="*/ 516478 w 607614"/>
                  <a:gd name="connsiteY15" fmla="*/ 424733 h 606761"/>
                  <a:gd name="connsiteX16" fmla="*/ 506605 w 607614"/>
                  <a:gd name="connsiteY16" fmla="*/ 434602 h 606761"/>
                  <a:gd name="connsiteX17" fmla="*/ 354708 w 607614"/>
                  <a:gd name="connsiteY17" fmla="*/ 434602 h 606761"/>
                  <a:gd name="connsiteX18" fmla="*/ 344075 w 607614"/>
                  <a:gd name="connsiteY18" fmla="*/ 424733 h 606761"/>
                  <a:gd name="connsiteX19" fmla="*/ 354708 w 607614"/>
                  <a:gd name="connsiteY19" fmla="*/ 414864 h 606761"/>
                  <a:gd name="connsiteX20" fmla="*/ 151940 w 607614"/>
                  <a:gd name="connsiteY20" fmla="*/ 414864 h 606761"/>
                  <a:gd name="connsiteX21" fmla="*/ 303862 w 607614"/>
                  <a:gd name="connsiteY21" fmla="*/ 414864 h 606761"/>
                  <a:gd name="connsiteX22" fmla="*/ 313737 w 607614"/>
                  <a:gd name="connsiteY22" fmla="*/ 424733 h 606761"/>
                  <a:gd name="connsiteX23" fmla="*/ 303862 w 607614"/>
                  <a:gd name="connsiteY23" fmla="*/ 434602 h 606761"/>
                  <a:gd name="connsiteX24" fmla="*/ 151940 w 607614"/>
                  <a:gd name="connsiteY24" fmla="*/ 434602 h 606761"/>
                  <a:gd name="connsiteX25" fmla="*/ 142065 w 607614"/>
                  <a:gd name="connsiteY25" fmla="*/ 424733 h 606761"/>
                  <a:gd name="connsiteX26" fmla="*/ 151940 w 607614"/>
                  <a:gd name="connsiteY26" fmla="*/ 414864 h 606761"/>
                  <a:gd name="connsiteX27" fmla="*/ 499042 w 607614"/>
                  <a:gd name="connsiteY27" fmla="*/ 346643 h 606761"/>
                  <a:gd name="connsiteX28" fmla="*/ 513446 w 607614"/>
                  <a:gd name="connsiteY28" fmla="*/ 346643 h 606761"/>
                  <a:gd name="connsiteX29" fmla="*/ 516478 w 607614"/>
                  <a:gd name="connsiteY29" fmla="*/ 354214 h 606761"/>
                  <a:gd name="connsiteX30" fmla="*/ 513446 w 607614"/>
                  <a:gd name="connsiteY30" fmla="*/ 361029 h 606761"/>
                  <a:gd name="connsiteX31" fmla="*/ 506623 w 607614"/>
                  <a:gd name="connsiteY31" fmla="*/ 364057 h 606761"/>
                  <a:gd name="connsiteX32" fmla="*/ 499042 w 607614"/>
                  <a:gd name="connsiteY32" fmla="*/ 361029 h 606761"/>
                  <a:gd name="connsiteX33" fmla="*/ 496009 w 607614"/>
                  <a:gd name="connsiteY33" fmla="*/ 354214 h 606761"/>
                  <a:gd name="connsiteX34" fmla="*/ 499042 w 607614"/>
                  <a:gd name="connsiteY34" fmla="*/ 346643 h 606761"/>
                  <a:gd name="connsiteX35" fmla="*/ 246103 w 607614"/>
                  <a:gd name="connsiteY35" fmla="*/ 346643 h 606761"/>
                  <a:gd name="connsiteX36" fmla="*/ 260507 w 607614"/>
                  <a:gd name="connsiteY36" fmla="*/ 346643 h 606761"/>
                  <a:gd name="connsiteX37" fmla="*/ 263539 w 607614"/>
                  <a:gd name="connsiteY37" fmla="*/ 354214 h 606761"/>
                  <a:gd name="connsiteX38" fmla="*/ 260507 w 607614"/>
                  <a:gd name="connsiteY38" fmla="*/ 361029 h 606761"/>
                  <a:gd name="connsiteX39" fmla="*/ 252926 w 607614"/>
                  <a:gd name="connsiteY39" fmla="*/ 364057 h 606761"/>
                  <a:gd name="connsiteX40" fmla="*/ 246103 w 607614"/>
                  <a:gd name="connsiteY40" fmla="*/ 361029 h 606761"/>
                  <a:gd name="connsiteX41" fmla="*/ 243070 w 607614"/>
                  <a:gd name="connsiteY41" fmla="*/ 354214 h 606761"/>
                  <a:gd name="connsiteX42" fmla="*/ 246103 w 607614"/>
                  <a:gd name="connsiteY42" fmla="*/ 346643 h 606761"/>
                  <a:gd name="connsiteX43" fmla="*/ 303867 w 607614"/>
                  <a:gd name="connsiteY43" fmla="*/ 343588 h 606761"/>
                  <a:gd name="connsiteX44" fmla="*/ 455681 w 607614"/>
                  <a:gd name="connsiteY44" fmla="*/ 343588 h 606761"/>
                  <a:gd name="connsiteX45" fmla="*/ 465549 w 607614"/>
                  <a:gd name="connsiteY45" fmla="*/ 354202 h 606761"/>
                  <a:gd name="connsiteX46" fmla="*/ 455681 w 607614"/>
                  <a:gd name="connsiteY46" fmla="*/ 364057 h 606761"/>
                  <a:gd name="connsiteX47" fmla="*/ 303867 w 607614"/>
                  <a:gd name="connsiteY47" fmla="*/ 364057 h 606761"/>
                  <a:gd name="connsiteX48" fmla="*/ 293999 w 607614"/>
                  <a:gd name="connsiteY48" fmla="*/ 354202 h 606761"/>
                  <a:gd name="connsiteX49" fmla="*/ 303867 w 607614"/>
                  <a:gd name="connsiteY49" fmla="*/ 343588 h 606761"/>
                  <a:gd name="connsiteX50" fmla="*/ 101016 w 607614"/>
                  <a:gd name="connsiteY50" fmla="*/ 343588 h 606761"/>
                  <a:gd name="connsiteX51" fmla="*/ 202852 w 607614"/>
                  <a:gd name="connsiteY51" fmla="*/ 343588 h 606761"/>
                  <a:gd name="connsiteX52" fmla="*/ 212732 w 607614"/>
                  <a:gd name="connsiteY52" fmla="*/ 354202 h 606761"/>
                  <a:gd name="connsiteX53" fmla="*/ 202852 w 607614"/>
                  <a:gd name="connsiteY53" fmla="*/ 364057 h 606761"/>
                  <a:gd name="connsiteX54" fmla="*/ 101016 w 607614"/>
                  <a:gd name="connsiteY54" fmla="*/ 364057 h 606761"/>
                  <a:gd name="connsiteX55" fmla="*/ 91136 w 607614"/>
                  <a:gd name="connsiteY55" fmla="*/ 354202 h 606761"/>
                  <a:gd name="connsiteX56" fmla="*/ 101016 w 607614"/>
                  <a:gd name="connsiteY56" fmla="*/ 343588 h 606761"/>
                  <a:gd name="connsiteX57" fmla="*/ 357712 w 607614"/>
                  <a:gd name="connsiteY57" fmla="*/ 276097 h 606761"/>
                  <a:gd name="connsiteX58" fmla="*/ 371376 w 607614"/>
                  <a:gd name="connsiteY58" fmla="*/ 276097 h 606761"/>
                  <a:gd name="connsiteX59" fmla="*/ 374413 w 607614"/>
                  <a:gd name="connsiteY59" fmla="*/ 282911 h 606761"/>
                  <a:gd name="connsiteX60" fmla="*/ 371376 w 607614"/>
                  <a:gd name="connsiteY60" fmla="*/ 290483 h 606761"/>
                  <a:gd name="connsiteX61" fmla="*/ 364544 w 607614"/>
                  <a:gd name="connsiteY61" fmla="*/ 293511 h 606761"/>
                  <a:gd name="connsiteX62" fmla="*/ 357712 w 607614"/>
                  <a:gd name="connsiteY62" fmla="*/ 290483 h 606761"/>
                  <a:gd name="connsiteX63" fmla="*/ 354675 w 607614"/>
                  <a:gd name="connsiteY63" fmla="*/ 282911 h 606761"/>
                  <a:gd name="connsiteX64" fmla="*/ 357712 w 607614"/>
                  <a:gd name="connsiteY64" fmla="*/ 276097 h 606761"/>
                  <a:gd name="connsiteX65" fmla="*/ 404874 w 607614"/>
                  <a:gd name="connsiteY65" fmla="*/ 273042 h 606761"/>
                  <a:gd name="connsiteX66" fmla="*/ 506608 w 607614"/>
                  <a:gd name="connsiteY66" fmla="*/ 273042 h 606761"/>
                  <a:gd name="connsiteX67" fmla="*/ 516478 w 607614"/>
                  <a:gd name="connsiteY67" fmla="*/ 282898 h 606761"/>
                  <a:gd name="connsiteX68" fmla="*/ 506608 w 607614"/>
                  <a:gd name="connsiteY68" fmla="*/ 293511 h 606761"/>
                  <a:gd name="connsiteX69" fmla="*/ 404874 w 607614"/>
                  <a:gd name="connsiteY69" fmla="*/ 293511 h 606761"/>
                  <a:gd name="connsiteX70" fmla="*/ 395004 w 607614"/>
                  <a:gd name="connsiteY70" fmla="*/ 282898 h 606761"/>
                  <a:gd name="connsiteX71" fmla="*/ 404874 w 607614"/>
                  <a:gd name="connsiteY71" fmla="*/ 273042 h 606761"/>
                  <a:gd name="connsiteX72" fmla="*/ 303861 w 607614"/>
                  <a:gd name="connsiteY72" fmla="*/ 273042 h 606761"/>
                  <a:gd name="connsiteX73" fmla="*/ 324344 w 607614"/>
                  <a:gd name="connsiteY73" fmla="*/ 273042 h 606761"/>
                  <a:gd name="connsiteX74" fmla="*/ 334206 w 607614"/>
                  <a:gd name="connsiteY74" fmla="*/ 282898 h 606761"/>
                  <a:gd name="connsiteX75" fmla="*/ 324344 w 607614"/>
                  <a:gd name="connsiteY75" fmla="*/ 293511 h 606761"/>
                  <a:gd name="connsiteX76" fmla="*/ 303861 w 607614"/>
                  <a:gd name="connsiteY76" fmla="*/ 293511 h 606761"/>
                  <a:gd name="connsiteX77" fmla="*/ 293999 w 607614"/>
                  <a:gd name="connsiteY77" fmla="*/ 282898 h 606761"/>
                  <a:gd name="connsiteX78" fmla="*/ 303861 w 607614"/>
                  <a:gd name="connsiteY78" fmla="*/ 273042 h 606761"/>
                  <a:gd name="connsiteX79" fmla="*/ 306901 w 607614"/>
                  <a:gd name="connsiteY79" fmla="*/ 205557 h 606761"/>
                  <a:gd name="connsiteX80" fmla="*/ 321305 w 607614"/>
                  <a:gd name="connsiteY80" fmla="*/ 205557 h 606761"/>
                  <a:gd name="connsiteX81" fmla="*/ 324337 w 607614"/>
                  <a:gd name="connsiteY81" fmla="*/ 212380 h 606761"/>
                  <a:gd name="connsiteX82" fmla="*/ 321305 w 607614"/>
                  <a:gd name="connsiteY82" fmla="*/ 219203 h 606761"/>
                  <a:gd name="connsiteX83" fmla="*/ 313724 w 607614"/>
                  <a:gd name="connsiteY83" fmla="*/ 222235 h 606761"/>
                  <a:gd name="connsiteX84" fmla="*/ 306901 w 607614"/>
                  <a:gd name="connsiteY84" fmla="*/ 219203 h 606761"/>
                  <a:gd name="connsiteX85" fmla="*/ 303868 w 607614"/>
                  <a:gd name="connsiteY85" fmla="*/ 212380 h 606761"/>
                  <a:gd name="connsiteX86" fmla="*/ 306901 w 607614"/>
                  <a:gd name="connsiteY86" fmla="*/ 205557 h 606761"/>
                  <a:gd name="connsiteX87" fmla="*/ 354708 w 607614"/>
                  <a:gd name="connsiteY87" fmla="*/ 202497 h 606761"/>
                  <a:gd name="connsiteX88" fmla="*/ 506605 w 607614"/>
                  <a:gd name="connsiteY88" fmla="*/ 202497 h 606761"/>
                  <a:gd name="connsiteX89" fmla="*/ 516478 w 607614"/>
                  <a:gd name="connsiteY89" fmla="*/ 212366 h 606761"/>
                  <a:gd name="connsiteX90" fmla="*/ 506605 w 607614"/>
                  <a:gd name="connsiteY90" fmla="*/ 222235 h 606761"/>
                  <a:gd name="connsiteX91" fmla="*/ 354708 w 607614"/>
                  <a:gd name="connsiteY91" fmla="*/ 222235 h 606761"/>
                  <a:gd name="connsiteX92" fmla="*/ 344075 w 607614"/>
                  <a:gd name="connsiteY92" fmla="*/ 212366 h 606761"/>
                  <a:gd name="connsiteX93" fmla="*/ 354708 w 607614"/>
                  <a:gd name="connsiteY93" fmla="*/ 202497 h 606761"/>
                  <a:gd name="connsiteX94" fmla="*/ 111646 w 607614"/>
                  <a:gd name="connsiteY94" fmla="*/ 151697 h 606761"/>
                  <a:gd name="connsiteX95" fmla="*/ 111646 w 607614"/>
                  <a:gd name="connsiteY95" fmla="*/ 273035 h 606761"/>
                  <a:gd name="connsiteX96" fmla="*/ 233188 w 607614"/>
                  <a:gd name="connsiteY96" fmla="*/ 273035 h 606761"/>
                  <a:gd name="connsiteX97" fmla="*/ 233188 w 607614"/>
                  <a:gd name="connsiteY97" fmla="*/ 151697 h 606761"/>
                  <a:gd name="connsiteX98" fmla="*/ 499042 w 607614"/>
                  <a:gd name="connsiteY98" fmla="*/ 134276 h 606761"/>
                  <a:gd name="connsiteX99" fmla="*/ 513446 w 607614"/>
                  <a:gd name="connsiteY99" fmla="*/ 134276 h 606761"/>
                  <a:gd name="connsiteX100" fmla="*/ 516478 w 607614"/>
                  <a:gd name="connsiteY100" fmla="*/ 141847 h 606761"/>
                  <a:gd name="connsiteX101" fmla="*/ 513446 w 607614"/>
                  <a:gd name="connsiteY101" fmla="*/ 148662 h 606761"/>
                  <a:gd name="connsiteX102" fmla="*/ 506623 w 607614"/>
                  <a:gd name="connsiteY102" fmla="*/ 151690 h 606761"/>
                  <a:gd name="connsiteX103" fmla="*/ 499042 w 607614"/>
                  <a:gd name="connsiteY103" fmla="*/ 148662 h 606761"/>
                  <a:gd name="connsiteX104" fmla="*/ 496009 w 607614"/>
                  <a:gd name="connsiteY104" fmla="*/ 141847 h 606761"/>
                  <a:gd name="connsiteX105" fmla="*/ 499042 w 607614"/>
                  <a:gd name="connsiteY105" fmla="*/ 134276 h 606761"/>
                  <a:gd name="connsiteX106" fmla="*/ 303867 w 607614"/>
                  <a:gd name="connsiteY106" fmla="*/ 131221 h 606761"/>
                  <a:gd name="connsiteX107" fmla="*/ 455681 w 607614"/>
                  <a:gd name="connsiteY107" fmla="*/ 131221 h 606761"/>
                  <a:gd name="connsiteX108" fmla="*/ 465549 w 607614"/>
                  <a:gd name="connsiteY108" fmla="*/ 141835 h 606761"/>
                  <a:gd name="connsiteX109" fmla="*/ 455681 w 607614"/>
                  <a:gd name="connsiteY109" fmla="*/ 151690 h 606761"/>
                  <a:gd name="connsiteX110" fmla="*/ 303867 w 607614"/>
                  <a:gd name="connsiteY110" fmla="*/ 151690 h 606761"/>
                  <a:gd name="connsiteX111" fmla="*/ 293999 w 607614"/>
                  <a:gd name="connsiteY111" fmla="*/ 141835 h 606761"/>
                  <a:gd name="connsiteX112" fmla="*/ 303867 w 607614"/>
                  <a:gd name="connsiteY112" fmla="*/ 131221 h 606761"/>
                  <a:gd name="connsiteX113" fmla="*/ 91136 w 607614"/>
                  <a:gd name="connsiteY113" fmla="*/ 131221 h 606761"/>
                  <a:gd name="connsiteX114" fmla="*/ 252939 w 607614"/>
                  <a:gd name="connsiteY114" fmla="*/ 131221 h 606761"/>
                  <a:gd name="connsiteX115" fmla="*/ 252939 w 607614"/>
                  <a:gd name="connsiteY115" fmla="*/ 293511 h 606761"/>
                  <a:gd name="connsiteX116" fmla="*/ 91136 w 607614"/>
                  <a:gd name="connsiteY116" fmla="*/ 293511 h 606761"/>
                  <a:gd name="connsiteX117" fmla="*/ 40254 w 607614"/>
                  <a:gd name="connsiteY117" fmla="*/ 81154 h 606761"/>
                  <a:gd name="connsiteX118" fmla="*/ 40254 w 607614"/>
                  <a:gd name="connsiteY118" fmla="*/ 485409 h 606761"/>
                  <a:gd name="connsiteX119" fmla="*/ 567360 w 607614"/>
                  <a:gd name="connsiteY119" fmla="*/ 485409 h 606761"/>
                  <a:gd name="connsiteX120" fmla="*/ 567360 w 607614"/>
                  <a:gd name="connsiteY120" fmla="*/ 81154 h 606761"/>
                  <a:gd name="connsiteX121" fmla="*/ 20507 w 607614"/>
                  <a:gd name="connsiteY121" fmla="*/ 20478 h 606761"/>
                  <a:gd name="connsiteX122" fmla="*/ 20507 w 607614"/>
                  <a:gd name="connsiteY122" fmla="*/ 60676 h 606761"/>
                  <a:gd name="connsiteX123" fmla="*/ 587107 w 607614"/>
                  <a:gd name="connsiteY123" fmla="*/ 60676 h 606761"/>
                  <a:gd name="connsiteX124" fmla="*/ 587107 w 607614"/>
                  <a:gd name="connsiteY124" fmla="*/ 20478 h 606761"/>
                  <a:gd name="connsiteX125" fmla="*/ 0 w 607614"/>
                  <a:gd name="connsiteY125" fmla="*/ 0 h 606761"/>
                  <a:gd name="connsiteX126" fmla="*/ 607614 w 607614"/>
                  <a:gd name="connsiteY126" fmla="*/ 0 h 606761"/>
                  <a:gd name="connsiteX127" fmla="*/ 607614 w 607614"/>
                  <a:gd name="connsiteY127" fmla="*/ 81154 h 606761"/>
                  <a:gd name="connsiteX128" fmla="*/ 587107 w 607614"/>
                  <a:gd name="connsiteY128" fmla="*/ 81154 h 606761"/>
                  <a:gd name="connsiteX129" fmla="*/ 587107 w 607614"/>
                  <a:gd name="connsiteY129" fmla="*/ 485409 h 606761"/>
                  <a:gd name="connsiteX130" fmla="*/ 597740 w 607614"/>
                  <a:gd name="connsiteY130" fmla="*/ 485409 h 606761"/>
                  <a:gd name="connsiteX131" fmla="*/ 607614 w 607614"/>
                  <a:gd name="connsiteY131" fmla="*/ 495269 h 606761"/>
                  <a:gd name="connsiteX132" fmla="*/ 597740 w 607614"/>
                  <a:gd name="connsiteY132" fmla="*/ 505887 h 606761"/>
                  <a:gd name="connsiteX133" fmla="*/ 587107 w 607614"/>
                  <a:gd name="connsiteY133" fmla="*/ 505887 h 606761"/>
                  <a:gd name="connsiteX134" fmla="*/ 313681 w 607614"/>
                  <a:gd name="connsiteY134" fmla="*/ 505887 h 606761"/>
                  <a:gd name="connsiteX135" fmla="*/ 313681 w 607614"/>
                  <a:gd name="connsiteY135" fmla="*/ 525607 h 606761"/>
                  <a:gd name="connsiteX136" fmla="*/ 313681 w 607614"/>
                  <a:gd name="connsiteY136" fmla="*/ 527124 h 606761"/>
                  <a:gd name="connsiteX137" fmla="*/ 344062 w 607614"/>
                  <a:gd name="connsiteY137" fmla="*/ 566563 h 606761"/>
                  <a:gd name="connsiteX138" fmla="*/ 303807 w 607614"/>
                  <a:gd name="connsiteY138" fmla="*/ 606761 h 606761"/>
                  <a:gd name="connsiteX139" fmla="*/ 263553 w 607614"/>
                  <a:gd name="connsiteY139" fmla="*/ 566563 h 606761"/>
                  <a:gd name="connsiteX140" fmla="*/ 293933 w 607614"/>
                  <a:gd name="connsiteY140" fmla="*/ 527124 h 606761"/>
                  <a:gd name="connsiteX141" fmla="*/ 293933 w 607614"/>
                  <a:gd name="connsiteY141" fmla="*/ 525607 h 606761"/>
                  <a:gd name="connsiteX142" fmla="*/ 293933 w 607614"/>
                  <a:gd name="connsiteY142" fmla="*/ 505887 h 606761"/>
                  <a:gd name="connsiteX143" fmla="*/ 20507 w 607614"/>
                  <a:gd name="connsiteY143" fmla="*/ 505887 h 606761"/>
                  <a:gd name="connsiteX144" fmla="*/ 9874 w 607614"/>
                  <a:gd name="connsiteY144" fmla="*/ 505887 h 606761"/>
                  <a:gd name="connsiteX145" fmla="*/ 0 w 607614"/>
                  <a:gd name="connsiteY145" fmla="*/ 495269 h 606761"/>
                  <a:gd name="connsiteX146" fmla="*/ 9874 w 607614"/>
                  <a:gd name="connsiteY146" fmla="*/ 485409 h 606761"/>
                  <a:gd name="connsiteX147" fmla="*/ 20507 w 607614"/>
                  <a:gd name="connsiteY147" fmla="*/ 485409 h 606761"/>
                  <a:gd name="connsiteX148" fmla="*/ 20507 w 607614"/>
                  <a:gd name="connsiteY148" fmla="*/ 81154 h 606761"/>
                  <a:gd name="connsiteX149" fmla="*/ 0 w 607614"/>
                  <a:gd name="connsiteY149" fmla="*/ 81154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607614" h="606761">
                    <a:moveTo>
                      <a:pt x="303807" y="546085"/>
                    </a:moveTo>
                    <a:cubicBezTo>
                      <a:pt x="292414" y="546085"/>
                      <a:pt x="283300" y="555186"/>
                      <a:pt x="283300" y="566563"/>
                    </a:cubicBezTo>
                    <a:cubicBezTo>
                      <a:pt x="283300" y="577182"/>
                      <a:pt x="292414" y="586283"/>
                      <a:pt x="303807" y="586283"/>
                    </a:cubicBezTo>
                    <a:cubicBezTo>
                      <a:pt x="315200" y="586283"/>
                      <a:pt x="324314" y="577182"/>
                      <a:pt x="324314" y="566563"/>
                    </a:cubicBezTo>
                    <a:cubicBezTo>
                      <a:pt x="324314" y="555186"/>
                      <a:pt x="315200" y="546085"/>
                      <a:pt x="303807" y="546085"/>
                    </a:cubicBezTo>
                    <a:close/>
                    <a:moveTo>
                      <a:pt x="94169" y="417924"/>
                    </a:moveTo>
                    <a:cubicBezTo>
                      <a:pt x="97959" y="414133"/>
                      <a:pt x="104782" y="414133"/>
                      <a:pt x="108573" y="417924"/>
                    </a:cubicBezTo>
                    <a:cubicBezTo>
                      <a:pt x="110089" y="419440"/>
                      <a:pt x="111605" y="422472"/>
                      <a:pt x="111605" y="424747"/>
                    </a:cubicBezTo>
                    <a:cubicBezTo>
                      <a:pt x="111605" y="427021"/>
                      <a:pt x="110089" y="430053"/>
                      <a:pt x="108573" y="431570"/>
                    </a:cubicBezTo>
                    <a:cubicBezTo>
                      <a:pt x="106298" y="433844"/>
                      <a:pt x="104024" y="434602"/>
                      <a:pt x="100992" y="434602"/>
                    </a:cubicBezTo>
                    <a:cubicBezTo>
                      <a:pt x="98717" y="434602"/>
                      <a:pt x="95685" y="433844"/>
                      <a:pt x="94169" y="431570"/>
                    </a:cubicBezTo>
                    <a:cubicBezTo>
                      <a:pt x="91894" y="430053"/>
                      <a:pt x="91136" y="427021"/>
                      <a:pt x="91136" y="424747"/>
                    </a:cubicBezTo>
                    <a:cubicBezTo>
                      <a:pt x="91136" y="422472"/>
                      <a:pt x="91894" y="419440"/>
                      <a:pt x="94169" y="417924"/>
                    </a:cubicBezTo>
                    <a:close/>
                    <a:moveTo>
                      <a:pt x="354708" y="414864"/>
                    </a:moveTo>
                    <a:lnTo>
                      <a:pt x="506605" y="414864"/>
                    </a:lnTo>
                    <a:cubicBezTo>
                      <a:pt x="511921" y="414864"/>
                      <a:pt x="516478" y="419419"/>
                      <a:pt x="516478" y="424733"/>
                    </a:cubicBezTo>
                    <a:cubicBezTo>
                      <a:pt x="516478" y="430047"/>
                      <a:pt x="511921" y="434602"/>
                      <a:pt x="506605" y="434602"/>
                    </a:cubicBezTo>
                    <a:lnTo>
                      <a:pt x="354708" y="434602"/>
                    </a:lnTo>
                    <a:cubicBezTo>
                      <a:pt x="348632" y="434602"/>
                      <a:pt x="344075" y="430047"/>
                      <a:pt x="344075" y="424733"/>
                    </a:cubicBezTo>
                    <a:cubicBezTo>
                      <a:pt x="344075" y="419419"/>
                      <a:pt x="348632" y="414864"/>
                      <a:pt x="354708" y="414864"/>
                    </a:cubicBezTo>
                    <a:close/>
                    <a:moveTo>
                      <a:pt x="151940" y="414864"/>
                    </a:moveTo>
                    <a:lnTo>
                      <a:pt x="303862" y="414864"/>
                    </a:lnTo>
                    <a:cubicBezTo>
                      <a:pt x="309179" y="414864"/>
                      <a:pt x="313737" y="419419"/>
                      <a:pt x="313737" y="424733"/>
                    </a:cubicBezTo>
                    <a:cubicBezTo>
                      <a:pt x="313737" y="430047"/>
                      <a:pt x="309179" y="434602"/>
                      <a:pt x="303862" y="434602"/>
                    </a:cubicBezTo>
                    <a:lnTo>
                      <a:pt x="151940" y="434602"/>
                    </a:lnTo>
                    <a:cubicBezTo>
                      <a:pt x="146623" y="434602"/>
                      <a:pt x="142065" y="430047"/>
                      <a:pt x="142065" y="424733"/>
                    </a:cubicBezTo>
                    <a:cubicBezTo>
                      <a:pt x="142065" y="419419"/>
                      <a:pt x="146623" y="414864"/>
                      <a:pt x="151940" y="414864"/>
                    </a:cubicBezTo>
                    <a:close/>
                    <a:moveTo>
                      <a:pt x="499042" y="346643"/>
                    </a:moveTo>
                    <a:cubicBezTo>
                      <a:pt x="502832" y="342857"/>
                      <a:pt x="509655" y="342857"/>
                      <a:pt x="513446" y="346643"/>
                    </a:cubicBezTo>
                    <a:cubicBezTo>
                      <a:pt x="515720" y="348914"/>
                      <a:pt x="516478" y="351186"/>
                      <a:pt x="516478" y="354214"/>
                    </a:cubicBezTo>
                    <a:cubicBezTo>
                      <a:pt x="516478" y="356486"/>
                      <a:pt x="515720" y="359514"/>
                      <a:pt x="513446" y="361029"/>
                    </a:cubicBezTo>
                    <a:cubicBezTo>
                      <a:pt x="511929" y="363300"/>
                      <a:pt x="508897" y="364057"/>
                      <a:pt x="506623" y="364057"/>
                    </a:cubicBezTo>
                    <a:cubicBezTo>
                      <a:pt x="503590" y="364057"/>
                      <a:pt x="501316" y="363300"/>
                      <a:pt x="499042" y="361029"/>
                    </a:cubicBezTo>
                    <a:cubicBezTo>
                      <a:pt x="497525" y="359514"/>
                      <a:pt x="496009" y="356486"/>
                      <a:pt x="496009" y="354214"/>
                    </a:cubicBezTo>
                    <a:cubicBezTo>
                      <a:pt x="496009" y="351186"/>
                      <a:pt x="497525" y="348914"/>
                      <a:pt x="499042" y="346643"/>
                    </a:cubicBezTo>
                    <a:close/>
                    <a:moveTo>
                      <a:pt x="246103" y="346643"/>
                    </a:moveTo>
                    <a:cubicBezTo>
                      <a:pt x="249893" y="342857"/>
                      <a:pt x="256716" y="342857"/>
                      <a:pt x="260507" y="346643"/>
                    </a:cubicBezTo>
                    <a:cubicBezTo>
                      <a:pt x="262023" y="348914"/>
                      <a:pt x="263539" y="351186"/>
                      <a:pt x="263539" y="354214"/>
                    </a:cubicBezTo>
                    <a:cubicBezTo>
                      <a:pt x="263539" y="356486"/>
                      <a:pt x="262023" y="359514"/>
                      <a:pt x="260507" y="361029"/>
                    </a:cubicBezTo>
                    <a:cubicBezTo>
                      <a:pt x="258232" y="363300"/>
                      <a:pt x="255958" y="364057"/>
                      <a:pt x="252926" y="364057"/>
                    </a:cubicBezTo>
                    <a:cubicBezTo>
                      <a:pt x="250651" y="364057"/>
                      <a:pt x="247619" y="363300"/>
                      <a:pt x="246103" y="361029"/>
                    </a:cubicBezTo>
                    <a:cubicBezTo>
                      <a:pt x="243828" y="359514"/>
                      <a:pt x="243070" y="356486"/>
                      <a:pt x="243070" y="354214"/>
                    </a:cubicBezTo>
                    <a:cubicBezTo>
                      <a:pt x="243070" y="351186"/>
                      <a:pt x="243828" y="348914"/>
                      <a:pt x="246103" y="346643"/>
                    </a:cubicBezTo>
                    <a:close/>
                    <a:moveTo>
                      <a:pt x="303867" y="343588"/>
                    </a:moveTo>
                    <a:lnTo>
                      <a:pt x="455681" y="343588"/>
                    </a:lnTo>
                    <a:cubicBezTo>
                      <a:pt x="460995" y="343588"/>
                      <a:pt x="465549" y="348137"/>
                      <a:pt x="465549" y="354202"/>
                    </a:cubicBezTo>
                    <a:cubicBezTo>
                      <a:pt x="465549" y="359508"/>
                      <a:pt x="460995" y="364057"/>
                      <a:pt x="455681" y="364057"/>
                    </a:cubicBezTo>
                    <a:lnTo>
                      <a:pt x="303867" y="364057"/>
                    </a:lnTo>
                    <a:cubicBezTo>
                      <a:pt x="298553" y="364057"/>
                      <a:pt x="293999" y="359508"/>
                      <a:pt x="293999" y="354202"/>
                    </a:cubicBezTo>
                    <a:cubicBezTo>
                      <a:pt x="293999" y="348137"/>
                      <a:pt x="298553" y="343588"/>
                      <a:pt x="303867" y="343588"/>
                    </a:cubicBezTo>
                    <a:close/>
                    <a:moveTo>
                      <a:pt x="101016" y="343588"/>
                    </a:moveTo>
                    <a:lnTo>
                      <a:pt x="202852" y="343588"/>
                    </a:lnTo>
                    <a:cubicBezTo>
                      <a:pt x="208172" y="343588"/>
                      <a:pt x="212732" y="348137"/>
                      <a:pt x="212732" y="354202"/>
                    </a:cubicBezTo>
                    <a:cubicBezTo>
                      <a:pt x="212732" y="359508"/>
                      <a:pt x="208172" y="364057"/>
                      <a:pt x="202852" y="364057"/>
                    </a:cubicBezTo>
                    <a:lnTo>
                      <a:pt x="101016" y="364057"/>
                    </a:lnTo>
                    <a:cubicBezTo>
                      <a:pt x="95696" y="364057"/>
                      <a:pt x="91136" y="359508"/>
                      <a:pt x="91136" y="354202"/>
                    </a:cubicBezTo>
                    <a:cubicBezTo>
                      <a:pt x="91136" y="348137"/>
                      <a:pt x="95696" y="343588"/>
                      <a:pt x="101016" y="343588"/>
                    </a:cubicBezTo>
                    <a:close/>
                    <a:moveTo>
                      <a:pt x="357712" y="276097"/>
                    </a:moveTo>
                    <a:cubicBezTo>
                      <a:pt x="360748" y="272311"/>
                      <a:pt x="368340" y="272311"/>
                      <a:pt x="371376" y="276097"/>
                    </a:cubicBezTo>
                    <a:cubicBezTo>
                      <a:pt x="373654" y="277611"/>
                      <a:pt x="374413" y="280640"/>
                      <a:pt x="374413" y="282911"/>
                    </a:cubicBezTo>
                    <a:cubicBezTo>
                      <a:pt x="374413" y="285940"/>
                      <a:pt x="373654" y="288211"/>
                      <a:pt x="371376" y="290483"/>
                    </a:cubicBezTo>
                    <a:cubicBezTo>
                      <a:pt x="369858" y="291997"/>
                      <a:pt x="366822" y="293511"/>
                      <a:pt x="364544" y="293511"/>
                    </a:cubicBezTo>
                    <a:cubicBezTo>
                      <a:pt x="362267" y="293511"/>
                      <a:pt x="359230" y="291997"/>
                      <a:pt x="357712" y="290483"/>
                    </a:cubicBezTo>
                    <a:cubicBezTo>
                      <a:pt x="355434" y="288211"/>
                      <a:pt x="354675" y="285940"/>
                      <a:pt x="354675" y="282911"/>
                    </a:cubicBezTo>
                    <a:cubicBezTo>
                      <a:pt x="354675" y="280640"/>
                      <a:pt x="355434" y="277611"/>
                      <a:pt x="357712" y="276097"/>
                    </a:cubicBezTo>
                    <a:close/>
                    <a:moveTo>
                      <a:pt x="404874" y="273042"/>
                    </a:moveTo>
                    <a:lnTo>
                      <a:pt x="506608" y="273042"/>
                    </a:lnTo>
                    <a:cubicBezTo>
                      <a:pt x="511923" y="273042"/>
                      <a:pt x="516478" y="277591"/>
                      <a:pt x="516478" y="282898"/>
                    </a:cubicBezTo>
                    <a:cubicBezTo>
                      <a:pt x="516478" y="288962"/>
                      <a:pt x="511923" y="293511"/>
                      <a:pt x="506608" y="293511"/>
                    </a:cubicBezTo>
                    <a:lnTo>
                      <a:pt x="404874" y="293511"/>
                    </a:lnTo>
                    <a:cubicBezTo>
                      <a:pt x="399559" y="293511"/>
                      <a:pt x="395004" y="288962"/>
                      <a:pt x="395004" y="282898"/>
                    </a:cubicBezTo>
                    <a:cubicBezTo>
                      <a:pt x="395004" y="277591"/>
                      <a:pt x="399559" y="273042"/>
                      <a:pt x="404874" y="273042"/>
                    </a:cubicBezTo>
                    <a:close/>
                    <a:moveTo>
                      <a:pt x="303861" y="273042"/>
                    </a:moveTo>
                    <a:lnTo>
                      <a:pt x="324344" y="273042"/>
                    </a:lnTo>
                    <a:cubicBezTo>
                      <a:pt x="329654" y="273042"/>
                      <a:pt x="334206" y="277591"/>
                      <a:pt x="334206" y="282898"/>
                    </a:cubicBezTo>
                    <a:cubicBezTo>
                      <a:pt x="334206" y="288962"/>
                      <a:pt x="329654" y="293511"/>
                      <a:pt x="324344" y="293511"/>
                    </a:cubicBezTo>
                    <a:lnTo>
                      <a:pt x="303861" y="293511"/>
                    </a:lnTo>
                    <a:cubicBezTo>
                      <a:pt x="298551" y="293511"/>
                      <a:pt x="293999" y="288962"/>
                      <a:pt x="293999" y="282898"/>
                    </a:cubicBezTo>
                    <a:cubicBezTo>
                      <a:pt x="293999" y="277591"/>
                      <a:pt x="298551" y="273042"/>
                      <a:pt x="303861" y="273042"/>
                    </a:cubicBezTo>
                    <a:close/>
                    <a:moveTo>
                      <a:pt x="306901" y="205557"/>
                    </a:moveTo>
                    <a:cubicBezTo>
                      <a:pt x="310691" y="201766"/>
                      <a:pt x="317514" y="201766"/>
                      <a:pt x="321305" y="205557"/>
                    </a:cubicBezTo>
                    <a:cubicBezTo>
                      <a:pt x="322821" y="207073"/>
                      <a:pt x="324337" y="209347"/>
                      <a:pt x="324337" y="212380"/>
                    </a:cubicBezTo>
                    <a:cubicBezTo>
                      <a:pt x="324337" y="214654"/>
                      <a:pt x="322821" y="217686"/>
                      <a:pt x="321305" y="219203"/>
                    </a:cubicBezTo>
                    <a:cubicBezTo>
                      <a:pt x="319030" y="221477"/>
                      <a:pt x="316756" y="222235"/>
                      <a:pt x="313724" y="222235"/>
                    </a:cubicBezTo>
                    <a:cubicBezTo>
                      <a:pt x="311449" y="222235"/>
                      <a:pt x="308417" y="221477"/>
                      <a:pt x="306901" y="219203"/>
                    </a:cubicBezTo>
                    <a:cubicBezTo>
                      <a:pt x="304626" y="217686"/>
                      <a:pt x="303868" y="214654"/>
                      <a:pt x="303868" y="212380"/>
                    </a:cubicBezTo>
                    <a:cubicBezTo>
                      <a:pt x="303868" y="209347"/>
                      <a:pt x="304626" y="207073"/>
                      <a:pt x="306901" y="205557"/>
                    </a:cubicBezTo>
                    <a:close/>
                    <a:moveTo>
                      <a:pt x="354708" y="202497"/>
                    </a:moveTo>
                    <a:lnTo>
                      <a:pt x="506605" y="202497"/>
                    </a:lnTo>
                    <a:cubicBezTo>
                      <a:pt x="511921" y="202497"/>
                      <a:pt x="516478" y="207052"/>
                      <a:pt x="516478" y="212366"/>
                    </a:cubicBezTo>
                    <a:cubicBezTo>
                      <a:pt x="516478" y="217680"/>
                      <a:pt x="511921" y="222235"/>
                      <a:pt x="506605" y="222235"/>
                    </a:cubicBezTo>
                    <a:lnTo>
                      <a:pt x="354708" y="222235"/>
                    </a:lnTo>
                    <a:cubicBezTo>
                      <a:pt x="348632" y="222235"/>
                      <a:pt x="344075" y="217680"/>
                      <a:pt x="344075" y="212366"/>
                    </a:cubicBezTo>
                    <a:cubicBezTo>
                      <a:pt x="344075" y="207052"/>
                      <a:pt x="348632" y="202497"/>
                      <a:pt x="354708" y="202497"/>
                    </a:cubicBezTo>
                    <a:close/>
                    <a:moveTo>
                      <a:pt x="111646" y="151697"/>
                    </a:moveTo>
                    <a:lnTo>
                      <a:pt x="111646" y="273035"/>
                    </a:lnTo>
                    <a:lnTo>
                      <a:pt x="233188" y="273035"/>
                    </a:lnTo>
                    <a:lnTo>
                      <a:pt x="233188" y="151697"/>
                    </a:lnTo>
                    <a:close/>
                    <a:moveTo>
                      <a:pt x="499042" y="134276"/>
                    </a:moveTo>
                    <a:cubicBezTo>
                      <a:pt x="502832" y="130490"/>
                      <a:pt x="509655" y="130490"/>
                      <a:pt x="513446" y="134276"/>
                    </a:cubicBezTo>
                    <a:cubicBezTo>
                      <a:pt x="515720" y="136547"/>
                      <a:pt x="516478" y="138819"/>
                      <a:pt x="516478" y="141847"/>
                    </a:cubicBezTo>
                    <a:cubicBezTo>
                      <a:pt x="516478" y="144119"/>
                      <a:pt x="515720" y="147147"/>
                      <a:pt x="513446" y="148662"/>
                    </a:cubicBezTo>
                    <a:cubicBezTo>
                      <a:pt x="511929" y="150933"/>
                      <a:pt x="508897" y="151690"/>
                      <a:pt x="506623" y="151690"/>
                    </a:cubicBezTo>
                    <a:cubicBezTo>
                      <a:pt x="503590" y="151690"/>
                      <a:pt x="501316" y="150933"/>
                      <a:pt x="499042" y="148662"/>
                    </a:cubicBezTo>
                    <a:cubicBezTo>
                      <a:pt x="497525" y="147147"/>
                      <a:pt x="496009" y="144119"/>
                      <a:pt x="496009" y="141847"/>
                    </a:cubicBezTo>
                    <a:cubicBezTo>
                      <a:pt x="496009" y="138819"/>
                      <a:pt x="497525" y="136547"/>
                      <a:pt x="499042" y="134276"/>
                    </a:cubicBezTo>
                    <a:close/>
                    <a:moveTo>
                      <a:pt x="303867" y="131221"/>
                    </a:moveTo>
                    <a:lnTo>
                      <a:pt x="455681" y="131221"/>
                    </a:lnTo>
                    <a:cubicBezTo>
                      <a:pt x="460995" y="131221"/>
                      <a:pt x="465549" y="135770"/>
                      <a:pt x="465549" y="141835"/>
                    </a:cubicBezTo>
                    <a:cubicBezTo>
                      <a:pt x="465549" y="147141"/>
                      <a:pt x="460995" y="151690"/>
                      <a:pt x="455681" y="151690"/>
                    </a:cubicBezTo>
                    <a:lnTo>
                      <a:pt x="303867" y="151690"/>
                    </a:lnTo>
                    <a:cubicBezTo>
                      <a:pt x="298553" y="151690"/>
                      <a:pt x="293999" y="147141"/>
                      <a:pt x="293999" y="141835"/>
                    </a:cubicBezTo>
                    <a:cubicBezTo>
                      <a:pt x="293999" y="135770"/>
                      <a:pt x="298553" y="131221"/>
                      <a:pt x="303867" y="131221"/>
                    </a:cubicBezTo>
                    <a:close/>
                    <a:moveTo>
                      <a:pt x="91136" y="131221"/>
                    </a:moveTo>
                    <a:lnTo>
                      <a:pt x="252939" y="131221"/>
                    </a:lnTo>
                    <a:lnTo>
                      <a:pt x="252939" y="293511"/>
                    </a:lnTo>
                    <a:lnTo>
                      <a:pt x="91136" y="293511"/>
                    </a:lnTo>
                    <a:close/>
                    <a:moveTo>
                      <a:pt x="40254" y="81154"/>
                    </a:moveTo>
                    <a:lnTo>
                      <a:pt x="40254" y="485409"/>
                    </a:lnTo>
                    <a:lnTo>
                      <a:pt x="567360" y="485409"/>
                    </a:lnTo>
                    <a:lnTo>
                      <a:pt x="567360" y="81154"/>
                    </a:lnTo>
                    <a:close/>
                    <a:moveTo>
                      <a:pt x="20507" y="20478"/>
                    </a:moveTo>
                    <a:lnTo>
                      <a:pt x="20507" y="60676"/>
                    </a:lnTo>
                    <a:lnTo>
                      <a:pt x="587107" y="60676"/>
                    </a:lnTo>
                    <a:lnTo>
                      <a:pt x="587107" y="20478"/>
                    </a:lnTo>
                    <a:close/>
                    <a:moveTo>
                      <a:pt x="0" y="0"/>
                    </a:moveTo>
                    <a:lnTo>
                      <a:pt x="607614" y="0"/>
                    </a:lnTo>
                    <a:lnTo>
                      <a:pt x="607614" y="81154"/>
                    </a:lnTo>
                    <a:lnTo>
                      <a:pt x="587107" y="81154"/>
                    </a:lnTo>
                    <a:lnTo>
                      <a:pt x="587107" y="485409"/>
                    </a:lnTo>
                    <a:lnTo>
                      <a:pt x="597740" y="485409"/>
                    </a:lnTo>
                    <a:cubicBezTo>
                      <a:pt x="603057" y="485409"/>
                      <a:pt x="607614" y="489960"/>
                      <a:pt x="607614" y="495269"/>
                    </a:cubicBezTo>
                    <a:cubicBezTo>
                      <a:pt x="607614" y="501336"/>
                      <a:pt x="603057" y="505887"/>
                      <a:pt x="597740" y="505887"/>
                    </a:cubicBezTo>
                    <a:lnTo>
                      <a:pt x="587107" y="505887"/>
                    </a:lnTo>
                    <a:lnTo>
                      <a:pt x="313681" y="505887"/>
                    </a:lnTo>
                    <a:lnTo>
                      <a:pt x="313681" y="525607"/>
                    </a:lnTo>
                    <a:cubicBezTo>
                      <a:pt x="313681" y="526365"/>
                      <a:pt x="313681" y="527124"/>
                      <a:pt x="313681" y="527124"/>
                    </a:cubicBezTo>
                    <a:cubicBezTo>
                      <a:pt x="331150" y="531674"/>
                      <a:pt x="344062" y="547602"/>
                      <a:pt x="344062" y="566563"/>
                    </a:cubicBezTo>
                    <a:cubicBezTo>
                      <a:pt x="344062" y="588558"/>
                      <a:pt x="325833" y="606761"/>
                      <a:pt x="303807" y="606761"/>
                    </a:cubicBezTo>
                    <a:cubicBezTo>
                      <a:pt x="281781" y="606761"/>
                      <a:pt x="263553" y="588558"/>
                      <a:pt x="263553" y="566563"/>
                    </a:cubicBezTo>
                    <a:cubicBezTo>
                      <a:pt x="263553" y="547602"/>
                      <a:pt x="276464" y="531674"/>
                      <a:pt x="293933" y="527124"/>
                    </a:cubicBezTo>
                    <a:cubicBezTo>
                      <a:pt x="293933" y="527124"/>
                      <a:pt x="293933" y="526365"/>
                      <a:pt x="293933" y="525607"/>
                    </a:cubicBezTo>
                    <a:lnTo>
                      <a:pt x="293933" y="505887"/>
                    </a:lnTo>
                    <a:lnTo>
                      <a:pt x="20507" y="505887"/>
                    </a:lnTo>
                    <a:lnTo>
                      <a:pt x="9874" y="505887"/>
                    </a:lnTo>
                    <a:cubicBezTo>
                      <a:pt x="4557" y="505887"/>
                      <a:pt x="0" y="501336"/>
                      <a:pt x="0" y="495269"/>
                    </a:cubicBezTo>
                    <a:cubicBezTo>
                      <a:pt x="0" y="489960"/>
                      <a:pt x="4557" y="485409"/>
                      <a:pt x="9874" y="485409"/>
                    </a:cubicBezTo>
                    <a:lnTo>
                      <a:pt x="20507" y="485409"/>
                    </a:lnTo>
                    <a:lnTo>
                      <a:pt x="20507" y="81154"/>
                    </a:lnTo>
                    <a:lnTo>
                      <a:pt x="0" y="811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sp>
            <p:nvSpPr>
              <p:cNvPr id="8" name="ïṣľíde">
                <a:extLst>
                  <a:ext uri="{FF2B5EF4-FFF2-40B4-BE49-F238E27FC236}">
                    <a16:creationId xmlns:a16="http://schemas.microsoft.com/office/drawing/2014/main" id="{739855CF-287C-27A8-268B-712D0B153DCD}"/>
                  </a:ext>
                </a:extLst>
              </p:cNvPr>
              <p:cNvSpPr/>
              <p:nvPr/>
            </p:nvSpPr>
            <p:spPr>
              <a:xfrm>
                <a:off x="9786751" y="2028739"/>
                <a:ext cx="609685" cy="608829"/>
              </a:xfrm>
              <a:custGeom>
                <a:avLst/>
                <a:gdLst>
                  <a:gd name="connsiteX0" fmla="*/ 303807 w 607614"/>
                  <a:gd name="connsiteY0" fmla="*/ 546085 h 606761"/>
                  <a:gd name="connsiteX1" fmla="*/ 283300 w 607614"/>
                  <a:gd name="connsiteY1" fmla="*/ 566563 h 606761"/>
                  <a:gd name="connsiteX2" fmla="*/ 303807 w 607614"/>
                  <a:gd name="connsiteY2" fmla="*/ 586283 h 606761"/>
                  <a:gd name="connsiteX3" fmla="*/ 324314 w 607614"/>
                  <a:gd name="connsiteY3" fmla="*/ 566563 h 606761"/>
                  <a:gd name="connsiteX4" fmla="*/ 303807 w 607614"/>
                  <a:gd name="connsiteY4" fmla="*/ 546085 h 606761"/>
                  <a:gd name="connsiteX5" fmla="*/ 374456 w 607614"/>
                  <a:gd name="connsiteY5" fmla="*/ 182769 h 606761"/>
                  <a:gd name="connsiteX6" fmla="*/ 263576 w 607614"/>
                  <a:gd name="connsiteY6" fmla="*/ 303366 h 606761"/>
                  <a:gd name="connsiteX7" fmla="*/ 270411 w 607614"/>
                  <a:gd name="connsiteY7" fmla="*/ 343566 h 606761"/>
                  <a:gd name="connsiteX8" fmla="*/ 313700 w 607614"/>
                  <a:gd name="connsiteY8" fmla="*/ 343566 h 606761"/>
                  <a:gd name="connsiteX9" fmla="*/ 324332 w 607614"/>
                  <a:gd name="connsiteY9" fmla="*/ 354184 h 606761"/>
                  <a:gd name="connsiteX10" fmla="*/ 313700 w 607614"/>
                  <a:gd name="connsiteY10" fmla="*/ 364044 h 606761"/>
                  <a:gd name="connsiteX11" fmla="*/ 279525 w 607614"/>
                  <a:gd name="connsiteY11" fmla="*/ 364044 h 606761"/>
                  <a:gd name="connsiteX12" fmla="*/ 384329 w 607614"/>
                  <a:gd name="connsiteY12" fmla="*/ 424722 h 606761"/>
                  <a:gd name="connsiteX13" fmla="*/ 505082 w 607614"/>
                  <a:gd name="connsiteY13" fmla="*/ 313985 h 606761"/>
                  <a:gd name="connsiteX14" fmla="*/ 374456 w 607614"/>
                  <a:gd name="connsiteY14" fmla="*/ 313985 h 606761"/>
                  <a:gd name="connsiteX15" fmla="*/ 111619 w 607614"/>
                  <a:gd name="connsiteY15" fmla="*/ 172159 h 606761"/>
                  <a:gd name="connsiteX16" fmla="*/ 121474 w 607614"/>
                  <a:gd name="connsiteY16" fmla="*/ 182019 h 606761"/>
                  <a:gd name="connsiteX17" fmla="*/ 121474 w 607614"/>
                  <a:gd name="connsiteY17" fmla="*/ 222217 h 606761"/>
                  <a:gd name="connsiteX18" fmla="*/ 111619 w 607614"/>
                  <a:gd name="connsiteY18" fmla="*/ 232835 h 606761"/>
                  <a:gd name="connsiteX19" fmla="*/ 101005 w 607614"/>
                  <a:gd name="connsiteY19" fmla="*/ 222217 h 606761"/>
                  <a:gd name="connsiteX20" fmla="*/ 101005 w 607614"/>
                  <a:gd name="connsiteY20" fmla="*/ 182019 h 606761"/>
                  <a:gd name="connsiteX21" fmla="*/ 111619 w 607614"/>
                  <a:gd name="connsiteY21" fmla="*/ 172159 h 606761"/>
                  <a:gd name="connsiteX22" fmla="*/ 81281 w 607614"/>
                  <a:gd name="connsiteY22" fmla="*/ 172159 h 606761"/>
                  <a:gd name="connsiteX23" fmla="*/ 91136 w 607614"/>
                  <a:gd name="connsiteY23" fmla="*/ 182019 h 606761"/>
                  <a:gd name="connsiteX24" fmla="*/ 91136 w 607614"/>
                  <a:gd name="connsiteY24" fmla="*/ 222217 h 606761"/>
                  <a:gd name="connsiteX25" fmla="*/ 81281 w 607614"/>
                  <a:gd name="connsiteY25" fmla="*/ 232835 h 606761"/>
                  <a:gd name="connsiteX26" fmla="*/ 70667 w 607614"/>
                  <a:gd name="connsiteY26" fmla="*/ 222217 h 606761"/>
                  <a:gd name="connsiteX27" fmla="*/ 70667 w 607614"/>
                  <a:gd name="connsiteY27" fmla="*/ 182019 h 606761"/>
                  <a:gd name="connsiteX28" fmla="*/ 81281 w 607614"/>
                  <a:gd name="connsiteY28" fmla="*/ 172159 h 606761"/>
                  <a:gd name="connsiteX29" fmla="*/ 384329 w 607614"/>
                  <a:gd name="connsiteY29" fmla="*/ 162290 h 606761"/>
                  <a:gd name="connsiteX30" fmla="*/ 394962 w 607614"/>
                  <a:gd name="connsiteY30" fmla="*/ 162290 h 606761"/>
                  <a:gd name="connsiteX31" fmla="*/ 394962 w 607614"/>
                  <a:gd name="connsiteY31" fmla="*/ 293506 h 606761"/>
                  <a:gd name="connsiteX32" fmla="*/ 526347 w 607614"/>
                  <a:gd name="connsiteY32" fmla="*/ 293506 h 606761"/>
                  <a:gd name="connsiteX33" fmla="*/ 526347 w 607614"/>
                  <a:gd name="connsiteY33" fmla="*/ 303366 h 606761"/>
                  <a:gd name="connsiteX34" fmla="*/ 384329 w 607614"/>
                  <a:gd name="connsiteY34" fmla="*/ 445201 h 606761"/>
                  <a:gd name="connsiteX35" fmla="*/ 256741 w 607614"/>
                  <a:gd name="connsiteY35" fmla="*/ 364044 h 606761"/>
                  <a:gd name="connsiteX36" fmla="*/ 192187 w 607614"/>
                  <a:gd name="connsiteY36" fmla="*/ 364044 h 606761"/>
                  <a:gd name="connsiteX37" fmla="*/ 189150 w 607614"/>
                  <a:gd name="connsiteY37" fmla="*/ 363286 h 606761"/>
                  <a:gd name="connsiteX38" fmla="*/ 188390 w 607614"/>
                  <a:gd name="connsiteY38" fmla="*/ 363286 h 606761"/>
                  <a:gd name="connsiteX39" fmla="*/ 185352 w 607614"/>
                  <a:gd name="connsiteY39" fmla="*/ 361010 h 606761"/>
                  <a:gd name="connsiteX40" fmla="*/ 183833 w 607614"/>
                  <a:gd name="connsiteY40" fmla="*/ 358735 h 606761"/>
                  <a:gd name="connsiteX41" fmla="*/ 135988 w 607614"/>
                  <a:gd name="connsiteY41" fmla="*/ 273027 h 606761"/>
                  <a:gd name="connsiteX42" fmla="*/ 60802 w 607614"/>
                  <a:gd name="connsiteY42" fmla="*/ 273027 h 606761"/>
                  <a:gd name="connsiteX43" fmla="*/ 50929 w 607614"/>
                  <a:gd name="connsiteY43" fmla="*/ 263167 h 606761"/>
                  <a:gd name="connsiteX44" fmla="*/ 60802 w 607614"/>
                  <a:gd name="connsiteY44" fmla="*/ 252549 h 606761"/>
                  <a:gd name="connsiteX45" fmla="*/ 142063 w 607614"/>
                  <a:gd name="connsiteY45" fmla="*/ 252549 h 606761"/>
                  <a:gd name="connsiteX46" fmla="*/ 142823 w 607614"/>
                  <a:gd name="connsiteY46" fmla="*/ 253307 h 606761"/>
                  <a:gd name="connsiteX47" fmla="*/ 145101 w 607614"/>
                  <a:gd name="connsiteY47" fmla="*/ 253307 h 606761"/>
                  <a:gd name="connsiteX48" fmla="*/ 146620 w 607614"/>
                  <a:gd name="connsiteY48" fmla="*/ 254066 h 606761"/>
                  <a:gd name="connsiteX49" fmla="*/ 148139 w 607614"/>
                  <a:gd name="connsiteY49" fmla="*/ 255582 h 606761"/>
                  <a:gd name="connsiteX50" fmla="*/ 149658 w 607614"/>
                  <a:gd name="connsiteY50" fmla="*/ 257099 h 606761"/>
                  <a:gd name="connsiteX51" fmla="*/ 150417 w 607614"/>
                  <a:gd name="connsiteY51" fmla="*/ 257858 h 606761"/>
                  <a:gd name="connsiteX52" fmla="*/ 198263 w 607614"/>
                  <a:gd name="connsiteY52" fmla="*/ 343566 h 606761"/>
                  <a:gd name="connsiteX53" fmla="*/ 249146 w 607614"/>
                  <a:gd name="connsiteY53" fmla="*/ 343566 h 606761"/>
                  <a:gd name="connsiteX54" fmla="*/ 243071 w 607614"/>
                  <a:gd name="connsiteY54" fmla="*/ 303366 h 606761"/>
                  <a:gd name="connsiteX55" fmla="*/ 384329 w 607614"/>
                  <a:gd name="connsiteY55" fmla="*/ 162290 h 606761"/>
                  <a:gd name="connsiteX56" fmla="*/ 425343 w 607614"/>
                  <a:gd name="connsiteY56" fmla="*/ 152457 h 606761"/>
                  <a:gd name="connsiteX57" fmla="*/ 425343 w 607614"/>
                  <a:gd name="connsiteY57" fmla="*/ 262433 h 606761"/>
                  <a:gd name="connsiteX58" fmla="*/ 536187 w 607614"/>
                  <a:gd name="connsiteY58" fmla="*/ 262433 h 606761"/>
                  <a:gd name="connsiteX59" fmla="*/ 425343 w 607614"/>
                  <a:gd name="connsiteY59" fmla="*/ 152457 h 606761"/>
                  <a:gd name="connsiteX60" fmla="*/ 405604 w 607614"/>
                  <a:gd name="connsiteY60" fmla="*/ 131221 h 606761"/>
                  <a:gd name="connsiteX61" fmla="*/ 415474 w 607614"/>
                  <a:gd name="connsiteY61" fmla="*/ 131221 h 606761"/>
                  <a:gd name="connsiteX62" fmla="*/ 556685 w 607614"/>
                  <a:gd name="connsiteY62" fmla="*/ 273051 h 606761"/>
                  <a:gd name="connsiteX63" fmla="*/ 556685 w 607614"/>
                  <a:gd name="connsiteY63" fmla="*/ 282911 h 606761"/>
                  <a:gd name="connsiteX64" fmla="*/ 405604 w 607614"/>
                  <a:gd name="connsiteY64" fmla="*/ 282911 h 606761"/>
                  <a:gd name="connsiteX65" fmla="*/ 40254 w 607614"/>
                  <a:gd name="connsiteY65" fmla="*/ 81154 h 606761"/>
                  <a:gd name="connsiteX66" fmla="*/ 40254 w 607614"/>
                  <a:gd name="connsiteY66" fmla="*/ 485409 h 606761"/>
                  <a:gd name="connsiteX67" fmla="*/ 567360 w 607614"/>
                  <a:gd name="connsiteY67" fmla="*/ 485409 h 606761"/>
                  <a:gd name="connsiteX68" fmla="*/ 567360 w 607614"/>
                  <a:gd name="connsiteY68" fmla="*/ 81154 h 606761"/>
                  <a:gd name="connsiteX69" fmla="*/ 20507 w 607614"/>
                  <a:gd name="connsiteY69" fmla="*/ 20478 h 606761"/>
                  <a:gd name="connsiteX70" fmla="*/ 20507 w 607614"/>
                  <a:gd name="connsiteY70" fmla="*/ 60676 h 606761"/>
                  <a:gd name="connsiteX71" fmla="*/ 587107 w 607614"/>
                  <a:gd name="connsiteY71" fmla="*/ 60676 h 606761"/>
                  <a:gd name="connsiteX72" fmla="*/ 587107 w 607614"/>
                  <a:gd name="connsiteY72" fmla="*/ 20478 h 606761"/>
                  <a:gd name="connsiteX73" fmla="*/ 0 w 607614"/>
                  <a:gd name="connsiteY73" fmla="*/ 0 h 606761"/>
                  <a:gd name="connsiteX74" fmla="*/ 607614 w 607614"/>
                  <a:gd name="connsiteY74" fmla="*/ 0 h 606761"/>
                  <a:gd name="connsiteX75" fmla="*/ 607614 w 607614"/>
                  <a:gd name="connsiteY75" fmla="*/ 81154 h 606761"/>
                  <a:gd name="connsiteX76" fmla="*/ 587107 w 607614"/>
                  <a:gd name="connsiteY76" fmla="*/ 81154 h 606761"/>
                  <a:gd name="connsiteX77" fmla="*/ 587107 w 607614"/>
                  <a:gd name="connsiteY77" fmla="*/ 485409 h 606761"/>
                  <a:gd name="connsiteX78" fmla="*/ 597740 w 607614"/>
                  <a:gd name="connsiteY78" fmla="*/ 485409 h 606761"/>
                  <a:gd name="connsiteX79" fmla="*/ 607614 w 607614"/>
                  <a:gd name="connsiteY79" fmla="*/ 495269 h 606761"/>
                  <a:gd name="connsiteX80" fmla="*/ 597740 w 607614"/>
                  <a:gd name="connsiteY80" fmla="*/ 505887 h 606761"/>
                  <a:gd name="connsiteX81" fmla="*/ 587107 w 607614"/>
                  <a:gd name="connsiteY81" fmla="*/ 505887 h 606761"/>
                  <a:gd name="connsiteX82" fmla="*/ 313681 w 607614"/>
                  <a:gd name="connsiteY82" fmla="*/ 505887 h 606761"/>
                  <a:gd name="connsiteX83" fmla="*/ 313681 w 607614"/>
                  <a:gd name="connsiteY83" fmla="*/ 525607 h 606761"/>
                  <a:gd name="connsiteX84" fmla="*/ 313681 w 607614"/>
                  <a:gd name="connsiteY84" fmla="*/ 527124 h 606761"/>
                  <a:gd name="connsiteX85" fmla="*/ 344061 w 607614"/>
                  <a:gd name="connsiteY85" fmla="*/ 566563 h 606761"/>
                  <a:gd name="connsiteX86" fmla="*/ 303807 w 607614"/>
                  <a:gd name="connsiteY86" fmla="*/ 606761 h 606761"/>
                  <a:gd name="connsiteX87" fmla="*/ 263553 w 607614"/>
                  <a:gd name="connsiteY87" fmla="*/ 566563 h 606761"/>
                  <a:gd name="connsiteX88" fmla="*/ 293933 w 607614"/>
                  <a:gd name="connsiteY88" fmla="*/ 527124 h 606761"/>
                  <a:gd name="connsiteX89" fmla="*/ 293933 w 607614"/>
                  <a:gd name="connsiteY89" fmla="*/ 525607 h 606761"/>
                  <a:gd name="connsiteX90" fmla="*/ 293933 w 607614"/>
                  <a:gd name="connsiteY90" fmla="*/ 505887 h 606761"/>
                  <a:gd name="connsiteX91" fmla="*/ 20507 w 607614"/>
                  <a:gd name="connsiteY91" fmla="*/ 505887 h 606761"/>
                  <a:gd name="connsiteX92" fmla="*/ 9874 w 607614"/>
                  <a:gd name="connsiteY92" fmla="*/ 505887 h 606761"/>
                  <a:gd name="connsiteX93" fmla="*/ 0 w 607614"/>
                  <a:gd name="connsiteY93" fmla="*/ 495269 h 606761"/>
                  <a:gd name="connsiteX94" fmla="*/ 9874 w 607614"/>
                  <a:gd name="connsiteY94" fmla="*/ 485409 h 606761"/>
                  <a:gd name="connsiteX95" fmla="*/ 20507 w 607614"/>
                  <a:gd name="connsiteY95" fmla="*/ 485409 h 606761"/>
                  <a:gd name="connsiteX96" fmla="*/ 20507 w 607614"/>
                  <a:gd name="connsiteY96" fmla="*/ 81154 h 606761"/>
                  <a:gd name="connsiteX97" fmla="*/ 0 w 607614"/>
                  <a:gd name="connsiteY97" fmla="*/ 81154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607614" h="606761">
                    <a:moveTo>
                      <a:pt x="303807" y="546085"/>
                    </a:moveTo>
                    <a:cubicBezTo>
                      <a:pt x="292414" y="546085"/>
                      <a:pt x="283300" y="555186"/>
                      <a:pt x="283300" y="566563"/>
                    </a:cubicBezTo>
                    <a:cubicBezTo>
                      <a:pt x="283300" y="577182"/>
                      <a:pt x="292414" y="586283"/>
                      <a:pt x="303807" y="586283"/>
                    </a:cubicBezTo>
                    <a:cubicBezTo>
                      <a:pt x="315200" y="586283"/>
                      <a:pt x="324314" y="577182"/>
                      <a:pt x="324314" y="566563"/>
                    </a:cubicBezTo>
                    <a:cubicBezTo>
                      <a:pt x="324314" y="555186"/>
                      <a:pt x="315200" y="546085"/>
                      <a:pt x="303807" y="546085"/>
                    </a:cubicBezTo>
                    <a:close/>
                    <a:moveTo>
                      <a:pt x="374456" y="182769"/>
                    </a:moveTo>
                    <a:cubicBezTo>
                      <a:pt x="312181" y="188078"/>
                      <a:pt x="263576" y="240413"/>
                      <a:pt x="263576" y="303366"/>
                    </a:cubicBezTo>
                    <a:cubicBezTo>
                      <a:pt x="263576" y="317777"/>
                      <a:pt x="265854" y="331430"/>
                      <a:pt x="270411" y="343566"/>
                    </a:cubicBezTo>
                    <a:lnTo>
                      <a:pt x="313700" y="343566"/>
                    </a:lnTo>
                    <a:cubicBezTo>
                      <a:pt x="319776" y="343566"/>
                      <a:pt x="324332" y="348116"/>
                      <a:pt x="324332" y="354184"/>
                    </a:cubicBezTo>
                    <a:cubicBezTo>
                      <a:pt x="324332" y="359494"/>
                      <a:pt x="319776" y="364044"/>
                      <a:pt x="313700" y="364044"/>
                    </a:cubicBezTo>
                    <a:lnTo>
                      <a:pt x="279525" y="364044"/>
                    </a:lnTo>
                    <a:cubicBezTo>
                      <a:pt x="300789" y="400451"/>
                      <a:pt x="339521" y="424722"/>
                      <a:pt x="384329" y="424722"/>
                    </a:cubicBezTo>
                    <a:cubicBezTo>
                      <a:pt x="448123" y="424722"/>
                      <a:pt x="500526" y="375421"/>
                      <a:pt x="505082" y="313985"/>
                    </a:cubicBezTo>
                    <a:lnTo>
                      <a:pt x="374456" y="313985"/>
                    </a:lnTo>
                    <a:close/>
                    <a:moveTo>
                      <a:pt x="111619" y="172159"/>
                    </a:moveTo>
                    <a:cubicBezTo>
                      <a:pt x="116925" y="172159"/>
                      <a:pt x="121474" y="176710"/>
                      <a:pt x="121474" y="182019"/>
                    </a:cubicBezTo>
                    <a:lnTo>
                      <a:pt x="121474" y="222217"/>
                    </a:lnTo>
                    <a:cubicBezTo>
                      <a:pt x="121474" y="228284"/>
                      <a:pt x="116925" y="232835"/>
                      <a:pt x="111619" y="232835"/>
                    </a:cubicBezTo>
                    <a:cubicBezTo>
                      <a:pt x="105554" y="232835"/>
                      <a:pt x="101005" y="228284"/>
                      <a:pt x="101005" y="222217"/>
                    </a:cubicBezTo>
                    <a:lnTo>
                      <a:pt x="101005" y="182019"/>
                    </a:lnTo>
                    <a:cubicBezTo>
                      <a:pt x="101005" y="176710"/>
                      <a:pt x="105554" y="172159"/>
                      <a:pt x="111619" y="172159"/>
                    </a:cubicBezTo>
                    <a:close/>
                    <a:moveTo>
                      <a:pt x="81281" y="172159"/>
                    </a:moveTo>
                    <a:cubicBezTo>
                      <a:pt x="86587" y="172159"/>
                      <a:pt x="91136" y="176710"/>
                      <a:pt x="91136" y="182019"/>
                    </a:cubicBezTo>
                    <a:lnTo>
                      <a:pt x="91136" y="222217"/>
                    </a:lnTo>
                    <a:cubicBezTo>
                      <a:pt x="91136" y="228284"/>
                      <a:pt x="86587" y="232835"/>
                      <a:pt x="81281" y="232835"/>
                    </a:cubicBezTo>
                    <a:cubicBezTo>
                      <a:pt x="75216" y="232835"/>
                      <a:pt x="70667" y="228284"/>
                      <a:pt x="70667" y="222217"/>
                    </a:cubicBezTo>
                    <a:lnTo>
                      <a:pt x="70667" y="182019"/>
                    </a:lnTo>
                    <a:cubicBezTo>
                      <a:pt x="70667" y="176710"/>
                      <a:pt x="75216" y="172159"/>
                      <a:pt x="81281" y="172159"/>
                    </a:cubicBezTo>
                    <a:close/>
                    <a:moveTo>
                      <a:pt x="384329" y="162290"/>
                    </a:moveTo>
                    <a:lnTo>
                      <a:pt x="394962" y="162290"/>
                    </a:lnTo>
                    <a:lnTo>
                      <a:pt x="394962" y="293506"/>
                    </a:lnTo>
                    <a:lnTo>
                      <a:pt x="526347" y="293506"/>
                    </a:lnTo>
                    <a:lnTo>
                      <a:pt x="526347" y="303366"/>
                    </a:lnTo>
                    <a:cubicBezTo>
                      <a:pt x="526347" y="381489"/>
                      <a:pt x="462553" y="445201"/>
                      <a:pt x="384329" y="445201"/>
                    </a:cubicBezTo>
                    <a:cubicBezTo>
                      <a:pt x="328130" y="445201"/>
                      <a:pt x="279525" y="411828"/>
                      <a:pt x="256741" y="364044"/>
                    </a:cubicBezTo>
                    <a:lnTo>
                      <a:pt x="192187" y="364044"/>
                    </a:lnTo>
                    <a:cubicBezTo>
                      <a:pt x="191428" y="364044"/>
                      <a:pt x="189909" y="364044"/>
                      <a:pt x="189150" y="363286"/>
                    </a:cubicBezTo>
                    <a:cubicBezTo>
                      <a:pt x="188390" y="363286"/>
                      <a:pt x="188390" y="363286"/>
                      <a:pt x="188390" y="363286"/>
                    </a:cubicBezTo>
                    <a:cubicBezTo>
                      <a:pt x="186871" y="362527"/>
                      <a:pt x="186112" y="361769"/>
                      <a:pt x="185352" y="361010"/>
                    </a:cubicBezTo>
                    <a:cubicBezTo>
                      <a:pt x="184593" y="360252"/>
                      <a:pt x="183833" y="359494"/>
                      <a:pt x="183833" y="358735"/>
                    </a:cubicBezTo>
                    <a:lnTo>
                      <a:pt x="135988" y="273027"/>
                    </a:lnTo>
                    <a:lnTo>
                      <a:pt x="60802" y="273027"/>
                    </a:lnTo>
                    <a:cubicBezTo>
                      <a:pt x="55486" y="273027"/>
                      <a:pt x="50929" y="268477"/>
                      <a:pt x="50929" y="263167"/>
                    </a:cubicBezTo>
                    <a:cubicBezTo>
                      <a:pt x="50929" y="257099"/>
                      <a:pt x="55486" y="252549"/>
                      <a:pt x="60802" y="252549"/>
                    </a:cubicBezTo>
                    <a:lnTo>
                      <a:pt x="142063" y="252549"/>
                    </a:lnTo>
                    <a:cubicBezTo>
                      <a:pt x="142063" y="252549"/>
                      <a:pt x="142823" y="253307"/>
                      <a:pt x="142823" y="253307"/>
                    </a:cubicBezTo>
                    <a:cubicBezTo>
                      <a:pt x="143582" y="253307"/>
                      <a:pt x="144342" y="253307"/>
                      <a:pt x="145101" y="253307"/>
                    </a:cubicBezTo>
                    <a:cubicBezTo>
                      <a:pt x="145861" y="254066"/>
                      <a:pt x="146620" y="254066"/>
                      <a:pt x="146620" y="254066"/>
                    </a:cubicBezTo>
                    <a:cubicBezTo>
                      <a:pt x="147380" y="254824"/>
                      <a:pt x="148139" y="254824"/>
                      <a:pt x="148139" y="255582"/>
                    </a:cubicBezTo>
                    <a:cubicBezTo>
                      <a:pt x="148899" y="255582"/>
                      <a:pt x="149658" y="256341"/>
                      <a:pt x="149658" y="257099"/>
                    </a:cubicBezTo>
                    <a:cubicBezTo>
                      <a:pt x="150417" y="257099"/>
                      <a:pt x="150417" y="257858"/>
                      <a:pt x="150417" y="257858"/>
                    </a:cubicBezTo>
                    <a:lnTo>
                      <a:pt x="198263" y="343566"/>
                    </a:lnTo>
                    <a:lnTo>
                      <a:pt x="249146" y="343566"/>
                    </a:lnTo>
                    <a:cubicBezTo>
                      <a:pt x="245349" y="331430"/>
                      <a:pt x="243071" y="317777"/>
                      <a:pt x="243071" y="303366"/>
                    </a:cubicBezTo>
                    <a:cubicBezTo>
                      <a:pt x="243071" y="226002"/>
                      <a:pt x="306865" y="162290"/>
                      <a:pt x="384329" y="162290"/>
                    </a:cubicBezTo>
                    <a:close/>
                    <a:moveTo>
                      <a:pt x="425343" y="152457"/>
                    </a:moveTo>
                    <a:lnTo>
                      <a:pt x="425343" y="262433"/>
                    </a:lnTo>
                    <a:lnTo>
                      <a:pt x="536187" y="262433"/>
                    </a:lnTo>
                    <a:cubicBezTo>
                      <a:pt x="531631" y="204032"/>
                      <a:pt x="484561" y="157008"/>
                      <a:pt x="425343" y="152457"/>
                    </a:cubicBezTo>
                    <a:close/>
                    <a:moveTo>
                      <a:pt x="405604" y="131221"/>
                    </a:moveTo>
                    <a:lnTo>
                      <a:pt x="415474" y="131221"/>
                    </a:lnTo>
                    <a:cubicBezTo>
                      <a:pt x="493671" y="131221"/>
                      <a:pt x="556685" y="194931"/>
                      <a:pt x="556685" y="273051"/>
                    </a:cubicBezTo>
                    <a:lnTo>
                      <a:pt x="556685" y="282911"/>
                    </a:lnTo>
                    <a:lnTo>
                      <a:pt x="405604" y="282911"/>
                    </a:lnTo>
                    <a:close/>
                    <a:moveTo>
                      <a:pt x="40254" y="81154"/>
                    </a:moveTo>
                    <a:lnTo>
                      <a:pt x="40254" y="485409"/>
                    </a:lnTo>
                    <a:lnTo>
                      <a:pt x="567360" y="485409"/>
                    </a:lnTo>
                    <a:lnTo>
                      <a:pt x="567360" y="81154"/>
                    </a:lnTo>
                    <a:close/>
                    <a:moveTo>
                      <a:pt x="20507" y="20478"/>
                    </a:moveTo>
                    <a:lnTo>
                      <a:pt x="20507" y="60676"/>
                    </a:lnTo>
                    <a:lnTo>
                      <a:pt x="587107" y="60676"/>
                    </a:lnTo>
                    <a:lnTo>
                      <a:pt x="587107" y="20478"/>
                    </a:lnTo>
                    <a:close/>
                    <a:moveTo>
                      <a:pt x="0" y="0"/>
                    </a:moveTo>
                    <a:lnTo>
                      <a:pt x="607614" y="0"/>
                    </a:lnTo>
                    <a:lnTo>
                      <a:pt x="607614" y="81154"/>
                    </a:lnTo>
                    <a:lnTo>
                      <a:pt x="587107" y="81154"/>
                    </a:lnTo>
                    <a:lnTo>
                      <a:pt x="587107" y="485409"/>
                    </a:lnTo>
                    <a:lnTo>
                      <a:pt x="597740" y="485409"/>
                    </a:lnTo>
                    <a:cubicBezTo>
                      <a:pt x="603057" y="485409"/>
                      <a:pt x="607614" y="489960"/>
                      <a:pt x="607614" y="495269"/>
                    </a:cubicBezTo>
                    <a:cubicBezTo>
                      <a:pt x="607614" y="501336"/>
                      <a:pt x="603057" y="505887"/>
                      <a:pt x="597740" y="505887"/>
                    </a:cubicBezTo>
                    <a:lnTo>
                      <a:pt x="587107" y="505887"/>
                    </a:lnTo>
                    <a:lnTo>
                      <a:pt x="313681" y="505887"/>
                    </a:lnTo>
                    <a:lnTo>
                      <a:pt x="313681" y="525607"/>
                    </a:lnTo>
                    <a:cubicBezTo>
                      <a:pt x="313681" y="526365"/>
                      <a:pt x="313681" y="527124"/>
                      <a:pt x="313681" y="527124"/>
                    </a:cubicBezTo>
                    <a:cubicBezTo>
                      <a:pt x="331150" y="531674"/>
                      <a:pt x="344061" y="547602"/>
                      <a:pt x="344061" y="566563"/>
                    </a:cubicBezTo>
                    <a:cubicBezTo>
                      <a:pt x="344061" y="588558"/>
                      <a:pt x="325833" y="606761"/>
                      <a:pt x="303807" y="606761"/>
                    </a:cubicBezTo>
                    <a:cubicBezTo>
                      <a:pt x="281781" y="606761"/>
                      <a:pt x="263553" y="588558"/>
                      <a:pt x="263553" y="566563"/>
                    </a:cubicBezTo>
                    <a:cubicBezTo>
                      <a:pt x="263553" y="547602"/>
                      <a:pt x="276464" y="531674"/>
                      <a:pt x="293933" y="527124"/>
                    </a:cubicBezTo>
                    <a:cubicBezTo>
                      <a:pt x="293933" y="527124"/>
                      <a:pt x="293933" y="526365"/>
                      <a:pt x="293933" y="525607"/>
                    </a:cubicBezTo>
                    <a:lnTo>
                      <a:pt x="293933" y="505887"/>
                    </a:lnTo>
                    <a:lnTo>
                      <a:pt x="20507" y="505887"/>
                    </a:lnTo>
                    <a:lnTo>
                      <a:pt x="9874" y="505887"/>
                    </a:lnTo>
                    <a:cubicBezTo>
                      <a:pt x="4557" y="505887"/>
                      <a:pt x="0" y="501336"/>
                      <a:pt x="0" y="495269"/>
                    </a:cubicBezTo>
                    <a:cubicBezTo>
                      <a:pt x="0" y="489960"/>
                      <a:pt x="4557" y="485409"/>
                      <a:pt x="9874" y="485409"/>
                    </a:cubicBezTo>
                    <a:lnTo>
                      <a:pt x="20507" y="485409"/>
                    </a:lnTo>
                    <a:lnTo>
                      <a:pt x="20507" y="81154"/>
                    </a:lnTo>
                    <a:lnTo>
                      <a:pt x="0" y="811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grpSp>
        <p:grpSp>
          <p:nvGrpSpPr>
            <p:cNvPr id="18" name="iŝļîḑè">
              <a:extLst>
                <a:ext uri="{FF2B5EF4-FFF2-40B4-BE49-F238E27FC236}">
                  <a16:creationId xmlns:a16="http://schemas.microsoft.com/office/drawing/2014/main" id="{BE5872FC-B078-A8B0-71A0-C087BD695D9B}"/>
                </a:ext>
              </a:extLst>
            </p:cNvPr>
            <p:cNvGrpSpPr/>
            <p:nvPr/>
          </p:nvGrpSpPr>
          <p:grpSpPr>
            <a:xfrm>
              <a:off x="905639" y="1529762"/>
              <a:ext cx="3078059" cy="4318746"/>
              <a:chOff x="890319" y="1549521"/>
              <a:chExt cx="3078059" cy="4318746"/>
            </a:xfrm>
          </p:grpSpPr>
          <p:sp>
            <p:nvSpPr>
              <p:cNvPr id="45" name="îSľídê">
                <a:extLst>
                  <a:ext uri="{FF2B5EF4-FFF2-40B4-BE49-F238E27FC236}">
                    <a16:creationId xmlns:a16="http://schemas.microsoft.com/office/drawing/2014/main" id="{24C850AD-B299-455F-831E-9B130E5FE99E}"/>
                  </a:ext>
                </a:extLst>
              </p:cNvPr>
              <p:cNvSpPr/>
              <p:nvPr/>
            </p:nvSpPr>
            <p:spPr>
              <a:xfrm>
                <a:off x="890319" y="3127598"/>
                <a:ext cx="3078059" cy="2740669"/>
              </a:xfrm>
              <a:prstGeom prst="roundRect">
                <a:avLst>
                  <a:gd name="adj" fmla="val 7399"/>
                </a:avLst>
              </a:pr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a:lnSpc>
                    <a:spcPct val="120000"/>
                  </a:lnSpc>
                </a:pP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ïsļîḓê">
                <a:extLst>
                  <a:ext uri="{FF2B5EF4-FFF2-40B4-BE49-F238E27FC236}">
                    <a16:creationId xmlns:a16="http://schemas.microsoft.com/office/drawing/2014/main" id="{B40253A7-EC7E-F218-5B32-CB8A01D6E28A}"/>
                  </a:ext>
                </a:extLst>
              </p:cNvPr>
              <p:cNvGrpSpPr/>
              <p:nvPr/>
            </p:nvGrpSpPr>
            <p:grpSpPr>
              <a:xfrm>
                <a:off x="1223558" y="3729566"/>
                <a:ext cx="2265580" cy="1874391"/>
                <a:chOff x="1223558" y="3729566"/>
                <a:chExt cx="2265580" cy="1874391"/>
              </a:xfrm>
            </p:grpSpPr>
            <p:sp>
              <p:nvSpPr>
                <p:cNvPr id="47" name="iṩļïḋe">
                  <a:extLst>
                    <a:ext uri="{FF2B5EF4-FFF2-40B4-BE49-F238E27FC236}">
                      <a16:creationId xmlns:a16="http://schemas.microsoft.com/office/drawing/2014/main" id="{E9FFE284-891F-4716-8538-78005499A31D}"/>
                    </a:ext>
                  </a:extLst>
                </p:cNvPr>
                <p:cNvSpPr txBox="1">
                  <a:spLocks/>
                </p:cNvSpPr>
                <p:nvPr/>
              </p:nvSpPr>
              <p:spPr>
                <a:xfrm>
                  <a:off x="1223558" y="3729566"/>
                  <a:ext cx="2265580"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cs typeface="+mn-cs"/>
                    </a:rPr>
                    <a:t>向目标市场提供相似产品或服务的企业</a:t>
                  </a:r>
                </a:p>
              </p:txBody>
            </p:sp>
            <p:sp>
              <p:nvSpPr>
                <p:cNvPr id="49" name="ïsľîḍè">
                  <a:extLst>
                    <a:ext uri="{FF2B5EF4-FFF2-40B4-BE49-F238E27FC236}">
                      <a16:creationId xmlns:a16="http://schemas.microsoft.com/office/drawing/2014/main" id="{4F5B7EB3-1CC5-4341-819F-28208C5A3915}"/>
                    </a:ext>
                  </a:extLst>
                </p:cNvPr>
                <p:cNvSpPr/>
                <p:nvPr/>
              </p:nvSpPr>
              <p:spPr>
                <a:xfrm>
                  <a:off x="1223558" y="4301982"/>
                  <a:ext cx="841380" cy="333530"/>
                </a:xfrm>
                <a:prstGeom prst="roundRect">
                  <a:avLst>
                    <a:gd name="adj" fmla="val 50000"/>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a:solidFill>
                        <a:schemeClr val="accent1"/>
                      </a:solidFill>
                      <a:latin typeface="+mn-ea"/>
                    </a:rPr>
                    <a:t>成本</a:t>
                  </a:r>
                </a:p>
              </p:txBody>
            </p:sp>
            <p:sp>
              <p:nvSpPr>
                <p:cNvPr id="50" name="íŝḻïdê">
                  <a:extLst>
                    <a:ext uri="{FF2B5EF4-FFF2-40B4-BE49-F238E27FC236}">
                      <a16:creationId xmlns:a16="http://schemas.microsoft.com/office/drawing/2014/main" id="{083933B5-A0CF-47AA-A760-DBD2F4D2E085}"/>
                    </a:ext>
                  </a:extLst>
                </p:cNvPr>
                <p:cNvSpPr/>
                <p:nvPr/>
              </p:nvSpPr>
              <p:spPr>
                <a:xfrm>
                  <a:off x="2278952" y="4301982"/>
                  <a:ext cx="1210185" cy="333530"/>
                </a:xfrm>
                <a:prstGeom prst="roundRect">
                  <a:avLst>
                    <a:gd name="adj" fmla="val 50000"/>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a:solidFill>
                        <a:schemeClr val="accent1"/>
                      </a:solidFill>
                      <a:latin typeface="+mn-ea"/>
                    </a:rPr>
                    <a:t>营销手段</a:t>
                  </a:r>
                </a:p>
              </p:txBody>
            </p:sp>
            <p:sp>
              <p:nvSpPr>
                <p:cNvPr id="51" name="íṩ1îdê">
                  <a:extLst>
                    <a:ext uri="{FF2B5EF4-FFF2-40B4-BE49-F238E27FC236}">
                      <a16:creationId xmlns:a16="http://schemas.microsoft.com/office/drawing/2014/main" id="{677A452B-48C7-4ED8-90D5-9EE69BB4E139}"/>
                    </a:ext>
                  </a:extLst>
                </p:cNvPr>
                <p:cNvSpPr/>
                <p:nvPr/>
              </p:nvSpPr>
              <p:spPr>
                <a:xfrm>
                  <a:off x="1223558" y="4766125"/>
                  <a:ext cx="841380" cy="333530"/>
                </a:xfrm>
                <a:prstGeom prst="roundRect">
                  <a:avLst>
                    <a:gd name="adj" fmla="val 50000"/>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a:solidFill>
                        <a:schemeClr val="accent1"/>
                      </a:solidFill>
                      <a:latin typeface="+mn-ea"/>
                    </a:rPr>
                    <a:t>习惯</a:t>
                  </a:r>
                </a:p>
              </p:txBody>
            </p:sp>
            <p:sp>
              <p:nvSpPr>
                <p:cNvPr id="52" name="ïŝḷïḑè">
                  <a:extLst>
                    <a:ext uri="{FF2B5EF4-FFF2-40B4-BE49-F238E27FC236}">
                      <a16:creationId xmlns:a16="http://schemas.microsoft.com/office/drawing/2014/main" id="{D6257833-BF72-42BF-82AD-175C22FCBA07}"/>
                    </a:ext>
                  </a:extLst>
                </p:cNvPr>
                <p:cNvSpPr/>
                <p:nvPr/>
              </p:nvSpPr>
              <p:spPr>
                <a:xfrm>
                  <a:off x="2278952" y="4766125"/>
                  <a:ext cx="1210185" cy="333530"/>
                </a:xfrm>
                <a:prstGeom prst="roundRect">
                  <a:avLst>
                    <a:gd name="adj" fmla="val 50000"/>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a:solidFill>
                        <a:schemeClr val="accent1"/>
                      </a:solidFill>
                      <a:latin typeface="+mn-ea"/>
                    </a:rPr>
                    <a:t>服务水平</a:t>
                  </a:r>
                </a:p>
              </p:txBody>
            </p:sp>
            <p:sp>
              <p:nvSpPr>
                <p:cNvPr id="53" name="ïśḻîḍé">
                  <a:extLst>
                    <a:ext uri="{FF2B5EF4-FFF2-40B4-BE49-F238E27FC236}">
                      <a16:creationId xmlns:a16="http://schemas.microsoft.com/office/drawing/2014/main" id="{4E61E57C-C3B3-4AD7-BF46-5A0F5C9A6627}"/>
                    </a:ext>
                  </a:extLst>
                </p:cNvPr>
                <p:cNvSpPr/>
                <p:nvPr/>
              </p:nvSpPr>
              <p:spPr>
                <a:xfrm>
                  <a:off x="1223558" y="5270427"/>
                  <a:ext cx="841380" cy="333530"/>
                </a:xfrm>
                <a:prstGeom prst="roundRect">
                  <a:avLst>
                    <a:gd name="adj" fmla="val 50000"/>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a:solidFill>
                        <a:schemeClr val="accent1"/>
                      </a:solidFill>
                      <a:latin typeface="+mn-ea"/>
                    </a:rPr>
                    <a:t>消费</a:t>
                  </a:r>
                </a:p>
              </p:txBody>
            </p:sp>
            <p:sp>
              <p:nvSpPr>
                <p:cNvPr id="54" name="îṡľîḓé">
                  <a:extLst>
                    <a:ext uri="{FF2B5EF4-FFF2-40B4-BE49-F238E27FC236}">
                      <a16:creationId xmlns:a16="http://schemas.microsoft.com/office/drawing/2014/main" id="{8B235F56-BF62-4104-9DCA-1C8D15060224}"/>
                    </a:ext>
                  </a:extLst>
                </p:cNvPr>
                <p:cNvSpPr/>
                <p:nvPr/>
              </p:nvSpPr>
              <p:spPr>
                <a:xfrm>
                  <a:off x="2278952" y="5270427"/>
                  <a:ext cx="1210185" cy="333530"/>
                </a:xfrm>
                <a:prstGeom prst="roundRect">
                  <a:avLst>
                    <a:gd name="adj" fmla="val 50000"/>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a:solidFill>
                        <a:schemeClr val="accent1"/>
                      </a:solidFill>
                      <a:latin typeface="+mn-ea"/>
                    </a:rPr>
                    <a:t>消费市场</a:t>
                  </a:r>
                </a:p>
              </p:txBody>
            </p:sp>
          </p:grpSp>
          <p:grpSp>
            <p:nvGrpSpPr>
              <p:cNvPr id="12" name="ïṧḷiḓè">
                <a:extLst>
                  <a:ext uri="{FF2B5EF4-FFF2-40B4-BE49-F238E27FC236}">
                    <a16:creationId xmlns:a16="http://schemas.microsoft.com/office/drawing/2014/main" id="{F603FF17-FC6F-F9C2-24C5-A5F99DEF911B}"/>
                  </a:ext>
                </a:extLst>
              </p:cNvPr>
              <p:cNvGrpSpPr/>
              <p:nvPr/>
            </p:nvGrpSpPr>
            <p:grpSpPr>
              <a:xfrm>
                <a:off x="890319" y="1549521"/>
                <a:ext cx="3078059" cy="1849826"/>
                <a:chOff x="890319" y="1549521"/>
                <a:chExt cx="3078059" cy="1849826"/>
              </a:xfrm>
            </p:grpSpPr>
            <p:sp>
              <p:nvSpPr>
                <p:cNvPr id="41" name="iS1îdè">
                  <a:extLst>
                    <a:ext uri="{FF2B5EF4-FFF2-40B4-BE49-F238E27FC236}">
                      <a16:creationId xmlns:a16="http://schemas.microsoft.com/office/drawing/2014/main" id="{1ECCC7F0-90D3-40EC-B3C3-3CACD13311F4}"/>
                    </a:ext>
                  </a:extLst>
                </p:cNvPr>
                <p:cNvSpPr/>
                <p:nvPr/>
              </p:nvSpPr>
              <p:spPr>
                <a:xfrm>
                  <a:off x="890319" y="1549521"/>
                  <a:ext cx="3078059" cy="1849826"/>
                </a:xfrm>
                <a:prstGeom prst="roundRect">
                  <a:avLst>
                    <a:gd name="adj" fmla="val 3723"/>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grpSp>
              <p:nvGrpSpPr>
                <p:cNvPr id="11" name="ïṡlïḓé">
                  <a:extLst>
                    <a:ext uri="{FF2B5EF4-FFF2-40B4-BE49-F238E27FC236}">
                      <a16:creationId xmlns:a16="http://schemas.microsoft.com/office/drawing/2014/main" id="{8427EEF4-BB67-7A5F-9845-FDCA377C447C}"/>
                    </a:ext>
                  </a:extLst>
                </p:cNvPr>
                <p:cNvGrpSpPr/>
                <p:nvPr/>
              </p:nvGrpSpPr>
              <p:grpSpPr>
                <a:xfrm>
                  <a:off x="1139609" y="1689818"/>
                  <a:ext cx="2516536" cy="1279455"/>
                  <a:chOff x="1139609" y="1689818"/>
                  <a:chExt cx="2516536" cy="1279455"/>
                </a:xfrm>
              </p:grpSpPr>
              <p:sp>
                <p:nvSpPr>
                  <p:cNvPr id="40" name="íSļiḓe">
                    <a:extLst>
                      <a:ext uri="{FF2B5EF4-FFF2-40B4-BE49-F238E27FC236}">
                        <a16:creationId xmlns:a16="http://schemas.microsoft.com/office/drawing/2014/main" id="{F0D78D29-598C-4AA1-8250-99589844D9E0}"/>
                      </a:ext>
                    </a:extLst>
                  </p:cNvPr>
                  <p:cNvSpPr/>
                  <p:nvPr/>
                </p:nvSpPr>
                <p:spPr>
                  <a:xfrm>
                    <a:off x="1139609" y="1689818"/>
                    <a:ext cx="1800493" cy="369332"/>
                  </a:xfrm>
                  <a:prstGeom prst="rect">
                    <a:avLst/>
                  </a:prstGeom>
                </p:spPr>
                <p:txBody>
                  <a:bodyPr wrap="square">
                    <a:spAutoFit/>
                  </a:bodyPr>
                  <a:lstStyle/>
                  <a:p>
                    <a:r>
                      <a:rPr lang="zh-CN" altLang="en-US" b="1" dirty="0">
                        <a:solidFill>
                          <a:srgbClr val="F9FCFF"/>
                        </a:solidFill>
                        <a:latin typeface="+mj-ea"/>
                      </a:rPr>
                      <a:t>第一类竞争对手</a:t>
                    </a:r>
                  </a:p>
                </p:txBody>
              </p:sp>
              <p:sp>
                <p:nvSpPr>
                  <p:cNvPr id="44" name="íşlíḍé">
                    <a:extLst>
                      <a:ext uri="{FF2B5EF4-FFF2-40B4-BE49-F238E27FC236}">
                        <a16:creationId xmlns:a16="http://schemas.microsoft.com/office/drawing/2014/main" id="{5478700A-4161-4EC6-87D2-031FA5333E18}"/>
                      </a:ext>
                    </a:extLst>
                  </p:cNvPr>
                  <p:cNvSpPr/>
                  <p:nvPr/>
                </p:nvSpPr>
                <p:spPr>
                  <a:xfrm>
                    <a:off x="1229114" y="2223665"/>
                    <a:ext cx="936000" cy="36000"/>
                  </a:xfrm>
                  <a:prstGeom prst="rect">
                    <a:avLst/>
                  </a:prstGeom>
                  <a:solidFill>
                    <a:schemeClr val="accent2"/>
                  </a:solidFill>
                  <a:ln w="57150" cap="rnd">
                    <a:noFill/>
                    <a:prstDash val="solid"/>
                    <a:round/>
                  </a:ln>
                  <a:effectLst>
                    <a:outerShdw blurRad="76200" dist="50800" dir="5400000" algn="ctr" rotWithShape="0">
                      <a:srgbClr val="CD9673">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sp>
                <p:nvSpPr>
                  <p:cNvPr id="76" name="îšḷîḓè">
                    <a:extLst>
                      <a:ext uri="{FF2B5EF4-FFF2-40B4-BE49-F238E27FC236}">
                        <a16:creationId xmlns:a16="http://schemas.microsoft.com/office/drawing/2014/main" id="{640F214D-6E83-409E-8B0B-B0D5CAE32F49}"/>
                      </a:ext>
                    </a:extLst>
                  </p:cNvPr>
                  <p:cNvSpPr txBox="1">
                    <a:spLocks/>
                  </p:cNvSpPr>
                  <p:nvPr/>
                </p:nvSpPr>
                <p:spPr>
                  <a:xfrm>
                    <a:off x="1173934" y="2474137"/>
                    <a:ext cx="1783999"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solidFill>
                          <a:srgbClr val="F9FCFF"/>
                        </a:solidFill>
                        <a:latin typeface="+mn-ea"/>
                        <a:ea typeface="+mn-ea"/>
                      </a:rPr>
                      <a:t>第一类竞争对手可以保持经营管理的积极性</a:t>
                    </a:r>
                  </a:p>
                </p:txBody>
              </p:sp>
              <p:sp>
                <p:nvSpPr>
                  <p:cNvPr id="9" name="iŝḻíďè">
                    <a:extLst>
                      <a:ext uri="{FF2B5EF4-FFF2-40B4-BE49-F238E27FC236}">
                        <a16:creationId xmlns:a16="http://schemas.microsoft.com/office/drawing/2014/main" id="{FAD54759-BDD0-793F-8809-E514AC9D8141}"/>
                      </a:ext>
                    </a:extLst>
                  </p:cNvPr>
                  <p:cNvSpPr/>
                  <p:nvPr/>
                </p:nvSpPr>
                <p:spPr>
                  <a:xfrm>
                    <a:off x="3046460" y="2360444"/>
                    <a:ext cx="609685" cy="608829"/>
                  </a:xfrm>
                  <a:custGeom>
                    <a:avLst/>
                    <a:gdLst>
                      <a:gd name="connsiteX0" fmla="*/ 303807 w 607614"/>
                      <a:gd name="connsiteY0" fmla="*/ 546085 h 606761"/>
                      <a:gd name="connsiteX1" fmla="*/ 283300 w 607614"/>
                      <a:gd name="connsiteY1" fmla="*/ 566563 h 606761"/>
                      <a:gd name="connsiteX2" fmla="*/ 303807 w 607614"/>
                      <a:gd name="connsiteY2" fmla="*/ 586283 h 606761"/>
                      <a:gd name="connsiteX3" fmla="*/ 324314 w 607614"/>
                      <a:gd name="connsiteY3" fmla="*/ 566563 h 606761"/>
                      <a:gd name="connsiteX4" fmla="*/ 303807 w 607614"/>
                      <a:gd name="connsiteY4" fmla="*/ 546085 h 606761"/>
                      <a:gd name="connsiteX5" fmla="*/ 273452 w 607614"/>
                      <a:gd name="connsiteY5" fmla="*/ 230584 h 606761"/>
                      <a:gd name="connsiteX6" fmla="*/ 273452 w 607614"/>
                      <a:gd name="connsiteY6" fmla="*/ 335238 h 606761"/>
                      <a:gd name="connsiteX7" fmla="*/ 356265 w 607614"/>
                      <a:gd name="connsiteY7" fmla="*/ 282911 h 606761"/>
                      <a:gd name="connsiteX8" fmla="*/ 258257 w 607614"/>
                      <a:gd name="connsiteY8" fmla="*/ 203283 h 606761"/>
                      <a:gd name="connsiteX9" fmla="*/ 268894 w 607614"/>
                      <a:gd name="connsiteY9" fmla="*/ 204041 h 606761"/>
                      <a:gd name="connsiteX10" fmla="*/ 379817 w 607614"/>
                      <a:gd name="connsiteY10" fmla="*/ 274569 h 606761"/>
                      <a:gd name="connsiteX11" fmla="*/ 385135 w 607614"/>
                      <a:gd name="connsiteY11" fmla="*/ 282911 h 606761"/>
                      <a:gd name="connsiteX12" fmla="*/ 379817 w 607614"/>
                      <a:gd name="connsiteY12" fmla="*/ 292012 h 606761"/>
                      <a:gd name="connsiteX13" fmla="*/ 268894 w 607614"/>
                      <a:gd name="connsiteY13" fmla="*/ 362539 h 606761"/>
                      <a:gd name="connsiteX14" fmla="*/ 263576 w 607614"/>
                      <a:gd name="connsiteY14" fmla="*/ 364056 h 606761"/>
                      <a:gd name="connsiteX15" fmla="*/ 258257 w 607614"/>
                      <a:gd name="connsiteY15" fmla="*/ 362539 h 606761"/>
                      <a:gd name="connsiteX16" fmla="*/ 252939 w 607614"/>
                      <a:gd name="connsiteY16" fmla="*/ 354197 h 606761"/>
                      <a:gd name="connsiteX17" fmla="*/ 252939 w 607614"/>
                      <a:gd name="connsiteY17" fmla="*/ 212383 h 606761"/>
                      <a:gd name="connsiteX18" fmla="*/ 258257 w 607614"/>
                      <a:gd name="connsiteY18" fmla="*/ 203283 h 606761"/>
                      <a:gd name="connsiteX19" fmla="*/ 303807 w 607614"/>
                      <a:gd name="connsiteY19" fmla="*/ 141830 h 606761"/>
                      <a:gd name="connsiteX20" fmla="*/ 161808 w 607614"/>
                      <a:gd name="connsiteY20" fmla="*/ 282898 h 606761"/>
                      <a:gd name="connsiteX21" fmla="*/ 303807 w 607614"/>
                      <a:gd name="connsiteY21" fmla="*/ 424725 h 606761"/>
                      <a:gd name="connsiteX22" fmla="*/ 445806 w 607614"/>
                      <a:gd name="connsiteY22" fmla="*/ 282898 h 606761"/>
                      <a:gd name="connsiteX23" fmla="*/ 303807 w 607614"/>
                      <a:gd name="connsiteY23" fmla="*/ 141830 h 606761"/>
                      <a:gd name="connsiteX24" fmla="*/ 303807 w 607614"/>
                      <a:gd name="connsiteY24" fmla="*/ 121352 h 606761"/>
                      <a:gd name="connsiteX25" fmla="*/ 465549 w 607614"/>
                      <a:gd name="connsiteY25" fmla="*/ 282898 h 606761"/>
                      <a:gd name="connsiteX26" fmla="*/ 303807 w 607614"/>
                      <a:gd name="connsiteY26" fmla="*/ 445202 h 606761"/>
                      <a:gd name="connsiteX27" fmla="*/ 142065 w 607614"/>
                      <a:gd name="connsiteY27" fmla="*/ 282898 h 606761"/>
                      <a:gd name="connsiteX28" fmla="*/ 303807 w 607614"/>
                      <a:gd name="connsiteY28" fmla="*/ 121352 h 606761"/>
                      <a:gd name="connsiteX29" fmla="*/ 40254 w 607614"/>
                      <a:gd name="connsiteY29" fmla="*/ 81154 h 606761"/>
                      <a:gd name="connsiteX30" fmla="*/ 40254 w 607614"/>
                      <a:gd name="connsiteY30" fmla="*/ 485409 h 606761"/>
                      <a:gd name="connsiteX31" fmla="*/ 567360 w 607614"/>
                      <a:gd name="connsiteY31" fmla="*/ 485409 h 606761"/>
                      <a:gd name="connsiteX32" fmla="*/ 567360 w 607614"/>
                      <a:gd name="connsiteY32" fmla="*/ 81154 h 606761"/>
                      <a:gd name="connsiteX33" fmla="*/ 20507 w 607614"/>
                      <a:gd name="connsiteY33" fmla="*/ 20478 h 606761"/>
                      <a:gd name="connsiteX34" fmla="*/ 20507 w 607614"/>
                      <a:gd name="connsiteY34" fmla="*/ 60676 h 606761"/>
                      <a:gd name="connsiteX35" fmla="*/ 587107 w 607614"/>
                      <a:gd name="connsiteY35" fmla="*/ 60676 h 606761"/>
                      <a:gd name="connsiteX36" fmla="*/ 587107 w 607614"/>
                      <a:gd name="connsiteY36" fmla="*/ 20478 h 606761"/>
                      <a:gd name="connsiteX37" fmla="*/ 0 w 607614"/>
                      <a:gd name="connsiteY37" fmla="*/ 0 h 606761"/>
                      <a:gd name="connsiteX38" fmla="*/ 607614 w 607614"/>
                      <a:gd name="connsiteY38" fmla="*/ 0 h 606761"/>
                      <a:gd name="connsiteX39" fmla="*/ 607614 w 607614"/>
                      <a:gd name="connsiteY39" fmla="*/ 81154 h 606761"/>
                      <a:gd name="connsiteX40" fmla="*/ 587107 w 607614"/>
                      <a:gd name="connsiteY40" fmla="*/ 81154 h 606761"/>
                      <a:gd name="connsiteX41" fmla="*/ 587107 w 607614"/>
                      <a:gd name="connsiteY41" fmla="*/ 485409 h 606761"/>
                      <a:gd name="connsiteX42" fmla="*/ 597740 w 607614"/>
                      <a:gd name="connsiteY42" fmla="*/ 485409 h 606761"/>
                      <a:gd name="connsiteX43" fmla="*/ 607614 w 607614"/>
                      <a:gd name="connsiteY43" fmla="*/ 495269 h 606761"/>
                      <a:gd name="connsiteX44" fmla="*/ 597740 w 607614"/>
                      <a:gd name="connsiteY44" fmla="*/ 505887 h 606761"/>
                      <a:gd name="connsiteX45" fmla="*/ 587107 w 607614"/>
                      <a:gd name="connsiteY45" fmla="*/ 505887 h 606761"/>
                      <a:gd name="connsiteX46" fmla="*/ 313681 w 607614"/>
                      <a:gd name="connsiteY46" fmla="*/ 505887 h 606761"/>
                      <a:gd name="connsiteX47" fmla="*/ 313681 w 607614"/>
                      <a:gd name="connsiteY47" fmla="*/ 525607 h 606761"/>
                      <a:gd name="connsiteX48" fmla="*/ 313681 w 607614"/>
                      <a:gd name="connsiteY48" fmla="*/ 527124 h 606761"/>
                      <a:gd name="connsiteX49" fmla="*/ 344062 w 607614"/>
                      <a:gd name="connsiteY49" fmla="*/ 566563 h 606761"/>
                      <a:gd name="connsiteX50" fmla="*/ 303807 w 607614"/>
                      <a:gd name="connsiteY50" fmla="*/ 606761 h 606761"/>
                      <a:gd name="connsiteX51" fmla="*/ 263553 w 607614"/>
                      <a:gd name="connsiteY51" fmla="*/ 566563 h 606761"/>
                      <a:gd name="connsiteX52" fmla="*/ 293934 w 607614"/>
                      <a:gd name="connsiteY52" fmla="*/ 527124 h 606761"/>
                      <a:gd name="connsiteX53" fmla="*/ 293934 w 607614"/>
                      <a:gd name="connsiteY53" fmla="*/ 525607 h 606761"/>
                      <a:gd name="connsiteX54" fmla="*/ 293934 w 607614"/>
                      <a:gd name="connsiteY54" fmla="*/ 505887 h 606761"/>
                      <a:gd name="connsiteX55" fmla="*/ 20507 w 607614"/>
                      <a:gd name="connsiteY55" fmla="*/ 505887 h 606761"/>
                      <a:gd name="connsiteX56" fmla="*/ 9873 w 607614"/>
                      <a:gd name="connsiteY56" fmla="*/ 505887 h 606761"/>
                      <a:gd name="connsiteX57" fmla="*/ 0 w 607614"/>
                      <a:gd name="connsiteY57" fmla="*/ 495269 h 606761"/>
                      <a:gd name="connsiteX58" fmla="*/ 9873 w 607614"/>
                      <a:gd name="connsiteY58" fmla="*/ 485409 h 606761"/>
                      <a:gd name="connsiteX59" fmla="*/ 20507 w 607614"/>
                      <a:gd name="connsiteY59" fmla="*/ 485409 h 606761"/>
                      <a:gd name="connsiteX60" fmla="*/ 20507 w 607614"/>
                      <a:gd name="connsiteY60" fmla="*/ 81154 h 606761"/>
                      <a:gd name="connsiteX61" fmla="*/ 0 w 607614"/>
                      <a:gd name="connsiteY61" fmla="*/ 81154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07614" h="606761">
                        <a:moveTo>
                          <a:pt x="303807" y="546085"/>
                        </a:moveTo>
                        <a:cubicBezTo>
                          <a:pt x="292414" y="546085"/>
                          <a:pt x="283300" y="555186"/>
                          <a:pt x="283300" y="566563"/>
                        </a:cubicBezTo>
                        <a:cubicBezTo>
                          <a:pt x="283300" y="577182"/>
                          <a:pt x="292414" y="586283"/>
                          <a:pt x="303807" y="586283"/>
                        </a:cubicBezTo>
                        <a:cubicBezTo>
                          <a:pt x="315200" y="586283"/>
                          <a:pt x="324314" y="577182"/>
                          <a:pt x="324314" y="566563"/>
                        </a:cubicBezTo>
                        <a:cubicBezTo>
                          <a:pt x="324314" y="555186"/>
                          <a:pt x="315200" y="546085"/>
                          <a:pt x="303807" y="546085"/>
                        </a:cubicBezTo>
                        <a:close/>
                        <a:moveTo>
                          <a:pt x="273452" y="230584"/>
                        </a:moveTo>
                        <a:lnTo>
                          <a:pt x="273452" y="335238"/>
                        </a:lnTo>
                        <a:lnTo>
                          <a:pt x="356265" y="282911"/>
                        </a:lnTo>
                        <a:close/>
                        <a:moveTo>
                          <a:pt x="258257" y="203283"/>
                        </a:moveTo>
                        <a:cubicBezTo>
                          <a:pt x="262056" y="201766"/>
                          <a:pt x="265855" y="201766"/>
                          <a:pt x="268894" y="204041"/>
                        </a:cubicBezTo>
                        <a:lnTo>
                          <a:pt x="379817" y="274569"/>
                        </a:lnTo>
                        <a:cubicBezTo>
                          <a:pt x="382856" y="276844"/>
                          <a:pt x="385135" y="279878"/>
                          <a:pt x="385135" y="282911"/>
                        </a:cubicBezTo>
                        <a:cubicBezTo>
                          <a:pt x="385135" y="286703"/>
                          <a:pt x="382856" y="289736"/>
                          <a:pt x="379817" y="292012"/>
                        </a:cubicBezTo>
                        <a:lnTo>
                          <a:pt x="268894" y="362539"/>
                        </a:lnTo>
                        <a:cubicBezTo>
                          <a:pt x="267374" y="363298"/>
                          <a:pt x="265095" y="364056"/>
                          <a:pt x="263576" y="364056"/>
                        </a:cubicBezTo>
                        <a:cubicBezTo>
                          <a:pt x="261296" y="364056"/>
                          <a:pt x="259777" y="363298"/>
                          <a:pt x="258257" y="362539"/>
                        </a:cubicBezTo>
                        <a:cubicBezTo>
                          <a:pt x="255218" y="361023"/>
                          <a:pt x="252939" y="357989"/>
                          <a:pt x="252939" y="354197"/>
                        </a:cubicBezTo>
                        <a:lnTo>
                          <a:pt x="252939" y="212383"/>
                        </a:lnTo>
                        <a:cubicBezTo>
                          <a:pt x="252939" y="208591"/>
                          <a:pt x="255218" y="205558"/>
                          <a:pt x="258257" y="203283"/>
                        </a:cubicBezTo>
                        <a:close/>
                        <a:moveTo>
                          <a:pt x="303807" y="141830"/>
                        </a:moveTo>
                        <a:cubicBezTo>
                          <a:pt x="225593" y="141830"/>
                          <a:pt x="161808" y="204780"/>
                          <a:pt x="161808" y="282898"/>
                        </a:cubicBezTo>
                        <a:cubicBezTo>
                          <a:pt x="161808" y="361016"/>
                          <a:pt x="225593" y="424725"/>
                          <a:pt x="303807" y="424725"/>
                        </a:cubicBezTo>
                        <a:cubicBezTo>
                          <a:pt x="382021" y="424725"/>
                          <a:pt x="445806" y="361016"/>
                          <a:pt x="445806" y="282898"/>
                        </a:cubicBezTo>
                        <a:cubicBezTo>
                          <a:pt x="445806" y="204780"/>
                          <a:pt x="382021" y="141830"/>
                          <a:pt x="303807" y="141830"/>
                        </a:cubicBezTo>
                        <a:close/>
                        <a:moveTo>
                          <a:pt x="303807" y="121352"/>
                        </a:moveTo>
                        <a:cubicBezTo>
                          <a:pt x="393411" y="121352"/>
                          <a:pt x="465549" y="194161"/>
                          <a:pt x="465549" y="282898"/>
                        </a:cubicBezTo>
                        <a:cubicBezTo>
                          <a:pt x="465549" y="372393"/>
                          <a:pt x="393411" y="445202"/>
                          <a:pt x="303807" y="445202"/>
                        </a:cubicBezTo>
                        <a:cubicBezTo>
                          <a:pt x="214203" y="445202"/>
                          <a:pt x="142065" y="372393"/>
                          <a:pt x="142065" y="282898"/>
                        </a:cubicBezTo>
                        <a:cubicBezTo>
                          <a:pt x="142065" y="194161"/>
                          <a:pt x="214203" y="121352"/>
                          <a:pt x="303807" y="121352"/>
                        </a:cubicBezTo>
                        <a:close/>
                        <a:moveTo>
                          <a:pt x="40254" y="81154"/>
                        </a:moveTo>
                        <a:lnTo>
                          <a:pt x="40254" y="485409"/>
                        </a:lnTo>
                        <a:lnTo>
                          <a:pt x="567360" y="485409"/>
                        </a:lnTo>
                        <a:lnTo>
                          <a:pt x="567360" y="81154"/>
                        </a:lnTo>
                        <a:close/>
                        <a:moveTo>
                          <a:pt x="20507" y="20478"/>
                        </a:moveTo>
                        <a:lnTo>
                          <a:pt x="20507" y="60676"/>
                        </a:lnTo>
                        <a:lnTo>
                          <a:pt x="587107" y="60676"/>
                        </a:lnTo>
                        <a:lnTo>
                          <a:pt x="587107" y="20478"/>
                        </a:lnTo>
                        <a:close/>
                        <a:moveTo>
                          <a:pt x="0" y="0"/>
                        </a:moveTo>
                        <a:lnTo>
                          <a:pt x="607614" y="0"/>
                        </a:lnTo>
                        <a:lnTo>
                          <a:pt x="607614" y="81154"/>
                        </a:lnTo>
                        <a:lnTo>
                          <a:pt x="587107" y="81154"/>
                        </a:lnTo>
                        <a:lnTo>
                          <a:pt x="587107" y="485409"/>
                        </a:lnTo>
                        <a:lnTo>
                          <a:pt x="597740" y="485409"/>
                        </a:lnTo>
                        <a:cubicBezTo>
                          <a:pt x="603057" y="485409"/>
                          <a:pt x="607614" y="489960"/>
                          <a:pt x="607614" y="495269"/>
                        </a:cubicBezTo>
                        <a:cubicBezTo>
                          <a:pt x="607614" y="501336"/>
                          <a:pt x="603057" y="505887"/>
                          <a:pt x="597740" y="505887"/>
                        </a:cubicBezTo>
                        <a:lnTo>
                          <a:pt x="587107" y="505887"/>
                        </a:lnTo>
                        <a:lnTo>
                          <a:pt x="313681" y="505887"/>
                        </a:lnTo>
                        <a:lnTo>
                          <a:pt x="313681" y="525607"/>
                        </a:lnTo>
                        <a:cubicBezTo>
                          <a:pt x="313681" y="526365"/>
                          <a:pt x="313681" y="527124"/>
                          <a:pt x="313681" y="527124"/>
                        </a:cubicBezTo>
                        <a:cubicBezTo>
                          <a:pt x="331150" y="531674"/>
                          <a:pt x="344062" y="547602"/>
                          <a:pt x="344062" y="566563"/>
                        </a:cubicBezTo>
                        <a:cubicBezTo>
                          <a:pt x="344062" y="588558"/>
                          <a:pt x="325833" y="606761"/>
                          <a:pt x="303807" y="606761"/>
                        </a:cubicBezTo>
                        <a:cubicBezTo>
                          <a:pt x="281781" y="606761"/>
                          <a:pt x="263553" y="588558"/>
                          <a:pt x="263553" y="566563"/>
                        </a:cubicBezTo>
                        <a:cubicBezTo>
                          <a:pt x="263553" y="547602"/>
                          <a:pt x="276465" y="531674"/>
                          <a:pt x="293934" y="527124"/>
                        </a:cubicBezTo>
                        <a:cubicBezTo>
                          <a:pt x="293934" y="527124"/>
                          <a:pt x="293934" y="526365"/>
                          <a:pt x="293934" y="525607"/>
                        </a:cubicBezTo>
                        <a:lnTo>
                          <a:pt x="293934" y="505887"/>
                        </a:lnTo>
                        <a:lnTo>
                          <a:pt x="20507" y="505887"/>
                        </a:lnTo>
                        <a:lnTo>
                          <a:pt x="9873" y="505887"/>
                        </a:lnTo>
                        <a:cubicBezTo>
                          <a:pt x="4557" y="505887"/>
                          <a:pt x="0" y="501336"/>
                          <a:pt x="0" y="495269"/>
                        </a:cubicBezTo>
                        <a:cubicBezTo>
                          <a:pt x="0" y="489960"/>
                          <a:pt x="4557" y="485409"/>
                          <a:pt x="9873" y="485409"/>
                        </a:cubicBezTo>
                        <a:lnTo>
                          <a:pt x="20507" y="485409"/>
                        </a:lnTo>
                        <a:lnTo>
                          <a:pt x="20507" y="81154"/>
                        </a:lnTo>
                        <a:lnTo>
                          <a:pt x="0" y="811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grpSp>
          </p:grpSp>
        </p:grpSp>
      </p:grpSp>
      <p:sp>
        <p:nvSpPr>
          <p:cNvPr id="3" name="iś1îḓê">
            <a:extLst>
              <a:ext uri="{FF2B5EF4-FFF2-40B4-BE49-F238E27FC236}">
                <a16:creationId xmlns:a16="http://schemas.microsoft.com/office/drawing/2014/main" id="{F2E2E4C1-F7CB-B6E7-6BE3-DAEFB83F91E4}"/>
              </a:ext>
            </a:extLst>
          </p:cNvPr>
          <p:cNvSpPr>
            <a:spLocks noGrp="1"/>
          </p:cNvSpPr>
          <p:nvPr>
            <p:ph type="sldNum" sz="quarter" idx="12"/>
          </p:nvPr>
        </p:nvSpPr>
        <p:spPr/>
        <p:txBody>
          <a:bodyPr/>
          <a:lstStyle/>
          <a:p>
            <a:fld id="{7F65B630-C7FF-41C0-9923-C5E5E29EED81}" type="slidenum">
              <a:rPr lang="en-US" altLang="zh-CN" smtClean="0"/>
              <a:pPr/>
              <a:t>10</a:t>
            </a:fld>
            <a:endParaRPr lang="en-US"/>
          </a:p>
        </p:txBody>
      </p:sp>
    </p:spTree>
    <p:extLst>
      <p:ext uri="{BB962C8B-B14F-4D97-AF65-F5344CB8AC3E}">
        <p14:creationId xmlns:p14="http://schemas.microsoft.com/office/powerpoint/2010/main" val="2543191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iṧļïdé"/>
        <p:cNvGrpSpPr/>
        <p:nvPr/>
      </p:nvGrpSpPr>
      <p:grpSpPr>
        <a:xfrm>
          <a:off x="0" y="0"/>
          <a:ext cx="0" cy="0"/>
          <a:chOff x="0" y="0"/>
          <a:chExt cx="0" cy="0"/>
        </a:xfrm>
      </p:grpSpPr>
      <p:sp>
        <p:nvSpPr>
          <p:cNvPr id="2" name="ïš1îḓê">
            <a:extLst>
              <a:ext uri="{FF2B5EF4-FFF2-40B4-BE49-F238E27FC236}">
                <a16:creationId xmlns:a16="http://schemas.microsoft.com/office/drawing/2014/main" id="{E6511653-F756-B406-5E63-9D9D28D1F936}"/>
              </a:ext>
            </a:extLst>
          </p:cNvPr>
          <p:cNvSpPr/>
          <p:nvPr/>
        </p:nvSpPr>
        <p:spPr>
          <a:xfrm>
            <a:off x="0" y="4457700"/>
            <a:ext cx="12192000" cy="2409371"/>
          </a:xfrm>
          <a:custGeom>
            <a:avLst/>
            <a:gdLst>
              <a:gd name="connsiteX0" fmla="*/ 0 w 12192000"/>
              <a:gd name="connsiteY0" fmla="*/ 0 h 3265119"/>
              <a:gd name="connsiteX1" fmla="*/ 12192000 w 12192000"/>
              <a:gd name="connsiteY1" fmla="*/ 0 h 3265119"/>
              <a:gd name="connsiteX2" fmla="*/ 12192000 w 12192000"/>
              <a:gd name="connsiteY2" fmla="*/ 3265119 h 3265119"/>
              <a:gd name="connsiteX3" fmla="*/ 0 w 12192000"/>
              <a:gd name="connsiteY3" fmla="*/ 3265119 h 3265119"/>
            </a:gdLst>
            <a:ahLst/>
            <a:cxnLst>
              <a:cxn ang="0">
                <a:pos x="connsiteX0" y="connsiteY0"/>
              </a:cxn>
              <a:cxn ang="0">
                <a:pos x="connsiteX1" y="connsiteY1"/>
              </a:cxn>
              <a:cxn ang="0">
                <a:pos x="connsiteX2" y="connsiteY2"/>
              </a:cxn>
              <a:cxn ang="0">
                <a:pos x="connsiteX3" y="connsiteY3"/>
              </a:cxn>
            </a:cxnLst>
            <a:rect l="l" t="t" r="r" b="b"/>
            <a:pathLst>
              <a:path w="12192000" h="3265119">
                <a:moveTo>
                  <a:pt x="0" y="0"/>
                </a:moveTo>
                <a:lnTo>
                  <a:pt x="12192000" y="0"/>
                </a:lnTo>
                <a:lnTo>
                  <a:pt x="12192000" y="3265119"/>
                </a:lnTo>
                <a:lnTo>
                  <a:pt x="0" y="3265119"/>
                </a:lnTo>
                <a:close/>
              </a:path>
            </a:pathLst>
          </a:custGeom>
          <a:solidFill>
            <a:schemeClr val="accent1"/>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sp>
        <p:nvSpPr>
          <p:cNvPr id="5" name="iṣḷídè">
            <a:extLst>
              <a:ext uri="{FF2B5EF4-FFF2-40B4-BE49-F238E27FC236}">
                <a16:creationId xmlns:a16="http://schemas.microsoft.com/office/drawing/2014/main" id="{F44390AA-19A9-4B08-B854-0592C831F3DF}"/>
              </a:ext>
            </a:extLst>
          </p:cNvPr>
          <p:cNvSpPr>
            <a:spLocks noGrp="1"/>
          </p:cNvSpPr>
          <p:nvPr>
            <p:ph type="title"/>
          </p:nvPr>
        </p:nvSpPr>
        <p:spPr/>
        <p:txBody>
          <a:bodyPr/>
          <a:lstStyle/>
          <a:p>
            <a:r>
              <a:rPr lang="zh-CN" altLang="en-US" dirty="0"/>
              <a:t>价值链管理分析</a:t>
            </a:r>
          </a:p>
        </p:txBody>
      </p:sp>
      <p:sp>
        <p:nvSpPr>
          <p:cNvPr id="6" name="îsļïḑe">
            <a:extLst>
              <a:ext uri="{FF2B5EF4-FFF2-40B4-BE49-F238E27FC236}">
                <a16:creationId xmlns:a16="http://schemas.microsoft.com/office/drawing/2014/main" id="{CCCB1148-424C-4068-C3E8-90D4689E9F60}"/>
              </a:ext>
            </a:extLst>
          </p:cNvPr>
          <p:cNvSpPr>
            <a:spLocks noGrp="1"/>
          </p:cNvSpPr>
          <p:nvPr>
            <p:ph type="sldNum" sz="quarter" idx="12"/>
          </p:nvPr>
        </p:nvSpPr>
        <p:spPr/>
        <p:txBody>
          <a:bodyPr/>
          <a:lstStyle/>
          <a:p>
            <a:fld id="{7F65B630-C7FF-41C0-9923-C5E5E29EED81}" type="slidenum">
              <a:rPr lang="en-US" altLang="zh-CN" smtClean="0">
                <a:solidFill>
                  <a:schemeClr val="bg1"/>
                </a:solidFill>
              </a:rPr>
              <a:pPr/>
              <a:t>11</a:t>
            </a:fld>
            <a:endParaRPr lang="en-US" dirty="0">
              <a:solidFill>
                <a:schemeClr val="bg1"/>
              </a:solidFill>
            </a:endParaRPr>
          </a:p>
        </p:txBody>
      </p:sp>
      <p:grpSp>
        <p:nvGrpSpPr>
          <p:cNvPr id="13" name="îs1iḓè">
            <a:extLst>
              <a:ext uri="{FF2B5EF4-FFF2-40B4-BE49-F238E27FC236}">
                <a16:creationId xmlns:a16="http://schemas.microsoft.com/office/drawing/2014/main" id="{36AD93DC-BBFA-28D6-B46B-D0F6F92311EC}"/>
              </a:ext>
            </a:extLst>
          </p:cNvPr>
          <p:cNvGrpSpPr/>
          <p:nvPr/>
        </p:nvGrpSpPr>
        <p:grpSpPr>
          <a:xfrm>
            <a:off x="896338" y="1466220"/>
            <a:ext cx="10302737" cy="4510894"/>
            <a:chOff x="896338" y="1466220"/>
            <a:chExt cx="10302737" cy="4510894"/>
          </a:xfrm>
        </p:grpSpPr>
        <p:grpSp>
          <p:nvGrpSpPr>
            <p:cNvPr id="10" name="ïš1íḋé">
              <a:extLst>
                <a:ext uri="{FF2B5EF4-FFF2-40B4-BE49-F238E27FC236}">
                  <a16:creationId xmlns:a16="http://schemas.microsoft.com/office/drawing/2014/main" id="{617B91DD-1A41-DF00-64E9-A8A3134108EB}"/>
                </a:ext>
              </a:extLst>
            </p:cNvPr>
            <p:cNvGrpSpPr/>
            <p:nvPr/>
          </p:nvGrpSpPr>
          <p:grpSpPr>
            <a:xfrm>
              <a:off x="8147483" y="1466220"/>
              <a:ext cx="3051592" cy="4510894"/>
              <a:chOff x="8147483" y="1466220"/>
              <a:chExt cx="3051592" cy="4510894"/>
            </a:xfrm>
          </p:grpSpPr>
          <p:sp>
            <p:nvSpPr>
              <p:cNvPr id="46" name="iŝḷïḓê">
                <a:extLst>
                  <a:ext uri="{FF2B5EF4-FFF2-40B4-BE49-F238E27FC236}">
                    <a16:creationId xmlns:a16="http://schemas.microsoft.com/office/drawing/2014/main" id="{22A9B3D1-CD9B-1494-2D21-F69E5DFFA97B}"/>
                  </a:ext>
                </a:extLst>
              </p:cNvPr>
              <p:cNvSpPr/>
              <p:nvPr/>
            </p:nvSpPr>
            <p:spPr>
              <a:xfrm>
                <a:off x="8147484" y="3552529"/>
                <a:ext cx="3051591" cy="2424585"/>
              </a:xfrm>
              <a:prstGeom prst="roundRect">
                <a:avLst>
                  <a:gd name="adj" fmla="val 7399"/>
                </a:avLst>
              </a:pr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a:lnSpc>
                    <a:spcPct val="120000"/>
                  </a:lnSpc>
                </a:pP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57" name="íṩḻiḋè">
                <a:extLst>
                  <a:ext uri="{FF2B5EF4-FFF2-40B4-BE49-F238E27FC236}">
                    <a16:creationId xmlns:a16="http://schemas.microsoft.com/office/drawing/2014/main" id="{65EB9671-FAD0-379A-B67A-C4AF3EA649D2}"/>
                  </a:ext>
                </a:extLst>
              </p:cNvPr>
              <p:cNvGrpSpPr/>
              <p:nvPr/>
            </p:nvGrpSpPr>
            <p:grpSpPr>
              <a:xfrm>
                <a:off x="8504234" y="3956097"/>
                <a:ext cx="2407149" cy="1624880"/>
                <a:chOff x="1229730" y="3806286"/>
                <a:chExt cx="2340410" cy="1624880"/>
              </a:xfrm>
            </p:grpSpPr>
            <p:sp>
              <p:nvSpPr>
                <p:cNvPr id="59" name="ïšlïďé">
                  <a:extLst>
                    <a:ext uri="{FF2B5EF4-FFF2-40B4-BE49-F238E27FC236}">
                      <a16:creationId xmlns:a16="http://schemas.microsoft.com/office/drawing/2014/main" id="{3F128FD2-5EF7-5AA5-25D7-3AAA5F957E82}"/>
                    </a:ext>
                  </a:extLst>
                </p:cNvPr>
                <p:cNvSpPr txBox="1"/>
                <p:nvPr/>
              </p:nvSpPr>
              <p:spPr>
                <a:xfrm>
                  <a:off x="1237569" y="3806286"/>
                  <a:ext cx="2013521" cy="276999"/>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2000" b="0" i="0" u="none" strike="noStrike" kern="0" cap="none" spc="0" normalizeH="0" baseline="0">
                      <a:ln>
                        <a:noFill/>
                      </a:ln>
                      <a:uLnTx/>
                      <a:uFillTx/>
                      <a:latin typeface="OPPOSans L"/>
                      <a:ea typeface="OPPOSans L"/>
                    </a:defRPr>
                  </a:lvl1pPr>
                </a:lstStyle>
                <a:p>
                  <a:pPr lvl="0">
                    <a:defRPr/>
                  </a:pPr>
                  <a:r>
                    <a:rPr lang="zh-CN" altLang="en-US" sz="1800" b="1" kern="1200" dirty="0">
                      <a:latin typeface="+mj-ea"/>
                      <a:ea typeface="+mj-ea"/>
                      <a:cs typeface="+mj-cs"/>
                    </a:rPr>
                    <a:t>价值链管理的优势</a:t>
                  </a:r>
                </a:p>
              </p:txBody>
            </p:sp>
            <p:sp>
              <p:nvSpPr>
                <p:cNvPr id="60" name="í$1íḋe">
                  <a:extLst>
                    <a:ext uri="{FF2B5EF4-FFF2-40B4-BE49-F238E27FC236}">
                      <a16:creationId xmlns:a16="http://schemas.microsoft.com/office/drawing/2014/main" id="{F958D539-18D8-D712-C807-D4B053E6F3E9}"/>
                    </a:ext>
                  </a:extLst>
                </p:cNvPr>
                <p:cNvSpPr/>
                <p:nvPr/>
              </p:nvSpPr>
              <p:spPr>
                <a:xfrm>
                  <a:off x="1229730" y="4188425"/>
                  <a:ext cx="478109" cy="751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j-ea"/>
                    <a:ea typeface="+mj-ea"/>
                    <a:cs typeface="+mn-cs"/>
                  </a:endParaRPr>
                </a:p>
              </p:txBody>
            </p:sp>
            <p:sp>
              <p:nvSpPr>
                <p:cNvPr id="61" name="îŝ1îḓê">
                  <a:extLst>
                    <a:ext uri="{FF2B5EF4-FFF2-40B4-BE49-F238E27FC236}">
                      <a16:creationId xmlns:a16="http://schemas.microsoft.com/office/drawing/2014/main" id="{4CC4125F-6F1A-A4F1-2C9E-595253A63AC5}"/>
                    </a:ext>
                  </a:extLst>
                </p:cNvPr>
                <p:cNvSpPr txBox="1"/>
                <p:nvPr/>
              </p:nvSpPr>
              <p:spPr>
                <a:xfrm>
                  <a:off x="1229730" y="4418966"/>
                  <a:ext cx="2340410" cy="1012200"/>
                </a:xfrm>
                <a:prstGeom prst="rect">
                  <a:avLst/>
                </a:prstGeom>
                <a:noFill/>
              </p:spPr>
              <p:txBody>
                <a:bodyPr wrap="square" lIns="0" tIns="0" rIns="0" bIns="0" rtlCol="0">
                  <a:spAutoFit/>
                </a:bodyPr>
                <a:lstStyle/>
                <a:p>
                  <a:pPr marR="0" indent="0" fontAlgn="auto">
                    <a:lnSpc>
                      <a:spcPct val="120000"/>
                    </a:lnSpc>
                    <a:buClrTx/>
                    <a:buSzTx/>
                    <a:buFontTx/>
                    <a:buNone/>
                    <a:tabLst/>
                    <a:defRPr/>
                  </a:pPr>
                  <a:r>
                    <a:rPr lang="zh-CN" altLang="en-US" sz="1400" dirty="0">
                      <a:latin typeface="+mn-ea"/>
                    </a:rPr>
                    <a:t>通过最大限度地优化价值链来促进顾客价值的提高，通过顾客价值的提高来提高企业的整体的竞争力</a:t>
                  </a:r>
                </a:p>
              </p:txBody>
            </p:sp>
          </p:grpSp>
          <p:sp>
            <p:nvSpPr>
              <p:cNvPr id="3" name="îŝľiḋè">
                <a:extLst>
                  <a:ext uri="{FF2B5EF4-FFF2-40B4-BE49-F238E27FC236}">
                    <a16:creationId xmlns:a16="http://schemas.microsoft.com/office/drawing/2014/main" id="{3681BD34-6ABD-6DA4-4068-0B33FDF55912}"/>
                  </a:ext>
                </a:extLst>
              </p:cNvPr>
              <p:cNvSpPr/>
              <p:nvPr/>
            </p:nvSpPr>
            <p:spPr>
              <a:xfrm>
                <a:off x="8147483" y="1466220"/>
                <a:ext cx="3051591" cy="2212600"/>
              </a:xfrm>
              <a:prstGeom prst="round2SameRect">
                <a:avLst>
                  <a:gd name="adj1" fmla="val 9280"/>
                  <a:gd name="adj2" fmla="val 0"/>
                </a:avLst>
              </a:prstGeom>
              <a:blipFill>
                <a:blip r:embed="rId3" cstate="screen">
                  <a:grayscl/>
                  <a:extLst>
                    <a:ext uri="{28A0092B-C50C-407E-A947-70E740481C1C}">
                      <a14:useLocalDpi xmlns:a14="http://schemas.microsoft.com/office/drawing/2010/main"/>
                    </a:ext>
                  </a:extLst>
                </a:blip>
                <a:stretch>
                  <a:fillRect/>
                </a:stretch>
              </a:blip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grpSp>
        <p:grpSp>
          <p:nvGrpSpPr>
            <p:cNvPr id="11" name="îṣľîḑe">
              <a:extLst>
                <a:ext uri="{FF2B5EF4-FFF2-40B4-BE49-F238E27FC236}">
                  <a16:creationId xmlns:a16="http://schemas.microsoft.com/office/drawing/2014/main" id="{A27AC9FC-FCB9-9245-9F7D-36B33141898A}"/>
                </a:ext>
              </a:extLst>
            </p:cNvPr>
            <p:cNvGrpSpPr/>
            <p:nvPr/>
          </p:nvGrpSpPr>
          <p:grpSpPr>
            <a:xfrm>
              <a:off x="4521911" y="1466220"/>
              <a:ext cx="3081480" cy="4510894"/>
              <a:chOff x="4521911" y="1466220"/>
              <a:chExt cx="3081480" cy="4510894"/>
            </a:xfrm>
          </p:grpSpPr>
          <p:sp>
            <p:nvSpPr>
              <p:cNvPr id="35" name="iṣḷïḍê">
                <a:extLst>
                  <a:ext uri="{FF2B5EF4-FFF2-40B4-BE49-F238E27FC236}">
                    <a16:creationId xmlns:a16="http://schemas.microsoft.com/office/drawing/2014/main" id="{3A42706A-72E2-A90B-2BDA-BE69A76CC676}"/>
                  </a:ext>
                </a:extLst>
              </p:cNvPr>
              <p:cNvSpPr/>
              <p:nvPr/>
            </p:nvSpPr>
            <p:spPr>
              <a:xfrm>
                <a:off x="4551800" y="3552529"/>
                <a:ext cx="3051591" cy="2424585"/>
              </a:xfrm>
              <a:prstGeom prst="roundRect">
                <a:avLst>
                  <a:gd name="adj" fmla="val 7399"/>
                </a:avLst>
              </a:pr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a:lnSpc>
                    <a:spcPct val="120000"/>
                  </a:lnSpc>
                </a:pP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40" name="işḻîďê">
                <a:extLst>
                  <a:ext uri="{FF2B5EF4-FFF2-40B4-BE49-F238E27FC236}">
                    <a16:creationId xmlns:a16="http://schemas.microsoft.com/office/drawing/2014/main" id="{57BE1F66-715C-20FB-78D6-ADA5D92E1144}"/>
                  </a:ext>
                </a:extLst>
              </p:cNvPr>
              <p:cNvGrpSpPr/>
              <p:nvPr/>
            </p:nvGrpSpPr>
            <p:grpSpPr>
              <a:xfrm>
                <a:off x="4886043" y="3956097"/>
                <a:ext cx="2407149" cy="1883412"/>
                <a:chOff x="1229730" y="3806286"/>
                <a:chExt cx="2340410" cy="1883412"/>
              </a:xfrm>
            </p:grpSpPr>
            <p:sp>
              <p:nvSpPr>
                <p:cNvPr id="41" name="íŝļîḍe">
                  <a:extLst>
                    <a:ext uri="{FF2B5EF4-FFF2-40B4-BE49-F238E27FC236}">
                      <a16:creationId xmlns:a16="http://schemas.microsoft.com/office/drawing/2014/main" id="{17FDDC18-D2FF-09C6-D784-9DDD42AC13C2}"/>
                    </a:ext>
                  </a:extLst>
                </p:cNvPr>
                <p:cNvSpPr txBox="1"/>
                <p:nvPr/>
              </p:nvSpPr>
              <p:spPr>
                <a:xfrm>
                  <a:off x="1237569" y="3806286"/>
                  <a:ext cx="2013521" cy="276999"/>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2000" b="0" i="0" u="none" strike="noStrike" kern="0" cap="none" spc="0" normalizeH="0" baseline="0">
                      <a:ln>
                        <a:noFill/>
                      </a:ln>
                      <a:uLnTx/>
                      <a:uFillTx/>
                      <a:latin typeface="OPPOSans L"/>
                      <a:ea typeface="OPPOSans L"/>
                    </a:defRPr>
                  </a:lvl1pPr>
                </a:lstStyle>
                <a:p>
                  <a:pPr lvl="0">
                    <a:defRPr/>
                  </a:pPr>
                  <a:r>
                    <a:rPr lang="zh-CN" altLang="en-US" sz="1800" b="1" kern="1200" dirty="0">
                      <a:latin typeface="+mj-ea"/>
                      <a:ea typeface="+mj-ea"/>
                      <a:cs typeface="+mj-cs"/>
                    </a:rPr>
                    <a:t>价值链管理的目标</a:t>
                  </a:r>
                </a:p>
              </p:txBody>
            </p:sp>
            <p:sp>
              <p:nvSpPr>
                <p:cNvPr id="42" name="ïṧḷïḋé">
                  <a:extLst>
                    <a:ext uri="{FF2B5EF4-FFF2-40B4-BE49-F238E27FC236}">
                      <a16:creationId xmlns:a16="http://schemas.microsoft.com/office/drawing/2014/main" id="{D86F8939-0D46-5EC0-4AE6-EB71D14C5256}"/>
                    </a:ext>
                  </a:extLst>
                </p:cNvPr>
                <p:cNvSpPr/>
                <p:nvPr/>
              </p:nvSpPr>
              <p:spPr>
                <a:xfrm>
                  <a:off x="1229730" y="4188425"/>
                  <a:ext cx="478109" cy="751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j-ea"/>
                    <a:ea typeface="+mj-ea"/>
                    <a:cs typeface="+mn-cs"/>
                  </a:endParaRPr>
                </a:p>
              </p:txBody>
            </p:sp>
            <p:sp>
              <p:nvSpPr>
                <p:cNvPr id="43" name="ïṣļïḍè">
                  <a:extLst>
                    <a:ext uri="{FF2B5EF4-FFF2-40B4-BE49-F238E27FC236}">
                      <a16:creationId xmlns:a16="http://schemas.microsoft.com/office/drawing/2014/main" id="{D8A337E7-CE47-0F9A-817C-599DCFAB7233}"/>
                    </a:ext>
                  </a:extLst>
                </p:cNvPr>
                <p:cNvSpPr txBox="1"/>
                <p:nvPr/>
              </p:nvSpPr>
              <p:spPr>
                <a:xfrm>
                  <a:off x="1229730" y="4418966"/>
                  <a:ext cx="2340410" cy="1270732"/>
                </a:xfrm>
                <a:prstGeom prst="rect">
                  <a:avLst/>
                </a:prstGeom>
                <a:noFill/>
              </p:spPr>
              <p:txBody>
                <a:bodyPr wrap="square" lIns="0" tIns="0" rIns="0" bIns="0" rtlCol="0">
                  <a:spAutoFit/>
                </a:bodyPr>
                <a:lstStyle/>
                <a:p>
                  <a:pPr marR="0" indent="0" fontAlgn="auto">
                    <a:lnSpc>
                      <a:spcPct val="120000"/>
                    </a:lnSpc>
                    <a:buClrTx/>
                    <a:buSzTx/>
                    <a:buFontTx/>
                    <a:buNone/>
                    <a:tabLst/>
                    <a:defRPr/>
                  </a:pPr>
                  <a:r>
                    <a:rPr lang="zh-CN" altLang="en-US" sz="1400" dirty="0">
                      <a:latin typeface="+mn-ea"/>
                    </a:rPr>
                    <a:t>价值链分析的目的就是在生产过程中尽可能地消除“不增加价值的作业”，对可“不增加价值作业”要尽可能地提高工作效率</a:t>
                  </a:r>
                </a:p>
              </p:txBody>
            </p:sp>
          </p:grpSp>
          <p:sp>
            <p:nvSpPr>
              <p:cNvPr id="4" name="iŝļïḋé">
                <a:extLst>
                  <a:ext uri="{FF2B5EF4-FFF2-40B4-BE49-F238E27FC236}">
                    <a16:creationId xmlns:a16="http://schemas.microsoft.com/office/drawing/2014/main" id="{810C92DD-3113-5F6B-CC86-65396B53FFCD}"/>
                  </a:ext>
                </a:extLst>
              </p:cNvPr>
              <p:cNvSpPr/>
              <p:nvPr/>
            </p:nvSpPr>
            <p:spPr>
              <a:xfrm>
                <a:off x="4521911" y="1466220"/>
                <a:ext cx="3051591" cy="2212600"/>
              </a:xfrm>
              <a:prstGeom prst="round2SameRect">
                <a:avLst>
                  <a:gd name="adj1" fmla="val 9280"/>
                  <a:gd name="adj2" fmla="val 0"/>
                </a:avLst>
              </a:prstGeom>
              <a:blipFill>
                <a:blip r:embed="rId4" cstate="screen">
                  <a:grayscl/>
                  <a:extLst>
                    <a:ext uri="{28A0092B-C50C-407E-A947-70E740481C1C}">
                      <a14:useLocalDpi xmlns:a14="http://schemas.microsoft.com/office/drawing/2010/main"/>
                    </a:ext>
                  </a:extLst>
                </a:blip>
                <a:stretch>
                  <a:fillRect/>
                </a:stretch>
              </a:blip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grpSp>
          <p:nvGrpSpPr>
            <p:cNvPr id="12" name="íŝliḍê">
              <a:extLst>
                <a:ext uri="{FF2B5EF4-FFF2-40B4-BE49-F238E27FC236}">
                  <a16:creationId xmlns:a16="http://schemas.microsoft.com/office/drawing/2014/main" id="{DE876F11-D484-6E4C-A1ED-D1461FBDBAAA}"/>
                </a:ext>
              </a:extLst>
            </p:cNvPr>
            <p:cNvGrpSpPr/>
            <p:nvPr/>
          </p:nvGrpSpPr>
          <p:grpSpPr>
            <a:xfrm>
              <a:off x="896338" y="1466220"/>
              <a:ext cx="3051591" cy="4510894"/>
              <a:chOff x="896338" y="1466220"/>
              <a:chExt cx="3051591" cy="4510894"/>
            </a:xfrm>
          </p:grpSpPr>
          <p:sp>
            <p:nvSpPr>
              <p:cNvPr id="7" name="isḷíḓé">
                <a:extLst>
                  <a:ext uri="{FF2B5EF4-FFF2-40B4-BE49-F238E27FC236}">
                    <a16:creationId xmlns:a16="http://schemas.microsoft.com/office/drawing/2014/main" id="{5831AFEC-79CA-CD40-CDEF-9D05220B1DFC}"/>
                  </a:ext>
                </a:extLst>
              </p:cNvPr>
              <p:cNvSpPr/>
              <p:nvPr/>
            </p:nvSpPr>
            <p:spPr>
              <a:xfrm>
                <a:off x="896338" y="3552529"/>
                <a:ext cx="3051591" cy="2424585"/>
              </a:xfrm>
              <a:prstGeom prst="roundRect">
                <a:avLst>
                  <a:gd name="adj" fmla="val 7399"/>
                </a:avLst>
              </a:pr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a:lnSpc>
                    <a:spcPct val="120000"/>
                  </a:lnSpc>
                </a:pP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74" name="ïṧlíḓê">
                <a:extLst>
                  <a:ext uri="{FF2B5EF4-FFF2-40B4-BE49-F238E27FC236}">
                    <a16:creationId xmlns:a16="http://schemas.microsoft.com/office/drawing/2014/main" id="{A5D6EEC4-8284-4CB7-967C-F7A5C4DBF67B}"/>
                  </a:ext>
                </a:extLst>
              </p:cNvPr>
              <p:cNvGrpSpPr/>
              <p:nvPr/>
            </p:nvGrpSpPr>
            <p:grpSpPr>
              <a:xfrm>
                <a:off x="1243525" y="3964383"/>
                <a:ext cx="2407149" cy="1624880"/>
                <a:chOff x="1229730" y="3806286"/>
                <a:chExt cx="2340410" cy="1624880"/>
              </a:xfrm>
            </p:grpSpPr>
            <p:sp>
              <p:nvSpPr>
                <p:cNvPr id="75" name="íslidê">
                  <a:extLst>
                    <a:ext uri="{FF2B5EF4-FFF2-40B4-BE49-F238E27FC236}">
                      <a16:creationId xmlns:a16="http://schemas.microsoft.com/office/drawing/2014/main" id="{40030E9D-0C65-4D28-AF54-B0A10F1BB349}"/>
                    </a:ext>
                  </a:extLst>
                </p:cNvPr>
                <p:cNvSpPr txBox="1"/>
                <p:nvPr/>
              </p:nvSpPr>
              <p:spPr>
                <a:xfrm>
                  <a:off x="1237569" y="3806286"/>
                  <a:ext cx="2013521" cy="276999"/>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2000" b="0" i="0" u="none" strike="noStrike" kern="0" cap="none" spc="0" normalizeH="0" baseline="0">
                      <a:ln>
                        <a:noFill/>
                      </a:ln>
                      <a:uLnTx/>
                      <a:uFillTx/>
                      <a:latin typeface="OPPOSans L"/>
                      <a:ea typeface="OPPOSans L"/>
                    </a:defRPr>
                  </a:lvl1pPr>
                </a:lstStyle>
                <a:p>
                  <a:pPr lvl="0">
                    <a:defRPr/>
                  </a:pPr>
                  <a:r>
                    <a:rPr lang="zh-CN" altLang="en-US" sz="1800" b="1" kern="1200" dirty="0">
                      <a:latin typeface="+mj-ea"/>
                      <a:ea typeface="+mj-ea"/>
                      <a:cs typeface="+mj-cs"/>
                    </a:rPr>
                    <a:t>价值链管理的概念</a:t>
                  </a:r>
                </a:p>
              </p:txBody>
            </p:sp>
            <p:sp>
              <p:nvSpPr>
                <p:cNvPr id="76" name="íśļîḍe">
                  <a:extLst>
                    <a:ext uri="{FF2B5EF4-FFF2-40B4-BE49-F238E27FC236}">
                      <a16:creationId xmlns:a16="http://schemas.microsoft.com/office/drawing/2014/main" id="{AA7C0D68-F034-43B7-88C9-EB8139EF3308}"/>
                    </a:ext>
                  </a:extLst>
                </p:cNvPr>
                <p:cNvSpPr/>
                <p:nvPr/>
              </p:nvSpPr>
              <p:spPr>
                <a:xfrm>
                  <a:off x="1229730" y="4188425"/>
                  <a:ext cx="478109" cy="751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j-ea"/>
                    <a:ea typeface="+mj-ea"/>
                    <a:cs typeface="+mn-cs"/>
                  </a:endParaRPr>
                </a:p>
              </p:txBody>
            </p:sp>
            <p:sp>
              <p:nvSpPr>
                <p:cNvPr id="77" name="íṡľïḍé">
                  <a:extLst>
                    <a:ext uri="{FF2B5EF4-FFF2-40B4-BE49-F238E27FC236}">
                      <a16:creationId xmlns:a16="http://schemas.microsoft.com/office/drawing/2014/main" id="{0F22C74A-9D7F-4C90-BA7C-50FF233A5F30}"/>
                    </a:ext>
                  </a:extLst>
                </p:cNvPr>
                <p:cNvSpPr txBox="1"/>
                <p:nvPr/>
              </p:nvSpPr>
              <p:spPr>
                <a:xfrm>
                  <a:off x="1229730" y="4418966"/>
                  <a:ext cx="2340410" cy="1012200"/>
                </a:xfrm>
                <a:prstGeom prst="rect">
                  <a:avLst/>
                </a:prstGeom>
                <a:noFill/>
              </p:spPr>
              <p:txBody>
                <a:bodyPr wrap="square" lIns="0" tIns="0" rIns="0" bIns="0" rtlCol="0">
                  <a:spAutoFit/>
                </a:bodyPr>
                <a:lstStyle/>
                <a:p>
                  <a:pPr marR="0" indent="0" fontAlgn="auto">
                    <a:lnSpc>
                      <a:spcPct val="120000"/>
                    </a:lnSpc>
                    <a:buClrTx/>
                    <a:buSzTx/>
                    <a:buFontTx/>
                    <a:buNone/>
                    <a:tabLst/>
                    <a:defRPr/>
                  </a:pPr>
                  <a:r>
                    <a:rPr lang="zh-CN" altLang="en-US" sz="1400" dirty="0">
                      <a:latin typeface="+mn-ea"/>
                    </a:rPr>
                    <a:t>价值链就是从原材料加工到产品成品到达最终用户手中的过程中，“所有增加价值的步骤”组成的全部有组织一系列活动</a:t>
                  </a:r>
                </a:p>
              </p:txBody>
            </p:sp>
          </p:grpSp>
          <p:sp>
            <p:nvSpPr>
              <p:cNvPr id="9" name="îšľïďe">
                <a:extLst>
                  <a:ext uri="{FF2B5EF4-FFF2-40B4-BE49-F238E27FC236}">
                    <a16:creationId xmlns:a16="http://schemas.microsoft.com/office/drawing/2014/main" id="{B75305F9-D4FD-BE76-ACA6-07B1B692521D}"/>
                  </a:ext>
                </a:extLst>
              </p:cNvPr>
              <p:cNvSpPr/>
              <p:nvPr/>
            </p:nvSpPr>
            <p:spPr>
              <a:xfrm>
                <a:off x="896338" y="1466220"/>
                <a:ext cx="3051591" cy="2212600"/>
              </a:xfrm>
              <a:prstGeom prst="round2SameRect">
                <a:avLst>
                  <a:gd name="adj1" fmla="val 9280"/>
                  <a:gd name="adj2" fmla="val 0"/>
                </a:avLst>
              </a:prstGeom>
              <a:blipFill>
                <a:blip r:embed="rId5" cstate="screen">
                  <a:grayscl/>
                  <a:extLst>
                    <a:ext uri="{28A0092B-C50C-407E-A947-70E740481C1C}">
                      <a14:useLocalDpi xmlns:a14="http://schemas.microsoft.com/office/drawing/2010/main"/>
                    </a:ext>
                  </a:extLst>
                </a:blip>
                <a:stretch>
                  <a:fillRect/>
                </a:stretch>
              </a:blip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grpSp>
    </p:spTree>
    <p:extLst>
      <p:ext uri="{BB962C8B-B14F-4D97-AF65-F5344CB8AC3E}">
        <p14:creationId xmlns:p14="http://schemas.microsoft.com/office/powerpoint/2010/main" val="4102372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ïṡḻidé"/>
        <p:cNvGrpSpPr/>
        <p:nvPr/>
      </p:nvGrpSpPr>
      <p:grpSpPr>
        <a:xfrm>
          <a:off x="0" y="0"/>
          <a:ext cx="0" cy="0"/>
          <a:chOff x="0" y="0"/>
          <a:chExt cx="0" cy="0"/>
        </a:xfrm>
      </p:grpSpPr>
      <p:sp>
        <p:nvSpPr>
          <p:cNvPr id="3" name="iŝḻîḍe">
            <a:extLst>
              <a:ext uri="{FF2B5EF4-FFF2-40B4-BE49-F238E27FC236}">
                <a16:creationId xmlns:a16="http://schemas.microsoft.com/office/drawing/2014/main" id="{582D8582-2745-CFBC-BC96-0A4BE87F3C69}"/>
              </a:ext>
            </a:extLst>
          </p:cNvPr>
          <p:cNvSpPr>
            <a:spLocks noGrp="1"/>
          </p:cNvSpPr>
          <p:nvPr>
            <p:ph type="title"/>
          </p:nvPr>
        </p:nvSpPr>
        <p:spPr/>
        <p:txBody>
          <a:bodyPr/>
          <a:lstStyle/>
          <a:p>
            <a:r>
              <a:rPr lang="zh-CN" altLang="en-US" dirty="0"/>
              <a:t>成本管理分析</a:t>
            </a:r>
          </a:p>
        </p:txBody>
      </p:sp>
      <p:sp>
        <p:nvSpPr>
          <p:cNvPr id="19" name="ísḷîḓe">
            <a:extLst>
              <a:ext uri="{FF2B5EF4-FFF2-40B4-BE49-F238E27FC236}">
                <a16:creationId xmlns:a16="http://schemas.microsoft.com/office/drawing/2014/main" id="{B73E087A-5121-8805-2F71-745F6E3B980D}"/>
              </a:ext>
            </a:extLst>
          </p:cNvPr>
          <p:cNvSpPr/>
          <p:nvPr/>
        </p:nvSpPr>
        <p:spPr>
          <a:xfrm>
            <a:off x="0" y="6653476"/>
            <a:ext cx="12192000" cy="222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iṩḷîdè">
            <a:extLst>
              <a:ext uri="{FF2B5EF4-FFF2-40B4-BE49-F238E27FC236}">
                <a16:creationId xmlns:a16="http://schemas.microsoft.com/office/drawing/2014/main" id="{E2A7EF57-89B4-0001-31EA-A739E940870F}"/>
              </a:ext>
            </a:extLst>
          </p:cNvPr>
          <p:cNvSpPr>
            <a:spLocks noGrp="1"/>
          </p:cNvSpPr>
          <p:nvPr>
            <p:ph type="sldNum" sz="quarter" idx="12"/>
          </p:nvPr>
        </p:nvSpPr>
        <p:spPr/>
        <p:txBody>
          <a:bodyPr/>
          <a:lstStyle/>
          <a:p>
            <a:fld id="{7F65B630-C7FF-41C0-9923-C5E5E29EED81}" type="slidenum">
              <a:rPr lang="en-US" altLang="zh-CN" smtClean="0"/>
              <a:pPr/>
              <a:t>12</a:t>
            </a:fld>
            <a:endParaRPr lang="en-US"/>
          </a:p>
        </p:txBody>
      </p:sp>
      <p:grpSp>
        <p:nvGrpSpPr>
          <p:cNvPr id="28" name="iṧľîḓê">
            <a:extLst>
              <a:ext uri="{FF2B5EF4-FFF2-40B4-BE49-F238E27FC236}">
                <a16:creationId xmlns:a16="http://schemas.microsoft.com/office/drawing/2014/main" id="{F669E435-BD33-9EB0-4851-54FB493CBA59}"/>
              </a:ext>
            </a:extLst>
          </p:cNvPr>
          <p:cNvGrpSpPr/>
          <p:nvPr/>
        </p:nvGrpSpPr>
        <p:grpSpPr>
          <a:xfrm>
            <a:off x="1121054" y="1666451"/>
            <a:ext cx="9532802" cy="4381942"/>
            <a:chOff x="1121054" y="1666451"/>
            <a:chExt cx="9532802" cy="4381942"/>
          </a:xfrm>
        </p:grpSpPr>
        <p:grpSp>
          <p:nvGrpSpPr>
            <p:cNvPr id="4" name="íṥliḋé">
              <a:extLst>
                <a:ext uri="{FF2B5EF4-FFF2-40B4-BE49-F238E27FC236}">
                  <a16:creationId xmlns:a16="http://schemas.microsoft.com/office/drawing/2014/main" id="{E82006EE-C8ED-3287-76C7-0BD5AB2CDDEB}"/>
                </a:ext>
              </a:extLst>
            </p:cNvPr>
            <p:cNvGrpSpPr/>
            <p:nvPr/>
          </p:nvGrpSpPr>
          <p:grpSpPr>
            <a:xfrm>
              <a:off x="1121054" y="1666451"/>
              <a:ext cx="4360116" cy="2001509"/>
              <a:chOff x="916964" y="1666451"/>
              <a:chExt cx="4360116" cy="2001509"/>
            </a:xfrm>
          </p:grpSpPr>
          <p:sp>
            <p:nvSpPr>
              <p:cNvPr id="2" name="ïṡ1iḑé">
                <a:extLst>
                  <a:ext uri="{FF2B5EF4-FFF2-40B4-BE49-F238E27FC236}">
                    <a16:creationId xmlns:a16="http://schemas.microsoft.com/office/drawing/2014/main" id="{C61D9377-2419-A398-BD20-7DA09D14BFD3}"/>
                  </a:ext>
                </a:extLst>
              </p:cNvPr>
              <p:cNvSpPr/>
              <p:nvPr/>
            </p:nvSpPr>
            <p:spPr>
              <a:xfrm>
                <a:off x="916964" y="1872867"/>
                <a:ext cx="4360116" cy="1795093"/>
              </a:xfrm>
              <a:prstGeom prst="roundRect">
                <a:avLst>
                  <a:gd name="adj" fmla="val 7515"/>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51" name="iŝḻiḓè">
                <a:extLst>
                  <a:ext uri="{FF2B5EF4-FFF2-40B4-BE49-F238E27FC236}">
                    <a16:creationId xmlns:a16="http://schemas.microsoft.com/office/drawing/2014/main" id="{706FEE4B-3AF6-7F98-E58D-C137A639C927}"/>
                  </a:ext>
                </a:extLst>
              </p:cNvPr>
              <p:cNvSpPr txBox="1">
                <a:spLocks/>
              </p:cNvSpPr>
              <p:nvPr/>
            </p:nvSpPr>
            <p:spPr>
              <a:xfrm>
                <a:off x="1025712" y="2318423"/>
                <a:ext cx="4053064" cy="1075359"/>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285750" indent="-285750">
                  <a:lnSpc>
                    <a:spcPct val="150000"/>
                  </a:lnSpc>
                  <a:buFont typeface="Arial" panose="020B0604020202020204" pitchFamily="34" charset="0"/>
                  <a:buChar char="•"/>
                </a:pPr>
                <a:r>
                  <a:rPr lang="zh-CN" altLang="en-US" sz="1200" b="0" dirty="0">
                    <a:latin typeface="+mn-ea"/>
                    <a:ea typeface="+mn-ea"/>
                  </a:rPr>
                  <a:t>不计算管理成本</a:t>
                </a:r>
                <a:r>
                  <a:rPr lang="en-US" altLang="zh-CN" sz="1200" b="0" dirty="0">
                    <a:latin typeface="+mn-ea"/>
                    <a:ea typeface="+mn-ea"/>
                  </a:rPr>
                  <a:t>,</a:t>
                </a:r>
                <a:r>
                  <a:rPr lang="zh-CN" altLang="en-US" sz="1200" b="0" dirty="0">
                    <a:latin typeface="+mn-ea"/>
                    <a:ea typeface="+mn-ea"/>
                  </a:rPr>
                  <a:t>只重视事后算帐，难以适应社会主义市场经济发展的要求</a:t>
                </a:r>
                <a:endParaRPr lang="en-US" altLang="zh-CN" sz="1200" b="0" dirty="0">
                  <a:latin typeface="+mn-ea"/>
                  <a:ea typeface="+mn-ea"/>
                </a:endParaRPr>
              </a:p>
              <a:p>
                <a:pPr marL="285750" indent="-285750">
                  <a:lnSpc>
                    <a:spcPct val="150000"/>
                  </a:lnSpc>
                  <a:buFont typeface="Arial" panose="020B0604020202020204" pitchFamily="34" charset="0"/>
                  <a:buChar char="•"/>
                </a:pPr>
                <a:r>
                  <a:rPr lang="zh-CN" altLang="en-US" sz="1200" b="0" dirty="0">
                    <a:latin typeface="+mn-ea"/>
                    <a:ea typeface="+mn-ea"/>
                  </a:rPr>
                  <a:t>成本管理观念上革新，要树立竞争观念、效益观念、经营观念、法制观念</a:t>
                </a:r>
              </a:p>
            </p:txBody>
          </p:sp>
          <p:sp>
            <p:nvSpPr>
              <p:cNvPr id="160" name="ï$líḓè">
                <a:extLst>
                  <a:ext uri="{FF2B5EF4-FFF2-40B4-BE49-F238E27FC236}">
                    <a16:creationId xmlns:a16="http://schemas.microsoft.com/office/drawing/2014/main" id="{0D7070F4-0F53-2F53-C5CA-5CD66BFB560C}"/>
                  </a:ext>
                </a:extLst>
              </p:cNvPr>
              <p:cNvSpPr/>
              <p:nvPr/>
            </p:nvSpPr>
            <p:spPr>
              <a:xfrm>
                <a:off x="916964" y="1666451"/>
                <a:ext cx="4360115" cy="519351"/>
              </a:xfrm>
              <a:prstGeom prst="roundRect">
                <a:avLst>
                  <a:gd name="adj" fmla="val 50000"/>
                </a:avLst>
              </a:prstGeom>
              <a:solidFill>
                <a:schemeClr val="accent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a:defRPr/>
                </a:pPr>
                <a:r>
                  <a:rPr lang="zh-CN" altLang="en-US" b="1" dirty="0">
                    <a:solidFill>
                      <a:schemeClr val="bg1"/>
                    </a:solidFill>
                    <a:latin typeface="+mj-ea"/>
                    <a:ea typeface="+mj-ea"/>
                    <a:cs typeface="+mj-cs"/>
                  </a:rPr>
                  <a:t>成本管理思想革新化 </a:t>
                </a:r>
              </a:p>
            </p:txBody>
          </p:sp>
        </p:grpSp>
        <p:grpSp>
          <p:nvGrpSpPr>
            <p:cNvPr id="15" name="íślîďè">
              <a:extLst>
                <a:ext uri="{FF2B5EF4-FFF2-40B4-BE49-F238E27FC236}">
                  <a16:creationId xmlns:a16="http://schemas.microsoft.com/office/drawing/2014/main" id="{69A2910B-DB2B-FDA2-FCD3-43453590B146}"/>
                </a:ext>
              </a:extLst>
            </p:cNvPr>
            <p:cNvGrpSpPr/>
            <p:nvPr/>
          </p:nvGrpSpPr>
          <p:grpSpPr>
            <a:xfrm>
              <a:off x="6293740" y="1666451"/>
              <a:ext cx="4360116" cy="2001509"/>
              <a:chOff x="916964" y="1666451"/>
              <a:chExt cx="4360116" cy="2001509"/>
            </a:xfrm>
          </p:grpSpPr>
          <p:sp>
            <p:nvSpPr>
              <p:cNvPr id="16" name="iṡ1iḋê">
                <a:extLst>
                  <a:ext uri="{FF2B5EF4-FFF2-40B4-BE49-F238E27FC236}">
                    <a16:creationId xmlns:a16="http://schemas.microsoft.com/office/drawing/2014/main" id="{B7F46961-249B-6407-EF74-C2DADAEABC8D}"/>
                  </a:ext>
                </a:extLst>
              </p:cNvPr>
              <p:cNvSpPr/>
              <p:nvPr/>
            </p:nvSpPr>
            <p:spPr>
              <a:xfrm>
                <a:off x="916964" y="1872867"/>
                <a:ext cx="4360116" cy="1795093"/>
              </a:xfrm>
              <a:prstGeom prst="roundRect">
                <a:avLst>
                  <a:gd name="adj" fmla="val 7515"/>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7" name="ï$ḷiḑè">
                <a:extLst>
                  <a:ext uri="{FF2B5EF4-FFF2-40B4-BE49-F238E27FC236}">
                    <a16:creationId xmlns:a16="http://schemas.microsoft.com/office/drawing/2014/main" id="{D77513B4-8AC7-3237-743B-93BE7054B56A}"/>
                  </a:ext>
                </a:extLst>
              </p:cNvPr>
              <p:cNvSpPr txBox="1">
                <a:spLocks/>
              </p:cNvSpPr>
              <p:nvPr/>
            </p:nvSpPr>
            <p:spPr>
              <a:xfrm>
                <a:off x="1025712" y="2318423"/>
                <a:ext cx="4053064" cy="1075359"/>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285750" indent="-285750">
                  <a:lnSpc>
                    <a:spcPct val="150000"/>
                  </a:lnSpc>
                  <a:buFont typeface="Arial" panose="020B0604020202020204" pitchFamily="34" charset="0"/>
                  <a:buChar char="•"/>
                </a:pPr>
                <a:r>
                  <a:rPr lang="zh-CN" altLang="en-US" sz="1200" b="0" dirty="0">
                    <a:latin typeface="+mn-ea"/>
                    <a:ea typeface="+mn-ea"/>
                  </a:rPr>
                  <a:t>总结我国成本管理的好经验，引进国外现代化成本管理方法，相互融合</a:t>
                </a:r>
              </a:p>
              <a:p>
                <a:pPr marL="285750" indent="-285750">
                  <a:lnSpc>
                    <a:spcPct val="150000"/>
                  </a:lnSpc>
                  <a:buFont typeface="Arial" panose="020B0604020202020204" pitchFamily="34" charset="0"/>
                  <a:buChar char="•"/>
                </a:pPr>
                <a:r>
                  <a:rPr lang="zh-CN" altLang="en-US" sz="1200" b="0" dirty="0">
                    <a:latin typeface="+mn-ea"/>
                    <a:ea typeface="+mn-ea"/>
                  </a:rPr>
                  <a:t>有目标成本管理、责任成本管理、厂内经济核算、本量利分析</a:t>
                </a:r>
              </a:p>
            </p:txBody>
          </p:sp>
          <p:sp>
            <p:nvSpPr>
              <p:cNvPr id="18" name="ïsḻiḍè">
                <a:extLst>
                  <a:ext uri="{FF2B5EF4-FFF2-40B4-BE49-F238E27FC236}">
                    <a16:creationId xmlns:a16="http://schemas.microsoft.com/office/drawing/2014/main" id="{9F8B116C-BBF4-F857-08F1-06A761D4826D}"/>
                  </a:ext>
                </a:extLst>
              </p:cNvPr>
              <p:cNvSpPr/>
              <p:nvPr/>
            </p:nvSpPr>
            <p:spPr>
              <a:xfrm>
                <a:off x="916964" y="1666451"/>
                <a:ext cx="4360115" cy="519351"/>
              </a:xfrm>
              <a:prstGeom prst="roundRect">
                <a:avLst>
                  <a:gd name="adj" fmla="val 50000"/>
                </a:avLst>
              </a:prstGeom>
              <a:solidFill>
                <a:schemeClr val="accent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a:defRPr/>
                </a:pPr>
                <a:r>
                  <a:rPr lang="zh-CN" altLang="en-US" b="1" dirty="0">
                    <a:solidFill>
                      <a:schemeClr val="bg1"/>
                    </a:solidFill>
                    <a:latin typeface="+mj-ea"/>
                    <a:ea typeface="+mj-ea"/>
                    <a:cs typeface="+mj-cs"/>
                  </a:rPr>
                  <a:t>成本管理方法科学化 </a:t>
                </a:r>
              </a:p>
            </p:txBody>
          </p:sp>
        </p:grpSp>
        <p:grpSp>
          <p:nvGrpSpPr>
            <p:cNvPr id="20" name="íş1iḓè">
              <a:extLst>
                <a:ext uri="{FF2B5EF4-FFF2-40B4-BE49-F238E27FC236}">
                  <a16:creationId xmlns:a16="http://schemas.microsoft.com/office/drawing/2014/main" id="{0EE3DC3E-12A6-3D36-5926-3721F468A6AA}"/>
                </a:ext>
              </a:extLst>
            </p:cNvPr>
            <p:cNvGrpSpPr/>
            <p:nvPr/>
          </p:nvGrpSpPr>
          <p:grpSpPr>
            <a:xfrm>
              <a:off x="1121054" y="4046884"/>
              <a:ext cx="4360116" cy="2001509"/>
              <a:chOff x="916964" y="1666451"/>
              <a:chExt cx="4360116" cy="2001509"/>
            </a:xfrm>
          </p:grpSpPr>
          <p:sp>
            <p:nvSpPr>
              <p:cNvPr id="21" name="î$ḷîḓe">
                <a:extLst>
                  <a:ext uri="{FF2B5EF4-FFF2-40B4-BE49-F238E27FC236}">
                    <a16:creationId xmlns:a16="http://schemas.microsoft.com/office/drawing/2014/main" id="{F7F1D6BE-66CA-92CB-625F-D3DF042AD6B8}"/>
                  </a:ext>
                </a:extLst>
              </p:cNvPr>
              <p:cNvSpPr/>
              <p:nvPr/>
            </p:nvSpPr>
            <p:spPr>
              <a:xfrm>
                <a:off x="916964" y="1872867"/>
                <a:ext cx="4360116" cy="1795093"/>
              </a:xfrm>
              <a:prstGeom prst="roundRect">
                <a:avLst>
                  <a:gd name="adj" fmla="val 7515"/>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22" name="íṡľïďe">
                <a:extLst>
                  <a:ext uri="{FF2B5EF4-FFF2-40B4-BE49-F238E27FC236}">
                    <a16:creationId xmlns:a16="http://schemas.microsoft.com/office/drawing/2014/main" id="{AF6A46CA-66CC-C8E9-24BB-E27B4C9B5516}"/>
                  </a:ext>
                </a:extLst>
              </p:cNvPr>
              <p:cNvSpPr txBox="1">
                <a:spLocks/>
              </p:cNvSpPr>
              <p:nvPr/>
            </p:nvSpPr>
            <p:spPr>
              <a:xfrm>
                <a:off x="1025712" y="2318423"/>
                <a:ext cx="4053064" cy="1075359"/>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285750" indent="-285750">
                  <a:lnSpc>
                    <a:spcPct val="150000"/>
                  </a:lnSpc>
                  <a:buFont typeface="Arial" panose="020B0604020202020204" pitchFamily="34" charset="0"/>
                  <a:buChar char="•"/>
                </a:pPr>
                <a:r>
                  <a:rPr lang="zh-CN" altLang="en-US" sz="1200" b="0" dirty="0">
                    <a:latin typeface="+mn-ea"/>
                    <a:ea typeface="+mn-ea"/>
                  </a:rPr>
                  <a:t>应用电子计算机，可以加速信息处理，便于建立成本管理信息系统</a:t>
                </a:r>
              </a:p>
              <a:p>
                <a:pPr marL="285750" indent="-285750">
                  <a:lnSpc>
                    <a:spcPct val="150000"/>
                  </a:lnSpc>
                  <a:buFont typeface="Arial" panose="020B0604020202020204" pitchFamily="34" charset="0"/>
                  <a:buChar char="•"/>
                </a:pPr>
                <a:r>
                  <a:rPr lang="zh-CN" altLang="en-US" sz="1200" b="0" dirty="0">
                    <a:latin typeface="+mn-ea"/>
                    <a:ea typeface="+mn-ea"/>
                  </a:rPr>
                  <a:t>应推广应用先进的检测手段和显示监控装置，为成本控制和计算创造条件</a:t>
                </a:r>
              </a:p>
            </p:txBody>
          </p:sp>
          <p:sp>
            <p:nvSpPr>
              <p:cNvPr id="23" name="îsľiḋè">
                <a:extLst>
                  <a:ext uri="{FF2B5EF4-FFF2-40B4-BE49-F238E27FC236}">
                    <a16:creationId xmlns:a16="http://schemas.microsoft.com/office/drawing/2014/main" id="{1388D278-FA53-77CA-1795-2AFB8F72768A}"/>
                  </a:ext>
                </a:extLst>
              </p:cNvPr>
              <p:cNvSpPr/>
              <p:nvPr/>
            </p:nvSpPr>
            <p:spPr>
              <a:xfrm>
                <a:off x="916964" y="1666451"/>
                <a:ext cx="4360115" cy="519351"/>
              </a:xfrm>
              <a:prstGeom prst="roundRect">
                <a:avLst>
                  <a:gd name="adj" fmla="val 50000"/>
                </a:avLst>
              </a:prstGeom>
              <a:solidFill>
                <a:schemeClr val="accent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a:defRPr/>
                </a:pPr>
                <a:r>
                  <a:rPr lang="zh-CN" altLang="en-US" b="1" dirty="0">
                    <a:solidFill>
                      <a:schemeClr val="bg1"/>
                    </a:solidFill>
                    <a:latin typeface="+mj-ea"/>
                    <a:ea typeface="+mj-ea"/>
                    <a:cs typeface="+mj-cs"/>
                  </a:rPr>
                  <a:t>成本管理手段电子化 </a:t>
                </a:r>
              </a:p>
            </p:txBody>
          </p:sp>
        </p:grpSp>
        <p:grpSp>
          <p:nvGrpSpPr>
            <p:cNvPr id="24" name="íṧļïḍé">
              <a:extLst>
                <a:ext uri="{FF2B5EF4-FFF2-40B4-BE49-F238E27FC236}">
                  <a16:creationId xmlns:a16="http://schemas.microsoft.com/office/drawing/2014/main" id="{F7B68CA5-4068-969B-DB20-D96E576D8ED2}"/>
                </a:ext>
              </a:extLst>
            </p:cNvPr>
            <p:cNvGrpSpPr/>
            <p:nvPr/>
          </p:nvGrpSpPr>
          <p:grpSpPr>
            <a:xfrm>
              <a:off x="6293740" y="4046884"/>
              <a:ext cx="4360116" cy="2001509"/>
              <a:chOff x="916964" y="1666451"/>
              <a:chExt cx="4360116" cy="2001509"/>
            </a:xfrm>
          </p:grpSpPr>
          <p:sp>
            <p:nvSpPr>
              <p:cNvPr id="25" name="î$ḻïdê">
                <a:extLst>
                  <a:ext uri="{FF2B5EF4-FFF2-40B4-BE49-F238E27FC236}">
                    <a16:creationId xmlns:a16="http://schemas.microsoft.com/office/drawing/2014/main" id="{4C67171F-562E-BBB0-A8DE-A783D8BDA9C6}"/>
                  </a:ext>
                </a:extLst>
              </p:cNvPr>
              <p:cNvSpPr/>
              <p:nvPr/>
            </p:nvSpPr>
            <p:spPr>
              <a:xfrm>
                <a:off x="916964" y="1872867"/>
                <a:ext cx="4360116" cy="1795093"/>
              </a:xfrm>
              <a:prstGeom prst="roundRect">
                <a:avLst>
                  <a:gd name="adj" fmla="val 7515"/>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26" name="iSļîḍe">
                <a:extLst>
                  <a:ext uri="{FF2B5EF4-FFF2-40B4-BE49-F238E27FC236}">
                    <a16:creationId xmlns:a16="http://schemas.microsoft.com/office/drawing/2014/main" id="{DABE03C6-D803-D219-D26D-6EFFBC3ACCB0}"/>
                  </a:ext>
                </a:extLst>
              </p:cNvPr>
              <p:cNvSpPr txBox="1">
                <a:spLocks/>
              </p:cNvSpPr>
              <p:nvPr/>
            </p:nvSpPr>
            <p:spPr>
              <a:xfrm>
                <a:off x="1025712" y="2318423"/>
                <a:ext cx="4053064" cy="798360"/>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285750" indent="-285750">
                  <a:lnSpc>
                    <a:spcPct val="150000"/>
                  </a:lnSpc>
                  <a:buFont typeface="Arial" panose="020B0604020202020204" pitchFamily="34" charset="0"/>
                  <a:buChar char="•"/>
                </a:pPr>
                <a:r>
                  <a:rPr lang="zh-CN" altLang="en-US" sz="1200" b="0" dirty="0">
                    <a:latin typeface="+mn-ea"/>
                    <a:ea typeface="+mn-ea"/>
                  </a:rPr>
                  <a:t>管理现代化的保证</a:t>
                </a:r>
                <a:r>
                  <a:rPr lang="en-US" altLang="zh-CN" sz="1200" b="0" dirty="0">
                    <a:latin typeface="+mn-ea"/>
                    <a:ea typeface="+mn-ea"/>
                  </a:rPr>
                  <a:t>,</a:t>
                </a:r>
                <a:r>
                  <a:rPr lang="zh-CN" altLang="en-US" sz="1200" b="0" dirty="0">
                    <a:latin typeface="+mn-ea"/>
                    <a:ea typeface="+mn-ea"/>
                  </a:rPr>
                  <a:t>成本管理组织化就要求实行统一领导、分级管理的原则</a:t>
                </a:r>
              </a:p>
              <a:p>
                <a:pPr marL="285750" indent="-285750">
                  <a:lnSpc>
                    <a:spcPct val="150000"/>
                  </a:lnSpc>
                  <a:buFont typeface="Arial" panose="020B0604020202020204" pitchFamily="34" charset="0"/>
                  <a:buChar char="•"/>
                </a:pPr>
                <a:r>
                  <a:rPr lang="zh-CN" altLang="en-US" sz="1200" b="0" dirty="0">
                    <a:latin typeface="+mn-ea"/>
                    <a:ea typeface="+mn-ea"/>
                  </a:rPr>
                  <a:t>建立成本管理责任制度，保证目标成本的顺利实现</a:t>
                </a:r>
              </a:p>
            </p:txBody>
          </p:sp>
          <p:sp>
            <p:nvSpPr>
              <p:cNvPr id="27" name="i$ľïďe">
                <a:extLst>
                  <a:ext uri="{FF2B5EF4-FFF2-40B4-BE49-F238E27FC236}">
                    <a16:creationId xmlns:a16="http://schemas.microsoft.com/office/drawing/2014/main" id="{8087CCC5-16E7-9B2B-8FBC-B6D3C59ADCF7}"/>
                  </a:ext>
                </a:extLst>
              </p:cNvPr>
              <p:cNvSpPr/>
              <p:nvPr/>
            </p:nvSpPr>
            <p:spPr>
              <a:xfrm>
                <a:off x="916964" y="1666451"/>
                <a:ext cx="4360115" cy="519351"/>
              </a:xfrm>
              <a:prstGeom prst="roundRect">
                <a:avLst>
                  <a:gd name="adj" fmla="val 50000"/>
                </a:avLst>
              </a:prstGeom>
              <a:solidFill>
                <a:schemeClr val="accent3"/>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a:defRPr/>
                </a:pPr>
                <a:r>
                  <a:rPr lang="zh-CN" altLang="en-US" b="1" dirty="0">
                    <a:solidFill>
                      <a:schemeClr val="bg1"/>
                    </a:solidFill>
                    <a:latin typeface="+mj-ea"/>
                    <a:ea typeface="+mj-ea"/>
                    <a:cs typeface="+mj-cs"/>
                  </a:rPr>
                  <a:t>成本管理组织合理化 </a:t>
                </a:r>
              </a:p>
            </p:txBody>
          </p:sp>
        </p:grpSp>
      </p:grpSp>
    </p:spTree>
    <p:extLst>
      <p:ext uri="{BB962C8B-B14F-4D97-AF65-F5344CB8AC3E}">
        <p14:creationId xmlns:p14="http://schemas.microsoft.com/office/powerpoint/2010/main" val="2870946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ïslîḑè"/>
        <p:cNvGrpSpPr/>
        <p:nvPr/>
      </p:nvGrpSpPr>
      <p:grpSpPr>
        <a:xfrm>
          <a:off x="0" y="0"/>
          <a:ext cx="0" cy="0"/>
          <a:chOff x="0" y="0"/>
          <a:chExt cx="0" cy="0"/>
        </a:xfrm>
      </p:grpSpPr>
      <p:sp>
        <p:nvSpPr>
          <p:cNvPr id="5" name="ïṡḷîḑê">
            <a:extLst>
              <a:ext uri="{FF2B5EF4-FFF2-40B4-BE49-F238E27FC236}">
                <a16:creationId xmlns:a16="http://schemas.microsoft.com/office/drawing/2014/main" id="{F44390AA-19A9-4B08-B854-0592C831F3DF}"/>
              </a:ext>
            </a:extLst>
          </p:cNvPr>
          <p:cNvSpPr>
            <a:spLocks noGrp="1"/>
          </p:cNvSpPr>
          <p:nvPr>
            <p:ph type="title"/>
          </p:nvPr>
        </p:nvSpPr>
        <p:spPr/>
        <p:txBody>
          <a:bodyPr/>
          <a:lstStyle/>
          <a:p>
            <a:r>
              <a:rPr lang="zh-CN" altLang="en-US" dirty="0"/>
              <a:t>战略成本分析</a:t>
            </a:r>
          </a:p>
        </p:txBody>
      </p:sp>
      <p:sp>
        <p:nvSpPr>
          <p:cNvPr id="8" name="ïšḻiḋè">
            <a:extLst>
              <a:ext uri="{FF2B5EF4-FFF2-40B4-BE49-F238E27FC236}">
                <a16:creationId xmlns:a16="http://schemas.microsoft.com/office/drawing/2014/main" id="{2430B60F-F9B6-2A3C-E778-F9C2DC214DF1}"/>
              </a:ext>
            </a:extLst>
          </p:cNvPr>
          <p:cNvSpPr>
            <a:spLocks noGrp="1"/>
          </p:cNvSpPr>
          <p:nvPr>
            <p:ph type="sldNum" sz="quarter" idx="12"/>
          </p:nvPr>
        </p:nvSpPr>
        <p:spPr/>
        <p:txBody>
          <a:bodyPr/>
          <a:lstStyle/>
          <a:p>
            <a:fld id="{7F65B630-C7FF-41C0-9923-C5E5E29EED81}" type="slidenum">
              <a:rPr lang="en-US" altLang="zh-CN" smtClean="0"/>
              <a:pPr/>
              <a:t>13</a:t>
            </a:fld>
            <a:endParaRPr lang="en-US"/>
          </a:p>
        </p:txBody>
      </p:sp>
      <p:grpSp>
        <p:nvGrpSpPr>
          <p:cNvPr id="27" name="iṡlîḓê">
            <a:extLst>
              <a:ext uri="{FF2B5EF4-FFF2-40B4-BE49-F238E27FC236}">
                <a16:creationId xmlns:a16="http://schemas.microsoft.com/office/drawing/2014/main" id="{42EC598C-D134-15C7-269B-47512F60129A}"/>
              </a:ext>
            </a:extLst>
          </p:cNvPr>
          <p:cNvGrpSpPr/>
          <p:nvPr/>
        </p:nvGrpSpPr>
        <p:grpSpPr>
          <a:xfrm>
            <a:off x="704810" y="1511971"/>
            <a:ext cx="10804407" cy="4346105"/>
            <a:chOff x="704810" y="1511971"/>
            <a:chExt cx="10804407" cy="4346105"/>
          </a:xfrm>
        </p:grpSpPr>
        <p:grpSp>
          <p:nvGrpSpPr>
            <p:cNvPr id="26" name="îšḷíďe">
              <a:extLst>
                <a:ext uri="{FF2B5EF4-FFF2-40B4-BE49-F238E27FC236}">
                  <a16:creationId xmlns:a16="http://schemas.microsoft.com/office/drawing/2014/main" id="{7D76E424-3E2A-40AD-2F01-FCE7FEBE6B7F}"/>
                </a:ext>
              </a:extLst>
            </p:cNvPr>
            <p:cNvGrpSpPr/>
            <p:nvPr/>
          </p:nvGrpSpPr>
          <p:grpSpPr>
            <a:xfrm>
              <a:off x="3976642" y="1518637"/>
              <a:ext cx="7532575" cy="4316599"/>
              <a:chOff x="4259192" y="1518637"/>
              <a:chExt cx="7532575" cy="4316599"/>
            </a:xfrm>
          </p:grpSpPr>
          <p:sp>
            <p:nvSpPr>
              <p:cNvPr id="9" name="iŝḻíďe">
                <a:extLst>
                  <a:ext uri="{FF2B5EF4-FFF2-40B4-BE49-F238E27FC236}">
                    <a16:creationId xmlns:a16="http://schemas.microsoft.com/office/drawing/2014/main" id="{9F5A102E-DC0E-AD34-5212-ED8D845777E8}"/>
                  </a:ext>
                </a:extLst>
              </p:cNvPr>
              <p:cNvSpPr txBox="1">
                <a:spLocks/>
              </p:cNvSpPr>
              <p:nvPr/>
            </p:nvSpPr>
            <p:spPr>
              <a:xfrm>
                <a:off x="4259192" y="1518637"/>
                <a:ext cx="7467987"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为了获取成本优势、实现战略成本管理的目标，以行业价值链为基础，逐项地比较公司与关键竟争对手的每项经营活动的成本，从而准确地找出成本优势或劣势根源的综合成本分析。</a:t>
                </a:r>
              </a:p>
            </p:txBody>
          </p:sp>
          <p:sp>
            <p:nvSpPr>
              <p:cNvPr id="43" name="íšḷîďé">
                <a:extLst>
                  <a:ext uri="{FF2B5EF4-FFF2-40B4-BE49-F238E27FC236}">
                    <a16:creationId xmlns:a16="http://schemas.microsoft.com/office/drawing/2014/main" id="{71B1EBAC-8065-E9A7-8458-4E4EFF3E2F95}"/>
                  </a:ext>
                </a:extLst>
              </p:cNvPr>
              <p:cNvSpPr txBox="1">
                <a:spLocks/>
              </p:cNvSpPr>
              <p:nvPr/>
            </p:nvSpPr>
            <p:spPr>
              <a:xfrm>
                <a:off x="4262503" y="2422891"/>
                <a:ext cx="7463925" cy="304250"/>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800" dirty="0">
                    <a:latin typeface="+mn-ea"/>
                    <a:ea typeface="+mn-ea"/>
                  </a:rPr>
                  <a:t>战略成本分析的内容一般包括以下三方面竞争态势分析</a:t>
                </a:r>
              </a:p>
            </p:txBody>
          </p:sp>
          <p:grpSp>
            <p:nvGrpSpPr>
              <p:cNvPr id="23" name="iṩľîďè">
                <a:extLst>
                  <a:ext uri="{FF2B5EF4-FFF2-40B4-BE49-F238E27FC236}">
                    <a16:creationId xmlns:a16="http://schemas.microsoft.com/office/drawing/2014/main" id="{5B3BC736-750F-3B24-BB34-CF9D54039824}"/>
                  </a:ext>
                </a:extLst>
              </p:cNvPr>
              <p:cNvGrpSpPr/>
              <p:nvPr/>
            </p:nvGrpSpPr>
            <p:grpSpPr>
              <a:xfrm>
                <a:off x="4271183" y="3089098"/>
                <a:ext cx="2426467" cy="2746138"/>
                <a:chOff x="4271183" y="3089098"/>
                <a:chExt cx="2426467" cy="2746138"/>
              </a:xfrm>
            </p:grpSpPr>
            <p:grpSp>
              <p:nvGrpSpPr>
                <p:cNvPr id="11" name="iS1ïḑè">
                  <a:extLst>
                    <a:ext uri="{FF2B5EF4-FFF2-40B4-BE49-F238E27FC236}">
                      <a16:creationId xmlns:a16="http://schemas.microsoft.com/office/drawing/2014/main" id="{DD1EFD28-9D4B-CC55-11FA-45BE7DD2CE23}"/>
                    </a:ext>
                  </a:extLst>
                </p:cNvPr>
                <p:cNvGrpSpPr/>
                <p:nvPr/>
              </p:nvGrpSpPr>
              <p:grpSpPr>
                <a:xfrm>
                  <a:off x="4271183" y="3089098"/>
                  <a:ext cx="2426467" cy="2746138"/>
                  <a:chOff x="834600" y="5549800"/>
                  <a:chExt cx="2426467" cy="1778199"/>
                </a:xfrm>
              </p:grpSpPr>
              <p:sp>
                <p:nvSpPr>
                  <p:cNvPr id="6" name="ïśľídé">
                    <a:extLst>
                      <a:ext uri="{FF2B5EF4-FFF2-40B4-BE49-F238E27FC236}">
                        <a16:creationId xmlns:a16="http://schemas.microsoft.com/office/drawing/2014/main" id="{D2131B09-8113-DB52-4407-DE19D3BFF436}"/>
                      </a:ext>
                    </a:extLst>
                  </p:cNvPr>
                  <p:cNvSpPr/>
                  <p:nvPr/>
                </p:nvSpPr>
                <p:spPr>
                  <a:xfrm>
                    <a:off x="834600" y="5549800"/>
                    <a:ext cx="2426467" cy="1778199"/>
                  </a:xfrm>
                  <a:prstGeom prst="roundRect">
                    <a:avLst>
                      <a:gd name="adj" fmla="val 3723"/>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b="1" dirty="0">
                      <a:solidFill>
                        <a:srgbClr val="FFFFFF"/>
                      </a:solidFill>
                    </a:endParaRPr>
                  </a:p>
                </p:txBody>
              </p:sp>
              <p:sp>
                <p:nvSpPr>
                  <p:cNvPr id="10" name="îṩļîḑê">
                    <a:extLst>
                      <a:ext uri="{FF2B5EF4-FFF2-40B4-BE49-F238E27FC236}">
                        <a16:creationId xmlns:a16="http://schemas.microsoft.com/office/drawing/2014/main" id="{95E0E008-25BF-74A9-8942-5D0F6E62C421}"/>
                      </a:ext>
                    </a:extLst>
                  </p:cNvPr>
                  <p:cNvSpPr/>
                  <p:nvPr/>
                </p:nvSpPr>
                <p:spPr>
                  <a:xfrm rot="5400000">
                    <a:off x="2024973" y="4359427"/>
                    <a:ext cx="45719" cy="242646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grpSp>
            <p:grpSp>
              <p:nvGrpSpPr>
                <p:cNvPr id="3" name="iṡḻîḓè">
                  <a:extLst>
                    <a:ext uri="{FF2B5EF4-FFF2-40B4-BE49-F238E27FC236}">
                      <a16:creationId xmlns:a16="http://schemas.microsoft.com/office/drawing/2014/main" id="{00F16C02-27BF-A543-F40E-14A040276584}"/>
                    </a:ext>
                  </a:extLst>
                </p:cNvPr>
                <p:cNvGrpSpPr/>
                <p:nvPr/>
              </p:nvGrpSpPr>
              <p:grpSpPr>
                <a:xfrm>
                  <a:off x="4512369" y="3558439"/>
                  <a:ext cx="1944094" cy="1842917"/>
                  <a:chOff x="4798769" y="3907713"/>
                  <a:chExt cx="1944094" cy="1842917"/>
                </a:xfrm>
              </p:grpSpPr>
              <p:sp>
                <p:nvSpPr>
                  <p:cNvPr id="44" name="ïṣľîḋe">
                    <a:extLst>
                      <a:ext uri="{FF2B5EF4-FFF2-40B4-BE49-F238E27FC236}">
                        <a16:creationId xmlns:a16="http://schemas.microsoft.com/office/drawing/2014/main" id="{DD17B6D1-8D0D-2AF6-5D6A-CAF84879F00A}"/>
                      </a:ext>
                    </a:extLst>
                  </p:cNvPr>
                  <p:cNvSpPr txBox="1">
                    <a:spLocks/>
                  </p:cNvSpPr>
                  <p:nvPr/>
                </p:nvSpPr>
                <p:spPr>
                  <a:xfrm>
                    <a:off x="4808805" y="4479898"/>
                    <a:ext cx="1934058" cy="1270732"/>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重点是对影响企业成本的外部环境进行分析</a:t>
                    </a:r>
                  </a:p>
                  <a:p>
                    <a:pPr>
                      <a:lnSpc>
                        <a:spcPct val="120000"/>
                      </a:lnSpc>
                    </a:pPr>
                    <a:r>
                      <a:rPr lang="zh-CN" altLang="en-US" sz="1400" b="0" dirty="0">
                        <a:latin typeface="+mn-ea"/>
                        <a:ea typeface="+mn-ea"/>
                      </a:rPr>
                      <a:t>其主要目的是揭示企业在成本方面面临的机会与威胁</a:t>
                    </a:r>
                  </a:p>
                </p:txBody>
              </p:sp>
              <p:sp>
                <p:nvSpPr>
                  <p:cNvPr id="13" name="íS1íḋê">
                    <a:extLst>
                      <a:ext uri="{FF2B5EF4-FFF2-40B4-BE49-F238E27FC236}">
                        <a16:creationId xmlns:a16="http://schemas.microsoft.com/office/drawing/2014/main" id="{99B5EC61-5BFA-BE47-C9BB-6636B06D67EC}"/>
                      </a:ext>
                    </a:extLst>
                  </p:cNvPr>
                  <p:cNvSpPr txBox="1"/>
                  <p:nvPr/>
                </p:nvSpPr>
                <p:spPr>
                  <a:xfrm>
                    <a:off x="4798769" y="3907713"/>
                    <a:ext cx="1934058" cy="276999"/>
                  </a:xfrm>
                  <a:prstGeom prst="rect">
                    <a:avLst/>
                  </a:prstGeom>
                </p:spPr>
                <p:txBody>
                  <a:bodyPr wrap="square" lIns="0" tIns="0" rIns="0" bIns="0" rtlCol="0">
                    <a:spAutoFit/>
                  </a:bodyPr>
                  <a:lstStyle/>
                  <a:p>
                    <a:pPr marL="0" algn="l"/>
                    <a:r>
                      <a:rPr lang="zh-CN" altLang="en-US" b="1" dirty="0">
                        <a:latin typeface="+mj-ea"/>
                        <a:ea typeface="+mj-ea"/>
                        <a:cs typeface="+mj-cs"/>
                      </a:rPr>
                      <a:t>企业的外部环境</a:t>
                    </a:r>
                  </a:p>
                </p:txBody>
              </p:sp>
            </p:grpSp>
          </p:grpSp>
          <p:grpSp>
            <p:nvGrpSpPr>
              <p:cNvPr id="22" name="ïSlíḑé">
                <a:extLst>
                  <a:ext uri="{FF2B5EF4-FFF2-40B4-BE49-F238E27FC236}">
                    <a16:creationId xmlns:a16="http://schemas.microsoft.com/office/drawing/2014/main" id="{4E0284C3-C706-245B-C9F0-FC3CD801492D}"/>
                  </a:ext>
                </a:extLst>
              </p:cNvPr>
              <p:cNvGrpSpPr/>
              <p:nvPr/>
            </p:nvGrpSpPr>
            <p:grpSpPr>
              <a:xfrm>
                <a:off x="6818241" y="3089098"/>
                <a:ext cx="2426467" cy="2746138"/>
                <a:chOff x="6938835" y="3089098"/>
                <a:chExt cx="2426467" cy="2746138"/>
              </a:xfrm>
            </p:grpSpPr>
            <p:grpSp>
              <p:nvGrpSpPr>
                <p:cNvPr id="12" name="ïsḻidé">
                  <a:extLst>
                    <a:ext uri="{FF2B5EF4-FFF2-40B4-BE49-F238E27FC236}">
                      <a16:creationId xmlns:a16="http://schemas.microsoft.com/office/drawing/2014/main" id="{79E1D6B5-4F02-B854-073C-C0954A540037}"/>
                    </a:ext>
                  </a:extLst>
                </p:cNvPr>
                <p:cNvGrpSpPr/>
                <p:nvPr/>
              </p:nvGrpSpPr>
              <p:grpSpPr>
                <a:xfrm>
                  <a:off x="6938835" y="3089098"/>
                  <a:ext cx="2426467" cy="2746138"/>
                  <a:chOff x="834600" y="5549800"/>
                  <a:chExt cx="2426467" cy="1778199"/>
                </a:xfrm>
              </p:grpSpPr>
              <p:sp>
                <p:nvSpPr>
                  <p:cNvPr id="16" name="iṥḻîḑè">
                    <a:extLst>
                      <a:ext uri="{FF2B5EF4-FFF2-40B4-BE49-F238E27FC236}">
                        <a16:creationId xmlns:a16="http://schemas.microsoft.com/office/drawing/2014/main" id="{0043A0E6-611B-8455-2FD4-534529FADD35}"/>
                      </a:ext>
                    </a:extLst>
                  </p:cNvPr>
                  <p:cNvSpPr/>
                  <p:nvPr/>
                </p:nvSpPr>
                <p:spPr>
                  <a:xfrm>
                    <a:off x="834600" y="5549800"/>
                    <a:ext cx="2426467" cy="1778199"/>
                  </a:xfrm>
                  <a:prstGeom prst="roundRect">
                    <a:avLst>
                      <a:gd name="adj" fmla="val 3723"/>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b="1" dirty="0">
                      <a:solidFill>
                        <a:srgbClr val="FFFFFF"/>
                      </a:solidFill>
                    </a:endParaRPr>
                  </a:p>
                </p:txBody>
              </p:sp>
              <p:sp>
                <p:nvSpPr>
                  <p:cNvPr id="17" name="îṥľïḋê">
                    <a:extLst>
                      <a:ext uri="{FF2B5EF4-FFF2-40B4-BE49-F238E27FC236}">
                        <a16:creationId xmlns:a16="http://schemas.microsoft.com/office/drawing/2014/main" id="{A283D0DB-E9EB-CD31-AA94-632E3586B8B2}"/>
                      </a:ext>
                    </a:extLst>
                  </p:cNvPr>
                  <p:cNvSpPr/>
                  <p:nvPr/>
                </p:nvSpPr>
                <p:spPr>
                  <a:xfrm rot="5400000">
                    <a:off x="2024973" y="4359427"/>
                    <a:ext cx="45719" cy="2426466"/>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grpSp>
            <p:grpSp>
              <p:nvGrpSpPr>
                <p:cNvPr id="4" name="iśḻiďe">
                  <a:extLst>
                    <a:ext uri="{FF2B5EF4-FFF2-40B4-BE49-F238E27FC236}">
                      <a16:creationId xmlns:a16="http://schemas.microsoft.com/office/drawing/2014/main" id="{67A49F9B-4122-646D-F8C6-766E1C2DEFCE}"/>
                    </a:ext>
                  </a:extLst>
                </p:cNvPr>
                <p:cNvGrpSpPr/>
                <p:nvPr/>
              </p:nvGrpSpPr>
              <p:grpSpPr>
                <a:xfrm>
                  <a:off x="7351752" y="3547413"/>
                  <a:ext cx="1863064" cy="1043321"/>
                  <a:chOff x="7291211" y="3547413"/>
                  <a:chExt cx="1863064" cy="1043321"/>
                </a:xfrm>
              </p:grpSpPr>
              <p:sp>
                <p:nvSpPr>
                  <p:cNvPr id="45" name="î$1îḓé">
                    <a:extLst>
                      <a:ext uri="{FF2B5EF4-FFF2-40B4-BE49-F238E27FC236}">
                        <a16:creationId xmlns:a16="http://schemas.microsoft.com/office/drawing/2014/main" id="{8D0BAAE7-91A0-3695-94A8-07FF2286DA53}"/>
                      </a:ext>
                    </a:extLst>
                  </p:cNvPr>
                  <p:cNvSpPr txBox="1">
                    <a:spLocks/>
                  </p:cNvSpPr>
                  <p:nvPr/>
                </p:nvSpPr>
                <p:spPr>
                  <a:xfrm>
                    <a:off x="7291212" y="4095598"/>
                    <a:ext cx="1863063"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目的在于揭示企业的优势与劣势</a:t>
                    </a:r>
                  </a:p>
                </p:txBody>
              </p:sp>
              <p:sp>
                <p:nvSpPr>
                  <p:cNvPr id="14" name="îṥḻiḓé">
                    <a:extLst>
                      <a:ext uri="{FF2B5EF4-FFF2-40B4-BE49-F238E27FC236}">
                        <a16:creationId xmlns:a16="http://schemas.microsoft.com/office/drawing/2014/main" id="{4E074772-7D67-9E7D-3C3A-63E2644AF240}"/>
                      </a:ext>
                    </a:extLst>
                  </p:cNvPr>
                  <p:cNvSpPr txBox="1"/>
                  <p:nvPr/>
                </p:nvSpPr>
                <p:spPr>
                  <a:xfrm>
                    <a:off x="7291211" y="3547413"/>
                    <a:ext cx="1863063" cy="276999"/>
                  </a:xfrm>
                  <a:prstGeom prst="rect">
                    <a:avLst/>
                  </a:prstGeom>
                </p:spPr>
                <p:txBody>
                  <a:bodyPr wrap="square" lIns="0" tIns="0" rIns="0" bIns="0" rtlCol="0">
                    <a:spAutoFit/>
                  </a:bodyPr>
                  <a:lstStyle/>
                  <a:p>
                    <a:pPr marL="0" algn="l"/>
                    <a:r>
                      <a:rPr lang="zh-CN" altLang="en-US" b="1" dirty="0">
                        <a:latin typeface="+mj-ea"/>
                        <a:ea typeface="+mj-ea"/>
                        <a:cs typeface="+mj-cs"/>
                      </a:rPr>
                      <a:t>企业的内部条件</a:t>
                    </a:r>
                  </a:p>
                </p:txBody>
              </p:sp>
            </p:grpSp>
          </p:grpSp>
          <p:grpSp>
            <p:nvGrpSpPr>
              <p:cNvPr id="21" name="íṧļïḍê">
                <a:extLst>
                  <a:ext uri="{FF2B5EF4-FFF2-40B4-BE49-F238E27FC236}">
                    <a16:creationId xmlns:a16="http://schemas.microsoft.com/office/drawing/2014/main" id="{DB82BA96-DB34-B8EE-9FCB-7CF965AAAA9B}"/>
                  </a:ext>
                </a:extLst>
              </p:cNvPr>
              <p:cNvGrpSpPr/>
              <p:nvPr/>
            </p:nvGrpSpPr>
            <p:grpSpPr>
              <a:xfrm>
                <a:off x="9365300" y="3089098"/>
                <a:ext cx="2426467" cy="2746138"/>
                <a:chOff x="9606486" y="3089098"/>
                <a:chExt cx="2426467" cy="2746138"/>
              </a:xfrm>
            </p:grpSpPr>
            <p:grpSp>
              <p:nvGrpSpPr>
                <p:cNvPr id="18" name="íšľîḓê">
                  <a:extLst>
                    <a:ext uri="{FF2B5EF4-FFF2-40B4-BE49-F238E27FC236}">
                      <a16:creationId xmlns:a16="http://schemas.microsoft.com/office/drawing/2014/main" id="{51336AF4-93B6-0996-4FAF-7DD98EF62A2F}"/>
                    </a:ext>
                  </a:extLst>
                </p:cNvPr>
                <p:cNvGrpSpPr/>
                <p:nvPr/>
              </p:nvGrpSpPr>
              <p:grpSpPr>
                <a:xfrm>
                  <a:off x="9606486" y="3089098"/>
                  <a:ext cx="2426467" cy="2746138"/>
                  <a:chOff x="834600" y="5549800"/>
                  <a:chExt cx="2426467" cy="1778199"/>
                </a:xfrm>
              </p:grpSpPr>
              <p:sp>
                <p:nvSpPr>
                  <p:cNvPr id="19" name="í$ḻiḍe">
                    <a:extLst>
                      <a:ext uri="{FF2B5EF4-FFF2-40B4-BE49-F238E27FC236}">
                        <a16:creationId xmlns:a16="http://schemas.microsoft.com/office/drawing/2014/main" id="{3FF8B23F-E251-F966-95A4-3253ED93ABDF}"/>
                      </a:ext>
                    </a:extLst>
                  </p:cNvPr>
                  <p:cNvSpPr/>
                  <p:nvPr/>
                </p:nvSpPr>
                <p:spPr>
                  <a:xfrm>
                    <a:off x="834600" y="5549800"/>
                    <a:ext cx="2426467" cy="1778199"/>
                  </a:xfrm>
                  <a:prstGeom prst="roundRect">
                    <a:avLst>
                      <a:gd name="adj" fmla="val 3723"/>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b="1" dirty="0">
                      <a:solidFill>
                        <a:srgbClr val="FFFFFF"/>
                      </a:solidFill>
                    </a:endParaRPr>
                  </a:p>
                </p:txBody>
              </p:sp>
              <p:sp>
                <p:nvSpPr>
                  <p:cNvPr id="20" name="îṣlïḍê">
                    <a:extLst>
                      <a:ext uri="{FF2B5EF4-FFF2-40B4-BE49-F238E27FC236}">
                        <a16:creationId xmlns:a16="http://schemas.microsoft.com/office/drawing/2014/main" id="{C7A34554-9E81-E7B2-DAB3-525956E89E54}"/>
                      </a:ext>
                    </a:extLst>
                  </p:cNvPr>
                  <p:cNvSpPr/>
                  <p:nvPr/>
                </p:nvSpPr>
                <p:spPr>
                  <a:xfrm rot="5400000">
                    <a:off x="2024973" y="4359427"/>
                    <a:ext cx="45719" cy="2426466"/>
                  </a:xfrm>
                  <a:prstGeom prst="roundRect">
                    <a:avLst>
                      <a:gd name="adj" fmla="val 2341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grpSp>
            <p:grpSp>
              <p:nvGrpSpPr>
                <p:cNvPr id="7" name="íṩḻíďe">
                  <a:extLst>
                    <a:ext uri="{FF2B5EF4-FFF2-40B4-BE49-F238E27FC236}">
                      <a16:creationId xmlns:a16="http://schemas.microsoft.com/office/drawing/2014/main" id="{BB8CA4E9-7DA8-454F-A848-0A518806C13A}"/>
                    </a:ext>
                  </a:extLst>
                </p:cNvPr>
                <p:cNvGrpSpPr/>
                <p:nvPr/>
              </p:nvGrpSpPr>
              <p:grpSpPr>
                <a:xfrm>
                  <a:off x="9972118" y="3517849"/>
                  <a:ext cx="1879793" cy="1812413"/>
                  <a:chOff x="9633785" y="3483630"/>
                  <a:chExt cx="1879793" cy="1812413"/>
                </a:xfrm>
              </p:grpSpPr>
              <p:sp>
                <p:nvSpPr>
                  <p:cNvPr id="46" name="îśḷïḍè">
                    <a:extLst>
                      <a:ext uri="{FF2B5EF4-FFF2-40B4-BE49-F238E27FC236}">
                        <a16:creationId xmlns:a16="http://schemas.microsoft.com/office/drawing/2014/main" id="{E78EF2DD-2E78-CF56-9DC8-40F0AB048ECD}"/>
                      </a:ext>
                    </a:extLst>
                  </p:cNvPr>
                  <p:cNvSpPr txBox="1">
                    <a:spLocks/>
                  </p:cNvSpPr>
                  <p:nvPr/>
                </p:nvSpPr>
                <p:spPr>
                  <a:xfrm>
                    <a:off x="9633785" y="4025311"/>
                    <a:ext cx="1879793" cy="1270732"/>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分析竞争对手的成本及其战略，确定企业和竞争对手的相对成本地位，以便企业采取相应的竞争措施</a:t>
                    </a:r>
                  </a:p>
                </p:txBody>
              </p:sp>
              <p:sp>
                <p:nvSpPr>
                  <p:cNvPr id="15" name="ísḷiḓe">
                    <a:extLst>
                      <a:ext uri="{FF2B5EF4-FFF2-40B4-BE49-F238E27FC236}">
                        <a16:creationId xmlns:a16="http://schemas.microsoft.com/office/drawing/2014/main" id="{6B14906C-EC6A-90E4-87D3-4D9D5BF23AB0}"/>
                      </a:ext>
                    </a:extLst>
                  </p:cNvPr>
                  <p:cNvSpPr txBox="1"/>
                  <p:nvPr/>
                </p:nvSpPr>
                <p:spPr>
                  <a:xfrm>
                    <a:off x="9633785" y="3483630"/>
                    <a:ext cx="1620471" cy="276999"/>
                  </a:xfrm>
                  <a:prstGeom prst="rect">
                    <a:avLst/>
                  </a:prstGeom>
                </p:spPr>
                <p:txBody>
                  <a:bodyPr wrap="square" lIns="0" tIns="0" rIns="0" bIns="0" rtlCol="0">
                    <a:spAutoFit/>
                  </a:bodyPr>
                  <a:lstStyle/>
                  <a:p>
                    <a:pPr marL="0" algn="l"/>
                    <a:r>
                      <a:rPr lang="zh-CN" altLang="en-US" b="1" dirty="0">
                        <a:latin typeface="+mj-ea"/>
                        <a:ea typeface="+mj-ea"/>
                        <a:cs typeface="+mj-cs"/>
                      </a:rPr>
                      <a:t>竞争态势分析</a:t>
                    </a:r>
                  </a:p>
                </p:txBody>
              </p:sp>
            </p:grpSp>
          </p:grpSp>
        </p:grpSp>
        <p:sp>
          <p:nvSpPr>
            <p:cNvPr id="2" name="îSľíḋè">
              <a:extLst>
                <a:ext uri="{FF2B5EF4-FFF2-40B4-BE49-F238E27FC236}">
                  <a16:creationId xmlns:a16="http://schemas.microsoft.com/office/drawing/2014/main" id="{784BB47E-3CB0-AAE3-B3D9-0C0746DF7E5F}"/>
                </a:ext>
              </a:extLst>
            </p:cNvPr>
            <p:cNvSpPr/>
            <p:nvPr/>
          </p:nvSpPr>
          <p:spPr>
            <a:xfrm>
              <a:off x="704810" y="1511971"/>
              <a:ext cx="3042636" cy="4346105"/>
            </a:xfrm>
            <a:prstGeom prst="roundRect">
              <a:avLst>
                <a:gd name="adj" fmla="val 5430"/>
              </a:avLst>
            </a:prstGeom>
            <a:blipFill>
              <a:blip r:embed="rId3" cstate="screen">
                <a:grayscl/>
                <a:extLst>
                  <a:ext uri="{28A0092B-C50C-407E-A947-70E740481C1C}">
                    <a14:useLocalDpi xmlns:a14="http://schemas.microsoft.com/office/drawing/2010/main"/>
                  </a:ext>
                </a:extLst>
              </a:blip>
              <a:stretch>
                <a:fillRect/>
              </a:stretch>
            </a:blip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spTree>
    <p:extLst>
      <p:ext uri="{BB962C8B-B14F-4D97-AF65-F5344CB8AC3E}">
        <p14:creationId xmlns:p14="http://schemas.microsoft.com/office/powerpoint/2010/main" val="1557032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îṩ1îḍe"/>
        <p:cNvGrpSpPr/>
        <p:nvPr/>
      </p:nvGrpSpPr>
      <p:grpSpPr>
        <a:xfrm>
          <a:off x="0" y="0"/>
          <a:ext cx="0" cy="0"/>
          <a:chOff x="0" y="0"/>
          <a:chExt cx="0" cy="0"/>
        </a:xfrm>
      </p:grpSpPr>
      <p:sp>
        <p:nvSpPr>
          <p:cNvPr id="14" name="íṩľîḍe">
            <a:extLst>
              <a:ext uri="{FF2B5EF4-FFF2-40B4-BE49-F238E27FC236}">
                <a16:creationId xmlns:a16="http://schemas.microsoft.com/office/drawing/2014/main" id="{1B80D451-100A-58EE-3ED8-C3856BDACEAF}"/>
              </a:ext>
            </a:extLst>
          </p:cNvPr>
          <p:cNvSpPr/>
          <p:nvPr/>
        </p:nvSpPr>
        <p:spPr>
          <a:xfrm flipH="1">
            <a:off x="4678329" y="4042302"/>
            <a:ext cx="7532148" cy="2830211"/>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lnSpc>
                <a:spcPct val="120000"/>
              </a:lnSpc>
            </a:pPr>
            <a:endParaRPr lang="zh-CN" altLang="en-US" dirty="0">
              <a:solidFill>
                <a:prstClr val="white"/>
              </a:solidFill>
              <a:latin typeface="+mj-ea"/>
              <a:ea typeface="+mj-ea"/>
            </a:endParaRPr>
          </a:p>
        </p:txBody>
      </p:sp>
      <p:grpSp>
        <p:nvGrpSpPr>
          <p:cNvPr id="16" name="ïs1íďè">
            <a:extLst>
              <a:ext uri="{FF2B5EF4-FFF2-40B4-BE49-F238E27FC236}">
                <a16:creationId xmlns:a16="http://schemas.microsoft.com/office/drawing/2014/main" id="{6D4E23DA-A324-0277-CB9A-91ADC8AC4B46}"/>
              </a:ext>
            </a:extLst>
          </p:cNvPr>
          <p:cNvGrpSpPr/>
          <p:nvPr/>
        </p:nvGrpSpPr>
        <p:grpSpPr>
          <a:xfrm>
            <a:off x="901022" y="1864165"/>
            <a:ext cx="4111653" cy="1447254"/>
            <a:chOff x="901022" y="1538433"/>
            <a:chExt cx="4111653" cy="1447254"/>
          </a:xfrm>
        </p:grpSpPr>
        <p:sp>
          <p:nvSpPr>
            <p:cNvPr id="7" name="iŝḷîďe">
              <a:extLst>
                <a:ext uri="{FF2B5EF4-FFF2-40B4-BE49-F238E27FC236}">
                  <a16:creationId xmlns:a16="http://schemas.microsoft.com/office/drawing/2014/main" id="{DFFC9531-8C5D-EA96-1F78-FF75039B1FBB}"/>
                </a:ext>
              </a:extLst>
            </p:cNvPr>
            <p:cNvSpPr txBox="1">
              <a:spLocks/>
            </p:cNvSpPr>
            <p:nvPr/>
          </p:nvSpPr>
          <p:spPr>
            <a:xfrm>
              <a:off x="901022" y="1538433"/>
              <a:ext cx="4111653" cy="307777"/>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sz="2000" b="1" dirty="0">
                  <a:latin typeface="+mj-ea"/>
                  <a:ea typeface="+mj-ea"/>
                  <a:cs typeface="+mj-cs"/>
                </a:rPr>
                <a:t>多维度盈利能力分析</a:t>
              </a:r>
            </a:p>
          </p:txBody>
        </p:sp>
        <p:sp>
          <p:nvSpPr>
            <p:cNvPr id="8" name="íṥḻiḋè">
              <a:extLst>
                <a:ext uri="{FF2B5EF4-FFF2-40B4-BE49-F238E27FC236}">
                  <a16:creationId xmlns:a16="http://schemas.microsoft.com/office/drawing/2014/main" id="{1FF9F207-B548-3863-8B5D-7908DD7F9AF2}"/>
                </a:ext>
              </a:extLst>
            </p:cNvPr>
            <p:cNvSpPr txBox="1">
              <a:spLocks/>
            </p:cNvSpPr>
            <p:nvPr/>
          </p:nvSpPr>
          <p:spPr>
            <a:xfrm>
              <a:off x="901023" y="2124297"/>
              <a:ext cx="4111652" cy="861390"/>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600" b="0" dirty="0">
                  <a:latin typeface="+mn-ea"/>
                  <a:ea typeface="+mn-ea"/>
                </a:rPr>
                <a:t>指公司按照区域、产品维度进行计量，分析盈亏动因，从而支持公司精细化管理，满足内部营运管理需要的一种分析方法</a:t>
              </a:r>
            </a:p>
          </p:txBody>
        </p:sp>
      </p:grpSp>
      <p:sp>
        <p:nvSpPr>
          <p:cNvPr id="21" name="íslíḑè">
            <a:extLst>
              <a:ext uri="{FF2B5EF4-FFF2-40B4-BE49-F238E27FC236}">
                <a16:creationId xmlns:a16="http://schemas.microsoft.com/office/drawing/2014/main" id="{72391023-55E8-732D-E87F-20E20D3D4037}"/>
              </a:ext>
            </a:extLst>
          </p:cNvPr>
          <p:cNvSpPr txBox="1">
            <a:spLocks/>
          </p:cNvSpPr>
          <p:nvPr/>
        </p:nvSpPr>
        <p:spPr>
          <a:xfrm>
            <a:off x="5012676" y="4745974"/>
            <a:ext cx="6410605"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solidFill>
                  <a:schemeClr val="bg1"/>
                </a:solidFill>
                <a:latin typeface="+mn-ea"/>
                <a:ea typeface="+mn-ea"/>
              </a:rPr>
              <a:t>多维度盈利能力分析，一般按照确定分析维度、建立分析模型、制定数据标准、收集数据、加工数据、编制分析报告等程序进行</a:t>
            </a:r>
          </a:p>
        </p:txBody>
      </p:sp>
      <p:sp>
        <p:nvSpPr>
          <p:cNvPr id="22" name="ïşḻîḍê">
            <a:extLst>
              <a:ext uri="{FF2B5EF4-FFF2-40B4-BE49-F238E27FC236}">
                <a16:creationId xmlns:a16="http://schemas.microsoft.com/office/drawing/2014/main" id="{7067FD05-509B-58C7-F8FD-73C7B11A3DA1}"/>
              </a:ext>
            </a:extLst>
          </p:cNvPr>
          <p:cNvSpPr/>
          <p:nvPr/>
        </p:nvSpPr>
        <p:spPr>
          <a:xfrm>
            <a:off x="5025555" y="5460124"/>
            <a:ext cx="1360072" cy="33478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0" rIns="36000" bIns="0" rtlCol="0" anchor="ctr">
            <a:spAutoFit/>
          </a:bodyPr>
          <a:lstStyle/>
          <a:p>
            <a:pPr algn="ctr" defTabSz="913765">
              <a:lnSpc>
                <a:spcPct val="120000"/>
              </a:lnSpc>
            </a:pPr>
            <a:r>
              <a:rPr lang="zh-CN" altLang="en-US" sz="1400" dirty="0">
                <a:solidFill>
                  <a:schemeClr val="accent1"/>
                </a:solidFill>
                <a:latin typeface="+mn-ea"/>
                <a:cs typeface="+mj-cs"/>
              </a:rPr>
              <a:t>区域产品</a:t>
            </a:r>
          </a:p>
        </p:txBody>
      </p:sp>
      <p:sp>
        <p:nvSpPr>
          <p:cNvPr id="5" name="ïṣḷïḋé">
            <a:extLst>
              <a:ext uri="{FF2B5EF4-FFF2-40B4-BE49-F238E27FC236}">
                <a16:creationId xmlns:a16="http://schemas.microsoft.com/office/drawing/2014/main" id="{F44390AA-19A9-4B08-B854-0592C831F3DF}"/>
              </a:ext>
            </a:extLst>
          </p:cNvPr>
          <p:cNvSpPr>
            <a:spLocks noGrp="1"/>
          </p:cNvSpPr>
          <p:nvPr>
            <p:ph type="title"/>
          </p:nvPr>
        </p:nvSpPr>
        <p:spPr/>
        <p:txBody>
          <a:bodyPr/>
          <a:lstStyle/>
          <a:p>
            <a:r>
              <a:rPr lang="zh-CN" altLang="en-US" dirty="0"/>
              <a:t>营运管理分析</a:t>
            </a:r>
          </a:p>
        </p:txBody>
      </p:sp>
      <p:sp>
        <p:nvSpPr>
          <p:cNvPr id="4" name="ï$1ïḋè">
            <a:extLst>
              <a:ext uri="{FF2B5EF4-FFF2-40B4-BE49-F238E27FC236}">
                <a16:creationId xmlns:a16="http://schemas.microsoft.com/office/drawing/2014/main" id="{F8FABA06-1188-10EF-98A0-FD590430B4CA}"/>
              </a:ext>
            </a:extLst>
          </p:cNvPr>
          <p:cNvSpPr/>
          <p:nvPr/>
        </p:nvSpPr>
        <p:spPr>
          <a:xfrm>
            <a:off x="6704773" y="5460124"/>
            <a:ext cx="1360072" cy="33478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0" rIns="36000" bIns="0" rtlCol="0" anchor="ctr">
            <a:spAutoFit/>
          </a:bodyPr>
          <a:lstStyle/>
          <a:p>
            <a:pPr algn="ctr" defTabSz="913765">
              <a:lnSpc>
                <a:spcPct val="120000"/>
              </a:lnSpc>
            </a:pPr>
            <a:r>
              <a:rPr lang="zh-CN" altLang="en-US" sz="1400" dirty="0">
                <a:solidFill>
                  <a:schemeClr val="accent1"/>
                </a:solidFill>
                <a:latin typeface="+mn-ea"/>
                <a:cs typeface="+mj-cs"/>
              </a:rPr>
              <a:t>部门</a:t>
            </a:r>
          </a:p>
        </p:txBody>
      </p:sp>
      <p:sp>
        <p:nvSpPr>
          <p:cNvPr id="6" name="î$ļïḋê">
            <a:extLst>
              <a:ext uri="{FF2B5EF4-FFF2-40B4-BE49-F238E27FC236}">
                <a16:creationId xmlns:a16="http://schemas.microsoft.com/office/drawing/2014/main" id="{ACE1219E-59B4-F147-9F31-CAD0CFB64DC1}"/>
              </a:ext>
            </a:extLst>
          </p:cNvPr>
          <p:cNvSpPr/>
          <p:nvPr/>
        </p:nvSpPr>
        <p:spPr>
          <a:xfrm>
            <a:off x="8383991" y="5460124"/>
            <a:ext cx="1360072" cy="33478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0" rIns="36000" bIns="0" rtlCol="0" anchor="ctr">
            <a:spAutoFit/>
          </a:bodyPr>
          <a:lstStyle/>
          <a:p>
            <a:pPr algn="ctr" defTabSz="913765">
              <a:lnSpc>
                <a:spcPct val="120000"/>
              </a:lnSpc>
            </a:pPr>
            <a:r>
              <a:rPr lang="zh-CN" altLang="en-US" sz="1400" dirty="0">
                <a:solidFill>
                  <a:schemeClr val="accent1"/>
                </a:solidFill>
                <a:latin typeface="+mn-ea"/>
                <a:cs typeface="+mj-cs"/>
              </a:rPr>
              <a:t>渠道</a:t>
            </a:r>
          </a:p>
        </p:txBody>
      </p:sp>
      <p:sp>
        <p:nvSpPr>
          <p:cNvPr id="10" name="í$liḋè">
            <a:extLst>
              <a:ext uri="{FF2B5EF4-FFF2-40B4-BE49-F238E27FC236}">
                <a16:creationId xmlns:a16="http://schemas.microsoft.com/office/drawing/2014/main" id="{A243FF63-3D0C-161E-37A8-227312888BDD}"/>
              </a:ext>
            </a:extLst>
          </p:cNvPr>
          <p:cNvSpPr/>
          <p:nvPr/>
        </p:nvSpPr>
        <p:spPr>
          <a:xfrm>
            <a:off x="10063209" y="5460124"/>
            <a:ext cx="1360072" cy="33478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0" rIns="36000" bIns="0" rtlCol="0" anchor="ctr">
            <a:spAutoFit/>
          </a:bodyPr>
          <a:lstStyle/>
          <a:p>
            <a:pPr algn="ctr" defTabSz="913765">
              <a:lnSpc>
                <a:spcPct val="120000"/>
              </a:lnSpc>
            </a:pPr>
            <a:r>
              <a:rPr lang="zh-CN" altLang="en-US" sz="1400" dirty="0">
                <a:solidFill>
                  <a:schemeClr val="accent1"/>
                </a:solidFill>
                <a:latin typeface="+mn-ea"/>
                <a:cs typeface="+mj-cs"/>
              </a:rPr>
              <a:t>人员</a:t>
            </a:r>
          </a:p>
        </p:txBody>
      </p:sp>
      <p:grpSp>
        <p:nvGrpSpPr>
          <p:cNvPr id="3" name="ïṩļîḑe">
            <a:extLst>
              <a:ext uri="{FF2B5EF4-FFF2-40B4-BE49-F238E27FC236}">
                <a16:creationId xmlns:a16="http://schemas.microsoft.com/office/drawing/2014/main" id="{2483E15A-7591-97B5-E1AB-293BE026ADEA}"/>
              </a:ext>
            </a:extLst>
          </p:cNvPr>
          <p:cNvGrpSpPr/>
          <p:nvPr/>
        </p:nvGrpSpPr>
        <p:grpSpPr>
          <a:xfrm>
            <a:off x="6485634" y="1864165"/>
            <a:ext cx="4334765" cy="1151788"/>
            <a:chOff x="6485634" y="1637152"/>
            <a:chExt cx="4334765" cy="1151788"/>
          </a:xfrm>
        </p:grpSpPr>
        <p:sp>
          <p:nvSpPr>
            <p:cNvPr id="11" name="îṩľïḑe">
              <a:extLst>
                <a:ext uri="{FF2B5EF4-FFF2-40B4-BE49-F238E27FC236}">
                  <a16:creationId xmlns:a16="http://schemas.microsoft.com/office/drawing/2014/main" id="{CA1CB467-AA15-E006-0B0D-58338D843C2C}"/>
                </a:ext>
              </a:extLst>
            </p:cNvPr>
            <p:cNvSpPr txBox="1">
              <a:spLocks/>
            </p:cNvSpPr>
            <p:nvPr/>
          </p:nvSpPr>
          <p:spPr>
            <a:xfrm>
              <a:off x="6500915" y="2223016"/>
              <a:ext cx="4317978" cy="565924"/>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600" b="0" dirty="0">
                  <a:latin typeface="+mn-ea"/>
                  <a:ea typeface="+mn-ea"/>
                </a:rPr>
                <a:t>应建立完整的业务信息系统，规范信息的收集、整理、传递和使用等，有效支持管理者决策</a:t>
              </a:r>
            </a:p>
          </p:txBody>
        </p:sp>
        <p:sp>
          <p:nvSpPr>
            <p:cNvPr id="9" name="îṥliḋe">
              <a:extLst>
                <a:ext uri="{FF2B5EF4-FFF2-40B4-BE49-F238E27FC236}">
                  <a16:creationId xmlns:a16="http://schemas.microsoft.com/office/drawing/2014/main" id="{5469410F-C63A-F3B2-EC38-82DD447547FF}"/>
                </a:ext>
              </a:extLst>
            </p:cNvPr>
            <p:cNvSpPr txBox="1">
              <a:spLocks/>
            </p:cNvSpPr>
            <p:nvPr/>
          </p:nvSpPr>
          <p:spPr>
            <a:xfrm>
              <a:off x="6485634" y="1637152"/>
              <a:ext cx="4334765" cy="307777"/>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sz="2000" b="1" dirty="0">
                  <a:latin typeface="+mj-ea"/>
                  <a:ea typeface="+mj-ea"/>
                  <a:cs typeface="+mj-cs"/>
                </a:rPr>
                <a:t>应用环境</a:t>
              </a:r>
            </a:p>
          </p:txBody>
        </p:sp>
      </p:grpSp>
      <p:sp>
        <p:nvSpPr>
          <p:cNvPr id="13" name="íṥḻïḓè">
            <a:extLst>
              <a:ext uri="{FF2B5EF4-FFF2-40B4-BE49-F238E27FC236}">
                <a16:creationId xmlns:a16="http://schemas.microsoft.com/office/drawing/2014/main" id="{E1F02E46-CC5E-6D20-B434-919D69A65C59}"/>
              </a:ext>
            </a:extLst>
          </p:cNvPr>
          <p:cNvSpPr>
            <a:spLocks noGrp="1"/>
          </p:cNvSpPr>
          <p:nvPr>
            <p:ph type="sldNum" sz="quarter" idx="12"/>
          </p:nvPr>
        </p:nvSpPr>
        <p:spPr/>
        <p:txBody>
          <a:bodyPr/>
          <a:lstStyle/>
          <a:p>
            <a:fld id="{7F65B630-C7FF-41C0-9923-C5E5E29EED81}" type="slidenum">
              <a:rPr lang="en-US" altLang="zh-CN" smtClean="0">
                <a:solidFill>
                  <a:schemeClr val="bg1"/>
                </a:solidFill>
              </a:rPr>
              <a:pPr/>
              <a:t>14</a:t>
            </a:fld>
            <a:endParaRPr lang="en-US" dirty="0">
              <a:solidFill>
                <a:schemeClr val="bg1"/>
              </a:solidFill>
            </a:endParaRPr>
          </a:p>
        </p:txBody>
      </p:sp>
      <p:sp>
        <p:nvSpPr>
          <p:cNvPr id="2" name="ïşḷïḋe">
            <a:extLst>
              <a:ext uri="{FF2B5EF4-FFF2-40B4-BE49-F238E27FC236}">
                <a16:creationId xmlns:a16="http://schemas.microsoft.com/office/drawing/2014/main" id="{33D4589D-2611-3571-3F1E-87BED0D68991}"/>
              </a:ext>
            </a:extLst>
          </p:cNvPr>
          <p:cNvSpPr/>
          <p:nvPr/>
        </p:nvSpPr>
        <p:spPr>
          <a:xfrm>
            <a:off x="0" y="4027789"/>
            <a:ext cx="4678329" cy="2830211"/>
          </a:xfrm>
          <a:prstGeom prst="round2SameRect">
            <a:avLst>
              <a:gd name="adj1" fmla="val 0"/>
              <a:gd name="adj2" fmla="val 0"/>
            </a:avLst>
          </a:prstGeom>
          <a:blipFill>
            <a:blip r:embed="rId3" cstate="screen">
              <a:grayscl/>
              <a:extLst>
                <a:ext uri="{28A0092B-C50C-407E-A947-70E740481C1C}">
                  <a14:useLocalDpi xmlns:a14="http://schemas.microsoft.com/office/drawing/2010/main"/>
                </a:ext>
              </a:extLst>
            </a:blip>
            <a:stretch>
              <a:fillRect/>
            </a:stretch>
          </a:blip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Tree>
    <p:extLst>
      <p:ext uri="{BB962C8B-B14F-4D97-AF65-F5344CB8AC3E}">
        <p14:creationId xmlns:p14="http://schemas.microsoft.com/office/powerpoint/2010/main" val="2111035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ïşľídê"/>
        <p:cNvGrpSpPr/>
        <p:nvPr/>
      </p:nvGrpSpPr>
      <p:grpSpPr>
        <a:xfrm>
          <a:off x="0" y="0"/>
          <a:ext cx="0" cy="0"/>
          <a:chOff x="0" y="0"/>
          <a:chExt cx="0" cy="0"/>
        </a:xfrm>
      </p:grpSpPr>
      <p:sp>
        <p:nvSpPr>
          <p:cNvPr id="8" name="iṡḷïḋê">
            <a:extLst>
              <a:ext uri="{FF2B5EF4-FFF2-40B4-BE49-F238E27FC236}">
                <a16:creationId xmlns:a16="http://schemas.microsoft.com/office/drawing/2014/main" id="{868E3CB5-8525-6938-956A-D0414B9CA9DA}"/>
              </a:ext>
            </a:extLst>
          </p:cNvPr>
          <p:cNvSpPr txBox="1">
            <a:spLocks/>
          </p:cNvSpPr>
          <p:nvPr/>
        </p:nvSpPr>
        <p:spPr>
          <a:xfrm>
            <a:off x="3829050" y="4548414"/>
            <a:ext cx="5233255" cy="1446550"/>
          </a:xfrm>
          <a:prstGeom prst="rect">
            <a:avLst/>
          </a:prstGeom>
        </p:spPr>
        <p:txBody>
          <a:bodyPr vert="horz" wrap="square" lIns="91440" tIns="45720" rIns="91440" bIns="45720" rtlCol="0" anchor="ctr">
            <a:spAutoFit/>
          </a:bodyPr>
          <a:lstStyle>
            <a:defPPr>
              <a:defRPr lang="zh-CN"/>
            </a:defPPr>
            <a:lvl1pPr marL="0" algn="ctr" defTabSz="914400" rtl="0" eaLnBrk="1" latinLnBrk="0" hangingPunct="1">
              <a:defRPr lang="zh-CN" altLang="en-US"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8800" b="1" dirty="0">
                <a:solidFill>
                  <a:schemeClr val="accent1">
                    <a:alpha val="20000"/>
                  </a:schemeClr>
                </a:solidFill>
              </a:rPr>
              <a:t>PART 03</a:t>
            </a:r>
          </a:p>
        </p:txBody>
      </p:sp>
      <p:sp>
        <p:nvSpPr>
          <p:cNvPr id="13" name="iṧļíḍé">
            <a:extLst>
              <a:ext uri="{FF2B5EF4-FFF2-40B4-BE49-F238E27FC236}">
                <a16:creationId xmlns:a16="http://schemas.microsoft.com/office/drawing/2014/main" id="{31DB7286-6EB6-039A-573C-19EB60D22038}"/>
              </a:ext>
            </a:extLst>
          </p:cNvPr>
          <p:cNvSpPr txBox="1"/>
          <p:nvPr/>
        </p:nvSpPr>
        <p:spPr>
          <a:xfrm>
            <a:off x="9663546" y="4058612"/>
            <a:ext cx="3262745" cy="2722418"/>
          </a:xfrm>
          <a:prstGeom prst="rect">
            <a:avLst/>
          </a:prstGeom>
        </p:spPr>
        <p:txBody>
          <a:bodyPr wrap="square" lIns="0" tIns="0" rIns="0" bIns="0" rtlCol="0">
            <a:spAutoFit/>
          </a:bodyPr>
          <a:lstStyle/>
          <a:p>
            <a:pPr marL="0" algn="l">
              <a:lnSpc>
                <a:spcPct val="130000"/>
              </a:lnSpc>
            </a:pPr>
            <a:endParaRPr lang="zh-CN" altLang="en-US" b="1" dirty="0">
              <a:gradFill>
                <a:gsLst>
                  <a:gs pos="0">
                    <a:srgbClr val="168DC9"/>
                  </a:gs>
                  <a:gs pos="100000">
                    <a:srgbClr val="054F74"/>
                  </a:gs>
                </a:gsLst>
                <a:lin ang="5400000" scaled="1"/>
              </a:gradFill>
              <a:latin typeface="+mj-ea"/>
              <a:ea typeface="+mj-ea"/>
            </a:endParaRPr>
          </a:p>
        </p:txBody>
      </p:sp>
      <p:sp>
        <p:nvSpPr>
          <p:cNvPr id="6" name="îS1iḑé">
            <a:extLst>
              <a:ext uri="{FF2B5EF4-FFF2-40B4-BE49-F238E27FC236}">
                <a16:creationId xmlns:a16="http://schemas.microsoft.com/office/drawing/2014/main" id="{5D14B234-4848-9956-99DE-800D8C875146}"/>
              </a:ext>
            </a:extLst>
          </p:cNvPr>
          <p:cNvSpPr>
            <a:spLocks noGrp="1"/>
          </p:cNvSpPr>
          <p:nvPr>
            <p:ph type="title"/>
          </p:nvPr>
        </p:nvSpPr>
        <p:spPr>
          <a:xfrm>
            <a:off x="4128408" y="4948524"/>
            <a:ext cx="6045199" cy="590931"/>
          </a:xfrm>
        </p:spPr>
        <p:txBody>
          <a:bodyPr/>
          <a:lstStyle/>
          <a:p>
            <a:r>
              <a:rPr lang="zh-CN" altLang="en-US" dirty="0"/>
              <a:t>研究内容</a:t>
            </a:r>
          </a:p>
        </p:txBody>
      </p:sp>
      <p:sp>
        <p:nvSpPr>
          <p:cNvPr id="2" name="îşḷiḓé">
            <a:extLst>
              <a:ext uri="{FF2B5EF4-FFF2-40B4-BE49-F238E27FC236}">
                <a16:creationId xmlns:a16="http://schemas.microsoft.com/office/drawing/2014/main" id="{6134CD96-E9D0-2499-7AEF-9EA2DF924B64}"/>
              </a:ext>
            </a:extLst>
          </p:cNvPr>
          <p:cNvSpPr>
            <a:spLocks noGrp="1"/>
          </p:cNvSpPr>
          <p:nvPr>
            <p:ph type="body" idx="1"/>
          </p:nvPr>
        </p:nvSpPr>
        <p:spPr/>
        <p:txBody>
          <a:bodyPr/>
          <a:lstStyle/>
          <a:p>
            <a:r>
              <a:rPr lang="zh-CN" altLang="en-US" dirty="0"/>
              <a:t>请在此处编辑文字请在此处编辑文字。</a:t>
            </a:r>
          </a:p>
        </p:txBody>
      </p:sp>
      <p:sp>
        <p:nvSpPr>
          <p:cNvPr id="9" name="íṣlídé">
            <a:extLst>
              <a:ext uri="{FF2B5EF4-FFF2-40B4-BE49-F238E27FC236}">
                <a16:creationId xmlns:a16="http://schemas.microsoft.com/office/drawing/2014/main" id="{71912FBA-68D6-DD8E-BE9A-1C645D8E1594}"/>
              </a:ext>
            </a:extLst>
          </p:cNvPr>
          <p:cNvSpPr>
            <a:spLocks noGrp="1"/>
          </p:cNvSpPr>
          <p:nvPr>
            <p:ph type="sldNum" sz="quarter" idx="12"/>
          </p:nvPr>
        </p:nvSpPr>
        <p:spPr/>
        <p:txBody>
          <a:bodyPr/>
          <a:lstStyle/>
          <a:p>
            <a:fld id="{7F65B630-C7FF-41C0-9923-C5E5E29EED81}" type="slidenum">
              <a:rPr lang="en-US" altLang="zh-CN" smtClean="0"/>
              <a:pPr/>
              <a:t>15</a:t>
            </a:fld>
            <a:endParaRPr lang="en-US"/>
          </a:p>
        </p:txBody>
      </p:sp>
    </p:spTree>
    <p:extLst>
      <p:ext uri="{BB962C8B-B14F-4D97-AF65-F5344CB8AC3E}">
        <p14:creationId xmlns:p14="http://schemas.microsoft.com/office/powerpoint/2010/main" val="37130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ï$ļídê"/>
        <p:cNvGrpSpPr/>
        <p:nvPr/>
      </p:nvGrpSpPr>
      <p:grpSpPr>
        <a:xfrm>
          <a:off x="0" y="0"/>
          <a:ext cx="0" cy="0"/>
          <a:chOff x="0" y="0"/>
          <a:chExt cx="0" cy="0"/>
        </a:xfrm>
      </p:grpSpPr>
      <p:sp>
        <p:nvSpPr>
          <p:cNvPr id="50" name="íṡliḓê">
            <a:extLst>
              <a:ext uri="{FF2B5EF4-FFF2-40B4-BE49-F238E27FC236}">
                <a16:creationId xmlns:a16="http://schemas.microsoft.com/office/drawing/2014/main" id="{FA1E8D7B-95BD-591F-D4AD-1F16502E01B2}"/>
              </a:ext>
            </a:extLst>
          </p:cNvPr>
          <p:cNvSpPr>
            <a:spLocks noGrp="1"/>
          </p:cNvSpPr>
          <p:nvPr>
            <p:ph type="title"/>
          </p:nvPr>
        </p:nvSpPr>
        <p:spPr/>
        <p:txBody>
          <a:bodyPr/>
          <a:lstStyle/>
          <a:p>
            <a:r>
              <a:rPr lang="zh-CN" altLang="en-US" dirty="0"/>
              <a:t>管理会计研究难点</a:t>
            </a:r>
          </a:p>
        </p:txBody>
      </p:sp>
      <p:grpSp>
        <p:nvGrpSpPr>
          <p:cNvPr id="2" name="ïṥļïḋe">
            <a:extLst>
              <a:ext uri="{FF2B5EF4-FFF2-40B4-BE49-F238E27FC236}">
                <a16:creationId xmlns:a16="http://schemas.microsoft.com/office/drawing/2014/main" id="{AB56F80E-5BA3-34A6-53A2-0EAC9E62CFD6}"/>
              </a:ext>
            </a:extLst>
          </p:cNvPr>
          <p:cNvGrpSpPr/>
          <p:nvPr/>
        </p:nvGrpSpPr>
        <p:grpSpPr>
          <a:xfrm>
            <a:off x="886349" y="1387955"/>
            <a:ext cx="10788162" cy="6137802"/>
            <a:chOff x="886349" y="1387955"/>
            <a:chExt cx="10788162" cy="6137802"/>
          </a:xfrm>
        </p:grpSpPr>
        <p:sp>
          <p:nvSpPr>
            <p:cNvPr id="15" name="iṣľïḓe">
              <a:extLst>
                <a:ext uri="{FF2B5EF4-FFF2-40B4-BE49-F238E27FC236}">
                  <a16:creationId xmlns:a16="http://schemas.microsoft.com/office/drawing/2014/main" id="{0DD3B011-10B2-0BC3-6170-B7A5C899F19C}"/>
                </a:ext>
              </a:extLst>
            </p:cNvPr>
            <p:cNvSpPr/>
            <p:nvPr/>
          </p:nvSpPr>
          <p:spPr>
            <a:xfrm flipH="1">
              <a:off x="3950671" y="4026225"/>
              <a:ext cx="4034001" cy="2615353"/>
            </a:xfrm>
            <a:custGeom>
              <a:avLst/>
              <a:gdLst>
                <a:gd name="connsiteX0" fmla="*/ 2238550 w 4477100"/>
                <a:gd name="connsiteY0" fmla="*/ 0 h 2902626"/>
                <a:gd name="connsiteX1" fmla="*/ 0 w 4477100"/>
                <a:gd name="connsiteY1" fmla="*/ 2238559 h 2902626"/>
                <a:gd name="connsiteX2" fmla="*/ 45480 w 4477100"/>
                <a:gd name="connsiteY2" fmla="*/ 2689707 h 2902626"/>
                <a:gd name="connsiteX3" fmla="*/ 100227 w 4477100"/>
                <a:gd name="connsiteY3" fmla="*/ 2902626 h 2902626"/>
                <a:gd name="connsiteX4" fmla="*/ 4376874 w 4477100"/>
                <a:gd name="connsiteY4" fmla="*/ 2902626 h 2902626"/>
                <a:gd name="connsiteX5" fmla="*/ 4431621 w 4477100"/>
                <a:gd name="connsiteY5" fmla="*/ 2689707 h 2902626"/>
                <a:gd name="connsiteX6" fmla="*/ 4477100 w 4477100"/>
                <a:gd name="connsiteY6" fmla="*/ 2238559 h 2902626"/>
                <a:gd name="connsiteX7" fmla="*/ 2238550 w 4477100"/>
                <a:gd name="connsiteY7" fmla="*/ 0 h 290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7100" h="2902626">
                  <a:moveTo>
                    <a:pt x="2238550" y="0"/>
                  </a:moveTo>
                  <a:cubicBezTo>
                    <a:pt x="1002233" y="0"/>
                    <a:pt x="0" y="1002237"/>
                    <a:pt x="0" y="2238559"/>
                  </a:cubicBezTo>
                  <a:cubicBezTo>
                    <a:pt x="0" y="2393099"/>
                    <a:pt x="15660" y="2543982"/>
                    <a:pt x="45480" y="2689707"/>
                  </a:cubicBezTo>
                  <a:lnTo>
                    <a:pt x="100227" y="2902626"/>
                  </a:lnTo>
                  <a:lnTo>
                    <a:pt x="4376874" y="2902626"/>
                  </a:lnTo>
                  <a:lnTo>
                    <a:pt x="4431621" y="2689707"/>
                  </a:lnTo>
                  <a:cubicBezTo>
                    <a:pt x="4461440" y="2543982"/>
                    <a:pt x="4477100" y="2393099"/>
                    <a:pt x="4477100" y="2238559"/>
                  </a:cubicBezTo>
                  <a:cubicBezTo>
                    <a:pt x="4477100" y="1002237"/>
                    <a:pt x="3474867" y="0"/>
                    <a:pt x="2238550" y="0"/>
                  </a:cubicBezTo>
                  <a:close/>
                </a:path>
              </a:pathLst>
            </a:custGeom>
            <a:solidFill>
              <a:schemeClr val="accent1">
                <a:alpha val="7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a:lnSpc>
                  <a:spcPct val="120000"/>
                </a:lnSpc>
              </a:pPr>
              <a:endParaRPr lang="zh-CN" altLang="en-US" sz="2000" b="1">
                <a:solidFill>
                  <a:srgbClr val="FFFFFF"/>
                </a:solidFill>
                <a:latin typeface="+mj-ea"/>
                <a:ea typeface="+mj-ea"/>
              </a:endParaRPr>
            </a:p>
          </p:txBody>
        </p:sp>
        <p:grpSp>
          <p:nvGrpSpPr>
            <p:cNvPr id="4" name="išļiḑé">
              <a:extLst>
                <a:ext uri="{FF2B5EF4-FFF2-40B4-BE49-F238E27FC236}">
                  <a16:creationId xmlns:a16="http://schemas.microsoft.com/office/drawing/2014/main" id="{4B8B40F0-B364-42C5-8FD3-D013CBEAC70D}"/>
                </a:ext>
              </a:extLst>
            </p:cNvPr>
            <p:cNvGrpSpPr/>
            <p:nvPr/>
          </p:nvGrpSpPr>
          <p:grpSpPr>
            <a:xfrm>
              <a:off x="886349" y="3705664"/>
              <a:ext cx="4084075" cy="3059428"/>
              <a:chOff x="886349" y="3705664"/>
              <a:chExt cx="4084075" cy="3059428"/>
            </a:xfrm>
          </p:grpSpPr>
          <p:sp>
            <p:nvSpPr>
              <p:cNvPr id="26" name="îšḷiḑe">
                <a:extLst>
                  <a:ext uri="{FF2B5EF4-FFF2-40B4-BE49-F238E27FC236}">
                    <a16:creationId xmlns:a16="http://schemas.microsoft.com/office/drawing/2014/main" id="{72A1091F-9298-3A79-5492-6F4312D07CA0}"/>
                  </a:ext>
                </a:extLst>
              </p:cNvPr>
              <p:cNvSpPr>
                <a:spLocks noChangeAspect="1"/>
              </p:cNvSpPr>
              <p:nvPr/>
            </p:nvSpPr>
            <p:spPr>
              <a:xfrm>
                <a:off x="886349" y="3705664"/>
                <a:ext cx="4084075" cy="3059428"/>
              </a:xfrm>
              <a:custGeom>
                <a:avLst/>
                <a:gdLst>
                  <a:gd name="connsiteX0" fmla="*/ 851332 w 4084075"/>
                  <a:gd name="connsiteY0" fmla="*/ 0 h 2900013"/>
                  <a:gd name="connsiteX1" fmla="*/ 4084075 w 4084075"/>
                  <a:gd name="connsiteY1" fmla="*/ 2068515 h 2900013"/>
                  <a:gd name="connsiteX2" fmla="*/ 3837802 w 4084075"/>
                  <a:gd name="connsiteY2" fmla="*/ 2900013 h 2900013"/>
                  <a:gd name="connsiteX3" fmla="*/ 0 w 4084075"/>
                  <a:gd name="connsiteY3" fmla="*/ 2874372 h 2900013"/>
                  <a:gd name="connsiteX4" fmla="*/ 851332 w 4084075"/>
                  <a:gd name="connsiteY4" fmla="*/ 0 h 2900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4075" h="2900013">
                    <a:moveTo>
                      <a:pt x="851332" y="0"/>
                    </a:moveTo>
                    <a:lnTo>
                      <a:pt x="4084075" y="2068515"/>
                    </a:lnTo>
                    <a:cubicBezTo>
                      <a:pt x="3925153" y="2316883"/>
                      <a:pt x="3839772" y="2605159"/>
                      <a:pt x="3837802" y="2900013"/>
                    </a:cubicBezTo>
                    <a:lnTo>
                      <a:pt x="0" y="2874372"/>
                    </a:lnTo>
                    <a:cubicBezTo>
                      <a:pt x="6810" y="1855102"/>
                      <a:pt x="301962" y="858574"/>
                      <a:pt x="851332" y="0"/>
                    </a:cubicBezTo>
                    <a:close/>
                  </a:path>
                </a:pathLst>
              </a:custGeom>
              <a:gradFill flip="none" rotWithShape="1">
                <a:gsLst>
                  <a:gs pos="0">
                    <a:schemeClr val="accent1">
                      <a:alpha val="15000"/>
                    </a:schemeClr>
                  </a:gs>
                  <a:gs pos="69000">
                    <a:schemeClr val="accent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600" dirty="0">
                  <a:solidFill>
                    <a:prstClr val="black"/>
                  </a:solidFill>
                  <a:latin typeface="+mn-ea"/>
                </a:endParaRPr>
              </a:p>
            </p:txBody>
          </p:sp>
          <p:sp>
            <p:nvSpPr>
              <p:cNvPr id="75" name="iśḻíḓe">
                <a:extLst>
                  <a:ext uri="{FF2B5EF4-FFF2-40B4-BE49-F238E27FC236}">
                    <a16:creationId xmlns:a16="http://schemas.microsoft.com/office/drawing/2014/main" id="{D3ED19D4-C985-4ADB-9913-1A9AF78BCDE5}"/>
                  </a:ext>
                </a:extLst>
              </p:cNvPr>
              <p:cNvSpPr txBox="1">
                <a:spLocks/>
              </p:cNvSpPr>
              <p:nvPr/>
            </p:nvSpPr>
            <p:spPr>
              <a:xfrm>
                <a:off x="1461688" y="5238910"/>
                <a:ext cx="2060814" cy="753668"/>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j-ea"/>
                  </a:rPr>
                  <a:t>管理者对于管理会计的认识过于简单，认为与前方销售没有太大的联系</a:t>
                </a:r>
              </a:p>
            </p:txBody>
          </p:sp>
          <p:sp>
            <p:nvSpPr>
              <p:cNvPr id="77" name="íṩlïḍe">
                <a:extLst>
                  <a:ext uri="{FF2B5EF4-FFF2-40B4-BE49-F238E27FC236}">
                    <a16:creationId xmlns:a16="http://schemas.microsoft.com/office/drawing/2014/main" id="{63A15183-B4C5-43DB-B00C-3B80255782C0}"/>
                  </a:ext>
                </a:extLst>
              </p:cNvPr>
              <p:cNvSpPr/>
              <p:nvPr/>
            </p:nvSpPr>
            <p:spPr>
              <a:xfrm>
                <a:off x="1998369" y="4498709"/>
                <a:ext cx="564981" cy="565200"/>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en-US" altLang="zh-CN" sz="1600" b="1" dirty="0">
                    <a:solidFill>
                      <a:srgbClr val="F9FCFF"/>
                    </a:solidFill>
                    <a:latin typeface="+mj-ea"/>
                    <a:ea typeface="+mj-ea"/>
                  </a:rPr>
                  <a:t>01</a:t>
                </a:r>
                <a:endParaRPr lang="zh-CN" altLang="en-US" sz="1600" b="1" dirty="0">
                  <a:solidFill>
                    <a:srgbClr val="F9FCFF"/>
                  </a:solidFill>
                  <a:latin typeface="+mj-ea"/>
                  <a:ea typeface="+mj-ea"/>
                </a:endParaRPr>
              </a:p>
            </p:txBody>
          </p:sp>
        </p:grpSp>
        <p:grpSp>
          <p:nvGrpSpPr>
            <p:cNvPr id="5" name="ïṡľiḋè">
              <a:extLst>
                <a:ext uri="{FF2B5EF4-FFF2-40B4-BE49-F238E27FC236}">
                  <a16:creationId xmlns:a16="http://schemas.microsoft.com/office/drawing/2014/main" id="{4EF08311-CC24-479E-87EA-3B77B3743B30}"/>
                </a:ext>
              </a:extLst>
            </p:cNvPr>
            <p:cNvGrpSpPr/>
            <p:nvPr/>
          </p:nvGrpSpPr>
          <p:grpSpPr>
            <a:xfrm>
              <a:off x="1746408" y="1833984"/>
              <a:ext cx="3506964" cy="3743361"/>
              <a:chOff x="1746408" y="1833984"/>
              <a:chExt cx="3506964" cy="3743361"/>
            </a:xfrm>
          </p:grpSpPr>
          <p:sp>
            <p:nvSpPr>
              <p:cNvPr id="24" name="iSľíḋè">
                <a:extLst>
                  <a:ext uri="{FF2B5EF4-FFF2-40B4-BE49-F238E27FC236}">
                    <a16:creationId xmlns:a16="http://schemas.microsoft.com/office/drawing/2014/main" id="{525E372A-630F-8172-6842-3707CB2C382E}"/>
                  </a:ext>
                </a:extLst>
              </p:cNvPr>
              <p:cNvSpPr>
                <a:spLocks noChangeAspect="1"/>
              </p:cNvSpPr>
              <p:nvPr/>
            </p:nvSpPr>
            <p:spPr>
              <a:xfrm rot="21241820">
                <a:off x="1746408" y="1833984"/>
                <a:ext cx="3506964" cy="3743361"/>
              </a:xfrm>
              <a:custGeom>
                <a:avLst/>
                <a:gdLst>
                  <a:gd name="connsiteX0" fmla="*/ 2633325 w 3506964"/>
                  <a:gd name="connsiteY0" fmla="*/ 0 h 3743361"/>
                  <a:gd name="connsiteX1" fmla="*/ 3506964 w 3506964"/>
                  <a:gd name="connsiteY1" fmla="*/ 3034556 h 3743361"/>
                  <a:gd name="connsiteX2" fmla="*/ 2413555 w 3506964"/>
                  <a:gd name="connsiteY2" fmla="*/ 3743361 h 3743361"/>
                  <a:gd name="connsiteX3" fmla="*/ 0 w 3506964"/>
                  <a:gd name="connsiteY3" fmla="*/ 1707058 h 3743361"/>
                  <a:gd name="connsiteX4" fmla="*/ 2633325 w 3506964"/>
                  <a:gd name="connsiteY4" fmla="*/ 0 h 374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6964" h="3743361">
                    <a:moveTo>
                      <a:pt x="2633325" y="0"/>
                    </a:moveTo>
                    <a:lnTo>
                      <a:pt x="3506964" y="3034556"/>
                    </a:lnTo>
                    <a:cubicBezTo>
                      <a:pt x="3080363" y="3157373"/>
                      <a:pt x="2699820" y="3404061"/>
                      <a:pt x="2413555" y="3743361"/>
                    </a:cubicBezTo>
                    <a:lnTo>
                      <a:pt x="0" y="1707058"/>
                    </a:lnTo>
                    <a:cubicBezTo>
                      <a:pt x="689431" y="889901"/>
                      <a:pt x="1605915" y="295788"/>
                      <a:pt x="2633325" y="0"/>
                    </a:cubicBezTo>
                    <a:close/>
                  </a:path>
                </a:pathLst>
              </a:custGeom>
              <a:gradFill flip="none" rotWithShape="1">
                <a:gsLst>
                  <a:gs pos="0">
                    <a:schemeClr val="accent1">
                      <a:alpha val="15000"/>
                    </a:schemeClr>
                  </a:gs>
                  <a:gs pos="69000">
                    <a:schemeClr val="accent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600" dirty="0">
                  <a:solidFill>
                    <a:prstClr val="black"/>
                  </a:solidFill>
                  <a:latin typeface="+mn-ea"/>
                </a:endParaRPr>
              </a:p>
            </p:txBody>
          </p:sp>
          <p:sp>
            <p:nvSpPr>
              <p:cNvPr id="72" name="iśḷîḑê">
                <a:extLst>
                  <a:ext uri="{FF2B5EF4-FFF2-40B4-BE49-F238E27FC236}">
                    <a16:creationId xmlns:a16="http://schemas.microsoft.com/office/drawing/2014/main" id="{DD1A7073-D888-412B-80B2-F1EDA625ED13}"/>
                  </a:ext>
                </a:extLst>
              </p:cNvPr>
              <p:cNvSpPr txBox="1">
                <a:spLocks/>
              </p:cNvSpPr>
              <p:nvPr/>
            </p:nvSpPr>
            <p:spPr>
              <a:xfrm>
                <a:off x="2551387" y="3081789"/>
                <a:ext cx="1987818" cy="1012200"/>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j-ea"/>
                  </a:rPr>
                  <a:t>企业管理者并没有意识到共享经济下数据分析的重要性，无法有效的应用管理会计工具</a:t>
                </a:r>
              </a:p>
            </p:txBody>
          </p:sp>
          <p:sp>
            <p:nvSpPr>
              <p:cNvPr id="78" name="iŝḻíḓê">
                <a:extLst>
                  <a:ext uri="{FF2B5EF4-FFF2-40B4-BE49-F238E27FC236}">
                    <a16:creationId xmlns:a16="http://schemas.microsoft.com/office/drawing/2014/main" id="{C260A3F6-B10C-44B2-B0DC-FAE67DB032CB}"/>
                  </a:ext>
                </a:extLst>
              </p:cNvPr>
              <p:cNvSpPr/>
              <p:nvPr/>
            </p:nvSpPr>
            <p:spPr>
              <a:xfrm>
                <a:off x="3249358" y="2427443"/>
                <a:ext cx="564981" cy="565200"/>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en-US" altLang="zh-CN" sz="1600" b="1" dirty="0">
                    <a:solidFill>
                      <a:srgbClr val="F9FCFF"/>
                    </a:solidFill>
                    <a:latin typeface="+mj-ea"/>
                    <a:ea typeface="+mj-ea"/>
                  </a:rPr>
                  <a:t>02</a:t>
                </a:r>
                <a:endParaRPr lang="zh-CN" altLang="en-US" sz="1600" b="1" dirty="0">
                  <a:solidFill>
                    <a:srgbClr val="F9FCFF"/>
                  </a:solidFill>
                  <a:latin typeface="+mj-ea"/>
                  <a:ea typeface="+mj-ea"/>
                </a:endParaRPr>
              </a:p>
            </p:txBody>
          </p:sp>
        </p:grpSp>
        <p:grpSp>
          <p:nvGrpSpPr>
            <p:cNvPr id="6" name="íṧḻiḍè">
              <a:extLst>
                <a:ext uri="{FF2B5EF4-FFF2-40B4-BE49-F238E27FC236}">
                  <a16:creationId xmlns:a16="http://schemas.microsoft.com/office/drawing/2014/main" id="{F3CA16D5-8762-485C-B13F-456C7B6727A2}"/>
                </a:ext>
              </a:extLst>
            </p:cNvPr>
            <p:cNvGrpSpPr/>
            <p:nvPr/>
          </p:nvGrpSpPr>
          <p:grpSpPr>
            <a:xfrm>
              <a:off x="4183317" y="1387955"/>
              <a:ext cx="3607685" cy="3930516"/>
              <a:chOff x="4183317" y="1387955"/>
              <a:chExt cx="3607685" cy="3930516"/>
            </a:xfrm>
          </p:grpSpPr>
          <p:sp>
            <p:nvSpPr>
              <p:cNvPr id="22" name="ïṡľíde">
                <a:extLst>
                  <a:ext uri="{FF2B5EF4-FFF2-40B4-BE49-F238E27FC236}">
                    <a16:creationId xmlns:a16="http://schemas.microsoft.com/office/drawing/2014/main" id="{3E28B07A-E10E-F284-E85B-9825C3DC9AF1}"/>
                  </a:ext>
                </a:extLst>
              </p:cNvPr>
              <p:cNvSpPr>
                <a:spLocks noChangeAspect="1"/>
              </p:cNvSpPr>
              <p:nvPr/>
            </p:nvSpPr>
            <p:spPr>
              <a:xfrm>
                <a:off x="4183317" y="1387955"/>
                <a:ext cx="3607685" cy="3930516"/>
              </a:xfrm>
              <a:custGeom>
                <a:avLst/>
                <a:gdLst>
                  <a:gd name="connsiteX0" fmla="*/ 1798992 w 3607685"/>
                  <a:gd name="connsiteY0" fmla="*/ 660 h 3930516"/>
                  <a:gd name="connsiteX1" fmla="*/ 3607685 w 3607685"/>
                  <a:gd name="connsiteY1" fmla="*/ 282684 h 3930516"/>
                  <a:gd name="connsiteX2" fmla="*/ 2384078 w 3607685"/>
                  <a:gd name="connsiteY2" fmla="*/ 3914136 h 3930516"/>
                  <a:gd name="connsiteX3" fmla="*/ 1336551 w 3607685"/>
                  <a:gd name="connsiteY3" fmla="*/ 3930516 h 3930516"/>
                  <a:gd name="connsiteX4" fmla="*/ 0 w 3607685"/>
                  <a:gd name="connsiteY4" fmla="*/ 339098 h 3930516"/>
                  <a:gd name="connsiteX5" fmla="*/ 1798992 w 3607685"/>
                  <a:gd name="connsiteY5" fmla="*/ 660 h 393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7685" h="3930516">
                    <a:moveTo>
                      <a:pt x="1798992" y="660"/>
                    </a:moveTo>
                    <a:cubicBezTo>
                      <a:pt x="2409165" y="-8881"/>
                      <a:pt x="3020955" y="84988"/>
                      <a:pt x="3607685" y="282684"/>
                    </a:cubicBezTo>
                    <a:lnTo>
                      <a:pt x="2384078" y="3914136"/>
                    </a:lnTo>
                    <a:cubicBezTo>
                      <a:pt x="2043352" y="3799330"/>
                      <a:pt x="1673520" y="3805113"/>
                      <a:pt x="1336551" y="3930516"/>
                    </a:cubicBezTo>
                    <a:lnTo>
                      <a:pt x="0" y="339098"/>
                    </a:lnTo>
                    <a:cubicBezTo>
                      <a:pt x="580262" y="123153"/>
                      <a:pt x="1188819" y="10201"/>
                      <a:pt x="1798992" y="660"/>
                    </a:cubicBezTo>
                    <a:close/>
                  </a:path>
                </a:pathLst>
              </a:custGeom>
              <a:gradFill flip="none" rotWithShape="1">
                <a:gsLst>
                  <a:gs pos="0">
                    <a:schemeClr val="accent1">
                      <a:alpha val="15000"/>
                    </a:schemeClr>
                  </a:gs>
                  <a:gs pos="69000">
                    <a:schemeClr val="accent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600" dirty="0">
                  <a:solidFill>
                    <a:prstClr val="black"/>
                  </a:solidFill>
                  <a:latin typeface="+mn-ea"/>
                </a:endParaRPr>
              </a:p>
            </p:txBody>
          </p:sp>
          <p:sp>
            <p:nvSpPr>
              <p:cNvPr id="76" name="iṥļíḓé">
                <a:extLst>
                  <a:ext uri="{FF2B5EF4-FFF2-40B4-BE49-F238E27FC236}">
                    <a16:creationId xmlns:a16="http://schemas.microsoft.com/office/drawing/2014/main" id="{1348E332-C735-470B-A212-2B0BE6B8B75A}"/>
                  </a:ext>
                </a:extLst>
              </p:cNvPr>
              <p:cNvSpPr txBox="1">
                <a:spLocks/>
              </p:cNvSpPr>
              <p:nvPr/>
            </p:nvSpPr>
            <p:spPr>
              <a:xfrm>
                <a:off x="5127262" y="2472197"/>
                <a:ext cx="1987818" cy="1012200"/>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j-ea"/>
                  </a:rPr>
                  <a:t>管理会计最终的目的是提高经济效益，公益性的特征的部门在一定程度上制约了管理会计建设</a:t>
                </a:r>
              </a:p>
            </p:txBody>
          </p:sp>
          <p:sp>
            <p:nvSpPr>
              <p:cNvPr id="79" name="îṧ1îdè">
                <a:extLst>
                  <a:ext uri="{FF2B5EF4-FFF2-40B4-BE49-F238E27FC236}">
                    <a16:creationId xmlns:a16="http://schemas.microsoft.com/office/drawing/2014/main" id="{7DA8F56A-213B-4155-8294-27830D56318C}"/>
                  </a:ext>
                </a:extLst>
              </p:cNvPr>
              <p:cNvSpPr/>
              <p:nvPr/>
            </p:nvSpPr>
            <p:spPr>
              <a:xfrm>
                <a:off x="5776164" y="1802632"/>
                <a:ext cx="565200" cy="565200"/>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en-US" altLang="zh-CN" sz="1600" b="1" dirty="0">
                    <a:solidFill>
                      <a:srgbClr val="F9FCFF"/>
                    </a:solidFill>
                    <a:latin typeface="+mj-ea"/>
                    <a:ea typeface="+mj-ea"/>
                  </a:rPr>
                  <a:t>03</a:t>
                </a:r>
                <a:endParaRPr lang="zh-CN" altLang="en-US" sz="1600" b="1" dirty="0">
                  <a:solidFill>
                    <a:srgbClr val="F9FCFF"/>
                  </a:solidFill>
                  <a:latin typeface="+mj-ea"/>
                  <a:ea typeface="+mj-ea"/>
                </a:endParaRPr>
              </a:p>
            </p:txBody>
          </p:sp>
        </p:grpSp>
        <p:grpSp>
          <p:nvGrpSpPr>
            <p:cNvPr id="8" name="íŝḻíḑé">
              <a:extLst>
                <a:ext uri="{FF2B5EF4-FFF2-40B4-BE49-F238E27FC236}">
                  <a16:creationId xmlns:a16="http://schemas.microsoft.com/office/drawing/2014/main" id="{F8DBB257-D9F7-4DF8-BE02-2A9669856A7B}"/>
                </a:ext>
              </a:extLst>
            </p:cNvPr>
            <p:cNvGrpSpPr/>
            <p:nvPr/>
          </p:nvGrpSpPr>
          <p:grpSpPr>
            <a:xfrm>
              <a:off x="5771345" y="1721390"/>
              <a:ext cx="4477264" cy="3821064"/>
              <a:chOff x="5771345" y="1721390"/>
              <a:chExt cx="4477264" cy="3821064"/>
            </a:xfrm>
          </p:grpSpPr>
          <p:sp>
            <p:nvSpPr>
              <p:cNvPr id="7" name="íṥļíḓè">
                <a:extLst>
                  <a:ext uri="{FF2B5EF4-FFF2-40B4-BE49-F238E27FC236}">
                    <a16:creationId xmlns:a16="http://schemas.microsoft.com/office/drawing/2014/main" id="{272737A0-6DBF-849F-C6A6-9F5523D3DAE4}"/>
                  </a:ext>
                </a:extLst>
              </p:cNvPr>
              <p:cNvSpPr>
                <a:spLocks noChangeAspect="1"/>
              </p:cNvSpPr>
              <p:nvPr/>
            </p:nvSpPr>
            <p:spPr>
              <a:xfrm rot="4091728">
                <a:off x="6099445" y="1393290"/>
                <a:ext cx="3821064" cy="4477264"/>
              </a:xfrm>
              <a:custGeom>
                <a:avLst/>
                <a:gdLst>
                  <a:gd name="connsiteX0" fmla="*/ 0 w 3821064"/>
                  <a:gd name="connsiteY0" fmla="*/ 1704274 h 4477264"/>
                  <a:gd name="connsiteX1" fmla="*/ 2623686 w 3821064"/>
                  <a:gd name="connsiteY1" fmla="*/ 0 h 4477264"/>
                  <a:gd name="connsiteX2" fmla="*/ 3821064 w 3821064"/>
                  <a:gd name="connsiteY2" fmla="*/ 4130172 h 4477264"/>
                  <a:gd name="connsiteX3" fmla="*/ 3286724 w 3821064"/>
                  <a:gd name="connsiteY3" fmla="*/ 4477264 h 4477264"/>
                </a:gdLst>
                <a:ahLst/>
                <a:cxnLst>
                  <a:cxn ang="0">
                    <a:pos x="connsiteX0" y="connsiteY0"/>
                  </a:cxn>
                  <a:cxn ang="0">
                    <a:pos x="connsiteX1" y="connsiteY1"/>
                  </a:cxn>
                  <a:cxn ang="0">
                    <a:pos x="connsiteX2" y="connsiteY2"/>
                  </a:cxn>
                  <a:cxn ang="0">
                    <a:pos x="connsiteX3" y="connsiteY3"/>
                  </a:cxn>
                </a:cxnLst>
                <a:rect l="l" t="t" r="r" b="b"/>
                <a:pathLst>
                  <a:path w="3821064" h="4477264">
                    <a:moveTo>
                      <a:pt x="0" y="1704274"/>
                    </a:moveTo>
                    <a:cubicBezTo>
                      <a:pt x="687227" y="889729"/>
                      <a:pt x="1600111" y="296745"/>
                      <a:pt x="2623686" y="0"/>
                    </a:cubicBezTo>
                    <a:lnTo>
                      <a:pt x="3821064" y="4130172"/>
                    </a:lnTo>
                    <a:cubicBezTo>
                      <a:pt x="3612603" y="4190607"/>
                      <a:pt x="3426685" y="4311374"/>
                      <a:pt x="3286724" y="4477264"/>
                    </a:cubicBezTo>
                    <a:close/>
                  </a:path>
                </a:pathLst>
              </a:custGeom>
              <a:gradFill flip="none" rotWithShape="1">
                <a:gsLst>
                  <a:gs pos="0">
                    <a:schemeClr val="accent1">
                      <a:alpha val="15000"/>
                    </a:schemeClr>
                  </a:gs>
                  <a:gs pos="69000">
                    <a:schemeClr val="accent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600" dirty="0">
                  <a:solidFill>
                    <a:prstClr val="black"/>
                  </a:solidFill>
                  <a:latin typeface="+mn-ea"/>
                </a:endParaRPr>
              </a:p>
            </p:txBody>
          </p:sp>
          <p:sp>
            <p:nvSpPr>
              <p:cNvPr id="73" name="ísļiḑê">
                <a:extLst>
                  <a:ext uri="{FF2B5EF4-FFF2-40B4-BE49-F238E27FC236}">
                    <a16:creationId xmlns:a16="http://schemas.microsoft.com/office/drawing/2014/main" id="{5B25B336-7A03-49E2-9311-3D7E99E3F73A}"/>
                  </a:ext>
                </a:extLst>
              </p:cNvPr>
              <p:cNvSpPr txBox="1">
                <a:spLocks/>
              </p:cNvSpPr>
              <p:nvPr/>
            </p:nvSpPr>
            <p:spPr>
              <a:xfrm>
                <a:off x="7697310" y="3073024"/>
                <a:ext cx="1915706" cy="1012200"/>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j-ea"/>
                  </a:rPr>
                  <a:t>只是将管理会计工作划分为管财务会计的内容，并没有将其进行深入的独立规划</a:t>
                </a:r>
              </a:p>
            </p:txBody>
          </p:sp>
          <p:sp>
            <p:nvSpPr>
              <p:cNvPr id="80" name="ïŝlîḍê">
                <a:extLst>
                  <a:ext uri="{FF2B5EF4-FFF2-40B4-BE49-F238E27FC236}">
                    <a16:creationId xmlns:a16="http://schemas.microsoft.com/office/drawing/2014/main" id="{41D06839-8585-41EE-BFE1-8DB92B800F5C}"/>
                  </a:ext>
                </a:extLst>
              </p:cNvPr>
              <p:cNvSpPr/>
              <p:nvPr/>
            </p:nvSpPr>
            <p:spPr>
              <a:xfrm>
                <a:off x="8233979" y="2443855"/>
                <a:ext cx="565200" cy="565200"/>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en-US" altLang="zh-CN" sz="1600" b="1">
                    <a:solidFill>
                      <a:srgbClr val="F9FCFF"/>
                    </a:solidFill>
                    <a:latin typeface="+mj-ea"/>
                    <a:ea typeface="+mj-ea"/>
                  </a:rPr>
                  <a:t>04</a:t>
                </a:r>
                <a:endParaRPr lang="zh-CN" altLang="en-US" sz="1600" b="1" dirty="0">
                  <a:solidFill>
                    <a:srgbClr val="F9FCFF"/>
                  </a:solidFill>
                  <a:latin typeface="+mj-ea"/>
                  <a:ea typeface="+mj-ea"/>
                </a:endParaRPr>
              </a:p>
            </p:txBody>
          </p:sp>
        </p:grpSp>
        <p:grpSp>
          <p:nvGrpSpPr>
            <p:cNvPr id="9" name="išḻíḓe">
              <a:extLst>
                <a:ext uri="{FF2B5EF4-FFF2-40B4-BE49-F238E27FC236}">
                  <a16:creationId xmlns:a16="http://schemas.microsoft.com/office/drawing/2014/main" id="{06C76FC7-BA64-4074-B70B-E37409F983AD}"/>
                </a:ext>
              </a:extLst>
            </p:cNvPr>
            <p:cNvGrpSpPr/>
            <p:nvPr/>
          </p:nvGrpSpPr>
          <p:grpSpPr>
            <a:xfrm>
              <a:off x="7718717" y="4344433"/>
              <a:ext cx="3955794" cy="3181324"/>
              <a:chOff x="7718717" y="4344433"/>
              <a:chExt cx="3955794" cy="3181324"/>
            </a:xfrm>
          </p:grpSpPr>
          <p:sp>
            <p:nvSpPr>
              <p:cNvPr id="20" name="ïṣḷîḓé">
                <a:extLst>
                  <a:ext uri="{FF2B5EF4-FFF2-40B4-BE49-F238E27FC236}">
                    <a16:creationId xmlns:a16="http://schemas.microsoft.com/office/drawing/2014/main" id="{86A1E26E-4B3D-B7FF-E812-E782D4D9C58F}"/>
                  </a:ext>
                </a:extLst>
              </p:cNvPr>
              <p:cNvSpPr>
                <a:spLocks noChangeAspect="1"/>
              </p:cNvSpPr>
              <p:nvPr/>
            </p:nvSpPr>
            <p:spPr>
              <a:xfrm rot="8633538">
                <a:off x="7718717" y="4344433"/>
                <a:ext cx="3955794" cy="3181324"/>
              </a:xfrm>
              <a:custGeom>
                <a:avLst/>
                <a:gdLst>
                  <a:gd name="connsiteX0" fmla="*/ 143 w 3955794"/>
                  <a:gd name="connsiteY0" fmla="*/ 3181324 h 3181324"/>
                  <a:gd name="connsiteX1" fmla="*/ 1008181 w 3955794"/>
                  <a:gd name="connsiteY1" fmla="*/ 0 h 3181324"/>
                  <a:gd name="connsiteX2" fmla="*/ 3955794 w 3955794"/>
                  <a:gd name="connsiteY2" fmla="*/ 2108760 h 3181324"/>
                  <a:gd name="connsiteX3" fmla="*/ 3624311 w 3955794"/>
                  <a:gd name="connsiteY3" fmla="*/ 3154907 h 3181324"/>
                </a:gdLst>
                <a:ahLst/>
                <a:cxnLst>
                  <a:cxn ang="0">
                    <a:pos x="connsiteX0" y="connsiteY0"/>
                  </a:cxn>
                  <a:cxn ang="0">
                    <a:pos x="connsiteX1" y="connsiteY1"/>
                  </a:cxn>
                  <a:cxn ang="0">
                    <a:pos x="connsiteX2" y="connsiteY2"/>
                  </a:cxn>
                  <a:cxn ang="0">
                    <a:pos x="connsiteX3" y="connsiteY3"/>
                  </a:cxn>
                </a:cxnLst>
                <a:rect l="l" t="t" r="r" b="b"/>
                <a:pathLst>
                  <a:path w="3955794" h="3181324">
                    <a:moveTo>
                      <a:pt x="143" y="3181324"/>
                    </a:moveTo>
                    <a:cubicBezTo>
                      <a:pt x="-8169" y="2041049"/>
                      <a:pt x="344700" y="927410"/>
                      <a:pt x="1008181" y="0"/>
                    </a:cubicBezTo>
                    <a:lnTo>
                      <a:pt x="3955794" y="2108760"/>
                    </a:lnTo>
                    <a:cubicBezTo>
                      <a:pt x="3737615" y="2413729"/>
                      <a:pt x="3621577" y="2779939"/>
                      <a:pt x="3624311" y="3154907"/>
                    </a:cubicBezTo>
                    <a:close/>
                  </a:path>
                </a:pathLst>
              </a:custGeom>
              <a:gradFill flip="none" rotWithShape="1">
                <a:gsLst>
                  <a:gs pos="0">
                    <a:schemeClr val="accent1">
                      <a:alpha val="15000"/>
                    </a:schemeClr>
                  </a:gs>
                  <a:gs pos="66000">
                    <a:schemeClr val="accent1">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600" dirty="0">
                  <a:solidFill>
                    <a:prstClr val="black"/>
                  </a:solidFill>
                  <a:latin typeface="+mn-ea"/>
                </a:endParaRPr>
              </a:p>
            </p:txBody>
          </p:sp>
          <p:sp>
            <p:nvSpPr>
              <p:cNvPr id="74" name="íṩḷîḋé">
                <a:extLst>
                  <a:ext uri="{FF2B5EF4-FFF2-40B4-BE49-F238E27FC236}">
                    <a16:creationId xmlns:a16="http://schemas.microsoft.com/office/drawing/2014/main" id="{89C3C609-C21C-4363-9169-6D309782989F}"/>
                  </a:ext>
                </a:extLst>
              </p:cNvPr>
              <p:cNvSpPr txBox="1">
                <a:spLocks/>
              </p:cNvSpPr>
              <p:nvPr/>
            </p:nvSpPr>
            <p:spPr>
              <a:xfrm>
                <a:off x="8522862" y="5196338"/>
                <a:ext cx="2143178" cy="753668"/>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j-ea"/>
                  </a:rPr>
                  <a:t>现管理会计知识以及专业性的能力，对于管理会计工作显得力不从心</a:t>
                </a:r>
              </a:p>
            </p:txBody>
          </p:sp>
          <p:sp>
            <p:nvSpPr>
              <p:cNvPr id="81" name="îṧḷíďé">
                <a:extLst>
                  <a:ext uri="{FF2B5EF4-FFF2-40B4-BE49-F238E27FC236}">
                    <a16:creationId xmlns:a16="http://schemas.microsoft.com/office/drawing/2014/main" id="{CF0AC2BA-341B-422E-A962-AA3ACFFDB008}"/>
                  </a:ext>
                </a:extLst>
              </p:cNvPr>
              <p:cNvSpPr/>
              <p:nvPr/>
            </p:nvSpPr>
            <p:spPr>
              <a:xfrm>
                <a:off x="9269594" y="4523482"/>
                <a:ext cx="565200" cy="565200"/>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en-US" altLang="zh-CN" sz="1600" b="1" dirty="0">
                    <a:solidFill>
                      <a:srgbClr val="F9FCFF"/>
                    </a:solidFill>
                    <a:latin typeface="+mj-ea"/>
                    <a:ea typeface="+mj-ea"/>
                  </a:rPr>
                  <a:t>05</a:t>
                </a:r>
                <a:endParaRPr lang="zh-CN" altLang="en-US" sz="1600" b="1" dirty="0">
                  <a:solidFill>
                    <a:srgbClr val="F9FCFF"/>
                  </a:solidFill>
                  <a:latin typeface="+mj-ea"/>
                  <a:ea typeface="+mj-ea"/>
                </a:endParaRPr>
              </a:p>
            </p:txBody>
          </p:sp>
        </p:grpSp>
        <p:sp>
          <p:nvSpPr>
            <p:cNvPr id="13" name="ïṣlíďè">
              <a:extLst>
                <a:ext uri="{FF2B5EF4-FFF2-40B4-BE49-F238E27FC236}">
                  <a16:creationId xmlns:a16="http://schemas.microsoft.com/office/drawing/2014/main" id="{EE76B0DF-1F91-153F-FA33-67C4631D5764}"/>
                </a:ext>
              </a:extLst>
            </p:cNvPr>
            <p:cNvSpPr/>
            <p:nvPr>
              <p:custDataLst>
                <p:tags r:id="rId1"/>
              </p:custDataLst>
            </p:nvPr>
          </p:nvSpPr>
          <p:spPr>
            <a:xfrm flipH="1">
              <a:off x="4584216" y="4681355"/>
              <a:ext cx="2799930" cy="1937865"/>
            </a:xfrm>
            <a:custGeom>
              <a:avLst/>
              <a:gdLst>
                <a:gd name="connsiteX0" fmla="*/ 1728352 w 3456704"/>
                <a:gd name="connsiteY0" fmla="*/ 0 h 2392426"/>
                <a:gd name="connsiteX1" fmla="*/ 0 w 3456704"/>
                <a:gd name="connsiteY1" fmla="*/ 1728359 h 2392426"/>
                <a:gd name="connsiteX2" fmla="*/ 77704 w 3456704"/>
                <a:gd name="connsiteY2" fmla="*/ 2242320 h 2392426"/>
                <a:gd name="connsiteX3" fmla="*/ 132643 w 3456704"/>
                <a:gd name="connsiteY3" fmla="*/ 2392426 h 2392426"/>
                <a:gd name="connsiteX4" fmla="*/ 3324061 w 3456704"/>
                <a:gd name="connsiteY4" fmla="*/ 2392426 h 2392426"/>
                <a:gd name="connsiteX5" fmla="*/ 3379001 w 3456704"/>
                <a:gd name="connsiteY5" fmla="*/ 2242320 h 2392426"/>
                <a:gd name="connsiteX6" fmla="*/ 3456704 w 3456704"/>
                <a:gd name="connsiteY6" fmla="*/ 1728359 h 2392426"/>
                <a:gd name="connsiteX7" fmla="*/ 1728352 w 3456704"/>
                <a:gd name="connsiteY7" fmla="*/ 0 h 2392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704" h="2392426">
                  <a:moveTo>
                    <a:pt x="1728352" y="0"/>
                  </a:moveTo>
                  <a:cubicBezTo>
                    <a:pt x="773810" y="0"/>
                    <a:pt x="0" y="773813"/>
                    <a:pt x="0" y="1728359"/>
                  </a:cubicBezTo>
                  <a:cubicBezTo>
                    <a:pt x="0" y="1907337"/>
                    <a:pt x="27205" y="2079960"/>
                    <a:pt x="77704" y="2242320"/>
                  </a:cubicBezTo>
                  <a:lnTo>
                    <a:pt x="132643" y="2392426"/>
                  </a:lnTo>
                  <a:lnTo>
                    <a:pt x="3324061" y="2392426"/>
                  </a:lnTo>
                  <a:lnTo>
                    <a:pt x="3379001" y="2242320"/>
                  </a:lnTo>
                  <a:cubicBezTo>
                    <a:pt x="3429500" y="2079960"/>
                    <a:pt x="3456704" y="1907337"/>
                    <a:pt x="3456704" y="1728359"/>
                  </a:cubicBezTo>
                  <a:cubicBezTo>
                    <a:pt x="3456704" y="773813"/>
                    <a:pt x="2682894" y="0"/>
                    <a:pt x="1728352" y="0"/>
                  </a:cubicBezTo>
                  <a:close/>
                </a:path>
              </a:pathLst>
            </a:custGeom>
            <a:gradFill>
              <a:gsLst>
                <a:gs pos="0">
                  <a:schemeClr val="accent1">
                    <a:lumMod val="80000"/>
                    <a:lumOff val="20000"/>
                  </a:schemeClr>
                </a:gs>
                <a:gs pos="60000">
                  <a:schemeClr val="accent1"/>
                </a:gs>
              </a:gsLst>
              <a:lin ang="2700000" scaled="0"/>
            </a:gradFill>
            <a:ln w="57150" cap="rnd">
              <a:noFill/>
              <a:prstDash val="solid"/>
              <a:round/>
            </a:ln>
            <a:effectLst>
              <a:outerShdw blurRad="61722" dist="41148"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4066" tIns="37033" rIns="74066" bIns="37033"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zh-CN" altLang="en-US" b="1" dirty="0">
                <a:solidFill>
                  <a:srgbClr val="FFFFFF"/>
                </a:solidFill>
                <a:latin typeface="+mj-ea"/>
                <a:ea typeface="+mj-ea"/>
              </a:endParaRPr>
            </a:p>
          </p:txBody>
        </p:sp>
        <p:sp>
          <p:nvSpPr>
            <p:cNvPr id="16" name="iŝľïḋé">
              <a:extLst>
                <a:ext uri="{FF2B5EF4-FFF2-40B4-BE49-F238E27FC236}">
                  <a16:creationId xmlns:a16="http://schemas.microsoft.com/office/drawing/2014/main" id="{80A95C7A-AFA3-7C9B-6F0D-1EBDD84551F7}"/>
                </a:ext>
              </a:extLst>
            </p:cNvPr>
            <p:cNvSpPr/>
            <p:nvPr/>
          </p:nvSpPr>
          <p:spPr>
            <a:xfrm>
              <a:off x="5404001" y="5140287"/>
              <a:ext cx="1139978" cy="825826"/>
            </a:xfrm>
            <a:custGeom>
              <a:avLst/>
              <a:gdLst>
                <a:gd name="connsiteX0" fmla="*/ 78674 w 607639"/>
                <a:gd name="connsiteY0" fmla="*/ 325193 h 440187"/>
                <a:gd name="connsiteX1" fmla="*/ 78674 w 607639"/>
                <a:gd name="connsiteY1" fmla="*/ 367387 h 440187"/>
                <a:gd name="connsiteX2" fmla="*/ 528471 w 607639"/>
                <a:gd name="connsiteY2" fmla="*/ 367387 h 440187"/>
                <a:gd name="connsiteX3" fmla="*/ 528471 w 607639"/>
                <a:gd name="connsiteY3" fmla="*/ 325193 h 440187"/>
                <a:gd name="connsiteX4" fmla="*/ 69151 w 607639"/>
                <a:gd name="connsiteY4" fmla="*/ 306183 h 440187"/>
                <a:gd name="connsiteX5" fmla="*/ 537994 w 607639"/>
                <a:gd name="connsiteY5" fmla="*/ 306183 h 440187"/>
                <a:gd name="connsiteX6" fmla="*/ 547517 w 607639"/>
                <a:gd name="connsiteY6" fmla="*/ 315688 h 440187"/>
                <a:gd name="connsiteX7" fmla="*/ 547517 w 607639"/>
                <a:gd name="connsiteY7" fmla="*/ 376892 h 440187"/>
                <a:gd name="connsiteX8" fmla="*/ 537994 w 607639"/>
                <a:gd name="connsiteY8" fmla="*/ 386486 h 440187"/>
                <a:gd name="connsiteX9" fmla="*/ 69151 w 607639"/>
                <a:gd name="connsiteY9" fmla="*/ 386486 h 440187"/>
                <a:gd name="connsiteX10" fmla="*/ 59628 w 607639"/>
                <a:gd name="connsiteY10" fmla="*/ 376892 h 440187"/>
                <a:gd name="connsiteX11" fmla="*/ 59628 w 607639"/>
                <a:gd name="connsiteY11" fmla="*/ 315688 h 440187"/>
                <a:gd name="connsiteX12" fmla="*/ 69151 w 607639"/>
                <a:gd name="connsiteY12" fmla="*/ 306183 h 440187"/>
                <a:gd name="connsiteX13" fmla="*/ 135908 w 607639"/>
                <a:gd name="connsiteY13" fmla="*/ 212755 h 440187"/>
                <a:gd name="connsiteX14" fmla="*/ 269350 w 607639"/>
                <a:gd name="connsiteY14" fmla="*/ 212755 h 440187"/>
                <a:gd name="connsiteX15" fmla="*/ 278875 w 607639"/>
                <a:gd name="connsiteY15" fmla="*/ 222361 h 440187"/>
                <a:gd name="connsiteX16" fmla="*/ 269350 w 607639"/>
                <a:gd name="connsiteY16" fmla="*/ 231878 h 440187"/>
                <a:gd name="connsiteX17" fmla="*/ 135908 w 607639"/>
                <a:gd name="connsiteY17" fmla="*/ 231878 h 440187"/>
                <a:gd name="connsiteX18" fmla="*/ 126383 w 607639"/>
                <a:gd name="connsiteY18" fmla="*/ 222361 h 440187"/>
                <a:gd name="connsiteX19" fmla="*/ 135908 w 607639"/>
                <a:gd name="connsiteY19" fmla="*/ 212755 h 440187"/>
                <a:gd name="connsiteX20" fmla="*/ 114383 w 607639"/>
                <a:gd name="connsiteY20" fmla="*/ 164629 h 440187"/>
                <a:gd name="connsiteX21" fmla="*/ 290874 w 607639"/>
                <a:gd name="connsiteY21" fmla="*/ 164629 h 440187"/>
                <a:gd name="connsiteX22" fmla="*/ 300397 w 607639"/>
                <a:gd name="connsiteY22" fmla="*/ 174120 h 440187"/>
                <a:gd name="connsiteX23" fmla="*/ 290874 w 607639"/>
                <a:gd name="connsiteY23" fmla="*/ 183611 h 440187"/>
                <a:gd name="connsiteX24" fmla="*/ 114383 w 607639"/>
                <a:gd name="connsiteY24" fmla="*/ 183611 h 440187"/>
                <a:gd name="connsiteX25" fmla="*/ 104860 w 607639"/>
                <a:gd name="connsiteY25" fmla="*/ 174120 h 440187"/>
                <a:gd name="connsiteX26" fmla="*/ 114383 w 607639"/>
                <a:gd name="connsiteY26" fmla="*/ 164629 h 440187"/>
                <a:gd name="connsiteX27" fmla="*/ 413867 w 607639"/>
                <a:gd name="connsiteY27" fmla="*/ 152601 h 440187"/>
                <a:gd name="connsiteX28" fmla="*/ 434872 w 607639"/>
                <a:gd name="connsiteY28" fmla="*/ 227066 h 440187"/>
                <a:gd name="connsiteX29" fmla="*/ 441814 w 607639"/>
                <a:gd name="connsiteY29" fmla="*/ 209827 h 440187"/>
                <a:gd name="connsiteX30" fmla="*/ 448756 w 607639"/>
                <a:gd name="connsiteY30" fmla="*/ 204051 h 440187"/>
                <a:gd name="connsiteX31" fmla="*/ 450625 w 607639"/>
                <a:gd name="connsiteY31" fmla="*/ 203874 h 440187"/>
                <a:gd name="connsiteX32" fmla="*/ 457389 w 607639"/>
                <a:gd name="connsiteY32" fmla="*/ 206628 h 440187"/>
                <a:gd name="connsiteX33" fmla="*/ 496639 w 607639"/>
                <a:gd name="connsiteY33" fmla="*/ 245816 h 440187"/>
                <a:gd name="connsiteX34" fmla="*/ 507231 w 607639"/>
                <a:gd name="connsiteY34" fmla="*/ 235153 h 440187"/>
                <a:gd name="connsiteX35" fmla="*/ 467981 w 607639"/>
                <a:gd name="connsiteY35" fmla="*/ 196054 h 440187"/>
                <a:gd name="connsiteX36" fmla="*/ 465400 w 607639"/>
                <a:gd name="connsiteY36" fmla="*/ 187435 h 440187"/>
                <a:gd name="connsiteX37" fmla="*/ 471185 w 607639"/>
                <a:gd name="connsiteY37" fmla="*/ 180503 h 440187"/>
                <a:gd name="connsiteX38" fmla="*/ 488451 w 607639"/>
                <a:gd name="connsiteY38" fmla="*/ 173572 h 440187"/>
                <a:gd name="connsiteX39" fmla="*/ 411731 w 607639"/>
                <a:gd name="connsiteY39" fmla="*/ 132252 h 440187"/>
                <a:gd name="connsiteX40" fmla="*/ 511503 w 607639"/>
                <a:gd name="connsiteY40" fmla="*/ 160243 h 440187"/>
                <a:gd name="connsiteX41" fmla="*/ 522272 w 607639"/>
                <a:gd name="connsiteY41" fmla="*/ 171706 h 440187"/>
                <a:gd name="connsiteX42" fmla="*/ 512749 w 607639"/>
                <a:gd name="connsiteY42" fmla="*/ 184236 h 440187"/>
                <a:gd name="connsiteX43" fmla="*/ 491655 w 607639"/>
                <a:gd name="connsiteY43" fmla="*/ 192766 h 440187"/>
                <a:gd name="connsiteX44" fmla="*/ 520759 w 607639"/>
                <a:gd name="connsiteY44" fmla="*/ 221824 h 440187"/>
                <a:gd name="connsiteX45" fmla="*/ 526277 w 607639"/>
                <a:gd name="connsiteY45" fmla="*/ 235241 h 440187"/>
                <a:gd name="connsiteX46" fmla="*/ 520759 w 607639"/>
                <a:gd name="connsiteY46" fmla="*/ 248571 h 440187"/>
                <a:gd name="connsiteX47" fmla="*/ 509990 w 607639"/>
                <a:gd name="connsiteY47" fmla="*/ 259323 h 440187"/>
                <a:gd name="connsiteX48" fmla="*/ 496639 w 607639"/>
                <a:gd name="connsiteY48" fmla="*/ 264832 h 440187"/>
                <a:gd name="connsiteX49" fmla="*/ 483200 w 607639"/>
                <a:gd name="connsiteY49" fmla="*/ 259323 h 440187"/>
                <a:gd name="connsiteX50" fmla="*/ 454096 w 607639"/>
                <a:gd name="connsiteY50" fmla="*/ 230265 h 440187"/>
                <a:gd name="connsiteX51" fmla="*/ 445552 w 607639"/>
                <a:gd name="connsiteY51" fmla="*/ 251414 h 440187"/>
                <a:gd name="connsiteX52" fmla="*/ 433537 w 607639"/>
                <a:gd name="connsiteY52" fmla="*/ 260833 h 440187"/>
                <a:gd name="connsiteX53" fmla="*/ 421522 w 607639"/>
                <a:gd name="connsiteY53" fmla="*/ 250081 h 440187"/>
                <a:gd name="connsiteX54" fmla="*/ 393486 w 607639"/>
                <a:gd name="connsiteY54" fmla="*/ 150469 h 440187"/>
                <a:gd name="connsiteX55" fmla="*/ 395622 w 607639"/>
                <a:gd name="connsiteY55" fmla="*/ 136873 h 440187"/>
                <a:gd name="connsiteX56" fmla="*/ 411731 w 607639"/>
                <a:gd name="connsiteY56" fmla="*/ 132252 h 440187"/>
                <a:gd name="connsiteX57" fmla="*/ 78677 w 607639"/>
                <a:gd name="connsiteY57" fmla="*/ 131570 h 440187"/>
                <a:gd name="connsiteX58" fmla="*/ 78677 w 607639"/>
                <a:gd name="connsiteY58" fmla="*/ 265855 h 440187"/>
                <a:gd name="connsiteX59" fmla="*/ 326492 w 607639"/>
                <a:gd name="connsiteY59" fmla="*/ 265855 h 440187"/>
                <a:gd name="connsiteX60" fmla="*/ 326492 w 607639"/>
                <a:gd name="connsiteY60" fmla="*/ 131570 h 440187"/>
                <a:gd name="connsiteX61" fmla="*/ 69152 w 607639"/>
                <a:gd name="connsiteY61" fmla="*/ 112552 h 440187"/>
                <a:gd name="connsiteX62" fmla="*/ 336106 w 607639"/>
                <a:gd name="connsiteY62" fmla="*/ 112552 h 440187"/>
                <a:gd name="connsiteX63" fmla="*/ 345630 w 607639"/>
                <a:gd name="connsiteY63" fmla="*/ 122061 h 440187"/>
                <a:gd name="connsiteX64" fmla="*/ 345630 w 607639"/>
                <a:gd name="connsiteY64" fmla="*/ 275364 h 440187"/>
                <a:gd name="connsiteX65" fmla="*/ 336106 w 607639"/>
                <a:gd name="connsiteY65" fmla="*/ 284873 h 440187"/>
                <a:gd name="connsiteX66" fmla="*/ 69152 w 607639"/>
                <a:gd name="connsiteY66" fmla="*/ 284873 h 440187"/>
                <a:gd name="connsiteX67" fmla="*/ 59628 w 607639"/>
                <a:gd name="connsiteY67" fmla="*/ 275364 h 440187"/>
                <a:gd name="connsiteX68" fmla="*/ 59628 w 607639"/>
                <a:gd name="connsiteY68" fmla="*/ 122061 h 440187"/>
                <a:gd name="connsiteX69" fmla="*/ 69152 w 607639"/>
                <a:gd name="connsiteY69" fmla="*/ 112552 h 440187"/>
                <a:gd name="connsiteX70" fmla="*/ 19047 w 607639"/>
                <a:gd name="connsiteY70" fmla="*/ 95716 h 440187"/>
                <a:gd name="connsiteX71" fmla="*/ 19047 w 607639"/>
                <a:gd name="connsiteY71" fmla="*/ 397173 h 440187"/>
                <a:gd name="connsiteX72" fmla="*/ 43079 w 607639"/>
                <a:gd name="connsiteY72" fmla="*/ 421168 h 440187"/>
                <a:gd name="connsiteX73" fmla="*/ 564560 w 607639"/>
                <a:gd name="connsiteY73" fmla="*/ 421168 h 440187"/>
                <a:gd name="connsiteX74" fmla="*/ 588503 w 607639"/>
                <a:gd name="connsiteY74" fmla="*/ 397173 h 440187"/>
                <a:gd name="connsiteX75" fmla="*/ 588503 w 607639"/>
                <a:gd name="connsiteY75" fmla="*/ 95716 h 440187"/>
                <a:gd name="connsiteX76" fmla="*/ 149811 w 607639"/>
                <a:gd name="connsiteY76" fmla="*/ 38246 h 440187"/>
                <a:gd name="connsiteX77" fmla="*/ 159408 w 607639"/>
                <a:gd name="connsiteY77" fmla="*/ 47878 h 440187"/>
                <a:gd name="connsiteX78" fmla="*/ 149811 w 607639"/>
                <a:gd name="connsiteY78" fmla="*/ 57510 h 440187"/>
                <a:gd name="connsiteX79" fmla="*/ 140214 w 607639"/>
                <a:gd name="connsiteY79" fmla="*/ 47878 h 440187"/>
                <a:gd name="connsiteX80" fmla="*/ 149811 w 607639"/>
                <a:gd name="connsiteY80" fmla="*/ 38246 h 440187"/>
                <a:gd name="connsiteX81" fmla="*/ 114281 w 607639"/>
                <a:gd name="connsiteY81" fmla="*/ 38246 h 440187"/>
                <a:gd name="connsiteX82" fmla="*/ 123913 w 607639"/>
                <a:gd name="connsiteY82" fmla="*/ 47878 h 440187"/>
                <a:gd name="connsiteX83" fmla="*/ 114281 w 607639"/>
                <a:gd name="connsiteY83" fmla="*/ 57510 h 440187"/>
                <a:gd name="connsiteX84" fmla="*/ 104649 w 607639"/>
                <a:gd name="connsiteY84" fmla="*/ 47878 h 440187"/>
                <a:gd name="connsiteX85" fmla="*/ 114281 w 607639"/>
                <a:gd name="connsiteY85" fmla="*/ 38246 h 440187"/>
                <a:gd name="connsiteX86" fmla="*/ 78822 w 607639"/>
                <a:gd name="connsiteY86" fmla="*/ 38246 h 440187"/>
                <a:gd name="connsiteX87" fmla="*/ 88490 w 607639"/>
                <a:gd name="connsiteY87" fmla="*/ 47878 h 440187"/>
                <a:gd name="connsiteX88" fmla="*/ 78822 w 607639"/>
                <a:gd name="connsiteY88" fmla="*/ 57510 h 440187"/>
                <a:gd name="connsiteX89" fmla="*/ 69154 w 607639"/>
                <a:gd name="connsiteY89" fmla="*/ 47878 h 440187"/>
                <a:gd name="connsiteX90" fmla="*/ 78822 w 607639"/>
                <a:gd name="connsiteY90" fmla="*/ 38246 h 440187"/>
                <a:gd name="connsiteX91" fmla="*/ 43079 w 607639"/>
                <a:gd name="connsiteY91" fmla="*/ 19019 h 440187"/>
                <a:gd name="connsiteX92" fmla="*/ 19047 w 607639"/>
                <a:gd name="connsiteY92" fmla="*/ 43014 h 440187"/>
                <a:gd name="connsiteX93" fmla="*/ 19047 w 607639"/>
                <a:gd name="connsiteY93" fmla="*/ 76608 h 440187"/>
                <a:gd name="connsiteX94" fmla="*/ 588503 w 607639"/>
                <a:gd name="connsiteY94" fmla="*/ 76608 h 440187"/>
                <a:gd name="connsiteX95" fmla="*/ 588503 w 607639"/>
                <a:gd name="connsiteY95" fmla="*/ 43014 h 440187"/>
                <a:gd name="connsiteX96" fmla="*/ 564560 w 607639"/>
                <a:gd name="connsiteY96" fmla="*/ 19019 h 440187"/>
                <a:gd name="connsiteX97" fmla="*/ 43079 w 607639"/>
                <a:gd name="connsiteY97" fmla="*/ 0 h 440187"/>
                <a:gd name="connsiteX98" fmla="*/ 564560 w 607639"/>
                <a:gd name="connsiteY98" fmla="*/ 0 h 440187"/>
                <a:gd name="connsiteX99" fmla="*/ 607639 w 607639"/>
                <a:gd name="connsiteY99" fmla="*/ 43014 h 440187"/>
                <a:gd name="connsiteX100" fmla="*/ 607639 w 607639"/>
                <a:gd name="connsiteY100" fmla="*/ 397173 h 440187"/>
                <a:gd name="connsiteX101" fmla="*/ 564560 w 607639"/>
                <a:gd name="connsiteY101" fmla="*/ 440187 h 440187"/>
                <a:gd name="connsiteX102" fmla="*/ 43079 w 607639"/>
                <a:gd name="connsiteY102" fmla="*/ 440187 h 440187"/>
                <a:gd name="connsiteX103" fmla="*/ 0 w 607639"/>
                <a:gd name="connsiteY103" fmla="*/ 397173 h 440187"/>
                <a:gd name="connsiteX104" fmla="*/ 0 w 607639"/>
                <a:gd name="connsiteY104" fmla="*/ 43014 h 440187"/>
                <a:gd name="connsiteX105" fmla="*/ 43079 w 607639"/>
                <a:gd name="connsiteY105" fmla="*/ 0 h 44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07639" h="440187">
                  <a:moveTo>
                    <a:pt x="78674" y="325193"/>
                  </a:moveTo>
                  <a:lnTo>
                    <a:pt x="78674" y="367387"/>
                  </a:lnTo>
                  <a:lnTo>
                    <a:pt x="528471" y="367387"/>
                  </a:lnTo>
                  <a:lnTo>
                    <a:pt x="528471" y="325193"/>
                  </a:lnTo>
                  <a:close/>
                  <a:moveTo>
                    <a:pt x="69151" y="306183"/>
                  </a:moveTo>
                  <a:lnTo>
                    <a:pt x="537994" y="306183"/>
                  </a:lnTo>
                  <a:cubicBezTo>
                    <a:pt x="543245" y="306183"/>
                    <a:pt x="547517" y="310447"/>
                    <a:pt x="547517" y="315688"/>
                  </a:cubicBezTo>
                  <a:lnTo>
                    <a:pt x="547517" y="376892"/>
                  </a:lnTo>
                  <a:cubicBezTo>
                    <a:pt x="547517" y="382222"/>
                    <a:pt x="543245" y="386486"/>
                    <a:pt x="537994" y="386486"/>
                  </a:cubicBezTo>
                  <a:lnTo>
                    <a:pt x="69151" y="386486"/>
                  </a:lnTo>
                  <a:cubicBezTo>
                    <a:pt x="63900" y="386486"/>
                    <a:pt x="59628" y="382222"/>
                    <a:pt x="59628" y="376892"/>
                  </a:cubicBezTo>
                  <a:lnTo>
                    <a:pt x="59628" y="315688"/>
                  </a:lnTo>
                  <a:cubicBezTo>
                    <a:pt x="59628" y="310447"/>
                    <a:pt x="63900" y="306183"/>
                    <a:pt x="69151" y="306183"/>
                  </a:cubicBezTo>
                  <a:close/>
                  <a:moveTo>
                    <a:pt x="135908" y="212755"/>
                  </a:moveTo>
                  <a:lnTo>
                    <a:pt x="269350" y="212755"/>
                  </a:lnTo>
                  <a:cubicBezTo>
                    <a:pt x="274602" y="212755"/>
                    <a:pt x="278875" y="217024"/>
                    <a:pt x="278875" y="222361"/>
                  </a:cubicBezTo>
                  <a:cubicBezTo>
                    <a:pt x="278875" y="227609"/>
                    <a:pt x="274602" y="231878"/>
                    <a:pt x="269350" y="231878"/>
                  </a:cubicBezTo>
                  <a:lnTo>
                    <a:pt x="135908" y="231878"/>
                  </a:lnTo>
                  <a:cubicBezTo>
                    <a:pt x="130567" y="231878"/>
                    <a:pt x="126383" y="227609"/>
                    <a:pt x="126383" y="222361"/>
                  </a:cubicBezTo>
                  <a:cubicBezTo>
                    <a:pt x="126383" y="217024"/>
                    <a:pt x="130567" y="212755"/>
                    <a:pt x="135908" y="212755"/>
                  </a:cubicBezTo>
                  <a:close/>
                  <a:moveTo>
                    <a:pt x="114383" y="164629"/>
                  </a:moveTo>
                  <a:lnTo>
                    <a:pt x="290874" y="164629"/>
                  </a:lnTo>
                  <a:cubicBezTo>
                    <a:pt x="296125" y="164629"/>
                    <a:pt x="300397" y="168887"/>
                    <a:pt x="300397" y="174120"/>
                  </a:cubicBezTo>
                  <a:cubicBezTo>
                    <a:pt x="300397" y="179353"/>
                    <a:pt x="296125" y="183611"/>
                    <a:pt x="290874" y="183611"/>
                  </a:cubicBezTo>
                  <a:lnTo>
                    <a:pt x="114383" y="183611"/>
                  </a:lnTo>
                  <a:cubicBezTo>
                    <a:pt x="109132" y="183611"/>
                    <a:pt x="104860" y="179353"/>
                    <a:pt x="104860" y="174120"/>
                  </a:cubicBezTo>
                  <a:cubicBezTo>
                    <a:pt x="104860" y="168887"/>
                    <a:pt x="109132" y="164629"/>
                    <a:pt x="114383" y="164629"/>
                  </a:cubicBezTo>
                  <a:close/>
                  <a:moveTo>
                    <a:pt x="413867" y="152601"/>
                  </a:moveTo>
                  <a:lnTo>
                    <a:pt x="434872" y="227066"/>
                  </a:lnTo>
                  <a:lnTo>
                    <a:pt x="441814" y="209827"/>
                  </a:lnTo>
                  <a:cubicBezTo>
                    <a:pt x="442971" y="206806"/>
                    <a:pt x="445641" y="204673"/>
                    <a:pt x="448756" y="204051"/>
                  </a:cubicBezTo>
                  <a:cubicBezTo>
                    <a:pt x="449379" y="203874"/>
                    <a:pt x="450002" y="203874"/>
                    <a:pt x="450625" y="203874"/>
                  </a:cubicBezTo>
                  <a:cubicBezTo>
                    <a:pt x="453117" y="203874"/>
                    <a:pt x="455609" y="204851"/>
                    <a:pt x="457389" y="206628"/>
                  </a:cubicBezTo>
                  <a:lnTo>
                    <a:pt x="496639" y="245816"/>
                  </a:lnTo>
                  <a:lnTo>
                    <a:pt x="507231" y="235153"/>
                  </a:lnTo>
                  <a:lnTo>
                    <a:pt x="467981" y="196054"/>
                  </a:lnTo>
                  <a:cubicBezTo>
                    <a:pt x="465756" y="193832"/>
                    <a:pt x="464777" y="190545"/>
                    <a:pt x="465400" y="187435"/>
                  </a:cubicBezTo>
                  <a:cubicBezTo>
                    <a:pt x="466023" y="184324"/>
                    <a:pt x="468159" y="181659"/>
                    <a:pt x="471185" y="180503"/>
                  </a:cubicBezTo>
                  <a:lnTo>
                    <a:pt x="488451" y="173572"/>
                  </a:lnTo>
                  <a:close/>
                  <a:moveTo>
                    <a:pt x="411731" y="132252"/>
                  </a:moveTo>
                  <a:lnTo>
                    <a:pt x="511503" y="160243"/>
                  </a:lnTo>
                  <a:cubicBezTo>
                    <a:pt x="520759" y="162820"/>
                    <a:pt x="522094" y="169129"/>
                    <a:pt x="522272" y="171706"/>
                  </a:cubicBezTo>
                  <a:cubicBezTo>
                    <a:pt x="522361" y="174283"/>
                    <a:pt x="521738" y="180681"/>
                    <a:pt x="512749" y="184236"/>
                  </a:cubicBezTo>
                  <a:lnTo>
                    <a:pt x="491655" y="192766"/>
                  </a:lnTo>
                  <a:lnTo>
                    <a:pt x="520759" y="221824"/>
                  </a:lnTo>
                  <a:cubicBezTo>
                    <a:pt x="524319" y="225378"/>
                    <a:pt x="526277" y="230176"/>
                    <a:pt x="526277" y="235241"/>
                  </a:cubicBezTo>
                  <a:cubicBezTo>
                    <a:pt x="526277" y="240218"/>
                    <a:pt x="524319" y="245016"/>
                    <a:pt x="520759" y="248571"/>
                  </a:cubicBezTo>
                  <a:lnTo>
                    <a:pt x="509990" y="259323"/>
                  </a:lnTo>
                  <a:cubicBezTo>
                    <a:pt x="506430" y="262877"/>
                    <a:pt x="501623" y="264832"/>
                    <a:pt x="496639" y="264832"/>
                  </a:cubicBezTo>
                  <a:cubicBezTo>
                    <a:pt x="491566" y="264832"/>
                    <a:pt x="486760" y="262877"/>
                    <a:pt x="483200" y="259323"/>
                  </a:cubicBezTo>
                  <a:lnTo>
                    <a:pt x="454096" y="230265"/>
                  </a:lnTo>
                  <a:lnTo>
                    <a:pt x="445552" y="251414"/>
                  </a:lnTo>
                  <a:cubicBezTo>
                    <a:pt x="442081" y="259856"/>
                    <a:pt x="436029" y="260833"/>
                    <a:pt x="433537" y="260833"/>
                  </a:cubicBezTo>
                  <a:cubicBezTo>
                    <a:pt x="431490" y="260833"/>
                    <a:pt x="424281" y="260034"/>
                    <a:pt x="421522" y="250081"/>
                  </a:cubicBezTo>
                  <a:lnTo>
                    <a:pt x="393486" y="150469"/>
                  </a:lnTo>
                  <a:cubicBezTo>
                    <a:pt x="392062" y="145404"/>
                    <a:pt x="392774" y="140605"/>
                    <a:pt x="395622" y="136873"/>
                  </a:cubicBezTo>
                  <a:cubicBezTo>
                    <a:pt x="399093" y="132341"/>
                    <a:pt x="405323" y="130475"/>
                    <a:pt x="411731" y="132252"/>
                  </a:cubicBezTo>
                  <a:close/>
                  <a:moveTo>
                    <a:pt x="78677" y="131570"/>
                  </a:moveTo>
                  <a:lnTo>
                    <a:pt x="78677" y="265855"/>
                  </a:lnTo>
                  <a:lnTo>
                    <a:pt x="326492" y="265855"/>
                  </a:lnTo>
                  <a:lnTo>
                    <a:pt x="326492" y="131570"/>
                  </a:lnTo>
                  <a:close/>
                  <a:moveTo>
                    <a:pt x="69152" y="112552"/>
                  </a:moveTo>
                  <a:lnTo>
                    <a:pt x="336106" y="112552"/>
                  </a:lnTo>
                  <a:cubicBezTo>
                    <a:pt x="341357" y="112552"/>
                    <a:pt x="345630" y="116818"/>
                    <a:pt x="345630" y="122061"/>
                  </a:cubicBezTo>
                  <a:lnTo>
                    <a:pt x="345630" y="275364"/>
                  </a:lnTo>
                  <a:cubicBezTo>
                    <a:pt x="345630" y="280607"/>
                    <a:pt x="341357" y="284873"/>
                    <a:pt x="336106" y="284873"/>
                  </a:cubicBezTo>
                  <a:lnTo>
                    <a:pt x="69152" y="284873"/>
                  </a:lnTo>
                  <a:cubicBezTo>
                    <a:pt x="63901" y="284873"/>
                    <a:pt x="59628" y="280607"/>
                    <a:pt x="59628" y="275364"/>
                  </a:cubicBezTo>
                  <a:lnTo>
                    <a:pt x="59628" y="122061"/>
                  </a:lnTo>
                  <a:cubicBezTo>
                    <a:pt x="59628" y="116818"/>
                    <a:pt x="63901" y="112552"/>
                    <a:pt x="69152" y="112552"/>
                  </a:cubicBezTo>
                  <a:close/>
                  <a:moveTo>
                    <a:pt x="19047" y="95716"/>
                  </a:moveTo>
                  <a:lnTo>
                    <a:pt x="19047" y="397173"/>
                  </a:lnTo>
                  <a:cubicBezTo>
                    <a:pt x="19047" y="410415"/>
                    <a:pt x="29817" y="421168"/>
                    <a:pt x="43079" y="421168"/>
                  </a:cubicBezTo>
                  <a:lnTo>
                    <a:pt x="564560" y="421168"/>
                  </a:lnTo>
                  <a:cubicBezTo>
                    <a:pt x="577733" y="421168"/>
                    <a:pt x="588503" y="410415"/>
                    <a:pt x="588503" y="397173"/>
                  </a:cubicBezTo>
                  <a:lnTo>
                    <a:pt x="588503" y="95716"/>
                  </a:lnTo>
                  <a:close/>
                  <a:moveTo>
                    <a:pt x="149811" y="38246"/>
                  </a:moveTo>
                  <a:cubicBezTo>
                    <a:pt x="155111" y="38246"/>
                    <a:pt x="159408" y="42558"/>
                    <a:pt x="159408" y="47878"/>
                  </a:cubicBezTo>
                  <a:cubicBezTo>
                    <a:pt x="159408" y="53198"/>
                    <a:pt x="155111" y="57510"/>
                    <a:pt x="149811" y="57510"/>
                  </a:cubicBezTo>
                  <a:cubicBezTo>
                    <a:pt x="144511" y="57510"/>
                    <a:pt x="140214" y="53198"/>
                    <a:pt x="140214" y="47878"/>
                  </a:cubicBezTo>
                  <a:cubicBezTo>
                    <a:pt x="140214" y="42558"/>
                    <a:pt x="144511" y="38246"/>
                    <a:pt x="149811" y="38246"/>
                  </a:cubicBezTo>
                  <a:close/>
                  <a:moveTo>
                    <a:pt x="114281" y="38246"/>
                  </a:moveTo>
                  <a:cubicBezTo>
                    <a:pt x="119601" y="38246"/>
                    <a:pt x="123913" y="42558"/>
                    <a:pt x="123913" y="47878"/>
                  </a:cubicBezTo>
                  <a:cubicBezTo>
                    <a:pt x="123913" y="53198"/>
                    <a:pt x="119601" y="57510"/>
                    <a:pt x="114281" y="57510"/>
                  </a:cubicBezTo>
                  <a:cubicBezTo>
                    <a:pt x="108961" y="57510"/>
                    <a:pt x="104649" y="53198"/>
                    <a:pt x="104649" y="47878"/>
                  </a:cubicBezTo>
                  <a:cubicBezTo>
                    <a:pt x="104649" y="42558"/>
                    <a:pt x="108961" y="38246"/>
                    <a:pt x="114281" y="38246"/>
                  </a:cubicBezTo>
                  <a:close/>
                  <a:moveTo>
                    <a:pt x="78822" y="38246"/>
                  </a:moveTo>
                  <a:cubicBezTo>
                    <a:pt x="84161" y="38246"/>
                    <a:pt x="88490" y="42558"/>
                    <a:pt x="88490" y="47878"/>
                  </a:cubicBezTo>
                  <a:cubicBezTo>
                    <a:pt x="88490" y="53198"/>
                    <a:pt x="84161" y="57510"/>
                    <a:pt x="78822" y="57510"/>
                  </a:cubicBezTo>
                  <a:cubicBezTo>
                    <a:pt x="73483" y="57510"/>
                    <a:pt x="69154" y="53198"/>
                    <a:pt x="69154" y="47878"/>
                  </a:cubicBezTo>
                  <a:cubicBezTo>
                    <a:pt x="69154" y="42558"/>
                    <a:pt x="73483" y="38246"/>
                    <a:pt x="78822" y="38246"/>
                  </a:cubicBezTo>
                  <a:close/>
                  <a:moveTo>
                    <a:pt x="43079" y="19019"/>
                  </a:moveTo>
                  <a:cubicBezTo>
                    <a:pt x="29817" y="19019"/>
                    <a:pt x="19047" y="29772"/>
                    <a:pt x="19047" y="43014"/>
                  </a:cubicBezTo>
                  <a:lnTo>
                    <a:pt x="19047" y="76608"/>
                  </a:lnTo>
                  <a:lnTo>
                    <a:pt x="588503" y="76608"/>
                  </a:lnTo>
                  <a:lnTo>
                    <a:pt x="588503" y="43014"/>
                  </a:lnTo>
                  <a:cubicBezTo>
                    <a:pt x="588503" y="29772"/>
                    <a:pt x="577733" y="19019"/>
                    <a:pt x="564560" y="19019"/>
                  </a:cubicBezTo>
                  <a:close/>
                  <a:moveTo>
                    <a:pt x="43079" y="0"/>
                  </a:moveTo>
                  <a:lnTo>
                    <a:pt x="564560" y="0"/>
                  </a:lnTo>
                  <a:cubicBezTo>
                    <a:pt x="588325" y="0"/>
                    <a:pt x="607639" y="19285"/>
                    <a:pt x="607639" y="43014"/>
                  </a:cubicBezTo>
                  <a:lnTo>
                    <a:pt x="607639" y="397173"/>
                  </a:lnTo>
                  <a:cubicBezTo>
                    <a:pt x="607639" y="420902"/>
                    <a:pt x="588325" y="440187"/>
                    <a:pt x="564560" y="440187"/>
                  </a:cubicBezTo>
                  <a:lnTo>
                    <a:pt x="43079" y="440187"/>
                  </a:lnTo>
                  <a:cubicBezTo>
                    <a:pt x="19314" y="440187"/>
                    <a:pt x="0" y="420902"/>
                    <a:pt x="0" y="397173"/>
                  </a:cubicBezTo>
                  <a:lnTo>
                    <a:pt x="0" y="43014"/>
                  </a:lnTo>
                  <a:cubicBezTo>
                    <a:pt x="0" y="19285"/>
                    <a:pt x="19314" y="0"/>
                    <a:pt x="43079" y="0"/>
                  </a:cubicBezTo>
                  <a:close/>
                </a:path>
              </a:pathLst>
            </a:cu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solidFill>
                  <a:schemeClr val="bg1"/>
                </a:solidFill>
              </a:endParaRPr>
            </a:p>
          </p:txBody>
        </p:sp>
      </p:grpSp>
      <p:sp>
        <p:nvSpPr>
          <p:cNvPr id="11" name="ïšḷîḑe">
            <a:extLst>
              <a:ext uri="{FF2B5EF4-FFF2-40B4-BE49-F238E27FC236}">
                <a16:creationId xmlns:a16="http://schemas.microsoft.com/office/drawing/2014/main" id="{74663B5E-BF8B-D2C5-6F7B-6CEFBCDEEACE}"/>
              </a:ext>
            </a:extLst>
          </p:cNvPr>
          <p:cNvSpPr>
            <a:spLocks noGrp="1"/>
          </p:cNvSpPr>
          <p:nvPr>
            <p:ph type="sldNum" sz="quarter" idx="12"/>
          </p:nvPr>
        </p:nvSpPr>
        <p:spPr/>
        <p:txBody>
          <a:bodyPr/>
          <a:lstStyle/>
          <a:p>
            <a:fld id="{7F65B630-C7FF-41C0-9923-C5E5E29EED81}" type="slidenum">
              <a:rPr lang="en-US" altLang="zh-CN" smtClean="0"/>
              <a:pPr/>
              <a:t>16</a:t>
            </a:fld>
            <a:endParaRPr lang="en-US"/>
          </a:p>
        </p:txBody>
      </p:sp>
    </p:spTree>
    <p:extLst>
      <p:ext uri="{BB962C8B-B14F-4D97-AF65-F5344CB8AC3E}">
        <p14:creationId xmlns:p14="http://schemas.microsoft.com/office/powerpoint/2010/main" val="1622977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îšľïḓe"/>
        <p:cNvGrpSpPr/>
        <p:nvPr/>
      </p:nvGrpSpPr>
      <p:grpSpPr>
        <a:xfrm>
          <a:off x="0" y="0"/>
          <a:ext cx="0" cy="0"/>
          <a:chOff x="0" y="0"/>
          <a:chExt cx="0" cy="0"/>
        </a:xfrm>
      </p:grpSpPr>
      <p:sp>
        <p:nvSpPr>
          <p:cNvPr id="33" name="iSļîdé">
            <a:extLst>
              <a:ext uri="{FF2B5EF4-FFF2-40B4-BE49-F238E27FC236}">
                <a16:creationId xmlns:a16="http://schemas.microsoft.com/office/drawing/2014/main" id="{1A4BA967-EC1B-25E3-DD6B-D7594D20832B}"/>
              </a:ext>
            </a:extLst>
          </p:cNvPr>
          <p:cNvSpPr>
            <a:spLocks noGrp="1"/>
          </p:cNvSpPr>
          <p:nvPr>
            <p:ph type="title"/>
          </p:nvPr>
        </p:nvSpPr>
        <p:spPr/>
        <p:txBody>
          <a:bodyPr/>
          <a:lstStyle/>
          <a:p>
            <a:r>
              <a:rPr lang="zh-CN" altLang="en-US" dirty="0"/>
              <a:t>管理会计研究重点</a:t>
            </a:r>
          </a:p>
        </p:txBody>
      </p:sp>
      <p:sp>
        <p:nvSpPr>
          <p:cNvPr id="11" name="iş1iḑe">
            <a:extLst>
              <a:ext uri="{FF2B5EF4-FFF2-40B4-BE49-F238E27FC236}">
                <a16:creationId xmlns:a16="http://schemas.microsoft.com/office/drawing/2014/main" id="{B3172324-D862-05EF-4606-2D01EBD409A3}"/>
              </a:ext>
            </a:extLst>
          </p:cNvPr>
          <p:cNvSpPr>
            <a:spLocks noGrp="1"/>
          </p:cNvSpPr>
          <p:nvPr>
            <p:ph type="sldNum" sz="quarter" idx="12"/>
          </p:nvPr>
        </p:nvSpPr>
        <p:spPr/>
        <p:txBody>
          <a:bodyPr/>
          <a:lstStyle/>
          <a:p>
            <a:fld id="{7F65B630-C7FF-41C0-9923-C5E5E29EED81}" type="slidenum">
              <a:rPr lang="en-US" altLang="zh-CN" smtClean="0"/>
              <a:pPr/>
              <a:t>17</a:t>
            </a:fld>
            <a:endParaRPr lang="en-US"/>
          </a:p>
        </p:txBody>
      </p:sp>
      <p:grpSp>
        <p:nvGrpSpPr>
          <p:cNvPr id="180" name="ïṥḷíḋe">
            <a:extLst>
              <a:ext uri="{FF2B5EF4-FFF2-40B4-BE49-F238E27FC236}">
                <a16:creationId xmlns:a16="http://schemas.microsoft.com/office/drawing/2014/main" id="{C6267712-F119-A15F-DD87-A7AE2BC05C39}"/>
              </a:ext>
            </a:extLst>
          </p:cNvPr>
          <p:cNvGrpSpPr/>
          <p:nvPr/>
        </p:nvGrpSpPr>
        <p:grpSpPr>
          <a:xfrm>
            <a:off x="902396" y="1677136"/>
            <a:ext cx="10323672" cy="4558564"/>
            <a:chOff x="902396" y="1677136"/>
            <a:chExt cx="10323672" cy="4558564"/>
          </a:xfrm>
        </p:grpSpPr>
        <p:sp>
          <p:nvSpPr>
            <p:cNvPr id="158" name="íṩliďè">
              <a:extLst>
                <a:ext uri="{FF2B5EF4-FFF2-40B4-BE49-F238E27FC236}">
                  <a16:creationId xmlns:a16="http://schemas.microsoft.com/office/drawing/2014/main" id="{91B44BAD-44B5-40FA-F9EB-8B208559645C}"/>
                </a:ext>
              </a:extLst>
            </p:cNvPr>
            <p:cNvSpPr/>
            <p:nvPr/>
          </p:nvSpPr>
          <p:spPr>
            <a:xfrm>
              <a:off x="3816718" y="1677136"/>
              <a:ext cx="4558564" cy="4558564"/>
            </a:xfrm>
            <a:prstGeom prst="arc">
              <a:avLst>
                <a:gd name="adj1" fmla="val 8436549"/>
                <a:gd name="adj2" fmla="val 2424043"/>
              </a:avLst>
            </a:prstGeom>
            <a:noFill/>
            <a:ln w="15240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9" name="ïş1îḑê">
              <a:extLst>
                <a:ext uri="{FF2B5EF4-FFF2-40B4-BE49-F238E27FC236}">
                  <a16:creationId xmlns:a16="http://schemas.microsoft.com/office/drawing/2014/main" id="{55F60CFA-DDB4-8AA0-E86B-815A17C72088}"/>
                </a:ext>
              </a:extLst>
            </p:cNvPr>
            <p:cNvGrpSpPr/>
            <p:nvPr/>
          </p:nvGrpSpPr>
          <p:grpSpPr>
            <a:xfrm>
              <a:off x="8180666" y="4148529"/>
              <a:ext cx="3045402" cy="1050340"/>
              <a:chOff x="3913466" y="3035379"/>
              <a:chExt cx="3045402" cy="1050340"/>
            </a:xfrm>
          </p:grpSpPr>
          <p:grpSp>
            <p:nvGrpSpPr>
              <p:cNvPr id="176" name="íšḻiḋê">
                <a:extLst>
                  <a:ext uri="{FF2B5EF4-FFF2-40B4-BE49-F238E27FC236}">
                    <a16:creationId xmlns:a16="http://schemas.microsoft.com/office/drawing/2014/main" id="{D1D595EC-300D-72D5-7B00-C68E8A497232}"/>
                  </a:ext>
                </a:extLst>
              </p:cNvPr>
              <p:cNvGrpSpPr/>
              <p:nvPr/>
            </p:nvGrpSpPr>
            <p:grpSpPr>
              <a:xfrm>
                <a:off x="4415528" y="3035379"/>
                <a:ext cx="2543340" cy="1050340"/>
                <a:chOff x="4087464" y="3387650"/>
                <a:chExt cx="2543340" cy="1050340"/>
              </a:xfrm>
            </p:grpSpPr>
            <p:sp>
              <p:nvSpPr>
                <p:cNvPr id="178" name="ïṣļîḓè">
                  <a:extLst>
                    <a:ext uri="{FF2B5EF4-FFF2-40B4-BE49-F238E27FC236}">
                      <a16:creationId xmlns:a16="http://schemas.microsoft.com/office/drawing/2014/main" id="{491E3C9F-570E-525E-DDCA-582FC25DFAAC}"/>
                    </a:ext>
                  </a:extLst>
                </p:cNvPr>
                <p:cNvSpPr txBox="1"/>
                <p:nvPr/>
              </p:nvSpPr>
              <p:spPr>
                <a:xfrm>
                  <a:off x="4087465" y="3387650"/>
                  <a:ext cx="2543339" cy="369332"/>
                </a:xfrm>
                <a:prstGeom prst="rect">
                  <a:avLst/>
                </a:prstGeom>
                <a:noFill/>
                <a:ln>
                  <a:noFill/>
                </a:ln>
              </p:spPr>
              <p:txBody>
                <a:bodyPr wrap="square" lIns="91440" tIns="45720" rIns="91440" bIns="45720" anchor="ctr"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25000"/>
                  </a:pPr>
                  <a:r>
                    <a:rPr lang="zh-CN" altLang="en-US" b="1" dirty="0"/>
                    <a:t>大局观</a:t>
                  </a:r>
                </a:p>
              </p:txBody>
            </p:sp>
            <p:sp>
              <p:nvSpPr>
                <p:cNvPr id="179" name="îŝlîḓe">
                  <a:extLst>
                    <a:ext uri="{FF2B5EF4-FFF2-40B4-BE49-F238E27FC236}">
                      <a16:creationId xmlns:a16="http://schemas.microsoft.com/office/drawing/2014/main" id="{893691ED-66AD-A126-D710-B9379B5B7D0B}"/>
                    </a:ext>
                  </a:extLst>
                </p:cNvPr>
                <p:cNvSpPr/>
                <p:nvPr/>
              </p:nvSpPr>
              <p:spPr>
                <a:xfrm flipH="1">
                  <a:off x="4087464" y="3824617"/>
                  <a:ext cx="2543339" cy="613373"/>
                </a:xfrm>
                <a:prstGeom prst="rect">
                  <a:avLst/>
                </a:prstGeom>
                <a:ln>
                  <a:noFill/>
                </a:ln>
              </p:spPr>
              <p:txBody>
                <a:bodyPr wrap="square" lIns="91440" tIns="45720" rIns="91440" bIns="4572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管会计提高自身的大局观，侧重点为兼顾全局与局部两个方面</a:t>
                  </a:r>
                </a:p>
              </p:txBody>
            </p:sp>
          </p:grpSp>
          <p:sp>
            <p:nvSpPr>
              <p:cNvPr id="177" name="íṡļíḓe">
                <a:extLst>
                  <a:ext uri="{FF2B5EF4-FFF2-40B4-BE49-F238E27FC236}">
                    <a16:creationId xmlns:a16="http://schemas.microsoft.com/office/drawing/2014/main" id="{79C61365-1A08-7767-2083-AEBE4A974873}"/>
                  </a:ext>
                </a:extLst>
              </p:cNvPr>
              <p:cNvSpPr/>
              <p:nvPr/>
            </p:nvSpPr>
            <p:spPr>
              <a:xfrm>
                <a:off x="3913466" y="3035379"/>
                <a:ext cx="348339" cy="348337"/>
              </a:xfrm>
              <a:prstGeom prst="ellipse">
                <a:avLst/>
              </a:prstGeom>
              <a:solidFill>
                <a:schemeClr val="accent3"/>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r>
                  <a:rPr lang="en-US" altLang="zh-CN" sz="1600" b="1" dirty="0">
                    <a:solidFill>
                      <a:srgbClr val="FFFFFF"/>
                    </a:solidFill>
                  </a:rPr>
                  <a:t>4</a:t>
                </a:r>
                <a:endParaRPr lang="zh-CN" altLang="en-US" sz="1600" b="1" dirty="0">
                  <a:solidFill>
                    <a:srgbClr val="FFFFFF"/>
                  </a:solidFill>
                </a:endParaRPr>
              </a:p>
            </p:txBody>
          </p:sp>
        </p:grpSp>
        <p:grpSp>
          <p:nvGrpSpPr>
            <p:cNvPr id="160" name="ïşliḓe">
              <a:extLst>
                <a:ext uri="{FF2B5EF4-FFF2-40B4-BE49-F238E27FC236}">
                  <a16:creationId xmlns:a16="http://schemas.microsoft.com/office/drawing/2014/main" id="{795C8A14-7FAB-A28B-213E-C87BA1A40798}"/>
                </a:ext>
              </a:extLst>
            </p:cNvPr>
            <p:cNvGrpSpPr/>
            <p:nvPr/>
          </p:nvGrpSpPr>
          <p:grpSpPr>
            <a:xfrm>
              <a:off x="902396" y="4148529"/>
              <a:ext cx="3080747" cy="1050340"/>
              <a:chOff x="4674319" y="3035379"/>
              <a:chExt cx="3080747" cy="1050340"/>
            </a:xfrm>
          </p:grpSpPr>
          <p:grpSp>
            <p:nvGrpSpPr>
              <p:cNvPr id="172" name="íṥliḓé">
                <a:extLst>
                  <a:ext uri="{FF2B5EF4-FFF2-40B4-BE49-F238E27FC236}">
                    <a16:creationId xmlns:a16="http://schemas.microsoft.com/office/drawing/2014/main" id="{868E157E-7B28-DCB6-B1FC-E505EA5EC61D}"/>
                  </a:ext>
                </a:extLst>
              </p:cNvPr>
              <p:cNvGrpSpPr/>
              <p:nvPr/>
            </p:nvGrpSpPr>
            <p:grpSpPr>
              <a:xfrm>
                <a:off x="4674319" y="3035379"/>
                <a:ext cx="2543340" cy="1050340"/>
                <a:chOff x="4346255" y="3387650"/>
                <a:chExt cx="2543340" cy="1050340"/>
              </a:xfrm>
            </p:grpSpPr>
            <p:sp>
              <p:nvSpPr>
                <p:cNvPr id="174" name="iŝlïḍé">
                  <a:extLst>
                    <a:ext uri="{FF2B5EF4-FFF2-40B4-BE49-F238E27FC236}">
                      <a16:creationId xmlns:a16="http://schemas.microsoft.com/office/drawing/2014/main" id="{DC98E72F-DD1C-E5C6-BDD7-5BFB8332C354}"/>
                    </a:ext>
                  </a:extLst>
                </p:cNvPr>
                <p:cNvSpPr txBox="1"/>
                <p:nvPr/>
              </p:nvSpPr>
              <p:spPr>
                <a:xfrm>
                  <a:off x="4346256" y="3387650"/>
                  <a:ext cx="2543339" cy="369332"/>
                </a:xfrm>
                <a:prstGeom prst="rect">
                  <a:avLst/>
                </a:prstGeom>
                <a:noFill/>
                <a:ln>
                  <a:noFill/>
                </a:ln>
              </p:spPr>
              <p:txBody>
                <a:bodyPr wrap="square" lIns="91440" tIns="45720" rIns="91440" bIns="45720" anchor="ctr"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buSzPct val="25000"/>
                  </a:pPr>
                  <a:r>
                    <a:rPr lang="zh-CN" altLang="en-US" b="1" dirty="0"/>
                    <a:t>为企业带来收益</a:t>
                  </a:r>
                </a:p>
              </p:txBody>
            </p:sp>
            <p:sp>
              <p:nvSpPr>
                <p:cNvPr id="175" name="íṣļiḍe">
                  <a:extLst>
                    <a:ext uri="{FF2B5EF4-FFF2-40B4-BE49-F238E27FC236}">
                      <a16:creationId xmlns:a16="http://schemas.microsoft.com/office/drawing/2014/main" id="{9B16C1D4-A627-05E7-6F60-31B9792C2421}"/>
                    </a:ext>
                  </a:extLst>
                </p:cNvPr>
                <p:cNvSpPr/>
                <p:nvPr/>
              </p:nvSpPr>
              <p:spPr>
                <a:xfrm flipH="1">
                  <a:off x="4346255" y="3824617"/>
                  <a:ext cx="2543339" cy="613373"/>
                </a:xfrm>
                <a:prstGeom prst="rect">
                  <a:avLst/>
                </a:prstGeom>
                <a:ln>
                  <a:noFill/>
                </a:ln>
              </p:spPr>
              <p:txBody>
                <a:bodyPr wrap="square" lIns="91440" tIns="45720" rIns="91440" bIns="4572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管理会计如何为企业带来收益，侧重为企业内部经营管理服务</a:t>
                  </a:r>
                </a:p>
              </p:txBody>
            </p:sp>
          </p:grpSp>
          <p:sp>
            <p:nvSpPr>
              <p:cNvPr id="173" name="ïśliḋe">
                <a:extLst>
                  <a:ext uri="{FF2B5EF4-FFF2-40B4-BE49-F238E27FC236}">
                    <a16:creationId xmlns:a16="http://schemas.microsoft.com/office/drawing/2014/main" id="{AFD9C7A5-37E5-2A5B-9249-32060E4161C1}"/>
                  </a:ext>
                </a:extLst>
              </p:cNvPr>
              <p:cNvSpPr/>
              <p:nvPr/>
            </p:nvSpPr>
            <p:spPr>
              <a:xfrm>
                <a:off x="7406727" y="3035379"/>
                <a:ext cx="348339" cy="348337"/>
              </a:xfrm>
              <a:prstGeom prst="ellips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r>
                  <a:rPr lang="en-US" altLang="zh-CN" sz="1600" b="1" dirty="0">
                    <a:solidFill>
                      <a:srgbClr val="FFFFFF"/>
                    </a:solidFill>
                  </a:rPr>
                  <a:t>3</a:t>
                </a:r>
                <a:endParaRPr lang="zh-CN" altLang="en-US" sz="1600" b="1" dirty="0">
                  <a:solidFill>
                    <a:srgbClr val="FFFFFF"/>
                  </a:solidFill>
                </a:endParaRPr>
              </a:p>
            </p:txBody>
          </p:sp>
        </p:grpSp>
        <p:grpSp>
          <p:nvGrpSpPr>
            <p:cNvPr id="161" name="íSlîḋè">
              <a:extLst>
                <a:ext uri="{FF2B5EF4-FFF2-40B4-BE49-F238E27FC236}">
                  <a16:creationId xmlns:a16="http://schemas.microsoft.com/office/drawing/2014/main" id="{DB56C0A3-E6F8-D4A6-A0A8-E6243EDF448B}"/>
                </a:ext>
              </a:extLst>
            </p:cNvPr>
            <p:cNvGrpSpPr/>
            <p:nvPr/>
          </p:nvGrpSpPr>
          <p:grpSpPr>
            <a:xfrm>
              <a:off x="7799666" y="2431617"/>
              <a:ext cx="3045402" cy="1050340"/>
              <a:chOff x="3913466" y="3035379"/>
              <a:chExt cx="3045402" cy="1050340"/>
            </a:xfrm>
          </p:grpSpPr>
          <p:grpSp>
            <p:nvGrpSpPr>
              <p:cNvPr id="168" name="îŝḻíḋe">
                <a:extLst>
                  <a:ext uri="{FF2B5EF4-FFF2-40B4-BE49-F238E27FC236}">
                    <a16:creationId xmlns:a16="http://schemas.microsoft.com/office/drawing/2014/main" id="{7CA7287F-90D2-F1ED-2108-C27226896216}"/>
                  </a:ext>
                </a:extLst>
              </p:cNvPr>
              <p:cNvGrpSpPr/>
              <p:nvPr/>
            </p:nvGrpSpPr>
            <p:grpSpPr>
              <a:xfrm>
                <a:off x="4415528" y="3035379"/>
                <a:ext cx="2543340" cy="1050340"/>
                <a:chOff x="4087464" y="3387650"/>
                <a:chExt cx="2543340" cy="1050340"/>
              </a:xfrm>
            </p:grpSpPr>
            <p:sp>
              <p:nvSpPr>
                <p:cNvPr id="170" name="ïṣḻîḋe">
                  <a:extLst>
                    <a:ext uri="{FF2B5EF4-FFF2-40B4-BE49-F238E27FC236}">
                      <a16:creationId xmlns:a16="http://schemas.microsoft.com/office/drawing/2014/main" id="{AF247885-A06B-7E79-7A53-CF394D1FE3ED}"/>
                    </a:ext>
                  </a:extLst>
                </p:cNvPr>
                <p:cNvSpPr txBox="1"/>
                <p:nvPr/>
              </p:nvSpPr>
              <p:spPr>
                <a:xfrm>
                  <a:off x="4087465" y="3387650"/>
                  <a:ext cx="2543339" cy="369332"/>
                </a:xfrm>
                <a:prstGeom prst="rect">
                  <a:avLst/>
                </a:prstGeom>
                <a:noFill/>
                <a:ln>
                  <a:noFill/>
                </a:ln>
              </p:spPr>
              <p:txBody>
                <a:bodyPr wrap="square" lIns="91440" tIns="45720" rIns="91440" bIns="45720" anchor="ctr"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ct val="25000"/>
                  </a:pPr>
                  <a:r>
                    <a:rPr lang="zh-CN" altLang="en-US" b="1" dirty="0"/>
                    <a:t>综合水平</a:t>
                  </a:r>
                </a:p>
              </p:txBody>
            </p:sp>
            <p:sp>
              <p:nvSpPr>
                <p:cNvPr id="171" name="îṩ1ïďe">
                  <a:extLst>
                    <a:ext uri="{FF2B5EF4-FFF2-40B4-BE49-F238E27FC236}">
                      <a16:creationId xmlns:a16="http://schemas.microsoft.com/office/drawing/2014/main" id="{C3302B0B-9440-6973-02BE-7D4359846519}"/>
                    </a:ext>
                  </a:extLst>
                </p:cNvPr>
                <p:cNvSpPr/>
                <p:nvPr/>
              </p:nvSpPr>
              <p:spPr>
                <a:xfrm flipH="1">
                  <a:off x="4087464" y="3824617"/>
                  <a:ext cx="2543339" cy="613373"/>
                </a:xfrm>
                <a:prstGeom prst="rect">
                  <a:avLst/>
                </a:prstGeom>
                <a:ln>
                  <a:noFill/>
                </a:ln>
              </p:spPr>
              <p:txBody>
                <a:bodyPr wrap="square" lIns="91440" tIns="45720" rIns="91440" bIns="4572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管会计提高自身的综合水平，侧重点为自身和企业的共同努力</a:t>
                  </a:r>
                </a:p>
              </p:txBody>
            </p:sp>
          </p:grpSp>
          <p:sp>
            <p:nvSpPr>
              <p:cNvPr id="169" name="îṧļiḋè">
                <a:extLst>
                  <a:ext uri="{FF2B5EF4-FFF2-40B4-BE49-F238E27FC236}">
                    <a16:creationId xmlns:a16="http://schemas.microsoft.com/office/drawing/2014/main" id="{17060639-1A72-3D9E-5333-057EB42D2BC6}"/>
                  </a:ext>
                </a:extLst>
              </p:cNvPr>
              <p:cNvSpPr/>
              <p:nvPr/>
            </p:nvSpPr>
            <p:spPr>
              <a:xfrm>
                <a:off x="3913466" y="3035379"/>
                <a:ext cx="348339" cy="348337"/>
              </a:xfrm>
              <a:prstGeom prst="ellipse">
                <a:avLst/>
              </a:prstGeom>
              <a:solidFill>
                <a:schemeClr val="accent3"/>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r>
                  <a:rPr lang="en-US" altLang="zh-CN" sz="1600" b="1" dirty="0">
                    <a:solidFill>
                      <a:srgbClr val="FFFFFF"/>
                    </a:solidFill>
                  </a:rPr>
                  <a:t>2</a:t>
                </a:r>
                <a:endParaRPr lang="zh-CN" altLang="en-US" sz="1600" b="1" dirty="0">
                  <a:solidFill>
                    <a:srgbClr val="FFFFFF"/>
                  </a:solidFill>
                </a:endParaRPr>
              </a:p>
            </p:txBody>
          </p:sp>
        </p:grpSp>
        <p:grpSp>
          <p:nvGrpSpPr>
            <p:cNvPr id="162" name="ïṡľiḓé">
              <a:extLst>
                <a:ext uri="{FF2B5EF4-FFF2-40B4-BE49-F238E27FC236}">
                  <a16:creationId xmlns:a16="http://schemas.microsoft.com/office/drawing/2014/main" id="{FF0CD1D7-D1B3-F613-5BCB-01CECEC0507C}"/>
                </a:ext>
              </a:extLst>
            </p:cNvPr>
            <p:cNvGrpSpPr/>
            <p:nvPr/>
          </p:nvGrpSpPr>
          <p:grpSpPr>
            <a:xfrm>
              <a:off x="1283396" y="2431617"/>
              <a:ext cx="3080747" cy="1050340"/>
              <a:chOff x="4674319" y="3035379"/>
              <a:chExt cx="3080747" cy="1050340"/>
            </a:xfrm>
          </p:grpSpPr>
          <p:grpSp>
            <p:nvGrpSpPr>
              <p:cNvPr id="164" name="íṥľiḍé">
                <a:extLst>
                  <a:ext uri="{FF2B5EF4-FFF2-40B4-BE49-F238E27FC236}">
                    <a16:creationId xmlns:a16="http://schemas.microsoft.com/office/drawing/2014/main" id="{0D9351C1-0A03-4338-6339-ADA14550714B}"/>
                  </a:ext>
                </a:extLst>
              </p:cNvPr>
              <p:cNvGrpSpPr/>
              <p:nvPr/>
            </p:nvGrpSpPr>
            <p:grpSpPr>
              <a:xfrm>
                <a:off x="4674319" y="3035379"/>
                <a:ext cx="2543340" cy="1050340"/>
                <a:chOff x="4346255" y="3387650"/>
                <a:chExt cx="2543340" cy="1050340"/>
              </a:xfrm>
            </p:grpSpPr>
            <p:sp>
              <p:nvSpPr>
                <p:cNvPr id="166" name="îşľídé">
                  <a:extLst>
                    <a:ext uri="{FF2B5EF4-FFF2-40B4-BE49-F238E27FC236}">
                      <a16:creationId xmlns:a16="http://schemas.microsoft.com/office/drawing/2014/main" id="{0D753000-7786-32D2-3320-076F34E5B694}"/>
                    </a:ext>
                  </a:extLst>
                </p:cNvPr>
                <p:cNvSpPr txBox="1"/>
                <p:nvPr/>
              </p:nvSpPr>
              <p:spPr>
                <a:xfrm>
                  <a:off x="4346256" y="3387650"/>
                  <a:ext cx="2543339" cy="369332"/>
                </a:xfrm>
                <a:prstGeom prst="rect">
                  <a:avLst/>
                </a:prstGeom>
                <a:noFill/>
                <a:ln>
                  <a:noFill/>
                </a:ln>
              </p:spPr>
              <p:txBody>
                <a:bodyPr wrap="square" lIns="91440" tIns="45720" rIns="91440" bIns="45720" anchor="ctr"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buSzPct val="25000"/>
                  </a:pPr>
                  <a:r>
                    <a:rPr lang="zh-CN" altLang="en-US" b="1" dirty="0"/>
                    <a:t>工作效率</a:t>
                  </a:r>
                </a:p>
              </p:txBody>
            </p:sp>
            <p:sp>
              <p:nvSpPr>
                <p:cNvPr id="167" name="iś1iḍé">
                  <a:extLst>
                    <a:ext uri="{FF2B5EF4-FFF2-40B4-BE49-F238E27FC236}">
                      <a16:creationId xmlns:a16="http://schemas.microsoft.com/office/drawing/2014/main" id="{5CB622D4-752D-BE02-741A-711D83C11AD5}"/>
                    </a:ext>
                  </a:extLst>
                </p:cNvPr>
                <p:cNvSpPr/>
                <p:nvPr/>
              </p:nvSpPr>
              <p:spPr>
                <a:xfrm flipH="1">
                  <a:off x="4346255" y="3824617"/>
                  <a:ext cx="2543339" cy="613373"/>
                </a:xfrm>
                <a:prstGeom prst="rect">
                  <a:avLst/>
                </a:prstGeom>
                <a:ln>
                  <a:noFill/>
                </a:ln>
              </p:spPr>
              <p:txBody>
                <a:bodyPr wrap="square" lIns="91440" tIns="45720" rIns="91440" bIns="4572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3765" rtl="0" eaLnBrk="1" fontAlgn="auto" latinLnBrk="0" hangingPunct="1">
                    <a:lnSpc>
                      <a:spcPct val="150000"/>
                    </a:lnSpc>
                    <a:spcBef>
                      <a:spcPts val="0"/>
                    </a:spcBef>
                    <a:spcAft>
                      <a:spcPts val="0"/>
                    </a:spcAft>
                    <a:buClrTx/>
                    <a:buSzPct val="25000"/>
                    <a:buFontTx/>
                    <a:buNone/>
                    <a:defRPr/>
                  </a:pPr>
                  <a:r>
                    <a:rPr kumimoji="0" lang="zh-CN" altLang="en-US" sz="1200" b="0" i="0" u="none" strike="noStrike" kern="1200" cap="none" spc="0" normalizeH="0" baseline="0" noProof="0" dirty="0">
                      <a:ln>
                        <a:noFill/>
                      </a:ln>
                      <a:effectLst/>
                      <a:uLnTx/>
                      <a:uFillTx/>
                    </a:rPr>
                    <a:t>管会计提高自身的工作效率，侧重为善于使用工具方式方法灵活多样</a:t>
                  </a:r>
                </a:p>
              </p:txBody>
            </p:sp>
          </p:grpSp>
          <p:sp>
            <p:nvSpPr>
              <p:cNvPr id="165" name="iṩ1idé">
                <a:extLst>
                  <a:ext uri="{FF2B5EF4-FFF2-40B4-BE49-F238E27FC236}">
                    <a16:creationId xmlns:a16="http://schemas.microsoft.com/office/drawing/2014/main" id="{AB0EEEB5-A39A-7159-B811-C8ED87D257C9}"/>
                  </a:ext>
                </a:extLst>
              </p:cNvPr>
              <p:cNvSpPr/>
              <p:nvPr/>
            </p:nvSpPr>
            <p:spPr>
              <a:xfrm>
                <a:off x="7406727" y="3035379"/>
                <a:ext cx="348339" cy="348337"/>
              </a:xfrm>
              <a:prstGeom prst="ellips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r>
                  <a:rPr lang="en-US" altLang="zh-CN" sz="1600" b="1" dirty="0">
                    <a:solidFill>
                      <a:srgbClr val="FFFFFF"/>
                    </a:solidFill>
                  </a:rPr>
                  <a:t>1</a:t>
                </a:r>
                <a:endParaRPr lang="zh-CN" altLang="en-US" sz="1600" b="1" dirty="0">
                  <a:solidFill>
                    <a:srgbClr val="FFFFFF"/>
                  </a:solidFill>
                </a:endParaRPr>
              </a:p>
            </p:txBody>
          </p:sp>
        </p:grpSp>
        <p:sp>
          <p:nvSpPr>
            <p:cNvPr id="163" name="ïṥļîḍê">
              <a:extLst>
                <a:ext uri="{FF2B5EF4-FFF2-40B4-BE49-F238E27FC236}">
                  <a16:creationId xmlns:a16="http://schemas.microsoft.com/office/drawing/2014/main" id="{1B91314A-3ED6-99D6-F81B-81EB565D765A}"/>
                </a:ext>
              </a:extLst>
            </p:cNvPr>
            <p:cNvSpPr/>
            <p:nvPr/>
          </p:nvSpPr>
          <p:spPr>
            <a:xfrm>
              <a:off x="4739472" y="2686360"/>
              <a:ext cx="2713055" cy="2611489"/>
            </a:xfrm>
            <a:custGeom>
              <a:avLst/>
              <a:gdLst>
                <a:gd name="connsiteX0" fmla="*/ 229534 w 596711"/>
                <a:gd name="connsiteY0" fmla="*/ 417307 h 574373"/>
                <a:gd name="connsiteX1" fmla="*/ 413123 w 596711"/>
                <a:gd name="connsiteY1" fmla="*/ 478892 h 574373"/>
                <a:gd name="connsiteX2" fmla="*/ 595755 w 596711"/>
                <a:gd name="connsiteY2" fmla="*/ 417307 h 574373"/>
                <a:gd name="connsiteX3" fmla="*/ 596711 w 596711"/>
                <a:gd name="connsiteY3" fmla="*/ 422081 h 574373"/>
                <a:gd name="connsiteX4" fmla="*/ 596711 w 596711"/>
                <a:gd name="connsiteY4" fmla="*/ 507537 h 574373"/>
                <a:gd name="connsiteX5" fmla="*/ 413123 w 596711"/>
                <a:gd name="connsiteY5" fmla="*/ 574373 h 574373"/>
                <a:gd name="connsiteX6" fmla="*/ 229534 w 596711"/>
                <a:gd name="connsiteY6" fmla="*/ 507537 h 574373"/>
                <a:gd name="connsiteX7" fmla="*/ 229534 w 596711"/>
                <a:gd name="connsiteY7" fmla="*/ 422081 h 574373"/>
                <a:gd name="connsiteX8" fmla="*/ 229534 w 596711"/>
                <a:gd name="connsiteY8" fmla="*/ 287877 h 574373"/>
                <a:gd name="connsiteX9" fmla="*/ 413123 w 596711"/>
                <a:gd name="connsiteY9" fmla="*/ 349963 h 574373"/>
                <a:gd name="connsiteX10" fmla="*/ 595755 w 596711"/>
                <a:gd name="connsiteY10" fmla="*/ 287877 h 574373"/>
                <a:gd name="connsiteX11" fmla="*/ 596711 w 596711"/>
                <a:gd name="connsiteY11" fmla="*/ 293130 h 574373"/>
                <a:gd name="connsiteX12" fmla="*/ 596711 w 596711"/>
                <a:gd name="connsiteY12" fmla="*/ 378618 h 574373"/>
                <a:gd name="connsiteX13" fmla="*/ 413123 w 596711"/>
                <a:gd name="connsiteY13" fmla="*/ 445480 h 574373"/>
                <a:gd name="connsiteX14" fmla="*/ 229534 w 596711"/>
                <a:gd name="connsiteY14" fmla="*/ 378618 h 574373"/>
                <a:gd name="connsiteX15" fmla="*/ 229534 w 596711"/>
                <a:gd name="connsiteY15" fmla="*/ 293130 h 574373"/>
                <a:gd name="connsiteX16" fmla="*/ 0 w 596711"/>
                <a:gd name="connsiteY16" fmla="*/ 287877 h 574373"/>
                <a:gd name="connsiteX17" fmla="*/ 183584 w 596711"/>
                <a:gd name="connsiteY17" fmla="*/ 349492 h 574373"/>
                <a:gd name="connsiteX18" fmla="*/ 203663 w 596711"/>
                <a:gd name="connsiteY18" fmla="*/ 349015 h 574373"/>
                <a:gd name="connsiteX19" fmla="*/ 203663 w 596711"/>
                <a:gd name="connsiteY19" fmla="*/ 373852 h 574373"/>
                <a:gd name="connsiteX20" fmla="*/ 203663 w 596711"/>
                <a:gd name="connsiteY20" fmla="*/ 444542 h 574373"/>
                <a:gd name="connsiteX21" fmla="*/ 183584 w 596711"/>
                <a:gd name="connsiteY21" fmla="*/ 445020 h 574373"/>
                <a:gd name="connsiteX22" fmla="*/ 0 w 596711"/>
                <a:gd name="connsiteY22" fmla="*/ 378151 h 574373"/>
                <a:gd name="connsiteX23" fmla="*/ 0 w 596711"/>
                <a:gd name="connsiteY23" fmla="*/ 292653 h 574373"/>
                <a:gd name="connsiteX24" fmla="*/ 0 w 596711"/>
                <a:gd name="connsiteY24" fmla="*/ 158524 h 574373"/>
                <a:gd name="connsiteX25" fmla="*/ 183584 w 596711"/>
                <a:gd name="connsiteY25" fmla="*/ 220580 h 574373"/>
                <a:gd name="connsiteX26" fmla="*/ 203663 w 596711"/>
                <a:gd name="connsiteY26" fmla="*/ 220103 h 574373"/>
                <a:gd name="connsiteX27" fmla="*/ 203663 w 596711"/>
                <a:gd name="connsiteY27" fmla="*/ 315574 h 574373"/>
                <a:gd name="connsiteX28" fmla="*/ 183584 w 596711"/>
                <a:gd name="connsiteY28" fmla="*/ 316051 h 574373"/>
                <a:gd name="connsiteX29" fmla="*/ 0 w 596711"/>
                <a:gd name="connsiteY29" fmla="*/ 249221 h 574373"/>
                <a:gd name="connsiteX30" fmla="*/ 0 w 596711"/>
                <a:gd name="connsiteY30" fmla="*/ 163775 h 574373"/>
                <a:gd name="connsiteX31" fmla="*/ 413123 w 596711"/>
                <a:gd name="connsiteY31" fmla="*/ 129353 h 574373"/>
                <a:gd name="connsiteX32" fmla="*/ 596711 w 596711"/>
                <a:gd name="connsiteY32" fmla="*/ 196204 h 574373"/>
                <a:gd name="connsiteX33" fmla="*/ 596711 w 596711"/>
                <a:gd name="connsiteY33" fmla="*/ 251118 h 574373"/>
                <a:gd name="connsiteX34" fmla="*/ 413123 w 596711"/>
                <a:gd name="connsiteY34" fmla="*/ 317970 h 574373"/>
                <a:gd name="connsiteX35" fmla="*/ 229534 w 596711"/>
                <a:gd name="connsiteY35" fmla="*/ 251118 h 574373"/>
                <a:gd name="connsiteX36" fmla="*/ 229534 w 596711"/>
                <a:gd name="connsiteY36" fmla="*/ 196204 h 574373"/>
                <a:gd name="connsiteX37" fmla="*/ 413123 w 596711"/>
                <a:gd name="connsiteY37" fmla="*/ 129353 h 574373"/>
                <a:gd name="connsiteX38" fmla="*/ 183589 w 596711"/>
                <a:gd name="connsiteY38" fmla="*/ 0 h 574373"/>
                <a:gd name="connsiteX39" fmla="*/ 367177 w 596711"/>
                <a:gd name="connsiteY39" fmla="*/ 66851 h 574373"/>
                <a:gd name="connsiteX40" fmla="*/ 367177 w 596711"/>
                <a:gd name="connsiteY40" fmla="*/ 105530 h 574373"/>
                <a:gd name="connsiteX41" fmla="*/ 204147 w 596711"/>
                <a:gd name="connsiteY41" fmla="*/ 188139 h 574373"/>
                <a:gd name="connsiteX42" fmla="*/ 183589 w 596711"/>
                <a:gd name="connsiteY42" fmla="*/ 188617 h 574373"/>
                <a:gd name="connsiteX43" fmla="*/ 0 w 596711"/>
                <a:gd name="connsiteY43" fmla="*/ 121765 h 574373"/>
                <a:gd name="connsiteX44" fmla="*/ 0 w 596711"/>
                <a:gd name="connsiteY44" fmla="*/ 66851 h 574373"/>
                <a:gd name="connsiteX45" fmla="*/ 183589 w 596711"/>
                <a:gd name="connsiteY45" fmla="*/ 0 h 57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96711" h="574373">
                  <a:moveTo>
                    <a:pt x="229534" y="417307"/>
                  </a:moveTo>
                  <a:cubicBezTo>
                    <a:pt x="236705" y="451680"/>
                    <a:pt x="316547" y="478892"/>
                    <a:pt x="413123" y="478892"/>
                  </a:cubicBezTo>
                  <a:cubicBezTo>
                    <a:pt x="509698" y="478892"/>
                    <a:pt x="589061" y="451680"/>
                    <a:pt x="595755" y="417307"/>
                  </a:cubicBezTo>
                  <a:cubicBezTo>
                    <a:pt x="596233" y="418739"/>
                    <a:pt x="596711" y="420172"/>
                    <a:pt x="596711" y="422081"/>
                  </a:cubicBezTo>
                  <a:lnTo>
                    <a:pt x="596711" y="507537"/>
                  </a:lnTo>
                  <a:cubicBezTo>
                    <a:pt x="596711" y="544774"/>
                    <a:pt x="514479" y="574373"/>
                    <a:pt x="413123" y="574373"/>
                  </a:cubicBezTo>
                  <a:cubicBezTo>
                    <a:pt x="311766" y="574373"/>
                    <a:pt x="229534" y="544774"/>
                    <a:pt x="229534" y="507537"/>
                  </a:cubicBezTo>
                  <a:lnTo>
                    <a:pt x="229534" y="422081"/>
                  </a:lnTo>
                  <a:close/>
                  <a:moveTo>
                    <a:pt x="229534" y="287877"/>
                  </a:moveTo>
                  <a:cubicBezTo>
                    <a:pt x="236705" y="322741"/>
                    <a:pt x="316547" y="349963"/>
                    <a:pt x="413123" y="349963"/>
                  </a:cubicBezTo>
                  <a:cubicBezTo>
                    <a:pt x="509698" y="349963"/>
                    <a:pt x="589061" y="322741"/>
                    <a:pt x="595755" y="287877"/>
                  </a:cubicBezTo>
                  <a:cubicBezTo>
                    <a:pt x="596233" y="289787"/>
                    <a:pt x="596711" y="291220"/>
                    <a:pt x="596711" y="293130"/>
                  </a:cubicBezTo>
                  <a:lnTo>
                    <a:pt x="596711" y="378618"/>
                  </a:lnTo>
                  <a:cubicBezTo>
                    <a:pt x="596711" y="415392"/>
                    <a:pt x="514479" y="445480"/>
                    <a:pt x="413123" y="445480"/>
                  </a:cubicBezTo>
                  <a:cubicBezTo>
                    <a:pt x="311766" y="445480"/>
                    <a:pt x="229534" y="415392"/>
                    <a:pt x="229534" y="378618"/>
                  </a:cubicBezTo>
                  <a:lnTo>
                    <a:pt x="229534" y="293130"/>
                  </a:lnTo>
                  <a:close/>
                  <a:moveTo>
                    <a:pt x="0" y="287877"/>
                  </a:moveTo>
                  <a:cubicBezTo>
                    <a:pt x="7171" y="322267"/>
                    <a:pt x="86533" y="349492"/>
                    <a:pt x="183584" y="349492"/>
                  </a:cubicBezTo>
                  <a:cubicBezTo>
                    <a:pt x="190277" y="349492"/>
                    <a:pt x="196970" y="349492"/>
                    <a:pt x="203663" y="349015"/>
                  </a:cubicBezTo>
                  <a:lnTo>
                    <a:pt x="203663" y="373852"/>
                  </a:lnTo>
                  <a:lnTo>
                    <a:pt x="203663" y="444542"/>
                  </a:lnTo>
                  <a:cubicBezTo>
                    <a:pt x="196970" y="445020"/>
                    <a:pt x="190277" y="445020"/>
                    <a:pt x="183584" y="445020"/>
                  </a:cubicBezTo>
                  <a:cubicBezTo>
                    <a:pt x="82230" y="445020"/>
                    <a:pt x="0" y="414929"/>
                    <a:pt x="0" y="378151"/>
                  </a:cubicBezTo>
                  <a:lnTo>
                    <a:pt x="0" y="292653"/>
                  </a:lnTo>
                  <a:close/>
                  <a:moveTo>
                    <a:pt x="0" y="158524"/>
                  </a:moveTo>
                  <a:cubicBezTo>
                    <a:pt x="7171" y="193371"/>
                    <a:pt x="86533" y="220580"/>
                    <a:pt x="183584" y="220580"/>
                  </a:cubicBezTo>
                  <a:cubicBezTo>
                    <a:pt x="190277" y="220580"/>
                    <a:pt x="196970" y="220580"/>
                    <a:pt x="203663" y="220103"/>
                  </a:cubicBezTo>
                  <a:lnTo>
                    <a:pt x="203663" y="315574"/>
                  </a:lnTo>
                  <a:cubicBezTo>
                    <a:pt x="196970" y="316051"/>
                    <a:pt x="190277" y="316051"/>
                    <a:pt x="183584" y="316051"/>
                  </a:cubicBezTo>
                  <a:cubicBezTo>
                    <a:pt x="82230" y="316051"/>
                    <a:pt x="0" y="285978"/>
                    <a:pt x="0" y="249221"/>
                  </a:cubicBezTo>
                  <a:lnTo>
                    <a:pt x="0" y="163775"/>
                  </a:lnTo>
                  <a:close/>
                  <a:moveTo>
                    <a:pt x="413123" y="129353"/>
                  </a:moveTo>
                  <a:cubicBezTo>
                    <a:pt x="514479" y="129353"/>
                    <a:pt x="596711" y="159436"/>
                    <a:pt x="596711" y="196204"/>
                  </a:cubicBezTo>
                  <a:lnTo>
                    <a:pt x="596711" y="251118"/>
                  </a:lnTo>
                  <a:cubicBezTo>
                    <a:pt x="596711" y="288364"/>
                    <a:pt x="514479" y="317970"/>
                    <a:pt x="413123" y="317970"/>
                  </a:cubicBezTo>
                  <a:cubicBezTo>
                    <a:pt x="311766" y="317970"/>
                    <a:pt x="229534" y="288364"/>
                    <a:pt x="229534" y="251118"/>
                  </a:cubicBezTo>
                  <a:lnTo>
                    <a:pt x="229534" y="196204"/>
                  </a:lnTo>
                  <a:cubicBezTo>
                    <a:pt x="229534" y="159436"/>
                    <a:pt x="311766" y="129353"/>
                    <a:pt x="413123" y="129353"/>
                  </a:cubicBezTo>
                  <a:close/>
                  <a:moveTo>
                    <a:pt x="183589" y="0"/>
                  </a:moveTo>
                  <a:cubicBezTo>
                    <a:pt x="284945" y="0"/>
                    <a:pt x="367177" y="30083"/>
                    <a:pt x="367177" y="66851"/>
                  </a:cubicBezTo>
                  <a:lnTo>
                    <a:pt x="367177" y="105530"/>
                  </a:lnTo>
                  <a:cubicBezTo>
                    <a:pt x="282554" y="112693"/>
                    <a:pt x="207493" y="140388"/>
                    <a:pt x="204147" y="188139"/>
                  </a:cubicBezTo>
                  <a:cubicBezTo>
                    <a:pt x="197453" y="188617"/>
                    <a:pt x="190282" y="188617"/>
                    <a:pt x="183589" y="188617"/>
                  </a:cubicBezTo>
                  <a:cubicBezTo>
                    <a:pt x="82232" y="188617"/>
                    <a:pt x="0" y="158534"/>
                    <a:pt x="0" y="121765"/>
                  </a:cubicBezTo>
                  <a:lnTo>
                    <a:pt x="0" y="66851"/>
                  </a:lnTo>
                  <a:cubicBezTo>
                    <a:pt x="0" y="30083"/>
                    <a:pt x="82232" y="0"/>
                    <a:pt x="18358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Tree>
    <p:custDataLst>
      <p:tags r:id="rId1"/>
    </p:custDataLst>
    <p:extLst>
      <p:ext uri="{BB962C8B-B14F-4D97-AF65-F5344CB8AC3E}">
        <p14:creationId xmlns:p14="http://schemas.microsoft.com/office/powerpoint/2010/main" val="2434582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ïšḻiḋê"/>
        <p:cNvGrpSpPr/>
        <p:nvPr/>
      </p:nvGrpSpPr>
      <p:grpSpPr>
        <a:xfrm>
          <a:off x="0" y="0"/>
          <a:ext cx="0" cy="0"/>
          <a:chOff x="0" y="0"/>
          <a:chExt cx="0" cy="0"/>
        </a:xfrm>
      </p:grpSpPr>
      <p:sp>
        <p:nvSpPr>
          <p:cNvPr id="33" name="îŝ1íḋê">
            <a:extLst>
              <a:ext uri="{FF2B5EF4-FFF2-40B4-BE49-F238E27FC236}">
                <a16:creationId xmlns:a16="http://schemas.microsoft.com/office/drawing/2014/main" id="{1A4BA967-EC1B-25E3-DD6B-D7594D20832B}"/>
              </a:ext>
            </a:extLst>
          </p:cNvPr>
          <p:cNvSpPr>
            <a:spLocks noGrp="1"/>
          </p:cNvSpPr>
          <p:nvPr>
            <p:ph type="title"/>
          </p:nvPr>
        </p:nvSpPr>
        <p:spPr/>
        <p:txBody>
          <a:bodyPr/>
          <a:lstStyle/>
          <a:p>
            <a:r>
              <a:rPr lang="zh-CN" altLang="en-US" dirty="0"/>
              <a:t>国内外就业情况</a:t>
            </a:r>
          </a:p>
        </p:txBody>
      </p:sp>
      <p:grpSp>
        <p:nvGrpSpPr>
          <p:cNvPr id="11" name="îsḷïḓê">
            <a:extLst>
              <a:ext uri="{FF2B5EF4-FFF2-40B4-BE49-F238E27FC236}">
                <a16:creationId xmlns:a16="http://schemas.microsoft.com/office/drawing/2014/main" id="{0392CB09-C095-4918-425F-05EE150A665F}"/>
              </a:ext>
            </a:extLst>
          </p:cNvPr>
          <p:cNvGrpSpPr/>
          <p:nvPr/>
        </p:nvGrpSpPr>
        <p:grpSpPr>
          <a:xfrm>
            <a:off x="650105" y="1549161"/>
            <a:ext cx="10841136" cy="4672326"/>
            <a:chOff x="650105" y="1549161"/>
            <a:chExt cx="10841136" cy="4672326"/>
          </a:xfrm>
        </p:grpSpPr>
        <p:grpSp>
          <p:nvGrpSpPr>
            <p:cNvPr id="5" name="íšḻîďè">
              <a:extLst>
                <a:ext uri="{FF2B5EF4-FFF2-40B4-BE49-F238E27FC236}">
                  <a16:creationId xmlns:a16="http://schemas.microsoft.com/office/drawing/2014/main" id="{4B436752-F07B-4FB2-B2FA-EC59FBE5ECB6}"/>
                </a:ext>
              </a:extLst>
            </p:cNvPr>
            <p:cNvGrpSpPr/>
            <p:nvPr/>
          </p:nvGrpSpPr>
          <p:grpSpPr>
            <a:xfrm>
              <a:off x="650105" y="1743050"/>
              <a:ext cx="2169357" cy="1441131"/>
              <a:chOff x="967202" y="1660342"/>
              <a:chExt cx="2169357" cy="1441131"/>
            </a:xfrm>
          </p:grpSpPr>
          <p:sp>
            <p:nvSpPr>
              <p:cNvPr id="76" name="îśľïḋê">
                <a:extLst>
                  <a:ext uri="{FF2B5EF4-FFF2-40B4-BE49-F238E27FC236}">
                    <a16:creationId xmlns:a16="http://schemas.microsoft.com/office/drawing/2014/main" id="{2206D672-FDAE-2963-1B9E-154D5C681439}"/>
                  </a:ext>
                </a:extLst>
              </p:cNvPr>
              <p:cNvSpPr txBox="1">
                <a:spLocks/>
              </p:cNvSpPr>
              <p:nvPr/>
            </p:nvSpPr>
            <p:spPr>
              <a:xfrm>
                <a:off x="967202" y="2347805"/>
                <a:ext cx="2169357" cy="753668"/>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cs typeface="+mn-cs"/>
                  </a:rPr>
                  <a:t>我国财务会计有</a:t>
                </a:r>
                <a:r>
                  <a:rPr lang="en-US" altLang="zh-CN" sz="1400" b="0" dirty="0">
                    <a:latin typeface="+mn-ea"/>
                    <a:ea typeface="+mn-ea"/>
                    <a:cs typeface="+mn-cs"/>
                  </a:rPr>
                  <a:t>1700</a:t>
                </a:r>
                <a:r>
                  <a:rPr lang="zh-CN" altLang="en-US" sz="1400" b="0" dirty="0">
                    <a:latin typeface="+mn-ea"/>
                    <a:ea typeface="+mn-ea"/>
                    <a:cs typeface="+mn-cs"/>
                  </a:rPr>
                  <a:t>万之多，严重饱和，管理会计严重缺失，缺口达</a:t>
                </a:r>
                <a:r>
                  <a:rPr lang="en-US" altLang="zh-CN" sz="1400" b="0" dirty="0">
                    <a:latin typeface="+mn-ea"/>
                    <a:ea typeface="+mn-ea"/>
                    <a:cs typeface="+mn-cs"/>
                  </a:rPr>
                  <a:t>300</a:t>
                </a:r>
                <a:r>
                  <a:rPr lang="zh-CN" altLang="en-US" sz="1400" b="0" dirty="0">
                    <a:latin typeface="+mn-ea"/>
                    <a:ea typeface="+mn-ea"/>
                    <a:cs typeface="+mn-cs"/>
                  </a:rPr>
                  <a:t>万之多</a:t>
                </a:r>
              </a:p>
            </p:txBody>
          </p:sp>
          <p:sp>
            <p:nvSpPr>
              <p:cNvPr id="77" name="isļîḑe">
                <a:extLst>
                  <a:ext uri="{FF2B5EF4-FFF2-40B4-BE49-F238E27FC236}">
                    <a16:creationId xmlns:a16="http://schemas.microsoft.com/office/drawing/2014/main" id="{B5A3B12F-15F1-8959-8546-DCFD57AEC36D}"/>
                  </a:ext>
                </a:extLst>
              </p:cNvPr>
              <p:cNvSpPr txBox="1"/>
              <p:nvPr/>
            </p:nvSpPr>
            <p:spPr>
              <a:xfrm>
                <a:off x="967202" y="1660342"/>
                <a:ext cx="2169357" cy="276999"/>
              </a:xfrm>
              <a:prstGeom prst="rect">
                <a:avLst/>
              </a:prstGeom>
              <a:noFill/>
            </p:spPr>
            <p:txBody>
              <a:bodyPr wrap="square" lIns="0" tIns="0" rIns="0" bIns="0">
                <a:spAutoFit/>
              </a:bodyPr>
              <a:lstStyle/>
              <a:p>
                <a:r>
                  <a:rPr lang="zh-CN" altLang="en-US" b="1" dirty="0">
                    <a:latin typeface="+mj-ea"/>
                    <a:ea typeface="+mj-ea"/>
                    <a:cs typeface="+mj-cs"/>
                  </a:rPr>
                  <a:t>我国管理会计缺口大</a:t>
                </a:r>
              </a:p>
            </p:txBody>
          </p:sp>
        </p:grpSp>
        <p:cxnSp>
          <p:nvCxnSpPr>
            <p:cNvPr id="79" name="ïşḻíḍé">
              <a:extLst>
                <a:ext uri="{FF2B5EF4-FFF2-40B4-BE49-F238E27FC236}">
                  <a16:creationId xmlns:a16="http://schemas.microsoft.com/office/drawing/2014/main" id="{FA0EC204-F202-7596-D7B4-B161E5189CA9}"/>
                </a:ext>
              </a:extLst>
            </p:cNvPr>
            <p:cNvCxnSpPr/>
            <p:nvPr/>
          </p:nvCxnSpPr>
          <p:spPr>
            <a:xfrm>
              <a:off x="659120" y="3781852"/>
              <a:ext cx="206691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îṧliḍê">
              <a:extLst>
                <a:ext uri="{FF2B5EF4-FFF2-40B4-BE49-F238E27FC236}">
                  <a16:creationId xmlns:a16="http://schemas.microsoft.com/office/drawing/2014/main" id="{E78E3474-1607-458A-9F59-843D1EFFF315}"/>
                </a:ext>
              </a:extLst>
            </p:cNvPr>
            <p:cNvGrpSpPr/>
            <p:nvPr/>
          </p:nvGrpSpPr>
          <p:grpSpPr>
            <a:xfrm>
              <a:off x="662008" y="4304850"/>
              <a:ext cx="2159975" cy="1378535"/>
              <a:chOff x="979105" y="3863536"/>
              <a:chExt cx="2159975" cy="1378535"/>
            </a:xfrm>
          </p:grpSpPr>
          <p:sp>
            <p:nvSpPr>
              <p:cNvPr id="62" name="ïşḷîḋé">
                <a:extLst>
                  <a:ext uri="{FF2B5EF4-FFF2-40B4-BE49-F238E27FC236}">
                    <a16:creationId xmlns:a16="http://schemas.microsoft.com/office/drawing/2014/main" id="{C5345D60-1A7C-0C63-E0E0-4FB54992DE5F}"/>
                  </a:ext>
                </a:extLst>
              </p:cNvPr>
              <p:cNvSpPr txBox="1">
                <a:spLocks/>
              </p:cNvSpPr>
              <p:nvPr/>
            </p:nvSpPr>
            <p:spPr>
              <a:xfrm>
                <a:off x="1017856" y="4488403"/>
                <a:ext cx="2118704" cy="753668"/>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cs typeface="+mn-cs"/>
                  </a:rPr>
                  <a:t>西方发达国家，</a:t>
                </a:r>
                <a:r>
                  <a:rPr lang="en-US" altLang="zh-CN" sz="1400" b="0" dirty="0">
                    <a:latin typeface="+mn-ea"/>
                    <a:ea typeface="+mn-ea"/>
                    <a:cs typeface="+mn-cs"/>
                  </a:rPr>
                  <a:t>85%</a:t>
                </a:r>
                <a:r>
                  <a:rPr lang="zh-CN" altLang="en-US" sz="1400" b="0" dirty="0">
                    <a:latin typeface="+mn-ea"/>
                    <a:ea typeface="+mn-ea"/>
                    <a:cs typeface="+mn-cs"/>
                  </a:rPr>
                  <a:t>以上的财务工作者都在从事管理会计的工作</a:t>
                </a:r>
              </a:p>
            </p:txBody>
          </p:sp>
          <p:sp>
            <p:nvSpPr>
              <p:cNvPr id="80" name="ï$ḻîḓe">
                <a:extLst>
                  <a:ext uri="{FF2B5EF4-FFF2-40B4-BE49-F238E27FC236}">
                    <a16:creationId xmlns:a16="http://schemas.microsoft.com/office/drawing/2014/main" id="{403C4150-1A9C-FA45-7917-3767DCCE137B}"/>
                  </a:ext>
                </a:extLst>
              </p:cNvPr>
              <p:cNvSpPr txBox="1"/>
              <p:nvPr/>
            </p:nvSpPr>
            <p:spPr>
              <a:xfrm>
                <a:off x="979105" y="3863536"/>
                <a:ext cx="2159975" cy="553998"/>
              </a:xfrm>
              <a:prstGeom prst="rect">
                <a:avLst/>
              </a:prstGeom>
              <a:noFill/>
            </p:spPr>
            <p:txBody>
              <a:bodyPr wrap="square" lIns="0" tIns="0" rIns="0" bIns="0">
                <a:spAutoFit/>
              </a:bodyPr>
              <a:lstStyle/>
              <a:p>
                <a:r>
                  <a:rPr lang="zh-CN" altLang="en-US" b="1" dirty="0">
                    <a:latin typeface="+mj-ea"/>
                    <a:ea typeface="+mj-ea"/>
                    <a:cs typeface="+mj-cs"/>
                  </a:rPr>
                  <a:t>西方国家和国内情况大相径庭</a:t>
                </a:r>
              </a:p>
            </p:txBody>
          </p:sp>
        </p:grpSp>
        <p:grpSp>
          <p:nvGrpSpPr>
            <p:cNvPr id="8" name="íṧľiḋe">
              <a:extLst>
                <a:ext uri="{FF2B5EF4-FFF2-40B4-BE49-F238E27FC236}">
                  <a16:creationId xmlns:a16="http://schemas.microsoft.com/office/drawing/2014/main" id="{0947A78E-EBA0-87C2-5988-B177CDE62977}"/>
                </a:ext>
              </a:extLst>
            </p:cNvPr>
            <p:cNvGrpSpPr/>
            <p:nvPr/>
          </p:nvGrpSpPr>
          <p:grpSpPr>
            <a:xfrm>
              <a:off x="3875897" y="1549216"/>
              <a:ext cx="3677962" cy="4672271"/>
              <a:chOff x="3432612" y="1549216"/>
              <a:chExt cx="3677962" cy="4672271"/>
            </a:xfrm>
          </p:grpSpPr>
          <p:sp>
            <p:nvSpPr>
              <p:cNvPr id="18" name="í$ļíďê">
                <a:extLst>
                  <a:ext uri="{FF2B5EF4-FFF2-40B4-BE49-F238E27FC236}">
                    <a16:creationId xmlns:a16="http://schemas.microsoft.com/office/drawing/2014/main" id="{52FFC30B-0B73-4D8B-28AC-6AB195D50405}"/>
                  </a:ext>
                </a:extLst>
              </p:cNvPr>
              <p:cNvSpPr/>
              <p:nvPr/>
            </p:nvSpPr>
            <p:spPr>
              <a:xfrm>
                <a:off x="3448051" y="1588464"/>
                <a:ext cx="3654641" cy="4392922"/>
              </a:xfrm>
              <a:prstGeom prst="roundRect">
                <a:avLst>
                  <a:gd name="adj" fmla="val 3723"/>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cxnSp>
            <p:nvCxnSpPr>
              <p:cNvPr id="19" name="ïSľíďe">
                <a:extLst>
                  <a:ext uri="{FF2B5EF4-FFF2-40B4-BE49-F238E27FC236}">
                    <a16:creationId xmlns:a16="http://schemas.microsoft.com/office/drawing/2014/main" id="{91E01737-B447-EB6B-2F3E-EEAC07DF4F15}"/>
                  </a:ext>
                </a:extLst>
              </p:cNvPr>
              <p:cNvCxnSpPr>
                <a:cxnSpLocks/>
              </p:cNvCxnSpPr>
              <p:nvPr/>
            </p:nvCxnSpPr>
            <p:spPr>
              <a:xfrm>
                <a:off x="3619155" y="3149568"/>
                <a:ext cx="1628506" cy="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iṡḻíďè">
                <a:extLst>
                  <a:ext uri="{FF2B5EF4-FFF2-40B4-BE49-F238E27FC236}">
                    <a16:creationId xmlns:a16="http://schemas.microsoft.com/office/drawing/2014/main" id="{A1AE12B4-F0D9-D31A-8306-124B3079649C}"/>
                  </a:ext>
                </a:extLst>
              </p:cNvPr>
              <p:cNvCxnSpPr>
                <a:cxnSpLocks/>
              </p:cNvCxnSpPr>
              <p:nvPr/>
            </p:nvCxnSpPr>
            <p:spPr>
              <a:xfrm>
                <a:off x="3619155" y="4525488"/>
                <a:ext cx="1014751" cy="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 name="iṥḷïḑè">
                <a:extLst>
                  <a:ext uri="{FF2B5EF4-FFF2-40B4-BE49-F238E27FC236}">
                    <a16:creationId xmlns:a16="http://schemas.microsoft.com/office/drawing/2014/main" id="{ABC30B21-F45B-29DB-DE65-EB1E35AF5F05}"/>
                  </a:ext>
                </a:extLst>
              </p:cNvPr>
              <p:cNvCxnSpPr>
                <a:cxnSpLocks/>
              </p:cNvCxnSpPr>
              <p:nvPr/>
            </p:nvCxnSpPr>
            <p:spPr>
              <a:xfrm>
                <a:off x="3597457" y="3879593"/>
                <a:ext cx="1333515" cy="1525"/>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í$lïďé">
                <a:extLst>
                  <a:ext uri="{FF2B5EF4-FFF2-40B4-BE49-F238E27FC236}">
                    <a16:creationId xmlns:a16="http://schemas.microsoft.com/office/drawing/2014/main" id="{77FCE4DE-387B-75A1-88A6-08CD35D4079A}"/>
                  </a:ext>
                </a:extLst>
              </p:cNvPr>
              <p:cNvGraphicFramePr/>
              <p:nvPr>
                <p:extLst>
                  <p:ext uri="{D42A27DB-BD31-4B8C-83A1-F6EECF244321}">
                    <p14:modId xmlns:p14="http://schemas.microsoft.com/office/powerpoint/2010/main" val="249306163"/>
                  </p:ext>
                </p:extLst>
              </p:nvPr>
            </p:nvGraphicFramePr>
            <p:xfrm>
              <a:off x="4424003" y="1715076"/>
              <a:ext cx="2608735" cy="4506411"/>
            </p:xfrm>
            <a:graphic>
              <a:graphicData uri="http://schemas.openxmlformats.org/drawingml/2006/chart">
                <c:chart xmlns:c="http://schemas.openxmlformats.org/drawingml/2006/chart" xmlns:r="http://schemas.openxmlformats.org/officeDocument/2006/relationships" r:id="rId3"/>
              </a:graphicData>
            </a:graphic>
          </p:graphicFrame>
          <p:sp>
            <p:nvSpPr>
              <p:cNvPr id="25" name="íṩļiďe">
                <a:extLst>
                  <a:ext uri="{FF2B5EF4-FFF2-40B4-BE49-F238E27FC236}">
                    <a16:creationId xmlns:a16="http://schemas.microsoft.com/office/drawing/2014/main" id="{672B701C-F9D9-823F-D64D-83CC52EC3E12}"/>
                  </a:ext>
                </a:extLst>
              </p:cNvPr>
              <p:cNvSpPr txBox="1"/>
              <p:nvPr/>
            </p:nvSpPr>
            <p:spPr>
              <a:xfrm>
                <a:off x="3596966" y="3661107"/>
                <a:ext cx="1103672" cy="424412"/>
              </a:xfrm>
              <a:prstGeom prst="rect">
                <a:avLst/>
              </a:prstGeom>
            </p:spPr>
            <p:txBody>
              <a:bodyPr wrap="square" lIns="0" tIns="0" rIns="0" bIns="0" rtlCol="0">
                <a:spAutoFit/>
              </a:bodyPr>
              <a:lstStyle/>
              <a:p>
                <a:pPr>
                  <a:lnSpc>
                    <a:spcPct val="120000"/>
                  </a:lnSpc>
                </a:pPr>
                <a:r>
                  <a:rPr lang="zh-CN" altLang="en-US" sz="1200" dirty="0">
                    <a:latin typeface="+mn-ea"/>
                  </a:rPr>
                  <a:t>传统会计</a:t>
                </a:r>
                <a:endParaRPr lang="en-US" altLang="zh-CN" sz="1200" dirty="0">
                  <a:latin typeface="+mn-ea"/>
                </a:endParaRPr>
              </a:p>
              <a:p>
                <a:pPr>
                  <a:lnSpc>
                    <a:spcPct val="120000"/>
                  </a:lnSpc>
                </a:pPr>
                <a:r>
                  <a:rPr lang="en-US" altLang="zh-CN" sz="1200" dirty="0">
                    <a:latin typeface="+mn-ea"/>
                  </a:rPr>
                  <a:t>4000</a:t>
                </a:r>
                <a:r>
                  <a:rPr lang="zh-CN" altLang="en-US" sz="1200" dirty="0">
                    <a:latin typeface="+mn-ea"/>
                  </a:rPr>
                  <a:t>（万人）</a:t>
                </a:r>
              </a:p>
            </p:txBody>
          </p:sp>
          <p:sp>
            <p:nvSpPr>
              <p:cNvPr id="26" name="íṩḻïḑe">
                <a:extLst>
                  <a:ext uri="{FF2B5EF4-FFF2-40B4-BE49-F238E27FC236}">
                    <a16:creationId xmlns:a16="http://schemas.microsoft.com/office/drawing/2014/main" id="{C1DF36A0-92BF-3F53-E577-C762A6A1488C}"/>
                  </a:ext>
                </a:extLst>
              </p:cNvPr>
              <p:cNvSpPr txBox="1"/>
              <p:nvPr/>
            </p:nvSpPr>
            <p:spPr>
              <a:xfrm>
                <a:off x="3603951" y="4304850"/>
                <a:ext cx="1103672" cy="424412"/>
              </a:xfrm>
              <a:prstGeom prst="rect">
                <a:avLst/>
              </a:prstGeom>
            </p:spPr>
            <p:txBody>
              <a:bodyPr wrap="square" lIns="0" tIns="0" rIns="0" bIns="0" rtlCol="0">
                <a:spAutoFit/>
              </a:bodyPr>
              <a:lstStyle/>
              <a:p>
                <a:pPr>
                  <a:lnSpc>
                    <a:spcPct val="120000"/>
                  </a:lnSpc>
                </a:pPr>
                <a:r>
                  <a:rPr lang="zh-CN" altLang="en-US" sz="1200" dirty="0">
                    <a:latin typeface="+mn-ea"/>
                  </a:rPr>
                  <a:t>其他</a:t>
                </a:r>
                <a:endParaRPr lang="en-US" altLang="zh-CN" sz="1200" dirty="0">
                  <a:latin typeface="+mn-ea"/>
                </a:endParaRPr>
              </a:p>
              <a:p>
                <a:pPr>
                  <a:lnSpc>
                    <a:spcPct val="120000"/>
                  </a:lnSpc>
                </a:pPr>
                <a:r>
                  <a:rPr lang="en-US" altLang="zh-CN" sz="1200" dirty="0">
                    <a:latin typeface="+mn-ea"/>
                  </a:rPr>
                  <a:t>1000</a:t>
                </a:r>
                <a:r>
                  <a:rPr lang="zh-CN" altLang="en-US" sz="1200" dirty="0">
                    <a:latin typeface="+mn-ea"/>
                  </a:rPr>
                  <a:t>（万人）</a:t>
                </a:r>
              </a:p>
            </p:txBody>
          </p:sp>
          <p:sp>
            <p:nvSpPr>
              <p:cNvPr id="27" name="iṣlïḑè">
                <a:extLst>
                  <a:ext uri="{FF2B5EF4-FFF2-40B4-BE49-F238E27FC236}">
                    <a16:creationId xmlns:a16="http://schemas.microsoft.com/office/drawing/2014/main" id="{D046890C-A81A-ADB0-D25F-A615E4FF8152}"/>
                  </a:ext>
                </a:extLst>
              </p:cNvPr>
              <p:cNvSpPr txBox="1"/>
              <p:nvPr/>
            </p:nvSpPr>
            <p:spPr>
              <a:xfrm>
                <a:off x="3603393" y="2915246"/>
                <a:ext cx="1103672" cy="424412"/>
              </a:xfrm>
              <a:prstGeom prst="rect">
                <a:avLst/>
              </a:prstGeom>
            </p:spPr>
            <p:txBody>
              <a:bodyPr wrap="square" lIns="0" tIns="0" rIns="0" bIns="0" rtlCol="0">
                <a:spAutoFit/>
              </a:bodyPr>
              <a:lstStyle/>
              <a:p>
                <a:pPr>
                  <a:lnSpc>
                    <a:spcPct val="120000"/>
                  </a:lnSpc>
                </a:pPr>
                <a:r>
                  <a:rPr lang="zh-CN" altLang="en-US" sz="1200" dirty="0">
                    <a:latin typeface="+mn-ea"/>
                  </a:rPr>
                  <a:t>管理会计</a:t>
                </a:r>
                <a:endParaRPr lang="en-US" altLang="zh-CN" sz="1200" dirty="0">
                  <a:latin typeface="+mn-ea"/>
                </a:endParaRPr>
              </a:p>
              <a:p>
                <a:pPr>
                  <a:lnSpc>
                    <a:spcPct val="120000"/>
                  </a:lnSpc>
                </a:pPr>
                <a:r>
                  <a:rPr lang="en-US" altLang="zh-CN" sz="1200" dirty="0">
                    <a:latin typeface="+mn-ea"/>
                  </a:rPr>
                  <a:t>38000</a:t>
                </a:r>
                <a:r>
                  <a:rPr lang="zh-CN" altLang="en-US" sz="1200" dirty="0">
                    <a:latin typeface="+mn-ea"/>
                  </a:rPr>
                  <a:t>（万人）</a:t>
                </a:r>
              </a:p>
            </p:txBody>
          </p:sp>
          <p:sp>
            <p:nvSpPr>
              <p:cNvPr id="46" name="išḷiḋé">
                <a:extLst>
                  <a:ext uri="{FF2B5EF4-FFF2-40B4-BE49-F238E27FC236}">
                    <a16:creationId xmlns:a16="http://schemas.microsoft.com/office/drawing/2014/main" id="{406BE1F0-54BE-50B1-6650-0C086C050828}"/>
                  </a:ext>
                </a:extLst>
              </p:cNvPr>
              <p:cNvSpPr/>
              <p:nvPr/>
            </p:nvSpPr>
            <p:spPr>
              <a:xfrm>
                <a:off x="3432612" y="1549216"/>
                <a:ext cx="3677962" cy="387668"/>
              </a:xfrm>
              <a:prstGeom prst="roundRect">
                <a:avLst>
                  <a:gd name="adj" fmla="val 22866"/>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r>
                  <a:rPr lang="en-US" altLang="zh-CN" sz="1600" dirty="0">
                    <a:solidFill>
                      <a:srgbClr val="F9FCFF"/>
                    </a:solidFill>
                    <a:latin typeface="+mn-ea"/>
                  </a:rPr>
                  <a:t>A</a:t>
                </a:r>
                <a:r>
                  <a:rPr lang="zh-CN" altLang="en-US" sz="1600" dirty="0">
                    <a:solidFill>
                      <a:srgbClr val="F9FCFF"/>
                    </a:solidFill>
                    <a:latin typeface="+mn-ea"/>
                  </a:rPr>
                  <a:t>国会计人员分布情况</a:t>
                </a:r>
              </a:p>
            </p:txBody>
          </p:sp>
          <p:sp>
            <p:nvSpPr>
              <p:cNvPr id="6" name="íṡļidê">
                <a:extLst>
                  <a:ext uri="{FF2B5EF4-FFF2-40B4-BE49-F238E27FC236}">
                    <a16:creationId xmlns:a16="http://schemas.microsoft.com/office/drawing/2014/main" id="{9D7A31C7-4BB4-18E2-EB72-20BB8B5C0B3B}"/>
                  </a:ext>
                </a:extLst>
              </p:cNvPr>
              <p:cNvSpPr txBox="1"/>
              <p:nvPr/>
            </p:nvSpPr>
            <p:spPr>
              <a:xfrm>
                <a:off x="5571602" y="3093107"/>
                <a:ext cx="322730" cy="202812"/>
              </a:xfrm>
              <a:prstGeom prst="rect">
                <a:avLst/>
              </a:prstGeom>
            </p:spPr>
            <p:txBody>
              <a:bodyPr wrap="square" lIns="0" tIns="0" rIns="0" bIns="0" rtlCol="0">
                <a:spAutoFit/>
              </a:bodyPr>
              <a:lstStyle/>
              <a:p>
                <a:pPr marL="0" algn="l">
                  <a:lnSpc>
                    <a:spcPct val="120000"/>
                  </a:lnSpc>
                </a:pPr>
                <a:r>
                  <a:rPr lang="en-US" altLang="zh-CN" sz="1200" dirty="0">
                    <a:solidFill>
                      <a:schemeClr val="bg1"/>
                    </a:solidFill>
                    <a:latin typeface="+mn-ea"/>
                  </a:rPr>
                  <a:t>88%</a:t>
                </a:r>
                <a:endParaRPr lang="zh-CN" altLang="en-US" sz="1200" dirty="0">
                  <a:solidFill>
                    <a:schemeClr val="bg1"/>
                  </a:solidFill>
                  <a:latin typeface="+mn-ea"/>
                </a:endParaRPr>
              </a:p>
            </p:txBody>
          </p:sp>
        </p:grpSp>
        <p:grpSp>
          <p:nvGrpSpPr>
            <p:cNvPr id="9" name="îS1ïdé">
              <a:extLst>
                <a:ext uri="{FF2B5EF4-FFF2-40B4-BE49-F238E27FC236}">
                  <a16:creationId xmlns:a16="http://schemas.microsoft.com/office/drawing/2014/main" id="{726CDF71-1392-6E73-B039-9F1AB7B7734A}"/>
                </a:ext>
              </a:extLst>
            </p:cNvPr>
            <p:cNvGrpSpPr/>
            <p:nvPr/>
          </p:nvGrpSpPr>
          <p:grpSpPr>
            <a:xfrm>
              <a:off x="7823153" y="1549161"/>
              <a:ext cx="3668088" cy="4624857"/>
              <a:chOff x="7754165" y="1549161"/>
              <a:chExt cx="3668088" cy="4624857"/>
            </a:xfrm>
          </p:grpSpPr>
          <p:sp>
            <p:nvSpPr>
              <p:cNvPr id="48" name="îšľïdé">
                <a:extLst>
                  <a:ext uri="{FF2B5EF4-FFF2-40B4-BE49-F238E27FC236}">
                    <a16:creationId xmlns:a16="http://schemas.microsoft.com/office/drawing/2014/main" id="{76C889AA-C11C-BB05-C91B-868E78459CA8}"/>
                  </a:ext>
                </a:extLst>
              </p:cNvPr>
              <p:cNvSpPr/>
              <p:nvPr/>
            </p:nvSpPr>
            <p:spPr>
              <a:xfrm>
                <a:off x="7767611" y="1578483"/>
                <a:ext cx="3654642" cy="4354880"/>
              </a:xfrm>
              <a:prstGeom prst="roundRect">
                <a:avLst>
                  <a:gd name="adj" fmla="val 3723"/>
                </a:avLst>
              </a:prstGeom>
              <a:solidFill>
                <a:schemeClr val="bg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cxnSp>
            <p:nvCxnSpPr>
              <p:cNvPr id="49" name="ísḻîḓe">
                <a:extLst>
                  <a:ext uri="{FF2B5EF4-FFF2-40B4-BE49-F238E27FC236}">
                    <a16:creationId xmlns:a16="http://schemas.microsoft.com/office/drawing/2014/main" id="{5A9EF878-60A6-6447-8DD0-EE77695A60F2}"/>
                  </a:ext>
                </a:extLst>
              </p:cNvPr>
              <p:cNvCxnSpPr>
                <a:cxnSpLocks/>
              </p:cNvCxnSpPr>
              <p:nvPr/>
            </p:nvCxnSpPr>
            <p:spPr>
              <a:xfrm flipV="1">
                <a:off x="7999944" y="3115966"/>
                <a:ext cx="1713538" cy="14093"/>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iṥļïḓe">
                <a:extLst>
                  <a:ext uri="{FF2B5EF4-FFF2-40B4-BE49-F238E27FC236}">
                    <a16:creationId xmlns:a16="http://schemas.microsoft.com/office/drawing/2014/main" id="{B93BA19F-F4F1-3715-F6D0-15FBF0758DF6}"/>
                  </a:ext>
                </a:extLst>
              </p:cNvPr>
              <p:cNvCxnSpPr>
                <a:cxnSpLocks/>
              </p:cNvCxnSpPr>
              <p:nvPr/>
            </p:nvCxnSpPr>
            <p:spPr>
              <a:xfrm>
                <a:off x="8018407" y="3848262"/>
                <a:ext cx="1014751" cy="0"/>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ïslïďè">
                <a:extLst>
                  <a:ext uri="{FF2B5EF4-FFF2-40B4-BE49-F238E27FC236}">
                    <a16:creationId xmlns:a16="http://schemas.microsoft.com/office/drawing/2014/main" id="{10CC173A-C920-E4E1-4C13-927C020CD364}"/>
                  </a:ext>
                </a:extLst>
              </p:cNvPr>
              <p:cNvCxnSpPr>
                <a:cxnSpLocks/>
                <a:stCxn id="56" idx="1"/>
              </p:cNvCxnSpPr>
              <p:nvPr/>
            </p:nvCxnSpPr>
            <p:spPr>
              <a:xfrm>
                <a:off x="8012007" y="4532109"/>
                <a:ext cx="1349179" cy="41074"/>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2" name="îśliḍé">
                <a:extLst>
                  <a:ext uri="{FF2B5EF4-FFF2-40B4-BE49-F238E27FC236}">
                    <a16:creationId xmlns:a16="http://schemas.microsoft.com/office/drawing/2014/main" id="{F1EC6D3A-9B64-22B7-CA1D-79C943526364}"/>
                  </a:ext>
                </a:extLst>
              </p:cNvPr>
              <p:cNvGraphicFramePr/>
              <p:nvPr>
                <p:extLst>
                  <p:ext uri="{D42A27DB-BD31-4B8C-83A1-F6EECF244321}">
                    <p14:modId xmlns:p14="http://schemas.microsoft.com/office/powerpoint/2010/main" val="1159105269"/>
                  </p:ext>
                </p:extLst>
              </p:nvPr>
            </p:nvGraphicFramePr>
            <p:xfrm>
              <a:off x="8797756" y="1831675"/>
              <a:ext cx="2608735" cy="4342343"/>
            </p:xfrm>
            <a:graphic>
              <a:graphicData uri="http://schemas.openxmlformats.org/drawingml/2006/chart">
                <c:chart xmlns:c="http://schemas.openxmlformats.org/drawingml/2006/chart" xmlns:r="http://schemas.openxmlformats.org/officeDocument/2006/relationships" r:id="rId4"/>
              </a:graphicData>
            </a:graphic>
          </p:graphicFrame>
          <p:sp>
            <p:nvSpPr>
              <p:cNvPr id="55" name="iṡļîdé">
                <a:extLst>
                  <a:ext uri="{FF2B5EF4-FFF2-40B4-BE49-F238E27FC236}">
                    <a16:creationId xmlns:a16="http://schemas.microsoft.com/office/drawing/2014/main" id="{4537257B-3A02-D036-CDF9-B6A36754F12C}"/>
                  </a:ext>
                </a:extLst>
              </p:cNvPr>
              <p:cNvSpPr txBox="1"/>
              <p:nvPr/>
            </p:nvSpPr>
            <p:spPr>
              <a:xfrm>
                <a:off x="7999943" y="2897600"/>
                <a:ext cx="1103672" cy="424412"/>
              </a:xfrm>
              <a:prstGeom prst="rect">
                <a:avLst/>
              </a:prstGeom>
            </p:spPr>
            <p:txBody>
              <a:bodyPr wrap="square" lIns="0" tIns="0" rIns="0" bIns="0" rtlCol="0">
                <a:spAutoFit/>
              </a:bodyPr>
              <a:lstStyle/>
              <a:p>
                <a:pPr>
                  <a:lnSpc>
                    <a:spcPct val="120000"/>
                  </a:lnSpc>
                </a:pPr>
                <a:r>
                  <a:rPr lang="zh-CN" altLang="en-US" sz="1200" dirty="0">
                    <a:latin typeface="+mn-ea"/>
                  </a:rPr>
                  <a:t>传统会计</a:t>
                </a:r>
                <a:endParaRPr lang="en-US" altLang="zh-CN" sz="1200" dirty="0">
                  <a:latin typeface="+mn-ea"/>
                </a:endParaRPr>
              </a:p>
              <a:p>
                <a:pPr>
                  <a:lnSpc>
                    <a:spcPct val="120000"/>
                  </a:lnSpc>
                </a:pPr>
                <a:r>
                  <a:rPr lang="en-US" altLang="zh-CN" sz="1200" dirty="0">
                    <a:latin typeface="+mn-ea"/>
                  </a:rPr>
                  <a:t>2500</a:t>
                </a:r>
                <a:r>
                  <a:rPr lang="zh-CN" altLang="en-US" sz="1200" dirty="0">
                    <a:latin typeface="+mn-ea"/>
                  </a:rPr>
                  <a:t>（万人）</a:t>
                </a:r>
              </a:p>
            </p:txBody>
          </p:sp>
          <p:sp>
            <p:nvSpPr>
              <p:cNvPr id="56" name="ïṡḻíḓe">
                <a:extLst>
                  <a:ext uri="{FF2B5EF4-FFF2-40B4-BE49-F238E27FC236}">
                    <a16:creationId xmlns:a16="http://schemas.microsoft.com/office/drawing/2014/main" id="{CB75F4EC-388F-A8E1-838B-51382D313766}"/>
                  </a:ext>
                </a:extLst>
              </p:cNvPr>
              <p:cNvSpPr txBox="1"/>
              <p:nvPr/>
            </p:nvSpPr>
            <p:spPr>
              <a:xfrm>
                <a:off x="8012007" y="4319903"/>
                <a:ext cx="1103672" cy="424412"/>
              </a:xfrm>
              <a:prstGeom prst="rect">
                <a:avLst/>
              </a:prstGeom>
            </p:spPr>
            <p:txBody>
              <a:bodyPr wrap="square" lIns="0" tIns="0" rIns="0" bIns="0" rtlCol="0">
                <a:spAutoFit/>
              </a:bodyPr>
              <a:lstStyle/>
              <a:p>
                <a:pPr>
                  <a:lnSpc>
                    <a:spcPct val="120000"/>
                  </a:lnSpc>
                </a:pPr>
                <a:r>
                  <a:rPr lang="zh-CN" altLang="en-US" sz="1200" dirty="0">
                    <a:latin typeface="+mn-ea"/>
                  </a:rPr>
                  <a:t>其他</a:t>
                </a:r>
                <a:endParaRPr lang="en-US" altLang="zh-CN" sz="1200" dirty="0">
                  <a:latin typeface="+mn-ea"/>
                </a:endParaRPr>
              </a:p>
              <a:p>
                <a:pPr>
                  <a:lnSpc>
                    <a:spcPct val="120000"/>
                  </a:lnSpc>
                </a:pPr>
                <a:r>
                  <a:rPr lang="en-US" altLang="zh-CN" sz="1200" dirty="0">
                    <a:latin typeface="+mn-ea"/>
                  </a:rPr>
                  <a:t>200</a:t>
                </a:r>
                <a:r>
                  <a:rPr lang="zh-CN" altLang="en-US" sz="1200" dirty="0">
                    <a:latin typeface="+mn-ea"/>
                  </a:rPr>
                  <a:t>（万人）</a:t>
                </a:r>
              </a:p>
            </p:txBody>
          </p:sp>
          <p:sp>
            <p:nvSpPr>
              <p:cNvPr id="57" name="ïŝļîďé">
                <a:extLst>
                  <a:ext uri="{FF2B5EF4-FFF2-40B4-BE49-F238E27FC236}">
                    <a16:creationId xmlns:a16="http://schemas.microsoft.com/office/drawing/2014/main" id="{56F421FE-C98F-DD01-0DFA-9614F00E0F06}"/>
                  </a:ext>
                </a:extLst>
              </p:cNvPr>
              <p:cNvSpPr txBox="1"/>
              <p:nvPr/>
            </p:nvSpPr>
            <p:spPr>
              <a:xfrm>
                <a:off x="8023539" y="3636056"/>
                <a:ext cx="1103672" cy="424412"/>
              </a:xfrm>
              <a:prstGeom prst="rect">
                <a:avLst/>
              </a:prstGeom>
            </p:spPr>
            <p:txBody>
              <a:bodyPr wrap="square" lIns="0" tIns="0" rIns="0" bIns="0" rtlCol="0">
                <a:spAutoFit/>
              </a:bodyPr>
              <a:lstStyle/>
              <a:p>
                <a:pPr>
                  <a:lnSpc>
                    <a:spcPct val="120000"/>
                  </a:lnSpc>
                </a:pPr>
                <a:r>
                  <a:rPr lang="zh-CN" altLang="en-US" sz="1200" dirty="0">
                    <a:latin typeface="+mn-ea"/>
                  </a:rPr>
                  <a:t>管理会计</a:t>
                </a:r>
                <a:endParaRPr lang="en-US" altLang="zh-CN" sz="1200" dirty="0">
                  <a:latin typeface="+mn-ea"/>
                </a:endParaRPr>
              </a:p>
              <a:p>
                <a:pPr>
                  <a:lnSpc>
                    <a:spcPct val="120000"/>
                  </a:lnSpc>
                </a:pPr>
                <a:r>
                  <a:rPr lang="en-US" altLang="zh-CN" sz="1200" dirty="0">
                    <a:latin typeface="+mn-ea"/>
                  </a:rPr>
                  <a:t>500</a:t>
                </a:r>
                <a:r>
                  <a:rPr lang="zh-CN" altLang="en-US" sz="1200" dirty="0">
                    <a:latin typeface="+mn-ea"/>
                  </a:rPr>
                  <a:t>（万人）</a:t>
                </a:r>
              </a:p>
            </p:txBody>
          </p:sp>
          <p:sp>
            <p:nvSpPr>
              <p:cNvPr id="61" name="iṣliďê">
                <a:extLst>
                  <a:ext uri="{FF2B5EF4-FFF2-40B4-BE49-F238E27FC236}">
                    <a16:creationId xmlns:a16="http://schemas.microsoft.com/office/drawing/2014/main" id="{58F45FC1-982D-36C3-FC22-147390EE3287}"/>
                  </a:ext>
                </a:extLst>
              </p:cNvPr>
              <p:cNvSpPr/>
              <p:nvPr/>
            </p:nvSpPr>
            <p:spPr>
              <a:xfrm>
                <a:off x="7754165" y="1549161"/>
                <a:ext cx="3654641" cy="387668"/>
              </a:xfrm>
              <a:prstGeom prst="roundRect">
                <a:avLst>
                  <a:gd name="adj" fmla="val 22866"/>
                </a:avLst>
              </a:prstGeom>
              <a:solidFill>
                <a:schemeClr val="accent3"/>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r>
                  <a:rPr lang="zh-CN" altLang="en-US" sz="1600" dirty="0">
                    <a:solidFill>
                      <a:srgbClr val="F9FCFF"/>
                    </a:solidFill>
                    <a:latin typeface="+mn-ea"/>
                  </a:rPr>
                  <a:t>我国会计人员分布情况</a:t>
                </a:r>
              </a:p>
            </p:txBody>
          </p:sp>
          <p:sp>
            <p:nvSpPr>
              <p:cNvPr id="7" name="íṧ1iḋé">
                <a:extLst>
                  <a:ext uri="{FF2B5EF4-FFF2-40B4-BE49-F238E27FC236}">
                    <a16:creationId xmlns:a16="http://schemas.microsoft.com/office/drawing/2014/main" id="{BCDCD638-1463-9EB1-BFBA-36C9102E1024}"/>
                  </a:ext>
                </a:extLst>
              </p:cNvPr>
              <p:cNvSpPr txBox="1"/>
              <p:nvPr/>
            </p:nvSpPr>
            <p:spPr>
              <a:xfrm>
                <a:off x="9172943" y="3701209"/>
                <a:ext cx="322730" cy="202812"/>
              </a:xfrm>
              <a:prstGeom prst="rect">
                <a:avLst/>
              </a:prstGeom>
            </p:spPr>
            <p:txBody>
              <a:bodyPr wrap="square" lIns="0" tIns="0" rIns="0" bIns="0" rtlCol="0">
                <a:spAutoFit/>
              </a:bodyPr>
              <a:lstStyle/>
              <a:p>
                <a:pPr marL="0" algn="l">
                  <a:lnSpc>
                    <a:spcPct val="120000"/>
                  </a:lnSpc>
                </a:pPr>
                <a:r>
                  <a:rPr lang="en-US" altLang="zh-CN" sz="1200" dirty="0">
                    <a:solidFill>
                      <a:schemeClr val="bg1"/>
                    </a:solidFill>
                    <a:latin typeface="+mn-ea"/>
                  </a:rPr>
                  <a:t>15%</a:t>
                </a:r>
                <a:endParaRPr lang="zh-CN" altLang="en-US" sz="1200" dirty="0">
                  <a:solidFill>
                    <a:schemeClr val="bg1"/>
                  </a:solidFill>
                  <a:latin typeface="+mn-ea"/>
                </a:endParaRPr>
              </a:p>
            </p:txBody>
          </p:sp>
        </p:grpSp>
      </p:grpSp>
      <p:sp>
        <p:nvSpPr>
          <p:cNvPr id="10" name="i$ḷíḑè">
            <a:extLst>
              <a:ext uri="{FF2B5EF4-FFF2-40B4-BE49-F238E27FC236}">
                <a16:creationId xmlns:a16="http://schemas.microsoft.com/office/drawing/2014/main" id="{60673673-0302-D20E-519F-DE55F6C82AB3}"/>
              </a:ext>
            </a:extLst>
          </p:cNvPr>
          <p:cNvSpPr>
            <a:spLocks noGrp="1"/>
          </p:cNvSpPr>
          <p:nvPr>
            <p:ph type="sldNum" sz="quarter" idx="12"/>
          </p:nvPr>
        </p:nvSpPr>
        <p:spPr/>
        <p:txBody>
          <a:bodyPr/>
          <a:lstStyle/>
          <a:p>
            <a:fld id="{7F65B630-C7FF-41C0-9923-C5E5E29EED81}" type="slidenum">
              <a:rPr lang="en-US" altLang="zh-CN" smtClean="0"/>
              <a:pPr/>
              <a:t>18</a:t>
            </a:fld>
            <a:endParaRPr lang="en-US"/>
          </a:p>
        </p:txBody>
      </p:sp>
    </p:spTree>
    <p:extLst>
      <p:ext uri="{BB962C8B-B14F-4D97-AF65-F5344CB8AC3E}">
        <p14:creationId xmlns:p14="http://schemas.microsoft.com/office/powerpoint/2010/main" val="1680462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sp>
        <p:nvSpPr>
          <p:cNvPr id="33" name="iṣlíde">
            <a:extLst>
              <a:ext uri="{FF2B5EF4-FFF2-40B4-BE49-F238E27FC236}">
                <a16:creationId xmlns:a16="http://schemas.microsoft.com/office/drawing/2014/main" id="{1A4BA967-EC1B-25E3-DD6B-D7594D20832B}"/>
              </a:ext>
            </a:extLst>
          </p:cNvPr>
          <p:cNvSpPr>
            <a:spLocks noGrp="1"/>
          </p:cNvSpPr>
          <p:nvPr>
            <p:ph type="title"/>
          </p:nvPr>
        </p:nvSpPr>
        <p:spPr/>
        <p:txBody>
          <a:bodyPr/>
          <a:lstStyle/>
          <a:p>
            <a:r>
              <a:rPr lang="zh-CN" altLang="en-US" dirty="0"/>
              <a:t>管理会计国内薪资水平不断提高</a:t>
            </a:r>
          </a:p>
        </p:txBody>
      </p:sp>
      <p:sp>
        <p:nvSpPr>
          <p:cNvPr id="52" name="ïşlïďé">
            <a:extLst>
              <a:ext uri="{FF2B5EF4-FFF2-40B4-BE49-F238E27FC236}">
                <a16:creationId xmlns:a16="http://schemas.microsoft.com/office/drawing/2014/main" id="{D609F435-AEDE-4264-9739-6F2BA7BE3EB7}"/>
              </a:ext>
            </a:extLst>
          </p:cNvPr>
          <p:cNvSpPr txBox="1">
            <a:spLocks/>
          </p:cNvSpPr>
          <p:nvPr/>
        </p:nvSpPr>
        <p:spPr>
          <a:xfrm>
            <a:off x="4673021" y="1749179"/>
            <a:ext cx="780595" cy="202812"/>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200" b="0" dirty="0">
                <a:latin typeface="+mn-ea"/>
                <a:ea typeface="+mn-ea"/>
                <a:cs typeface="+mn-cs"/>
              </a:rPr>
              <a:t>单位：万</a:t>
            </a:r>
          </a:p>
        </p:txBody>
      </p:sp>
      <p:grpSp>
        <p:nvGrpSpPr>
          <p:cNvPr id="16" name="íşľîḍè">
            <a:extLst>
              <a:ext uri="{FF2B5EF4-FFF2-40B4-BE49-F238E27FC236}">
                <a16:creationId xmlns:a16="http://schemas.microsoft.com/office/drawing/2014/main" id="{538CA33B-0F51-1989-FDF2-553AD1FFA340}"/>
              </a:ext>
            </a:extLst>
          </p:cNvPr>
          <p:cNvGrpSpPr/>
          <p:nvPr/>
        </p:nvGrpSpPr>
        <p:grpSpPr>
          <a:xfrm>
            <a:off x="803601" y="1606709"/>
            <a:ext cx="10715299" cy="4415004"/>
            <a:chOff x="803601" y="1606709"/>
            <a:chExt cx="10715299" cy="4415004"/>
          </a:xfrm>
        </p:grpSpPr>
        <p:sp>
          <p:nvSpPr>
            <p:cNvPr id="17" name="îṧlidé">
              <a:extLst>
                <a:ext uri="{FF2B5EF4-FFF2-40B4-BE49-F238E27FC236}">
                  <a16:creationId xmlns:a16="http://schemas.microsoft.com/office/drawing/2014/main" id="{F27C58C5-9AEE-4066-A5A6-5EBC70F9F906}"/>
                </a:ext>
              </a:extLst>
            </p:cNvPr>
            <p:cNvSpPr/>
            <p:nvPr/>
          </p:nvSpPr>
          <p:spPr>
            <a:xfrm>
              <a:off x="6225649" y="1606709"/>
              <a:ext cx="5162749" cy="695190"/>
            </a:xfrm>
            <a:prstGeom prst="rect">
              <a:avLst/>
            </a:prstGeom>
          </p:spPr>
          <p:txBody>
            <a:bodyPr wrap="square" lIns="0" tIns="0" rIns="0" bIns="0">
              <a:spAutoFit/>
            </a:bodyPr>
            <a:lstStyle/>
            <a:p>
              <a:pPr>
                <a:lnSpc>
                  <a:spcPct val="150000"/>
                </a:lnSpc>
              </a:pPr>
              <a:r>
                <a:rPr lang="zh-CN" altLang="en-US" sz="1600" b="1" dirty="0">
                  <a:latin typeface="+mj-ea"/>
                  <a:ea typeface="+mj-ea"/>
                  <a:cs typeface="+mj-cs"/>
                </a:rPr>
                <a:t>随着内外企业对管理会计的重视，国内近年的薪资水平数呈上升趋势，从</a:t>
              </a:r>
              <a:r>
                <a:rPr lang="en-US" altLang="zh-CN" sz="1600" b="1" dirty="0">
                  <a:latin typeface="+mj-ea"/>
                  <a:ea typeface="+mj-ea"/>
                  <a:cs typeface="+mj-cs"/>
                </a:rPr>
                <a:t>20XX</a:t>
              </a:r>
              <a:r>
                <a:rPr lang="zh-CN" altLang="en-US" sz="1600" b="1" dirty="0">
                  <a:latin typeface="+mj-ea"/>
                  <a:ea typeface="+mj-ea"/>
                  <a:cs typeface="+mj-cs"/>
                </a:rPr>
                <a:t>年的不足</a:t>
              </a:r>
              <a:r>
                <a:rPr lang="en-US" altLang="zh-CN" sz="1600" b="1" dirty="0">
                  <a:latin typeface="+mj-ea"/>
                  <a:ea typeface="+mj-ea"/>
                  <a:cs typeface="+mj-cs"/>
                </a:rPr>
                <a:t>1</a:t>
              </a:r>
              <a:r>
                <a:rPr lang="zh-CN" altLang="en-US" sz="1600" b="1" dirty="0">
                  <a:latin typeface="+mj-ea"/>
                  <a:ea typeface="+mj-ea"/>
                  <a:cs typeface="+mj-cs"/>
                </a:rPr>
                <a:t>万到近</a:t>
              </a:r>
              <a:r>
                <a:rPr lang="en-US" altLang="zh-CN" sz="1600" b="1" dirty="0">
                  <a:latin typeface="+mj-ea"/>
                  <a:ea typeface="+mj-ea"/>
                  <a:cs typeface="+mj-cs"/>
                </a:rPr>
                <a:t>1-2</a:t>
              </a:r>
              <a:r>
                <a:rPr lang="zh-CN" altLang="en-US" sz="1600" b="1" dirty="0">
                  <a:latin typeface="+mj-ea"/>
                  <a:ea typeface="+mj-ea"/>
                  <a:cs typeface="+mj-cs"/>
                </a:rPr>
                <a:t>年超过</a:t>
              </a:r>
              <a:r>
                <a:rPr lang="en-US" altLang="zh-CN" sz="1600" b="1" dirty="0">
                  <a:latin typeface="+mj-ea"/>
                  <a:ea typeface="+mj-ea"/>
                  <a:cs typeface="+mj-cs"/>
                </a:rPr>
                <a:t>2</a:t>
              </a:r>
              <a:r>
                <a:rPr lang="zh-CN" altLang="en-US" sz="1600" b="1" dirty="0">
                  <a:latin typeface="+mj-ea"/>
                  <a:ea typeface="+mj-ea"/>
                  <a:cs typeface="+mj-cs"/>
                </a:rPr>
                <a:t>万</a:t>
              </a:r>
            </a:p>
          </p:txBody>
        </p:sp>
        <p:grpSp>
          <p:nvGrpSpPr>
            <p:cNvPr id="12" name="iṩ1iḋé">
              <a:extLst>
                <a:ext uri="{FF2B5EF4-FFF2-40B4-BE49-F238E27FC236}">
                  <a16:creationId xmlns:a16="http://schemas.microsoft.com/office/drawing/2014/main" id="{B655D085-DCCA-F276-86C4-3C350172D68D}"/>
                </a:ext>
              </a:extLst>
            </p:cNvPr>
            <p:cNvGrpSpPr/>
            <p:nvPr/>
          </p:nvGrpSpPr>
          <p:grpSpPr>
            <a:xfrm>
              <a:off x="803601" y="1767560"/>
              <a:ext cx="5143955" cy="4254153"/>
              <a:chOff x="847237" y="1769007"/>
              <a:chExt cx="4724845" cy="3907541"/>
            </a:xfrm>
          </p:grpSpPr>
          <p:graphicFrame>
            <p:nvGraphicFramePr>
              <p:cNvPr id="35" name="iśļîďè">
                <a:extLst>
                  <a:ext uri="{FF2B5EF4-FFF2-40B4-BE49-F238E27FC236}">
                    <a16:creationId xmlns:a16="http://schemas.microsoft.com/office/drawing/2014/main" id="{00A0C0D8-FAC8-4109-B92A-F102136D62DF}"/>
                  </a:ext>
                </a:extLst>
              </p:cNvPr>
              <p:cNvGraphicFramePr/>
              <p:nvPr>
                <p:extLst>
                  <p:ext uri="{D42A27DB-BD31-4B8C-83A1-F6EECF244321}">
                    <p14:modId xmlns:p14="http://schemas.microsoft.com/office/powerpoint/2010/main" val="1754806387"/>
                  </p:ext>
                </p:extLst>
              </p:nvPr>
            </p:nvGraphicFramePr>
            <p:xfrm>
              <a:off x="847237" y="2138745"/>
              <a:ext cx="4724845" cy="3537803"/>
            </p:xfrm>
            <a:graphic>
              <a:graphicData uri="http://schemas.openxmlformats.org/drawingml/2006/chart">
                <c:chart xmlns:c="http://schemas.openxmlformats.org/drawingml/2006/chart" xmlns:r="http://schemas.openxmlformats.org/officeDocument/2006/relationships" r:id="rId3"/>
              </a:graphicData>
            </a:graphic>
          </p:graphicFrame>
          <p:sp>
            <p:nvSpPr>
              <p:cNvPr id="43" name="îSḷïḋe">
                <a:extLst>
                  <a:ext uri="{FF2B5EF4-FFF2-40B4-BE49-F238E27FC236}">
                    <a16:creationId xmlns:a16="http://schemas.microsoft.com/office/drawing/2014/main" id="{DE442613-0C5F-462B-8B6C-644F76E02E86}"/>
                  </a:ext>
                </a:extLst>
              </p:cNvPr>
              <p:cNvSpPr txBox="1"/>
              <p:nvPr/>
            </p:nvSpPr>
            <p:spPr>
              <a:xfrm>
                <a:off x="847237" y="1769007"/>
                <a:ext cx="1848629" cy="215444"/>
              </a:xfrm>
              <a:prstGeom prst="rect">
                <a:avLst/>
              </a:prstGeom>
              <a:noFill/>
            </p:spPr>
            <p:txBody>
              <a:bodyPr wrap="square" lIns="0" tIns="0" rIns="0" bIns="0">
                <a:spAutoFit/>
              </a:bodyPr>
              <a:lstStyle/>
              <a:p>
                <a:r>
                  <a:rPr lang="zh-CN" altLang="en-US" sz="1400" b="1" dirty="0">
                    <a:latin typeface="+mj-ea"/>
                    <a:ea typeface="+mj-ea"/>
                  </a:rPr>
                  <a:t>国内管理会计薪资变化</a:t>
                </a:r>
              </a:p>
            </p:txBody>
          </p:sp>
        </p:grpSp>
        <p:grpSp>
          <p:nvGrpSpPr>
            <p:cNvPr id="15" name="íṩliďé">
              <a:extLst>
                <a:ext uri="{FF2B5EF4-FFF2-40B4-BE49-F238E27FC236}">
                  <a16:creationId xmlns:a16="http://schemas.microsoft.com/office/drawing/2014/main" id="{2BFEDC21-2F66-55CD-0920-B51E79A62DFF}"/>
                </a:ext>
              </a:extLst>
            </p:cNvPr>
            <p:cNvGrpSpPr/>
            <p:nvPr/>
          </p:nvGrpSpPr>
          <p:grpSpPr>
            <a:xfrm>
              <a:off x="6225650" y="2806700"/>
              <a:ext cx="5293250" cy="2959100"/>
              <a:chOff x="6225650" y="2806700"/>
              <a:chExt cx="5293250" cy="2959100"/>
            </a:xfrm>
          </p:grpSpPr>
          <p:sp>
            <p:nvSpPr>
              <p:cNvPr id="41" name="ïŝḻiḋè">
                <a:extLst>
                  <a:ext uri="{FF2B5EF4-FFF2-40B4-BE49-F238E27FC236}">
                    <a16:creationId xmlns:a16="http://schemas.microsoft.com/office/drawing/2014/main" id="{A8C3CF32-EB90-4399-9545-366BA7B539CE}"/>
                  </a:ext>
                </a:extLst>
              </p:cNvPr>
              <p:cNvSpPr/>
              <p:nvPr/>
            </p:nvSpPr>
            <p:spPr>
              <a:xfrm>
                <a:off x="6225650" y="2806700"/>
                <a:ext cx="5293250" cy="2959100"/>
              </a:xfrm>
              <a:prstGeom prst="roundRect">
                <a:avLst>
                  <a:gd name="adj" fmla="val 3723"/>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grpSp>
            <p:nvGrpSpPr>
              <p:cNvPr id="10" name="ísļîdé">
                <a:extLst>
                  <a:ext uri="{FF2B5EF4-FFF2-40B4-BE49-F238E27FC236}">
                    <a16:creationId xmlns:a16="http://schemas.microsoft.com/office/drawing/2014/main" id="{6146E316-2978-45AF-A8A4-6C5C06A6805C}"/>
                  </a:ext>
                </a:extLst>
              </p:cNvPr>
              <p:cNvGrpSpPr/>
              <p:nvPr/>
            </p:nvGrpSpPr>
            <p:grpSpPr>
              <a:xfrm>
                <a:off x="9098057" y="3295797"/>
                <a:ext cx="1302660" cy="689362"/>
                <a:chOff x="8958357" y="3295797"/>
                <a:chExt cx="1302660" cy="689362"/>
              </a:xfrm>
            </p:grpSpPr>
            <p:sp>
              <p:nvSpPr>
                <p:cNvPr id="46" name="iŝḷîḑé">
                  <a:extLst>
                    <a:ext uri="{FF2B5EF4-FFF2-40B4-BE49-F238E27FC236}">
                      <a16:creationId xmlns:a16="http://schemas.microsoft.com/office/drawing/2014/main" id="{5889750E-33EF-4E00-8F9F-5A629A1334C7}"/>
                    </a:ext>
                  </a:extLst>
                </p:cNvPr>
                <p:cNvSpPr txBox="1">
                  <a:spLocks/>
                </p:cNvSpPr>
                <p:nvPr/>
              </p:nvSpPr>
              <p:spPr>
                <a:xfrm>
                  <a:off x="8958357" y="3384709"/>
                  <a:ext cx="595219" cy="270458"/>
                </a:xfrm>
                <a:prstGeom prst="rect">
                  <a:avLst/>
                </a:prstGeom>
              </p:spPr>
              <p:txBody>
                <a:bodyPr wrap="square" lIns="0" tIns="0" rIns="0" bIns="0">
                  <a:spAutoFit/>
                </a:bodyPr>
                <a:lstStyle>
                  <a:defPPr>
                    <a:defRPr lang="zh-CN"/>
                  </a:defPPr>
                  <a:lvl1pPr>
                    <a:lnSpc>
                      <a:spcPct val="120000"/>
                    </a:lnSpc>
                    <a:spcBef>
                      <a:spcPct val="0"/>
                    </a:spcBef>
                    <a:buNone/>
                    <a:defRPr sz="1600" b="1">
                      <a:solidFill>
                        <a:srgbClr val="095C86"/>
                      </a:solidFill>
                      <a:latin typeface="+mn-ea"/>
                    </a:defRPr>
                  </a:lvl1pPr>
                </a:lstStyle>
                <a:p>
                  <a:r>
                    <a:rPr lang="en-US" altLang="zh-CN" dirty="0">
                      <a:solidFill>
                        <a:schemeClr val="accent1"/>
                      </a:solidFill>
                    </a:rPr>
                    <a:t>1.5</a:t>
                  </a:r>
                  <a:r>
                    <a:rPr lang="zh-CN" altLang="en-US" dirty="0">
                      <a:solidFill>
                        <a:schemeClr val="accent1"/>
                      </a:solidFill>
                    </a:rPr>
                    <a:t>倍</a:t>
                  </a:r>
                </a:p>
              </p:txBody>
            </p:sp>
            <p:sp>
              <p:nvSpPr>
                <p:cNvPr id="47" name="iŝ1idè">
                  <a:extLst>
                    <a:ext uri="{FF2B5EF4-FFF2-40B4-BE49-F238E27FC236}">
                      <a16:creationId xmlns:a16="http://schemas.microsoft.com/office/drawing/2014/main" id="{42EB734C-8524-4AAC-B6A6-1B293F127D74}"/>
                    </a:ext>
                  </a:extLst>
                </p:cNvPr>
                <p:cNvSpPr txBox="1">
                  <a:spLocks/>
                </p:cNvSpPr>
                <p:nvPr/>
              </p:nvSpPr>
              <p:spPr>
                <a:xfrm>
                  <a:off x="8958357" y="3748556"/>
                  <a:ext cx="1302660" cy="236603"/>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cs typeface="+mn-cs"/>
                    </a:rPr>
                    <a:t>报考人数提升</a:t>
                  </a:r>
                </a:p>
              </p:txBody>
            </p:sp>
            <p:sp>
              <p:nvSpPr>
                <p:cNvPr id="5" name="îŝļïḑé">
                  <a:extLst>
                    <a:ext uri="{FF2B5EF4-FFF2-40B4-BE49-F238E27FC236}">
                      <a16:creationId xmlns:a16="http://schemas.microsoft.com/office/drawing/2014/main" id="{A8EB8486-C8FD-1466-5719-B5F32C8B1486}"/>
                    </a:ext>
                  </a:extLst>
                </p:cNvPr>
                <p:cNvSpPr/>
                <p:nvPr/>
              </p:nvSpPr>
              <p:spPr>
                <a:xfrm>
                  <a:off x="9635385" y="3295797"/>
                  <a:ext cx="400243" cy="400265"/>
                </a:xfrm>
                <a:custGeom>
                  <a:avLst/>
                  <a:gdLst>
                    <a:gd name="connsiteX0" fmla="*/ 80464 w 542555"/>
                    <a:gd name="connsiteY0" fmla="*/ 402778 h 504622"/>
                    <a:gd name="connsiteX1" fmla="*/ 384617 w 542555"/>
                    <a:gd name="connsiteY1" fmla="*/ 402778 h 504622"/>
                    <a:gd name="connsiteX2" fmla="*/ 384617 w 542555"/>
                    <a:gd name="connsiteY2" fmla="*/ 425768 h 504622"/>
                    <a:gd name="connsiteX3" fmla="*/ 80464 w 542555"/>
                    <a:gd name="connsiteY3" fmla="*/ 425768 h 504622"/>
                    <a:gd name="connsiteX4" fmla="*/ 476530 w 542555"/>
                    <a:gd name="connsiteY4" fmla="*/ 395670 h 504622"/>
                    <a:gd name="connsiteX5" fmla="*/ 453565 w 542555"/>
                    <a:gd name="connsiteY5" fmla="*/ 401404 h 504622"/>
                    <a:gd name="connsiteX6" fmla="*/ 453565 w 542555"/>
                    <a:gd name="connsiteY6" fmla="*/ 427208 h 504622"/>
                    <a:gd name="connsiteX7" fmla="*/ 479401 w 542555"/>
                    <a:gd name="connsiteY7" fmla="*/ 422908 h 504622"/>
                    <a:gd name="connsiteX8" fmla="*/ 80464 w 542555"/>
                    <a:gd name="connsiteY8" fmla="*/ 355419 h 504622"/>
                    <a:gd name="connsiteX9" fmla="*/ 384617 w 542555"/>
                    <a:gd name="connsiteY9" fmla="*/ 355419 h 504622"/>
                    <a:gd name="connsiteX10" fmla="*/ 384617 w 542555"/>
                    <a:gd name="connsiteY10" fmla="*/ 379788 h 504622"/>
                    <a:gd name="connsiteX11" fmla="*/ 80464 w 542555"/>
                    <a:gd name="connsiteY11" fmla="*/ 379788 h 504622"/>
                    <a:gd name="connsiteX12" fmla="*/ 80464 w 542555"/>
                    <a:gd name="connsiteY12" fmla="*/ 303923 h 504622"/>
                    <a:gd name="connsiteX13" fmla="*/ 384617 w 542555"/>
                    <a:gd name="connsiteY13" fmla="*/ 303923 h 504622"/>
                    <a:gd name="connsiteX14" fmla="*/ 384617 w 542555"/>
                    <a:gd name="connsiteY14" fmla="*/ 326913 h 504622"/>
                    <a:gd name="connsiteX15" fmla="*/ 80464 w 542555"/>
                    <a:gd name="connsiteY15" fmla="*/ 326913 h 504622"/>
                    <a:gd name="connsiteX16" fmla="*/ 163686 w 542555"/>
                    <a:gd name="connsiteY16" fmla="*/ 235184 h 504622"/>
                    <a:gd name="connsiteX17" fmla="*/ 384616 w 542555"/>
                    <a:gd name="connsiteY17" fmla="*/ 235184 h 504622"/>
                    <a:gd name="connsiteX18" fmla="*/ 384616 w 542555"/>
                    <a:gd name="connsiteY18" fmla="*/ 257944 h 504622"/>
                    <a:gd name="connsiteX19" fmla="*/ 163686 w 542555"/>
                    <a:gd name="connsiteY19" fmla="*/ 257944 h 504622"/>
                    <a:gd name="connsiteX20" fmla="*/ 479401 w 542555"/>
                    <a:gd name="connsiteY20" fmla="*/ 232241 h 504622"/>
                    <a:gd name="connsiteX21" fmla="*/ 496625 w 542555"/>
                    <a:gd name="connsiteY21" fmla="*/ 364131 h 504622"/>
                    <a:gd name="connsiteX22" fmla="*/ 512413 w 542555"/>
                    <a:gd name="connsiteY22" fmla="*/ 359830 h 504622"/>
                    <a:gd name="connsiteX23" fmla="*/ 453565 w 542555"/>
                    <a:gd name="connsiteY23" fmla="*/ 226506 h 504622"/>
                    <a:gd name="connsiteX24" fmla="*/ 453565 w 542555"/>
                    <a:gd name="connsiteY24" fmla="*/ 375599 h 504622"/>
                    <a:gd name="connsiteX25" fmla="*/ 472224 w 542555"/>
                    <a:gd name="connsiteY25" fmla="*/ 371299 h 504622"/>
                    <a:gd name="connsiteX26" fmla="*/ 163686 w 542555"/>
                    <a:gd name="connsiteY26" fmla="*/ 183457 h 504622"/>
                    <a:gd name="connsiteX27" fmla="*/ 384616 w 542555"/>
                    <a:gd name="connsiteY27" fmla="*/ 183457 h 504622"/>
                    <a:gd name="connsiteX28" fmla="*/ 384616 w 542555"/>
                    <a:gd name="connsiteY28" fmla="*/ 207826 h 504622"/>
                    <a:gd name="connsiteX29" fmla="*/ 163686 w 542555"/>
                    <a:gd name="connsiteY29" fmla="*/ 207826 h 504622"/>
                    <a:gd name="connsiteX30" fmla="*/ 71785 w 542555"/>
                    <a:gd name="connsiteY30" fmla="*/ 154720 h 504622"/>
                    <a:gd name="connsiteX31" fmla="*/ 64601 w 542555"/>
                    <a:gd name="connsiteY31" fmla="*/ 171944 h 504622"/>
                    <a:gd name="connsiteX32" fmla="*/ 90464 w 542555"/>
                    <a:gd name="connsiteY32" fmla="*/ 202085 h 504622"/>
                    <a:gd name="connsiteX33" fmla="*/ 99085 w 542555"/>
                    <a:gd name="connsiteY33" fmla="*/ 202085 h 504622"/>
                    <a:gd name="connsiteX34" fmla="*/ 78969 w 542555"/>
                    <a:gd name="connsiteY34" fmla="*/ 207826 h 504622"/>
                    <a:gd name="connsiteX35" fmla="*/ 54543 w 542555"/>
                    <a:gd name="connsiteY35" fmla="*/ 177685 h 504622"/>
                    <a:gd name="connsiteX36" fmla="*/ 71785 w 542555"/>
                    <a:gd name="connsiteY36" fmla="*/ 154720 h 504622"/>
                    <a:gd name="connsiteX37" fmla="*/ 88913 w 542555"/>
                    <a:gd name="connsiteY37" fmla="*/ 149082 h 504622"/>
                    <a:gd name="connsiteX38" fmla="*/ 116214 w 542555"/>
                    <a:gd name="connsiteY38" fmla="*/ 167721 h 504622"/>
                    <a:gd name="connsiteX39" fmla="*/ 98971 w 542555"/>
                    <a:gd name="connsiteY39" fmla="*/ 196398 h 504622"/>
                    <a:gd name="connsiteX40" fmla="*/ 70234 w 542555"/>
                    <a:gd name="connsiteY40" fmla="*/ 179192 h 504622"/>
                    <a:gd name="connsiteX41" fmla="*/ 88913 w 542555"/>
                    <a:gd name="connsiteY41" fmla="*/ 149082 h 504622"/>
                    <a:gd name="connsiteX42" fmla="*/ 24400 w 542555"/>
                    <a:gd name="connsiteY42" fmla="*/ 124722 h 504622"/>
                    <a:gd name="connsiteX43" fmla="*/ 24400 w 542555"/>
                    <a:gd name="connsiteY43" fmla="*/ 465915 h 504622"/>
                    <a:gd name="connsiteX44" fmla="*/ 429164 w 542555"/>
                    <a:gd name="connsiteY44" fmla="*/ 465915 h 504622"/>
                    <a:gd name="connsiteX45" fmla="*/ 429164 w 542555"/>
                    <a:gd name="connsiteY45" fmla="*/ 124722 h 504622"/>
                    <a:gd name="connsiteX46" fmla="*/ 434905 w 542555"/>
                    <a:gd name="connsiteY46" fmla="*/ 86015 h 504622"/>
                    <a:gd name="connsiteX47" fmla="*/ 324385 w 542555"/>
                    <a:gd name="connsiteY47" fmla="*/ 100351 h 504622"/>
                    <a:gd name="connsiteX48" fmla="*/ 436341 w 542555"/>
                    <a:gd name="connsiteY48" fmla="*/ 100351 h 504622"/>
                    <a:gd name="connsiteX49" fmla="*/ 426293 w 542555"/>
                    <a:gd name="connsiteY49" fmla="*/ 30105 h 504622"/>
                    <a:gd name="connsiteX50" fmla="*/ 182287 w 542555"/>
                    <a:gd name="connsiteY50" fmla="*/ 94617 h 504622"/>
                    <a:gd name="connsiteX51" fmla="*/ 434905 w 542555"/>
                    <a:gd name="connsiteY51" fmla="*/ 60211 h 504622"/>
                    <a:gd name="connsiteX52" fmla="*/ 443517 w 542555"/>
                    <a:gd name="connsiteY52" fmla="*/ 0 h 504622"/>
                    <a:gd name="connsiteX53" fmla="*/ 542555 w 542555"/>
                    <a:gd name="connsiteY53" fmla="*/ 378466 h 504622"/>
                    <a:gd name="connsiteX54" fmla="*/ 499495 w 542555"/>
                    <a:gd name="connsiteY54" fmla="*/ 388502 h 504622"/>
                    <a:gd name="connsiteX55" fmla="*/ 508107 w 542555"/>
                    <a:gd name="connsiteY55" fmla="*/ 444411 h 504622"/>
                    <a:gd name="connsiteX56" fmla="*/ 453565 w 542555"/>
                    <a:gd name="connsiteY56" fmla="*/ 451579 h 504622"/>
                    <a:gd name="connsiteX57" fmla="*/ 453565 w 542555"/>
                    <a:gd name="connsiteY57" fmla="*/ 490286 h 504622"/>
                    <a:gd name="connsiteX58" fmla="*/ 163628 w 542555"/>
                    <a:gd name="connsiteY58" fmla="*/ 490286 h 504622"/>
                    <a:gd name="connsiteX59" fmla="*/ 57413 w 542555"/>
                    <a:gd name="connsiteY59" fmla="*/ 504622 h 504622"/>
                    <a:gd name="connsiteX60" fmla="*/ 55978 w 542555"/>
                    <a:gd name="connsiteY60" fmla="*/ 490286 h 504622"/>
                    <a:gd name="connsiteX61" fmla="*/ 0 w 542555"/>
                    <a:gd name="connsiteY61" fmla="*/ 490286 h 504622"/>
                    <a:gd name="connsiteX62" fmla="*/ 0 w 542555"/>
                    <a:gd name="connsiteY62" fmla="*/ 100351 h 504622"/>
                    <a:gd name="connsiteX63" fmla="*/ 61719 w 542555"/>
                    <a:gd name="connsiteY63" fmla="*/ 100351 h 50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42555" h="504622">
                      <a:moveTo>
                        <a:pt x="80464" y="402778"/>
                      </a:moveTo>
                      <a:lnTo>
                        <a:pt x="384617" y="402778"/>
                      </a:lnTo>
                      <a:lnTo>
                        <a:pt x="384617" y="425768"/>
                      </a:lnTo>
                      <a:lnTo>
                        <a:pt x="80464" y="425768"/>
                      </a:lnTo>
                      <a:close/>
                      <a:moveTo>
                        <a:pt x="476530" y="395670"/>
                      </a:moveTo>
                      <a:lnTo>
                        <a:pt x="453565" y="401404"/>
                      </a:lnTo>
                      <a:lnTo>
                        <a:pt x="453565" y="427208"/>
                      </a:lnTo>
                      <a:lnTo>
                        <a:pt x="479401" y="422908"/>
                      </a:lnTo>
                      <a:close/>
                      <a:moveTo>
                        <a:pt x="80464" y="355419"/>
                      </a:moveTo>
                      <a:lnTo>
                        <a:pt x="384617" y="355419"/>
                      </a:lnTo>
                      <a:lnTo>
                        <a:pt x="384617" y="379788"/>
                      </a:lnTo>
                      <a:lnTo>
                        <a:pt x="80464" y="379788"/>
                      </a:lnTo>
                      <a:close/>
                      <a:moveTo>
                        <a:pt x="80464" y="303923"/>
                      </a:moveTo>
                      <a:lnTo>
                        <a:pt x="384617" y="303923"/>
                      </a:lnTo>
                      <a:lnTo>
                        <a:pt x="384617" y="326913"/>
                      </a:lnTo>
                      <a:lnTo>
                        <a:pt x="80464" y="326913"/>
                      </a:lnTo>
                      <a:close/>
                      <a:moveTo>
                        <a:pt x="163686" y="235184"/>
                      </a:moveTo>
                      <a:lnTo>
                        <a:pt x="384616" y="235184"/>
                      </a:lnTo>
                      <a:lnTo>
                        <a:pt x="384616" y="257944"/>
                      </a:lnTo>
                      <a:lnTo>
                        <a:pt x="163686" y="257944"/>
                      </a:lnTo>
                      <a:close/>
                      <a:moveTo>
                        <a:pt x="479401" y="232241"/>
                      </a:moveTo>
                      <a:lnTo>
                        <a:pt x="496625" y="364131"/>
                      </a:lnTo>
                      <a:lnTo>
                        <a:pt x="512413" y="359830"/>
                      </a:lnTo>
                      <a:close/>
                      <a:moveTo>
                        <a:pt x="453565" y="226506"/>
                      </a:moveTo>
                      <a:lnTo>
                        <a:pt x="453565" y="375599"/>
                      </a:lnTo>
                      <a:lnTo>
                        <a:pt x="472224" y="371299"/>
                      </a:lnTo>
                      <a:close/>
                      <a:moveTo>
                        <a:pt x="163686" y="183457"/>
                      </a:moveTo>
                      <a:lnTo>
                        <a:pt x="384616" y="183457"/>
                      </a:lnTo>
                      <a:lnTo>
                        <a:pt x="384616" y="207826"/>
                      </a:lnTo>
                      <a:lnTo>
                        <a:pt x="163686" y="207826"/>
                      </a:lnTo>
                      <a:close/>
                      <a:moveTo>
                        <a:pt x="71785" y="154720"/>
                      </a:moveTo>
                      <a:cubicBezTo>
                        <a:pt x="67475" y="159026"/>
                        <a:pt x="64601" y="164767"/>
                        <a:pt x="64601" y="171944"/>
                      </a:cubicBezTo>
                      <a:cubicBezTo>
                        <a:pt x="63164" y="186297"/>
                        <a:pt x="74659" y="200650"/>
                        <a:pt x="90464" y="202085"/>
                      </a:cubicBezTo>
                      <a:cubicBezTo>
                        <a:pt x="93338" y="202085"/>
                        <a:pt x="96212" y="202085"/>
                        <a:pt x="99085" y="202085"/>
                      </a:cubicBezTo>
                      <a:cubicBezTo>
                        <a:pt x="93338" y="206391"/>
                        <a:pt x="87590" y="207826"/>
                        <a:pt x="78969" y="207826"/>
                      </a:cubicBezTo>
                      <a:cubicBezTo>
                        <a:pt x="64601" y="206391"/>
                        <a:pt x="53106" y="192038"/>
                        <a:pt x="54543" y="177685"/>
                      </a:cubicBezTo>
                      <a:cubicBezTo>
                        <a:pt x="55979" y="167638"/>
                        <a:pt x="63164" y="159026"/>
                        <a:pt x="71785" y="154720"/>
                      </a:cubicBezTo>
                      <a:close/>
                      <a:moveTo>
                        <a:pt x="88913" y="149082"/>
                      </a:moveTo>
                      <a:cubicBezTo>
                        <a:pt x="101845" y="146214"/>
                        <a:pt x="113340" y="154817"/>
                        <a:pt x="116214" y="167721"/>
                      </a:cubicBezTo>
                      <a:cubicBezTo>
                        <a:pt x="119087" y="182059"/>
                        <a:pt x="111903" y="193530"/>
                        <a:pt x="98971" y="196398"/>
                      </a:cubicBezTo>
                      <a:cubicBezTo>
                        <a:pt x="86039" y="200699"/>
                        <a:pt x="73108" y="192096"/>
                        <a:pt x="70234" y="179192"/>
                      </a:cubicBezTo>
                      <a:cubicBezTo>
                        <a:pt x="67360" y="166287"/>
                        <a:pt x="75981" y="153383"/>
                        <a:pt x="88913" y="149082"/>
                      </a:cubicBezTo>
                      <a:close/>
                      <a:moveTo>
                        <a:pt x="24400" y="124722"/>
                      </a:moveTo>
                      <a:lnTo>
                        <a:pt x="24400" y="465915"/>
                      </a:lnTo>
                      <a:lnTo>
                        <a:pt x="429164" y="465915"/>
                      </a:lnTo>
                      <a:lnTo>
                        <a:pt x="429164" y="124722"/>
                      </a:lnTo>
                      <a:close/>
                      <a:moveTo>
                        <a:pt x="434905" y="86015"/>
                      </a:moveTo>
                      <a:lnTo>
                        <a:pt x="324385" y="100351"/>
                      </a:lnTo>
                      <a:lnTo>
                        <a:pt x="436341" y="100351"/>
                      </a:lnTo>
                      <a:close/>
                      <a:moveTo>
                        <a:pt x="426293" y="30105"/>
                      </a:moveTo>
                      <a:lnTo>
                        <a:pt x="182287" y="94617"/>
                      </a:lnTo>
                      <a:lnTo>
                        <a:pt x="434905" y="60211"/>
                      </a:lnTo>
                      <a:close/>
                      <a:moveTo>
                        <a:pt x="443517" y="0"/>
                      </a:moveTo>
                      <a:lnTo>
                        <a:pt x="542555" y="378466"/>
                      </a:lnTo>
                      <a:lnTo>
                        <a:pt x="499495" y="388502"/>
                      </a:lnTo>
                      <a:lnTo>
                        <a:pt x="508107" y="444411"/>
                      </a:lnTo>
                      <a:lnTo>
                        <a:pt x="453565" y="451579"/>
                      </a:lnTo>
                      <a:lnTo>
                        <a:pt x="453565" y="490286"/>
                      </a:lnTo>
                      <a:lnTo>
                        <a:pt x="163628" y="490286"/>
                      </a:lnTo>
                      <a:lnTo>
                        <a:pt x="57413" y="504622"/>
                      </a:lnTo>
                      <a:lnTo>
                        <a:pt x="55978" y="490286"/>
                      </a:lnTo>
                      <a:lnTo>
                        <a:pt x="0" y="490286"/>
                      </a:lnTo>
                      <a:lnTo>
                        <a:pt x="0" y="100351"/>
                      </a:lnTo>
                      <a:lnTo>
                        <a:pt x="61719" y="1003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latin typeface="+mj-ea"/>
                    <a:ea typeface="+mj-ea"/>
                  </a:endParaRPr>
                </a:p>
              </p:txBody>
            </p:sp>
          </p:grpSp>
          <p:grpSp>
            <p:nvGrpSpPr>
              <p:cNvPr id="3" name="ísļíḋè">
                <a:extLst>
                  <a:ext uri="{FF2B5EF4-FFF2-40B4-BE49-F238E27FC236}">
                    <a16:creationId xmlns:a16="http://schemas.microsoft.com/office/drawing/2014/main" id="{311CABCA-F5A2-4630-A63A-BEEFE7807F54}"/>
                  </a:ext>
                </a:extLst>
              </p:cNvPr>
              <p:cNvGrpSpPr/>
              <p:nvPr/>
            </p:nvGrpSpPr>
            <p:grpSpPr>
              <a:xfrm>
                <a:off x="6541782" y="4521224"/>
                <a:ext cx="1865617" cy="635900"/>
                <a:chOff x="6640108" y="4521224"/>
                <a:chExt cx="1865617" cy="635900"/>
              </a:xfrm>
            </p:grpSpPr>
            <p:sp>
              <p:nvSpPr>
                <p:cNvPr id="48" name="îşḻíḍê">
                  <a:extLst>
                    <a:ext uri="{FF2B5EF4-FFF2-40B4-BE49-F238E27FC236}">
                      <a16:creationId xmlns:a16="http://schemas.microsoft.com/office/drawing/2014/main" id="{942ECB1A-F1E7-4CB2-AA09-7DCEC8A7C7D5}"/>
                    </a:ext>
                  </a:extLst>
                </p:cNvPr>
                <p:cNvSpPr txBox="1">
                  <a:spLocks/>
                </p:cNvSpPr>
                <p:nvPr/>
              </p:nvSpPr>
              <p:spPr>
                <a:xfrm>
                  <a:off x="6640108" y="4587397"/>
                  <a:ext cx="602017" cy="272062"/>
                </a:xfrm>
                <a:prstGeom prst="rect">
                  <a:avLst/>
                </a:prstGeom>
              </p:spPr>
              <p:txBody>
                <a:bodyPr wrap="square" lIns="0" tIns="0" rIns="0" bIns="0">
                  <a:spAutoFit/>
                </a:bodyPr>
                <a:lstStyle>
                  <a:defPPr>
                    <a:defRPr lang="zh-CN"/>
                  </a:defPPr>
                  <a:lvl1pPr>
                    <a:lnSpc>
                      <a:spcPct val="120000"/>
                    </a:lnSpc>
                    <a:spcBef>
                      <a:spcPct val="0"/>
                    </a:spcBef>
                    <a:buNone/>
                    <a:defRPr sz="1600" b="1">
                      <a:solidFill>
                        <a:srgbClr val="095C86"/>
                      </a:solidFill>
                      <a:latin typeface="+mn-ea"/>
                    </a:defRPr>
                  </a:lvl1pPr>
                </a:lstStyle>
                <a:p>
                  <a:r>
                    <a:rPr lang="en-US" altLang="zh-CN" dirty="0">
                      <a:solidFill>
                        <a:schemeClr val="accent1"/>
                      </a:solidFill>
                    </a:rPr>
                    <a:t>1.3</a:t>
                  </a:r>
                  <a:r>
                    <a:rPr lang="zh-CN" altLang="en-US" dirty="0">
                      <a:solidFill>
                        <a:schemeClr val="accent1"/>
                      </a:solidFill>
                    </a:rPr>
                    <a:t>倍</a:t>
                  </a:r>
                </a:p>
              </p:txBody>
            </p:sp>
            <p:sp>
              <p:nvSpPr>
                <p:cNvPr id="49" name="îşḻiďé">
                  <a:extLst>
                    <a:ext uri="{FF2B5EF4-FFF2-40B4-BE49-F238E27FC236}">
                      <a16:creationId xmlns:a16="http://schemas.microsoft.com/office/drawing/2014/main" id="{4E597192-4E4E-45AA-8697-DC71A74899BF}"/>
                    </a:ext>
                  </a:extLst>
                </p:cNvPr>
                <p:cNvSpPr txBox="1">
                  <a:spLocks/>
                </p:cNvSpPr>
                <p:nvPr/>
              </p:nvSpPr>
              <p:spPr>
                <a:xfrm>
                  <a:off x="6658924" y="4920521"/>
                  <a:ext cx="1846801" cy="236603"/>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cs typeface="+mn-cs"/>
                    </a:rPr>
                    <a:t>在册人数和室内前同比</a:t>
                  </a:r>
                  <a:endParaRPr lang="en-US" altLang="zh-CN" sz="1400" b="0" dirty="0">
                    <a:latin typeface="+mn-ea"/>
                    <a:ea typeface="+mn-ea"/>
                    <a:cs typeface="+mn-cs"/>
                  </a:endParaRPr>
                </a:p>
              </p:txBody>
            </p:sp>
            <p:sp>
              <p:nvSpPr>
                <p:cNvPr id="6" name="íŝḷîďe">
                  <a:extLst>
                    <a:ext uri="{FF2B5EF4-FFF2-40B4-BE49-F238E27FC236}">
                      <a16:creationId xmlns:a16="http://schemas.microsoft.com/office/drawing/2014/main" id="{FF8CD35C-1548-4F2F-4DAB-CD984BB5A197}"/>
                    </a:ext>
                  </a:extLst>
                </p:cNvPr>
                <p:cNvSpPr/>
                <p:nvPr/>
              </p:nvSpPr>
              <p:spPr>
                <a:xfrm>
                  <a:off x="7384068" y="4521224"/>
                  <a:ext cx="299854" cy="336631"/>
                </a:xfrm>
                <a:custGeom>
                  <a:avLst/>
                  <a:gdLst>
                    <a:gd name="connsiteX0" fmla="*/ 166861 w 505460"/>
                    <a:gd name="connsiteY0" fmla="*/ 355015 h 607286"/>
                    <a:gd name="connsiteX1" fmla="*/ 421301 w 505460"/>
                    <a:gd name="connsiteY1" fmla="*/ 355015 h 607286"/>
                    <a:gd name="connsiteX2" fmla="*/ 438634 w 505460"/>
                    <a:gd name="connsiteY2" fmla="*/ 372303 h 607286"/>
                    <a:gd name="connsiteX3" fmla="*/ 421301 w 505460"/>
                    <a:gd name="connsiteY3" fmla="*/ 389592 h 607286"/>
                    <a:gd name="connsiteX4" fmla="*/ 166861 w 505460"/>
                    <a:gd name="connsiteY4" fmla="*/ 389592 h 607286"/>
                    <a:gd name="connsiteX5" fmla="*/ 149528 w 505460"/>
                    <a:gd name="connsiteY5" fmla="*/ 372303 h 607286"/>
                    <a:gd name="connsiteX6" fmla="*/ 166861 w 505460"/>
                    <a:gd name="connsiteY6" fmla="*/ 355015 h 607286"/>
                    <a:gd name="connsiteX7" fmla="*/ 166861 w 505460"/>
                    <a:gd name="connsiteY7" fmla="*/ 272524 h 607286"/>
                    <a:gd name="connsiteX8" fmla="*/ 421301 w 505460"/>
                    <a:gd name="connsiteY8" fmla="*/ 272524 h 607286"/>
                    <a:gd name="connsiteX9" fmla="*/ 438634 w 505460"/>
                    <a:gd name="connsiteY9" fmla="*/ 289813 h 607286"/>
                    <a:gd name="connsiteX10" fmla="*/ 421301 w 505460"/>
                    <a:gd name="connsiteY10" fmla="*/ 307101 h 607286"/>
                    <a:gd name="connsiteX11" fmla="*/ 166861 w 505460"/>
                    <a:gd name="connsiteY11" fmla="*/ 307101 h 607286"/>
                    <a:gd name="connsiteX12" fmla="*/ 149528 w 505460"/>
                    <a:gd name="connsiteY12" fmla="*/ 289813 h 607286"/>
                    <a:gd name="connsiteX13" fmla="*/ 166861 w 505460"/>
                    <a:gd name="connsiteY13" fmla="*/ 272524 h 607286"/>
                    <a:gd name="connsiteX14" fmla="*/ 166861 w 505460"/>
                    <a:gd name="connsiteY14" fmla="*/ 190033 h 607286"/>
                    <a:gd name="connsiteX15" fmla="*/ 421301 w 505460"/>
                    <a:gd name="connsiteY15" fmla="*/ 190033 h 607286"/>
                    <a:gd name="connsiteX16" fmla="*/ 438634 w 505460"/>
                    <a:gd name="connsiteY16" fmla="*/ 207439 h 607286"/>
                    <a:gd name="connsiteX17" fmla="*/ 421301 w 505460"/>
                    <a:gd name="connsiteY17" fmla="*/ 224751 h 607286"/>
                    <a:gd name="connsiteX18" fmla="*/ 166861 w 505460"/>
                    <a:gd name="connsiteY18" fmla="*/ 224751 h 607286"/>
                    <a:gd name="connsiteX19" fmla="*/ 149528 w 505460"/>
                    <a:gd name="connsiteY19" fmla="*/ 207439 h 607286"/>
                    <a:gd name="connsiteX20" fmla="*/ 166861 w 505460"/>
                    <a:gd name="connsiteY20" fmla="*/ 190033 h 607286"/>
                    <a:gd name="connsiteX21" fmla="*/ 166861 w 505460"/>
                    <a:gd name="connsiteY21" fmla="*/ 107612 h 607286"/>
                    <a:gd name="connsiteX22" fmla="*/ 421301 w 505460"/>
                    <a:gd name="connsiteY22" fmla="*/ 107612 h 607286"/>
                    <a:gd name="connsiteX23" fmla="*/ 438634 w 505460"/>
                    <a:gd name="connsiteY23" fmla="*/ 124901 h 607286"/>
                    <a:gd name="connsiteX24" fmla="*/ 421301 w 505460"/>
                    <a:gd name="connsiteY24" fmla="*/ 142189 h 607286"/>
                    <a:gd name="connsiteX25" fmla="*/ 166861 w 505460"/>
                    <a:gd name="connsiteY25" fmla="*/ 142189 h 607286"/>
                    <a:gd name="connsiteX26" fmla="*/ 149528 w 505460"/>
                    <a:gd name="connsiteY26" fmla="*/ 124901 h 607286"/>
                    <a:gd name="connsiteX27" fmla="*/ 166861 w 505460"/>
                    <a:gd name="connsiteY27" fmla="*/ 107612 h 607286"/>
                    <a:gd name="connsiteX28" fmla="*/ 43330 w 505460"/>
                    <a:gd name="connsiteY28" fmla="*/ 105635 h 607286"/>
                    <a:gd name="connsiteX29" fmla="*/ 34664 w 505460"/>
                    <a:gd name="connsiteY29" fmla="*/ 114289 h 607286"/>
                    <a:gd name="connsiteX30" fmla="*/ 34664 w 505460"/>
                    <a:gd name="connsiteY30" fmla="*/ 563922 h 607286"/>
                    <a:gd name="connsiteX31" fmla="*/ 43330 w 505460"/>
                    <a:gd name="connsiteY31" fmla="*/ 572576 h 607286"/>
                    <a:gd name="connsiteX32" fmla="*/ 379237 w 505460"/>
                    <a:gd name="connsiteY32" fmla="*/ 572576 h 607286"/>
                    <a:gd name="connsiteX33" fmla="*/ 387903 w 505460"/>
                    <a:gd name="connsiteY33" fmla="*/ 563922 h 607286"/>
                    <a:gd name="connsiteX34" fmla="*/ 387903 w 505460"/>
                    <a:gd name="connsiteY34" fmla="*/ 536267 h 607286"/>
                    <a:gd name="connsiteX35" fmla="*/ 126223 w 505460"/>
                    <a:gd name="connsiteY35" fmla="*/ 536267 h 607286"/>
                    <a:gd name="connsiteX36" fmla="*/ 82799 w 505460"/>
                    <a:gd name="connsiteY36" fmla="*/ 492997 h 607286"/>
                    <a:gd name="connsiteX37" fmla="*/ 82799 w 505460"/>
                    <a:gd name="connsiteY37" fmla="*/ 105635 h 607286"/>
                    <a:gd name="connsiteX38" fmla="*/ 126223 w 505460"/>
                    <a:gd name="connsiteY38" fmla="*/ 34616 h 607286"/>
                    <a:gd name="connsiteX39" fmla="*/ 117557 w 505460"/>
                    <a:gd name="connsiteY39" fmla="*/ 43270 h 607286"/>
                    <a:gd name="connsiteX40" fmla="*/ 117557 w 505460"/>
                    <a:gd name="connsiteY40" fmla="*/ 492997 h 607286"/>
                    <a:gd name="connsiteX41" fmla="*/ 126223 w 505460"/>
                    <a:gd name="connsiteY41" fmla="*/ 501651 h 607286"/>
                    <a:gd name="connsiteX42" fmla="*/ 462130 w 505460"/>
                    <a:gd name="connsiteY42" fmla="*/ 501651 h 607286"/>
                    <a:gd name="connsiteX43" fmla="*/ 470796 w 505460"/>
                    <a:gd name="connsiteY43" fmla="*/ 492997 h 607286"/>
                    <a:gd name="connsiteX44" fmla="*/ 470796 w 505460"/>
                    <a:gd name="connsiteY44" fmla="*/ 43270 h 607286"/>
                    <a:gd name="connsiteX45" fmla="*/ 462130 w 505460"/>
                    <a:gd name="connsiteY45" fmla="*/ 34616 h 607286"/>
                    <a:gd name="connsiteX46" fmla="*/ 126223 w 505460"/>
                    <a:gd name="connsiteY46" fmla="*/ 0 h 607286"/>
                    <a:gd name="connsiteX47" fmla="*/ 462130 w 505460"/>
                    <a:gd name="connsiteY47" fmla="*/ 0 h 607286"/>
                    <a:gd name="connsiteX48" fmla="*/ 505460 w 505460"/>
                    <a:gd name="connsiteY48" fmla="*/ 43270 h 607286"/>
                    <a:gd name="connsiteX49" fmla="*/ 505460 w 505460"/>
                    <a:gd name="connsiteY49" fmla="*/ 492997 h 607286"/>
                    <a:gd name="connsiteX50" fmla="*/ 462130 w 505460"/>
                    <a:gd name="connsiteY50" fmla="*/ 536267 h 607286"/>
                    <a:gd name="connsiteX51" fmla="*/ 422661 w 505460"/>
                    <a:gd name="connsiteY51" fmla="*/ 536267 h 607286"/>
                    <a:gd name="connsiteX52" fmla="*/ 422661 w 505460"/>
                    <a:gd name="connsiteY52" fmla="*/ 563922 h 607286"/>
                    <a:gd name="connsiteX53" fmla="*/ 379237 w 505460"/>
                    <a:gd name="connsiteY53" fmla="*/ 607286 h 607286"/>
                    <a:gd name="connsiteX54" fmla="*/ 43330 w 505460"/>
                    <a:gd name="connsiteY54" fmla="*/ 607286 h 607286"/>
                    <a:gd name="connsiteX55" fmla="*/ 0 w 505460"/>
                    <a:gd name="connsiteY55" fmla="*/ 563922 h 607286"/>
                    <a:gd name="connsiteX56" fmla="*/ 0 w 505460"/>
                    <a:gd name="connsiteY56" fmla="*/ 114289 h 607286"/>
                    <a:gd name="connsiteX57" fmla="*/ 43330 w 505460"/>
                    <a:gd name="connsiteY57" fmla="*/ 70925 h 607286"/>
                    <a:gd name="connsiteX58" fmla="*/ 82799 w 505460"/>
                    <a:gd name="connsiteY58" fmla="*/ 70925 h 607286"/>
                    <a:gd name="connsiteX59" fmla="*/ 82799 w 505460"/>
                    <a:gd name="connsiteY59" fmla="*/ 43270 h 607286"/>
                    <a:gd name="connsiteX60" fmla="*/ 126223 w 505460"/>
                    <a:gd name="connsiteY60"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5460" h="607286">
                      <a:moveTo>
                        <a:pt x="166861" y="355015"/>
                      </a:moveTo>
                      <a:lnTo>
                        <a:pt x="421301" y="355015"/>
                      </a:lnTo>
                      <a:cubicBezTo>
                        <a:pt x="430910" y="355015"/>
                        <a:pt x="438634" y="362720"/>
                        <a:pt x="438634" y="372303"/>
                      </a:cubicBezTo>
                      <a:cubicBezTo>
                        <a:pt x="438634" y="381793"/>
                        <a:pt x="430910" y="389592"/>
                        <a:pt x="421301" y="389592"/>
                      </a:cubicBezTo>
                      <a:lnTo>
                        <a:pt x="166861" y="389592"/>
                      </a:lnTo>
                      <a:cubicBezTo>
                        <a:pt x="157253" y="389592"/>
                        <a:pt x="149528" y="381887"/>
                        <a:pt x="149528" y="372303"/>
                      </a:cubicBezTo>
                      <a:cubicBezTo>
                        <a:pt x="149528" y="362720"/>
                        <a:pt x="157253" y="355015"/>
                        <a:pt x="166861" y="355015"/>
                      </a:cubicBezTo>
                      <a:close/>
                      <a:moveTo>
                        <a:pt x="166861" y="272524"/>
                      </a:moveTo>
                      <a:lnTo>
                        <a:pt x="421301" y="272524"/>
                      </a:lnTo>
                      <a:cubicBezTo>
                        <a:pt x="430910" y="272524"/>
                        <a:pt x="438634" y="280229"/>
                        <a:pt x="438634" y="289813"/>
                      </a:cubicBezTo>
                      <a:cubicBezTo>
                        <a:pt x="438634" y="299396"/>
                        <a:pt x="430910" y="307101"/>
                        <a:pt x="421301" y="307101"/>
                      </a:cubicBezTo>
                      <a:lnTo>
                        <a:pt x="166861" y="307101"/>
                      </a:lnTo>
                      <a:cubicBezTo>
                        <a:pt x="157253" y="307101"/>
                        <a:pt x="149528" y="299396"/>
                        <a:pt x="149528" y="289813"/>
                      </a:cubicBezTo>
                      <a:cubicBezTo>
                        <a:pt x="149528" y="280229"/>
                        <a:pt x="157253" y="272524"/>
                        <a:pt x="166861" y="272524"/>
                      </a:cubicBezTo>
                      <a:close/>
                      <a:moveTo>
                        <a:pt x="166861" y="190033"/>
                      </a:moveTo>
                      <a:lnTo>
                        <a:pt x="421301" y="190033"/>
                      </a:lnTo>
                      <a:cubicBezTo>
                        <a:pt x="430910" y="190033"/>
                        <a:pt x="438634" y="197842"/>
                        <a:pt x="438634" y="207439"/>
                      </a:cubicBezTo>
                      <a:cubicBezTo>
                        <a:pt x="438634" y="216942"/>
                        <a:pt x="430910" y="224751"/>
                        <a:pt x="421301" y="224751"/>
                      </a:cubicBezTo>
                      <a:lnTo>
                        <a:pt x="166861" y="224751"/>
                      </a:lnTo>
                      <a:cubicBezTo>
                        <a:pt x="157253" y="224751"/>
                        <a:pt x="149528" y="216942"/>
                        <a:pt x="149528" y="207439"/>
                      </a:cubicBezTo>
                      <a:cubicBezTo>
                        <a:pt x="149528" y="197842"/>
                        <a:pt x="157253" y="190033"/>
                        <a:pt x="166861" y="190033"/>
                      </a:cubicBezTo>
                      <a:close/>
                      <a:moveTo>
                        <a:pt x="166861" y="107612"/>
                      </a:moveTo>
                      <a:lnTo>
                        <a:pt x="421301" y="107612"/>
                      </a:lnTo>
                      <a:cubicBezTo>
                        <a:pt x="430910" y="107612"/>
                        <a:pt x="438634" y="115317"/>
                        <a:pt x="438634" y="124901"/>
                      </a:cubicBezTo>
                      <a:cubicBezTo>
                        <a:pt x="438634" y="134484"/>
                        <a:pt x="430910" y="142189"/>
                        <a:pt x="421301" y="142189"/>
                      </a:cubicBezTo>
                      <a:lnTo>
                        <a:pt x="166861" y="142189"/>
                      </a:lnTo>
                      <a:cubicBezTo>
                        <a:pt x="157253" y="142189"/>
                        <a:pt x="149528" y="134484"/>
                        <a:pt x="149528" y="124901"/>
                      </a:cubicBezTo>
                      <a:cubicBezTo>
                        <a:pt x="149528" y="115317"/>
                        <a:pt x="157253" y="107612"/>
                        <a:pt x="166861" y="107612"/>
                      </a:cubicBezTo>
                      <a:close/>
                      <a:moveTo>
                        <a:pt x="43330" y="105635"/>
                      </a:moveTo>
                      <a:cubicBezTo>
                        <a:pt x="38526" y="105635"/>
                        <a:pt x="34664" y="109492"/>
                        <a:pt x="34664" y="114289"/>
                      </a:cubicBezTo>
                      <a:lnTo>
                        <a:pt x="34664" y="563922"/>
                      </a:lnTo>
                      <a:cubicBezTo>
                        <a:pt x="34664" y="568719"/>
                        <a:pt x="38526" y="572576"/>
                        <a:pt x="43330" y="572576"/>
                      </a:cubicBezTo>
                      <a:lnTo>
                        <a:pt x="379237" y="572576"/>
                      </a:lnTo>
                      <a:cubicBezTo>
                        <a:pt x="384041" y="572576"/>
                        <a:pt x="387903" y="568719"/>
                        <a:pt x="387903" y="563922"/>
                      </a:cubicBezTo>
                      <a:lnTo>
                        <a:pt x="387903" y="536267"/>
                      </a:lnTo>
                      <a:lnTo>
                        <a:pt x="126223" y="536267"/>
                      </a:lnTo>
                      <a:cubicBezTo>
                        <a:pt x="102297" y="536267"/>
                        <a:pt x="82799" y="516889"/>
                        <a:pt x="82799" y="492997"/>
                      </a:cubicBezTo>
                      <a:lnTo>
                        <a:pt x="82799" y="105635"/>
                      </a:lnTo>
                      <a:close/>
                      <a:moveTo>
                        <a:pt x="126223" y="34616"/>
                      </a:moveTo>
                      <a:cubicBezTo>
                        <a:pt x="121419" y="34616"/>
                        <a:pt x="117557" y="38567"/>
                        <a:pt x="117557" y="43270"/>
                      </a:cubicBezTo>
                      <a:lnTo>
                        <a:pt x="117557" y="492997"/>
                      </a:lnTo>
                      <a:cubicBezTo>
                        <a:pt x="117557" y="497794"/>
                        <a:pt x="121419" y="501651"/>
                        <a:pt x="126223" y="501651"/>
                      </a:cubicBezTo>
                      <a:lnTo>
                        <a:pt x="462130" y="501651"/>
                      </a:lnTo>
                      <a:cubicBezTo>
                        <a:pt x="466840" y="501651"/>
                        <a:pt x="470796" y="497794"/>
                        <a:pt x="470796" y="492997"/>
                      </a:cubicBezTo>
                      <a:lnTo>
                        <a:pt x="470796" y="43270"/>
                      </a:lnTo>
                      <a:cubicBezTo>
                        <a:pt x="470796" y="38567"/>
                        <a:pt x="466840" y="34616"/>
                        <a:pt x="462130" y="34616"/>
                      </a:cubicBezTo>
                      <a:close/>
                      <a:moveTo>
                        <a:pt x="126223" y="0"/>
                      </a:moveTo>
                      <a:lnTo>
                        <a:pt x="462130" y="0"/>
                      </a:lnTo>
                      <a:cubicBezTo>
                        <a:pt x="485961" y="0"/>
                        <a:pt x="505460" y="19472"/>
                        <a:pt x="505460" y="43270"/>
                      </a:cubicBezTo>
                      <a:lnTo>
                        <a:pt x="505460" y="492997"/>
                      </a:lnTo>
                      <a:cubicBezTo>
                        <a:pt x="505460" y="516889"/>
                        <a:pt x="485961" y="536267"/>
                        <a:pt x="462130" y="536267"/>
                      </a:cubicBezTo>
                      <a:lnTo>
                        <a:pt x="422661" y="536267"/>
                      </a:lnTo>
                      <a:lnTo>
                        <a:pt x="422661" y="563922"/>
                      </a:lnTo>
                      <a:cubicBezTo>
                        <a:pt x="422661" y="587815"/>
                        <a:pt x="403163" y="607286"/>
                        <a:pt x="379237" y="607286"/>
                      </a:cubicBezTo>
                      <a:lnTo>
                        <a:pt x="43330" y="607286"/>
                      </a:lnTo>
                      <a:cubicBezTo>
                        <a:pt x="19404" y="607286"/>
                        <a:pt x="0" y="587815"/>
                        <a:pt x="0" y="563922"/>
                      </a:cubicBezTo>
                      <a:lnTo>
                        <a:pt x="0" y="114289"/>
                      </a:lnTo>
                      <a:cubicBezTo>
                        <a:pt x="0" y="90397"/>
                        <a:pt x="19404" y="70925"/>
                        <a:pt x="43330" y="70925"/>
                      </a:cubicBezTo>
                      <a:lnTo>
                        <a:pt x="82799" y="70925"/>
                      </a:lnTo>
                      <a:lnTo>
                        <a:pt x="82799" y="43270"/>
                      </a:lnTo>
                      <a:cubicBezTo>
                        <a:pt x="82799" y="19472"/>
                        <a:pt x="102297" y="0"/>
                        <a:pt x="12622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latin typeface="+mj-ea"/>
                    <a:ea typeface="+mj-ea"/>
                  </a:endParaRPr>
                </a:p>
              </p:txBody>
            </p:sp>
          </p:grpSp>
          <p:grpSp>
            <p:nvGrpSpPr>
              <p:cNvPr id="11" name="îṧḷîḑé">
                <a:extLst>
                  <a:ext uri="{FF2B5EF4-FFF2-40B4-BE49-F238E27FC236}">
                    <a16:creationId xmlns:a16="http://schemas.microsoft.com/office/drawing/2014/main" id="{C4D759FF-AA5C-4090-A1A5-59254088F373}"/>
                  </a:ext>
                </a:extLst>
              </p:cNvPr>
              <p:cNvGrpSpPr/>
              <p:nvPr/>
            </p:nvGrpSpPr>
            <p:grpSpPr>
              <a:xfrm>
                <a:off x="6541782" y="3359095"/>
                <a:ext cx="1302660" cy="626064"/>
                <a:chOff x="6640108" y="3359095"/>
                <a:chExt cx="1302660" cy="626064"/>
              </a:xfrm>
            </p:grpSpPr>
            <p:sp>
              <p:nvSpPr>
                <p:cNvPr id="44" name="îṡľiḋê">
                  <a:extLst>
                    <a:ext uri="{FF2B5EF4-FFF2-40B4-BE49-F238E27FC236}">
                      <a16:creationId xmlns:a16="http://schemas.microsoft.com/office/drawing/2014/main" id="{CE34410C-98C0-460D-AEFB-B7A63E51ED9B}"/>
                    </a:ext>
                  </a:extLst>
                </p:cNvPr>
                <p:cNvSpPr txBox="1">
                  <a:spLocks/>
                </p:cNvSpPr>
                <p:nvPr/>
              </p:nvSpPr>
              <p:spPr>
                <a:xfrm>
                  <a:off x="6662428" y="3389122"/>
                  <a:ext cx="579697" cy="270459"/>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en-US" altLang="zh-CN" sz="1600" dirty="0">
                      <a:solidFill>
                        <a:schemeClr val="accent1"/>
                      </a:solidFill>
                      <a:latin typeface="+mn-ea"/>
                      <a:ea typeface="+mn-ea"/>
                      <a:cs typeface="+mn-cs"/>
                    </a:rPr>
                    <a:t>2.5</a:t>
                  </a:r>
                  <a:r>
                    <a:rPr lang="zh-CN" altLang="en-US" sz="1600" dirty="0">
                      <a:solidFill>
                        <a:schemeClr val="accent1"/>
                      </a:solidFill>
                      <a:latin typeface="+mn-ea"/>
                      <a:ea typeface="+mn-ea"/>
                      <a:cs typeface="+mn-cs"/>
                    </a:rPr>
                    <a:t>倍</a:t>
                  </a:r>
                </a:p>
              </p:txBody>
            </p:sp>
            <p:sp>
              <p:nvSpPr>
                <p:cNvPr id="45" name="iṥľídé">
                  <a:extLst>
                    <a:ext uri="{FF2B5EF4-FFF2-40B4-BE49-F238E27FC236}">
                      <a16:creationId xmlns:a16="http://schemas.microsoft.com/office/drawing/2014/main" id="{819C5106-EBF2-4FA1-8B4E-4B260E43B589}"/>
                    </a:ext>
                  </a:extLst>
                </p:cNvPr>
                <p:cNvSpPr txBox="1">
                  <a:spLocks/>
                </p:cNvSpPr>
                <p:nvPr/>
              </p:nvSpPr>
              <p:spPr>
                <a:xfrm>
                  <a:off x="6640108" y="3748556"/>
                  <a:ext cx="1302660" cy="236603"/>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cs typeface="+mn-cs"/>
                    </a:rPr>
                    <a:t>近十年收入提高</a:t>
                  </a:r>
                </a:p>
              </p:txBody>
            </p:sp>
            <p:sp>
              <p:nvSpPr>
                <p:cNvPr id="7" name="îšliḍe">
                  <a:extLst>
                    <a:ext uri="{FF2B5EF4-FFF2-40B4-BE49-F238E27FC236}">
                      <a16:creationId xmlns:a16="http://schemas.microsoft.com/office/drawing/2014/main" id="{A820716F-5B74-DFEB-31EA-CCDE269D2156}"/>
                    </a:ext>
                  </a:extLst>
                </p:cNvPr>
                <p:cNvSpPr/>
                <p:nvPr/>
              </p:nvSpPr>
              <p:spPr>
                <a:xfrm>
                  <a:off x="7409557" y="3359095"/>
                  <a:ext cx="271964" cy="351655"/>
                </a:xfrm>
                <a:custGeom>
                  <a:avLst/>
                  <a:gdLst>
                    <a:gd name="T0" fmla="*/ 8000 w 9066"/>
                    <a:gd name="T1" fmla="*/ 12266 h 12266"/>
                    <a:gd name="T2" fmla="*/ 1066 w 9066"/>
                    <a:gd name="T3" fmla="*/ 12266 h 12266"/>
                    <a:gd name="T4" fmla="*/ 0 w 9066"/>
                    <a:gd name="T5" fmla="*/ 11200 h 12266"/>
                    <a:gd name="T6" fmla="*/ 0 w 9066"/>
                    <a:gd name="T7" fmla="*/ 1066 h 12266"/>
                    <a:gd name="T8" fmla="*/ 1066 w 9066"/>
                    <a:gd name="T9" fmla="*/ 0 h 12266"/>
                    <a:gd name="T10" fmla="*/ 6133 w 9066"/>
                    <a:gd name="T11" fmla="*/ 0 h 12266"/>
                    <a:gd name="T12" fmla="*/ 6340 w 9066"/>
                    <a:gd name="T13" fmla="*/ 105 h 12266"/>
                    <a:gd name="T14" fmla="*/ 8961 w 9066"/>
                    <a:gd name="T15" fmla="*/ 2726 h 12266"/>
                    <a:gd name="T16" fmla="*/ 9066 w 9066"/>
                    <a:gd name="T17" fmla="*/ 2933 h 12266"/>
                    <a:gd name="T18" fmla="*/ 9066 w 9066"/>
                    <a:gd name="T19" fmla="*/ 11200 h 12266"/>
                    <a:gd name="T20" fmla="*/ 8000 w 9066"/>
                    <a:gd name="T21" fmla="*/ 12266 h 12266"/>
                    <a:gd name="T22" fmla="*/ 6400 w 9066"/>
                    <a:gd name="T23" fmla="*/ 901 h 12266"/>
                    <a:gd name="T24" fmla="*/ 6400 w 9066"/>
                    <a:gd name="T25" fmla="*/ 2666 h 12266"/>
                    <a:gd name="T26" fmla="*/ 8165 w 9066"/>
                    <a:gd name="T27" fmla="*/ 2666 h 12266"/>
                    <a:gd name="T28" fmla="*/ 6400 w 9066"/>
                    <a:gd name="T29" fmla="*/ 901 h 12266"/>
                    <a:gd name="T30" fmla="*/ 8533 w 9066"/>
                    <a:gd name="T31" fmla="*/ 3200 h 12266"/>
                    <a:gd name="T32" fmla="*/ 6133 w 9066"/>
                    <a:gd name="T33" fmla="*/ 3200 h 12266"/>
                    <a:gd name="T34" fmla="*/ 5866 w 9066"/>
                    <a:gd name="T35" fmla="*/ 2933 h 12266"/>
                    <a:gd name="T36" fmla="*/ 5866 w 9066"/>
                    <a:gd name="T37" fmla="*/ 533 h 12266"/>
                    <a:gd name="T38" fmla="*/ 1066 w 9066"/>
                    <a:gd name="T39" fmla="*/ 533 h 12266"/>
                    <a:gd name="T40" fmla="*/ 533 w 9066"/>
                    <a:gd name="T41" fmla="*/ 1066 h 12266"/>
                    <a:gd name="T42" fmla="*/ 533 w 9066"/>
                    <a:gd name="T43" fmla="*/ 11200 h 12266"/>
                    <a:gd name="T44" fmla="*/ 1066 w 9066"/>
                    <a:gd name="T45" fmla="*/ 11733 h 12266"/>
                    <a:gd name="T46" fmla="*/ 8000 w 9066"/>
                    <a:gd name="T47" fmla="*/ 11733 h 12266"/>
                    <a:gd name="T48" fmla="*/ 8533 w 9066"/>
                    <a:gd name="T49" fmla="*/ 11200 h 12266"/>
                    <a:gd name="T50" fmla="*/ 8533 w 9066"/>
                    <a:gd name="T51" fmla="*/ 3200 h 12266"/>
                    <a:gd name="T52" fmla="*/ 6933 w 9066"/>
                    <a:gd name="T53" fmla="*/ 10133 h 12266"/>
                    <a:gd name="T54" fmla="*/ 2133 w 9066"/>
                    <a:gd name="T55" fmla="*/ 10133 h 12266"/>
                    <a:gd name="T56" fmla="*/ 1866 w 9066"/>
                    <a:gd name="T57" fmla="*/ 9866 h 12266"/>
                    <a:gd name="T58" fmla="*/ 2133 w 9066"/>
                    <a:gd name="T59" fmla="*/ 9600 h 12266"/>
                    <a:gd name="T60" fmla="*/ 6933 w 9066"/>
                    <a:gd name="T61" fmla="*/ 9600 h 12266"/>
                    <a:gd name="T62" fmla="*/ 7200 w 9066"/>
                    <a:gd name="T63" fmla="*/ 9866 h 12266"/>
                    <a:gd name="T64" fmla="*/ 6933 w 9066"/>
                    <a:gd name="T65" fmla="*/ 10133 h 12266"/>
                    <a:gd name="T66" fmla="*/ 6933 w 9066"/>
                    <a:gd name="T67" fmla="*/ 8000 h 12266"/>
                    <a:gd name="T68" fmla="*/ 2133 w 9066"/>
                    <a:gd name="T69" fmla="*/ 8000 h 12266"/>
                    <a:gd name="T70" fmla="*/ 1866 w 9066"/>
                    <a:gd name="T71" fmla="*/ 7733 h 12266"/>
                    <a:gd name="T72" fmla="*/ 2133 w 9066"/>
                    <a:gd name="T73" fmla="*/ 7466 h 12266"/>
                    <a:gd name="T74" fmla="*/ 6933 w 9066"/>
                    <a:gd name="T75" fmla="*/ 7466 h 12266"/>
                    <a:gd name="T76" fmla="*/ 7200 w 9066"/>
                    <a:gd name="T77" fmla="*/ 7733 h 12266"/>
                    <a:gd name="T78" fmla="*/ 6933 w 9066"/>
                    <a:gd name="T79" fmla="*/ 8000 h 12266"/>
                    <a:gd name="T80" fmla="*/ 6933 w 9066"/>
                    <a:gd name="T81" fmla="*/ 5866 h 12266"/>
                    <a:gd name="T82" fmla="*/ 2133 w 9066"/>
                    <a:gd name="T83" fmla="*/ 5866 h 12266"/>
                    <a:gd name="T84" fmla="*/ 1866 w 9066"/>
                    <a:gd name="T85" fmla="*/ 5600 h 12266"/>
                    <a:gd name="T86" fmla="*/ 2133 w 9066"/>
                    <a:gd name="T87" fmla="*/ 5333 h 12266"/>
                    <a:gd name="T88" fmla="*/ 6933 w 9066"/>
                    <a:gd name="T89" fmla="*/ 5333 h 12266"/>
                    <a:gd name="T90" fmla="*/ 7200 w 9066"/>
                    <a:gd name="T91" fmla="*/ 5600 h 12266"/>
                    <a:gd name="T92" fmla="*/ 6933 w 9066"/>
                    <a:gd name="T93" fmla="*/ 5866 h 1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66" h="12266">
                      <a:moveTo>
                        <a:pt x="8000" y="12266"/>
                      </a:moveTo>
                      <a:lnTo>
                        <a:pt x="1066" y="12266"/>
                      </a:lnTo>
                      <a:cubicBezTo>
                        <a:pt x="477" y="12266"/>
                        <a:pt x="0" y="11789"/>
                        <a:pt x="0" y="11200"/>
                      </a:cubicBezTo>
                      <a:lnTo>
                        <a:pt x="0" y="1066"/>
                      </a:lnTo>
                      <a:cubicBezTo>
                        <a:pt x="0" y="477"/>
                        <a:pt x="477" y="0"/>
                        <a:pt x="1066" y="0"/>
                      </a:cubicBezTo>
                      <a:lnTo>
                        <a:pt x="6133" y="0"/>
                      </a:lnTo>
                      <a:cubicBezTo>
                        <a:pt x="6218" y="0"/>
                        <a:pt x="6291" y="43"/>
                        <a:pt x="6340" y="105"/>
                      </a:cubicBezTo>
                      <a:lnTo>
                        <a:pt x="8961" y="2726"/>
                      </a:lnTo>
                      <a:cubicBezTo>
                        <a:pt x="9026" y="2775"/>
                        <a:pt x="9065" y="2851"/>
                        <a:pt x="9066" y="2933"/>
                      </a:cubicBezTo>
                      <a:lnTo>
                        <a:pt x="9066" y="11200"/>
                      </a:lnTo>
                      <a:cubicBezTo>
                        <a:pt x="9066" y="11789"/>
                        <a:pt x="8589" y="12266"/>
                        <a:pt x="8000" y="12266"/>
                      </a:cubicBezTo>
                      <a:close/>
                      <a:moveTo>
                        <a:pt x="6400" y="901"/>
                      </a:moveTo>
                      <a:lnTo>
                        <a:pt x="6400" y="2666"/>
                      </a:lnTo>
                      <a:lnTo>
                        <a:pt x="8165" y="2666"/>
                      </a:lnTo>
                      <a:lnTo>
                        <a:pt x="6400" y="901"/>
                      </a:lnTo>
                      <a:close/>
                      <a:moveTo>
                        <a:pt x="8533" y="3200"/>
                      </a:moveTo>
                      <a:lnTo>
                        <a:pt x="6133" y="3200"/>
                      </a:lnTo>
                      <a:cubicBezTo>
                        <a:pt x="5986" y="3200"/>
                        <a:pt x="5866" y="3080"/>
                        <a:pt x="5866" y="2933"/>
                      </a:cubicBezTo>
                      <a:lnTo>
                        <a:pt x="5866" y="533"/>
                      </a:lnTo>
                      <a:lnTo>
                        <a:pt x="1066" y="533"/>
                      </a:lnTo>
                      <a:cubicBezTo>
                        <a:pt x="772" y="533"/>
                        <a:pt x="533" y="772"/>
                        <a:pt x="533" y="1066"/>
                      </a:cubicBezTo>
                      <a:lnTo>
                        <a:pt x="533" y="11200"/>
                      </a:lnTo>
                      <a:cubicBezTo>
                        <a:pt x="533" y="11494"/>
                        <a:pt x="772" y="11733"/>
                        <a:pt x="1066" y="11733"/>
                      </a:cubicBezTo>
                      <a:lnTo>
                        <a:pt x="8000" y="11733"/>
                      </a:lnTo>
                      <a:cubicBezTo>
                        <a:pt x="8294" y="11733"/>
                        <a:pt x="8533" y="11494"/>
                        <a:pt x="8533" y="11200"/>
                      </a:cubicBezTo>
                      <a:lnTo>
                        <a:pt x="8533" y="3200"/>
                      </a:lnTo>
                      <a:close/>
                      <a:moveTo>
                        <a:pt x="6933" y="10133"/>
                      </a:moveTo>
                      <a:lnTo>
                        <a:pt x="2133" y="10133"/>
                      </a:lnTo>
                      <a:cubicBezTo>
                        <a:pt x="1986" y="10133"/>
                        <a:pt x="1866" y="10014"/>
                        <a:pt x="1866" y="9866"/>
                      </a:cubicBezTo>
                      <a:cubicBezTo>
                        <a:pt x="1866" y="9719"/>
                        <a:pt x="1986" y="9600"/>
                        <a:pt x="2133" y="9600"/>
                      </a:cubicBezTo>
                      <a:lnTo>
                        <a:pt x="6933" y="9600"/>
                      </a:lnTo>
                      <a:cubicBezTo>
                        <a:pt x="7080" y="9600"/>
                        <a:pt x="7200" y="9719"/>
                        <a:pt x="7200" y="9866"/>
                      </a:cubicBezTo>
                      <a:cubicBezTo>
                        <a:pt x="7200" y="10014"/>
                        <a:pt x="7080" y="10133"/>
                        <a:pt x="6933" y="10133"/>
                      </a:cubicBezTo>
                      <a:close/>
                      <a:moveTo>
                        <a:pt x="6933" y="8000"/>
                      </a:moveTo>
                      <a:lnTo>
                        <a:pt x="2133" y="8000"/>
                      </a:lnTo>
                      <a:cubicBezTo>
                        <a:pt x="1986" y="8000"/>
                        <a:pt x="1866" y="7880"/>
                        <a:pt x="1866" y="7733"/>
                      </a:cubicBezTo>
                      <a:cubicBezTo>
                        <a:pt x="1866" y="7586"/>
                        <a:pt x="1986" y="7466"/>
                        <a:pt x="2133" y="7466"/>
                      </a:cubicBezTo>
                      <a:lnTo>
                        <a:pt x="6933" y="7466"/>
                      </a:lnTo>
                      <a:cubicBezTo>
                        <a:pt x="7080" y="7466"/>
                        <a:pt x="7200" y="7586"/>
                        <a:pt x="7200" y="7733"/>
                      </a:cubicBezTo>
                      <a:cubicBezTo>
                        <a:pt x="7200" y="7880"/>
                        <a:pt x="7080" y="8000"/>
                        <a:pt x="6933" y="8000"/>
                      </a:cubicBezTo>
                      <a:close/>
                      <a:moveTo>
                        <a:pt x="6933" y="5866"/>
                      </a:moveTo>
                      <a:lnTo>
                        <a:pt x="2133" y="5866"/>
                      </a:lnTo>
                      <a:cubicBezTo>
                        <a:pt x="1986" y="5866"/>
                        <a:pt x="1866" y="5747"/>
                        <a:pt x="1866" y="5600"/>
                      </a:cubicBezTo>
                      <a:cubicBezTo>
                        <a:pt x="1866" y="5452"/>
                        <a:pt x="1986" y="5333"/>
                        <a:pt x="2133" y="5333"/>
                      </a:cubicBezTo>
                      <a:lnTo>
                        <a:pt x="6933" y="5333"/>
                      </a:lnTo>
                      <a:cubicBezTo>
                        <a:pt x="7080" y="5333"/>
                        <a:pt x="7200" y="5452"/>
                        <a:pt x="7200" y="5600"/>
                      </a:cubicBezTo>
                      <a:cubicBezTo>
                        <a:pt x="7200" y="5747"/>
                        <a:pt x="7080" y="5866"/>
                        <a:pt x="6933" y="586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latin typeface="+mj-ea"/>
                    <a:ea typeface="+mj-ea"/>
                  </a:endParaRPr>
                </a:p>
              </p:txBody>
            </p:sp>
          </p:grpSp>
          <p:grpSp>
            <p:nvGrpSpPr>
              <p:cNvPr id="9" name="íṥḷïḑê">
                <a:extLst>
                  <a:ext uri="{FF2B5EF4-FFF2-40B4-BE49-F238E27FC236}">
                    <a16:creationId xmlns:a16="http://schemas.microsoft.com/office/drawing/2014/main" id="{8F93E414-55CE-48C5-B3AC-0126404D9686}"/>
                  </a:ext>
                </a:extLst>
              </p:cNvPr>
              <p:cNvGrpSpPr/>
              <p:nvPr/>
            </p:nvGrpSpPr>
            <p:grpSpPr>
              <a:xfrm>
                <a:off x="9083980" y="4508961"/>
                <a:ext cx="2168219" cy="645872"/>
                <a:chOff x="8944280" y="4508961"/>
                <a:chExt cx="2168219" cy="645872"/>
              </a:xfrm>
            </p:grpSpPr>
            <p:sp>
              <p:nvSpPr>
                <p:cNvPr id="50" name="îṧlíďè">
                  <a:extLst>
                    <a:ext uri="{FF2B5EF4-FFF2-40B4-BE49-F238E27FC236}">
                      <a16:creationId xmlns:a16="http://schemas.microsoft.com/office/drawing/2014/main" id="{B61CA112-8BE1-4AF6-B02A-F31074C94205}"/>
                    </a:ext>
                  </a:extLst>
                </p:cNvPr>
                <p:cNvSpPr txBox="1">
                  <a:spLocks/>
                </p:cNvSpPr>
                <p:nvPr/>
              </p:nvSpPr>
              <p:spPr>
                <a:xfrm>
                  <a:off x="8958358" y="4587396"/>
                  <a:ext cx="595218" cy="270459"/>
                </a:xfrm>
                <a:prstGeom prst="rect">
                  <a:avLst/>
                </a:prstGeom>
              </p:spPr>
              <p:txBody>
                <a:bodyPr wrap="square" lIns="0" tIns="0" rIns="0" bIns="0">
                  <a:spAutoFit/>
                </a:bodyPr>
                <a:lstStyle>
                  <a:defPPr>
                    <a:defRPr lang="zh-CN"/>
                  </a:defPPr>
                  <a:lvl1pPr>
                    <a:lnSpc>
                      <a:spcPct val="120000"/>
                    </a:lnSpc>
                    <a:spcBef>
                      <a:spcPct val="0"/>
                    </a:spcBef>
                    <a:buNone/>
                    <a:defRPr sz="1600" b="1">
                      <a:solidFill>
                        <a:srgbClr val="095C86"/>
                      </a:solidFill>
                      <a:latin typeface="+mn-ea"/>
                    </a:defRPr>
                  </a:lvl1pPr>
                </a:lstStyle>
                <a:p>
                  <a:r>
                    <a:rPr lang="en-US" altLang="zh-CN" dirty="0">
                      <a:solidFill>
                        <a:schemeClr val="accent1"/>
                      </a:solidFill>
                    </a:rPr>
                    <a:t>2.1</a:t>
                  </a:r>
                  <a:r>
                    <a:rPr lang="zh-CN" altLang="en-US" dirty="0">
                      <a:solidFill>
                        <a:schemeClr val="accent1"/>
                      </a:solidFill>
                    </a:rPr>
                    <a:t>倍</a:t>
                  </a:r>
                </a:p>
              </p:txBody>
            </p:sp>
            <p:sp>
              <p:nvSpPr>
                <p:cNvPr id="51" name="ïSľíḑe">
                  <a:extLst>
                    <a:ext uri="{FF2B5EF4-FFF2-40B4-BE49-F238E27FC236}">
                      <a16:creationId xmlns:a16="http://schemas.microsoft.com/office/drawing/2014/main" id="{4ADB4529-2E31-474E-8698-4ECBBBAE6BAB}"/>
                    </a:ext>
                  </a:extLst>
                </p:cNvPr>
                <p:cNvSpPr txBox="1">
                  <a:spLocks/>
                </p:cNvSpPr>
                <p:nvPr/>
              </p:nvSpPr>
              <p:spPr>
                <a:xfrm>
                  <a:off x="8944280" y="4918230"/>
                  <a:ext cx="2168219" cy="236603"/>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cs typeface="+mn-cs"/>
                    </a:rPr>
                    <a:t>大学分科时学生的选择人数</a:t>
                  </a:r>
                  <a:endParaRPr lang="en-US" altLang="zh-CN" sz="1400" b="0" dirty="0">
                    <a:latin typeface="+mn-ea"/>
                    <a:ea typeface="+mn-ea"/>
                    <a:cs typeface="+mn-cs"/>
                  </a:endParaRPr>
                </a:p>
              </p:txBody>
            </p:sp>
            <p:sp>
              <p:nvSpPr>
                <p:cNvPr id="8" name="íṣḷiďè">
                  <a:extLst>
                    <a:ext uri="{FF2B5EF4-FFF2-40B4-BE49-F238E27FC236}">
                      <a16:creationId xmlns:a16="http://schemas.microsoft.com/office/drawing/2014/main" id="{7FE398C7-6AF7-03EF-899B-1D8850241625}"/>
                    </a:ext>
                  </a:extLst>
                </p:cNvPr>
                <p:cNvSpPr/>
                <p:nvPr/>
              </p:nvSpPr>
              <p:spPr>
                <a:xfrm>
                  <a:off x="9732281" y="4508961"/>
                  <a:ext cx="392570" cy="361155"/>
                </a:xfrm>
                <a:custGeom>
                  <a:avLst/>
                  <a:gdLst>
                    <a:gd name="T0" fmla="*/ 5218 w 5283"/>
                    <a:gd name="T1" fmla="*/ 1751 h 5329"/>
                    <a:gd name="T2" fmla="*/ 4825 w 5283"/>
                    <a:gd name="T3" fmla="*/ 1357 h 5329"/>
                    <a:gd name="T4" fmla="*/ 4824 w 5283"/>
                    <a:gd name="T5" fmla="*/ 1357 h 5329"/>
                    <a:gd name="T6" fmla="*/ 4824 w 5283"/>
                    <a:gd name="T7" fmla="*/ 1357 h 5329"/>
                    <a:gd name="T8" fmla="*/ 4431 w 5283"/>
                    <a:gd name="T9" fmla="*/ 963 h 5329"/>
                    <a:gd name="T10" fmla="*/ 4313 w 5283"/>
                    <a:gd name="T11" fmla="*/ 915 h 5329"/>
                    <a:gd name="T12" fmla="*/ 4195 w 5283"/>
                    <a:gd name="T13" fmla="*/ 963 h 5329"/>
                    <a:gd name="T14" fmla="*/ 4001 w 5283"/>
                    <a:gd name="T15" fmla="*/ 1158 h 5329"/>
                    <a:gd name="T16" fmla="*/ 4001 w 5283"/>
                    <a:gd name="T17" fmla="*/ 167 h 5329"/>
                    <a:gd name="T18" fmla="*/ 3834 w 5283"/>
                    <a:gd name="T19" fmla="*/ 0 h 5329"/>
                    <a:gd name="T20" fmla="*/ 167 w 5283"/>
                    <a:gd name="T21" fmla="*/ 0 h 5329"/>
                    <a:gd name="T22" fmla="*/ 0 w 5283"/>
                    <a:gd name="T23" fmla="*/ 167 h 5329"/>
                    <a:gd name="T24" fmla="*/ 0 w 5283"/>
                    <a:gd name="T25" fmla="*/ 5162 h 5329"/>
                    <a:gd name="T26" fmla="*/ 167 w 5283"/>
                    <a:gd name="T27" fmla="*/ 5329 h 5329"/>
                    <a:gd name="T28" fmla="*/ 3834 w 5283"/>
                    <a:gd name="T29" fmla="*/ 5329 h 5329"/>
                    <a:gd name="T30" fmla="*/ 4001 w 5283"/>
                    <a:gd name="T31" fmla="*/ 5162 h 5329"/>
                    <a:gd name="T32" fmla="*/ 4001 w 5283"/>
                    <a:gd name="T33" fmla="*/ 3204 h 5329"/>
                    <a:gd name="T34" fmla="*/ 5218 w 5283"/>
                    <a:gd name="T35" fmla="*/ 1986 h 5329"/>
                    <a:gd name="T36" fmla="*/ 5218 w 5283"/>
                    <a:gd name="T37" fmla="*/ 1751 h 5329"/>
                    <a:gd name="T38" fmla="*/ 3667 w 5283"/>
                    <a:gd name="T39" fmla="*/ 4996 h 5329"/>
                    <a:gd name="T40" fmla="*/ 333 w 5283"/>
                    <a:gd name="T41" fmla="*/ 4996 h 5329"/>
                    <a:gd name="T42" fmla="*/ 333 w 5283"/>
                    <a:gd name="T43" fmla="*/ 333 h 5329"/>
                    <a:gd name="T44" fmla="*/ 3667 w 5283"/>
                    <a:gd name="T45" fmla="*/ 333 h 5329"/>
                    <a:gd name="T46" fmla="*/ 3667 w 5283"/>
                    <a:gd name="T47" fmla="*/ 1491 h 5329"/>
                    <a:gd name="T48" fmla="*/ 2290 w 5283"/>
                    <a:gd name="T49" fmla="*/ 2869 h 5329"/>
                    <a:gd name="T50" fmla="*/ 2245 w 5283"/>
                    <a:gd name="T51" fmla="*/ 2953 h 5329"/>
                    <a:gd name="T52" fmla="*/ 2040 w 5283"/>
                    <a:gd name="T53" fmla="*/ 3945 h 5329"/>
                    <a:gd name="T54" fmla="*/ 2085 w 5283"/>
                    <a:gd name="T55" fmla="*/ 4096 h 5329"/>
                    <a:gd name="T56" fmla="*/ 2203 w 5283"/>
                    <a:gd name="T57" fmla="*/ 4145 h 5329"/>
                    <a:gd name="T58" fmla="*/ 2237 w 5283"/>
                    <a:gd name="T59" fmla="*/ 4142 h 5329"/>
                    <a:gd name="T60" fmla="*/ 3229 w 5283"/>
                    <a:gd name="T61" fmla="*/ 3937 h 5329"/>
                    <a:gd name="T62" fmla="*/ 3313 w 5283"/>
                    <a:gd name="T63" fmla="*/ 3891 h 5329"/>
                    <a:gd name="T64" fmla="*/ 3667 w 5283"/>
                    <a:gd name="T65" fmla="*/ 3537 h 5329"/>
                    <a:gd name="T66" fmla="*/ 3667 w 5283"/>
                    <a:gd name="T67" fmla="*/ 4996 h 5329"/>
                    <a:gd name="T68" fmla="*/ 2509 w 5283"/>
                    <a:gd name="T69" fmla="*/ 3323 h 5329"/>
                    <a:gd name="T70" fmla="*/ 2859 w 5283"/>
                    <a:gd name="T71" fmla="*/ 3673 h 5329"/>
                    <a:gd name="T72" fmla="*/ 2418 w 5283"/>
                    <a:gd name="T73" fmla="*/ 3764 h 5329"/>
                    <a:gd name="T74" fmla="*/ 2509 w 5283"/>
                    <a:gd name="T75" fmla="*/ 3323 h 5329"/>
                    <a:gd name="T76" fmla="*/ 3195 w 5283"/>
                    <a:gd name="T77" fmla="*/ 3538 h 5329"/>
                    <a:gd name="T78" fmla="*/ 2644 w 5283"/>
                    <a:gd name="T79" fmla="*/ 2986 h 5329"/>
                    <a:gd name="T80" fmla="*/ 4313 w 5283"/>
                    <a:gd name="T81" fmla="*/ 1317 h 5329"/>
                    <a:gd name="T82" fmla="*/ 4471 w 5283"/>
                    <a:gd name="T83" fmla="*/ 1475 h 5329"/>
                    <a:gd name="T84" fmla="*/ 3453 w 5283"/>
                    <a:gd name="T85" fmla="*/ 2493 h 5329"/>
                    <a:gd name="T86" fmla="*/ 3453 w 5283"/>
                    <a:gd name="T87" fmla="*/ 2729 h 5329"/>
                    <a:gd name="T88" fmla="*/ 3571 w 5283"/>
                    <a:gd name="T89" fmla="*/ 2778 h 5329"/>
                    <a:gd name="T90" fmla="*/ 3688 w 5283"/>
                    <a:gd name="T91" fmla="*/ 2729 h 5329"/>
                    <a:gd name="T92" fmla="*/ 4707 w 5283"/>
                    <a:gd name="T93" fmla="*/ 1711 h 5329"/>
                    <a:gd name="T94" fmla="*/ 4864 w 5283"/>
                    <a:gd name="T95" fmla="*/ 1869 h 5329"/>
                    <a:gd name="T96" fmla="*/ 3195 w 5283"/>
                    <a:gd name="T97" fmla="*/ 3538 h 5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283" h="5329">
                      <a:moveTo>
                        <a:pt x="5218" y="1751"/>
                      </a:moveTo>
                      <a:lnTo>
                        <a:pt x="4825" y="1357"/>
                      </a:lnTo>
                      <a:cubicBezTo>
                        <a:pt x="4824" y="1357"/>
                        <a:pt x="4824" y="1357"/>
                        <a:pt x="4824" y="1357"/>
                      </a:cubicBezTo>
                      <a:cubicBezTo>
                        <a:pt x="4824" y="1357"/>
                        <a:pt x="4824" y="1357"/>
                        <a:pt x="4824" y="1357"/>
                      </a:cubicBezTo>
                      <a:lnTo>
                        <a:pt x="4431" y="963"/>
                      </a:lnTo>
                      <a:cubicBezTo>
                        <a:pt x="4400" y="932"/>
                        <a:pt x="4357" y="915"/>
                        <a:pt x="4313" y="915"/>
                      </a:cubicBezTo>
                      <a:cubicBezTo>
                        <a:pt x="4269" y="915"/>
                        <a:pt x="4226" y="932"/>
                        <a:pt x="4195" y="963"/>
                      </a:cubicBezTo>
                      <a:lnTo>
                        <a:pt x="4001" y="1158"/>
                      </a:lnTo>
                      <a:lnTo>
                        <a:pt x="4001" y="167"/>
                      </a:lnTo>
                      <a:cubicBezTo>
                        <a:pt x="4001" y="75"/>
                        <a:pt x="3926" y="0"/>
                        <a:pt x="3834" y="0"/>
                      </a:cubicBezTo>
                      <a:lnTo>
                        <a:pt x="167" y="0"/>
                      </a:lnTo>
                      <a:cubicBezTo>
                        <a:pt x="75" y="0"/>
                        <a:pt x="0" y="75"/>
                        <a:pt x="0" y="167"/>
                      </a:cubicBezTo>
                      <a:lnTo>
                        <a:pt x="0" y="5162"/>
                      </a:lnTo>
                      <a:cubicBezTo>
                        <a:pt x="0" y="5254"/>
                        <a:pt x="75" y="5329"/>
                        <a:pt x="167" y="5329"/>
                      </a:cubicBezTo>
                      <a:lnTo>
                        <a:pt x="3834" y="5329"/>
                      </a:lnTo>
                      <a:cubicBezTo>
                        <a:pt x="3926" y="5329"/>
                        <a:pt x="4001" y="5254"/>
                        <a:pt x="4001" y="5162"/>
                      </a:cubicBezTo>
                      <a:lnTo>
                        <a:pt x="4001" y="3204"/>
                      </a:lnTo>
                      <a:lnTo>
                        <a:pt x="5218" y="1986"/>
                      </a:lnTo>
                      <a:cubicBezTo>
                        <a:pt x="5283" y="1921"/>
                        <a:pt x="5283" y="1816"/>
                        <a:pt x="5218" y="1751"/>
                      </a:cubicBezTo>
                      <a:close/>
                      <a:moveTo>
                        <a:pt x="3667" y="4996"/>
                      </a:moveTo>
                      <a:lnTo>
                        <a:pt x="333" y="4996"/>
                      </a:lnTo>
                      <a:lnTo>
                        <a:pt x="333" y="333"/>
                      </a:lnTo>
                      <a:lnTo>
                        <a:pt x="3667" y="333"/>
                      </a:lnTo>
                      <a:lnTo>
                        <a:pt x="3667" y="1491"/>
                      </a:lnTo>
                      <a:lnTo>
                        <a:pt x="2290" y="2869"/>
                      </a:lnTo>
                      <a:cubicBezTo>
                        <a:pt x="2267" y="2892"/>
                        <a:pt x="2251" y="2921"/>
                        <a:pt x="2245" y="2953"/>
                      </a:cubicBezTo>
                      <a:lnTo>
                        <a:pt x="2040" y="3945"/>
                      </a:lnTo>
                      <a:cubicBezTo>
                        <a:pt x="2028" y="4000"/>
                        <a:pt x="2046" y="4057"/>
                        <a:pt x="2085" y="4096"/>
                      </a:cubicBezTo>
                      <a:cubicBezTo>
                        <a:pt x="2117" y="4128"/>
                        <a:pt x="2159" y="4145"/>
                        <a:pt x="2203" y="4145"/>
                      </a:cubicBezTo>
                      <a:cubicBezTo>
                        <a:pt x="2214" y="4145"/>
                        <a:pt x="2226" y="4144"/>
                        <a:pt x="2237" y="4142"/>
                      </a:cubicBezTo>
                      <a:lnTo>
                        <a:pt x="3229" y="3937"/>
                      </a:lnTo>
                      <a:cubicBezTo>
                        <a:pt x="3261" y="3930"/>
                        <a:pt x="3290" y="3914"/>
                        <a:pt x="3313" y="3891"/>
                      </a:cubicBezTo>
                      <a:lnTo>
                        <a:pt x="3667" y="3537"/>
                      </a:lnTo>
                      <a:lnTo>
                        <a:pt x="3667" y="4996"/>
                      </a:lnTo>
                      <a:close/>
                      <a:moveTo>
                        <a:pt x="2509" y="3323"/>
                      </a:moveTo>
                      <a:lnTo>
                        <a:pt x="2859" y="3673"/>
                      </a:lnTo>
                      <a:lnTo>
                        <a:pt x="2418" y="3764"/>
                      </a:lnTo>
                      <a:lnTo>
                        <a:pt x="2509" y="3323"/>
                      </a:lnTo>
                      <a:close/>
                      <a:moveTo>
                        <a:pt x="3195" y="3538"/>
                      </a:moveTo>
                      <a:lnTo>
                        <a:pt x="2644" y="2986"/>
                      </a:lnTo>
                      <a:lnTo>
                        <a:pt x="4313" y="1317"/>
                      </a:lnTo>
                      <a:lnTo>
                        <a:pt x="4471" y="1475"/>
                      </a:lnTo>
                      <a:lnTo>
                        <a:pt x="3453" y="2493"/>
                      </a:lnTo>
                      <a:cubicBezTo>
                        <a:pt x="3388" y="2558"/>
                        <a:pt x="3388" y="2664"/>
                        <a:pt x="3453" y="2729"/>
                      </a:cubicBezTo>
                      <a:cubicBezTo>
                        <a:pt x="3485" y="2761"/>
                        <a:pt x="3528" y="2778"/>
                        <a:pt x="3571" y="2778"/>
                      </a:cubicBezTo>
                      <a:cubicBezTo>
                        <a:pt x="3613" y="2778"/>
                        <a:pt x="3656" y="2761"/>
                        <a:pt x="3688" y="2729"/>
                      </a:cubicBezTo>
                      <a:lnTo>
                        <a:pt x="4707" y="1711"/>
                      </a:lnTo>
                      <a:lnTo>
                        <a:pt x="4864" y="1869"/>
                      </a:lnTo>
                      <a:lnTo>
                        <a:pt x="3195" y="353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latin typeface="+mj-ea"/>
                    <a:ea typeface="+mj-ea"/>
                  </a:endParaRPr>
                </a:p>
              </p:txBody>
            </p:sp>
          </p:grpSp>
        </p:grpSp>
      </p:grpSp>
      <p:sp>
        <p:nvSpPr>
          <p:cNvPr id="13" name="iSļiďe">
            <a:extLst>
              <a:ext uri="{FF2B5EF4-FFF2-40B4-BE49-F238E27FC236}">
                <a16:creationId xmlns:a16="http://schemas.microsoft.com/office/drawing/2014/main" id="{5888E54A-9E7F-7788-5F8D-F65FC015BEA3}"/>
              </a:ext>
            </a:extLst>
          </p:cNvPr>
          <p:cNvSpPr>
            <a:spLocks noGrp="1"/>
          </p:cNvSpPr>
          <p:nvPr>
            <p:ph type="sldNum" sz="quarter" idx="12"/>
          </p:nvPr>
        </p:nvSpPr>
        <p:spPr/>
        <p:txBody>
          <a:bodyPr/>
          <a:lstStyle/>
          <a:p>
            <a:fld id="{7F65B630-C7FF-41C0-9923-C5E5E29EED81}" type="slidenum">
              <a:rPr lang="en-US" altLang="zh-CN" smtClean="0"/>
              <a:pPr/>
              <a:t>19</a:t>
            </a:fld>
            <a:endParaRPr lang="en-US"/>
          </a:p>
        </p:txBody>
      </p:sp>
    </p:spTree>
    <p:extLst>
      <p:ext uri="{BB962C8B-B14F-4D97-AF65-F5344CB8AC3E}">
        <p14:creationId xmlns:p14="http://schemas.microsoft.com/office/powerpoint/2010/main" val="144359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íṧḷïďè"/>
        <p:cNvGrpSpPr/>
        <p:nvPr/>
      </p:nvGrpSpPr>
      <p:grpSpPr>
        <a:xfrm>
          <a:off x="0" y="0"/>
          <a:ext cx="0" cy="0"/>
          <a:chOff x="0" y="0"/>
          <a:chExt cx="0" cy="0"/>
        </a:xfrm>
      </p:grpSpPr>
      <p:sp>
        <p:nvSpPr>
          <p:cNvPr id="35" name="îšḻîďê">
            <a:extLst>
              <a:ext uri="{FF2B5EF4-FFF2-40B4-BE49-F238E27FC236}">
                <a16:creationId xmlns:a16="http://schemas.microsoft.com/office/drawing/2014/main" id="{E0DA38B2-AA99-F506-E576-4ABAAA8C1781}"/>
              </a:ext>
            </a:extLst>
          </p:cNvPr>
          <p:cNvSpPr/>
          <p:nvPr/>
        </p:nvSpPr>
        <p:spPr>
          <a:xfrm>
            <a:off x="0" y="0"/>
            <a:ext cx="12192000" cy="6858000"/>
          </a:xfrm>
          <a:prstGeom prst="rect">
            <a:avLst/>
          </a:prstGeom>
          <a:solidFill>
            <a:schemeClr val="bg1">
              <a:lumMod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37" name="iśľîḋe">
            <a:extLst>
              <a:ext uri="{FF2B5EF4-FFF2-40B4-BE49-F238E27FC236}">
                <a16:creationId xmlns:a16="http://schemas.microsoft.com/office/drawing/2014/main" id="{2FF2A31C-AC82-EB32-27DD-1A264870D627}"/>
              </a:ext>
            </a:extLst>
          </p:cNvPr>
          <p:cNvSpPr>
            <a:spLocks noGrp="1"/>
          </p:cNvSpPr>
          <p:nvPr>
            <p:ph type="body" sz="quarter" idx="14"/>
          </p:nvPr>
        </p:nvSpPr>
        <p:spPr/>
        <p:txBody>
          <a:bodyPr/>
          <a:lstStyle/>
          <a:p>
            <a:endParaRPr lang="zh-CN" altLang="en-US"/>
          </a:p>
        </p:txBody>
      </p:sp>
      <p:sp>
        <p:nvSpPr>
          <p:cNvPr id="3" name="iṡ1îḋê">
            <a:extLst>
              <a:ext uri="{FF2B5EF4-FFF2-40B4-BE49-F238E27FC236}">
                <a16:creationId xmlns:a16="http://schemas.microsoft.com/office/drawing/2014/main" id="{253B010F-FAEA-08D8-5D00-1572BB0FA3CD}"/>
              </a:ext>
            </a:extLst>
          </p:cNvPr>
          <p:cNvSpPr>
            <a:spLocks noGrp="1"/>
          </p:cNvSpPr>
          <p:nvPr>
            <p:ph type="sldNum" sz="quarter" idx="12"/>
          </p:nvPr>
        </p:nvSpPr>
        <p:spPr/>
        <p:txBody>
          <a:bodyPr/>
          <a:lstStyle/>
          <a:p>
            <a:fld id="{7F65B630-C7FF-41C0-9923-C5E5E29EED81}" type="slidenum">
              <a:rPr lang="zh-CN" altLang="en-US" smtClean="0"/>
              <a:t>2</a:t>
            </a:fld>
            <a:endParaRPr lang="zh-CN" altLang="en-US"/>
          </a:p>
        </p:txBody>
      </p:sp>
      <p:grpSp>
        <p:nvGrpSpPr>
          <p:cNvPr id="4" name="îṡlïḍe">
            <a:extLst>
              <a:ext uri="{FF2B5EF4-FFF2-40B4-BE49-F238E27FC236}">
                <a16:creationId xmlns:a16="http://schemas.microsoft.com/office/drawing/2014/main" id="{4E2E82F1-6243-884F-2978-57F6F451F4C4}"/>
              </a:ext>
            </a:extLst>
          </p:cNvPr>
          <p:cNvGrpSpPr/>
          <p:nvPr/>
        </p:nvGrpSpPr>
        <p:grpSpPr>
          <a:xfrm>
            <a:off x="0" y="-18233"/>
            <a:ext cx="12192000" cy="5773762"/>
            <a:chOff x="0" y="-18233"/>
            <a:chExt cx="12192000" cy="5773762"/>
          </a:xfrm>
        </p:grpSpPr>
        <p:sp>
          <p:nvSpPr>
            <p:cNvPr id="5" name="ïṥlîḑê">
              <a:extLst>
                <a:ext uri="{FF2B5EF4-FFF2-40B4-BE49-F238E27FC236}">
                  <a16:creationId xmlns:a16="http://schemas.microsoft.com/office/drawing/2014/main" id="{F7134549-73A9-E2A7-0FCA-4C0B89F08718}"/>
                </a:ext>
              </a:extLst>
            </p:cNvPr>
            <p:cNvSpPr/>
            <p:nvPr/>
          </p:nvSpPr>
          <p:spPr>
            <a:xfrm>
              <a:off x="0" y="-18233"/>
              <a:ext cx="12192000" cy="2200951"/>
            </a:xfrm>
            <a:prstGeom prst="round2SameRect">
              <a:avLst>
                <a:gd name="adj1" fmla="val 0"/>
                <a:gd name="adj2" fmla="val 16445"/>
              </a:avLst>
            </a:prstGeom>
            <a:blipFill>
              <a:blip r:embed="rId3">
                <a:grayscl/>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CN" dirty="0">
                <a:solidFill>
                  <a:schemeClr val="lt1"/>
                </a:solidFill>
              </a:endParaRPr>
            </a:p>
          </p:txBody>
        </p:sp>
        <p:grpSp>
          <p:nvGrpSpPr>
            <p:cNvPr id="6" name="ïṡ1ïḋé">
              <a:extLst>
                <a:ext uri="{FF2B5EF4-FFF2-40B4-BE49-F238E27FC236}">
                  <a16:creationId xmlns:a16="http://schemas.microsoft.com/office/drawing/2014/main" id="{92CC64B1-BE52-32CA-9B31-ADC74A63B63B}"/>
                </a:ext>
              </a:extLst>
            </p:cNvPr>
            <p:cNvGrpSpPr/>
            <p:nvPr/>
          </p:nvGrpSpPr>
          <p:grpSpPr>
            <a:xfrm>
              <a:off x="534730" y="4096802"/>
              <a:ext cx="11085961" cy="1658727"/>
              <a:chOff x="534730" y="3625425"/>
              <a:chExt cx="11085961" cy="1658727"/>
            </a:xfrm>
          </p:grpSpPr>
          <p:grpSp>
            <p:nvGrpSpPr>
              <p:cNvPr id="15" name="íṡḷíďè">
                <a:extLst>
                  <a:ext uri="{FF2B5EF4-FFF2-40B4-BE49-F238E27FC236}">
                    <a16:creationId xmlns:a16="http://schemas.microsoft.com/office/drawing/2014/main" id="{096D8A8A-4404-2B9E-601C-DB0CF7CF2A47}"/>
                  </a:ext>
                </a:extLst>
              </p:cNvPr>
              <p:cNvGrpSpPr/>
              <p:nvPr/>
            </p:nvGrpSpPr>
            <p:grpSpPr>
              <a:xfrm>
                <a:off x="534730" y="3625425"/>
                <a:ext cx="1414170" cy="1658727"/>
                <a:chOff x="1013319" y="3336667"/>
                <a:chExt cx="1414170" cy="1658727"/>
              </a:xfrm>
            </p:grpSpPr>
            <p:sp>
              <p:nvSpPr>
                <p:cNvPr id="32" name="îṡ1iḓé">
                  <a:extLst>
                    <a:ext uri="{FF2B5EF4-FFF2-40B4-BE49-F238E27FC236}">
                      <a16:creationId xmlns:a16="http://schemas.microsoft.com/office/drawing/2014/main" id="{9484AC67-30DE-12EF-5489-C36DD321EE31}"/>
                    </a:ext>
                  </a:extLst>
                </p:cNvPr>
                <p:cNvSpPr txBox="1"/>
                <p:nvPr/>
              </p:nvSpPr>
              <p:spPr>
                <a:xfrm>
                  <a:off x="1115110" y="3336667"/>
                  <a:ext cx="1210588" cy="1200329"/>
                </a:xfrm>
                <a:prstGeom prst="rect">
                  <a:avLst/>
                </a:prstGeom>
                <a:noFill/>
              </p:spPr>
              <p:txBody>
                <a:bodyPr wrap="none" lIns="91440" tIns="45720" rIns="91440" bIns="45720" rtlCol="0" anchor="ctr" anchorCtr="0">
                  <a:spAutoFit/>
                </a:bodyPr>
                <a:lstStyle/>
                <a:p>
                  <a:pPr algn="ctr"/>
                  <a:r>
                    <a:rPr kumimoji="1" lang="en-US" altLang="zh-CN" sz="7200" b="1" dirty="0">
                      <a:solidFill>
                        <a:schemeClr val="accent1"/>
                      </a:solidFill>
                    </a:rPr>
                    <a:t>01</a:t>
                  </a:r>
                  <a:endParaRPr kumimoji="1" lang="zh-CN" altLang="en-US" sz="7200" b="1" dirty="0">
                    <a:solidFill>
                      <a:schemeClr val="accent1"/>
                    </a:solidFill>
                  </a:endParaRPr>
                </a:p>
              </p:txBody>
            </p:sp>
            <p:sp>
              <p:nvSpPr>
                <p:cNvPr id="33" name="íṥļïḋé">
                  <a:extLst>
                    <a:ext uri="{FF2B5EF4-FFF2-40B4-BE49-F238E27FC236}">
                      <a16:creationId xmlns:a16="http://schemas.microsoft.com/office/drawing/2014/main" id="{F8828E53-38FF-5DDE-C913-479A642EBC7E}"/>
                    </a:ext>
                  </a:extLst>
                </p:cNvPr>
                <p:cNvSpPr/>
                <p:nvPr/>
              </p:nvSpPr>
              <p:spPr>
                <a:xfrm>
                  <a:off x="1013319" y="4564507"/>
                  <a:ext cx="1414170"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2200" b="1" spc="-150" dirty="0">
                      <a:solidFill>
                        <a:schemeClr val="tx1"/>
                      </a:solidFill>
                    </a:rPr>
                    <a:t>选 题 背 景</a:t>
                  </a:r>
                </a:p>
              </p:txBody>
            </p:sp>
            <p:cxnSp>
              <p:nvCxnSpPr>
                <p:cNvPr id="34" name="iṣľïďè">
                  <a:extLst>
                    <a:ext uri="{FF2B5EF4-FFF2-40B4-BE49-F238E27FC236}">
                      <a16:creationId xmlns:a16="http://schemas.microsoft.com/office/drawing/2014/main" id="{0BA60AB9-01A3-57C9-B038-34714B585F83}"/>
                    </a:ext>
                  </a:extLst>
                </p:cNvPr>
                <p:cNvCxnSpPr>
                  <a:cxnSpLocks/>
                </p:cNvCxnSpPr>
                <p:nvPr/>
              </p:nvCxnSpPr>
              <p:spPr>
                <a:xfrm>
                  <a:off x="1138989" y="4444663"/>
                  <a:ext cx="116283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 name="îŝḷîḑê">
                <a:extLst>
                  <a:ext uri="{FF2B5EF4-FFF2-40B4-BE49-F238E27FC236}">
                    <a16:creationId xmlns:a16="http://schemas.microsoft.com/office/drawing/2014/main" id="{578437C2-1ADC-A78E-AA5E-6049C1897B58}"/>
                  </a:ext>
                </a:extLst>
              </p:cNvPr>
              <p:cNvGrpSpPr/>
              <p:nvPr/>
            </p:nvGrpSpPr>
            <p:grpSpPr>
              <a:xfrm>
                <a:off x="2952678" y="3625425"/>
                <a:ext cx="1414170" cy="1658727"/>
                <a:chOff x="1013319" y="3336667"/>
                <a:chExt cx="1414170" cy="1658727"/>
              </a:xfrm>
            </p:grpSpPr>
            <p:sp>
              <p:nvSpPr>
                <p:cNvPr id="29" name="is1íḋê">
                  <a:extLst>
                    <a:ext uri="{FF2B5EF4-FFF2-40B4-BE49-F238E27FC236}">
                      <a16:creationId xmlns:a16="http://schemas.microsoft.com/office/drawing/2014/main" id="{FEA492FB-84F1-737A-C13A-046F0BA247EB}"/>
                    </a:ext>
                  </a:extLst>
                </p:cNvPr>
                <p:cNvSpPr txBox="1"/>
                <p:nvPr/>
              </p:nvSpPr>
              <p:spPr>
                <a:xfrm>
                  <a:off x="1115110" y="3336667"/>
                  <a:ext cx="1210588" cy="1200329"/>
                </a:xfrm>
                <a:prstGeom prst="rect">
                  <a:avLst/>
                </a:prstGeom>
                <a:noFill/>
              </p:spPr>
              <p:txBody>
                <a:bodyPr wrap="none" lIns="91440" tIns="45720" rIns="91440" bIns="45720" rtlCol="0" anchor="ctr" anchorCtr="0">
                  <a:spAutoFit/>
                </a:bodyPr>
                <a:lstStyle/>
                <a:p>
                  <a:pPr algn="ctr"/>
                  <a:r>
                    <a:rPr kumimoji="1" lang="en-US" altLang="zh-CN" sz="7200" b="1">
                      <a:solidFill>
                        <a:schemeClr val="accent2"/>
                      </a:solidFill>
                    </a:rPr>
                    <a:t>02</a:t>
                  </a:r>
                  <a:endParaRPr kumimoji="1" lang="zh-CN" altLang="en-US" sz="7200" b="1" dirty="0">
                    <a:solidFill>
                      <a:schemeClr val="accent2"/>
                    </a:solidFill>
                  </a:endParaRPr>
                </a:p>
              </p:txBody>
            </p:sp>
            <p:sp>
              <p:nvSpPr>
                <p:cNvPr id="30" name="isľîḍe">
                  <a:extLst>
                    <a:ext uri="{FF2B5EF4-FFF2-40B4-BE49-F238E27FC236}">
                      <a16:creationId xmlns:a16="http://schemas.microsoft.com/office/drawing/2014/main" id="{05DB1EE9-B178-D55A-7940-D8BFF9210CD3}"/>
                    </a:ext>
                  </a:extLst>
                </p:cNvPr>
                <p:cNvSpPr/>
                <p:nvPr/>
              </p:nvSpPr>
              <p:spPr>
                <a:xfrm>
                  <a:off x="1013319" y="4564507"/>
                  <a:ext cx="1414170"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2200" b="1" spc="-150" dirty="0">
                      <a:solidFill>
                        <a:schemeClr val="tx1"/>
                      </a:solidFill>
                    </a:rPr>
                    <a:t>研 究 方 法</a:t>
                  </a:r>
                </a:p>
              </p:txBody>
            </p:sp>
            <p:cxnSp>
              <p:nvCxnSpPr>
                <p:cNvPr id="31" name="ïŝḻîdê">
                  <a:extLst>
                    <a:ext uri="{FF2B5EF4-FFF2-40B4-BE49-F238E27FC236}">
                      <a16:creationId xmlns:a16="http://schemas.microsoft.com/office/drawing/2014/main" id="{ED7E1F01-424C-C162-25EE-4EF82817422F}"/>
                    </a:ext>
                  </a:extLst>
                </p:cNvPr>
                <p:cNvCxnSpPr>
                  <a:cxnSpLocks/>
                </p:cNvCxnSpPr>
                <p:nvPr/>
              </p:nvCxnSpPr>
              <p:spPr>
                <a:xfrm>
                  <a:off x="1138989" y="4444663"/>
                  <a:ext cx="116283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íşlîḑé">
                <a:extLst>
                  <a:ext uri="{FF2B5EF4-FFF2-40B4-BE49-F238E27FC236}">
                    <a16:creationId xmlns:a16="http://schemas.microsoft.com/office/drawing/2014/main" id="{F4974578-E78A-7ACB-D9D8-5B530D3C7126}"/>
                  </a:ext>
                </a:extLst>
              </p:cNvPr>
              <p:cNvGrpSpPr/>
              <p:nvPr/>
            </p:nvGrpSpPr>
            <p:grpSpPr>
              <a:xfrm>
                <a:off x="5370626" y="3625425"/>
                <a:ext cx="1414170" cy="1658727"/>
                <a:chOff x="1013319" y="3336667"/>
                <a:chExt cx="1414170" cy="1658727"/>
              </a:xfrm>
            </p:grpSpPr>
            <p:sp>
              <p:nvSpPr>
                <p:cNvPr id="26" name="iṣľíďe">
                  <a:extLst>
                    <a:ext uri="{FF2B5EF4-FFF2-40B4-BE49-F238E27FC236}">
                      <a16:creationId xmlns:a16="http://schemas.microsoft.com/office/drawing/2014/main" id="{4B28AA73-2C59-5AA6-DFE4-718F6CF8E1B5}"/>
                    </a:ext>
                  </a:extLst>
                </p:cNvPr>
                <p:cNvSpPr txBox="1"/>
                <p:nvPr/>
              </p:nvSpPr>
              <p:spPr>
                <a:xfrm>
                  <a:off x="1115110" y="3336667"/>
                  <a:ext cx="1210588" cy="1200329"/>
                </a:xfrm>
                <a:prstGeom prst="rect">
                  <a:avLst/>
                </a:prstGeom>
                <a:noFill/>
              </p:spPr>
              <p:txBody>
                <a:bodyPr wrap="none" lIns="91440" tIns="45720" rIns="91440" bIns="45720" rtlCol="0" anchor="ctr" anchorCtr="0">
                  <a:spAutoFit/>
                </a:bodyPr>
                <a:lstStyle/>
                <a:p>
                  <a:pPr algn="ctr"/>
                  <a:r>
                    <a:rPr kumimoji="1" lang="en-US" altLang="zh-CN" sz="7200" b="1">
                      <a:solidFill>
                        <a:schemeClr val="accent1"/>
                      </a:solidFill>
                    </a:rPr>
                    <a:t>03</a:t>
                  </a:r>
                  <a:endParaRPr kumimoji="1" lang="zh-CN" altLang="en-US" sz="7200" b="1" dirty="0">
                    <a:solidFill>
                      <a:schemeClr val="accent1"/>
                    </a:solidFill>
                  </a:endParaRPr>
                </a:p>
              </p:txBody>
            </p:sp>
            <p:sp>
              <p:nvSpPr>
                <p:cNvPr id="27" name="îşḷíďé">
                  <a:extLst>
                    <a:ext uri="{FF2B5EF4-FFF2-40B4-BE49-F238E27FC236}">
                      <a16:creationId xmlns:a16="http://schemas.microsoft.com/office/drawing/2014/main" id="{90C55C3E-F0E3-612C-6B11-6DAC062DF996}"/>
                    </a:ext>
                  </a:extLst>
                </p:cNvPr>
                <p:cNvSpPr/>
                <p:nvPr/>
              </p:nvSpPr>
              <p:spPr>
                <a:xfrm>
                  <a:off x="1013319" y="4564507"/>
                  <a:ext cx="1414170"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2200" b="1" spc="-150" dirty="0">
                      <a:solidFill>
                        <a:schemeClr val="tx1"/>
                      </a:solidFill>
                    </a:rPr>
                    <a:t>研 究 内 容</a:t>
                  </a:r>
                </a:p>
              </p:txBody>
            </p:sp>
            <p:cxnSp>
              <p:nvCxnSpPr>
                <p:cNvPr id="28" name="îšľîḓe">
                  <a:extLst>
                    <a:ext uri="{FF2B5EF4-FFF2-40B4-BE49-F238E27FC236}">
                      <a16:creationId xmlns:a16="http://schemas.microsoft.com/office/drawing/2014/main" id="{351ABD34-AC9A-C376-DEFC-966037ED51D0}"/>
                    </a:ext>
                  </a:extLst>
                </p:cNvPr>
                <p:cNvCxnSpPr>
                  <a:cxnSpLocks/>
                </p:cNvCxnSpPr>
                <p:nvPr/>
              </p:nvCxnSpPr>
              <p:spPr>
                <a:xfrm>
                  <a:off x="1138989" y="4444663"/>
                  <a:ext cx="116283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iṥlíďe">
                <a:extLst>
                  <a:ext uri="{FF2B5EF4-FFF2-40B4-BE49-F238E27FC236}">
                    <a16:creationId xmlns:a16="http://schemas.microsoft.com/office/drawing/2014/main" id="{71BB4B01-ABC2-6DFF-9EB2-413D12D2CB3C}"/>
                  </a:ext>
                </a:extLst>
              </p:cNvPr>
              <p:cNvGrpSpPr/>
              <p:nvPr/>
            </p:nvGrpSpPr>
            <p:grpSpPr>
              <a:xfrm>
                <a:off x="10206521" y="3625425"/>
                <a:ext cx="1414170" cy="1658727"/>
                <a:chOff x="1013319" y="3336667"/>
                <a:chExt cx="1414170" cy="1658727"/>
              </a:xfrm>
            </p:grpSpPr>
            <p:sp>
              <p:nvSpPr>
                <p:cNvPr id="23" name="íşļïḋé">
                  <a:extLst>
                    <a:ext uri="{FF2B5EF4-FFF2-40B4-BE49-F238E27FC236}">
                      <a16:creationId xmlns:a16="http://schemas.microsoft.com/office/drawing/2014/main" id="{DAEFD509-5AFD-605C-1344-0DCE22188530}"/>
                    </a:ext>
                  </a:extLst>
                </p:cNvPr>
                <p:cNvSpPr txBox="1"/>
                <p:nvPr/>
              </p:nvSpPr>
              <p:spPr>
                <a:xfrm>
                  <a:off x="1115110" y="3336667"/>
                  <a:ext cx="1210588" cy="1200329"/>
                </a:xfrm>
                <a:prstGeom prst="rect">
                  <a:avLst/>
                </a:prstGeom>
                <a:noFill/>
              </p:spPr>
              <p:txBody>
                <a:bodyPr wrap="none" lIns="91440" tIns="45720" rIns="91440" bIns="45720" rtlCol="0" anchor="ctr" anchorCtr="0">
                  <a:spAutoFit/>
                </a:bodyPr>
                <a:lstStyle/>
                <a:p>
                  <a:pPr algn="ctr"/>
                  <a:r>
                    <a:rPr kumimoji="1" lang="en-US" altLang="zh-CN" sz="7200" b="1">
                      <a:solidFill>
                        <a:schemeClr val="accent1"/>
                      </a:solidFill>
                    </a:rPr>
                    <a:t>05</a:t>
                  </a:r>
                  <a:endParaRPr kumimoji="1" lang="zh-CN" altLang="en-US" sz="7200" b="1" dirty="0">
                    <a:solidFill>
                      <a:schemeClr val="accent1"/>
                    </a:solidFill>
                  </a:endParaRPr>
                </a:p>
              </p:txBody>
            </p:sp>
            <p:sp>
              <p:nvSpPr>
                <p:cNvPr id="24" name="îṣľîḍé">
                  <a:extLst>
                    <a:ext uri="{FF2B5EF4-FFF2-40B4-BE49-F238E27FC236}">
                      <a16:creationId xmlns:a16="http://schemas.microsoft.com/office/drawing/2014/main" id="{6EC21E39-DCFC-26F8-D4CB-CF8AB2CF0172}"/>
                    </a:ext>
                  </a:extLst>
                </p:cNvPr>
                <p:cNvSpPr/>
                <p:nvPr/>
              </p:nvSpPr>
              <p:spPr>
                <a:xfrm>
                  <a:off x="1013319" y="4564507"/>
                  <a:ext cx="1414170"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2200" b="1" spc="-150" dirty="0">
                      <a:solidFill>
                        <a:schemeClr val="tx1"/>
                      </a:solidFill>
                    </a:rPr>
                    <a:t>参 考 文 献</a:t>
                  </a:r>
                </a:p>
              </p:txBody>
            </p:sp>
            <p:cxnSp>
              <p:nvCxnSpPr>
                <p:cNvPr id="25" name="íṣ1idè">
                  <a:extLst>
                    <a:ext uri="{FF2B5EF4-FFF2-40B4-BE49-F238E27FC236}">
                      <a16:creationId xmlns:a16="http://schemas.microsoft.com/office/drawing/2014/main" id="{6CA315EF-8FF7-96BC-9703-C39352BCDBB4}"/>
                    </a:ext>
                  </a:extLst>
                </p:cNvPr>
                <p:cNvCxnSpPr>
                  <a:cxnSpLocks/>
                </p:cNvCxnSpPr>
                <p:nvPr/>
              </p:nvCxnSpPr>
              <p:spPr>
                <a:xfrm>
                  <a:off x="1138989" y="4444663"/>
                  <a:ext cx="116283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íṥḷídè">
                <a:extLst>
                  <a:ext uri="{FF2B5EF4-FFF2-40B4-BE49-F238E27FC236}">
                    <a16:creationId xmlns:a16="http://schemas.microsoft.com/office/drawing/2014/main" id="{BBD5AFB4-02EE-80B5-822D-F28EACCEABAD}"/>
                  </a:ext>
                </a:extLst>
              </p:cNvPr>
              <p:cNvGrpSpPr/>
              <p:nvPr/>
            </p:nvGrpSpPr>
            <p:grpSpPr>
              <a:xfrm>
                <a:off x="7788574" y="3625425"/>
                <a:ext cx="1414170" cy="1658727"/>
                <a:chOff x="1013319" y="3336667"/>
                <a:chExt cx="1414170" cy="1658727"/>
              </a:xfrm>
            </p:grpSpPr>
            <p:sp>
              <p:nvSpPr>
                <p:cNvPr id="20" name="îŝ1iḍe">
                  <a:extLst>
                    <a:ext uri="{FF2B5EF4-FFF2-40B4-BE49-F238E27FC236}">
                      <a16:creationId xmlns:a16="http://schemas.microsoft.com/office/drawing/2014/main" id="{5ABCC156-0E63-11BD-D771-99CA79DC0103}"/>
                    </a:ext>
                  </a:extLst>
                </p:cNvPr>
                <p:cNvSpPr txBox="1"/>
                <p:nvPr/>
              </p:nvSpPr>
              <p:spPr>
                <a:xfrm>
                  <a:off x="1115110" y="3336667"/>
                  <a:ext cx="1210588" cy="1200329"/>
                </a:xfrm>
                <a:prstGeom prst="rect">
                  <a:avLst/>
                </a:prstGeom>
                <a:noFill/>
              </p:spPr>
              <p:txBody>
                <a:bodyPr wrap="none" lIns="91440" tIns="45720" rIns="91440" bIns="45720" rtlCol="0" anchor="ctr" anchorCtr="0">
                  <a:spAutoFit/>
                </a:bodyPr>
                <a:lstStyle/>
                <a:p>
                  <a:pPr algn="ctr"/>
                  <a:r>
                    <a:rPr kumimoji="1" lang="en-US" altLang="zh-CN" sz="7200" b="1">
                      <a:solidFill>
                        <a:schemeClr val="accent2"/>
                      </a:solidFill>
                    </a:rPr>
                    <a:t>04</a:t>
                  </a:r>
                  <a:endParaRPr kumimoji="1" lang="zh-CN" altLang="en-US" sz="7200" b="1" dirty="0">
                    <a:solidFill>
                      <a:schemeClr val="accent2"/>
                    </a:solidFill>
                  </a:endParaRPr>
                </a:p>
              </p:txBody>
            </p:sp>
            <p:sp>
              <p:nvSpPr>
                <p:cNvPr id="21" name="íŝḷiďe">
                  <a:extLst>
                    <a:ext uri="{FF2B5EF4-FFF2-40B4-BE49-F238E27FC236}">
                      <a16:creationId xmlns:a16="http://schemas.microsoft.com/office/drawing/2014/main" id="{90E3A0B3-7038-B967-3798-DE1CF5C47E75}"/>
                    </a:ext>
                  </a:extLst>
                </p:cNvPr>
                <p:cNvSpPr/>
                <p:nvPr/>
              </p:nvSpPr>
              <p:spPr>
                <a:xfrm>
                  <a:off x="1013319" y="4564507"/>
                  <a:ext cx="1414170"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2200" b="1" spc="-150" dirty="0">
                      <a:solidFill>
                        <a:schemeClr val="tx1"/>
                      </a:solidFill>
                    </a:rPr>
                    <a:t>归 纳 总 结</a:t>
                  </a:r>
                </a:p>
              </p:txBody>
            </p:sp>
            <p:cxnSp>
              <p:nvCxnSpPr>
                <p:cNvPr id="22" name="îšḷiḓè">
                  <a:extLst>
                    <a:ext uri="{FF2B5EF4-FFF2-40B4-BE49-F238E27FC236}">
                      <a16:creationId xmlns:a16="http://schemas.microsoft.com/office/drawing/2014/main" id="{F5D5CF34-387B-B023-1E13-8B523A015CB6}"/>
                    </a:ext>
                  </a:extLst>
                </p:cNvPr>
                <p:cNvCxnSpPr>
                  <a:cxnSpLocks/>
                </p:cNvCxnSpPr>
                <p:nvPr/>
              </p:nvCxnSpPr>
              <p:spPr>
                <a:xfrm>
                  <a:off x="1138989" y="4444663"/>
                  <a:ext cx="1162830" cy="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7" name="išļïḋe">
              <a:extLst>
                <a:ext uri="{FF2B5EF4-FFF2-40B4-BE49-F238E27FC236}">
                  <a16:creationId xmlns:a16="http://schemas.microsoft.com/office/drawing/2014/main" id="{7CCE27A6-28A9-E6C1-9739-41DA56F08F8E}"/>
                </a:ext>
              </a:extLst>
            </p:cNvPr>
            <p:cNvSpPr txBox="1"/>
            <p:nvPr/>
          </p:nvSpPr>
          <p:spPr>
            <a:xfrm>
              <a:off x="660400" y="1161068"/>
              <a:ext cx="2910412" cy="707886"/>
            </a:xfrm>
            <a:prstGeom prst="rect">
              <a:avLst/>
            </a:prstGeom>
            <a:noFill/>
          </p:spPr>
          <p:txBody>
            <a:bodyPr wrap="none" lIns="0" rtlCol="0">
              <a:spAutoFit/>
            </a:bodyPr>
            <a:lstStyle>
              <a:defPPr>
                <a:defRPr lang="zh-CN"/>
              </a:defPPr>
              <a:lvl1pPr>
                <a:defRPr kumimoji="0" sz="1400" b="1" i="0" u="none" strike="noStrike" cap="none" spc="0" normalizeH="0" baseline="0">
                  <a:ln>
                    <a:noFill/>
                  </a:ln>
                  <a:solidFill>
                    <a:schemeClr val="accent1"/>
                  </a:solidFill>
                  <a:effectLst/>
                  <a:uLnTx/>
                  <a:uFillTx/>
                </a:defRPr>
              </a:lvl1pPr>
            </a:lstStyle>
            <a:p>
              <a:r>
                <a:rPr kumimoji="1" lang="en-US" altLang="zh-CN" sz="4000" dirty="0">
                  <a:solidFill>
                    <a:schemeClr val="bg1"/>
                  </a:solidFill>
                </a:rPr>
                <a:t>CONTENTS</a:t>
              </a:r>
              <a:endParaRPr lang="en-US" altLang="zh-CN" sz="4000" dirty="0">
                <a:solidFill>
                  <a:schemeClr val="bg1"/>
                </a:solidFill>
              </a:endParaRPr>
            </a:p>
          </p:txBody>
        </p:sp>
        <p:grpSp>
          <p:nvGrpSpPr>
            <p:cNvPr id="8" name="išļïdè">
              <a:extLst>
                <a:ext uri="{FF2B5EF4-FFF2-40B4-BE49-F238E27FC236}">
                  <a16:creationId xmlns:a16="http://schemas.microsoft.com/office/drawing/2014/main" id="{FA56080E-18DC-0EEA-BFC0-830D76C65750}"/>
                </a:ext>
              </a:extLst>
            </p:cNvPr>
            <p:cNvGrpSpPr/>
            <p:nvPr/>
          </p:nvGrpSpPr>
          <p:grpSpPr>
            <a:xfrm>
              <a:off x="0" y="3451002"/>
              <a:ext cx="12192000" cy="126514"/>
              <a:chOff x="0" y="3097038"/>
              <a:chExt cx="12192000" cy="126514"/>
            </a:xfrm>
          </p:grpSpPr>
          <p:cxnSp>
            <p:nvCxnSpPr>
              <p:cNvPr id="9" name="í$ḻíḋé">
                <a:extLst>
                  <a:ext uri="{FF2B5EF4-FFF2-40B4-BE49-F238E27FC236}">
                    <a16:creationId xmlns:a16="http://schemas.microsoft.com/office/drawing/2014/main" id="{BCF31C99-54FF-CA1A-C4F3-F63B0F303B31}"/>
                  </a:ext>
                </a:extLst>
              </p:cNvPr>
              <p:cNvCxnSpPr>
                <a:cxnSpLocks/>
              </p:cNvCxnSpPr>
              <p:nvPr/>
            </p:nvCxnSpPr>
            <p:spPr>
              <a:xfrm>
                <a:off x="0" y="3160295"/>
                <a:ext cx="12192000" cy="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0" name="íṥlíḍé">
                <a:extLst>
                  <a:ext uri="{FF2B5EF4-FFF2-40B4-BE49-F238E27FC236}">
                    <a16:creationId xmlns:a16="http://schemas.microsoft.com/office/drawing/2014/main" id="{F058B274-E5D4-0CFA-6325-E6837D80FA38}"/>
                  </a:ext>
                </a:extLst>
              </p:cNvPr>
              <p:cNvSpPr/>
              <p:nvPr/>
            </p:nvSpPr>
            <p:spPr>
              <a:xfrm>
                <a:off x="1178558" y="3097038"/>
                <a:ext cx="126514" cy="126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ïśḷiḑe">
                <a:extLst>
                  <a:ext uri="{FF2B5EF4-FFF2-40B4-BE49-F238E27FC236}">
                    <a16:creationId xmlns:a16="http://schemas.microsoft.com/office/drawing/2014/main" id="{C0976C5E-C1F6-572C-71EC-5F5652E73336}"/>
                  </a:ext>
                </a:extLst>
              </p:cNvPr>
              <p:cNvSpPr/>
              <p:nvPr/>
            </p:nvSpPr>
            <p:spPr>
              <a:xfrm>
                <a:off x="3596506" y="3097038"/>
                <a:ext cx="126514" cy="126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î$ḻíḋe">
                <a:extLst>
                  <a:ext uri="{FF2B5EF4-FFF2-40B4-BE49-F238E27FC236}">
                    <a16:creationId xmlns:a16="http://schemas.microsoft.com/office/drawing/2014/main" id="{EA555222-5FA2-5D20-065B-0DE1A5BFC8F8}"/>
                  </a:ext>
                </a:extLst>
              </p:cNvPr>
              <p:cNvSpPr/>
              <p:nvPr/>
            </p:nvSpPr>
            <p:spPr>
              <a:xfrm>
                <a:off x="6014454" y="3097038"/>
                <a:ext cx="126514" cy="126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ïṧľïdé">
                <a:extLst>
                  <a:ext uri="{FF2B5EF4-FFF2-40B4-BE49-F238E27FC236}">
                    <a16:creationId xmlns:a16="http://schemas.microsoft.com/office/drawing/2014/main" id="{0353263C-6F10-EE72-74BC-2929165893E1}"/>
                  </a:ext>
                </a:extLst>
              </p:cNvPr>
              <p:cNvSpPr/>
              <p:nvPr/>
            </p:nvSpPr>
            <p:spPr>
              <a:xfrm>
                <a:off x="8432402" y="3097038"/>
                <a:ext cx="126514" cy="126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îṩļíḓé">
                <a:extLst>
                  <a:ext uri="{FF2B5EF4-FFF2-40B4-BE49-F238E27FC236}">
                    <a16:creationId xmlns:a16="http://schemas.microsoft.com/office/drawing/2014/main" id="{0462B410-BB2D-B059-597B-618A8619ACE6}"/>
                  </a:ext>
                </a:extLst>
              </p:cNvPr>
              <p:cNvSpPr/>
              <p:nvPr/>
            </p:nvSpPr>
            <p:spPr>
              <a:xfrm>
                <a:off x="10850350" y="3097038"/>
                <a:ext cx="126514" cy="126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ustDataLst>
      <p:tags r:id="rId1"/>
    </p:custDataLst>
    <p:extLst>
      <p:ext uri="{BB962C8B-B14F-4D97-AF65-F5344CB8AC3E}">
        <p14:creationId xmlns:p14="http://schemas.microsoft.com/office/powerpoint/2010/main" val="835544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ïṡľîde"/>
        <p:cNvGrpSpPr/>
        <p:nvPr/>
      </p:nvGrpSpPr>
      <p:grpSpPr>
        <a:xfrm>
          <a:off x="0" y="0"/>
          <a:ext cx="0" cy="0"/>
          <a:chOff x="0" y="0"/>
          <a:chExt cx="0" cy="0"/>
        </a:xfrm>
      </p:grpSpPr>
      <p:sp>
        <p:nvSpPr>
          <p:cNvPr id="33" name="ïŝḷîḍè">
            <a:extLst>
              <a:ext uri="{FF2B5EF4-FFF2-40B4-BE49-F238E27FC236}">
                <a16:creationId xmlns:a16="http://schemas.microsoft.com/office/drawing/2014/main" id="{1A4BA967-EC1B-25E3-DD6B-D7594D20832B}"/>
              </a:ext>
            </a:extLst>
          </p:cNvPr>
          <p:cNvSpPr>
            <a:spLocks noGrp="1"/>
          </p:cNvSpPr>
          <p:nvPr>
            <p:ph type="title"/>
          </p:nvPr>
        </p:nvSpPr>
        <p:spPr/>
        <p:txBody>
          <a:bodyPr/>
          <a:lstStyle/>
          <a:p>
            <a:r>
              <a:rPr lang="zh-CN" altLang="en-US" dirty="0"/>
              <a:t>报考人数程增长趋势</a:t>
            </a:r>
          </a:p>
        </p:txBody>
      </p:sp>
      <p:grpSp>
        <p:nvGrpSpPr>
          <p:cNvPr id="4" name="îŝḷiḑe">
            <a:extLst>
              <a:ext uri="{FF2B5EF4-FFF2-40B4-BE49-F238E27FC236}">
                <a16:creationId xmlns:a16="http://schemas.microsoft.com/office/drawing/2014/main" id="{F081EAA8-C117-17DD-FAC3-4780B9326CB3}"/>
              </a:ext>
            </a:extLst>
          </p:cNvPr>
          <p:cNvGrpSpPr/>
          <p:nvPr/>
        </p:nvGrpSpPr>
        <p:grpSpPr>
          <a:xfrm>
            <a:off x="660400" y="1666396"/>
            <a:ext cx="10611206" cy="4134807"/>
            <a:chOff x="784047" y="1551122"/>
            <a:chExt cx="10611206" cy="4134807"/>
          </a:xfrm>
        </p:grpSpPr>
        <p:sp>
          <p:nvSpPr>
            <p:cNvPr id="21" name="íśliḓê">
              <a:extLst>
                <a:ext uri="{FF2B5EF4-FFF2-40B4-BE49-F238E27FC236}">
                  <a16:creationId xmlns:a16="http://schemas.microsoft.com/office/drawing/2014/main" id="{081380E1-818E-0DAC-5792-B592B7F35930}"/>
                </a:ext>
              </a:extLst>
            </p:cNvPr>
            <p:cNvSpPr txBox="1"/>
            <p:nvPr/>
          </p:nvSpPr>
          <p:spPr>
            <a:xfrm>
              <a:off x="10205140" y="1588215"/>
              <a:ext cx="1114708" cy="202812"/>
            </a:xfrm>
            <a:prstGeom prst="rect">
              <a:avLst/>
            </a:prstGeom>
          </p:spPr>
          <p:txBody>
            <a:bodyPr wrap="square" lIns="0" tIns="0" rIns="0" bIns="0" rtlCol="0">
              <a:spAutoFit/>
            </a:bodyPr>
            <a:lstStyle/>
            <a:p>
              <a:pPr algn="r">
                <a:lnSpc>
                  <a:spcPct val="120000"/>
                </a:lnSpc>
              </a:pPr>
              <a:r>
                <a:rPr lang="zh-CN" altLang="en-US" sz="1200" dirty="0">
                  <a:latin typeface="+mn-ea"/>
                </a:rPr>
                <a:t>单位：（万人）</a:t>
              </a:r>
            </a:p>
          </p:txBody>
        </p:sp>
        <p:sp>
          <p:nvSpPr>
            <p:cNvPr id="22" name="íṩļîďè">
              <a:extLst>
                <a:ext uri="{FF2B5EF4-FFF2-40B4-BE49-F238E27FC236}">
                  <a16:creationId xmlns:a16="http://schemas.microsoft.com/office/drawing/2014/main" id="{097BCB8A-FBA2-20CA-0F9E-A835C63CFFC1}"/>
                </a:ext>
              </a:extLst>
            </p:cNvPr>
            <p:cNvSpPr txBox="1">
              <a:spLocks/>
            </p:cNvSpPr>
            <p:nvPr/>
          </p:nvSpPr>
          <p:spPr>
            <a:xfrm>
              <a:off x="973636" y="1551122"/>
              <a:ext cx="9063568" cy="276999"/>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r>
                <a:rPr lang="zh-CN" altLang="en-US" sz="1800" dirty="0">
                  <a:latin typeface="+mj-ea"/>
                </a:rPr>
                <a:t>随着内外企业对管理会计的重视，国内近年的报考人数呈上升趋势</a:t>
              </a:r>
            </a:p>
          </p:txBody>
        </p:sp>
        <p:grpSp>
          <p:nvGrpSpPr>
            <p:cNvPr id="2" name="íṥḷiḍè">
              <a:extLst>
                <a:ext uri="{FF2B5EF4-FFF2-40B4-BE49-F238E27FC236}">
                  <a16:creationId xmlns:a16="http://schemas.microsoft.com/office/drawing/2014/main" id="{F7825492-93D7-25F1-6139-7C97515087D0}"/>
                </a:ext>
              </a:extLst>
            </p:cNvPr>
            <p:cNvGrpSpPr/>
            <p:nvPr/>
          </p:nvGrpSpPr>
          <p:grpSpPr>
            <a:xfrm>
              <a:off x="784047" y="2251419"/>
              <a:ext cx="10611206" cy="3434510"/>
              <a:chOff x="805342" y="2220211"/>
              <a:chExt cx="10611206" cy="3434510"/>
            </a:xfrm>
          </p:grpSpPr>
          <p:grpSp>
            <p:nvGrpSpPr>
              <p:cNvPr id="11" name="is1íḑê">
                <a:extLst>
                  <a:ext uri="{FF2B5EF4-FFF2-40B4-BE49-F238E27FC236}">
                    <a16:creationId xmlns:a16="http://schemas.microsoft.com/office/drawing/2014/main" id="{429C63A7-A0E9-42EB-9B5D-52451B4A15E6}"/>
                  </a:ext>
                </a:extLst>
              </p:cNvPr>
              <p:cNvGrpSpPr/>
              <p:nvPr/>
            </p:nvGrpSpPr>
            <p:grpSpPr>
              <a:xfrm>
                <a:off x="973636" y="2220211"/>
                <a:ext cx="2331885" cy="3434510"/>
                <a:chOff x="939207" y="2113251"/>
                <a:chExt cx="2331885" cy="3434510"/>
              </a:xfrm>
            </p:grpSpPr>
            <p:sp>
              <p:nvSpPr>
                <p:cNvPr id="27" name="íšliḋè">
                  <a:extLst>
                    <a:ext uri="{FF2B5EF4-FFF2-40B4-BE49-F238E27FC236}">
                      <a16:creationId xmlns:a16="http://schemas.microsoft.com/office/drawing/2014/main" id="{5D4DD98F-3BE2-42A3-9B51-77B3AE9F960E}"/>
                    </a:ext>
                  </a:extLst>
                </p:cNvPr>
                <p:cNvSpPr/>
                <p:nvPr/>
              </p:nvSpPr>
              <p:spPr>
                <a:xfrm>
                  <a:off x="939207" y="2338018"/>
                  <a:ext cx="2331885" cy="3209743"/>
                </a:xfrm>
                <a:prstGeom prst="roundRect">
                  <a:avLst>
                    <a:gd name="adj" fmla="val 3723"/>
                  </a:avLst>
                </a:pr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a:lnSpc>
                      <a:spcPct val="120000"/>
                    </a:lnSpc>
                  </a:pPr>
                  <a:endParaRPr lang="zh-CN" altLang="en-US" sz="2000" b="1" dirty="0">
                    <a:solidFill>
                      <a:srgbClr val="FFFFFF"/>
                    </a:solidFill>
                  </a:endParaRPr>
                </a:p>
              </p:txBody>
            </p:sp>
            <p:sp>
              <p:nvSpPr>
                <p:cNvPr id="18" name="îşľîďé">
                  <a:extLst>
                    <a:ext uri="{FF2B5EF4-FFF2-40B4-BE49-F238E27FC236}">
                      <a16:creationId xmlns:a16="http://schemas.microsoft.com/office/drawing/2014/main" id="{38D26169-9744-5C49-9376-B731F482540E}"/>
                    </a:ext>
                  </a:extLst>
                </p:cNvPr>
                <p:cNvSpPr/>
                <p:nvPr/>
              </p:nvSpPr>
              <p:spPr>
                <a:xfrm>
                  <a:off x="948386" y="2113251"/>
                  <a:ext cx="2322706" cy="374571"/>
                </a:xfrm>
                <a:prstGeom prst="roundRect">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r>
                    <a:rPr lang="en-US" altLang="zh-CN" sz="1600" dirty="0">
                      <a:solidFill>
                        <a:srgbClr val="F9FCFF"/>
                      </a:solidFill>
                      <a:latin typeface="+mn-ea"/>
                    </a:rPr>
                    <a:t>80</a:t>
                  </a:r>
                  <a:r>
                    <a:rPr lang="zh-CN" altLang="en-US" sz="1600" dirty="0">
                      <a:solidFill>
                        <a:srgbClr val="F9FCFF"/>
                      </a:solidFill>
                      <a:latin typeface="+mn-ea"/>
                    </a:rPr>
                    <a:t>年代初期</a:t>
                  </a:r>
                </a:p>
              </p:txBody>
            </p:sp>
            <p:sp>
              <p:nvSpPr>
                <p:cNvPr id="31" name="ïŝļîḋé">
                  <a:extLst>
                    <a:ext uri="{FF2B5EF4-FFF2-40B4-BE49-F238E27FC236}">
                      <a16:creationId xmlns:a16="http://schemas.microsoft.com/office/drawing/2014/main" id="{0AA9BA12-4AAE-4068-8C1A-A7F2B3F9EF8F}"/>
                    </a:ext>
                  </a:extLst>
                </p:cNvPr>
                <p:cNvSpPr txBox="1"/>
                <p:nvPr/>
              </p:nvSpPr>
              <p:spPr>
                <a:xfrm>
                  <a:off x="1182818" y="2889814"/>
                  <a:ext cx="1853842" cy="753668"/>
                </a:xfrm>
                <a:prstGeom prst="rect">
                  <a:avLst/>
                </a:prstGeom>
                <a:noFill/>
              </p:spPr>
              <p:txBody>
                <a:bodyPr wrap="square" lIns="0" tIns="0" rIns="0" bIns="0">
                  <a:spAutoFit/>
                </a:bodyPr>
                <a:lstStyle/>
                <a:p>
                  <a:pPr marL="0" marR="0" lvl="0" indent="0" algn="just" defTabSz="914400" rtl="0" eaLnBrk="1" fontAlgn="auto" latinLnBrk="0" hangingPunct="1">
                    <a:lnSpc>
                      <a:spcPct val="120000"/>
                    </a:lnSpc>
                    <a:buClrTx/>
                    <a:buSzTx/>
                    <a:buFontTx/>
                    <a:buNone/>
                    <a:tabLst/>
                    <a:defRPr/>
                  </a:pPr>
                  <a:r>
                    <a:rPr lang="zh-CN" altLang="en-US" sz="1400" dirty="0">
                      <a:latin typeface="+mn-ea"/>
                    </a:rPr>
                    <a:t>该阶段的主要因为管理会计知识不普及，因此导致报考人数较低</a:t>
                  </a:r>
                  <a:endParaRPr lang="en-US" altLang="en-US" sz="1400" dirty="0">
                    <a:latin typeface="+mn-ea"/>
                  </a:endParaRPr>
                </a:p>
              </p:txBody>
            </p:sp>
          </p:grpSp>
          <p:grpSp>
            <p:nvGrpSpPr>
              <p:cNvPr id="13" name="í$ḷíḋê">
                <a:extLst>
                  <a:ext uri="{FF2B5EF4-FFF2-40B4-BE49-F238E27FC236}">
                    <a16:creationId xmlns:a16="http://schemas.microsoft.com/office/drawing/2014/main" id="{D18D95C8-DE6C-94B4-E0DF-311684DF0C87}"/>
                  </a:ext>
                </a:extLst>
              </p:cNvPr>
              <p:cNvGrpSpPr/>
              <p:nvPr/>
            </p:nvGrpSpPr>
            <p:grpSpPr>
              <a:xfrm>
                <a:off x="3667348" y="2220211"/>
                <a:ext cx="2331885" cy="3434510"/>
                <a:chOff x="939207" y="2113251"/>
                <a:chExt cx="2331885" cy="3434510"/>
              </a:xfrm>
            </p:grpSpPr>
            <p:sp>
              <p:nvSpPr>
                <p:cNvPr id="15" name="îṣlidè">
                  <a:extLst>
                    <a:ext uri="{FF2B5EF4-FFF2-40B4-BE49-F238E27FC236}">
                      <a16:creationId xmlns:a16="http://schemas.microsoft.com/office/drawing/2014/main" id="{A0F23E9C-A588-4010-5650-B9A6264EA61B}"/>
                    </a:ext>
                  </a:extLst>
                </p:cNvPr>
                <p:cNvSpPr/>
                <p:nvPr/>
              </p:nvSpPr>
              <p:spPr>
                <a:xfrm>
                  <a:off x="939207" y="2338018"/>
                  <a:ext cx="2331885" cy="3209743"/>
                </a:xfrm>
                <a:prstGeom prst="roundRect">
                  <a:avLst>
                    <a:gd name="adj" fmla="val 3723"/>
                  </a:avLst>
                </a:pr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a:lnSpc>
                      <a:spcPct val="120000"/>
                    </a:lnSpc>
                  </a:pPr>
                  <a:endParaRPr lang="zh-CN" altLang="en-US" sz="2000" b="1" dirty="0">
                    <a:solidFill>
                      <a:srgbClr val="FFFFFF"/>
                    </a:solidFill>
                  </a:endParaRPr>
                </a:p>
              </p:txBody>
            </p:sp>
            <p:sp>
              <p:nvSpPr>
                <p:cNvPr id="16" name="išḷíďê">
                  <a:extLst>
                    <a:ext uri="{FF2B5EF4-FFF2-40B4-BE49-F238E27FC236}">
                      <a16:creationId xmlns:a16="http://schemas.microsoft.com/office/drawing/2014/main" id="{FEA62A2D-2994-93BA-3D2A-5589296805D2}"/>
                    </a:ext>
                  </a:extLst>
                </p:cNvPr>
                <p:cNvSpPr/>
                <p:nvPr/>
              </p:nvSpPr>
              <p:spPr>
                <a:xfrm>
                  <a:off x="948386" y="2113251"/>
                  <a:ext cx="2322706" cy="374571"/>
                </a:xfrm>
                <a:prstGeom prst="roundRect">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r>
                    <a:rPr lang="en-US" altLang="zh-CN" sz="1600" dirty="0">
                      <a:solidFill>
                        <a:srgbClr val="F9FCFF"/>
                      </a:solidFill>
                      <a:latin typeface="+mn-ea"/>
                    </a:rPr>
                    <a:t>90</a:t>
                  </a:r>
                  <a:r>
                    <a:rPr lang="zh-CN" altLang="en-US" sz="1600" dirty="0">
                      <a:solidFill>
                        <a:srgbClr val="F9FCFF"/>
                      </a:solidFill>
                      <a:latin typeface="+mn-ea"/>
                    </a:rPr>
                    <a:t>年代初期</a:t>
                  </a:r>
                </a:p>
              </p:txBody>
            </p:sp>
            <p:sp>
              <p:nvSpPr>
                <p:cNvPr id="17" name="îs1íďê">
                  <a:extLst>
                    <a:ext uri="{FF2B5EF4-FFF2-40B4-BE49-F238E27FC236}">
                      <a16:creationId xmlns:a16="http://schemas.microsoft.com/office/drawing/2014/main" id="{FE770C4F-6E4C-EE4D-26EC-2273E50311A2}"/>
                    </a:ext>
                  </a:extLst>
                </p:cNvPr>
                <p:cNvSpPr txBox="1"/>
                <p:nvPr/>
              </p:nvSpPr>
              <p:spPr>
                <a:xfrm>
                  <a:off x="1182818" y="2889814"/>
                  <a:ext cx="1853842" cy="753668"/>
                </a:xfrm>
                <a:prstGeom prst="rect">
                  <a:avLst/>
                </a:prstGeom>
                <a:noFill/>
              </p:spPr>
              <p:txBody>
                <a:bodyPr wrap="square" lIns="0" tIns="0" rIns="0" bIns="0">
                  <a:spAutoFit/>
                </a:bodyPr>
                <a:lstStyle/>
                <a:p>
                  <a:pPr marL="0" marR="0" lvl="0" indent="0" algn="just" defTabSz="914400" rtl="0" eaLnBrk="1" fontAlgn="auto" latinLnBrk="0" hangingPunct="1">
                    <a:lnSpc>
                      <a:spcPct val="120000"/>
                    </a:lnSpc>
                    <a:buClrTx/>
                    <a:buSzTx/>
                    <a:buFontTx/>
                    <a:buNone/>
                    <a:tabLst/>
                    <a:defRPr/>
                  </a:pPr>
                  <a:r>
                    <a:rPr lang="zh-CN" altLang="en-US" sz="1400" dirty="0">
                      <a:latin typeface="+mn-ea"/>
                    </a:rPr>
                    <a:t>该阶段的主要因为管理会计外国理论开始在国内有一定的影响力</a:t>
                  </a:r>
                </a:p>
              </p:txBody>
            </p:sp>
          </p:grpSp>
          <p:grpSp>
            <p:nvGrpSpPr>
              <p:cNvPr id="20" name="ïŝḷiḋé">
                <a:extLst>
                  <a:ext uri="{FF2B5EF4-FFF2-40B4-BE49-F238E27FC236}">
                    <a16:creationId xmlns:a16="http://schemas.microsoft.com/office/drawing/2014/main" id="{9D68DC01-0E8A-7FBE-B712-73072B913027}"/>
                  </a:ext>
                </a:extLst>
              </p:cNvPr>
              <p:cNvGrpSpPr/>
              <p:nvPr/>
            </p:nvGrpSpPr>
            <p:grpSpPr>
              <a:xfrm>
                <a:off x="6361060" y="2220211"/>
                <a:ext cx="2331885" cy="3434510"/>
                <a:chOff x="939207" y="2113251"/>
                <a:chExt cx="2331885" cy="3434510"/>
              </a:xfrm>
            </p:grpSpPr>
            <p:sp>
              <p:nvSpPr>
                <p:cNvPr id="24" name="ïṥḷíďè">
                  <a:extLst>
                    <a:ext uri="{FF2B5EF4-FFF2-40B4-BE49-F238E27FC236}">
                      <a16:creationId xmlns:a16="http://schemas.microsoft.com/office/drawing/2014/main" id="{C2BFD8C4-7043-F8B0-C297-3D109C22D1FC}"/>
                    </a:ext>
                  </a:extLst>
                </p:cNvPr>
                <p:cNvSpPr/>
                <p:nvPr/>
              </p:nvSpPr>
              <p:spPr>
                <a:xfrm>
                  <a:off x="939207" y="2338018"/>
                  <a:ext cx="2331885" cy="3209743"/>
                </a:xfrm>
                <a:prstGeom prst="roundRect">
                  <a:avLst>
                    <a:gd name="adj" fmla="val 3723"/>
                  </a:avLst>
                </a:pr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a:lnSpc>
                      <a:spcPct val="120000"/>
                    </a:lnSpc>
                  </a:pPr>
                  <a:endParaRPr lang="zh-CN" altLang="en-US" sz="2000" b="1" dirty="0">
                    <a:solidFill>
                      <a:srgbClr val="FFFFFF"/>
                    </a:solidFill>
                  </a:endParaRPr>
                </a:p>
              </p:txBody>
            </p:sp>
            <p:sp>
              <p:nvSpPr>
                <p:cNvPr id="25" name="išḷíḑé">
                  <a:extLst>
                    <a:ext uri="{FF2B5EF4-FFF2-40B4-BE49-F238E27FC236}">
                      <a16:creationId xmlns:a16="http://schemas.microsoft.com/office/drawing/2014/main" id="{776805A8-F0D9-0277-8F73-557068337AD4}"/>
                    </a:ext>
                  </a:extLst>
                </p:cNvPr>
                <p:cNvSpPr/>
                <p:nvPr/>
              </p:nvSpPr>
              <p:spPr>
                <a:xfrm>
                  <a:off x="948386" y="2113251"/>
                  <a:ext cx="2322706" cy="374571"/>
                </a:xfrm>
                <a:prstGeom prst="roundRect">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r>
                    <a:rPr lang="en-US" altLang="zh-CN" sz="1600" dirty="0">
                      <a:solidFill>
                        <a:srgbClr val="F9FCFF"/>
                      </a:solidFill>
                      <a:latin typeface="+mn-ea"/>
                    </a:rPr>
                    <a:t>00</a:t>
                  </a:r>
                  <a:r>
                    <a:rPr lang="zh-CN" altLang="en-US" sz="1600" dirty="0">
                      <a:solidFill>
                        <a:srgbClr val="F9FCFF"/>
                      </a:solidFill>
                      <a:latin typeface="+mn-ea"/>
                    </a:rPr>
                    <a:t>年代初期</a:t>
                  </a:r>
                </a:p>
              </p:txBody>
            </p:sp>
            <p:sp>
              <p:nvSpPr>
                <p:cNvPr id="26" name="iṡḻiḑê">
                  <a:extLst>
                    <a:ext uri="{FF2B5EF4-FFF2-40B4-BE49-F238E27FC236}">
                      <a16:creationId xmlns:a16="http://schemas.microsoft.com/office/drawing/2014/main" id="{F2DD67FD-C9C7-5781-4B34-4660ACBE5CDE}"/>
                    </a:ext>
                  </a:extLst>
                </p:cNvPr>
                <p:cNvSpPr txBox="1"/>
                <p:nvPr/>
              </p:nvSpPr>
              <p:spPr>
                <a:xfrm>
                  <a:off x="1191763" y="4628062"/>
                  <a:ext cx="1853842" cy="753668"/>
                </a:xfrm>
                <a:prstGeom prst="rect">
                  <a:avLst/>
                </a:prstGeom>
                <a:noFill/>
              </p:spPr>
              <p:txBody>
                <a:bodyPr wrap="square" lIns="0" tIns="0" rIns="0" bIns="0">
                  <a:spAutoFit/>
                </a:bodyPr>
                <a:lstStyle/>
                <a:p>
                  <a:pPr marL="0" marR="0" lvl="0" indent="0" algn="just" defTabSz="914400" rtl="0" eaLnBrk="1" fontAlgn="auto" latinLnBrk="0" hangingPunct="1">
                    <a:lnSpc>
                      <a:spcPct val="120000"/>
                    </a:lnSpc>
                    <a:buClrTx/>
                    <a:buSzTx/>
                    <a:buFontTx/>
                    <a:buNone/>
                    <a:tabLst/>
                    <a:defRPr/>
                  </a:pPr>
                  <a:r>
                    <a:rPr lang="zh-CN" altLang="en-US" sz="1400" dirty="0">
                      <a:latin typeface="+mn-ea"/>
                    </a:rPr>
                    <a:t>该阶段的主要因为企业对管理会计开始重视，多人转型到这个赛道</a:t>
                  </a:r>
                </a:p>
              </p:txBody>
            </p:sp>
          </p:grpSp>
          <p:grpSp>
            <p:nvGrpSpPr>
              <p:cNvPr id="29" name="iṡḻîďe">
                <a:extLst>
                  <a:ext uri="{FF2B5EF4-FFF2-40B4-BE49-F238E27FC236}">
                    <a16:creationId xmlns:a16="http://schemas.microsoft.com/office/drawing/2014/main" id="{0D1C0982-0682-EC8C-AECE-400C97C3D6CD}"/>
                  </a:ext>
                </a:extLst>
              </p:cNvPr>
              <p:cNvGrpSpPr/>
              <p:nvPr/>
            </p:nvGrpSpPr>
            <p:grpSpPr>
              <a:xfrm>
                <a:off x="9063951" y="2220211"/>
                <a:ext cx="2322707" cy="3434510"/>
                <a:chOff x="948386" y="2113251"/>
                <a:chExt cx="2322707" cy="3434510"/>
              </a:xfrm>
            </p:grpSpPr>
            <p:sp>
              <p:nvSpPr>
                <p:cNvPr id="32" name="íslïḍè">
                  <a:extLst>
                    <a:ext uri="{FF2B5EF4-FFF2-40B4-BE49-F238E27FC236}">
                      <a16:creationId xmlns:a16="http://schemas.microsoft.com/office/drawing/2014/main" id="{B2076866-A02B-D2D5-B805-A2262752BBFF}"/>
                    </a:ext>
                  </a:extLst>
                </p:cNvPr>
                <p:cNvSpPr/>
                <p:nvPr/>
              </p:nvSpPr>
              <p:spPr>
                <a:xfrm>
                  <a:off x="948387" y="2338018"/>
                  <a:ext cx="2322706" cy="3209743"/>
                </a:xfrm>
                <a:prstGeom prst="roundRect">
                  <a:avLst>
                    <a:gd name="adj" fmla="val 3723"/>
                  </a:avLst>
                </a:pr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a:lnSpc>
                      <a:spcPct val="120000"/>
                    </a:lnSpc>
                  </a:pPr>
                  <a:endParaRPr lang="zh-CN" altLang="en-US" sz="2000" b="1" dirty="0">
                    <a:solidFill>
                      <a:srgbClr val="FFFFFF"/>
                    </a:solidFill>
                  </a:endParaRPr>
                </a:p>
              </p:txBody>
            </p:sp>
            <p:sp>
              <p:nvSpPr>
                <p:cNvPr id="50" name="iṥľîḍé">
                  <a:extLst>
                    <a:ext uri="{FF2B5EF4-FFF2-40B4-BE49-F238E27FC236}">
                      <a16:creationId xmlns:a16="http://schemas.microsoft.com/office/drawing/2014/main" id="{86D7789B-A146-F854-D521-0201A401FD32}"/>
                    </a:ext>
                  </a:extLst>
                </p:cNvPr>
                <p:cNvSpPr/>
                <p:nvPr/>
              </p:nvSpPr>
              <p:spPr>
                <a:xfrm>
                  <a:off x="948386" y="2113251"/>
                  <a:ext cx="2322706" cy="374571"/>
                </a:xfrm>
                <a:prstGeom prst="roundRect">
                  <a:avLst/>
                </a:prstGeom>
                <a:solidFill>
                  <a:schemeClr val="accent3"/>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r>
                    <a:rPr lang="zh-CN" altLang="en-US" sz="1600" dirty="0">
                      <a:solidFill>
                        <a:srgbClr val="F9FCFF"/>
                      </a:solidFill>
                      <a:latin typeface="+mn-ea"/>
                    </a:rPr>
                    <a:t>如今</a:t>
                  </a:r>
                </a:p>
              </p:txBody>
            </p:sp>
            <p:sp>
              <p:nvSpPr>
                <p:cNvPr id="51" name="îṥḻíḍê">
                  <a:extLst>
                    <a:ext uri="{FF2B5EF4-FFF2-40B4-BE49-F238E27FC236}">
                      <a16:creationId xmlns:a16="http://schemas.microsoft.com/office/drawing/2014/main" id="{371C4A2F-AC8B-5AB0-9CEE-8E76556551E3}"/>
                    </a:ext>
                  </a:extLst>
                </p:cNvPr>
                <p:cNvSpPr txBox="1"/>
                <p:nvPr/>
              </p:nvSpPr>
              <p:spPr>
                <a:xfrm>
                  <a:off x="1191763" y="4628062"/>
                  <a:ext cx="1853842" cy="753668"/>
                </a:xfrm>
                <a:prstGeom prst="rect">
                  <a:avLst/>
                </a:prstGeom>
                <a:noFill/>
              </p:spPr>
              <p:txBody>
                <a:bodyPr wrap="square" lIns="0" tIns="0" rIns="0" bIns="0">
                  <a:spAutoFit/>
                </a:bodyPr>
                <a:lstStyle/>
                <a:p>
                  <a:pPr marL="0" marR="0" lvl="0" indent="0" algn="just" defTabSz="914400" rtl="0" eaLnBrk="1" fontAlgn="auto" latinLnBrk="0" hangingPunct="1">
                    <a:lnSpc>
                      <a:spcPct val="120000"/>
                    </a:lnSpc>
                    <a:buClrTx/>
                    <a:buSzTx/>
                    <a:buFontTx/>
                    <a:buNone/>
                    <a:tabLst/>
                    <a:defRPr/>
                  </a:pPr>
                  <a:r>
                    <a:rPr lang="zh-CN" altLang="en-US" sz="1400" dirty="0">
                      <a:latin typeface="+mn-ea"/>
                    </a:rPr>
                    <a:t>内外企业对管理会计的重视，报考近</a:t>
                  </a:r>
                  <a:r>
                    <a:rPr lang="en-US" altLang="zh-CN" sz="1400" dirty="0">
                      <a:latin typeface="+mn-ea"/>
                    </a:rPr>
                    <a:t>1-2</a:t>
                  </a:r>
                  <a:r>
                    <a:rPr lang="zh-CN" altLang="en-US" sz="1400" dirty="0">
                      <a:latin typeface="+mn-ea"/>
                    </a:rPr>
                    <a:t>年超过</a:t>
                  </a:r>
                  <a:r>
                    <a:rPr lang="en-US" altLang="zh-CN" sz="1400" dirty="0">
                      <a:latin typeface="+mn-ea"/>
                    </a:rPr>
                    <a:t>20</a:t>
                  </a:r>
                  <a:r>
                    <a:rPr lang="zh-CN" altLang="en-US" sz="1400" dirty="0">
                      <a:latin typeface="+mn-ea"/>
                    </a:rPr>
                    <a:t>万人</a:t>
                  </a:r>
                </a:p>
              </p:txBody>
            </p:sp>
          </p:grpSp>
          <p:graphicFrame>
            <p:nvGraphicFramePr>
              <p:cNvPr id="10" name="isļíḋé">
                <a:extLst>
                  <a:ext uri="{FF2B5EF4-FFF2-40B4-BE49-F238E27FC236}">
                    <a16:creationId xmlns:a16="http://schemas.microsoft.com/office/drawing/2014/main" id="{B7A271E4-D70B-4C69-BAF3-1AA225CC28BE}"/>
                  </a:ext>
                </a:extLst>
              </p:cNvPr>
              <p:cNvGraphicFramePr/>
              <p:nvPr>
                <p:extLst>
                  <p:ext uri="{D42A27DB-BD31-4B8C-83A1-F6EECF244321}">
                    <p14:modId xmlns:p14="http://schemas.microsoft.com/office/powerpoint/2010/main" val="681136049"/>
                  </p:ext>
                </p:extLst>
              </p:nvPr>
            </p:nvGraphicFramePr>
            <p:xfrm>
              <a:off x="805342" y="2324543"/>
              <a:ext cx="10611206" cy="3008742"/>
            </p:xfrm>
            <a:graphic>
              <a:graphicData uri="http://schemas.openxmlformats.org/drawingml/2006/chart">
                <c:chart xmlns:c="http://schemas.openxmlformats.org/drawingml/2006/chart" xmlns:r="http://schemas.openxmlformats.org/officeDocument/2006/relationships" r:id="rId3"/>
              </a:graphicData>
            </a:graphic>
          </p:graphicFrame>
        </p:grpSp>
      </p:grpSp>
      <p:sp>
        <p:nvSpPr>
          <p:cNvPr id="3" name="iş1ïdê">
            <a:extLst>
              <a:ext uri="{FF2B5EF4-FFF2-40B4-BE49-F238E27FC236}">
                <a16:creationId xmlns:a16="http://schemas.microsoft.com/office/drawing/2014/main" id="{7496D8D1-7193-0176-4E4E-62755C7A3B31}"/>
              </a:ext>
            </a:extLst>
          </p:cNvPr>
          <p:cNvSpPr>
            <a:spLocks noGrp="1"/>
          </p:cNvSpPr>
          <p:nvPr>
            <p:ph type="sldNum" sz="quarter" idx="12"/>
          </p:nvPr>
        </p:nvSpPr>
        <p:spPr/>
        <p:txBody>
          <a:bodyPr/>
          <a:lstStyle/>
          <a:p>
            <a:fld id="{7F65B630-C7FF-41C0-9923-C5E5E29EED81}" type="slidenum">
              <a:rPr lang="en-US" altLang="zh-CN" smtClean="0"/>
              <a:pPr/>
              <a:t>20</a:t>
            </a:fld>
            <a:endParaRPr lang="en-US"/>
          </a:p>
        </p:txBody>
      </p:sp>
    </p:spTree>
    <p:extLst>
      <p:ext uri="{BB962C8B-B14F-4D97-AF65-F5344CB8AC3E}">
        <p14:creationId xmlns:p14="http://schemas.microsoft.com/office/powerpoint/2010/main" val="4077011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ï$ļîďê"/>
        <p:cNvGrpSpPr/>
        <p:nvPr/>
      </p:nvGrpSpPr>
      <p:grpSpPr>
        <a:xfrm>
          <a:off x="0" y="0"/>
          <a:ext cx="0" cy="0"/>
          <a:chOff x="0" y="0"/>
          <a:chExt cx="0" cy="0"/>
        </a:xfrm>
      </p:grpSpPr>
      <p:sp>
        <p:nvSpPr>
          <p:cNvPr id="33" name="iśļiḍe">
            <a:extLst>
              <a:ext uri="{FF2B5EF4-FFF2-40B4-BE49-F238E27FC236}">
                <a16:creationId xmlns:a16="http://schemas.microsoft.com/office/drawing/2014/main" id="{1A4BA967-EC1B-25E3-DD6B-D7594D20832B}"/>
              </a:ext>
            </a:extLst>
          </p:cNvPr>
          <p:cNvSpPr>
            <a:spLocks noGrp="1"/>
          </p:cNvSpPr>
          <p:nvPr>
            <p:ph type="title"/>
          </p:nvPr>
        </p:nvSpPr>
        <p:spPr/>
        <p:txBody>
          <a:bodyPr/>
          <a:lstStyle/>
          <a:p>
            <a:r>
              <a:rPr lang="zh-CN" altLang="en-US" dirty="0"/>
              <a:t>电子工具多样化</a:t>
            </a:r>
          </a:p>
        </p:txBody>
      </p:sp>
      <p:grpSp>
        <p:nvGrpSpPr>
          <p:cNvPr id="2" name="íṥḻíḍê">
            <a:extLst>
              <a:ext uri="{FF2B5EF4-FFF2-40B4-BE49-F238E27FC236}">
                <a16:creationId xmlns:a16="http://schemas.microsoft.com/office/drawing/2014/main" id="{68FA6A79-2752-506D-C9A9-932954FEF3AE}"/>
              </a:ext>
            </a:extLst>
          </p:cNvPr>
          <p:cNvGrpSpPr/>
          <p:nvPr/>
        </p:nvGrpSpPr>
        <p:grpSpPr>
          <a:xfrm>
            <a:off x="893577" y="1545654"/>
            <a:ext cx="10742621" cy="4376291"/>
            <a:chOff x="893577" y="1385020"/>
            <a:chExt cx="10742621" cy="4376291"/>
          </a:xfrm>
        </p:grpSpPr>
        <p:grpSp>
          <p:nvGrpSpPr>
            <p:cNvPr id="31" name="ïŝḻïḍê">
              <a:extLst>
                <a:ext uri="{FF2B5EF4-FFF2-40B4-BE49-F238E27FC236}">
                  <a16:creationId xmlns:a16="http://schemas.microsoft.com/office/drawing/2014/main" id="{B49E890E-BC3C-080D-2873-DF374B1FD24B}"/>
                </a:ext>
              </a:extLst>
            </p:cNvPr>
            <p:cNvGrpSpPr/>
            <p:nvPr/>
          </p:nvGrpSpPr>
          <p:grpSpPr>
            <a:xfrm>
              <a:off x="893577" y="1385020"/>
              <a:ext cx="5562391" cy="1299061"/>
              <a:chOff x="916333" y="1418820"/>
              <a:chExt cx="5562391" cy="1299061"/>
            </a:xfrm>
          </p:grpSpPr>
          <p:sp>
            <p:nvSpPr>
              <p:cNvPr id="6" name="îşḻîḓè">
                <a:extLst>
                  <a:ext uri="{FF2B5EF4-FFF2-40B4-BE49-F238E27FC236}">
                    <a16:creationId xmlns:a16="http://schemas.microsoft.com/office/drawing/2014/main" id="{FD5F72C6-B402-C08F-F5FA-8F99B4E75985}"/>
                  </a:ext>
                </a:extLst>
              </p:cNvPr>
              <p:cNvSpPr/>
              <p:nvPr/>
            </p:nvSpPr>
            <p:spPr>
              <a:xfrm>
                <a:off x="939392" y="1418820"/>
                <a:ext cx="5539332" cy="1299061"/>
              </a:xfrm>
              <a:prstGeom prst="roundRect">
                <a:avLst>
                  <a:gd name="adj" fmla="val 3723"/>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sp>
            <p:nvSpPr>
              <p:cNvPr id="8" name="íśľíḑe">
                <a:extLst>
                  <a:ext uri="{FF2B5EF4-FFF2-40B4-BE49-F238E27FC236}">
                    <a16:creationId xmlns:a16="http://schemas.microsoft.com/office/drawing/2014/main" id="{51677A14-8F3E-82D8-5320-354F1381CC7B}"/>
                  </a:ext>
                </a:extLst>
              </p:cNvPr>
              <p:cNvSpPr/>
              <p:nvPr/>
            </p:nvSpPr>
            <p:spPr>
              <a:xfrm>
                <a:off x="916333" y="1418820"/>
                <a:ext cx="72000" cy="1299061"/>
              </a:xfrm>
              <a:prstGeom prst="roundRect">
                <a:avLst>
                  <a:gd name="adj" fmla="val 50000"/>
                </a:avLst>
              </a:prstGeom>
              <a:solidFill>
                <a:schemeClr val="accent1"/>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grpSp>
            <p:nvGrpSpPr>
              <p:cNvPr id="24" name="ïSļiḋe">
                <a:extLst>
                  <a:ext uri="{FF2B5EF4-FFF2-40B4-BE49-F238E27FC236}">
                    <a16:creationId xmlns:a16="http://schemas.microsoft.com/office/drawing/2014/main" id="{FC7E2ACE-94AA-8D3D-0B69-14290C535E5A}"/>
                  </a:ext>
                </a:extLst>
              </p:cNvPr>
              <p:cNvGrpSpPr/>
              <p:nvPr/>
            </p:nvGrpSpPr>
            <p:grpSpPr>
              <a:xfrm>
                <a:off x="1176784" y="1626769"/>
                <a:ext cx="5040584" cy="918878"/>
                <a:chOff x="1176784" y="1626769"/>
                <a:chExt cx="5040584" cy="918878"/>
              </a:xfrm>
            </p:grpSpPr>
            <p:sp>
              <p:nvSpPr>
                <p:cNvPr id="7" name="íSḷîḋê">
                  <a:extLst>
                    <a:ext uri="{FF2B5EF4-FFF2-40B4-BE49-F238E27FC236}">
                      <a16:creationId xmlns:a16="http://schemas.microsoft.com/office/drawing/2014/main" id="{FF30D0D7-5CA3-9B80-0308-541957A687E6}"/>
                    </a:ext>
                  </a:extLst>
                </p:cNvPr>
                <p:cNvSpPr txBox="1"/>
                <p:nvPr/>
              </p:nvSpPr>
              <p:spPr>
                <a:xfrm>
                  <a:off x="1208015" y="2050511"/>
                  <a:ext cx="5009353" cy="495136"/>
                </a:xfrm>
                <a:prstGeom prst="rect">
                  <a:avLst/>
                </a:prstGeom>
                <a:noFill/>
              </p:spPr>
              <p:txBody>
                <a:bodyPr wrap="square" lIns="0" tIns="0" rIns="0" bIns="0">
                  <a:spAutoFit/>
                </a:bodyPr>
                <a:lstStyle/>
                <a:p>
                  <a:pPr>
                    <a:lnSpc>
                      <a:spcPct val="120000"/>
                    </a:lnSpc>
                  </a:pPr>
                  <a:r>
                    <a:rPr lang="zh-CN" altLang="en-US" sz="1400" dirty="0">
                      <a:latin typeface="+mn-ea"/>
                    </a:rPr>
                    <a:t>管理会计决策是企业的一项综合性较强的决策，涉及项目的多个方面，通常的普通会计决策方法更多侧重传统会计的知识析</a:t>
                  </a:r>
                </a:p>
              </p:txBody>
            </p:sp>
            <p:sp>
              <p:nvSpPr>
                <p:cNvPr id="9" name="îṧļiďè">
                  <a:extLst>
                    <a:ext uri="{FF2B5EF4-FFF2-40B4-BE49-F238E27FC236}">
                      <a16:creationId xmlns:a16="http://schemas.microsoft.com/office/drawing/2014/main" id="{1FB83B8A-A0C2-51B0-3AA8-E1FEBA1BD519}"/>
                    </a:ext>
                  </a:extLst>
                </p:cNvPr>
                <p:cNvSpPr txBox="1">
                  <a:spLocks/>
                </p:cNvSpPr>
                <p:nvPr/>
              </p:nvSpPr>
              <p:spPr>
                <a:xfrm>
                  <a:off x="1176784" y="1626769"/>
                  <a:ext cx="5040583" cy="276999"/>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b="1" dirty="0">
                      <a:latin typeface="+mj-ea"/>
                      <a:ea typeface="+mj-ea"/>
                      <a:cs typeface="+mj-cs"/>
                    </a:rPr>
                    <a:t>管理会计需要电子工具多样化</a:t>
                  </a:r>
                </a:p>
              </p:txBody>
            </p:sp>
          </p:grpSp>
        </p:grpSp>
        <p:grpSp>
          <p:nvGrpSpPr>
            <p:cNvPr id="27" name="ïSḷîdê">
              <a:extLst>
                <a:ext uri="{FF2B5EF4-FFF2-40B4-BE49-F238E27FC236}">
                  <a16:creationId xmlns:a16="http://schemas.microsoft.com/office/drawing/2014/main" id="{489EB4BA-498E-8BA5-59B5-BE99B09B6CFD}"/>
                </a:ext>
              </a:extLst>
            </p:cNvPr>
            <p:cNvGrpSpPr/>
            <p:nvPr/>
          </p:nvGrpSpPr>
          <p:grpSpPr>
            <a:xfrm>
              <a:off x="6644420" y="1623746"/>
              <a:ext cx="4991778" cy="4137565"/>
              <a:chOff x="6595588" y="1358725"/>
              <a:chExt cx="4670002" cy="4348880"/>
            </a:xfrm>
          </p:grpSpPr>
          <p:graphicFrame>
            <p:nvGraphicFramePr>
              <p:cNvPr id="28" name="ïṡļiďe">
                <a:extLst>
                  <a:ext uri="{FF2B5EF4-FFF2-40B4-BE49-F238E27FC236}">
                    <a16:creationId xmlns:a16="http://schemas.microsoft.com/office/drawing/2014/main" id="{757462C2-5263-4C2D-7836-68A1C8E823E9}"/>
                  </a:ext>
                </a:extLst>
              </p:cNvPr>
              <p:cNvGraphicFramePr/>
              <p:nvPr>
                <p:extLst>
                  <p:ext uri="{D42A27DB-BD31-4B8C-83A1-F6EECF244321}">
                    <p14:modId xmlns:p14="http://schemas.microsoft.com/office/powerpoint/2010/main" val="1503098309"/>
                  </p:ext>
                </p:extLst>
              </p:nvPr>
            </p:nvGraphicFramePr>
            <p:xfrm>
              <a:off x="6595588" y="1750849"/>
              <a:ext cx="4670002" cy="3956756"/>
            </p:xfrm>
            <a:graphic>
              <a:graphicData uri="http://schemas.openxmlformats.org/drawingml/2006/chart">
                <c:chart xmlns:c="http://schemas.openxmlformats.org/drawingml/2006/chart" xmlns:r="http://schemas.openxmlformats.org/officeDocument/2006/relationships" r:id="rId3"/>
              </a:graphicData>
            </a:graphic>
          </p:graphicFrame>
          <p:sp>
            <p:nvSpPr>
              <p:cNvPr id="29" name="îşḻïḋè">
                <a:extLst>
                  <a:ext uri="{FF2B5EF4-FFF2-40B4-BE49-F238E27FC236}">
                    <a16:creationId xmlns:a16="http://schemas.microsoft.com/office/drawing/2014/main" id="{EA7BFE10-69CE-22AB-95A2-D185C3A3E62E}"/>
                  </a:ext>
                </a:extLst>
              </p:cNvPr>
              <p:cNvSpPr txBox="1"/>
              <p:nvPr/>
            </p:nvSpPr>
            <p:spPr>
              <a:xfrm>
                <a:off x="6595588" y="1358725"/>
                <a:ext cx="3563426" cy="258796"/>
              </a:xfrm>
              <a:prstGeom prst="rect">
                <a:avLst/>
              </a:prstGeom>
            </p:spPr>
            <p:txBody>
              <a:bodyPr wrap="square" lIns="0" tIns="0" rIns="0" bIns="0" rtlCol="0">
                <a:spAutoFit/>
              </a:bodyPr>
              <a:lstStyle/>
              <a:p>
                <a:r>
                  <a:rPr lang="zh-CN" altLang="en-US" sz="1600" dirty="0">
                    <a:latin typeface="+mn-ea"/>
                  </a:rPr>
                  <a:t>管理会计对电子工具喜爱程度表</a:t>
                </a:r>
              </a:p>
            </p:txBody>
          </p:sp>
        </p:grpSp>
        <p:grpSp>
          <p:nvGrpSpPr>
            <p:cNvPr id="35" name="íṧľïḍè">
              <a:extLst>
                <a:ext uri="{FF2B5EF4-FFF2-40B4-BE49-F238E27FC236}">
                  <a16:creationId xmlns:a16="http://schemas.microsoft.com/office/drawing/2014/main" id="{26E12D27-A3C7-07CC-CCAE-A16D4515015C}"/>
                </a:ext>
              </a:extLst>
            </p:cNvPr>
            <p:cNvGrpSpPr/>
            <p:nvPr/>
          </p:nvGrpSpPr>
          <p:grpSpPr>
            <a:xfrm>
              <a:off x="893577" y="2889840"/>
              <a:ext cx="5562391" cy="1303631"/>
              <a:chOff x="916333" y="2882276"/>
              <a:chExt cx="5562391" cy="1303631"/>
            </a:xfrm>
          </p:grpSpPr>
          <p:sp>
            <p:nvSpPr>
              <p:cNvPr id="20" name="iSḷidê">
                <a:extLst>
                  <a:ext uri="{FF2B5EF4-FFF2-40B4-BE49-F238E27FC236}">
                    <a16:creationId xmlns:a16="http://schemas.microsoft.com/office/drawing/2014/main" id="{323846B0-58C8-B3DB-3E93-CF8935722BCF}"/>
                  </a:ext>
                </a:extLst>
              </p:cNvPr>
              <p:cNvSpPr/>
              <p:nvPr/>
            </p:nvSpPr>
            <p:spPr>
              <a:xfrm>
                <a:off x="939392" y="2886846"/>
                <a:ext cx="5539332" cy="1299061"/>
              </a:xfrm>
              <a:prstGeom prst="roundRect">
                <a:avLst>
                  <a:gd name="adj" fmla="val 3723"/>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sp>
            <p:nvSpPr>
              <p:cNvPr id="22" name="ïsľïḍé">
                <a:extLst>
                  <a:ext uri="{FF2B5EF4-FFF2-40B4-BE49-F238E27FC236}">
                    <a16:creationId xmlns:a16="http://schemas.microsoft.com/office/drawing/2014/main" id="{C0C29E96-78F9-181D-0AE5-8F3EEE94BA23}"/>
                  </a:ext>
                </a:extLst>
              </p:cNvPr>
              <p:cNvSpPr/>
              <p:nvPr/>
            </p:nvSpPr>
            <p:spPr>
              <a:xfrm>
                <a:off x="916333" y="2882276"/>
                <a:ext cx="72000" cy="1299061"/>
              </a:xfrm>
              <a:prstGeom prst="roundRect">
                <a:avLst>
                  <a:gd name="adj" fmla="val 50000"/>
                </a:avLst>
              </a:prstGeom>
              <a:solidFill>
                <a:schemeClr val="accent2"/>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a:solidFill>
                    <a:srgbClr val="FFFFFF"/>
                  </a:solidFill>
                </a:endParaRPr>
              </a:p>
            </p:txBody>
          </p:sp>
          <p:sp>
            <p:nvSpPr>
              <p:cNvPr id="21" name="íś1îḋê">
                <a:extLst>
                  <a:ext uri="{FF2B5EF4-FFF2-40B4-BE49-F238E27FC236}">
                    <a16:creationId xmlns:a16="http://schemas.microsoft.com/office/drawing/2014/main" id="{2343011F-0FB7-D0BB-6D89-7F18EE836EF0}"/>
                  </a:ext>
                </a:extLst>
              </p:cNvPr>
              <p:cNvSpPr txBox="1"/>
              <p:nvPr/>
            </p:nvSpPr>
            <p:spPr>
              <a:xfrm>
                <a:off x="1192999" y="3519259"/>
                <a:ext cx="5009353" cy="495136"/>
              </a:xfrm>
              <a:prstGeom prst="rect">
                <a:avLst/>
              </a:prstGeom>
              <a:noFill/>
            </p:spPr>
            <p:txBody>
              <a:bodyPr wrap="square" lIns="0" tIns="0" rIns="0" bIns="0">
                <a:spAutoFit/>
              </a:bodyPr>
              <a:lstStyle/>
              <a:p>
                <a:pPr>
                  <a:lnSpc>
                    <a:spcPct val="120000"/>
                  </a:lnSpc>
                </a:pPr>
                <a:r>
                  <a:rPr lang="zh-CN" altLang="en-US" sz="1400" dirty="0">
                    <a:latin typeface="+mn-ea"/>
                  </a:rPr>
                  <a:t>传统的分析方法存在许多局限，不能全面地分析项目的情况，管理会计应运而生，其工具的整合，越来越多元化</a:t>
                </a:r>
              </a:p>
            </p:txBody>
          </p:sp>
          <p:sp>
            <p:nvSpPr>
              <p:cNvPr id="30" name="îṩ1ïďe">
                <a:extLst>
                  <a:ext uri="{FF2B5EF4-FFF2-40B4-BE49-F238E27FC236}">
                    <a16:creationId xmlns:a16="http://schemas.microsoft.com/office/drawing/2014/main" id="{E092380B-27F0-1115-1AD6-92EA07908727}"/>
                  </a:ext>
                </a:extLst>
              </p:cNvPr>
              <p:cNvSpPr txBox="1">
                <a:spLocks/>
              </p:cNvSpPr>
              <p:nvPr/>
            </p:nvSpPr>
            <p:spPr>
              <a:xfrm>
                <a:off x="1176785" y="3094073"/>
                <a:ext cx="5040582" cy="276999"/>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b="1" dirty="0">
                    <a:latin typeface="+mj-ea"/>
                    <a:ea typeface="+mj-ea"/>
                    <a:cs typeface="+mj-cs"/>
                  </a:rPr>
                  <a:t>管理会计电子工具多样化有必然性</a:t>
                </a:r>
              </a:p>
            </p:txBody>
          </p:sp>
        </p:grpSp>
        <p:grpSp>
          <p:nvGrpSpPr>
            <p:cNvPr id="39" name="ïṧļíḓe">
              <a:extLst>
                <a:ext uri="{FF2B5EF4-FFF2-40B4-BE49-F238E27FC236}">
                  <a16:creationId xmlns:a16="http://schemas.microsoft.com/office/drawing/2014/main" id="{C7D7D7E5-7629-AA6A-FFF2-09623D406F52}"/>
                </a:ext>
              </a:extLst>
            </p:cNvPr>
            <p:cNvGrpSpPr/>
            <p:nvPr/>
          </p:nvGrpSpPr>
          <p:grpSpPr>
            <a:xfrm>
              <a:off x="893577" y="4403800"/>
              <a:ext cx="5562391" cy="1299061"/>
              <a:chOff x="916333" y="4437600"/>
              <a:chExt cx="5562391" cy="1299061"/>
            </a:xfrm>
          </p:grpSpPr>
          <p:sp>
            <p:nvSpPr>
              <p:cNvPr id="32" name="isļíḓê">
                <a:extLst>
                  <a:ext uri="{FF2B5EF4-FFF2-40B4-BE49-F238E27FC236}">
                    <a16:creationId xmlns:a16="http://schemas.microsoft.com/office/drawing/2014/main" id="{DA1B9B42-6ABA-A529-3641-FFB8F0281977}"/>
                  </a:ext>
                </a:extLst>
              </p:cNvPr>
              <p:cNvSpPr/>
              <p:nvPr/>
            </p:nvSpPr>
            <p:spPr>
              <a:xfrm>
                <a:off x="939392" y="4437600"/>
                <a:ext cx="5539332" cy="1299061"/>
              </a:xfrm>
              <a:prstGeom prst="roundRect">
                <a:avLst>
                  <a:gd name="adj" fmla="val 3723"/>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sp>
            <p:nvSpPr>
              <p:cNvPr id="36" name="iṧlîḋé">
                <a:extLst>
                  <a:ext uri="{FF2B5EF4-FFF2-40B4-BE49-F238E27FC236}">
                    <a16:creationId xmlns:a16="http://schemas.microsoft.com/office/drawing/2014/main" id="{8FDE6E8D-AA2B-ECAA-8E90-3EE1C518BBC7}"/>
                  </a:ext>
                </a:extLst>
              </p:cNvPr>
              <p:cNvSpPr txBox="1"/>
              <p:nvPr/>
            </p:nvSpPr>
            <p:spPr>
              <a:xfrm>
                <a:off x="1104430" y="4986491"/>
                <a:ext cx="5009353" cy="587469"/>
              </a:xfrm>
              <a:prstGeom prst="rect">
                <a:avLst/>
              </a:prstGeom>
              <a:noFill/>
            </p:spPr>
            <p:txBody>
              <a:bodyPr wrap="square">
                <a:spAutoFit/>
              </a:bodyPr>
              <a:lstStyle/>
              <a:p>
                <a:pPr>
                  <a:lnSpc>
                    <a:spcPct val="120000"/>
                  </a:lnSpc>
                </a:pPr>
                <a:r>
                  <a:rPr lang="zh-CN" altLang="en-US" sz="1400" dirty="0">
                    <a:latin typeface="+mn-ea"/>
                  </a:rPr>
                  <a:t>本文根据管理会计日常使用的工具进行调查，按照管理会计对电子工具依赖性做出排序</a:t>
                </a:r>
              </a:p>
            </p:txBody>
          </p:sp>
          <p:sp>
            <p:nvSpPr>
              <p:cNvPr id="38" name="îṣľiḍe">
                <a:extLst>
                  <a:ext uri="{FF2B5EF4-FFF2-40B4-BE49-F238E27FC236}">
                    <a16:creationId xmlns:a16="http://schemas.microsoft.com/office/drawing/2014/main" id="{898790D5-ACD7-624A-7369-B669F6B6F278}"/>
                  </a:ext>
                </a:extLst>
              </p:cNvPr>
              <p:cNvSpPr txBox="1">
                <a:spLocks/>
              </p:cNvSpPr>
              <p:nvPr/>
            </p:nvSpPr>
            <p:spPr>
              <a:xfrm>
                <a:off x="1176785" y="4598826"/>
                <a:ext cx="4936998" cy="276999"/>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b="1" dirty="0">
                    <a:latin typeface="+mj-ea"/>
                    <a:ea typeface="+mj-ea"/>
                    <a:cs typeface="+mj-cs"/>
                  </a:rPr>
                  <a:t>财务网云深受管理会计者欢迎</a:t>
                </a:r>
              </a:p>
            </p:txBody>
          </p:sp>
          <p:sp>
            <p:nvSpPr>
              <p:cNvPr id="37" name="íṧļîḋê">
                <a:extLst>
                  <a:ext uri="{FF2B5EF4-FFF2-40B4-BE49-F238E27FC236}">
                    <a16:creationId xmlns:a16="http://schemas.microsoft.com/office/drawing/2014/main" id="{307ED7A3-4A3E-EF88-330F-84CBBCD17C1F}"/>
                  </a:ext>
                </a:extLst>
              </p:cNvPr>
              <p:cNvSpPr/>
              <p:nvPr/>
            </p:nvSpPr>
            <p:spPr>
              <a:xfrm>
                <a:off x="916333" y="4437600"/>
                <a:ext cx="72000" cy="1299061"/>
              </a:xfrm>
              <a:prstGeom prst="roundRect">
                <a:avLst>
                  <a:gd name="adj" fmla="val 50000"/>
                </a:avLst>
              </a:prstGeom>
              <a:solidFill>
                <a:schemeClr val="accent3"/>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a:solidFill>
                    <a:srgbClr val="FFFFFF"/>
                  </a:solidFill>
                </a:endParaRPr>
              </a:p>
            </p:txBody>
          </p:sp>
        </p:grpSp>
      </p:grpSp>
      <p:sp>
        <p:nvSpPr>
          <p:cNvPr id="4" name="íś1îḋè">
            <a:extLst>
              <a:ext uri="{FF2B5EF4-FFF2-40B4-BE49-F238E27FC236}">
                <a16:creationId xmlns:a16="http://schemas.microsoft.com/office/drawing/2014/main" id="{75C888BD-379E-892B-0C40-65A1D75D0C16}"/>
              </a:ext>
            </a:extLst>
          </p:cNvPr>
          <p:cNvSpPr>
            <a:spLocks noGrp="1"/>
          </p:cNvSpPr>
          <p:nvPr>
            <p:ph type="sldNum" sz="quarter" idx="12"/>
          </p:nvPr>
        </p:nvSpPr>
        <p:spPr/>
        <p:txBody>
          <a:bodyPr/>
          <a:lstStyle/>
          <a:p>
            <a:fld id="{7F65B630-C7FF-41C0-9923-C5E5E29EED81}" type="slidenum">
              <a:rPr lang="en-US" altLang="zh-CN" smtClean="0"/>
              <a:pPr/>
              <a:t>21</a:t>
            </a:fld>
            <a:endParaRPr lang="en-US"/>
          </a:p>
        </p:txBody>
      </p:sp>
    </p:spTree>
    <p:extLst>
      <p:ext uri="{BB962C8B-B14F-4D97-AF65-F5344CB8AC3E}">
        <p14:creationId xmlns:p14="http://schemas.microsoft.com/office/powerpoint/2010/main" val="610851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íṥľíďè"/>
        <p:cNvGrpSpPr/>
        <p:nvPr/>
      </p:nvGrpSpPr>
      <p:grpSpPr>
        <a:xfrm>
          <a:off x="0" y="0"/>
          <a:ext cx="0" cy="0"/>
          <a:chOff x="0" y="0"/>
          <a:chExt cx="0" cy="0"/>
        </a:xfrm>
      </p:grpSpPr>
      <p:sp>
        <p:nvSpPr>
          <p:cNvPr id="4" name="iSļiḍè">
            <a:extLst>
              <a:ext uri="{FF2B5EF4-FFF2-40B4-BE49-F238E27FC236}">
                <a16:creationId xmlns:a16="http://schemas.microsoft.com/office/drawing/2014/main" id="{39A1AB0E-4E8B-7276-2462-0E07A988353F}"/>
              </a:ext>
            </a:extLst>
          </p:cNvPr>
          <p:cNvSpPr>
            <a:spLocks noGrp="1"/>
          </p:cNvSpPr>
          <p:nvPr>
            <p:ph type="title"/>
          </p:nvPr>
        </p:nvSpPr>
        <p:spPr>
          <a:xfrm>
            <a:off x="4128408" y="4948524"/>
            <a:ext cx="6045199" cy="590931"/>
          </a:xfrm>
        </p:spPr>
        <p:txBody>
          <a:bodyPr/>
          <a:lstStyle/>
          <a:p>
            <a:r>
              <a:rPr lang="zh-CN" altLang="en-US" dirty="0"/>
              <a:t>归纳总结</a:t>
            </a:r>
          </a:p>
        </p:txBody>
      </p:sp>
      <p:sp>
        <p:nvSpPr>
          <p:cNvPr id="28" name="îṧlíḋè">
            <a:extLst>
              <a:ext uri="{FF2B5EF4-FFF2-40B4-BE49-F238E27FC236}">
                <a16:creationId xmlns:a16="http://schemas.microsoft.com/office/drawing/2014/main" id="{D170FBC3-7163-D5D7-B6F1-4E1C881F4399}"/>
              </a:ext>
            </a:extLst>
          </p:cNvPr>
          <p:cNvSpPr>
            <a:spLocks noGrp="1"/>
          </p:cNvSpPr>
          <p:nvPr>
            <p:ph type="body" idx="1"/>
          </p:nvPr>
        </p:nvSpPr>
        <p:spPr/>
        <p:txBody>
          <a:bodyPr/>
          <a:lstStyle/>
          <a:p>
            <a:r>
              <a:rPr lang="zh-CN" altLang="en-US" dirty="0"/>
              <a:t>请在此处编辑文字请在此处编辑文字。</a:t>
            </a:r>
          </a:p>
        </p:txBody>
      </p:sp>
      <p:sp>
        <p:nvSpPr>
          <p:cNvPr id="5" name="ïŝlídê">
            <a:extLst>
              <a:ext uri="{FF2B5EF4-FFF2-40B4-BE49-F238E27FC236}">
                <a16:creationId xmlns:a16="http://schemas.microsoft.com/office/drawing/2014/main" id="{2ED074A8-2CC8-4F08-C445-A3407A2EAD0B}"/>
              </a:ext>
            </a:extLst>
          </p:cNvPr>
          <p:cNvSpPr txBox="1">
            <a:spLocks/>
          </p:cNvSpPr>
          <p:nvPr/>
        </p:nvSpPr>
        <p:spPr>
          <a:xfrm>
            <a:off x="3829050" y="4548414"/>
            <a:ext cx="5233255" cy="1446550"/>
          </a:xfrm>
          <a:prstGeom prst="rect">
            <a:avLst/>
          </a:prstGeom>
        </p:spPr>
        <p:txBody>
          <a:bodyPr vert="horz" wrap="square" lIns="91440" tIns="45720" rIns="91440" bIns="45720" rtlCol="0" anchor="ctr">
            <a:spAutoFit/>
          </a:bodyPr>
          <a:lstStyle>
            <a:defPPr>
              <a:defRPr lang="zh-CN"/>
            </a:defPPr>
            <a:lvl1pPr marL="0" algn="ctr" defTabSz="914400" rtl="0" eaLnBrk="1" latinLnBrk="0" hangingPunct="1">
              <a:defRPr lang="zh-CN" altLang="en-US"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8800" b="1" dirty="0">
                <a:solidFill>
                  <a:schemeClr val="accent1">
                    <a:alpha val="20000"/>
                  </a:schemeClr>
                </a:solidFill>
              </a:rPr>
              <a:t>PART 04</a:t>
            </a:r>
          </a:p>
        </p:txBody>
      </p:sp>
      <p:sp>
        <p:nvSpPr>
          <p:cNvPr id="6" name="íṥḷîdè">
            <a:extLst>
              <a:ext uri="{FF2B5EF4-FFF2-40B4-BE49-F238E27FC236}">
                <a16:creationId xmlns:a16="http://schemas.microsoft.com/office/drawing/2014/main" id="{06A78076-01D5-CAEA-ECD6-0B69BC1620A4}"/>
              </a:ext>
            </a:extLst>
          </p:cNvPr>
          <p:cNvSpPr>
            <a:spLocks noGrp="1"/>
          </p:cNvSpPr>
          <p:nvPr>
            <p:ph type="sldNum" sz="quarter" idx="12"/>
          </p:nvPr>
        </p:nvSpPr>
        <p:spPr/>
        <p:txBody>
          <a:bodyPr/>
          <a:lstStyle/>
          <a:p>
            <a:fld id="{7F65B630-C7FF-41C0-9923-C5E5E29EED81}" type="slidenum">
              <a:rPr lang="en-US" altLang="zh-CN" smtClean="0"/>
              <a:pPr/>
              <a:t>22</a:t>
            </a:fld>
            <a:endParaRPr lang="en-US"/>
          </a:p>
        </p:txBody>
      </p:sp>
    </p:spTree>
    <p:extLst>
      <p:ext uri="{BB962C8B-B14F-4D97-AF65-F5344CB8AC3E}">
        <p14:creationId xmlns:p14="http://schemas.microsoft.com/office/powerpoint/2010/main" val="889817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ïṣļïḍé"/>
        <p:cNvGrpSpPr/>
        <p:nvPr/>
      </p:nvGrpSpPr>
      <p:grpSpPr>
        <a:xfrm>
          <a:off x="0" y="0"/>
          <a:ext cx="0" cy="0"/>
          <a:chOff x="0" y="0"/>
          <a:chExt cx="0" cy="0"/>
        </a:xfrm>
      </p:grpSpPr>
      <p:sp>
        <p:nvSpPr>
          <p:cNvPr id="50" name="ísḷiḋè">
            <a:extLst>
              <a:ext uri="{FF2B5EF4-FFF2-40B4-BE49-F238E27FC236}">
                <a16:creationId xmlns:a16="http://schemas.microsoft.com/office/drawing/2014/main" id="{FA1E8D7B-95BD-591F-D4AD-1F16502E01B2}"/>
              </a:ext>
            </a:extLst>
          </p:cNvPr>
          <p:cNvSpPr>
            <a:spLocks noGrp="1"/>
          </p:cNvSpPr>
          <p:nvPr>
            <p:ph type="title"/>
          </p:nvPr>
        </p:nvSpPr>
        <p:spPr/>
        <p:txBody>
          <a:bodyPr/>
          <a:lstStyle/>
          <a:p>
            <a:r>
              <a:rPr lang="zh-CN" altLang="en-US" dirty="0"/>
              <a:t>结论和建议</a:t>
            </a:r>
          </a:p>
        </p:txBody>
      </p:sp>
      <p:sp>
        <p:nvSpPr>
          <p:cNvPr id="2" name="îśľiďé">
            <a:extLst>
              <a:ext uri="{FF2B5EF4-FFF2-40B4-BE49-F238E27FC236}">
                <a16:creationId xmlns:a16="http://schemas.microsoft.com/office/drawing/2014/main" id="{D0A13579-90F1-3C52-39EE-1496DF172A41}"/>
              </a:ext>
            </a:extLst>
          </p:cNvPr>
          <p:cNvSpPr>
            <a:spLocks noGrp="1"/>
          </p:cNvSpPr>
          <p:nvPr>
            <p:ph type="sldNum" sz="quarter" idx="12"/>
          </p:nvPr>
        </p:nvSpPr>
        <p:spPr/>
        <p:txBody>
          <a:bodyPr/>
          <a:lstStyle/>
          <a:p>
            <a:fld id="{7F65B630-C7FF-41C0-9923-C5E5E29EED81}" type="slidenum">
              <a:rPr lang="en-US" altLang="zh-CN" smtClean="0"/>
              <a:pPr/>
              <a:t>23</a:t>
            </a:fld>
            <a:endParaRPr lang="en-US"/>
          </a:p>
        </p:txBody>
      </p:sp>
      <p:grpSp>
        <p:nvGrpSpPr>
          <p:cNvPr id="32" name="ïš1îḓé">
            <a:extLst>
              <a:ext uri="{FF2B5EF4-FFF2-40B4-BE49-F238E27FC236}">
                <a16:creationId xmlns:a16="http://schemas.microsoft.com/office/drawing/2014/main" id="{A94F5FE3-DF2D-FD9B-2D87-C4F33DC9C21F}"/>
              </a:ext>
            </a:extLst>
          </p:cNvPr>
          <p:cNvGrpSpPr/>
          <p:nvPr/>
        </p:nvGrpSpPr>
        <p:grpSpPr>
          <a:xfrm>
            <a:off x="1085236" y="1370186"/>
            <a:ext cx="9817038" cy="4602696"/>
            <a:chOff x="1250336" y="1370186"/>
            <a:chExt cx="9817038" cy="4602696"/>
          </a:xfrm>
        </p:grpSpPr>
        <p:grpSp>
          <p:nvGrpSpPr>
            <p:cNvPr id="30" name="ïšľíďè">
              <a:extLst>
                <a:ext uri="{FF2B5EF4-FFF2-40B4-BE49-F238E27FC236}">
                  <a16:creationId xmlns:a16="http://schemas.microsoft.com/office/drawing/2014/main" id="{4EA2EA7A-8F9C-77B7-6CB0-2AC6B33531FD}"/>
                </a:ext>
              </a:extLst>
            </p:cNvPr>
            <p:cNvGrpSpPr/>
            <p:nvPr/>
          </p:nvGrpSpPr>
          <p:grpSpPr>
            <a:xfrm>
              <a:off x="1250336" y="3807791"/>
              <a:ext cx="7767149" cy="1934771"/>
              <a:chOff x="1250336" y="3807791"/>
              <a:chExt cx="7767149" cy="1934771"/>
            </a:xfrm>
          </p:grpSpPr>
          <p:grpSp>
            <p:nvGrpSpPr>
              <p:cNvPr id="12" name="îṡḻidê">
                <a:extLst>
                  <a:ext uri="{FF2B5EF4-FFF2-40B4-BE49-F238E27FC236}">
                    <a16:creationId xmlns:a16="http://schemas.microsoft.com/office/drawing/2014/main" id="{98C75BF2-E343-5727-C9E6-367B5DC52433}"/>
                  </a:ext>
                </a:extLst>
              </p:cNvPr>
              <p:cNvGrpSpPr/>
              <p:nvPr/>
            </p:nvGrpSpPr>
            <p:grpSpPr>
              <a:xfrm>
                <a:off x="1250336" y="4633762"/>
                <a:ext cx="7767149" cy="1108800"/>
                <a:chOff x="1299561" y="4436929"/>
                <a:chExt cx="7767149" cy="1108800"/>
              </a:xfrm>
            </p:grpSpPr>
            <p:sp>
              <p:nvSpPr>
                <p:cNvPr id="16" name="ïṣľíde">
                  <a:extLst>
                    <a:ext uri="{FF2B5EF4-FFF2-40B4-BE49-F238E27FC236}">
                      <a16:creationId xmlns:a16="http://schemas.microsoft.com/office/drawing/2014/main" id="{99FF45E3-2328-CCEA-2E44-87F1BB5A233A}"/>
                    </a:ext>
                  </a:extLst>
                </p:cNvPr>
                <p:cNvSpPr/>
                <p:nvPr/>
              </p:nvSpPr>
              <p:spPr>
                <a:xfrm>
                  <a:off x="2735958" y="4532667"/>
                  <a:ext cx="6330752" cy="419981"/>
                </a:xfrm>
                <a:custGeom>
                  <a:avLst/>
                  <a:gdLst>
                    <a:gd name="connsiteX0" fmla="*/ 0 w 5473700"/>
                    <a:gd name="connsiteY0" fmla="*/ 558800 h 558800"/>
                    <a:gd name="connsiteX1" fmla="*/ 698500 w 5473700"/>
                    <a:gd name="connsiteY1" fmla="*/ 0 h 558800"/>
                    <a:gd name="connsiteX2" fmla="*/ 5473700 w 5473700"/>
                    <a:gd name="connsiteY2" fmla="*/ 0 h 558800"/>
                  </a:gdLst>
                  <a:ahLst/>
                  <a:cxnLst>
                    <a:cxn ang="0">
                      <a:pos x="connsiteX0" y="connsiteY0"/>
                    </a:cxn>
                    <a:cxn ang="0">
                      <a:pos x="connsiteX1" y="connsiteY1"/>
                    </a:cxn>
                    <a:cxn ang="0">
                      <a:pos x="connsiteX2" y="connsiteY2"/>
                    </a:cxn>
                  </a:cxnLst>
                  <a:rect l="l" t="t" r="r" b="b"/>
                  <a:pathLst>
                    <a:path w="5473700" h="558800">
                      <a:moveTo>
                        <a:pt x="0" y="558800"/>
                      </a:moveTo>
                      <a:lnTo>
                        <a:pt x="698500" y="0"/>
                      </a:lnTo>
                      <a:lnTo>
                        <a:pt x="5473700" y="0"/>
                      </a:lnTo>
                    </a:path>
                  </a:pathLst>
                </a:custGeom>
                <a:noFill/>
                <a:ln w="9525">
                  <a:solidFill>
                    <a:schemeClr val="accent3"/>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j-ea"/>
                    <a:ea typeface="+mj-ea"/>
                    <a:cs typeface="+mn-cs"/>
                  </a:endParaRPr>
                </a:p>
              </p:txBody>
            </p:sp>
            <p:grpSp>
              <p:nvGrpSpPr>
                <p:cNvPr id="48" name="îṣļïďê">
                  <a:extLst>
                    <a:ext uri="{FF2B5EF4-FFF2-40B4-BE49-F238E27FC236}">
                      <a16:creationId xmlns:a16="http://schemas.microsoft.com/office/drawing/2014/main" id="{3F0E2A23-411D-2701-1E76-1DDEAF3F7A84}"/>
                    </a:ext>
                  </a:extLst>
                </p:cNvPr>
                <p:cNvGrpSpPr/>
                <p:nvPr>
                  <p:custDataLst>
                    <p:tags r:id="rId5"/>
                  </p:custDataLst>
                </p:nvPr>
              </p:nvGrpSpPr>
              <p:grpSpPr>
                <a:xfrm>
                  <a:off x="1299561" y="4436929"/>
                  <a:ext cx="1108800" cy="1108800"/>
                  <a:chOff x="1361841" y="4577674"/>
                  <a:chExt cx="1108800" cy="1108800"/>
                </a:xfrm>
              </p:grpSpPr>
              <p:sp>
                <p:nvSpPr>
                  <p:cNvPr id="5" name="îṡļiďe">
                    <a:extLst>
                      <a:ext uri="{FF2B5EF4-FFF2-40B4-BE49-F238E27FC236}">
                        <a16:creationId xmlns:a16="http://schemas.microsoft.com/office/drawing/2014/main" id="{39670B78-5AC6-D9F3-CFCA-1FF55F99CD49}"/>
                      </a:ext>
                    </a:extLst>
                  </p:cNvPr>
                  <p:cNvSpPr/>
                  <p:nvPr>
                    <p:custDataLst>
                      <p:tags r:id="rId6"/>
                    </p:custDataLst>
                  </p:nvPr>
                </p:nvSpPr>
                <p:spPr>
                  <a:xfrm rot="3195600">
                    <a:off x="1361841" y="4577674"/>
                    <a:ext cx="1108800" cy="1108800"/>
                  </a:xfrm>
                  <a:prstGeom prst="round2DiagRect">
                    <a:avLst>
                      <a:gd name="adj1" fmla="val 50000"/>
                      <a:gd name="adj2" fmla="val 0"/>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0467" tIns="40234" rIns="80467" bIns="40234" numCol="1" spcCol="0" rtlCol="0" fromWordArt="0" anchor="ctr" anchorCtr="0" forceAA="0" compatLnSpc="1">
                    <a:noAutofit/>
                  </a:bodyPr>
                  <a:lstStyle/>
                  <a:p>
                    <a:pPr algn="ctr" defTabSz="913765">
                      <a:lnSpc>
                        <a:spcPct val="120000"/>
                      </a:lnSpc>
                    </a:pPr>
                    <a:endParaRPr lang="zh-CN" altLang="en-US" sz="1760" b="1" dirty="0">
                      <a:solidFill>
                        <a:srgbClr val="FFFFFF"/>
                      </a:solidFill>
                    </a:endParaRPr>
                  </a:p>
                </p:txBody>
              </p:sp>
              <p:sp>
                <p:nvSpPr>
                  <p:cNvPr id="40" name="í$ḻiďé">
                    <a:extLst>
                      <a:ext uri="{FF2B5EF4-FFF2-40B4-BE49-F238E27FC236}">
                        <a16:creationId xmlns:a16="http://schemas.microsoft.com/office/drawing/2014/main" id="{D09C9152-3412-4CFB-FD4C-43FEAAB7B15D}"/>
                      </a:ext>
                    </a:extLst>
                  </p:cNvPr>
                  <p:cNvSpPr/>
                  <p:nvPr/>
                </p:nvSpPr>
                <p:spPr>
                  <a:xfrm>
                    <a:off x="1707703" y="4848395"/>
                    <a:ext cx="519464" cy="562383"/>
                  </a:xfrm>
                  <a:custGeom>
                    <a:avLst/>
                    <a:gdLst>
                      <a:gd name="T0" fmla="*/ 5218 w 5283"/>
                      <a:gd name="T1" fmla="*/ 1751 h 5329"/>
                      <a:gd name="T2" fmla="*/ 4825 w 5283"/>
                      <a:gd name="T3" fmla="*/ 1357 h 5329"/>
                      <a:gd name="T4" fmla="*/ 4824 w 5283"/>
                      <a:gd name="T5" fmla="*/ 1357 h 5329"/>
                      <a:gd name="T6" fmla="*/ 4824 w 5283"/>
                      <a:gd name="T7" fmla="*/ 1357 h 5329"/>
                      <a:gd name="T8" fmla="*/ 4431 w 5283"/>
                      <a:gd name="T9" fmla="*/ 963 h 5329"/>
                      <a:gd name="T10" fmla="*/ 4313 w 5283"/>
                      <a:gd name="T11" fmla="*/ 915 h 5329"/>
                      <a:gd name="T12" fmla="*/ 4195 w 5283"/>
                      <a:gd name="T13" fmla="*/ 963 h 5329"/>
                      <a:gd name="T14" fmla="*/ 4001 w 5283"/>
                      <a:gd name="T15" fmla="*/ 1158 h 5329"/>
                      <a:gd name="T16" fmla="*/ 4001 w 5283"/>
                      <a:gd name="T17" fmla="*/ 167 h 5329"/>
                      <a:gd name="T18" fmla="*/ 3834 w 5283"/>
                      <a:gd name="T19" fmla="*/ 0 h 5329"/>
                      <a:gd name="T20" fmla="*/ 167 w 5283"/>
                      <a:gd name="T21" fmla="*/ 0 h 5329"/>
                      <a:gd name="T22" fmla="*/ 0 w 5283"/>
                      <a:gd name="T23" fmla="*/ 167 h 5329"/>
                      <a:gd name="T24" fmla="*/ 0 w 5283"/>
                      <a:gd name="T25" fmla="*/ 5162 h 5329"/>
                      <a:gd name="T26" fmla="*/ 167 w 5283"/>
                      <a:gd name="T27" fmla="*/ 5329 h 5329"/>
                      <a:gd name="T28" fmla="*/ 3834 w 5283"/>
                      <a:gd name="T29" fmla="*/ 5329 h 5329"/>
                      <a:gd name="T30" fmla="*/ 4001 w 5283"/>
                      <a:gd name="T31" fmla="*/ 5162 h 5329"/>
                      <a:gd name="T32" fmla="*/ 4001 w 5283"/>
                      <a:gd name="T33" fmla="*/ 3204 h 5329"/>
                      <a:gd name="T34" fmla="*/ 5218 w 5283"/>
                      <a:gd name="T35" fmla="*/ 1986 h 5329"/>
                      <a:gd name="T36" fmla="*/ 5218 w 5283"/>
                      <a:gd name="T37" fmla="*/ 1751 h 5329"/>
                      <a:gd name="T38" fmla="*/ 3667 w 5283"/>
                      <a:gd name="T39" fmla="*/ 4996 h 5329"/>
                      <a:gd name="T40" fmla="*/ 333 w 5283"/>
                      <a:gd name="T41" fmla="*/ 4996 h 5329"/>
                      <a:gd name="T42" fmla="*/ 333 w 5283"/>
                      <a:gd name="T43" fmla="*/ 333 h 5329"/>
                      <a:gd name="T44" fmla="*/ 3667 w 5283"/>
                      <a:gd name="T45" fmla="*/ 333 h 5329"/>
                      <a:gd name="T46" fmla="*/ 3667 w 5283"/>
                      <a:gd name="T47" fmla="*/ 1491 h 5329"/>
                      <a:gd name="T48" fmla="*/ 2290 w 5283"/>
                      <a:gd name="T49" fmla="*/ 2869 h 5329"/>
                      <a:gd name="T50" fmla="*/ 2245 w 5283"/>
                      <a:gd name="T51" fmla="*/ 2953 h 5329"/>
                      <a:gd name="T52" fmla="*/ 2040 w 5283"/>
                      <a:gd name="T53" fmla="*/ 3945 h 5329"/>
                      <a:gd name="T54" fmla="*/ 2085 w 5283"/>
                      <a:gd name="T55" fmla="*/ 4096 h 5329"/>
                      <a:gd name="T56" fmla="*/ 2203 w 5283"/>
                      <a:gd name="T57" fmla="*/ 4145 h 5329"/>
                      <a:gd name="T58" fmla="*/ 2237 w 5283"/>
                      <a:gd name="T59" fmla="*/ 4142 h 5329"/>
                      <a:gd name="T60" fmla="*/ 3229 w 5283"/>
                      <a:gd name="T61" fmla="*/ 3937 h 5329"/>
                      <a:gd name="T62" fmla="*/ 3313 w 5283"/>
                      <a:gd name="T63" fmla="*/ 3891 h 5329"/>
                      <a:gd name="T64" fmla="*/ 3667 w 5283"/>
                      <a:gd name="T65" fmla="*/ 3537 h 5329"/>
                      <a:gd name="T66" fmla="*/ 3667 w 5283"/>
                      <a:gd name="T67" fmla="*/ 4996 h 5329"/>
                      <a:gd name="T68" fmla="*/ 2509 w 5283"/>
                      <a:gd name="T69" fmla="*/ 3323 h 5329"/>
                      <a:gd name="T70" fmla="*/ 2859 w 5283"/>
                      <a:gd name="T71" fmla="*/ 3673 h 5329"/>
                      <a:gd name="T72" fmla="*/ 2418 w 5283"/>
                      <a:gd name="T73" fmla="*/ 3764 h 5329"/>
                      <a:gd name="T74" fmla="*/ 2509 w 5283"/>
                      <a:gd name="T75" fmla="*/ 3323 h 5329"/>
                      <a:gd name="T76" fmla="*/ 3195 w 5283"/>
                      <a:gd name="T77" fmla="*/ 3538 h 5329"/>
                      <a:gd name="T78" fmla="*/ 2644 w 5283"/>
                      <a:gd name="T79" fmla="*/ 2986 h 5329"/>
                      <a:gd name="T80" fmla="*/ 4313 w 5283"/>
                      <a:gd name="T81" fmla="*/ 1317 h 5329"/>
                      <a:gd name="T82" fmla="*/ 4471 w 5283"/>
                      <a:gd name="T83" fmla="*/ 1475 h 5329"/>
                      <a:gd name="T84" fmla="*/ 3453 w 5283"/>
                      <a:gd name="T85" fmla="*/ 2493 h 5329"/>
                      <a:gd name="T86" fmla="*/ 3453 w 5283"/>
                      <a:gd name="T87" fmla="*/ 2729 h 5329"/>
                      <a:gd name="T88" fmla="*/ 3571 w 5283"/>
                      <a:gd name="T89" fmla="*/ 2778 h 5329"/>
                      <a:gd name="T90" fmla="*/ 3688 w 5283"/>
                      <a:gd name="T91" fmla="*/ 2729 h 5329"/>
                      <a:gd name="T92" fmla="*/ 4707 w 5283"/>
                      <a:gd name="T93" fmla="*/ 1711 h 5329"/>
                      <a:gd name="T94" fmla="*/ 4864 w 5283"/>
                      <a:gd name="T95" fmla="*/ 1869 h 5329"/>
                      <a:gd name="T96" fmla="*/ 3195 w 5283"/>
                      <a:gd name="T97" fmla="*/ 3538 h 5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283" h="5329">
                        <a:moveTo>
                          <a:pt x="5218" y="1751"/>
                        </a:moveTo>
                        <a:lnTo>
                          <a:pt x="4825" y="1357"/>
                        </a:lnTo>
                        <a:cubicBezTo>
                          <a:pt x="4824" y="1357"/>
                          <a:pt x="4824" y="1357"/>
                          <a:pt x="4824" y="1357"/>
                        </a:cubicBezTo>
                        <a:cubicBezTo>
                          <a:pt x="4824" y="1357"/>
                          <a:pt x="4824" y="1357"/>
                          <a:pt x="4824" y="1357"/>
                        </a:cubicBezTo>
                        <a:lnTo>
                          <a:pt x="4431" y="963"/>
                        </a:lnTo>
                        <a:cubicBezTo>
                          <a:pt x="4400" y="932"/>
                          <a:pt x="4357" y="915"/>
                          <a:pt x="4313" y="915"/>
                        </a:cubicBezTo>
                        <a:cubicBezTo>
                          <a:pt x="4269" y="915"/>
                          <a:pt x="4226" y="932"/>
                          <a:pt x="4195" y="963"/>
                        </a:cubicBezTo>
                        <a:lnTo>
                          <a:pt x="4001" y="1158"/>
                        </a:lnTo>
                        <a:lnTo>
                          <a:pt x="4001" y="167"/>
                        </a:lnTo>
                        <a:cubicBezTo>
                          <a:pt x="4001" y="75"/>
                          <a:pt x="3926" y="0"/>
                          <a:pt x="3834" y="0"/>
                        </a:cubicBezTo>
                        <a:lnTo>
                          <a:pt x="167" y="0"/>
                        </a:lnTo>
                        <a:cubicBezTo>
                          <a:pt x="75" y="0"/>
                          <a:pt x="0" y="75"/>
                          <a:pt x="0" y="167"/>
                        </a:cubicBezTo>
                        <a:lnTo>
                          <a:pt x="0" y="5162"/>
                        </a:lnTo>
                        <a:cubicBezTo>
                          <a:pt x="0" y="5254"/>
                          <a:pt x="75" y="5329"/>
                          <a:pt x="167" y="5329"/>
                        </a:cubicBezTo>
                        <a:lnTo>
                          <a:pt x="3834" y="5329"/>
                        </a:lnTo>
                        <a:cubicBezTo>
                          <a:pt x="3926" y="5329"/>
                          <a:pt x="4001" y="5254"/>
                          <a:pt x="4001" y="5162"/>
                        </a:cubicBezTo>
                        <a:lnTo>
                          <a:pt x="4001" y="3204"/>
                        </a:lnTo>
                        <a:lnTo>
                          <a:pt x="5218" y="1986"/>
                        </a:lnTo>
                        <a:cubicBezTo>
                          <a:pt x="5283" y="1921"/>
                          <a:pt x="5283" y="1816"/>
                          <a:pt x="5218" y="1751"/>
                        </a:cubicBezTo>
                        <a:close/>
                        <a:moveTo>
                          <a:pt x="3667" y="4996"/>
                        </a:moveTo>
                        <a:lnTo>
                          <a:pt x="333" y="4996"/>
                        </a:lnTo>
                        <a:lnTo>
                          <a:pt x="333" y="333"/>
                        </a:lnTo>
                        <a:lnTo>
                          <a:pt x="3667" y="333"/>
                        </a:lnTo>
                        <a:lnTo>
                          <a:pt x="3667" y="1491"/>
                        </a:lnTo>
                        <a:lnTo>
                          <a:pt x="2290" y="2869"/>
                        </a:lnTo>
                        <a:cubicBezTo>
                          <a:pt x="2267" y="2892"/>
                          <a:pt x="2251" y="2921"/>
                          <a:pt x="2245" y="2953"/>
                        </a:cubicBezTo>
                        <a:lnTo>
                          <a:pt x="2040" y="3945"/>
                        </a:lnTo>
                        <a:cubicBezTo>
                          <a:pt x="2028" y="4000"/>
                          <a:pt x="2046" y="4057"/>
                          <a:pt x="2085" y="4096"/>
                        </a:cubicBezTo>
                        <a:cubicBezTo>
                          <a:pt x="2117" y="4128"/>
                          <a:pt x="2159" y="4145"/>
                          <a:pt x="2203" y="4145"/>
                        </a:cubicBezTo>
                        <a:cubicBezTo>
                          <a:pt x="2214" y="4145"/>
                          <a:pt x="2226" y="4144"/>
                          <a:pt x="2237" y="4142"/>
                        </a:cubicBezTo>
                        <a:lnTo>
                          <a:pt x="3229" y="3937"/>
                        </a:lnTo>
                        <a:cubicBezTo>
                          <a:pt x="3261" y="3930"/>
                          <a:pt x="3290" y="3914"/>
                          <a:pt x="3313" y="3891"/>
                        </a:cubicBezTo>
                        <a:lnTo>
                          <a:pt x="3667" y="3537"/>
                        </a:lnTo>
                        <a:lnTo>
                          <a:pt x="3667" y="4996"/>
                        </a:lnTo>
                        <a:close/>
                        <a:moveTo>
                          <a:pt x="2509" y="3323"/>
                        </a:moveTo>
                        <a:lnTo>
                          <a:pt x="2859" y="3673"/>
                        </a:lnTo>
                        <a:lnTo>
                          <a:pt x="2418" y="3764"/>
                        </a:lnTo>
                        <a:lnTo>
                          <a:pt x="2509" y="3323"/>
                        </a:lnTo>
                        <a:close/>
                        <a:moveTo>
                          <a:pt x="3195" y="3538"/>
                        </a:moveTo>
                        <a:lnTo>
                          <a:pt x="2644" y="2986"/>
                        </a:lnTo>
                        <a:lnTo>
                          <a:pt x="4313" y="1317"/>
                        </a:lnTo>
                        <a:lnTo>
                          <a:pt x="4471" y="1475"/>
                        </a:lnTo>
                        <a:lnTo>
                          <a:pt x="3453" y="2493"/>
                        </a:lnTo>
                        <a:cubicBezTo>
                          <a:pt x="3388" y="2558"/>
                          <a:pt x="3388" y="2664"/>
                          <a:pt x="3453" y="2729"/>
                        </a:cubicBezTo>
                        <a:cubicBezTo>
                          <a:pt x="3485" y="2761"/>
                          <a:pt x="3528" y="2778"/>
                          <a:pt x="3571" y="2778"/>
                        </a:cubicBezTo>
                        <a:cubicBezTo>
                          <a:pt x="3613" y="2778"/>
                          <a:pt x="3656" y="2761"/>
                          <a:pt x="3688" y="2729"/>
                        </a:cubicBezTo>
                        <a:lnTo>
                          <a:pt x="4707" y="1711"/>
                        </a:lnTo>
                        <a:lnTo>
                          <a:pt x="4864" y="1869"/>
                        </a:lnTo>
                        <a:lnTo>
                          <a:pt x="3195" y="3538"/>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0467" tIns="40234" rIns="80467" bIns="40234" rtlCol="0" anchor="ctr"/>
                  <a:lstStyle/>
                  <a:p>
                    <a:pPr algn="ctr">
                      <a:lnSpc>
                        <a:spcPct val="120000"/>
                      </a:lnSpc>
                    </a:pPr>
                    <a:r>
                      <a:rPr lang="en-US" sz="1584" dirty="0"/>
                      <a:t>G</a:t>
                    </a:r>
                  </a:p>
                </p:txBody>
              </p:sp>
            </p:grpSp>
          </p:grpSp>
          <p:grpSp>
            <p:nvGrpSpPr>
              <p:cNvPr id="6" name="íşlíḑê">
                <a:extLst>
                  <a:ext uri="{FF2B5EF4-FFF2-40B4-BE49-F238E27FC236}">
                    <a16:creationId xmlns:a16="http://schemas.microsoft.com/office/drawing/2014/main" id="{E568A028-73BE-45A9-82A8-216965C49F47}"/>
                  </a:ext>
                </a:extLst>
              </p:cNvPr>
              <p:cNvGrpSpPr/>
              <p:nvPr/>
            </p:nvGrpSpPr>
            <p:grpSpPr>
              <a:xfrm>
                <a:off x="3495674" y="3807791"/>
                <a:ext cx="4862978" cy="867633"/>
                <a:chOff x="3495674" y="3807791"/>
                <a:chExt cx="4862978" cy="867633"/>
              </a:xfrm>
            </p:grpSpPr>
            <p:sp>
              <p:nvSpPr>
                <p:cNvPr id="59" name="íṩlîḋe">
                  <a:extLst>
                    <a:ext uri="{FF2B5EF4-FFF2-40B4-BE49-F238E27FC236}">
                      <a16:creationId xmlns:a16="http://schemas.microsoft.com/office/drawing/2014/main" id="{3165FB85-A3AE-523F-23F6-565D10A441FD}"/>
                    </a:ext>
                  </a:extLst>
                </p:cNvPr>
                <p:cNvSpPr txBox="1"/>
                <p:nvPr/>
              </p:nvSpPr>
              <p:spPr>
                <a:xfrm>
                  <a:off x="3495674" y="4180288"/>
                  <a:ext cx="4862978" cy="495136"/>
                </a:xfrm>
                <a:prstGeom prst="rect">
                  <a:avLst/>
                </a:prstGeom>
                <a:noFill/>
              </p:spPr>
              <p:txBody>
                <a:bodyPr wrap="square" lIns="0" tIns="0" rIns="0" bIns="0">
                  <a:spAutoFit/>
                </a:bodyPr>
                <a:lstStyle/>
                <a:p>
                  <a:pPr>
                    <a:lnSpc>
                      <a:spcPct val="120000"/>
                    </a:lnSpc>
                    <a:spcBef>
                      <a:spcPct val="0"/>
                    </a:spcBef>
                  </a:pPr>
                  <a:r>
                    <a:rPr lang="zh-CN" altLang="en-US" sz="1400" dirty="0">
                      <a:latin typeface="+mn-ea"/>
                    </a:rPr>
                    <a:t>应加强多种新型的管理会计工具的协调应用研究</a:t>
                  </a:r>
                  <a:r>
                    <a:rPr lang="en-US" altLang="zh-CN" sz="1400" dirty="0">
                      <a:latin typeface="+mn-ea"/>
                    </a:rPr>
                    <a:t>, </a:t>
                  </a:r>
                  <a:r>
                    <a:rPr lang="zh-CN" altLang="en-US" sz="1400" dirty="0">
                      <a:latin typeface="+mn-ea"/>
                    </a:rPr>
                    <a:t>使其更有效的服务于企业价值的创造</a:t>
                  </a:r>
                </a:p>
              </p:txBody>
            </p:sp>
            <p:sp>
              <p:nvSpPr>
                <p:cNvPr id="60" name="iṡḻide">
                  <a:extLst>
                    <a:ext uri="{FF2B5EF4-FFF2-40B4-BE49-F238E27FC236}">
                      <a16:creationId xmlns:a16="http://schemas.microsoft.com/office/drawing/2014/main" id="{D565CAF9-0B11-9955-67F7-493A458FC2BF}"/>
                    </a:ext>
                  </a:extLst>
                </p:cNvPr>
                <p:cNvSpPr txBox="1"/>
                <p:nvPr/>
              </p:nvSpPr>
              <p:spPr>
                <a:xfrm>
                  <a:off x="3506335" y="3807791"/>
                  <a:ext cx="2409028" cy="276999"/>
                </a:xfrm>
                <a:prstGeom prst="rect">
                  <a:avLst/>
                </a:prstGeom>
              </p:spPr>
              <p:txBody>
                <a:bodyPr wrap="square" lIns="0" tIns="0" rIns="0" bIns="0" rtlCol="0">
                  <a:spAutoFit/>
                </a:bodyPr>
                <a:lstStyle/>
                <a:p>
                  <a:pPr marL="0" algn="l"/>
                  <a:r>
                    <a:rPr lang="zh-CN" altLang="en-US" b="1" dirty="0">
                      <a:latin typeface="+mj-ea"/>
                      <a:ea typeface="+mj-ea"/>
                      <a:cs typeface="+mj-cs"/>
                    </a:rPr>
                    <a:t>加强管理会计工具整合</a:t>
                  </a:r>
                </a:p>
              </p:txBody>
            </p:sp>
          </p:grpSp>
        </p:grpSp>
        <p:grpSp>
          <p:nvGrpSpPr>
            <p:cNvPr id="31" name="ïSḻîḓé">
              <a:extLst>
                <a:ext uri="{FF2B5EF4-FFF2-40B4-BE49-F238E27FC236}">
                  <a16:creationId xmlns:a16="http://schemas.microsoft.com/office/drawing/2014/main" id="{5C37E3FF-863B-EC38-9E17-DEC45CD74AEE}"/>
                </a:ext>
              </a:extLst>
            </p:cNvPr>
            <p:cNvGrpSpPr/>
            <p:nvPr/>
          </p:nvGrpSpPr>
          <p:grpSpPr>
            <a:xfrm>
              <a:off x="3495674" y="4466391"/>
              <a:ext cx="7571700" cy="1506491"/>
              <a:chOff x="3495674" y="4466391"/>
              <a:chExt cx="7571700" cy="1506491"/>
            </a:xfrm>
          </p:grpSpPr>
          <p:grpSp>
            <p:nvGrpSpPr>
              <p:cNvPr id="11" name="ïṡľïḓê">
                <a:extLst>
                  <a:ext uri="{FF2B5EF4-FFF2-40B4-BE49-F238E27FC236}">
                    <a16:creationId xmlns:a16="http://schemas.microsoft.com/office/drawing/2014/main" id="{5327C3E6-339F-A489-B9B9-7102B9481610}"/>
                  </a:ext>
                </a:extLst>
              </p:cNvPr>
              <p:cNvGrpSpPr/>
              <p:nvPr/>
            </p:nvGrpSpPr>
            <p:grpSpPr>
              <a:xfrm>
                <a:off x="3506335" y="4466391"/>
                <a:ext cx="7561039" cy="1506491"/>
                <a:chOff x="2969018" y="4323761"/>
                <a:chExt cx="7561039" cy="1506491"/>
              </a:xfrm>
            </p:grpSpPr>
            <p:sp>
              <p:nvSpPr>
                <p:cNvPr id="19" name="ïṧļïḋe">
                  <a:extLst>
                    <a:ext uri="{FF2B5EF4-FFF2-40B4-BE49-F238E27FC236}">
                      <a16:creationId xmlns:a16="http://schemas.microsoft.com/office/drawing/2014/main" id="{6C0B77B1-AE0A-195D-FF89-55DFCA40E985}"/>
                    </a:ext>
                  </a:extLst>
                </p:cNvPr>
                <p:cNvSpPr/>
                <p:nvPr/>
              </p:nvSpPr>
              <p:spPr>
                <a:xfrm flipH="1" flipV="1">
                  <a:off x="2969018" y="5271452"/>
                  <a:ext cx="6482754" cy="558800"/>
                </a:xfrm>
                <a:custGeom>
                  <a:avLst/>
                  <a:gdLst>
                    <a:gd name="connsiteX0" fmla="*/ 0 w 5473700"/>
                    <a:gd name="connsiteY0" fmla="*/ 558800 h 558800"/>
                    <a:gd name="connsiteX1" fmla="*/ 698500 w 5473700"/>
                    <a:gd name="connsiteY1" fmla="*/ 0 h 558800"/>
                    <a:gd name="connsiteX2" fmla="*/ 5473700 w 5473700"/>
                    <a:gd name="connsiteY2" fmla="*/ 0 h 558800"/>
                  </a:gdLst>
                  <a:ahLst/>
                  <a:cxnLst>
                    <a:cxn ang="0">
                      <a:pos x="connsiteX0" y="connsiteY0"/>
                    </a:cxn>
                    <a:cxn ang="0">
                      <a:pos x="connsiteX1" y="connsiteY1"/>
                    </a:cxn>
                    <a:cxn ang="0">
                      <a:pos x="connsiteX2" y="connsiteY2"/>
                    </a:cxn>
                  </a:cxnLst>
                  <a:rect l="l" t="t" r="r" b="b"/>
                  <a:pathLst>
                    <a:path w="5473700" h="558800">
                      <a:moveTo>
                        <a:pt x="0" y="558800"/>
                      </a:moveTo>
                      <a:lnTo>
                        <a:pt x="698500" y="0"/>
                      </a:lnTo>
                      <a:lnTo>
                        <a:pt x="5473700" y="0"/>
                      </a:lnTo>
                    </a:path>
                  </a:pathLst>
                </a:custGeom>
                <a:noFill/>
                <a:ln w="9525">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j-ea"/>
                    <a:ea typeface="+mj-ea"/>
                    <a:cs typeface="+mn-cs"/>
                  </a:endParaRPr>
                </a:p>
              </p:txBody>
            </p:sp>
            <p:grpSp>
              <p:nvGrpSpPr>
                <p:cNvPr id="51" name="ïś1îḍé">
                  <a:extLst>
                    <a:ext uri="{FF2B5EF4-FFF2-40B4-BE49-F238E27FC236}">
                      <a16:creationId xmlns:a16="http://schemas.microsoft.com/office/drawing/2014/main" id="{9CFE16CC-7E9E-E417-389C-4FA70A45F6DE}"/>
                    </a:ext>
                  </a:extLst>
                </p:cNvPr>
                <p:cNvGrpSpPr/>
                <p:nvPr>
                  <p:custDataLst>
                    <p:tags r:id="rId3"/>
                  </p:custDataLst>
                </p:nvPr>
              </p:nvGrpSpPr>
              <p:grpSpPr>
                <a:xfrm>
                  <a:off x="9459057" y="4323761"/>
                  <a:ext cx="1071000" cy="1071000"/>
                  <a:chOff x="9714577" y="4594087"/>
                  <a:chExt cx="1071000" cy="1071000"/>
                </a:xfrm>
              </p:grpSpPr>
              <p:sp>
                <p:nvSpPr>
                  <p:cNvPr id="46" name="îş1ídé">
                    <a:extLst>
                      <a:ext uri="{FF2B5EF4-FFF2-40B4-BE49-F238E27FC236}">
                        <a16:creationId xmlns:a16="http://schemas.microsoft.com/office/drawing/2014/main" id="{A7A23300-C86A-FF4D-35A5-3B4C980ECAA1}"/>
                      </a:ext>
                    </a:extLst>
                  </p:cNvPr>
                  <p:cNvSpPr/>
                  <p:nvPr>
                    <p:custDataLst>
                      <p:tags r:id="rId4"/>
                    </p:custDataLst>
                  </p:nvPr>
                </p:nvSpPr>
                <p:spPr>
                  <a:xfrm rot="3195600">
                    <a:off x="9714577" y="4594087"/>
                    <a:ext cx="1071000" cy="1071000"/>
                  </a:xfrm>
                  <a:prstGeom prst="round2DiagRect">
                    <a:avLst>
                      <a:gd name="adj1" fmla="val 50000"/>
                      <a:gd name="adj2" fmla="val 0"/>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7724" tIns="38862" rIns="77724" bIns="38862" numCol="1" spcCol="0" rtlCol="0" fromWordArt="0" anchor="ctr" anchorCtr="0" forceAA="0" compatLnSpc="1">
                    <a:noAutofit/>
                  </a:bodyPr>
                  <a:lstStyle/>
                  <a:p>
                    <a:pPr algn="ctr" defTabSz="913765">
                      <a:lnSpc>
                        <a:spcPct val="120000"/>
                      </a:lnSpc>
                    </a:pPr>
                    <a:endParaRPr lang="zh-CN" altLang="en-US" sz="1700" b="1" dirty="0">
                      <a:solidFill>
                        <a:srgbClr val="FFFFFF"/>
                      </a:solidFill>
                    </a:endParaRPr>
                  </a:p>
                </p:txBody>
              </p:sp>
              <p:sp>
                <p:nvSpPr>
                  <p:cNvPr id="39" name="i$1îdê">
                    <a:extLst>
                      <a:ext uri="{FF2B5EF4-FFF2-40B4-BE49-F238E27FC236}">
                        <a16:creationId xmlns:a16="http://schemas.microsoft.com/office/drawing/2014/main" id="{E3469D20-F093-787E-AB7C-FD6FF86675F7}"/>
                      </a:ext>
                    </a:extLst>
                  </p:cNvPr>
                  <p:cNvSpPr/>
                  <p:nvPr/>
                </p:nvSpPr>
                <p:spPr>
                  <a:xfrm>
                    <a:off x="9947006" y="4848489"/>
                    <a:ext cx="590265" cy="548995"/>
                  </a:xfrm>
                  <a:custGeom>
                    <a:avLst/>
                    <a:gdLst>
                      <a:gd name="connsiteX0" fmla="*/ 80464 w 542555"/>
                      <a:gd name="connsiteY0" fmla="*/ 402778 h 504622"/>
                      <a:gd name="connsiteX1" fmla="*/ 384617 w 542555"/>
                      <a:gd name="connsiteY1" fmla="*/ 402778 h 504622"/>
                      <a:gd name="connsiteX2" fmla="*/ 384617 w 542555"/>
                      <a:gd name="connsiteY2" fmla="*/ 425768 h 504622"/>
                      <a:gd name="connsiteX3" fmla="*/ 80464 w 542555"/>
                      <a:gd name="connsiteY3" fmla="*/ 425768 h 504622"/>
                      <a:gd name="connsiteX4" fmla="*/ 476530 w 542555"/>
                      <a:gd name="connsiteY4" fmla="*/ 395670 h 504622"/>
                      <a:gd name="connsiteX5" fmla="*/ 453565 w 542555"/>
                      <a:gd name="connsiteY5" fmla="*/ 401404 h 504622"/>
                      <a:gd name="connsiteX6" fmla="*/ 453565 w 542555"/>
                      <a:gd name="connsiteY6" fmla="*/ 427208 h 504622"/>
                      <a:gd name="connsiteX7" fmla="*/ 479401 w 542555"/>
                      <a:gd name="connsiteY7" fmla="*/ 422908 h 504622"/>
                      <a:gd name="connsiteX8" fmla="*/ 80464 w 542555"/>
                      <a:gd name="connsiteY8" fmla="*/ 355419 h 504622"/>
                      <a:gd name="connsiteX9" fmla="*/ 384617 w 542555"/>
                      <a:gd name="connsiteY9" fmla="*/ 355419 h 504622"/>
                      <a:gd name="connsiteX10" fmla="*/ 384617 w 542555"/>
                      <a:gd name="connsiteY10" fmla="*/ 379788 h 504622"/>
                      <a:gd name="connsiteX11" fmla="*/ 80464 w 542555"/>
                      <a:gd name="connsiteY11" fmla="*/ 379788 h 504622"/>
                      <a:gd name="connsiteX12" fmla="*/ 80464 w 542555"/>
                      <a:gd name="connsiteY12" fmla="*/ 303923 h 504622"/>
                      <a:gd name="connsiteX13" fmla="*/ 384617 w 542555"/>
                      <a:gd name="connsiteY13" fmla="*/ 303923 h 504622"/>
                      <a:gd name="connsiteX14" fmla="*/ 384617 w 542555"/>
                      <a:gd name="connsiteY14" fmla="*/ 326913 h 504622"/>
                      <a:gd name="connsiteX15" fmla="*/ 80464 w 542555"/>
                      <a:gd name="connsiteY15" fmla="*/ 326913 h 504622"/>
                      <a:gd name="connsiteX16" fmla="*/ 163686 w 542555"/>
                      <a:gd name="connsiteY16" fmla="*/ 235184 h 504622"/>
                      <a:gd name="connsiteX17" fmla="*/ 384616 w 542555"/>
                      <a:gd name="connsiteY17" fmla="*/ 235184 h 504622"/>
                      <a:gd name="connsiteX18" fmla="*/ 384616 w 542555"/>
                      <a:gd name="connsiteY18" fmla="*/ 257944 h 504622"/>
                      <a:gd name="connsiteX19" fmla="*/ 163686 w 542555"/>
                      <a:gd name="connsiteY19" fmla="*/ 257944 h 504622"/>
                      <a:gd name="connsiteX20" fmla="*/ 479401 w 542555"/>
                      <a:gd name="connsiteY20" fmla="*/ 232241 h 504622"/>
                      <a:gd name="connsiteX21" fmla="*/ 496625 w 542555"/>
                      <a:gd name="connsiteY21" fmla="*/ 364131 h 504622"/>
                      <a:gd name="connsiteX22" fmla="*/ 512413 w 542555"/>
                      <a:gd name="connsiteY22" fmla="*/ 359830 h 504622"/>
                      <a:gd name="connsiteX23" fmla="*/ 453565 w 542555"/>
                      <a:gd name="connsiteY23" fmla="*/ 226506 h 504622"/>
                      <a:gd name="connsiteX24" fmla="*/ 453565 w 542555"/>
                      <a:gd name="connsiteY24" fmla="*/ 375599 h 504622"/>
                      <a:gd name="connsiteX25" fmla="*/ 472224 w 542555"/>
                      <a:gd name="connsiteY25" fmla="*/ 371299 h 504622"/>
                      <a:gd name="connsiteX26" fmla="*/ 163686 w 542555"/>
                      <a:gd name="connsiteY26" fmla="*/ 183457 h 504622"/>
                      <a:gd name="connsiteX27" fmla="*/ 384616 w 542555"/>
                      <a:gd name="connsiteY27" fmla="*/ 183457 h 504622"/>
                      <a:gd name="connsiteX28" fmla="*/ 384616 w 542555"/>
                      <a:gd name="connsiteY28" fmla="*/ 207826 h 504622"/>
                      <a:gd name="connsiteX29" fmla="*/ 163686 w 542555"/>
                      <a:gd name="connsiteY29" fmla="*/ 207826 h 504622"/>
                      <a:gd name="connsiteX30" fmla="*/ 71785 w 542555"/>
                      <a:gd name="connsiteY30" fmla="*/ 154720 h 504622"/>
                      <a:gd name="connsiteX31" fmla="*/ 64601 w 542555"/>
                      <a:gd name="connsiteY31" fmla="*/ 171944 h 504622"/>
                      <a:gd name="connsiteX32" fmla="*/ 90464 w 542555"/>
                      <a:gd name="connsiteY32" fmla="*/ 202085 h 504622"/>
                      <a:gd name="connsiteX33" fmla="*/ 99085 w 542555"/>
                      <a:gd name="connsiteY33" fmla="*/ 202085 h 504622"/>
                      <a:gd name="connsiteX34" fmla="*/ 78969 w 542555"/>
                      <a:gd name="connsiteY34" fmla="*/ 207826 h 504622"/>
                      <a:gd name="connsiteX35" fmla="*/ 54543 w 542555"/>
                      <a:gd name="connsiteY35" fmla="*/ 177685 h 504622"/>
                      <a:gd name="connsiteX36" fmla="*/ 71785 w 542555"/>
                      <a:gd name="connsiteY36" fmla="*/ 154720 h 504622"/>
                      <a:gd name="connsiteX37" fmla="*/ 88913 w 542555"/>
                      <a:gd name="connsiteY37" fmla="*/ 149082 h 504622"/>
                      <a:gd name="connsiteX38" fmla="*/ 116214 w 542555"/>
                      <a:gd name="connsiteY38" fmla="*/ 167721 h 504622"/>
                      <a:gd name="connsiteX39" fmla="*/ 98971 w 542555"/>
                      <a:gd name="connsiteY39" fmla="*/ 196398 h 504622"/>
                      <a:gd name="connsiteX40" fmla="*/ 70234 w 542555"/>
                      <a:gd name="connsiteY40" fmla="*/ 179192 h 504622"/>
                      <a:gd name="connsiteX41" fmla="*/ 88913 w 542555"/>
                      <a:gd name="connsiteY41" fmla="*/ 149082 h 504622"/>
                      <a:gd name="connsiteX42" fmla="*/ 24400 w 542555"/>
                      <a:gd name="connsiteY42" fmla="*/ 124722 h 504622"/>
                      <a:gd name="connsiteX43" fmla="*/ 24400 w 542555"/>
                      <a:gd name="connsiteY43" fmla="*/ 465915 h 504622"/>
                      <a:gd name="connsiteX44" fmla="*/ 429164 w 542555"/>
                      <a:gd name="connsiteY44" fmla="*/ 465915 h 504622"/>
                      <a:gd name="connsiteX45" fmla="*/ 429164 w 542555"/>
                      <a:gd name="connsiteY45" fmla="*/ 124722 h 504622"/>
                      <a:gd name="connsiteX46" fmla="*/ 434905 w 542555"/>
                      <a:gd name="connsiteY46" fmla="*/ 86015 h 504622"/>
                      <a:gd name="connsiteX47" fmla="*/ 324385 w 542555"/>
                      <a:gd name="connsiteY47" fmla="*/ 100351 h 504622"/>
                      <a:gd name="connsiteX48" fmla="*/ 436341 w 542555"/>
                      <a:gd name="connsiteY48" fmla="*/ 100351 h 504622"/>
                      <a:gd name="connsiteX49" fmla="*/ 426293 w 542555"/>
                      <a:gd name="connsiteY49" fmla="*/ 30105 h 504622"/>
                      <a:gd name="connsiteX50" fmla="*/ 182287 w 542555"/>
                      <a:gd name="connsiteY50" fmla="*/ 94617 h 504622"/>
                      <a:gd name="connsiteX51" fmla="*/ 434905 w 542555"/>
                      <a:gd name="connsiteY51" fmla="*/ 60211 h 504622"/>
                      <a:gd name="connsiteX52" fmla="*/ 443517 w 542555"/>
                      <a:gd name="connsiteY52" fmla="*/ 0 h 504622"/>
                      <a:gd name="connsiteX53" fmla="*/ 542555 w 542555"/>
                      <a:gd name="connsiteY53" fmla="*/ 378466 h 504622"/>
                      <a:gd name="connsiteX54" fmla="*/ 499495 w 542555"/>
                      <a:gd name="connsiteY54" fmla="*/ 388502 h 504622"/>
                      <a:gd name="connsiteX55" fmla="*/ 508107 w 542555"/>
                      <a:gd name="connsiteY55" fmla="*/ 444411 h 504622"/>
                      <a:gd name="connsiteX56" fmla="*/ 453565 w 542555"/>
                      <a:gd name="connsiteY56" fmla="*/ 451579 h 504622"/>
                      <a:gd name="connsiteX57" fmla="*/ 453565 w 542555"/>
                      <a:gd name="connsiteY57" fmla="*/ 490286 h 504622"/>
                      <a:gd name="connsiteX58" fmla="*/ 163628 w 542555"/>
                      <a:gd name="connsiteY58" fmla="*/ 490286 h 504622"/>
                      <a:gd name="connsiteX59" fmla="*/ 57413 w 542555"/>
                      <a:gd name="connsiteY59" fmla="*/ 504622 h 504622"/>
                      <a:gd name="connsiteX60" fmla="*/ 55978 w 542555"/>
                      <a:gd name="connsiteY60" fmla="*/ 490286 h 504622"/>
                      <a:gd name="connsiteX61" fmla="*/ 0 w 542555"/>
                      <a:gd name="connsiteY61" fmla="*/ 490286 h 504622"/>
                      <a:gd name="connsiteX62" fmla="*/ 0 w 542555"/>
                      <a:gd name="connsiteY62" fmla="*/ 100351 h 504622"/>
                      <a:gd name="connsiteX63" fmla="*/ 61719 w 542555"/>
                      <a:gd name="connsiteY63" fmla="*/ 100351 h 50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42555" h="504622">
                        <a:moveTo>
                          <a:pt x="80464" y="402778"/>
                        </a:moveTo>
                        <a:lnTo>
                          <a:pt x="384617" y="402778"/>
                        </a:lnTo>
                        <a:lnTo>
                          <a:pt x="384617" y="425768"/>
                        </a:lnTo>
                        <a:lnTo>
                          <a:pt x="80464" y="425768"/>
                        </a:lnTo>
                        <a:close/>
                        <a:moveTo>
                          <a:pt x="476530" y="395670"/>
                        </a:moveTo>
                        <a:lnTo>
                          <a:pt x="453565" y="401404"/>
                        </a:lnTo>
                        <a:lnTo>
                          <a:pt x="453565" y="427208"/>
                        </a:lnTo>
                        <a:lnTo>
                          <a:pt x="479401" y="422908"/>
                        </a:lnTo>
                        <a:close/>
                        <a:moveTo>
                          <a:pt x="80464" y="355419"/>
                        </a:moveTo>
                        <a:lnTo>
                          <a:pt x="384617" y="355419"/>
                        </a:lnTo>
                        <a:lnTo>
                          <a:pt x="384617" y="379788"/>
                        </a:lnTo>
                        <a:lnTo>
                          <a:pt x="80464" y="379788"/>
                        </a:lnTo>
                        <a:close/>
                        <a:moveTo>
                          <a:pt x="80464" y="303923"/>
                        </a:moveTo>
                        <a:lnTo>
                          <a:pt x="384617" y="303923"/>
                        </a:lnTo>
                        <a:lnTo>
                          <a:pt x="384617" y="326913"/>
                        </a:lnTo>
                        <a:lnTo>
                          <a:pt x="80464" y="326913"/>
                        </a:lnTo>
                        <a:close/>
                        <a:moveTo>
                          <a:pt x="163686" y="235184"/>
                        </a:moveTo>
                        <a:lnTo>
                          <a:pt x="384616" y="235184"/>
                        </a:lnTo>
                        <a:lnTo>
                          <a:pt x="384616" y="257944"/>
                        </a:lnTo>
                        <a:lnTo>
                          <a:pt x="163686" y="257944"/>
                        </a:lnTo>
                        <a:close/>
                        <a:moveTo>
                          <a:pt x="479401" y="232241"/>
                        </a:moveTo>
                        <a:lnTo>
                          <a:pt x="496625" y="364131"/>
                        </a:lnTo>
                        <a:lnTo>
                          <a:pt x="512413" y="359830"/>
                        </a:lnTo>
                        <a:close/>
                        <a:moveTo>
                          <a:pt x="453565" y="226506"/>
                        </a:moveTo>
                        <a:lnTo>
                          <a:pt x="453565" y="375599"/>
                        </a:lnTo>
                        <a:lnTo>
                          <a:pt x="472224" y="371299"/>
                        </a:lnTo>
                        <a:close/>
                        <a:moveTo>
                          <a:pt x="163686" y="183457"/>
                        </a:moveTo>
                        <a:lnTo>
                          <a:pt x="384616" y="183457"/>
                        </a:lnTo>
                        <a:lnTo>
                          <a:pt x="384616" y="207826"/>
                        </a:lnTo>
                        <a:lnTo>
                          <a:pt x="163686" y="207826"/>
                        </a:lnTo>
                        <a:close/>
                        <a:moveTo>
                          <a:pt x="71785" y="154720"/>
                        </a:moveTo>
                        <a:cubicBezTo>
                          <a:pt x="67475" y="159026"/>
                          <a:pt x="64601" y="164767"/>
                          <a:pt x="64601" y="171944"/>
                        </a:cubicBezTo>
                        <a:cubicBezTo>
                          <a:pt x="63164" y="186297"/>
                          <a:pt x="74659" y="200650"/>
                          <a:pt x="90464" y="202085"/>
                        </a:cubicBezTo>
                        <a:cubicBezTo>
                          <a:pt x="93338" y="202085"/>
                          <a:pt x="96212" y="202085"/>
                          <a:pt x="99085" y="202085"/>
                        </a:cubicBezTo>
                        <a:cubicBezTo>
                          <a:pt x="93338" y="206391"/>
                          <a:pt x="87590" y="207826"/>
                          <a:pt x="78969" y="207826"/>
                        </a:cubicBezTo>
                        <a:cubicBezTo>
                          <a:pt x="64601" y="206391"/>
                          <a:pt x="53106" y="192038"/>
                          <a:pt x="54543" y="177685"/>
                        </a:cubicBezTo>
                        <a:cubicBezTo>
                          <a:pt x="55979" y="167638"/>
                          <a:pt x="63164" y="159026"/>
                          <a:pt x="71785" y="154720"/>
                        </a:cubicBezTo>
                        <a:close/>
                        <a:moveTo>
                          <a:pt x="88913" y="149082"/>
                        </a:moveTo>
                        <a:cubicBezTo>
                          <a:pt x="101845" y="146214"/>
                          <a:pt x="113340" y="154817"/>
                          <a:pt x="116214" y="167721"/>
                        </a:cubicBezTo>
                        <a:cubicBezTo>
                          <a:pt x="119087" y="182059"/>
                          <a:pt x="111903" y="193530"/>
                          <a:pt x="98971" y="196398"/>
                        </a:cubicBezTo>
                        <a:cubicBezTo>
                          <a:pt x="86039" y="200699"/>
                          <a:pt x="73108" y="192096"/>
                          <a:pt x="70234" y="179192"/>
                        </a:cubicBezTo>
                        <a:cubicBezTo>
                          <a:pt x="67360" y="166287"/>
                          <a:pt x="75981" y="153383"/>
                          <a:pt x="88913" y="149082"/>
                        </a:cubicBezTo>
                        <a:close/>
                        <a:moveTo>
                          <a:pt x="24400" y="124722"/>
                        </a:moveTo>
                        <a:lnTo>
                          <a:pt x="24400" y="465915"/>
                        </a:lnTo>
                        <a:lnTo>
                          <a:pt x="429164" y="465915"/>
                        </a:lnTo>
                        <a:lnTo>
                          <a:pt x="429164" y="124722"/>
                        </a:lnTo>
                        <a:close/>
                        <a:moveTo>
                          <a:pt x="434905" y="86015"/>
                        </a:moveTo>
                        <a:lnTo>
                          <a:pt x="324385" y="100351"/>
                        </a:lnTo>
                        <a:lnTo>
                          <a:pt x="436341" y="100351"/>
                        </a:lnTo>
                        <a:close/>
                        <a:moveTo>
                          <a:pt x="426293" y="30105"/>
                        </a:moveTo>
                        <a:lnTo>
                          <a:pt x="182287" y="94617"/>
                        </a:lnTo>
                        <a:lnTo>
                          <a:pt x="434905" y="60211"/>
                        </a:lnTo>
                        <a:close/>
                        <a:moveTo>
                          <a:pt x="443517" y="0"/>
                        </a:moveTo>
                        <a:lnTo>
                          <a:pt x="542555" y="378466"/>
                        </a:lnTo>
                        <a:lnTo>
                          <a:pt x="499495" y="388502"/>
                        </a:lnTo>
                        <a:lnTo>
                          <a:pt x="508107" y="444411"/>
                        </a:lnTo>
                        <a:lnTo>
                          <a:pt x="453565" y="451579"/>
                        </a:lnTo>
                        <a:lnTo>
                          <a:pt x="453565" y="490286"/>
                        </a:lnTo>
                        <a:lnTo>
                          <a:pt x="163628" y="490286"/>
                        </a:lnTo>
                        <a:lnTo>
                          <a:pt x="57413" y="504622"/>
                        </a:lnTo>
                        <a:lnTo>
                          <a:pt x="55978" y="490286"/>
                        </a:lnTo>
                        <a:lnTo>
                          <a:pt x="0" y="490286"/>
                        </a:lnTo>
                        <a:lnTo>
                          <a:pt x="0" y="100351"/>
                        </a:lnTo>
                        <a:lnTo>
                          <a:pt x="61719" y="100351"/>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7724" tIns="38862" rIns="77724" bIns="38862" rtlCol="0" anchor="ctr"/>
                  <a:lstStyle/>
                  <a:p>
                    <a:pPr algn="ctr">
                      <a:lnSpc>
                        <a:spcPct val="120000"/>
                      </a:lnSpc>
                    </a:pPr>
                    <a:endParaRPr lang="en-US" sz="1530"/>
                  </a:p>
                </p:txBody>
              </p:sp>
            </p:grpSp>
          </p:grpSp>
          <p:grpSp>
            <p:nvGrpSpPr>
              <p:cNvPr id="3" name="îṥlîḑe">
                <a:extLst>
                  <a:ext uri="{FF2B5EF4-FFF2-40B4-BE49-F238E27FC236}">
                    <a16:creationId xmlns:a16="http://schemas.microsoft.com/office/drawing/2014/main" id="{E044F801-C39B-42B3-A6F4-0922727E75C7}"/>
                  </a:ext>
                </a:extLst>
              </p:cNvPr>
              <p:cNvGrpSpPr/>
              <p:nvPr/>
            </p:nvGrpSpPr>
            <p:grpSpPr>
              <a:xfrm>
                <a:off x="3495674" y="4984244"/>
                <a:ext cx="5156177" cy="871432"/>
                <a:chOff x="3495674" y="4984244"/>
                <a:chExt cx="5156177" cy="871432"/>
              </a:xfrm>
            </p:grpSpPr>
            <p:sp>
              <p:nvSpPr>
                <p:cNvPr id="61" name="íṣḷíḑé">
                  <a:extLst>
                    <a:ext uri="{FF2B5EF4-FFF2-40B4-BE49-F238E27FC236}">
                      <a16:creationId xmlns:a16="http://schemas.microsoft.com/office/drawing/2014/main" id="{5616B0A3-C313-B9A1-1C5E-141DFD5D76FA}"/>
                    </a:ext>
                  </a:extLst>
                </p:cNvPr>
                <p:cNvSpPr txBox="1"/>
                <p:nvPr/>
              </p:nvSpPr>
              <p:spPr>
                <a:xfrm>
                  <a:off x="3495674" y="5360540"/>
                  <a:ext cx="5156177" cy="495136"/>
                </a:xfrm>
                <a:prstGeom prst="rect">
                  <a:avLst/>
                </a:prstGeom>
                <a:noFill/>
              </p:spPr>
              <p:txBody>
                <a:bodyPr wrap="square" lIns="0" tIns="0" rIns="0" bIns="0">
                  <a:spAutoFit/>
                </a:bodyPr>
                <a:lstStyle/>
                <a:p>
                  <a:pPr>
                    <a:lnSpc>
                      <a:spcPct val="120000"/>
                    </a:lnSpc>
                    <a:spcBef>
                      <a:spcPct val="0"/>
                    </a:spcBef>
                  </a:pPr>
                  <a:r>
                    <a:rPr lang="zh-CN" altLang="en-US" sz="1400" dirty="0">
                      <a:latin typeface="+mn-ea"/>
                    </a:rPr>
                    <a:t>在战略管理领域</a:t>
                  </a:r>
                  <a:r>
                    <a:rPr lang="en-US" altLang="zh-CN" sz="1400" dirty="0">
                      <a:latin typeface="+mn-ea"/>
                    </a:rPr>
                    <a:t>,</a:t>
                  </a:r>
                  <a:r>
                    <a:rPr lang="zh-CN" altLang="en-US" sz="1400" dirty="0">
                      <a:latin typeface="+mn-ea"/>
                    </a:rPr>
                    <a:t>、供应链、价值链领域</a:t>
                  </a:r>
                  <a:r>
                    <a:rPr lang="en-US" altLang="zh-CN" sz="1400" dirty="0">
                      <a:latin typeface="+mn-ea"/>
                    </a:rPr>
                    <a:t>,</a:t>
                  </a:r>
                  <a:r>
                    <a:rPr lang="zh-CN" altLang="en-US" sz="1400" dirty="0">
                      <a:latin typeface="+mn-ea"/>
                    </a:rPr>
                    <a:t>标准成本法领域</a:t>
                  </a:r>
                  <a:r>
                    <a:rPr lang="en-US" altLang="zh-CN" sz="1400" dirty="0">
                      <a:latin typeface="+mn-ea"/>
                    </a:rPr>
                    <a:t>,,</a:t>
                  </a:r>
                  <a:r>
                    <a:rPr lang="zh-CN" altLang="en-US" sz="1400" dirty="0">
                      <a:latin typeface="+mn-ea"/>
                    </a:rPr>
                    <a:t>都有效产出会计工具在帮助企业实现成本信息化方面效果显着</a:t>
                  </a:r>
                </a:p>
              </p:txBody>
            </p:sp>
            <p:sp>
              <p:nvSpPr>
                <p:cNvPr id="62" name="îś1ïḋê">
                  <a:extLst>
                    <a:ext uri="{FF2B5EF4-FFF2-40B4-BE49-F238E27FC236}">
                      <a16:creationId xmlns:a16="http://schemas.microsoft.com/office/drawing/2014/main" id="{0B75793A-C3B3-F8C1-A167-3C3774A7B60F}"/>
                    </a:ext>
                  </a:extLst>
                </p:cNvPr>
                <p:cNvSpPr txBox="1"/>
                <p:nvPr/>
              </p:nvSpPr>
              <p:spPr>
                <a:xfrm>
                  <a:off x="3506335" y="4984244"/>
                  <a:ext cx="2128655" cy="276999"/>
                </a:xfrm>
                <a:prstGeom prst="rect">
                  <a:avLst/>
                </a:prstGeom>
              </p:spPr>
              <p:txBody>
                <a:bodyPr wrap="square" lIns="0" tIns="0" rIns="0" bIns="0" rtlCol="0">
                  <a:spAutoFit/>
                </a:bodyPr>
                <a:lstStyle/>
                <a:p>
                  <a:pPr marL="0" algn="l"/>
                  <a:r>
                    <a:rPr lang="zh-CN" altLang="en-US" b="1" dirty="0">
                      <a:latin typeface="+mj-ea"/>
                      <a:ea typeface="+mj-ea"/>
                      <a:cs typeface="+mj-cs"/>
                    </a:rPr>
                    <a:t>主研究领域成果显着</a:t>
                  </a:r>
                </a:p>
              </p:txBody>
            </p:sp>
          </p:grpSp>
        </p:grpSp>
        <p:grpSp>
          <p:nvGrpSpPr>
            <p:cNvPr id="29" name="iśļídê">
              <a:extLst>
                <a:ext uri="{FF2B5EF4-FFF2-40B4-BE49-F238E27FC236}">
                  <a16:creationId xmlns:a16="http://schemas.microsoft.com/office/drawing/2014/main" id="{5A08C558-1B67-BBC1-DF86-1C61EAE067B9}"/>
                </a:ext>
              </a:extLst>
            </p:cNvPr>
            <p:cNvGrpSpPr/>
            <p:nvPr/>
          </p:nvGrpSpPr>
          <p:grpSpPr>
            <a:xfrm>
              <a:off x="3483020" y="1890482"/>
              <a:ext cx="7531619" cy="1633212"/>
              <a:chOff x="3483020" y="1890482"/>
              <a:chExt cx="7531619" cy="1633212"/>
            </a:xfrm>
          </p:grpSpPr>
          <p:grpSp>
            <p:nvGrpSpPr>
              <p:cNvPr id="18" name="îṡlïḑè">
                <a:extLst>
                  <a:ext uri="{FF2B5EF4-FFF2-40B4-BE49-F238E27FC236}">
                    <a16:creationId xmlns:a16="http://schemas.microsoft.com/office/drawing/2014/main" id="{8C38BDF6-2203-4DA0-91E4-7F2584017515}"/>
                  </a:ext>
                </a:extLst>
              </p:cNvPr>
              <p:cNvGrpSpPr/>
              <p:nvPr/>
            </p:nvGrpSpPr>
            <p:grpSpPr>
              <a:xfrm>
                <a:off x="3483020" y="2552304"/>
                <a:ext cx="5041643" cy="847538"/>
                <a:chOff x="3483020" y="2552304"/>
                <a:chExt cx="5041643" cy="847538"/>
              </a:xfrm>
            </p:grpSpPr>
            <p:sp>
              <p:nvSpPr>
                <p:cNvPr id="57" name="ï$ļîdé">
                  <a:extLst>
                    <a:ext uri="{FF2B5EF4-FFF2-40B4-BE49-F238E27FC236}">
                      <a16:creationId xmlns:a16="http://schemas.microsoft.com/office/drawing/2014/main" id="{2317EEA1-6184-8048-34BB-A2E30D83A365}"/>
                    </a:ext>
                  </a:extLst>
                </p:cNvPr>
                <p:cNvSpPr txBox="1"/>
                <p:nvPr/>
              </p:nvSpPr>
              <p:spPr>
                <a:xfrm>
                  <a:off x="3495674" y="2904706"/>
                  <a:ext cx="5028989" cy="495136"/>
                </a:xfrm>
                <a:prstGeom prst="rect">
                  <a:avLst/>
                </a:prstGeom>
                <a:noFill/>
              </p:spPr>
              <p:txBody>
                <a:bodyPr wrap="square" lIns="0" tIns="0" rIns="0" bIns="0">
                  <a:spAutoFit/>
                </a:bodyPr>
                <a:lstStyle/>
                <a:p>
                  <a:pPr>
                    <a:lnSpc>
                      <a:spcPct val="120000"/>
                    </a:lnSpc>
                    <a:spcBef>
                      <a:spcPct val="0"/>
                    </a:spcBef>
                  </a:pPr>
                  <a:r>
                    <a:rPr lang="zh-CN" altLang="en-US" sz="1400" dirty="0">
                      <a:latin typeface="+mn-ea"/>
                    </a:rPr>
                    <a:t>管理会计工具相关理论研究者和企业实践者</a:t>
                  </a:r>
                  <a:r>
                    <a:rPr lang="en-US" altLang="zh-CN" sz="1400" dirty="0">
                      <a:latin typeface="+mn-ea"/>
                    </a:rPr>
                    <a:t>, </a:t>
                  </a:r>
                  <a:r>
                    <a:rPr lang="zh-CN" altLang="en-US" sz="1400" dirty="0">
                      <a:latin typeface="+mn-ea"/>
                    </a:rPr>
                    <a:t>应从企业实际发展需求出发</a:t>
                  </a:r>
                  <a:r>
                    <a:rPr lang="en-US" altLang="zh-CN" sz="1400" dirty="0">
                      <a:latin typeface="+mn-ea"/>
                    </a:rPr>
                    <a:t>, </a:t>
                  </a:r>
                  <a:r>
                    <a:rPr lang="zh-CN" altLang="en-US" sz="1400" dirty="0">
                      <a:latin typeface="+mn-ea"/>
                    </a:rPr>
                    <a:t>加强薄弱领域的管理会计工具理论落地研究</a:t>
                  </a:r>
                </a:p>
              </p:txBody>
            </p:sp>
            <p:sp>
              <p:nvSpPr>
                <p:cNvPr id="58" name="ï$ḷïḋê">
                  <a:extLst>
                    <a:ext uri="{FF2B5EF4-FFF2-40B4-BE49-F238E27FC236}">
                      <a16:creationId xmlns:a16="http://schemas.microsoft.com/office/drawing/2014/main" id="{A87B2125-CDC3-FECA-914C-1D414D9EBAB3}"/>
                    </a:ext>
                  </a:extLst>
                </p:cNvPr>
                <p:cNvSpPr txBox="1"/>
                <p:nvPr/>
              </p:nvSpPr>
              <p:spPr>
                <a:xfrm>
                  <a:off x="3483020" y="2552304"/>
                  <a:ext cx="2411944" cy="276999"/>
                </a:xfrm>
                <a:prstGeom prst="rect">
                  <a:avLst/>
                </a:prstGeom>
              </p:spPr>
              <p:txBody>
                <a:bodyPr wrap="square" lIns="0" tIns="0" rIns="0" bIns="0" rtlCol="0">
                  <a:spAutoFit/>
                </a:bodyPr>
                <a:lstStyle/>
                <a:p>
                  <a:pPr marL="0" algn="l"/>
                  <a:r>
                    <a:rPr lang="zh-CN" altLang="en-US" b="1" dirty="0">
                      <a:latin typeface="+mj-ea"/>
                      <a:ea typeface="+mj-ea"/>
                      <a:cs typeface="+mj-cs"/>
                    </a:rPr>
                    <a:t>加强对薄弱领域的研究</a:t>
                  </a:r>
                </a:p>
              </p:txBody>
            </p:sp>
          </p:grpSp>
          <p:grpSp>
            <p:nvGrpSpPr>
              <p:cNvPr id="14" name="ïślîḓê">
                <a:extLst>
                  <a:ext uri="{FF2B5EF4-FFF2-40B4-BE49-F238E27FC236}">
                    <a16:creationId xmlns:a16="http://schemas.microsoft.com/office/drawing/2014/main" id="{C0479796-03B3-A729-97B4-C3A795FE1887}"/>
                  </a:ext>
                </a:extLst>
              </p:cNvPr>
              <p:cNvGrpSpPr/>
              <p:nvPr/>
            </p:nvGrpSpPr>
            <p:grpSpPr>
              <a:xfrm>
                <a:off x="3506335" y="1890482"/>
                <a:ext cx="7508304" cy="1633212"/>
                <a:chOff x="3088844" y="1771450"/>
                <a:chExt cx="7508304" cy="1633212"/>
              </a:xfrm>
            </p:grpSpPr>
            <p:sp>
              <p:nvSpPr>
                <p:cNvPr id="17" name="íṡḻíḓê">
                  <a:extLst>
                    <a:ext uri="{FF2B5EF4-FFF2-40B4-BE49-F238E27FC236}">
                      <a16:creationId xmlns:a16="http://schemas.microsoft.com/office/drawing/2014/main" id="{16DA0CE7-4FF9-71A2-C8B0-D59E3A4DA632}"/>
                    </a:ext>
                  </a:extLst>
                </p:cNvPr>
                <p:cNvSpPr/>
                <p:nvPr/>
              </p:nvSpPr>
              <p:spPr>
                <a:xfrm flipH="1" flipV="1">
                  <a:off x="3088844" y="2794760"/>
                  <a:ext cx="6330752" cy="609902"/>
                </a:xfrm>
                <a:custGeom>
                  <a:avLst/>
                  <a:gdLst>
                    <a:gd name="connsiteX0" fmla="*/ 0 w 5473700"/>
                    <a:gd name="connsiteY0" fmla="*/ 558800 h 558800"/>
                    <a:gd name="connsiteX1" fmla="*/ 698500 w 5473700"/>
                    <a:gd name="connsiteY1" fmla="*/ 0 h 558800"/>
                    <a:gd name="connsiteX2" fmla="*/ 5473700 w 5473700"/>
                    <a:gd name="connsiteY2" fmla="*/ 0 h 558800"/>
                  </a:gdLst>
                  <a:ahLst/>
                  <a:cxnLst>
                    <a:cxn ang="0">
                      <a:pos x="connsiteX0" y="connsiteY0"/>
                    </a:cxn>
                    <a:cxn ang="0">
                      <a:pos x="connsiteX1" y="connsiteY1"/>
                    </a:cxn>
                    <a:cxn ang="0">
                      <a:pos x="connsiteX2" y="connsiteY2"/>
                    </a:cxn>
                  </a:cxnLst>
                  <a:rect l="l" t="t" r="r" b="b"/>
                  <a:pathLst>
                    <a:path w="5473700" h="558800">
                      <a:moveTo>
                        <a:pt x="0" y="558800"/>
                      </a:moveTo>
                      <a:lnTo>
                        <a:pt x="698500" y="0"/>
                      </a:lnTo>
                      <a:lnTo>
                        <a:pt x="5473700" y="0"/>
                      </a:lnTo>
                    </a:path>
                  </a:pathLst>
                </a:custGeom>
                <a:noFill/>
                <a:ln w="9525">
                  <a:solidFill>
                    <a:schemeClr val="accent3"/>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cs typeface="+mn-cs"/>
                  </a:endParaRPr>
                </a:p>
              </p:txBody>
            </p:sp>
            <p:grpSp>
              <p:nvGrpSpPr>
                <p:cNvPr id="10" name="íśľíde">
                  <a:extLst>
                    <a:ext uri="{FF2B5EF4-FFF2-40B4-BE49-F238E27FC236}">
                      <a16:creationId xmlns:a16="http://schemas.microsoft.com/office/drawing/2014/main" id="{94656E0E-24F7-A3E6-6DE4-8D5AEFCC673F}"/>
                    </a:ext>
                  </a:extLst>
                </p:cNvPr>
                <p:cNvGrpSpPr/>
                <p:nvPr/>
              </p:nvGrpSpPr>
              <p:grpSpPr>
                <a:xfrm>
                  <a:off x="9488348" y="1771450"/>
                  <a:ext cx="1108800" cy="1108800"/>
                  <a:chOff x="9488348" y="1771450"/>
                  <a:chExt cx="1108800" cy="1108800"/>
                </a:xfrm>
              </p:grpSpPr>
              <p:sp>
                <p:nvSpPr>
                  <p:cNvPr id="9" name="ïṥ1iḍè">
                    <a:extLst>
                      <a:ext uri="{FF2B5EF4-FFF2-40B4-BE49-F238E27FC236}">
                        <a16:creationId xmlns:a16="http://schemas.microsoft.com/office/drawing/2014/main" id="{9D02DE43-DD9D-968F-559C-01B900BB784B}"/>
                      </a:ext>
                    </a:extLst>
                  </p:cNvPr>
                  <p:cNvSpPr/>
                  <p:nvPr>
                    <p:custDataLst>
                      <p:tags r:id="rId2"/>
                    </p:custDataLst>
                  </p:nvPr>
                </p:nvSpPr>
                <p:spPr>
                  <a:xfrm rot="3195600">
                    <a:off x="9488348" y="1771450"/>
                    <a:ext cx="1108800" cy="1108800"/>
                  </a:xfrm>
                  <a:prstGeom prst="round2DiagRect">
                    <a:avLst>
                      <a:gd name="adj1" fmla="val 50000"/>
                      <a:gd name="adj2" fmla="val 0"/>
                    </a:avLst>
                  </a:prstGeom>
                  <a:solidFill>
                    <a:schemeClr val="accent2"/>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0467" tIns="40234" rIns="80467" bIns="40234" numCol="1" spcCol="0" rtlCol="0" fromWordArt="0" anchor="ctr" anchorCtr="0" forceAA="0" compatLnSpc="1">
                    <a:noAutofit/>
                  </a:bodyPr>
                  <a:lstStyle/>
                  <a:p>
                    <a:pPr algn="ctr" defTabSz="913765">
                      <a:lnSpc>
                        <a:spcPct val="120000"/>
                      </a:lnSpc>
                    </a:pPr>
                    <a:endParaRPr lang="zh-CN" altLang="en-US" sz="1760" b="1" dirty="0">
                      <a:solidFill>
                        <a:srgbClr val="FFFFFF"/>
                      </a:solidFill>
                      <a:latin typeface="微软雅黑" panose="020B0503020204020204" pitchFamily="34" charset="-122"/>
                      <a:ea typeface="微软雅黑" panose="020B0503020204020204" pitchFamily="34" charset="-122"/>
                    </a:endParaRPr>
                  </a:p>
                </p:txBody>
              </p:sp>
              <p:sp>
                <p:nvSpPr>
                  <p:cNvPr id="42" name="ïš1îde">
                    <a:extLst>
                      <a:ext uri="{FF2B5EF4-FFF2-40B4-BE49-F238E27FC236}">
                        <a16:creationId xmlns:a16="http://schemas.microsoft.com/office/drawing/2014/main" id="{C30921C5-0754-DA9B-6F97-AA8B2B8DE83B}"/>
                      </a:ext>
                    </a:extLst>
                  </p:cNvPr>
                  <p:cNvSpPr/>
                  <p:nvPr/>
                </p:nvSpPr>
                <p:spPr>
                  <a:xfrm>
                    <a:off x="9822279" y="2020983"/>
                    <a:ext cx="475612" cy="634840"/>
                  </a:xfrm>
                  <a:custGeom>
                    <a:avLst/>
                    <a:gdLst>
                      <a:gd name="connsiteX0" fmla="*/ 166861 w 505460"/>
                      <a:gd name="connsiteY0" fmla="*/ 355015 h 607286"/>
                      <a:gd name="connsiteX1" fmla="*/ 421301 w 505460"/>
                      <a:gd name="connsiteY1" fmla="*/ 355015 h 607286"/>
                      <a:gd name="connsiteX2" fmla="*/ 438634 w 505460"/>
                      <a:gd name="connsiteY2" fmla="*/ 372303 h 607286"/>
                      <a:gd name="connsiteX3" fmla="*/ 421301 w 505460"/>
                      <a:gd name="connsiteY3" fmla="*/ 389592 h 607286"/>
                      <a:gd name="connsiteX4" fmla="*/ 166861 w 505460"/>
                      <a:gd name="connsiteY4" fmla="*/ 389592 h 607286"/>
                      <a:gd name="connsiteX5" fmla="*/ 149528 w 505460"/>
                      <a:gd name="connsiteY5" fmla="*/ 372303 h 607286"/>
                      <a:gd name="connsiteX6" fmla="*/ 166861 w 505460"/>
                      <a:gd name="connsiteY6" fmla="*/ 355015 h 607286"/>
                      <a:gd name="connsiteX7" fmla="*/ 166861 w 505460"/>
                      <a:gd name="connsiteY7" fmla="*/ 272524 h 607286"/>
                      <a:gd name="connsiteX8" fmla="*/ 421301 w 505460"/>
                      <a:gd name="connsiteY8" fmla="*/ 272524 h 607286"/>
                      <a:gd name="connsiteX9" fmla="*/ 438634 w 505460"/>
                      <a:gd name="connsiteY9" fmla="*/ 289813 h 607286"/>
                      <a:gd name="connsiteX10" fmla="*/ 421301 w 505460"/>
                      <a:gd name="connsiteY10" fmla="*/ 307101 h 607286"/>
                      <a:gd name="connsiteX11" fmla="*/ 166861 w 505460"/>
                      <a:gd name="connsiteY11" fmla="*/ 307101 h 607286"/>
                      <a:gd name="connsiteX12" fmla="*/ 149528 w 505460"/>
                      <a:gd name="connsiteY12" fmla="*/ 289813 h 607286"/>
                      <a:gd name="connsiteX13" fmla="*/ 166861 w 505460"/>
                      <a:gd name="connsiteY13" fmla="*/ 272524 h 607286"/>
                      <a:gd name="connsiteX14" fmla="*/ 166861 w 505460"/>
                      <a:gd name="connsiteY14" fmla="*/ 190033 h 607286"/>
                      <a:gd name="connsiteX15" fmla="*/ 421301 w 505460"/>
                      <a:gd name="connsiteY15" fmla="*/ 190033 h 607286"/>
                      <a:gd name="connsiteX16" fmla="*/ 438634 w 505460"/>
                      <a:gd name="connsiteY16" fmla="*/ 207439 h 607286"/>
                      <a:gd name="connsiteX17" fmla="*/ 421301 w 505460"/>
                      <a:gd name="connsiteY17" fmla="*/ 224751 h 607286"/>
                      <a:gd name="connsiteX18" fmla="*/ 166861 w 505460"/>
                      <a:gd name="connsiteY18" fmla="*/ 224751 h 607286"/>
                      <a:gd name="connsiteX19" fmla="*/ 149528 w 505460"/>
                      <a:gd name="connsiteY19" fmla="*/ 207439 h 607286"/>
                      <a:gd name="connsiteX20" fmla="*/ 166861 w 505460"/>
                      <a:gd name="connsiteY20" fmla="*/ 190033 h 607286"/>
                      <a:gd name="connsiteX21" fmla="*/ 166861 w 505460"/>
                      <a:gd name="connsiteY21" fmla="*/ 107612 h 607286"/>
                      <a:gd name="connsiteX22" fmla="*/ 421301 w 505460"/>
                      <a:gd name="connsiteY22" fmla="*/ 107612 h 607286"/>
                      <a:gd name="connsiteX23" fmla="*/ 438634 w 505460"/>
                      <a:gd name="connsiteY23" fmla="*/ 124901 h 607286"/>
                      <a:gd name="connsiteX24" fmla="*/ 421301 w 505460"/>
                      <a:gd name="connsiteY24" fmla="*/ 142189 h 607286"/>
                      <a:gd name="connsiteX25" fmla="*/ 166861 w 505460"/>
                      <a:gd name="connsiteY25" fmla="*/ 142189 h 607286"/>
                      <a:gd name="connsiteX26" fmla="*/ 149528 w 505460"/>
                      <a:gd name="connsiteY26" fmla="*/ 124901 h 607286"/>
                      <a:gd name="connsiteX27" fmla="*/ 166861 w 505460"/>
                      <a:gd name="connsiteY27" fmla="*/ 107612 h 607286"/>
                      <a:gd name="connsiteX28" fmla="*/ 43330 w 505460"/>
                      <a:gd name="connsiteY28" fmla="*/ 105635 h 607286"/>
                      <a:gd name="connsiteX29" fmla="*/ 34664 w 505460"/>
                      <a:gd name="connsiteY29" fmla="*/ 114289 h 607286"/>
                      <a:gd name="connsiteX30" fmla="*/ 34664 w 505460"/>
                      <a:gd name="connsiteY30" fmla="*/ 563922 h 607286"/>
                      <a:gd name="connsiteX31" fmla="*/ 43330 w 505460"/>
                      <a:gd name="connsiteY31" fmla="*/ 572576 h 607286"/>
                      <a:gd name="connsiteX32" fmla="*/ 379237 w 505460"/>
                      <a:gd name="connsiteY32" fmla="*/ 572576 h 607286"/>
                      <a:gd name="connsiteX33" fmla="*/ 387903 w 505460"/>
                      <a:gd name="connsiteY33" fmla="*/ 563922 h 607286"/>
                      <a:gd name="connsiteX34" fmla="*/ 387903 w 505460"/>
                      <a:gd name="connsiteY34" fmla="*/ 536267 h 607286"/>
                      <a:gd name="connsiteX35" fmla="*/ 126223 w 505460"/>
                      <a:gd name="connsiteY35" fmla="*/ 536267 h 607286"/>
                      <a:gd name="connsiteX36" fmla="*/ 82799 w 505460"/>
                      <a:gd name="connsiteY36" fmla="*/ 492997 h 607286"/>
                      <a:gd name="connsiteX37" fmla="*/ 82799 w 505460"/>
                      <a:gd name="connsiteY37" fmla="*/ 105635 h 607286"/>
                      <a:gd name="connsiteX38" fmla="*/ 126223 w 505460"/>
                      <a:gd name="connsiteY38" fmla="*/ 34616 h 607286"/>
                      <a:gd name="connsiteX39" fmla="*/ 117557 w 505460"/>
                      <a:gd name="connsiteY39" fmla="*/ 43270 h 607286"/>
                      <a:gd name="connsiteX40" fmla="*/ 117557 w 505460"/>
                      <a:gd name="connsiteY40" fmla="*/ 492997 h 607286"/>
                      <a:gd name="connsiteX41" fmla="*/ 126223 w 505460"/>
                      <a:gd name="connsiteY41" fmla="*/ 501651 h 607286"/>
                      <a:gd name="connsiteX42" fmla="*/ 462130 w 505460"/>
                      <a:gd name="connsiteY42" fmla="*/ 501651 h 607286"/>
                      <a:gd name="connsiteX43" fmla="*/ 470796 w 505460"/>
                      <a:gd name="connsiteY43" fmla="*/ 492997 h 607286"/>
                      <a:gd name="connsiteX44" fmla="*/ 470796 w 505460"/>
                      <a:gd name="connsiteY44" fmla="*/ 43270 h 607286"/>
                      <a:gd name="connsiteX45" fmla="*/ 462130 w 505460"/>
                      <a:gd name="connsiteY45" fmla="*/ 34616 h 607286"/>
                      <a:gd name="connsiteX46" fmla="*/ 126223 w 505460"/>
                      <a:gd name="connsiteY46" fmla="*/ 0 h 607286"/>
                      <a:gd name="connsiteX47" fmla="*/ 462130 w 505460"/>
                      <a:gd name="connsiteY47" fmla="*/ 0 h 607286"/>
                      <a:gd name="connsiteX48" fmla="*/ 505460 w 505460"/>
                      <a:gd name="connsiteY48" fmla="*/ 43270 h 607286"/>
                      <a:gd name="connsiteX49" fmla="*/ 505460 w 505460"/>
                      <a:gd name="connsiteY49" fmla="*/ 492997 h 607286"/>
                      <a:gd name="connsiteX50" fmla="*/ 462130 w 505460"/>
                      <a:gd name="connsiteY50" fmla="*/ 536267 h 607286"/>
                      <a:gd name="connsiteX51" fmla="*/ 422661 w 505460"/>
                      <a:gd name="connsiteY51" fmla="*/ 536267 h 607286"/>
                      <a:gd name="connsiteX52" fmla="*/ 422661 w 505460"/>
                      <a:gd name="connsiteY52" fmla="*/ 563922 h 607286"/>
                      <a:gd name="connsiteX53" fmla="*/ 379237 w 505460"/>
                      <a:gd name="connsiteY53" fmla="*/ 607286 h 607286"/>
                      <a:gd name="connsiteX54" fmla="*/ 43330 w 505460"/>
                      <a:gd name="connsiteY54" fmla="*/ 607286 h 607286"/>
                      <a:gd name="connsiteX55" fmla="*/ 0 w 505460"/>
                      <a:gd name="connsiteY55" fmla="*/ 563922 h 607286"/>
                      <a:gd name="connsiteX56" fmla="*/ 0 w 505460"/>
                      <a:gd name="connsiteY56" fmla="*/ 114289 h 607286"/>
                      <a:gd name="connsiteX57" fmla="*/ 43330 w 505460"/>
                      <a:gd name="connsiteY57" fmla="*/ 70925 h 607286"/>
                      <a:gd name="connsiteX58" fmla="*/ 82799 w 505460"/>
                      <a:gd name="connsiteY58" fmla="*/ 70925 h 607286"/>
                      <a:gd name="connsiteX59" fmla="*/ 82799 w 505460"/>
                      <a:gd name="connsiteY59" fmla="*/ 43270 h 607286"/>
                      <a:gd name="connsiteX60" fmla="*/ 126223 w 505460"/>
                      <a:gd name="connsiteY60"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5460" h="607286">
                        <a:moveTo>
                          <a:pt x="166861" y="355015"/>
                        </a:moveTo>
                        <a:lnTo>
                          <a:pt x="421301" y="355015"/>
                        </a:lnTo>
                        <a:cubicBezTo>
                          <a:pt x="430910" y="355015"/>
                          <a:pt x="438634" y="362720"/>
                          <a:pt x="438634" y="372303"/>
                        </a:cubicBezTo>
                        <a:cubicBezTo>
                          <a:pt x="438634" y="381793"/>
                          <a:pt x="430910" y="389592"/>
                          <a:pt x="421301" y="389592"/>
                        </a:cubicBezTo>
                        <a:lnTo>
                          <a:pt x="166861" y="389592"/>
                        </a:lnTo>
                        <a:cubicBezTo>
                          <a:pt x="157253" y="389592"/>
                          <a:pt x="149528" y="381887"/>
                          <a:pt x="149528" y="372303"/>
                        </a:cubicBezTo>
                        <a:cubicBezTo>
                          <a:pt x="149528" y="362720"/>
                          <a:pt x="157253" y="355015"/>
                          <a:pt x="166861" y="355015"/>
                        </a:cubicBezTo>
                        <a:close/>
                        <a:moveTo>
                          <a:pt x="166861" y="272524"/>
                        </a:moveTo>
                        <a:lnTo>
                          <a:pt x="421301" y="272524"/>
                        </a:lnTo>
                        <a:cubicBezTo>
                          <a:pt x="430910" y="272524"/>
                          <a:pt x="438634" y="280229"/>
                          <a:pt x="438634" y="289813"/>
                        </a:cubicBezTo>
                        <a:cubicBezTo>
                          <a:pt x="438634" y="299396"/>
                          <a:pt x="430910" y="307101"/>
                          <a:pt x="421301" y="307101"/>
                        </a:cubicBezTo>
                        <a:lnTo>
                          <a:pt x="166861" y="307101"/>
                        </a:lnTo>
                        <a:cubicBezTo>
                          <a:pt x="157253" y="307101"/>
                          <a:pt x="149528" y="299396"/>
                          <a:pt x="149528" y="289813"/>
                        </a:cubicBezTo>
                        <a:cubicBezTo>
                          <a:pt x="149528" y="280229"/>
                          <a:pt x="157253" y="272524"/>
                          <a:pt x="166861" y="272524"/>
                        </a:cubicBezTo>
                        <a:close/>
                        <a:moveTo>
                          <a:pt x="166861" y="190033"/>
                        </a:moveTo>
                        <a:lnTo>
                          <a:pt x="421301" y="190033"/>
                        </a:lnTo>
                        <a:cubicBezTo>
                          <a:pt x="430910" y="190033"/>
                          <a:pt x="438634" y="197842"/>
                          <a:pt x="438634" y="207439"/>
                        </a:cubicBezTo>
                        <a:cubicBezTo>
                          <a:pt x="438634" y="216942"/>
                          <a:pt x="430910" y="224751"/>
                          <a:pt x="421301" y="224751"/>
                        </a:cubicBezTo>
                        <a:lnTo>
                          <a:pt x="166861" y="224751"/>
                        </a:lnTo>
                        <a:cubicBezTo>
                          <a:pt x="157253" y="224751"/>
                          <a:pt x="149528" y="216942"/>
                          <a:pt x="149528" y="207439"/>
                        </a:cubicBezTo>
                        <a:cubicBezTo>
                          <a:pt x="149528" y="197842"/>
                          <a:pt x="157253" y="190033"/>
                          <a:pt x="166861" y="190033"/>
                        </a:cubicBezTo>
                        <a:close/>
                        <a:moveTo>
                          <a:pt x="166861" y="107612"/>
                        </a:moveTo>
                        <a:lnTo>
                          <a:pt x="421301" y="107612"/>
                        </a:lnTo>
                        <a:cubicBezTo>
                          <a:pt x="430910" y="107612"/>
                          <a:pt x="438634" y="115317"/>
                          <a:pt x="438634" y="124901"/>
                        </a:cubicBezTo>
                        <a:cubicBezTo>
                          <a:pt x="438634" y="134484"/>
                          <a:pt x="430910" y="142189"/>
                          <a:pt x="421301" y="142189"/>
                        </a:cubicBezTo>
                        <a:lnTo>
                          <a:pt x="166861" y="142189"/>
                        </a:lnTo>
                        <a:cubicBezTo>
                          <a:pt x="157253" y="142189"/>
                          <a:pt x="149528" y="134484"/>
                          <a:pt x="149528" y="124901"/>
                        </a:cubicBezTo>
                        <a:cubicBezTo>
                          <a:pt x="149528" y="115317"/>
                          <a:pt x="157253" y="107612"/>
                          <a:pt x="166861" y="107612"/>
                        </a:cubicBezTo>
                        <a:close/>
                        <a:moveTo>
                          <a:pt x="43330" y="105635"/>
                        </a:moveTo>
                        <a:cubicBezTo>
                          <a:pt x="38526" y="105635"/>
                          <a:pt x="34664" y="109492"/>
                          <a:pt x="34664" y="114289"/>
                        </a:cubicBezTo>
                        <a:lnTo>
                          <a:pt x="34664" y="563922"/>
                        </a:lnTo>
                        <a:cubicBezTo>
                          <a:pt x="34664" y="568719"/>
                          <a:pt x="38526" y="572576"/>
                          <a:pt x="43330" y="572576"/>
                        </a:cubicBezTo>
                        <a:lnTo>
                          <a:pt x="379237" y="572576"/>
                        </a:lnTo>
                        <a:cubicBezTo>
                          <a:pt x="384041" y="572576"/>
                          <a:pt x="387903" y="568719"/>
                          <a:pt x="387903" y="563922"/>
                        </a:cubicBezTo>
                        <a:lnTo>
                          <a:pt x="387903" y="536267"/>
                        </a:lnTo>
                        <a:lnTo>
                          <a:pt x="126223" y="536267"/>
                        </a:lnTo>
                        <a:cubicBezTo>
                          <a:pt x="102297" y="536267"/>
                          <a:pt x="82799" y="516889"/>
                          <a:pt x="82799" y="492997"/>
                        </a:cubicBezTo>
                        <a:lnTo>
                          <a:pt x="82799" y="105635"/>
                        </a:lnTo>
                        <a:close/>
                        <a:moveTo>
                          <a:pt x="126223" y="34616"/>
                        </a:moveTo>
                        <a:cubicBezTo>
                          <a:pt x="121419" y="34616"/>
                          <a:pt x="117557" y="38567"/>
                          <a:pt x="117557" y="43270"/>
                        </a:cubicBezTo>
                        <a:lnTo>
                          <a:pt x="117557" y="492997"/>
                        </a:lnTo>
                        <a:cubicBezTo>
                          <a:pt x="117557" y="497794"/>
                          <a:pt x="121419" y="501651"/>
                          <a:pt x="126223" y="501651"/>
                        </a:cubicBezTo>
                        <a:lnTo>
                          <a:pt x="462130" y="501651"/>
                        </a:lnTo>
                        <a:cubicBezTo>
                          <a:pt x="466840" y="501651"/>
                          <a:pt x="470796" y="497794"/>
                          <a:pt x="470796" y="492997"/>
                        </a:cubicBezTo>
                        <a:lnTo>
                          <a:pt x="470796" y="43270"/>
                        </a:lnTo>
                        <a:cubicBezTo>
                          <a:pt x="470796" y="38567"/>
                          <a:pt x="466840" y="34616"/>
                          <a:pt x="462130" y="34616"/>
                        </a:cubicBezTo>
                        <a:close/>
                        <a:moveTo>
                          <a:pt x="126223" y="0"/>
                        </a:moveTo>
                        <a:lnTo>
                          <a:pt x="462130" y="0"/>
                        </a:lnTo>
                        <a:cubicBezTo>
                          <a:pt x="485961" y="0"/>
                          <a:pt x="505460" y="19472"/>
                          <a:pt x="505460" y="43270"/>
                        </a:cubicBezTo>
                        <a:lnTo>
                          <a:pt x="505460" y="492997"/>
                        </a:lnTo>
                        <a:cubicBezTo>
                          <a:pt x="505460" y="516889"/>
                          <a:pt x="485961" y="536267"/>
                          <a:pt x="462130" y="536267"/>
                        </a:cubicBezTo>
                        <a:lnTo>
                          <a:pt x="422661" y="536267"/>
                        </a:lnTo>
                        <a:lnTo>
                          <a:pt x="422661" y="563922"/>
                        </a:lnTo>
                        <a:cubicBezTo>
                          <a:pt x="422661" y="587815"/>
                          <a:pt x="403163" y="607286"/>
                          <a:pt x="379237" y="607286"/>
                        </a:cubicBezTo>
                        <a:lnTo>
                          <a:pt x="43330" y="607286"/>
                        </a:lnTo>
                        <a:cubicBezTo>
                          <a:pt x="19404" y="607286"/>
                          <a:pt x="0" y="587815"/>
                          <a:pt x="0" y="563922"/>
                        </a:cubicBezTo>
                        <a:lnTo>
                          <a:pt x="0" y="114289"/>
                        </a:lnTo>
                        <a:cubicBezTo>
                          <a:pt x="0" y="90397"/>
                          <a:pt x="19404" y="70925"/>
                          <a:pt x="43330" y="70925"/>
                        </a:cubicBezTo>
                        <a:lnTo>
                          <a:pt x="82799" y="70925"/>
                        </a:lnTo>
                        <a:lnTo>
                          <a:pt x="82799" y="43270"/>
                        </a:lnTo>
                        <a:cubicBezTo>
                          <a:pt x="82799" y="19472"/>
                          <a:pt x="102297" y="0"/>
                          <a:pt x="126223"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4066" tIns="37033" rIns="74066" bIns="37033" rtlCol="0" anchor="ctr"/>
                  <a:lstStyle/>
                  <a:p>
                    <a:pPr algn="ctr">
                      <a:lnSpc>
                        <a:spcPct val="120000"/>
                      </a:lnSpc>
                    </a:pPr>
                    <a:endParaRPr lang="en-US" sz="1458" dirty="0"/>
                  </a:p>
                </p:txBody>
              </p:sp>
            </p:grpSp>
          </p:grpSp>
        </p:grpSp>
        <p:grpSp>
          <p:nvGrpSpPr>
            <p:cNvPr id="23" name="iSḻîḑê">
              <a:extLst>
                <a:ext uri="{FF2B5EF4-FFF2-40B4-BE49-F238E27FC236}">
                  <a16:creationId xmlns:a16="http://schemas.microsoft.com/office/drawing/2014/main" id="{10E7FE54-0079-B82F-140B-F285E4CDF80D}"/>
                </a:ext>
              </a:extLst>
            </p:cNvPr>
            <p:cNvGrpSpPr/>
            <p:nvPr/>
          </p:nvGrpSpPr>
          <p:grpSpPr>
            <a:xfrm>
              <a:off x="1272033" y="1370186"/>
              <a:ext cx="7874157" cy="2092335"/>
              <a:chOff x="1272033" y="1370186"/>
              <a:chExt cx="7874157" cy="2092335"/>
            </a:xfrm>
          </p:grpSpPr>
          <p:grpSp>
            <p:nvGrpSpPr>
              <p:cNvPr id="26" name="íSļíḍe">
                <a:extLst>
                  <a:ext uri="{FF2B5EF4-FFF2-40B4-BE49-F238E27FC236}">
                    <a16:creationId xmlns:a16="http://schemas.microsoft.com/office/drawing/2014/main" id="{8EAFE249-BE43-4EF9-9C90-F307230194B1}"/>
                  </a:ext>
                </a:extLst>
              </p:cNvPr>
              <p:cNvGrpSpPr/>
              <p:nvPr/>
            </p:nvGrpSpPr>
            <p:grpSpPr>
              <a:xfrm>
                <a:off x="3506335" y="1370186"/>
                <a:ext cx="5156177" cy="854545"/>
                <a:chOff x="3506335" y="1370186"/>
                <a:chExt cx="5156177" cy="854545"/>
              </a:xfrm>
            </p:grpSpPr>
            <p:sp>
              <p:nvSpPr>
                <p:cNvPr id="8" name="îṣļïḍê">
                  <a:extLst>
                    <a:ext uri="{FF2B5EF4-FFF2-40B4-BE49-F238E27FC236}">
                      <a16:creationId xmlns:a16="http://schemas.microsoft.com/office/drawing/2014/main" id="{121CBC1C-F331-512B-1097-C27D6DCD8A01}"/>
                    </a:ext>
                  </a:extLst>
                </p:cNvPr>
                <p:cNvSpPr txBox="1"/>
                <p:nvPr/>
              </p:nvSpPr>
              <p:spPr>
                <a:xfrm>
                  <a:off x="3506335" y="1729595"/>
                  <a:ext cx="5156177" cy="495136"/>
                </a:xfrm>
                <a:prstGeom prst="rect">
                  <a:avLst/>
                </a:prstGeom>
                <a:noFill/>
              </p:spPr>
              <p:txBody>
                <a:bodyPr wrap="square" lIns="0" tIns="0" rIns="0" bIns="0">
                  <a:spAutoFit/>
                </a:bodyPr>
                <a:lstStyle/>
                <a:p>
                  <a:pPr>
                    <a:lnSpc>
                      <a:spcPct val="120000"/>
                    </a:lnSpc>
                    <a:spcBef>
                      <a:spcPct val="0"/>
                    </a:spcBef>
                  </a:pPr>
                  <a:r>
                    <a:rPr lang="zh-CN" altLang="en-US" sz="1400" dirty="0">
                      <a:latin typeface="+mn-ea"/>
                    </a:rPr>
                    <a:t>我国管理会计工具案例研究成果主要集中在战略管理、绩效管理、成本管理、营运管理四个领域</a:t>
                  </a:r>
                  <a:r>
                    <a:rPr lang="en-US" altLang="zh-CN" sz="1400" dirty="0">
                      <a:latin typeface="+mn-ea"/>
                    </a:rPr>
                    <a:t>, </a:t>
                  </a:r>
                  <a:r>
                    <a:rPr lang="zh-CN" altLang="en-US" sz="1400" dirty="0">
                      <a:latin typeface="+mn-ea"/>
                    </a:rPr>
                    <a:t>其它领域研究成果数量偏少</a:t>
                  </a:r>
                </a:p>
              </p:txBody>
            </p:sp>
            <p:sp>
              <p:nvSpPr>
                <p:cNvPr id="54" name="íṩlîdê">
                  <a:extLst>
                    <a:ext uri="{FF2B5EF4-FFF2-40B4-BE49-F238E27FC236}">
                      <a16:creationId xmlns:a16="http://schemas.microsoft.com/office/drawing/2014/main" id="{82C78508-4D69-C53D-FF35-5FBD44568B5B}"/>
                    </a:ext>
                  </a:extLst>
                </p:cNvPr>
                <p:cNvSpPr txBox="1"/>
                <p:nvPr/>
              </p:nvSpPr>
              <p:spPr>
                <a:xfrm>
                  <a:off x="3506335" y="1370186"/>
                  <a:ext cx="1246084" cy="276999"/>
                </a:xfrm>
                <a:prstGeom prst="rect">
                  <a:avLst/>
                </a:prstGeom>
              </p:spPr>
              <p:txBody>
                <a:bodyPr wrap="square" lIns="0" tIns="0" rIns="0" bIns="0" rtlCol="0">
                  <a:spAutoFit/>
                </a:bodyPr>
                <a:lstStyle/>
                <a:p>
                  <a:pPr marL="0" algn="l"/>
                  <a:r>
                    <a:rPr lang="zh-CN" altLang="en-US" b="1" dirty="0">
                      <a:latin typeface="+mj-ea"/>
                      <a:ea typeface="+mj-ea"/>
                      <a:cs typeface="+mj-cs"/>
                    </a:rPr>
                    <a:t>应用领域少</a:t>
                  </a:r>
                </a:p>
              </p:txBody>
            </p:sp>
          </p:grpSp>
          <p:grpSp>
            <p:nvGrpSpPr>
              <p:cNvPr id="28" name="ïṣḻïḓê">
                <a:extLst>
                  <a:ext uri="{FF2B5EF4-FFF2-40B4-BE49-F238E27FC236}">
                    <a16:creationId xmlns:a16="http://schemas.microsoft.com/office/drawing/2014/main" id="{979168B6-87FF-9D30-FB70-07F68145DF18}"/>
                  </a:ext>
                </a:extLst>
              </p:cNvPr>
              <p:cNvGrpSpPr/>
              <p:nvPr/>
            </p:nvGrpSpPr>
            <p:grpSpPr>
              <a:xfrm>
                <a:off x="1272033" y="2320457"/>
                <a:ext cx="7874157" cy="1142064"/>
                <a:chOff x="1353734" y="2323626"/>
                <a:chExt cx="7874157" cy="1142064"/>
              </a:xfrm>
            </p:grpSpPr>
            <p:grpSp>
              <p:nvGrpSpPr>
                <p:cNvPr id="13" name="îšlïḋé">
                  <a:extLst>
                    <a:ext uri="{FF2B5EF4-FFF2-40B4-BE49-F238E27FC236}">
                      <a16:creationId xmlns:a16="http://schemas.microsoft.com/office/drawing/2014/main" id="{04E3FD2B-AD08-01BF-6CBF-2DFF272AE683}"/>
                    </a:ext>
                  </a:extLst>
                </p:cNvPr>
                <p:cNvGrpSpPr/>
                <p:nvPr/>
              </p:nvGrpSpPr>
              <p:grpSpPr>
                <a:xfrm>
                  <a:off x="1353734" y="2323626"/>
                  <a:ext cx="7874157" cy="1142064"/>
                  <a:chOff x="1353734" y="2213377"/>
                  <a:chExt cx="7874157" cy="1142064"/>
                </a:xfrm>
              </p:grpSpPr>
              <p:sp>
                <p:nvSpPr>
                  <p:cNvPr id="15" name="ïṣḷîďe">
                    <a:extLst>
                      <a:ext uri="{FF2B5EF4-FFF2-40B4-BE49-F238E27FC236}">
                        <a16:creationId xmlns:a16="http://schemas.microsoft.com/office/drawing/2014/main" id="{3F870E5B-6FDF-14C4-5905-3747652CD7E1}"/>
                      </a:ext>
                    </a:extLst>
                  </p:cNvPr>
                  <p:cNvSpPr/>
                  <p:nvPr/>
                </p:nvSpPr>
                <p:spPr>
                  <a:xfrm>
                    <a:off x="2829275" y="2213377"/>
                    <a:ext cx="6398616" cy="558800"/>
                  </a:xfrm>
                  <a:custGeom>
                    <a:avLst/>
                    <a:gdLst>
                      <a:gd name="connsiteX0" fmla="*/ 0 w 5473700"/>
                      <a:gd name="connsiteY0" fmla="*/ 558800 h 558800"/>
                      <a:gd name="connsiteX1" fmla="*/ 698500 w 5473700"/>
                      <a:gd name="connsiteY1" fmla="*/ 0 h 558800"/>
                      <a:gd name="connsiteX2" fmla="*/ 5473700 w 5473700"/>
                      <a:gd name="connsiteY2" fmla="*/ 0 h 558800"/>
                    </a:gdLst>
                    <a:ahLst/>
                    <a:cxnLst>
                      <a:cxn ang="0">
                        <a:pos x="connsiteX0" y="connsiteY0"/>
                      </a:cxn>
                      <a:cxn ang="0">
                        <a:pos x="connsiteX1" y="connsiteY1"/>
                      </a:cxn>
                      <a:cxn ang="0">
                        <a:pos x="connsiteX2" y="connsiteY2"/>
                      </a:cxn>
                    </a:cxnLst>
                    <a:rect l="l" t="t" r="r" b="b"/>
                    <a:pathLst>
                      <a:path w="5473700" h="558800">
                        <a:moveTo>
                          <a:pt x="0" y="558800"/>
                        </a:moveTo>
                        <a:lnTo>
                          <a:pt x="698500" y="0"/>
                        </a:lnTo>
                        <a:lnTo>
                          <a:pt x="5473700" y="0"/>
                        </a:lnTo>
                      </a:path>
                    </a:pathLst>
                  </a:custGeom>
                  <a:noFill/>
                  <a:ln w="9525">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20000"/>
                      </a:lnSpc>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j-ea"/>
                      <a:ea typeface="+mj-ea"/>
                      <a:cs typeface="+mn-cs"/>
                    </a:endParaRPr>
                  </a:p>
                </p:txBody>
              </p:sp>
              <p:sp>
                <p:nvSpPr>
                  <p:cNvPr id="20" name="îṥ1ïḓê">
                    <a:extLst>
                      <a:ext uri="{FF2B5EF4-FFF2-40B4-BE49-F238E27FC236}">
                        <a16:creationId xmlns:a16="http://schemas.microsoft.com/office/drawing/2014/main" id="{EED7DD94-0613-C7A0-D37A-3439FB095F57}"/>
                      </a:ext>
                    </a:extLst>
                  </p:cNvPr>
                  <p:cNvSpPr/>
                  <p:nvPr>
                    <p:custDataLst>
                      <p:tags r:id="rId1"/>
                    </p:custDataLst>
                  </p:nvPr>
                </p:nvSpPr>
                <p:spPr>
                  <a:xfrm rot="3195600">
                    <a:off x="1353734" y="2246641"/>
                    <a:ext cx="1108800" cy="1108800"/>
                  </a:xfrm>
                  <a:prstGeom prst="round2DiagRect">
                    <a:avLst>
                      <a:gd name="adj1" fmla="val 50000"/>
                      <a:gd name="adj2" fmla="val 0"/>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0467" tIns="40234" rIns="80467" bIns="40234" numCol="1" spcCol="0" rtlCol="0" fromWordArt="0" anchor="ctr" anchorCtr="0" forceAA="0" compatLnSpc="1">
                    <a:noAutofit/>
                  </a:bodyPr>
                  <a:lstStyle/>
                  <a:p>
                    <a:pPr algn="ctr" defTabSz="913765">
                      <a:lnSpc>
                        <a:spcPct val="120000"/>
                      </a:lnSpc>
                    </a:pPr>
                    <a:endParaRPr lang="zh-CN" altLang="en-US" sz="1760" b="1" dirty="0">
                      <a:solidFill>
                        <a:srgbClr val="FFFFFF"/>
                      </a:solidFill>
                    </a:endParaRPr>
                  </a:p>
                </p:txBody>
              </p:sp>
            </p:grpSp>
            <p:sp>
              <p:nvSpPr>
                <p:cNvPr id="27" name="ïSļíḋé">
                  <a:extLst>
                    <a:ext uri="{FF2B5EF4-FFF2-40B4-BE49-F238E27FC236}">
                      <a16:creationId xmlns:a16="http://schemas.microsoft.com/office/drawing/2014/main" id="{483A4FDC-433C-E853-1234-C62A3E40BD97}"/>
                    </a:ext>
                  </a:extLst>
                </p:cNvPr>
                <p:cNvSpPr/>
                <p:nvPr/>
              </p:nvSpPr>
              <p:spPr>
                <a:xfrm>
                  <a:off x="1677899" y="2552304"/>
                  <a:ext cx="468000" cy="612000"/>
                </a:xfrm>
                <a:custGeom>
                  <a:avLst/>
                  <a:gdLst>
                    <a:gd name="T0" fmla="*/ 8000 w 9066"/>
                    <a:gd name="T1" fmla="*/ 12266 h 12266"/>
                    <a:gd name="T2" fmla="*/ 1066 w 9066"/>
                    <a:gd name="T3" fmla="*/ 12266 h 12266"/>
                    <a:gd name="T4" fmla="*/ 0 w 9066"/>
                    <a:gd name="T5" fmla="*/ 11200 h 12266"/>
                    <a:gd name="T6" fmla="*/ 0 w 9066"/>
                    <a:gd name="T7" fmla="*/ 1066 h 12266"/>
                    <a:gd name="T8" fmla="*/ 1066 w 9066"/>
                    <a:gd name="T9" fmla="*/ 0 h 12266"/>
                    <a:gd name="T10" fmla="*/ 6133 w 9066"/>
                    <a:gd name="T11" fmla="*/ 0 h 12266"/>
                    <a:gd name="T12" fmla="*/ 6340 w 9066"/>
                    <a:gd name="T13" fmla="*/ 105 h 12266"/>
                    <a:gd name="T14" fmla="*/ 8961 w 9066"/>
                    <a:gd name="T15" fmla="*/ 2726 h 12266"/>
                    <a:gd name="T16" fmla="*/ 9066 w 9066"/>
                    <a:gd name="T17" fmla="*/ 2933 h 12266"/>
                    <a:gd name="T18" fmla="*/ 9066 w 9066"/>
                    <a:gd name="T19" fmla="*/ 11200 h 12266"/>
                    <a:gd name="T20" fmla="*/ 8000 w 9066"/>
                    <a:gd name="T21" fmla="*/ 12266 h 12266"/>
                    <a:gd name="T22" fmla="*/ 6400 w 9066"/>
                    <a:gd name="T23" fmla="*/ 901 h 12266"/>
                    <a:gd name="T24" fmla="*/ 6400 w 9066"/>
                    <a:gd name="T25" fmla="*/ 2666 h 12266"/>
                    <a:gd name="T26" fmla="*/ 8165 w 9066"/>
                    <a:gd name="T27" fmla="*/ 2666 h 12266"/>
                    <a:gd name="T28" fmla="*/ 6400 w 9066"/>
                    <a:gd name="T29" fmla="*/ 901 h 12266"/>
                    <a:gd name="T30" fmla="*/ 8533 w 9066"/>
                    <a:gd name="T31" fmla="*/ 3200 h 12266"/>
                    <a:gd name="T32" fmla="*/ 6133 w 9066"/>
                    <a:gd name="T33" fmla="*/ 3200 h 12266"/>
                    <a:gd name="T34" fmla="*/ 5866 w 9066"/>
                    <a:gd name="T35" fmla="*/ 2933 h 12266"/>
                    <a:gd name="T36" fmla="*/ 5866 w 9066"/>
                    <a:gd name="T37" fmla="*/ 533 h 12266"/>
                    <a:gd name="T38" fmla="*/ 1066 w 9066"/>
                    <a:gd name="T39" fmla="*/ 533 h 12266"/>
                    <a:gd name="T40" fmla="*/ 533 w 9066"/>
                    <a:gd name="T41" fmla="*/ 1066 h 12266"/>
                    <a:gd name="T42" fmla="*/ 533 w 9066"/>
                    <a:gd name="T43" fmla="*/ 11200 h 12266"/>
                    <a:gd name="T44" fmla="*/ 1066 w 9066"/>
                    <a:gd name="T45" fmla="*/ 11733 h 12266"/>
                    <a:gd name="T46" fmla="*/ 8000 w 9066"/>
                    <a:gd name="T47" fmla="*/ 11733 h 12266"/>
                    <a:gd name="T48" fmla="*/ 8533 w 9066"/>
                    <a:gd name="T49" fmla="*/ 11200 h 12266"/>
                    <a:gd name="T50" fmla="*/ 8533 w 9066"/>
                    <a:gd name="T51" fmla="*/ 3200 h 12266"/>
                    <a:gd name="T52" fmla="*/ 6933 w 9066"/>
                    <a:gd name="T53" fmla="*/ 10133 h 12266"/>
                    <a:gd name="T54" fmla="*/ 2133 w 9066"/>
                    <a:gd name="T55" fmla="*/ 10133 h 12266"/>
                    <a:gd name="T56" fmla="*/ 1866 w 9066"/>
                    <a:gd name="T57" fmla="*/ 9866 h 12266"/>
                    <a:gd name="T58" fmla="*/ 2133 w 9066"/>
                    <a:gd name="T59" fmla="*/ 9600 h 12266"/>
                    <a:gd name="T60" fmla="*/ 6933 w 9066"/>
                    <a:gd name="T61" fmla="*/ 9600 h 12266"/>
                    <a:gd name="T62" fmla="*/ 7200 w 9066"/>
                    <a:gd name="T63" fmla="*/ 9866 h 12266"/>
                    <a:gd name="T64" fmla="*/ 6933 w 9066"/>
                    <a:gd name="T65" fmla="*/ 10133 h 12266"/>
                    <a:gd name="T66" fmla="*/ 6933 w 9066"/>
                    <a:gd name="T67" fmla="*/ 8000 h 12266"/>
                    <a:gd name="T68" fmla="*/ 2133 w 9066"/>
                    <a:gd name="T69" fmla="*/ 8000 h 12266"/>
                    <a:gd name="T70" fmla="*/ 1866 w 9066"/>
                    <a:gd name="T71" fmla="*/ 7733 h 12266"/>
                    <a:gd name="T72" fmla="*/ 2133 w 9066"/>
                    <a:gd name="T73" fmla="*/ 7466 h 12266"/>
                    <a:gd name="T74" fmla="*/ 6933 w 9066"/>
                    <a:gd name="T75" fmla="*/ 7466 h 12266"/>
                    <a:gd name="T76" fmla="*/ 7200 w 9066"/>
                    <a:gd name="T77" fmla="*/ 7733 h 12266"/>
                    <a:gd name="T78" fmla="*/ 6933 w 9066"/>
                    <a:gd name="T79" fmla="*/ 8000 h 12266"/>
                    <a:gd name="T80" fmla="*/ 6933 w 9066"/>
                    <a:gd name="T81" fmla="*/ 5866 h 12266"/>
                    <a:gd name="T82" fmla="*/ 2133 w 9066"/>
                    <a:gd name="T83" fmla="*/ 5866 h 12266"/>
                    <a:gd name="T84" fmla="*/ 1866 w 9066"/>
                    <a:gd name="T85" fmla="*/ 5600 h 12266"/>
                    <a:gd name="T86" fmla="*/ 2133 w 9066"/>
                    <a:gd name="T87" fmla="*/ 5333 h 12266"/>
                    <a:gd name="T88" fmla="*/ 6933 w 9066"/>
                    <a:gd name="T89" fmla="*/ 5333 h 12266"/>
                    <a:gd name="T90" fmla="*/ 7200 w 9066"/>
                    <a:gd name="T91" fmla="*/ 5600 h 12266"/>
                    <a:gd name="T92" fmla="*/ 6933 w 9066"/>
                    <a:gd name="T93" fmla="*/ 5866 h 1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66" h="12266">
                      <a:moveTo>
                        <a:pt x="8000" y="12266"/>
                      </a:moveTo>
                      <a:lnTo>
                        <a:pt x="1066" y="12266"/>
                      </a:lnTo>
                      <a:cubicBezTo>
                        <a:pt x="477" y="12266"/>
                        <a:pt x="0" y="11789"/>
                        <a:pt x="0" y="11200"/>
                      </a:cubicBezTo>
                      <a:lnTo>
                        <a:pt x="0" y="1066"/>
                      </a:lnTo>
                      <a:cubicBezTo>
                        <a:pt x="0" y="477"/>
                        <a:pt x="477" y="0"/>
                        <a:pt x="1066" y="0"/>
                      </a:cubicBezTo>
                      <a:lnTo>
                        <a:pt x="6133" y="0"/>
                      </a:lnTo>
                      <a:cubicBezTo>
                        <a:pt x="6218" y="0"/>
                        <a:pt x="6291" y="43"/>
                        <a:pt x="6340" y="105"/>
                      </a:cubicBezTo>
                      <a:lnTo>
                        <a:pt x="8961" y="2726"/>
                      </a:lnTo>
                      <a:cubicBezTo>
                        <a:pt x="9026" y="2775"/>
                        <a:pt x="9065" y="2851"/>
                        <a:pt x="9066" y="2933"/>
                      </a:cubicBezTo>
                      <a:lnTo>
                        <a:pt x="9066" y="11200"/>
                      </a:lnTo>
                      <a:cubicBezTo>
                        <a:pt x="9066" y="11789"/>
                        <a:pt x="8589" y="12266"/>
                        <a:pt x="8000" y="12266"/>
                      </a:cubicBezTo>
                      <a:close/>
                      <a:moveTo>
                        <a:pt x="6400" y="901"/>
                      </a:moveTo>
                      <a:lnTo>
                        <a:pt x="6400" y="2666"/>
                      </a:lnTo>
                      <a:lnTo>
                        <a:pt x="8165" y="2666"/>
                      </a:lnTo>
                      <a:lnTo>
                        <a:pt x="6400" y="901"/>
                      </a:lnTo>
                      <a:close/>
                      <a:moveTo>
                        <a:pt x="8533" y="3200"/>
                      </a:moveTo>
                      <a:lnTo>
                        <a:pt x="6133" y="3200"/>
                      </a:lnTo>
                      <a:cubicBezTo>
                        <a:pt x="5986" y="3200"/>
                        <a:pt x="5866" y="3080"/>
                        <a:pt x="5866" y="2933"/>
                      </a:cubicBezTo>
                      <a:lnTo>
                        <a:pt x="5866" y="533"/>
                      </a:lnTo>
                      <a:lnTo>
                        <a:pt x="1066" y="533"/>
                      </a:lnTo>
                      <a:cubicBezTo>
                        <a:pt x="772" y="533"/>
                        <a:pt x="533" y="772"/>
                        <a:pt x="533" y="1066"/>
                      </a:cubicBezTo>
                      <a:lnTo>
                        <a:pt x="533" y="11200"/>
                      </a:lnTo>
                      <a:cubicBezTo>
                        <a:pt x="533" y="11494"/>
                        <a:pt x="772" y="11733"/>
                        <a:pt x="1066" y="11733"/>
                      </a:cubicBezTo>
                      <a:lnTo>
                        <a:pt x="8000" y="11733"/>
                      </a:lnTo>
                      <a:cubicBezTo>
                        <a:pt x="8294" y="11733"/>
                        <a:pt x="8533" y="11494"/>
                        <a:pt x="8533" y="11200"/>
                      </a:cubicBezTo>
                      <a:lnTo>
                        <a:pt x="8533" y="3200"/>
                      </a:lnTo>
                      <a:close/>
                      <a:moveTo>
                        <a:pt x="6933" y="10133"/>
                      </a:moveTo>
                      <a:lnTo>
                        <a:pt x="2133" y="10133"/>
                      </a:lnTo>
                      <a:cubicBezTo>
                        <a:pt x="1986" y="10133"/>
                        <a:pt x="1866" y="10014"/>
                        <a:pt x="1866" y="9866"/>
                      </a:cubicBezTo>
                      <a:cubicBezTo>
                        <a:pt x="1866" y="9719"/>
                        <a:pt x="1986" y="9600"/>
                        <a:pt x="2133" y="9600"/>
                      </a:cubicBezTo>
                      <a:lnTo>
                        <a:pt x="6933" y="9600"/>
                      </a:lnTo>
                      <a:cubicBezTo>
                        <a:pt x="7080" y="9600"/>
                        <a:pt x="7200" y="9719"/>
                        <a:pt x="7200" y="9866"/>
                      </a:cubicBezTo>
                      <a:cubicBezTo>
                        <a:pt x="7200" y="10014"/>
                        <a:pt x="7080" y="10133"/>
                        <a:pt x="6933" y="10133"/>
                      </a:cubicBezTo>
                      <a:close/>
                      <a:moveTo>
                        <a:pt x="6933" y="8000"/>
                      </a:moveTo>
                      <a:lnTo>
                        <a:pt x="2133" y="8000"/>
                      </a:lnTo>
                      <a:cubicBezTo>
                        <a:pt x="1986" y="8000"/>
                        <a:pt x="1866" y="7880"/>
                        <a:pt x="1866" y="7733"/>
                      </a:cubicBezTo>
                      <a:cubicBezTo>
                        <a:pt x="1866" y="7586"/>
                        <a:pt x="1986" y="7466"/>
                        <a:pt x="2133" y="7466"/>
                      </a:cubicBezTo>
                      <a:lnTo>
                        <a:pt x="6933" y="7466"/>
                      </a:lnTo>
                      <a:cubicBezTo>
                        <a:pt x="7080" y="7466"/>
                        <a:pt x="7200" y="7586"/>
                        <a:pt x="7200" y="7733"/>
                      </a:cubicBezTo>
                      <a:cubicBezTo>
                        <a:pt x="7200" y="7880"/>
                        <a:pt x="7080" y="8000"/>
                        <a:pt x="6933" y="8000"/>
                      </a:cubicBezTo>
                      <a:close/>
                      <a:moveTo>
                        <a:pt x="6933" y="5866"/>
                      </a:moveTo>
                      <a:lnTo>
                        <a:pt x="2133" y="5866"/>
                      </a:lnTo>
                      <a:cubicBezTo>
                        <a:pt x="1986" y="5866"/>
                        <a:pt x="1866" y="5747"/>
                        <a:pt x="1866" y="5600"/>
                      </a:cubicBezTo>
                      <a:cubicBezTo>
                        <a:pt x="1866" y="5452"/>
                        <a:pt x="1986" y="5333"/>
                        <a:pt x="2133" y="5333"/>
                      </a:cubicBezTo>
                      <a:lnTo>
                        <a:pt x="6933" y="5333"/>
                      </a:lnTo>
                      <a:cubicBezTo>
                        <a:pt x="7080" y="5333"/>
                        <a:pt x="7200" y="5452"/>
                        <a:pt x="7200" y="5600"/>
                      </a:cubicBezTo>
                      <a:cubicBezTo>
                        <a:pt x="7200" y="5747"/>
                        <a:pt x="7080" y="5866"/>
                        <a:pt x="6933" y="5866"/>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grpSp>
        </p:grpSp>
      </p:grpSp>
    </p:spTree>
    <p:extLst>
      <p:ext uri="{BB962C8B-B14F-4D97-AF65-F5344CB8AC3E}">
        <p14:creationId xmlns:p14="http://schemas.microsoft.com/office/powerpoint/2010/main" val="2603476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ïṡḻiďê"/>
        <p:cNvGrpSpPr/>
        <p:nvPr/>
      </p:nvGrpSpPr>
      <p:grpSpPr>
        <a:xfrm>
          <a:off x="0" y="0"/>
          <a:ext cx="0" cy="0"/>
          <a:chOff x="0" y="0"/>
          <a:chExt cx="0" cy="0"/>
        </a:xfrm>
      </p:grpSpPr>
      <p:sp>
        <p:nvSpPr>
          <p:cNvPr id="50" name="ïṥľîḓé">
            <a:extLst>
              <a:ext uri="{FF2B5EF4-FFF2-40B4-BE49-F238E27FC236}">
                <a16:creationId xmlns:a16="http://schemas.microsoft.com/office/drawing/2014/main" id="{FA1E8D7B-95BD-591F-D4AD-1F16502E01B2}"/>
              </a:ext>
            </a:extLst>
          </p:cNvPr>
          <p:cNvSpPr>
            <a:spLocks noGrp="1"/>
          </p:cNvSpPr>
          <p:nvPr>
            <p:ph type="title"/>
          </p:nvPr>
        </p:nvSpPr>
        <p:spPr/>
        <p:txBody>
          <a:bodyPr/>
          <a:lstStyle/>
          <a:p>
            <a:r>
              <a:rPr lang="zh-CN" altLang="en-US" dirty="0"/>
              <a:t>创新和亮点</a:t>
            </a:r>
          </a:p>
        </p:txBody>
      </p:sp>
      <p:grpSp>
        <p:nvGrpSpPr>
          <p:cNvPr id="2" name="ïṣľïdé">
            <a:extLst>
              <a:ext uri="{FF2B5EF4-FFF2-40B4-BE49-F238E27FC236}">
                <a16:creationId xmlns:a16="http://schemas.microsoft.com/office/drawing/2014/main" id="{366E0281-03C6-C489-D2C7-097B0F4217C5}"/>
              </a:ext>
            </a:extLst>
          </p:cNvPr>
          <p:cNvGrpSpPr/>
          <p:nvPr/>
        </p:nvGrpSpPr>
        <p:grpSpPr>
          <a:xfrm>
            <a:off x="886056" y="1676853"/>
            <a:ext cx="10455642" cy="4144330"/>
            <a:chOff x="886056" y="1676853"/>
            <a:chExt cx="10455642" cy="4144330"/>
          </a:xfrm>
        </p:grpSpPr>
        <p:grpSp>
          <p:nvGrpSpPr>
            <p:cNvPr id="33" name="iŝľidé">
              <a:extLst>
                <a:ext uri="{FF2B5EF4-FFF2-40B4-BE49-F238E27FC236}">
                  <a16:creationId xmlns:a16="http://schemas.microsoft.com/office/drawing/2014/main" id="{05B52112-CC59-9D86-F736-DED51E9A41D2}"/>
                </a:ext>
              </a:extLst>
            </p:cNvPr>
            <p:cNvGrpSpPr/>
            <p:nvPr/>
          </p:nvGrpSpPr>
          <p:grpSpPr>
            <a:xfrm>
              <a:off x="886056" y="1676853"/>
              <a:ext cx="4497682" cy="1606064"/>
              <a:chOff x="886056" y="1676853"/>
              <a:chExt cx="4497682" cy="1606064"/>
            </a:xfrm>
          </p:grpSpPr>
          <p:sp>
            <p:nvSpPr>
              <p:cNvPr id="4" name="ïSḻidé">
                <a:extLst>
                  <a:ext uri="{FF2B5EF4-FFF2-40B4-BE49-F238E27FC236}">
                    <a16:creationId xmlns:a16="http://schemas.microsoft.com/office/drawing/2014/main" id="{C61FE4A6-DCB8-017C-02D9-6F69F2722F17}"/>
                  </a:ext>
                </a:extLst>
              </p:cNvPr>
              <p:cNvSpPr/>
              <p:nvPr/>
            </p:nvSpPr>
            <p:spPr>
              <a:xfrm>
                <a:off x="886057" y="1888307"/>
                <a:ext cx="4497681" cy="1394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sp>
            <p:nvSpPr>
              <p:cNvPr id="7" name="íṩļîdê">
                <a:extLst>
                  <a:ext uri="{FF2B5EF4-FFF2-40B4-BE49-F238E27FC236}">
                    <a16:creationId xmlns:a16="http://schemas.microsoft.com/office/drawing/2014/main" id="{B4F63919-CE1B-B238-00E1-80B07586AB65}"/>
                  </a:ext>
                </a:extLst>
              </p:cNvPr>
              <p:cNvSpPr txBox="1"/>
              <p:nvPr/>
            </p:nvSpPr>
            <p:spPr>
              <a:xfrm>
                <a:off x="1058331" y="2243042"/>
                <a:ext cx="4213162" cy="753668"/>
              </a:xfrm>
              <a:prstGeom prst="rect">
                <a:avLst/>
              </a:prstGeom>
            </p:spPr>
            <p:txBody>
              <a:bodyPr wrap="square" lIns="0" tIns="0" rIns="0" bIns="0" rtlCol="0">
                <a:spAutoFit/>
              </a:bodyPr>
              <a:lstStyle/>
              <a:p>
                <a:pPr marL="0" algn="l">
                  <a:lnSpc>
                    <a:spcPct val="120000"/>
                  </a:lnSpc>
                </a:pPr>
                <a:r>
                  <a:rPr lang="zh-CN" altLang="en-US" sz="1400" dirty="0">
                    <a:latin typeface="+mn-ea"/>
                  </a:rPr>
                  <a:t>本研究以成本管理切入点，在之前的研究中，成本管理理论常用于传统会计的研究中，而我借用该理论研究了新的人群</a:t>
                </a:r>
                <a:r>
                  <a:rPr lang="en-US" altLang="zh-CN" sz="1400" dirty="0">
                    <a:latin typeface="+mn-ea"/>
                  </a:rPr>
                  <a:t>/</a:t>
                </a:r>
                <a:r>
                  <a:rPr lang="zh-CN" altLang="en-US" sz="1400" dirty="0">
                    <a:latin typeface="+mn-ea"/>
                  </a:rPr>
                  <a:t>新的问题，紧紧围绕该观点进行研究</a:t>
                </a:r>
              </a:p>
            </p:txBody>
          </p:sp>
          <p:sp>
            <p:nvSpPr>
              <p:cNvPr id="6" name="îṣḷïḓè">
                <a:extLst>
                  <a:ext uri="{FF2B5EF4-FFF2-40B4-BE49-F238E27FC236}">
                    <a16:creationId xmlns:a16="http://schemas.microsoft.com/office/drawing/2014/main" id="{46C8F417-3F85-7813-F659-D10004ECD7B4}"/>
                  </a:ext>
                </a:extLst>
              </p:cNvPr>
              <p:cNvSpPr/>
              <p:nvPr/>
            </p:nvSpPr>
            <p:spPr>
              <a:xfrm>
                <a:off x="886056" y="1676853"/>
                <a:ext cx="4497682" cy="422910"/>
              </a:xfrm>
              <a:prstGeom prst="roundRect">
                <a:avLst>
                  <a:gd name="adj" fmla="val 22147"/>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r>
                  <a:rPr lang="zh-CN" altLang="en-US" b="1" dirty="0">
                    <a:solidFill>
                      <a:srgbClr val="F9FCFF"/>
                    </a:solidFill>
                    <a:latin typeface="+mj-ea"/>
                    <a:ea typeface="+mj-ea"/>
                  </a:rPr>
                  <a:t>研究理论创新</a:t>
                </a:r>
              </a:p>
            </p:txBody>
          </p:sp>
        </p:grpSp>
        <p:grpSp>
          <p:nvGrpSpPr>
            <p:cNvPr id="35" name="îşḷíďe">
              <a:extLst>
                <a:ext uri="{FF2B5EF4-FFF2-40B4-BE49-F238E27FC236}">
                  <a16:creationId xmlns:a16="http://schemas.microsoft.com/office/drawing/2014/main" id="{9DFF4C0E-22E0-E6D1-D354-A4155D5FC5FD}"/>
                </a:ext>
              </a:extLst>
            </p:cNvPr>
            <p:cNvGrpSpPr/>
            <p:nvPr/>
          </p:nvGrpSpPr>
          <p:grpSpPr>
            <a:xfrm>
              <a:off x="6845298" y="4195082"/>
              <a:ext cx="4496400" cy="1626101"/>
              <a:chOff x="6517052" y="4158763"/>
              <a:chExt cx="4496400" cy="1626101"/>
            </a:xfrm>
          </p:grpSpPr>
          <p:sp>
            <p:nvSpPr>
              <p:cNvPr id="11" name="íS1ïḋé">
                <a:extLst>
                  <a:ext uri="{FF2B5EF4-FFF2-40B4-BE49-F238E27FC236}">
                    <a16:creationId xmlns:a16="http://schemas.microsoft.com/office/drawing/2014/main" id="{76B88C25-F31F-0D5E-7081-E6848AF9E940}"/>
                  </a:ext>
                </a:extLst>
              </p:cNvPr>
              <p:cNvSpPr/>
              <p:nvPr/>
            </p:nvSpPr>
            <p:spPr>
              <a:xfrm>
                <a:off x="6517053" y="4364859"/>
                <a:ext cx="4496399" cy="14200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sp>
            <p:nvSpPr>
              <p:cNvPr id="13" name="iŝľíḍê">
                <a:extLst>
                  <a:ext uri="{FF2B5EF4-FFF2-40B4-BE49-F238E27FC236}">
                    <a16:creationId xmlns:a16="http://schemas.microsoft.com/office/drawing/2014/main" id="{C58B4E40-F172-0B4B-8464-486FA47DC1BB}"/>
                  </a:ext>
                </a:extLst>
              </p:cNvPr>
              <p:cNvSpPr txBox="1"/>
              <p:nvPr/>
            </p:nvSpPr>
            <p:spPr>
              <a:xfrm>
                <a:off x="6718849" y="4735653"/>
                <a:ext cx="4211962" cy="495136"/>
              </a:xfrm>
              <a:prstGeom prst="rect">
                <a:avLst/>
              </a:prstGeom>
            </p:spPr>
            <p:txBody>
              <a:bodyPr wrap="square" lIns="0" tIns="0" rIns="0" bIns="0" rtlCol="0">
                <a:spAutoFit/>
              </a:bodyPr>
              <a:lstStyle/>
              <a:p>
                <a:pPr marL="0" algn="l">
                  <a:lnSpc>
                    <a:spcPct val="120000"/>
                  </a:lnSpc>
                </a:pPr>
                <a:r>
                  <a:rPr lang="zh-CN" altLang="en-US" sz="1400" dirty="0">
                    <a:latin typeface="+mn-ea"/>
                  </a:rPr>
                  <a:t>文中所采用的理论多用于传统会计行业中做研究，而我则将该理论应用于一个新的会计领域</a:t>
                </a:r>
              </a:p>
            </p:txBody>
          </p:sp>
          <p:sp>
            <p:nvSpPr>
              <p:cNvPr id="12" name="ïŝļîḋè">
                <a:extLst>
                  <a:ext uri="{FF2B5EF4-FFF2-40B4-BE49-F238E27FC236}">
                    <a16:creationId xmlns:a16="http://schemas.microsoft.com/office/drawing/2014/main" id="{28D3F9F9-00DB-D603-3197-E102D2059A5C}"/>
                  </a:ext>
                </a:extLst>
              </p:cNvPr>
              <p:cNvSpPr/>
              <p:nvPr/>
            </p:nvSpPr>
            <p:spPr>
              <a:xfrm>
                <a:off x="6517052" y="4158763"/>
                <a:ext cx="4496400" cy="412194"/>
              </a:xfrm>
              <a:prstGeom prst="roundRect">
                <a:avLst>
                  <a:gd name="adj" fmla="val 18019"/>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r>
                  <a:rPr lang="zh-CN" altLang="en-US" b="1" dirty="0">
                    <a:solidFill>
                      <a:srgbClr val="F9FCFF"/>
                    </a:solidFill>
                    <a:latin typeface="+mj-ea"/>
                    <a:ea typeface="+mj-ea"/>
                  </a:rPr>
                  <a:t>研究行业创新</a:t>
                </a:r>
              </a:p>
            </p:txBody>
          </p:sp>
        </p:grpSp>
        <p:grpSp>
          <p:nvGrpSpPr>
            <p:cNvPr id="37" name="ï$ļîdè">
              <a:extLst>
                <a:ext uri="{FF2B5EF4-FFF2-40B4-BE49-F238E27FC236}">
                  <a16:creationId xmlns:a16="http://schemas.microsoft.com/office/drawing/2014/main" id="{BFF89ACE-2861-8E26-D7BE-6707EDCE109D}"/>
                </a:ext>
              </a:extLst>
            </p:cNvPr>
            <p:cNvGrpSpPr/>
            <p:nvPr/>
          </p:nvGrpSpPr>
          <p:grpSpPr>
            <a:xfrm>
              <a:off x="6859514" y="1688857"/>
              <a:ext cx="4482184" cy="1648607"/>
              <a:chOff x="6472757" y="1684163"/>
              <a:chExt cx="4482184" cy="1648607"/>
            </a:xfrm>
          </p:grpSpPr>
          <p:sp>
            <p:nvSpPr>
              <p:cNvPr id="26" name="ï$ḻiḍe">
                <a:extLst>
                  <a:ext uri="{FF2B5EF4-FFF2-40B4-BE49-F238E27FC236}">
                    <a16:creationId xmlns:a16="http://schemas.microsoft.com/office/drawing/2014/main" id="{9AB0EC97-5ECF-A62E-09D5-6FDC6327C5ED}"/>
                  </a:ext>
                </a:extLst>
              </p:cNvPr>
              <p:cNvSpPr/>
              <p:nvPr/>
            </p:nvSpPr>
            <p:spPr>
              <a:xfrm>
                <a:off x="6472757" y="1684163"/>
                <a:ext cx="4467548" cy="1648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sp>
            <p:nvSpPr>
              <p:cNvPr id="28" name="ïṡ1ïḓê">
                <a:extLst>
                  <a:ext uri="{FF2B5EF4-FFF2-40B4-BE49-F238E27FC236}">
                    <a16:creationId xmlns:a16="http://schemas.microsoft.com/office/drawing/2014/main" id="{4EAAC8E8-5544-D919-B57A-CB6F4B4B89F0}"/>
                  </a:ext>
                </a:extLst>
              </p:cNvPr>
              <p:cNvSpPr txBox="1"/>
              <p:nvPr/>
            </p:nvSpPr>
            <p:spPr>
              <a:xfrm>
                <a:off x="6644407" y="2249716"/>
                <a:ext cx="4184935" cy="753668"/>
              </a:xfrm>
              <a:prstGeom prst="rect">
                <a:avLst/>
              </a:prstGeom>
            </p:spPr>
            <p:txBody>
              <a:bodyPr wrap="square" lIns="0" tIns="0" rIns="0" bIns="0" rtlCol="0">
                <a:spAutoFit/>
              </a:bodyPr>
              <a:lstStyle/>
              <a:p>
                <a:pPr marL="0" algn="l">
                  <a:lnSpc>
                    <a:spcPct val="120000"/>
                  </a:lnSpc>
                </a:pPr>
                <a:r>
                  <a:rPr lang="zh-CN" altLang="en-US" sz="1400" dirty="0">
                    <a:latin typeface="+mn-ea"/>
                  </a:rPr>
                  <a:t>经过阅读大量的文献，我发现之前该问题多采用定性的研究方法。针对自己的论文，采用新颖的框架模式，突破了之前质性研究的局限性</a:t>
                </a:r>
              </a:p>
            </p:txBody>
          </p:sp>
          <p:sp>
            <p:nvSpPr>
              <p:cNvPr id="27" name="îŝliḑè">
                <a:extLst>
                  <a:ext uri="{FF2B5EF4-FFF2-40B4-BE49-F238E27FC236}">
                    <a16:creationId xmlns:a16="http://schemas.microsoft.com/office/drawing/2014/main" id="{7C082543-96AC-6074-3332-42D9C0FF4D8C}"/>
                  </a:ext>
                </a:extLst>
              </p:cNvPr>
              <p:cNvSpPr/>
              <p:nvPr/>
            </p:nvSpPr>
            <p:spPr>
              <a:xfrm>
                <a:off x="6487392" y="1688027"/>
                <a:ext cx="4467549" cy="426482"/>
              </a:xfrm>
              <a:prstGeom prst="roundRect">
                <a:avLst>
                  <a:gd name="adj" fmla="val 23232"/>
                </a:avLst>
              </a:prstGeom>
              <a:solidFill>
                <a:schemeClr val="accent3"/>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r>
                  <a:rPr lang="zh-CN" altLang="en-US" b="1" dirty="0">
                    <a:solidFill>
                      <a:srgbClr val="F9FCFF"/>
                    </a:solidFill>
                    <a:latin typeface="+mj-ea"/>
                    <a:ea typeface="+mj-ea"/>
                  </a:rPr>
                  <a:t>研究框架创新</a:t>
                </a:r>
              </a:p>
            </p:txBody>
          </p:sp>
        </p:grpSp>
        <p:grpSp>
          <p:nvGrpSpPr>
            <p:cNvPr id="34" name="îṡlïďê">
              <a:extLst>
                <a:ext uri="{FF2B5EF4-FFF2-40B4-BE49-F238E27FC236}">
                  <a16:creationId xmlns:a16="http://schemas.microsoft.com/office/drawing/2014/main" id="{D80BA6BE-82BB-9B3E-AB88-8B1445D17E77}"/>
                </a:ext>
              </a:extLst>
            </p:cNvPr>
            <p:cNvGrpSpPr/>
            <p:nvPr/>
          </p:nvGrpSpPr>
          <p:grpSpPr>
            <a:xfrm>
              <a:off x="886056" y="4143111"/>
              <a:ext cx="4496400" cy="1670697"/>
              <a:chOff x="1126015" y="4170911"/>
              <a:chExt cx="4496400" cy="1670697"/>
            </a:xfrm>
          </p:grpSpPr>
          <p:sp>
            <p:nvSpPr>
              <p:cNvPr id="36" name="ïşḷîḍé">
                <a:extLst>
                  <a:ext uri="{FF2B5EF4-FFF2-40B4-BE49-F238E27FC236}">
                    <a16:creationId xmlns:a16="http://schemas.microsoft.com/office/drawing/2014/main" id="{32A0A5DD-D612-6A90-FA96-29AE2E1EC5A7}"/>
                  </a:ext>
                </a:extLst>
              </p:cNvPr>
              <p:cNvSpPr/>
              <p:nvPr/>
            </p:nvSpPr>
            <p:spPr>
              <a:xfrm>
                <a:off x="1154867" y="4191586"/>
                <a:ext cx="4467548" cy="1650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sp>
            <p:nvSpPr>
              <p:cNvPr id="41" name="íšḻîḓe">
                <a:extLst>
                  <a:ext uri="{FF2B5EF4-FFF2-40B4-BE49-F238E27FC236}">
                    <a16:creationId xmlns:a16="http://schemas.microsoft.com/office/drawing/2014/main" id="{4079A6E2-B8D0-B699-78EB-1324492A206C}"/>
                  </a:ext>
                </a:extLst>
              </p:cNvPr>
              <p:cNvSpPr txBox="1"/>
              <p:nvPr/>
            </p:nvSpPr>
            <p:spPr>
              <a:xfrm>
                <a:off x="1326517" y="4757624"/>
                <a:ext cx="4184935" cy="753668"/>
              </a:xfrm>
              <a:prstGeom prst="rect">
                <a:avLst/>
              </a:prstGeom>
            </p:spPr>
            <p:txBody>
              <a:bodyPr wrap="square" lIns="0" tIns="0" rIns="0" bIns="0" rtlCol="0">
                <a:spAutoFit/>
              </a:bodyPr>
              <a:lstStyle/>
              <a:p>
                <a:pPr marL="0" algn="l">
                  <a:lnSpc>
                    <a:spcPct val="120000"/>
                  </a:lnSpc>
                </a:pPr>
                <a:r>
                  <a:rPr lang="zh-CN" altLang="en-US" sz="1400" dirty="0">
                    <a:latin typeface="+mn-ea"/>
                  </a:rPr>
                  <a:t>经过查阅大量资料发现，对于该课题的研究多以定量研究，而本文则以定量</a:t>
                </a:r>
                <a:r>
                  <a:rPr lang="en-US" altLang="zh-CN" sz="1400" dirty="0">
                    <a:latin typeface="+mn-ea"/>
                  </a:rPr>
                  <a:t>+</a:t>
                </a:r>
                <a:r>
                  <a:rPr lang="zh-CN" altLang="en-US" sz="1400" dirty="0">
                    <a:latin typeface="+mn-ea"/>
                  </a:rPr>
                  <a:t>定量相结合的研究方法，使得研究结论更加的全面、完善</a:t>
                </a:r>
              </a:p>
            </p:txBody>
          </p:sp>
          <p:sp>
            <p:nvSpPr>
              <p:cNvPr id="38" name="îşlíḑe">
                <a:extLst>
                  <a:ext uri="{FF2B5EF4-FFF2-40B4-BE49-F238E27FC236}">
                    <a16:creationId xmlns:a16="http://schemas.microsoft.com/office/drawing/2014/main" id="{5337A5D5-4684-A2FC-5961-22B39245DA4A}"/>
                  </a:ext>
                </a:extLst>
              </p:cNvPr>
              <p:cNvSpPr/>
              <p:nvPr/>
            </p:nvSpPr>
            <p:spPr>
              <a:xfrm>
                <a:off x="1126015" y="4170911"/>
                <a:ext cx="4467549" cy="455057"/>
              </a:xfrm>
              <a:prstGeom prst="roundRect">
                <a:avLst>
                  <a:gd name="adj" fmla="val 32860"/>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r>
                  <a:rPr lang="zh-CN" altLang="en-US" b="1" dirty="0">
                    <a:solidFill>
                      <a:srgbClr val="F9FCFF"/>
                    </a:solidFill>
                    <a:latin typeface="+mj-ea"/>
                    <a:ea typeface="+mj-ea"/>
                  </a:rPr>
                  <a:t>研究方法创新</a:t>
                </a:r>
              </a:p>
            </p:txBody>
          </p:sp>
        </p:grpSp>
      </p:grpSp>
      <p:sp>
        <p:nvSpPr>
          <p:cNvPr id="43" name="ïSḻîdé">
            <a:extLst>
              <a:ext uri="{FF2B5EF4-FFF2-40B4-BE49-F238E27FC236}">
                <a16:creationId xmlns:a16="http://schemas.microsoft.com/office/drawing/2014/main" id="{9032BEBE-52FD-B086-3A93-D6201DFEEE1B}"/>
              </a:ext>
            </a:extLst>
          </p:cNvPr>
          <p:cNvSpPr>
            <a:spLocks noGrp="1"/>
          </p:cNvSpPr>
          <p:nvPr>
            <p:ph type="sldNum" sz="quarter" idx="12"/>
          </p:nvPr>
        </p:nvSpPr>
        <p:spPr/>
        <p:txBody>
          <a:bodyPr/>
          <a:lstStyle/>
          <a:p>
            <a:fld id="{7F65B630-C7FF-41C0-9923-C5E5E29EED81}" type="slidenum">
              <a:rPr lang="en-US" altLang="zh-CN" smtClean="0"/>
              <a:pPr/>
              <a:t>24</a:t>
            </a:fld>
            <a:endParaRPr lang="en-US"/>
          </a:p>
        </p:txBody>
      </p:sp>
    </p:spTree>
    <p:extLst>
      <p:ext uri="{BB962C8B-B14F-4D97-AF65-F5344CB8AC3E}">
        <p14:creationId xmlns:p14="http://schemas.microsoft.com/office/powerpoint/2010/main" val="572897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išļíďé"/>
        <p:cNvGrpSpPr/>
        <p:nvPr/>
      </p:nvGrpSpPr>
      <p:grpSpPr>
        <a:xfrm>
          <a:off x="0" y="0"/>
          <a:ext cx="0" cy="0"/>
          <a:chOff x="0" y="0"/>
          <a:chExt cx="0" cy="0"/>
        </a:xfrm>
      </p:grpSpPr>
      <p:sp>
        <p:nvSpPr>
          <p:cNvPr id="50" name="iSlïḋè">
            <a:extLst>
              <a:ext uri="{FF2B5EF4-FFF2-40B4-BE49-F238E27FC236}">
                <a16:creationId xmlns:a16="http://schemas.microsoft.com/office/drawing/2014/main" id="{FA1E8D7B-95BD-591F-D4AD-1F16502E01B2}"/>
              </a:ext>
            </a:extLst>
          </p:cNvPr>
          <p:cNvSpPr>
            <a:spLocks noGrp="1"/>
          </p:cNvSpPr>
          <p:nvPr>
            <p:ph type="title"/>
          </p:nvPr>
        </p:nvSpPr>
        <p:spPr/>
        <p:txBody>
          <a:bodyPr/>
          <a:lstStyle/>
          <a:p>
            <a:r>
              <a:rPr lang="zh-CN" altLang="en-US" dirty="0"/>
              <a:t>未来展望</a:t>
            </a:r>
          </a:p>
        </p:txBody>
      </p:sp>
      <p:grpSp>
        <p:nvGrpSpPr>
          <p:cNvPr id="38" name="i$ḻíḑê">
            <a:extLst>
              <a:ext uri="{FF2B5EF4-FFF2-40B4-BE49-F238E27FC236}">
                <a16:creationId xmlns:a16="http://schemas.microsoft.com/office/drawing/2014/main" id="{8B9EEBBB-16A7-2925-7E29-E97962EEC408}"/>
              </a:ext>
            </a:extLst>
          </p:cNvPr>
          <p:cNvGrpSpPr/>
          <p:nvPr/>
        </p:nvGrpSpPr>
        <p:grpSpPr>
          <a:xfrm>
            <a:off x="0" y="1569143"/>
            <a:ext cx="12192000" cy="5288858"/>
            <a:chOff x="0" y="1569143"/>
            <a:chExt cx="12192000" cy="5288858"/>
          </a:xfrm>
        </p:grpSpPr>
        <p:sp>
          <p:nvSpPr>
            <p:cNvPr id="36" name="ïşḻiḍé">
              <a:extLst>
                <a:ext uri="{FF2B5EF4-FFF2-40B4-BE49-F238E27FC236}">
                  <a16:creationId xmlns:a16="http://schemas.microsoft.com/office/drawing/2014/main" id="{F5DB4EA5-DE0E-710E-2539-708E1177F294}"/>
                </a:ext>
              </a:extLst>
            </p:cNvPr>
            <p:cNvSpPr/>
            <p:nvPr/>
          </p:nvSpPr>
          <p:spPr>
            <a:xfrm>
              <a:off x="0" y="3140879"/>
              <a:ext cx="12192000" cy="3717122"/>
            </a:xfrm>
            <a:prstGeom prst="round2SameRect">
              <a:avLst>
                <a:gd name="adj1" fmla="val 13189"/>
                <a:gd name="adj2" fmla="val 0"/>
              </a:avLst>
            </a:prstGeom>
            <a:blipFill>
              <a:blip r:embed="rId3" cstate="screen">
                <a:grayscl/>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CN" dirty="0">
                <a:solidFill>
                  <a:schemeClr val="lt1"/>
                </a:solidFill>
              </a:endParaRPr>
            </a:p>
          </p:txBody>
        </p:sp>
        <p:grpSp>
          <p:nvGrpSpPr>
            <p:cNvPr id="32" name="i$ḷídê">
              <a:extLst>
                <a:ext uri="{FF2B5EF4-FFF2-40B4-BE49-F238E27FC236}">
                  <a16:creationId xmlns:a16="http://schemas.microsoft.com/office/drawing/2014/main" id="{ED42D4F6-CD6B-D930-A209-2BCF69E6BB8F}"/>
                </a:ext>
              </a:extLst>
            </p:cNvPr>
            <p:cNvGrpSpPr/>
            <p:nvPr/>
          </p:nvGrpSpPr>
          <p:grpSpPr>
            <a:xfrm>
              <a:off x="1432155" y="1569143"/>
              <a:ext cx="9568730" cy="2411272"/>
              <a:chOff x="1432155" y="-2107740"/>
              <a:chExt cx="9568730" cy="2411272"/>
            </a:xfrm>
          </p:grpSpPr>
          <p:grpSp>
            <p:nvGrpSpPr>
              <p:cNvPr id="31" name="i$ḻíḍé">
                <a:extLst>
                  <a:ext uri="{FF2B5EF4-FFF2-40B4-BE49-F238E27FC236}">
                    <a16:creationId xmlns:a16="http://schemas.microsoft.com/office/drawing/2014/main" id="{779B568F-877B-C416-6832-7985C062C381}"/>
                  </a:ext>
                </a:extLst>
              </p:cNvPr>
              <p:cNvGrpSpPr/>
              <p:nvPr/>
            </p:nvGrpSpPr>
            <p:grpSpPr>
              <a:xfrm>
                <a:off x="1432155" y="-2061330"/>
                <a:ext cx="2559094" cy="2364862"/>
                <a:chOff x="1432155" y="3769238"/>
                <a:chExt cx="2559094" cy="2364862"/>
              </a:xfrm>
            </p:grpSpPr>
            <p:sp>
              <p:nvSpPr>
                <p:cNvPr id="21" name="iSḻiḑê">
                  <a:extLst>
                    <a:ext uri="{FF2B5EF4-FFF2-40B4-BE49-F238E27FC236}">
                      <a16:creationId xmlns:a16="http://schemas.microsoft.com/office/drawing/2014/main" id="{7BF3AE03-697E-8AE1-17FC-75256462DE8B}"/>
                    </a:ext>
                  </a:extLst>
                </p:cNvPr>
                <p:cNvSpPr/>
                <p:nvPr/>
              </p:nvSpPr>
              <p:spPr>
                <a:xfrm>
                  <a:off x="1432155" y="3937731"/>
                  <a:ext cx="2557151" cy="2196369"/>
                </a:xfrm>
                <a:prstGeom prst="roundRect">
                  <a:avLst>
                    <a:gd name="adj" fmla="val 3723"/>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grpSp>
              <p:nvGrpSpPr>
                <p:cNvPr id="28" name="ïṣḷîdè">
                  <a:extLst>
                    <a:ext uri="{FF2B5EF4-FFF2-40B4-BE49-F238E27FC236}">
                      <a16:creationId xmlns:a16="http://schemas.microsoft.com/office/drawing/2014/main" id="{0ADD8EE1-251E-EEFD-BA31-6523146AD791}"/>
                    </a:ext>
                  </a:extLst>
                </p:cNvPr>
                <p:cNvGrpSpPr/>
                <p:nvPr/>
              </p:nvGrpSpPr>
              <p:grpSpPr>
                <a:xfrm>
                  <a:off x="1434098" y="3769238"/>
                  <a:ext cx="2557151" cy="2030578"/>
                  <a:chOff x="1434098" y="3769238"/>
                  <a:chExt cx="2557151" cy="2030578"/>
                </a:xfrm>
              </p:grpSpPr>
              <p:sp>
                <p:nvSpPr>
                  <p:cNvPr id="104" name="iṡļiḑe">
                    <a:extLst>
                      <a:ext uri="{FF2B5EF4-FFF2-40B4-BE49-F238E27FC236}">
                        <a16:creationId xmlns:a16="http://schemas.microsoft.com/office/drawing/2014/main" id="{7ED49E13-0188-40AE-A4C8-164C2CD11572}"/>
                      </a:ext>
                    </a:extLst>
                  </p:cNvPr>
                  <p:cNvSpPr/>
                  <p:nvPr/>
                </p:nvSpPr>
                <p:spPr>
                  <a:xfrm>
                    <a:off x="1434098" y="3769238"/>
                    <a:ext cx="2557151" cy="468000"/>
                  </a:xfrm>
                  <a:prstGeom prst="roundRect">
                    <a:avLst>
                      <a:gd name="adj" fmla="val 50000"/>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r>
                      <a:rPr lang="zh-CN" altLang="en-US" b="1" dirty="0">
                        <a:solidFill>
                          <a:srgbClr val="F9FCFF"/>
                        </a:solidFill>
                        <a:latin typeface="+mj-ea"/>
                        <a:ea typeface="+mj-ea"/>
                      </a:rPr>
                      <a:t>优化企业资源配置</a:t>
                    </a:r>
                  </a:p>
                </p:txBody>
              </p:sp>
              <p:sp>
                <p:nvSpPr>
                  <p:cNvPr id="105" name="îşľiḋé">
                    <a:extLst>
                      <a:ext uri="{FF2B5EF4-FFF2-40B4-BE49-F238E27FC236}">
                        <a16:creationId xmlns:a16="http://schemas.microsoft.com/office/drawing/2014/main" id="{26F419B2-6A44-4A94-8631-6E351A2D2970}"/>
                      </a:ext>
                    </a:extLst>
                  </p:cNvPr>
                  <p:cNvSpPr txBox="1"/>
                  <p:nvPr/>
                </p:nvSpPr>
                <p:spPr>
                  <a:xfrm>
                    <a:off x="1606903" y="4365319"/>
                    <a:ext cx="2211541" cy="238079"/>
                  </a:xfrm>
                  <a:prstGeom prst="rect">
                    <a:avLst/>
                  </a:prstGeom>
                </p:spPr>
                <p:txBody>
                  <a:bodyPr wrap="square" lIns="0" tIns="0" rIns="0" bIns="0" rtlCol="0">
                    <a:spAutoFit/>
                  </a:bodyPr>
                  <a:lstStyle/>
                  <a:p>
                    <a:pPr>
                      <a:lnSpc>
                        <a:spcPct val="120000"/>
                      </a:lnSpc>
                    </a:pPr>
                    <a:r>
                      <a:rPr lang="zh-CN" altLang="en-US" sz="1400" dirty="0">
                        <a:latin typeface="+mn-ea"/>
                      </a:rPr>
                      <a:t>加强对预算管理知识的学习</a:t>
                    </a:r>
                  </a:p>
                </p:txBody>
              </p:sp>
              <p:sp>
                <p:nvSpPr>
                  <p:cNvPr id="108" name="ïṧḻíďe">
                    <a:extLst>
                      <a:ext uri="{FF2B5EF4-FFF2-40B4-BE49-F238E27FC236}">
                        <a16:creationId xmlns:a16="http://schemas.microsoft.com/office/drawing/2014/main" id="{3AF88C4E-BE85-4023-8B21-A913386B2567}"/>
                      </a:ext>
                    </a:extLst>
                  </p:cNvPr>
                  <p:cNvSpPr txBox="1"/>
                  <p:nvPr/>
                </p:nvSpPr>
                <p:spPr>
                  <a:xfrm>
                    <a:off x="1806599" y="4939665"/>
                    <a:ext cx="1812149" cy="238079"/>
                  </a:xfrm>
                  <a:prstGeom prst="rect">
                    <a:avLst/>
                  </a:prstGeom>
                </p:spPr>
                <p:txBody>
                  <a:bodyPr wrap="square" lIns="0" tIns="0" rIns="0" bIns="0" rtlCol="0">
                    <a:spAutoFit/>
                  </a:bodyPr>
                  <a:lstStyle/>
                  <a:p>
                    <a:pPr>
                      <a:lnSpc>
                        <a:spcPct val="120000"/>
                      </a:lnSpc>
                    </a:pPr>
                    <a:r>
                      <a:rPr lang="zh-CN" altLang="en-US" sz="1400" dirty="0">
                        <a:latin typeface="+mn-ea"/>
                      </a:rPr>
                      <a:t>科学而全面的管理方式</a:t>
                    </a:r>
                  </a:p>
                </p:txBody>
              </p:sp>
              <p:sp>
                <p:nvSpPr>
                  <p:cNvPr id="112" name="îşḷíḋè">
                    <a:extLst>
                      <a:ext uri="{FF2B5EF4-FFF2-40B4-BE49-F238E27FC236}">
                        <a16:creationId xmlns:a16="http://schemas.microsoft.com/office/drawing/2014/main" id="{68277567-317B-452B-A12E-87CCF61A7205}"/>
                      </a:ext>
                    </a:extLst>
                  </p:cNvPr>
                  <p:cNvSpPr txBox="1"/>
                  <p:nvPr/>
                </p:nvSpPr>
                <p:spPr>
                  <a:xfrm>
                    <a:off x="1676820" y="5561737"/>
                    <a:ext cx="2071707" cy="238079"/>
                  </a:xfrm>
                  <a:prstGeom prst="rect">
                    <a:avLst/>
                  </a:prstGeom>
                </p:spPr>
                <p:txBody>
                  <a:bodyPr wrap="square" lIns="0" tIns="0" rIns="0" bIns="0" rtlCol="0">
                    <a:spAutoFit/>
                  </a:bodyPr>
                  <a:lstStyle/>
                  <a:p>
                    <a:pPr>
                      <a:lnSpc>
                        <a:spcPct val="120000"/>
                      </a:lnSpc>
                    </a:pPr>
                    <a:r>
                      <a:rPr lang="zh-CN" altLang="en-US" sz="1400" dirty="0">
                        <a:latin typeface="+mn-ea"/>
                      </a:rPr>
                      <a:t>理解企业开展工作的目的</a:t>
                    </a:r>
                  </a:p>
                </p:txBody>
              </p:sp>
              <p:cxnSp>
                <p:nvCxnSpPr>
                  <p:cNvPr id="10" name="ïŝľiḋê">
                    <a:extLst>
                      <a:ext uri="{FF2B5EF4-FFF2-40B4-BE49-F238E27FC236}">
                        <a16:creationId xmlns:a16="http://schemas.microsoft.com/office/drawing/2014/main" id="{C8E34C4B-D37C-8EAA-05D0-E7DAA729041F}"/>
                      </a:ext>
                    </a:extLst>
                  </p:cNvPr>
                  <p:cNvCxnSpPr>
                    <a:cxnSpLocks/>
                  </p:cNvCxnSpPr>
                  <p:nvPr/>
                </p:nvCxnSpPr>
                <p:spPr>
                  <a:xfrm>
                    <a:off x="1612743" y="4773044"/>
                    <a:ext cx="2199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ïṡlídé">
                    <a:extLst>
                      <a:ext uri="{FF2B5EF4-FFF2-40B4-BE49-F238E27FC236}">
                        <a16:creationId xmlns:a16="http://schemas.microsoft.com/office/drawing/2014/main" id="{F5E23721-B32A-C905-FDC4-19A9B5CA9786}"/>
                      </a:ext>
                    </a:extLst>
                  </p:cNvPr>
                  <p:cNvCxnSpPr>
                    <a:cxnSpLocks/>
                  </p:cNvCxnSpPr>
                  <p:nvPr/>
                </p:nvCxnSpPr>
                <p:spPr>
                  <a:xfrm>
                    <a:off x="1612743" y="5391626"/>
                    <a:ext cx="2199861" cy="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30" name="íşļïḑè">
                <a:extLst>
                  <a:ext uri="{FF2B5EF4-FFF2-40B4-BE49-F238E27FC236}">
                    <a16:creationId xmlns:a16="http://schemas.microsoft.com/office/drawing/2014/main" id="{5514ABF5-EF1D-9EDC-A991-62946266F548}"/>
                  </a:ext>
                </a:extLst>
              </p:cNvPr>
              <p:cNvGrpSpPr/>
              <p:nvPr/>
            </p:nvGrpSpPr>
            <p:grpSpPr>
              <a:xfrm>
                <a:off x="4937944" y="-2107740"/>
                <a:ext cx="2558123" cy="2411272"/>
                <a:chOff x="4937944" y="3722828"/>
                <a:chExt cx="2558123" cy="2411272"/>
              </a:xfrm>
            </p:grpSpPr>
            <p:sp>
              <p:nvSpPr>
                <p:cNvPr id="24" name="isḷiḋê">
                  <a:extLst>
                    <a:ext uri="{FF2B5EF4-FFF2-40B4-BE49-F238E27FC236}">
                      <a16:creationId xmlns:a16="http://schemas.microsoft.com/office/drawing/2014/main" id="{F34E5F4B-D510-A3D3-725F-72D056B239F5}"/>
                    </a:ext>
                  </a:extLst>
                </p:cNvPr>
                <p:cNvSpPr/>
                <p:nvPr/>
              </p:nvSpPr>
              <p:spPr>
                <a:xfrm>
                  <a:off x="4937944" y="3937731"/>
                  <a:ext cx="2557151" cy="2196369"/>
                </a:xfrm>
                <a:prstGeom prst="roundRect">
                  <a:avLst>
                    <a:gd name="adj" fmla="val 3723"/>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grpSp>
              <p:nvGrpSpPr>
                <p:cNvPr id="27" name="ïṡļîḋe">
                  <a:extLst>
                    <a:ext uri="{FF2B5EF4-FFF2-40B4-BE49-F238E27FC236}">
                      <a16:creationId xmlns:a16="http://schemas.microsoft.com/office/drawing/2014/main" id="{536D7C17-7931-C7F0-E6F7-B67FBBB4617E}"/>
                    </a:ext>
                  </a:extLst>
                </p:cNvPr>
                <p:cNvGrpSpPr/>
                <p:nvPr/>
              </p:nvGrpSpPr>
              <p:grpSpPr>
                <a:xfrm>
                  <a:off x="4938916" y="3722828"/>
                  <a:ext cx="2557151" cy="2076988"/>
                  <a:chOff x="4938916" y="3722828"/>
                  <a:chExt cx="2557151" cy="2076988"/>
                </a:xfrm>
              </p:grpSpPr>
              <p:sp>
                <p:nvSpPr>
                  <p:cNvPr id="11" name="îṧliḋê">
                    <a:extLst>
                      <a:ext uri="{FF2B5EF4-FFF2-40B4-BE49-F238E27FC236}">
                        <a16:creationId xmlns:a16="http://schemas.microsoft.com/office/drawing/2014/main" id="{4B4979B6-2F80-4A8B-A538-472A8F91B822}"/>
                      </a:ext>
                    </a:extLst>
                  </p:cNvPr>
                  <p:cNvSpPr/>
                  <p:nvPr/>
                </p:nvSpPr>
                <p:spPr>
                  <a:xfrm>
                    <a:off x="4938916" y="3748503"/>
                    <a:ext cx="2557151" cy="468000"/>
                  </a:xfrm>
                  <a:prstGeom prst="roundRect">
                    <a:avLst>
                      <a:gd name="adj" fmla="val 50000"/>
                    </a:avLst>
                  </a:prstGeom>
                  <a:solidFill>
                    <a:schemeClr val="accent3"/>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r>
                      <a:rPr lang="zh-CN" altLang="en-US" b="1" dirty="0">
                        <a:solidFill>
                          <a:srgbClr val="F9FCFF"/>
                        </a:solidFill>
                        <a:latin typeface="+mj-ea"/>
                        <a:ea typeface="+mj-ea"/>
                      </a:rPr>
                      <a:t>强化过程控制</a:t>
                    </a:r>
                  </a:p>
                </p:txBody>
              </p:sp>
              <p:sp>
                <p:nvSpPr>
                  <p:cNvPr id="53" name="îṣḷîdê">
                    <a:extLst>
                      <a:ext uri="{FF2B5EF4-FFF2-40B4-BE49-F238E27FC236}">
                        <a16:creationId xmlns:a16="http://schemas.microsoft.com/office/drawing/2014/main" id="{08A1ED60-DD6A-4E8E-9374-0C1171572D68}"/>
                      </a:ext>
                    </a:extLst>
                  </p:cNvPr>
                  <p:cNvSpPr txBox="1"/>
                  <p:nvPr/>
                </p:nvSpPr>
                <p:spPr>
                  <a:xfrm>
                    <a:off x="5224870" y="4365319"/>
                    <a:ext cx="1985243" cy="238079"/>
                  </a:xfrm>
                  <a:prstGeom prst="rect">
                    <a:avLst/>
                  </a:prstGeom>
                </p:spPr>
                <p:txBody>
                  <a:bodyPr wrap="square" lIns="0" tIns="0" rIns="0" bIns="0" rtlCol="0">
                    <a:spAutoFit/>
                  </a:bodyPr>
                  <a:lstStyle/>
                  <a:p>
                    <a:pPr>
                      <a:lnSpc>
                        <a:spcPct val="120000"/>
                      </a:lnSpc>
                    </a:pPr>
                    <a:r>
                      <a:rPr lang="zh-CN" altLang="en-US" sz="1400" dirty="0">
                        <a:latin typeface="+mn-ea"/>
                      </a:rPr>
                      <a:t>企业战略管理目标为基础</a:t>
                    </a:r>
                  </a:p>
                </p:txBody>
              </p:sp>
              <p:sp>
                <p:nvSpPr>
                  <p:cNvPr id="89" name="îṥḷide">
                    <a:extLst>
                      <a:ext uri="{FF2B5EF4-FFF2-40B4-BE49-F238E27FC236}">
                        <a16:creationId xmlns:a16="http://schemas.microsoft.com/office/drawing/2014/main" id="{478AC5CC-E261-4167-8859-A101AC50541D}"/>
                      </a:ext>
                    </a:extLst>
                  </p:cNvPr>
                  <p:cNvSpPr txBox="1"/>
                  <p:nvPr/>
                </p:nvSpPr>
                <p:spPr>
                  <a:xfrm>
                    <a:off x="5224870" y="4939665"/>
                    <a:ext cx="1985243" cy="238079"/>
                  </a:xfrm>
                  <a:prstGeom prst="rect">
                    <a:avLst/>
                  </a:prstGeom>
                </p:spPr>
                <p:txBody>
                  <a:bodyPr wrap="square" lIns="0" tIns="0" rIns="0" bIns="0" rtlCol="0">
                    <a:spAutoFit/>
                  </a:bodyPr>
                  <a:lstStyle/>
                  <a:p>
                    <a:pPr>
                      <a:lnSpc>
                        <a:spcPct val="120000"/>
                      </a:lnSpc>
                    </a:pPr>
                    <a:r>
                      <a:rPr lang="zh-CN" altLang="en-US" sz="1400" dirty="0">
                        <a:latin typeface="+mn-ea"/>
                      </a:rPr>
                      <a:t>对相关财务指标进行分析</a:t>
                    </a:r>
                  </a:p>
                </p:txBody>
              </p:sp>
              <p:sp>
                <p:nvSpPr>
                  <p:cNvPr id="92" name="íŝlíde">
                    <a:extLst>
                      <a:ext uri="{FF2B5EF4-FFF2-40B4-BE49-F238E27FC236}">
                        <a16:creationId xmlns:a16="http://schemas.microsoft.com/office/drawing/2014/main" id="{4641A9B5-6045-4A67-BE9B-C9CF1F1F4EBD}"/>
                      </a:ext>
                    </a:extLst>
                  </p:cNvPr>
                  <p:cNvSpPr txBox="1"/>
                  <p:nvPr/>
                </p:nvSpPr>
                <p:spPr>
                  <a:xfrm>
                    <a:off x="5181638" y="5561737"/>
                    <a:ext cx="2071707" cy="238079"/>
                  </a:xfrm>
                  <a:prstGeom prst="rect">
                    <a:avLst/>
                  </a:prstGeom>
                </p:spPr>
                <p:txBody>
                  <a:bodyPr wrap="square" lIns="0" tIns="0" rIns="0" bIns="0" rtlCol="0">
                    <a:spAutoFit/>
                  </a:bodyPr>
                  <a:lstStyle/>
                  <a:p>
                    <a:pPr>
                      <a:lnSpc>
                        <a:spcPct val="120000"/>
                      </a:lnSpc>
                    </a:pPr>
                    <a:r>
                      <a:rPr lang="zh-CN" altLang="en-US" sz="1400" dirty="0">
                        <a:latin typeface="+mn-ea"/>
                      </a:rPr>
                      <a:t>量化企业的战略指标体系</a:t>
                    </a:r>
                  </a:p>
                </p:txBody>
              </p:sp>
              <p:cxnSp>
                <p:nvCxnSpPr>
                  <p:cNvPr id="19" name="îŝľîḋê">
                    <a:extLst>
                      <a:ext uri="{FF2B5EF4-FFF2-40B4-BE49-F238E27FC236}">
                        <a16:creationId xmlns:a16="http://schemas.microsoft.com/office/drawing/2014/main" id="{3FC30D65-F73B-837A-FDBB-EE7D27781761}"/>
                      </a:ext>
                    </a:extLst>
                  </p:cNvPr>
                  <p:cNvCxnSpPr>
                    <a:cxnSpLocks/>
                  </p:cNvCxnSpPr>
                  <p:nvPr/>
                </p:nvCxnSpPr>
                <p:spPr>
                  <a:xfrm>
                    <a:off x="5117561" y="4773044"/>
                    <a:ext cx="2199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iś1iďè">
                    <a:extLst>
                      <a:ext uri="{FF2B5EF4-FFF2-40B4-BE49-F238E27FC236}">
                        <a16:creationId xmlns:a16="http://schemas.microsoft.com/office/drawing/2014/main" id="{A66D6068-2727-340E-8804-B3972B7BC777}"/>
                      </a:ext>
                    </a:extLst>
                  </p:cNvPr>
                  <p:cNvCxnSpPr>
                    <a:cxnSpLocks/>
                  </p:cNvCxnSpPr>
                  <p:nvPr/>
                </p:nvCxnSpPr>
                <p:spPr>
                  <a:xfrm>
                    <a:off x="5117561" y="5399018"/>
                    <a:ext cx="2199861" cy="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26" name="îṡḷîde">
                <a:extLst>
                  <a:ext uri="{FF2B5EF4-FFF2-40B4-BE49-F238E27FC236}">
                    <a16:creationId xmlns:a16="http://schemas.microsoft.com/office/drawing/2014/main" id="{4DE9DA8E-28EE-704B-2F84-12D6D72F3E18}"/>
                  </a:ext>
                </a:extLst>
              </p:cNvPr>
              <p:cNvGrpSpPr/>
              <p:nvPr/>
            </p:nvGrpSpPr>
            <p:grpSpPr>
              <a:xfrm>
                <a:off x="8443734" y="-2072717"/>
                <a:ext cx="2557151" cy="2376249"/>
                <a:chOff x="8443734" y="3757851"/>
                <a:chExt cx="2557151" cy="2376249"/>
              </a:xfrm>
            </p:grpSpPr>
            <p:sp>
              <p:nvSpPr>
                <p:cNvPr id="25" name="ïṣ1ïḑê">
                  <a:extLst>
                    <a:ext uri="{FF2B5EF4-FFF2-40B4-BE49-F238E27FC236}">
                      <a16:creationId xmlns:a16="http://schemas.microsoft.com/office/drawing/2014/main" id="{7986EEAF-DF22-DA3B-A4CC-0B35D499C10C}"/>
                    </a:ext>
                  </a:extLst>
                </p:cNvPr>
                <p:cNvSpPr/>
                <p:nvPr/>
              </p:nvSpPr>
              <p:spPr>
                <a:xfrm>
                  <a:off x="8443734" y="3937731"/>
                  <a:ext cx="2557151" cy="2196369"/>
                </a:xfrm>
                <a:prstGeom prst="roundRect">
                  <a:avLst>
                    <a:gd name="adj" fmla="val 3723"/>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grpSp>
              <p:nvGrpSpPr>
                <p:cNvPr id="29" name="iŝľîdé">
                  <a:extLst>
                    <a:ext uri="{FF2B5EF4-FFF2-40B4-BE49-F238E27FC236}">
                      <a16:creationId xmlns:a16="http://schemas.microsoft.com/office/drawing/2014/main" id="{80D490A8-AA54-BBB4-23E6-B92C80E93351}"/>
                    </a:ext>
                  </a:extLst>
                </p:cNvPr>
                <p:cNvGrpSpPr/>
                <p:nvPr/>
              </p:nvGrpSpPr>
              <p:grpSpPr>
                <a:xfrm>
                  <a:off x="8443734" y="3757851"/>
                  <a:ext cx="2557151" cy="2041965"/>
                  <a:chOff x="8443734" y="3757851"/>
                  <a:chExt cx="2557151" cy="2041965"/>
                </a:xfrm>
              </p:grpSpPr>
              <p:sp>
                <p:nvSpPr>
                  <p:cNvPr id="125" name="ï$ḷiḋè">
                    <a:extLst>
                      <a:ext uri="{FF2B5EF4-FFF2-40B4-BE49-F238E27FC236}">
                        <a16:creationId xmlns:a16="http://schemas.microsoft.com/office/drawing/2014/main" id="{6F7E61DA-7F93-49A9-BE93-3503181DD8E7}"/>
                      </a:ext>
                    </a:extLst>
                  </p:cNvPr>
                  <p:cNvSpPr/>
                  <p:nvPr/>
                </p:nvSpPr>
                <p:spPr>
                  <a:xfrm>
                    <a:off x="8443734" y="3783526"/>
                    <a:ext cx="2557151" cy="468000"/>
                  </a:xfrm>
                  <a:prstGeom prst="roundRect">
                    <a:avLst>
                      <a:gd name="adj" fmla="val 50000"/>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r>
                      <a:rPr lang="zh-CN" altLang="en-US" b="1" dirty="0">
                        <a:solidFill>
                          <a:srgbClr val="F9FCFF"/>
                        </a:solidFill>
                        <a:latin typeface="+mj-ea"/>
                        <a:ea typeface="+mj-ea"/>
                      </a:rPr>
                      <a:t>做好体系的融合</a:t>
                    </a:r>
                  </a:p>
                </p:txBody>
              </p:sp>
              <p:sp>
                <p:nvSpPr>
                  <p:cNvPr id="126" name="ísľîḋê">
                    <a:extLst>
                      <a:ext uri="{FF2B5EF4-FFF2-40B4-BE49-F238E27FC236}">
                        <a16:creationId xmlns:a16="http://schemas.microsoft.com/office/drawing/2014/main" id="{14960994-AC36-4A22-AEC5-AD530A8D5F78}"/>
                      </a:ext>
                    </a:extLst>
                  </p:cNvPr>
                  <p:cNvSpPr txBox="1"/>
                  <p:nvPr/>
                </p:nvSpPr>
                <p:spPr>
                  <a:xfrm>
                    <a:off x="8686456" y="4365328"/>
                    <a:ext cx="2071707" cy="238070"/>
                  </a:xfrm>
                  <a:prstGeom prst="rect">
                    <a:avLst/>
                  </a:prstGeom>
                </p:spPr>
                <p:txBody>
                  <a:bodyPr wrap="square" lIns="0" tIns="0" rIns="0" bIns="0" rtlCol="0">
                    <a:spAutoFit/>
                  </a:bodyPr>
                  <a:lstStyle/>
                  <a:p>
                    <a:pPr>
                      <a:lnSpc>
                        <a:spcPct val="120000"/>
                      </a:lnSpc>
                    </a:pPr>
                    <a:r>
                      <a:rPr lang="zh-CN" altLang="en-US" sz="1400" dirty="0">
                        <a:latin typeface="+mn-ea"/>
                      </a:rPr>
                      <a:t>考分解的合理性、一致性</a:t>
                    </a:r>
                  </a:p>
                </p:txBody>
              </p:sp>
              <p:sp>
                <p:nvSpPr>
                  <p:cNvPr id="130" name="ïṩḷíḑé">
                    <a:extLst>
                      <a:ext uri="{FF2B5EF4-FFF2-40B4-BE49-F238E27FC236}">
                        <a16:creationId xmlns:a16="http://schemas.microsoft.com/office/drawing/2014/main" id="{9D323CFC-1606-4E37-9FE8-D6C332333B1E}"/>
                      </a:ext>
                    </a:extLst>
                  </p:cNvPr>
                  <p:cNvSpPr txBox="1"/>
                  <p:nvPr/>
                </p:nvSpPr>
                <p:spPr>
                  <a:xfrm>
                    <a:off x="8893655" y="4939665"/>
                    <a:ext cx="1657309" cy="238079"/>
                  </a:xfrm>
                  <a:prstGeom prst="rect">
                    <a:avLst/>
                  </a:prstGeom>
                </p:spPr>
                <p:txBody>
                  <a:bodyPr wrap="square" lIns="0" tIns="0" rIns="0" bIns="0" rtlCol="0">
                    <a:spAutoFit/>
                  </a:bodyPr>
                  <a:lstStyle/>
                  <a:p>
                    <a:pPr>
                      <a:lnSpc>
                        <a:spcPct val="120000"/>
                      </a:lnSpc>
                    </a:pPr>
                    <a:r>
                      <a:rPr lang="zh-CN" altLang="en-US" sz="1400" dirty="0">
                        <a:latin typeface="+mn-ea"/>
                      </a:rPr>
                      <a:t>根据全面预算的要求</a:t>
                    </a:r>
                  </a:p>
                </p:txBody>
              </p:sp>
              <p:sp>
                <p:nvSpPr>
                  <p:cNvPr id="133" name="íṧļiḑè">
                    <a:extLst>
                      <a:ext uri="{FF2B5EF4-FFF2-40B4-BE49-F238E27FC236}">
                        <a16:creationId xmlns:a16="http://schemas.microsoft.com/office/drawing/2014/main" id="{E9F7217D-C401-460E-B0F3-3AE7EE0E3715}"/>
                      </a:ext>
                    </a:extLst>
                  </p:cNvPr>
                  <p:cNvSpPr txBox="1"/>
                  <p:nvPr/>
                </p:nvSpPr>
                <p:spPr>
                  <a:xfrm>
                    <a:off x="8594110" y="5561737"/>
                    <a:ext cx="2256398" cy="238079"/>
                  </a:xfrm>
                  <a:prstGeom prst="rect">
                    <a:avLst/>
                  </a:prstGeom>
                </p:spPr>
                <p:txBody>
                  <a:bodyPr wrap="square" lIns="0" tIns="0" rIns="0" bIns="0" rtlCol="0">
                    <a:spAutoFit/>
                  </a:bodyPr>
                  <a:lstStyle/>
                  <a:p>
                    <a:pPr>
                      <a:lnSpc>
                        <a:spcPct val="120000"/>
                      </a:lnSpc>
                    </a:pPr>
                    <a:r>
                      <a:rPr lang="zh-CN" altLang="en-US" sz="1400" dirty="0">
                        <a:latin typeface="+mn-ea"/>
                      </a:rPr>
                      <a:t>预算成果与员工绩效的挂钩</a:t>
                    </a:r>
                  </a:p>
                </p:txBody>
              </p:sp>
              <p:cxnSp>
                <p:nvCxnSpPr>
                  <p:cNvPr id="22" name="iš1îḍè">
                    <a:extLst>
                      <a:ext uri="{FF2B5EF4-FFF2-40B4-BE49-F238E27FC236}">
                        <a16:creationId xmlns:a16="http://schemas.microsoft.com/office/drawing/2014/main" id="{D48E5D0C-6592-3B54-92D6-BB3CB7F27D76}"/>
                      </a:ext>
                    </a:extLst>
                  </p:cNvPr>
                  <p:cNvCxnSpPr>
                    <a:cxnSpLocks/>
                  </p:cNvCxnSpPr>
                  <p:nvPr/>
                </p:nvCxnSpPr>
                <p:spPr>
                  <a:xfrm>
                    <a:off x="8622379" y="4773044"/>
                    <a:ext cx="21998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îṥ1îḋé">
                    <a:extLst>
                      <a:ext uri="{FF2B5EF4-FFF2-40B4-BE49-F238E27FC236}">
                        <a16:creationId xmlns:a16="http://schemas.microsoft.com/office/drawing/2014/main" id="{BC048067-5453-4DB2-AB7B-A7D48F49D0A2}"/>
                      </a:ext>
                    </a:extLst>
                  </p:cNvPr>
                  <p:cNvCxnSpPr>
                    <a:cxnSpLocks/>
                  </p:cNvCxnSpPr>
                  <p:nvPr/>
                </p:nvCxnSpPr>
                <p:spPr>
                  <a:xfrm>
                    <a:off x="8622379" y="5391626"/>
                    <a:ext cx="2199861" cy="0"/>
                  </a:xfrm>
                  <a:prstGeom prst="line">
                    <a:avLst/>
                  </a:prstGeom>
                </p:spPr>
                <p:style>
                  <a:lnRef idx="1">
                    <a:schemeClr val="accent1"/>
                  </a:lnRef>
                  <a:fillRef idx="0">
                    <a:schemeClr val="accent1"/>
                  </a:fillRef>
                  <a:effectRef idx="0">
                    <a:schemeClr val="accent1"/>
                  </a:effectRef>
                  <a:fontRef idx="minor">
                    <a:schemeClr val="tx1"/>
                  </a:fontRef>
                </p:style>
              </p:cxnSp>
            </p:grpSp>
          </p:grpSp>
        </p:grpSp>
      </p:grpSp>
      <p:sp>
        <p:nvSpPr>
          <p:cNvPr id="17" name="îṩ1íḋê">
            <a:extLst>
              <a:ext uri="{FF2B5EF4-FFF2-40B4-BE49-F238E27FC236}">
                <a16:creationId xmlns:a16="http://schemas.microsoft.com/office/drawing/2014/main" id="{B6F4F808-ACBE-8C19-C513-15D4F5A3C49E}"/>
              </a:ext>
            </a:extLst>
          </p:cNvPr>
          <p:cNvSpPr>
            <a:spLocks noGrp="1"/>
          </p:cNvSpPr>
          <p:nvPr>
            <p:ph type="sldNum" sz="quarter" idx="12"/>
          </p:nvPr>
        </p:nvSpPr>
        <p:spPr/>
        <p:txBody>
          <a:bodyPr/>
          <a:lstStyle/>
          <a:p>
            <a:fld id="{7F65B630-C7FF-41C0-9923-C5E5E29EED81}" type="slidenum">
              <a:rPr lang="en-US" altLang="zh-CN" smtClean="0">
                <a:solidFill>
                  <a:schemeClr val="bg1"/>
                </a:solidFill>
              </a:rPr>
              <a:pPr/>
              <a:t>25</a:t>
            </a:fld>
            <a:endParaRPr lang="en-US" dirty="0">
              <a:solidFill>
                <a:schemeClr val="bg1"/>
              </a:solidFill>
            </a:endParaRPr>
          </a:p>
        </p:txBody>
      </p:sp>
    </p:spTree>
    <p:extLst>
      <p:ext uri="{BB962C8B-B14F-4D97-AF65-F5344CB8AC3E}">
        <p14:creationId xmlns:p14="http://schemas.microsoft.com/office/powerpoint/2010/main" val="996304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îSlide"/>
        <p:cNvGrpSpPr/>
        <p:nvPr/>
      </p:nvGrpSpPr>
      <p:grpSpPr>
        <a:xfrm>
          <a:off x="0" y="0"/>
          <a:ext cx="0" cy="0"/>
          <a:chOff x="0" y="0"/>
          <a:chExt cx="0" cy="0"/>
        </a:xfrm>
      </p:grpSpPr>
      <p:sp>
        <p:nvSpPr>
          <p:cNvPr id="50" name="iŝ1îḍè">
            <a:extLst>
              <a:ext uri="{FF2B5EF4-FFF2-40B4-BE49-F238E27FC236}">
                <a16:creationId xmlns:a16="http://schemas.microsoft.com/office/drawing/2014/main" id="{FA1E8D7B-95BD-591F-D4AD-1F16502E01B2}"/>
              </a:ext>
            </a:extLst>
          </p:cNvPr>
          <p:cNvSpPr>
            <a:spLocks noGrp="1"/>
          </p:cNvSpPr>
          <p:nvPr>
            <p:ph type="title"/>
          </p:nvPr>
        </p:nvSpPr>
        <p:spPr/>
        <p:txBody>
          <a:bodyPr/>
          <a:lstStyle/>
          <a:p>
            <a:r>
              <a:rPr lang="zh-CN" altLang="en-US" dirty="0"/>
              <a:t>小结</a:t>
            </a:r>
          </a:p>
        </p:txBody>
      </p:sp>
      <p:grpSp>
        <p:nvGrpSpPr>
          <p:cNvPr id="17" name="ïṣļidè">
            <a:extLst>
              <a:ext uri="{FF2B5EF4-FFF2-40B4-BE49-F238E27FC236}">
                <a16:creationId xmlns:a16="http://schemas.microsoft.com/office/drawing/2014/main" id="{6D812898-BC48-31AA-D0E5-4538949409B4}"/>
              </a:ext>
            </a:extLst>
          </p:cNvPr>
          <p:cNvGrpSpPr/>
          <p:nvPr/>
        </p:nvGrpSpPr>
        <p:grpSpPr>
          <a:xfrm>
            <a:off x="815270" y="2190341"/>
            <a:ext cx="10561459" cy="3086917"/>
            <a:chOff x="925765" y="2003741"/>
            <a:chExt cx="10561459" cy="3086917"/>
          </a:xfrm>
        </p:grpSpPr>
        <p:grpSp>
          <p:nvGrpSpPr>
            <p:cNvPr id="15" name="íŝḷïdê">
              <a:extLst>
                <a:ext uri="{FF2B5EF4-FFF2-40B4-BE49-F238E27FC236}">
                  <a16:creationId xmlns:a16="http://schemas.microsoft.com/office/drawing/2014/main" id="{5DE5D314-CD59-77FC-24C8-C43A5DFC2F80}"/>
                </a:ext>
              </a:extLst>
            </p:cNvPr>
            <p:cNvGrpSpPr/>
            <p:nvPr/>
          </p:nvGrpSpPr>
          <p:grpSpPr>
            <a:xfrm>
              <a:off x="6577788" y="2025294"/>
              <a:ext cx="4909436" cy="3065364"/>
              <a:chOff x="6577788" y="2025294"/>
              <a:chExt cx="4909436" cy="3065364"/>
            </a:xfrm>
          </p:grpSpPr>
          <p:grpSp>
            <p:nvGrpSpPr>
              <p:cNvPr id="10" name="ï$liḓe">
                <a:extLst>
                  <a:ext uri="{FF2B5EF4-FFF2-40B4-BE49-F238E27FC236}">
                    <a16:creationId xmlns:a16="http://schemas.microsoft.com/office/drawing/2014/main" id="{D6C8DF28-E80A-4D74-9FFD-B00D53F19BC6}"/>
                  </a:ext>
                </a:extLst>
              </p:cNvPr>
              <p:cNvGrpSpPr/>
              <p:nvPr/>
            </p:nvGrpSpPr>
            <p:grpSpPr>
              <a:xfrm>
                <a:off x="6577788" y="2025294"/>
                <a:ext cx="3065364" cy="3065364"/>
                <a:chOff x="6577788" y="2025294"/>
                <a:chExt cx="3065364" cy="3065364"/>
              </a:xfrm>
            </p:grpSpPr>
            <p:sp>
              <p:nvSpPr>
                <p:cNvPr id="72" name="îSľîḑé">
                  <a:extLst>
                    <a:ext uri="{FF2B5EF4-FFF2-40B4-BE49-F238E27FC236}">
                      <a16:creationId xmlns:a16="http://schemas.microsoft.com/office/drawing/2014/main" id="{533C60D8-0388-56D0-E7BA-7B8DED205E36}"/>
                    </a:ext>
                  </a:extLst>
                </p:cNvPr>
                <p:cNvSpPr/>
                <p:nvPr/>
              </p:nvSpPr>
              <p:spPr>
                <a:xfrm rot="6120220">
                  <a:off x="6577788" y="2025294"/>
                  <a:ext cx="3065364" cy="3065364"/>
                </a:xfrm>
                <a:prstGeom prst="ellipse">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b="1" dirty="0">
                    <a:solidFill>
                      <a:srgbClr val="FFFFFF"/>
                    </a:solidFill>
                  </a:endParaRPr>
                </a:p>
              </p:txBody>
            </p:sp>
            <p:grpSp>
              <p:nvGrpSpPr>
                <p:cNvPr id="42" name="işḷïḑé">
                  <a:extLst>
                    <a:ext uri="{FF2B5EF4-FFF2-40B4-BE49-F238E27FC236}">
                      <a16:creationId xmlns:a16="http://schemas.microsoft.com/office/drawing/2014/main" id="{6C07A7FD-0F93-D0B5-2ECF-10EAEC1DFA7A}"/>
                    </a:ext>
                  </a:extLst>
                </p:cNvPr>
                <p:cNvGrpSpPr/>
                <p:nvPr/>
              </p:nvGrpSpPr>
              <p:grpSpPr>
                <a:xfrm>
                  <a:off x="6891484" y="2335511"/>
                  <a:ext cx="2437972" cy="2444931"/>
                  <a:chOff x="6846521" y="2304244"/>
                  <a:chExt cx="2437972" cy="2444931"/>
                </a:xfrm>
              </p:grpSpPr>
              <p:sp>
                <p:nvSpPr>
                  <p:cNvPr id="33" name="íşlîḑé">
                    <a:extLst>
                      <a:ext uri="{FF2B5EF4-FFF2-40B4-BE49-F238E27FC236}">
                        <a16:creationId xmlns:a16="http://schemas.microsoft.com/office/drawing/2014/main" id="{264AB1CE-9C20-0883-ED48-84D99703790B}"/>
                      </a:ext>
                    </a:extLst>
                  </p:cNvPr>
                  <p:cNvSpPr txBox="1"/>
                  <p:nvPr/>
                </p:nvSpPr>
                <p:spPr>
                  <a:xfrm>
                    <a:off x="7629304" y="3716509"/>
                    <a:ext cx="963397" cy="276999"/>
                  </a:xfrm>
                  <a:prstGeom prst="rect">
                    <a:avLst/>
                  </a:prstGeom>
                </p:spPr>
                <p:txBody>
                  <a:bodyPr wrap="square" lIns="0" tIns="0" rIns="0" bIns="0" rtlCol="0">
                    <a:spAutoFit/>
                  </a:bodyPr>
                  <a:lstStyle/>
                  <a:p>
                    <a:r>
                      <a:rPr lang="zh-CN" altLang="en-US" b="1" dirty="0">
                        <a:latin typeface="+mj-ea"/>
                        <a:ea typeface="+mj-ea"/>
                        <a:cs typeface="+mj-cs"/>
                      </a:rPr>
                      <a:t>企業支持</a:t>
                    </a:r>
                  </a:p>
                </p:txBody>
              </p:sp>
              <p:sp>
                <p:nvSpPr>
                  <p:cNvPr id="35" name="iṡľîďé">
                    <a:extLst>
                      <a:ext uri="{FF2B5EF4-FFF2-40B4-BE49-F238E27FC236}">
                        <a16:creationId xmlns:a16="http://schemas.microsoft.com/office/drawing/2014/main" id="{C0BA19E8-2EC9-311A-851A-385D00C14F78}"/>
                      </a:ext>
                    </a:extLst>
                  </p:cNvPr>
                  <p:cNvSpPr/>
                  <p:nvPr/>
                </p:nvSpPr>
                <p:spPr>
                  <a:xfrm>
                    <a:off x="6846521" y="2304244"/>
                    <a:ext cx="2437972" cy="2425504"/>
                  </a:xfrm>
                  <a:prstGeom prst="blockArc">
                    <a:avLst>
                      <a:gd name="adj1" fmla="val 12284630"/>
                      <a:gd name="adj2" fmla="val 19703807"/>
                      <a:gd name="adj3" fmla="val 15194"/>
                    </a:avLst>
                  </a:prstGeom>
                  <a:solidFill>
                    <a:schemeClr val="accent2"/>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3210" tIns="41605" rIns="83210" bIns="41605" numCol="1" spcCol="0" rtlCol="0" fromWordArt="0" anchor="ctr" anchorCtr="0" forceAA="0" compatLnSpc="1">
                    <a:noAutofit/>
                  </a:bodyPr>
                  <a:lstStyle/>
                  <a:p>
                    <a:pPr algn="ctr" defTabSz="913765">
                      <a:lnSpc>
                        <a:spcPct val="120000"/>
                      </a:lnSpc>
                    </a:pPr>
                    <a:endParaRPr lang="zh-CN" altLang="en-US" sz="1600" dirty="0">
                      <a:solidFill>
                        <a:schemeClr val="bg1"/>
                      </a:solidFill>
                      <a:latin typeface="+mn-ea"/>
                    </a:endParaRPr>
                  </a:p>
                </p:txBody>
              </p:sp>
              <p:sp>
                <p:nvSpPr>
                  <p:cNvPr id="36" name="íŝḻîḍê">
                    <a:extLst>
                      <a:ext uri="{FF2B5EF4-FFF2-40B4-BE49-F238E27FC236}">
                        <a16:creationId xmlns:a16="http://schemas.microsoft.com/office/drawing/2014/main" id="{F5BB76C4-AE1E-3A5A-36A7-6FAA2BA8BD32}"/>
                      </a:ext>
                    </a:extLst>
                  </p:cNvPr>
                  <p:cNvSpPr/>
                  <p:nvPr/>
                </p:nvSpPr>
                <p:spPr>
                  <a:xfrm>
                    <a:off x="6846521" y="2323671"/>
                    <a:ext cx="2437972" cy="2425504"/>
                  </a:xfrm>
                  <a:prstGeom prst="blockArc">
                    <a:avLst>
                      <a:gd name="adj1" fmla="val 19916045"/>
                      <a:gd name="adj2" fmla="val 4959612"/>
                      <a:gd name="adj3" fmla="val 13634"/>
                    </a:avLst>
                  </a:prstGeom>
                  <a:solidFill>
                    <a:schemeClr val="accent2"/>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2000" b="1" dirty="0">
                      <a:solidFill>
                        <a:srgbClr val="FFFFFF"/>
                      </a:solidFill>
                    </a:endParaRPr>
                  </a:p>
                </p:txBody>
              </p:sp>
              <p:sp>
                <p:nvSpPr>
                  <p:cNvPr id="37" name="ïsḻïdè">
                    <a:extLst>
                      <a:ext uri="{FF2B5EF4-FFF2-40B4-BE49-F238E27FC236}">
                        <a16:creationId xmlns:a16="http://schemas.microsoft.com/office/drawing/2014/main" id="{CAA4DE80-3040-DFC6-6D6E-9E92B2245E03}"/>
                      </a:ext>
                    </a:extLst>
                  </p:cNvPr>
                  <p:cNvSpPr/>
                  <p:nvPr/>
                </p:nvSpPr>
                <p:spPr>
                  <a:xfrm>
                    <a:off x="6846521" y="2323671"/>
                    <a:ext cx="2437972" cy="2425504"/>
                  </a:xfrm>
                  <a:prstGeom prst="blockArc">
                    <a:avLst>
                      <a:gd name="adj1" fmla="val 5200096"/>
                      <a:gd name="adj2" fmla="val 12093379"/>
                      <a:gd name="adj3" fmla="val 14932"/>
                    </a:avLst>
                  </a:prstGeom>
                  <a:solidFill>
                    <a:schemeClr val="accent2"/>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2000" b="1" dirty="0">
                      <a:solidFill>
                        <a:srgbClr val="FFFFFF"/>
                      </a:solidFill>
                    </a:endParaRPr>
                  </a:p>
                </p:txBody>
              </p:sp>
              <p:sp>
                <p:nvSpPr>
                  <p:cNvPr id="39" name="ïṩ1ïde">
                    <a:extLst>
                      <a:ext uri="{FF2B5EF4-FFF2-40B4-BE49-F238E27FC236}">
                        <a16:creationId xmlns:a16="http://schemas.microsoft.com/office/drawing/2014/main" id="{4496DABA-3CF2-4817-F302-A13D39147F92}"/>
                      </a:ext>
                    </a:extLst>
                  </p:cNvPr>
                  <p:cNvSpPr/>
                  <p:nvPr/>
                </p:nvSpPr>
                <p:spPr>
                  <a:xfrm>
                    <a:off x="7873197" y="2983647"/>
                    <a:ext cx="475612" cy="634840"/>
                  </a:xfrm>
                  <a:custGeom>
                    <a:avLst/>
                    <a:gdLst>
                      <a:gd name="connsiteX0" fmla="*/ 166861 w 505460"/>
                      <a:gd name="connsiteY0" fmla="*/ 355015 h 607286"/>
                      <a:gd name="connsiteX1" fmla="*/ 421301 w 505460"/>
                      <a:gd name="connsiteY1" fmla="*/ 355015 h 607286"/>
                      <a:gd name="connsiteX2" fmla="*/ 438634 w 505460"/>
                      <a:gd name="connsiteY2" fmla="*/ 372303 h 607286"/>
                      <a:gd name="connsiteX3" fmla="*/ 421301 w 505460"/>
                      <a:gd name="connsiteY3" fmla="*/ 389592 h 607286"/>
                      <a:gd name="connsiteX4" fmla="*/ 166861 w 505460"/>
                      <a:gd name="connsiteY4" fmla="*/ 389592 h 607286"/>
                      <a:gd name="connsiteX5" fmla="*/ 149528 w 505460"/>
                      <a:gd name="connsiteY5" fmla="*/ 372303 h 607286"/>
                      <a:gd name="connsiteX6" fmla="*/ 166861 w 505460"/>
                      <a:gd name="connsiteY6" fmla="*/ 355015 h 607286"/>
                      <a:gd name="connsiteX7" fmla="*/ 166861 w 505460"/>
                      <a:gd name="connsiteY7" fmla="*/ 272524 h 607286"/>
                      <a:gd name="connsiteX8" fmla="*/ 421301 w 505460"/>
                      <a:gd name="connsiteY8" fmla="*/ 272524 h 607286"/>
                      <a:gd name="connsiteX9" fmla="*/ 438634 w 505460"/>
                      <a:gd name="connsiteY9" fmla="*/ 289813 h 607286"/>
                      <a:gd name="connsiteX10" fmla="*/ 421301 w 505460"/>
                      <a:gd name="connsiteY10" fmla="*/ 307101 h 607286"/>
                      <a:gd name="connsiteX11" fmla="*/ 166861 w 505460"/>
                      <a:gd name="connsiteY11" fmla="*/ 307101 h 607286"/>
                      <a:gd name="connsiteX12" fmla="*/ 149528 w 505460"/>
                      <a:gd name="connsiteY12" fmla="*/ 289813 h 607286"/>
                      <a:gd name="connsiteX13" fmla="*/ 166861 w 505460"/>
                      <a:gd name="connsiteY13" fmla="*/ 272524 h 607286"/>
                      <a:gd name="connsiteX14" fmla="*/ 166861 w 505460"/>
                      <a:gd name="connsiteY14" fmla="*/ 190033 h 607286"/>
                      <a:gd name="connsiteX15" fmla="*/ 421301 w 505460"/>
                      <a:gd name="connsiteY15" fmla="*/ 190033 h 607286"/>
                      <a:gd name="connsiteX16" fmla="*/ 438634 w 505460"/>
                      <a:gd name="connsiteY16" fmla="*/ 207439 h 607286"/>
                      <a:gd name="connsiteX17" fmla="*/ 421301 w 505460"/>
                      <a:gd name="connsiteY17" fmla="*/ 224751 h 607286"/>
                      <a:gd name="connsiteX18" fmla="*/ 166861 w 505460"/>
                      <a:gd name="connsiteY18" fmla="*/ 224751 h 607286"/>
                      <a:gd name="connsiteX19" fmla="*/ 149528 w 505460"/>
                      <a:gd name="connsiteY19" fmla="*/ 207439 h 607286"/>
                      <a:gd name="connsiteX20" fmla="*/ 166861 w 505460"/>
                      <a:gd name="connsiteY20" fmla="*/ 190033 h 607286"/>
                      <a:gd name="connsiteX21" fmla="*/ 166861 w 505460"/>
                      <a:gd name="connsiteY21" fmla="*/ 107612 h 607286"/>
                      <a:gd name="connsiteX22" fmla="*/ 421301 w 505460"/>
                      <a:gd name="connsiteY22" fmla="*/ 107612 h 607286"/>
                      <a:gd name="connsiteX23" fmla="*/ 438634 w 505460"/>
                      <a:gd name="connsiteY23" fmla="*/ 124901 h 607286"/>
                      <a:gd name="connsiteX24" fmla="*/ 421301 w 505460"/>
                      <a:gd name="connsiteY24" fmla="*/ 142189 h 607286"/>
                      <a:gd name="connsiteX25" fmla="*/ 166861 w 505460"/>
                      <a:gd name="connsiteY25" fmla="*/ 142189 h 607286"/>
                      <a:gd name="connsiteX26" fmla="*/ 149528 w 505460"/>
                      <a:gd name="connsiteY26" fmla="*/ 124901 h 607286"/>
                      <a:gd name="connsiteX27" fmla="*/ 166861 w 505460"/>
                      <a:gd name="connsiteY27" fmla="*/ 107612 h 607286"/>
                      <a:gd name="connsiteX28" fmla="*/ 43330 w 505460"/>
                      <a:gd name="connsiteY28" fmla="*/ 105635 h 607286"/>
                      <a:gd name="connsiteX29" fmla="*/ 34664 w 505460"/>
                      <a:gd name="connsiteY29" fmla="*/ 114289 h 607286"/>
                      <a:gd name="connsiteX30" fmla="*/ 34664 w 505460"/>
                      <a:gd name="connsiteY30" fmla="*/ 563922 h 607286"/>
                      <a:gd name="connsiteX31" fmla="*/ 43330 w 505460"/>
                      <a:gd name="connsiteY31" fmla="*/ 572576 h 607286"/>
                      <a:gd name="connsiteX32" fmla="*/ 379237 w 505460"/>
                      <a:gd name="connsiteY32" fmla="*/ 572576 h 607286"/>
                      <a:gd name="connsiteX33" fmla="*/ 387903 w 505460"/>
                      <a:gd name="connsiteY33" fmla="*/ 563922 h 607286"/>
                      <a:gd name="connsiteX34" fmla="*/ 387903 w 505460"/>
                      <a:gd name="connsiteY34" fmla="*/ 536267 h 607286"/>
                      <a:gd name="connsiteX35" fmla="*/ 126223 w 505460"/>
                      <a:gd name="connsiteY35" fmla="*/ 536267 h 607286"/>
                      <a:gd name="connsiteX36" fmla="*/ 82799 w 505460"/>
                      <a:gd name="connsiteY36" fmla="*/ 492997 h 607286"/>
                      <a:gd name="connsiteX37" fmla="*/ 82799 w 505460"/>
                      <a:gd name="connsiteY37" fmla="*/ 105635 h 607286"/>
                      <a:gd name="connsiteX38" fmla="*/ 126223 w 505460"/>
                      <a:gd name="connsiteY38" fmla="*/ 34616 h 607286"/>
                      <a:gd name="connsiteX39" fmla="*/ 117557 w 505460"/>
                      <a:gd name="connsiteY39" fmla="*/ 43270 h 607286"/>
                      <a:gd name="connsiteX40" fmla="*/ 117557 w 505460"/>
                      <a:gd name="connsiteY40" fmla="*/ 492997 h 607286"/>
                      <a:gd name="connsiteX41" fmla="*/ 126223 w 505460"/>
                      <a:gd name="connsiteY41" fmla="*/ 501651 h 607286"/>
                      <a:gd name="connsiteX42" fmla="*/ 462130 w 505460"/>
                      <a:gd name="connsiteY42" fmla="*/ 501651 h 607286"/>
                      <a:gd name="connsiteX43" fmla="*/ 470796 w 505460"/>
                      <a:gd name="connsiteY43" fmla="*/ 492997 h 607286"/>
                      <a:gd name="connsiteX44" fmla="*/ 470796 w 505460"/>
                      <a:gd name="connsiteY44" fmla="*/ 43270 h 607286"/>
                      <a:gd name="connsiteX45" fmla="*/ 462130 w 505460"/>
                      <a:gd name="connsiteY45" fmla="*/ 34616 h 607286"/>
                      <a:gd name="connsiteX46" fmla="*/ 126223 w 505460"/>
                      <a:gd name="connsiteY46" fmla="*/ 0 h 607286"/>
                      <a:gd name="connsiteX47" fmla="*/ 462130 w 505460"/>
                      <a:gd name="connsiteY47" fmla="*/ 0 h 607286"/>
                      <a:gd name="connsiteX48" fmla="*/ 505460 w 505460"/>
                      <a:gd name="connsiteY48" fmla="*/ 43270 h 607286"/>
                      <a:gd name="connsiteX49" fmla="*/ 505460 w 505460"/>
                      <a:gd name="connsiteY49" fmla="*/ 492997 h 607286"/>
                      <a:gd name="connsiteX50" fmla="*/ 462130 w 505460"/>
                      <a:gd name="connsiteY50" fmla="*/ 536267 h 607286"/>
                      <a:gd name="connsiteX51" fmla="*/ 422661 w 505460"/>
                      <a:gd name="connsiteY51" fmla="*/ 536267 h 607286"/>
                      <a:gd name="connsiteX52" fmla="*/ 422661 w 505460"/>
                      <a:gd name="connsiteY52" fmla="*/ 563922 h 607286"/>
                      <a:gd name="connsiteX53" fmla="*/ 379237 w 505460"/>
                      <a:gd name="connsiteY53" fmla="*/ 607286 h 607286"/>
                      <a:gd name="connsiteX54" fmla="*/ 43330 w 505460"/>
                      <a:gd name="connsiteY54" fmla="*/ 607286 h 607286"/>
                      <a:gd name="connsiteX55" fmla="*/ 0 w 505460"/>
                      <a:gd name="connsiteY55" fmla="*/ 563922 h 607286"/>
                      <a:gd name="connsiteX56" fmla="*/ 0 w 505460"/>
                      <a:gd name="connsiteY56" fmla="*/ 114289 h 607286"/>
                      <a:gd name="connsiteX57" fmla="*/ 43330 w 505460"/>
                      <a:gd name="connsiteY57" fmla="*/ 70925 h 607286"/>
                      <a:gd name="connsiteX58" fmla="*/ 82799 w 505460"/>
                      <a:gd name="connsiteY58" fmla="*/ 70925 h 607286"/>
                      <a:gd name="connsiteX59" fmla="*/ 82799 w 505460"/>
                      <a:gd name="connsiteY59" fmla="*/ 43270 h 607286"/>
                      <a:gd name="connsiteX60" fmla="*/ 126223 w 505460"/>
                      <a:gd name="connsiteY60"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5460" h="607286">
                        <a:moveTo>
                          <a:pt x="166861" y="355015"/>
                        </a:moveTo>
                        <a:lnTo>
                          <a:pt x="421301" y="355015"/>
                        </a:lnTo>
                        <a:cubicBezTo>
                          <a:pt x="430910" y="355015"/>
                          <a:pt x="438634" y="362720"/>
                          <a:pt x="438634" y="372303"/>
                        </a:cubicBezTo>
                        <a:cubicBezTo>
                          <a:pt x="438634" y="381793"/>
                          <a:pt x="430910" y="389592"/>
                          <a:pt x="421301" y="389592"/>
                        </a:cubicBezTo>
                        <a:lnTo>
                          <a:pt x="166861" y="389592"/>
                        </a:lnTo>
                        <a:cubicBezTo>
                          <a:pt x="157253" y="389592"/>
                          <a:pt x="149528" y="381887"/>
                          <a:pt x="149528" y="372303"/>
                        </a:cubicBezTo>
                        <a:cubicBezTo>
                          <a:pt x="149528" y="362720"/>
                          <a:pt x="157253" y="355015"/>
                          <a:pt x="166861" y="355015"/>
                        </a:cubicBezTo>
                        <a:close/>
                        <a:moveTo>
                          <a:pt x="166861" y="272524"/>
                        </a:moveTo>
                        <a:lnTo>
                          <a:pt x="421301" y="272524"/>
                        </a:lnTo>
                        <a:cubicBezTo>
                          <a:pt x="430910" y="272524"/>
                          <a:pt x="438634" y="280229"/>
                          <a:pt x="438634" y="289813"/>
                        </a:cubicBezTo>
                        <a:cubicBezTo>
                          <a:pt x="438634" y="299396"/>
                          <a:pt x="430910" y="307101"/>
                          <a:pt x="421301" y="307101"/>
                        </a:cubicBezTo>
                        <a:lnTo>
                          <a:pt x="166861" y="307101"/>
                        </a:lnTo>
                        <a:cubicBezTo>
                          <a:pt x="157253" y="307101"/>
                          <a:pt x="149528" y="299396"/>
                          <a:pt x="149528" y="289813"/>
                        </a:cubicBezTo>
                        <a:cubicBezTo>
                          <a:pt x="149528" y="280229"/>
                          <a:pt x="157253" y="272524"/>
                          <a:pt x="166861" y="272524"/>
                        </a:cubicBezTo>
                        <a:close/>
                        <a:moveTo>
                          <a:pt x="166861" y="190033"/>
                        </a:moveTo>
                        <a:lnTo>
                          <a:pt x="421301" y="190033"/>
                        </a:lnTo>
                        <a:cubicBezTo>
                          <a:pt x="430910" y="190033"/>
                          <a:pt x="438634" y="197842"/>
                          <a:pt x="438634" y="207439"/>
                        </a:cubicBezTo>
                        <a:cubicBezTo>
                          <a:pt x="438634" y="216942"/>
                          <a:pt x="430910" y="224751"/>
                          <a:pt x="421301" y="224751"/>
                        </a:cubicBezTo>
                        <a:lnTo>
                          <a:pt x="166861" y="224751"/>
                        </a:lnTo>
                        <a:cubicBezTo>
                          <a:pt x="157253" y="224751"/>
                          <a:pt x="149528" y="216942"/>
                          <a:pt x="149528" y="207439"/>
                        </a:cubicBezTo>
                        <a:cubicBezTo>
                          <a:pt x="149528" y="197842"/>
                          <a:pt x="157253" y="190033"/>
                          <a:pt x="166861" y="190033"/>
                        </a:cubicBezTo>
                        <a:close/>
                        <a:moveTo>
                          <a:pt x="166861" y="107612"/>
                        </a:moveTo>
                        <a:lnTo>
                          <a:pt x="421301" y="107612"/>
                        </a:lnTo>
                        <a:cubicBezTo>
                          <a:pt x="430910" y="107612"/>
                          <a:pt x="438634" y="115317"/>
                          <a:pt x="438634" y="124901"/>
                        </a:cubicBezTo>
                        <a:cubicBezTo>
                          <a:pt x="438634" y="134484"/>
                          <a:pt x="430910" y="142189"/>
                          <a:pt x="421301" y="142189"/>
                        </a:cubicBezTo>
                        <a:lnTo>
                          <a:pt x="166861" y="142189"/>
                        </a:lnTo>
                        <a:cubicBezTo>
                          <a:pt x="157253" y="142189"/>
                          <a:pt x="149528" y="134484"/>
                          <a:pt x="149528" y="124901"/>
                        </a:cubicBezTo>
                        <a:cubicBezTo>
                          <a:pt x="149528" y="115317"/>
                          <a:pt x="157253" y="107612"/>
                          <a:pt x="166861" y="107612"/>
                        </a:cubicBezTo>
                        <a:close/>
                        <a:moveTo>
                          <a:pt x="43330" y="105635"/>
                        </a:moveTo>
                        <a:cubicBezTo>
                          <a:pt x="38526" y="105635"/>
                          <a:pt x="34664" y="109492"/>
                          <a:pt x="34664" y="114289"/>
                        </a:cubicBezTo>
                        <a:lnTo>
                          <a:pt x="34664" y="563922"/>
                        </a:lnTo>
                        <a:cubicBezTo>
                          <a:pt x="34664" y="568719"/>
                          <a:pt x="38526" y="572576"/>
                          <a:pt x="43330" y="572576"/>
                        </a:cubicBezTo>
                        <a:lnTo>
                          <a:pt x="379237" y="572576"/>
                        </a:lnTo>
                        <a:cubicBezTo>
                          <a:pt x="384041" y="572576"/>
                          <a:pt x="387903" y="568719"/>
                          <a:pt x="387903" y="563922"/>
                        </a:cubicBezTo>
                        <a:lnTo>
                          <a:pt x="387903" y="536267"/>
                        </a:lnTo>
                        <a:lnTo>
                          <a:pt x="126223" y="536267"/>
                        </a:lnTo>
                        <a:cubicBezTo>
                          <a:pt x="102297" y="536267"/>
                          <a:pt x="82799" y="516889"/>
                          <a:pt x="82799" y="492997"/>
                        </a:cubicBezTo>
                        <a:lnTo>
                          <a:pt x="82799" y="105635"/>
                        </a:lnTo>
                        <a:close/>
                        <a:moveTo>
                          <a:pt x="126223" y="34616"/>
                        </a:moveTo>
                        <a:cubicBezTo>
                          <a:pt x="121419" y="34616"/>
                          <a:pt x="117557" y="38567"/>
                          <a:pt x="117557" y="43270"/>
                        </a:cubicBezTo>
                        <a:lnTo>
                          <a:pt x="117557" y="492997"/>
                        </a:lnTo>
                        <a:cubicBezTo>
                          <a:pt x="117557" y="497794"/>
                          <a:pt x="121419" y="501651"/>
                          <a:pt x="126223" y="501651"/>
                        </a:cubicBezTo>
                        <a:lnTo>
                          <a:pt x="462130" y="501651"/>
                        </a:lnTo>
                        <a:cubicBezTo>
                          <a:pt x="466840" y="501651"/>
                          <a:pt x="470796" y="497794"/>
                          <a:pt x="470796" y="492997"/>
                        </a:cubicBezTo>
                        <a:lnTo>
                          <a:pt x="470796" y="43270"/>
                        </a:lnTo>
                        <a:cubicBezTo>
                          <a:pt x="470796" y="38567"/>
                          <a:pt x="466840" y="34616"/>
                          <a:pt x="462130" y="34616"/>
                        </a:cubicBezTo>
                        <a:close/>
                        <a:moveTo>
                          <a:pt x="126223" y="0"/>
                        </a:moveTo>
                        <a:lnTo>
                          <a:pt x="462130" y="0"/>
                        </a:lnTo>
                        <a:cubicBezTo>
                          <a:pt x="485961" y="0"/>
                          <a:pt x="505460" y="19472"/>
                          <a:pt x="505460" y="43270"/>
                        </a:cubicBezTo>
                        <a:lnTo>
                          <a:pt x="505460" y="492997"/>
                        </a:lnTo>
                        <a:cubicBezTo>
                          <a:pt x="505460" y="516889"/>
                          <a:pt x="485961" y="536267"/>
                          <a:pt x="462130" y="536267"/>
                        </a:cubicBezTo>
                        <a:lnTo>
                          <a:pt x="422661" y="536267"/>
                        </a:lnTo>
                        <a:lnTo>
                          <a:pt x="422661" y="563922"/>
                        </a:lnTo>
                        <a:cubicBezTo>
                          <a:pt x="422661" y="587815"/>
                          <a:pt x="403163" y="607286"/>
                          <a:pt x="379237" y="607286"/>
                        </a:cubicBezTo>
                        <a:lnTo>
                          <a:pt x="43330" y="607286"/>
                        </a:lnTo>
                        <a:cubicBezTo>
                          <a:pt x="19404" y="607286"/>
                          <a:pt x="0" y="587815"/>
                          <a:pt x="0" y="563922"/>
                        </a:cubicBezTo>
                        <a:lnTo>
                          <a:pt x="0" y="114289"/>
                        </a:lnTo>
                        <a:cubicBezTo>
                          <a:pt x="0" y="90397"/>
                          <a:pt x="19404" y="70925"/>
                          <a:pt x="43330" y="70925"/>
                        </a:cubicBezTo>
                        <a:lnTo>
                          <a:pt x="82799" y="70925"/>
                        </a:lnTo>
                        <a:lnTo>
                          <a:pt x="82799" y="43270"/>
                        </a:lnTo>
                        <a:cubicBezTo>
                          <a:pt x="82799" y="19472"/>
                          <a:pt x="102297" y="0"/>
                          <a:pt x="126223"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74066" tIns="37033" rIns="74066" bIns="37033" rtlCol="0" anchor="ctr"/>
                  <a:lstStyle/>
                  <a:p>
                    <a:pPr algn="ctr">
                      <a:lnSpc>
                        <a:spcPct val="120000"/>
                      </a:lnSpc>
                    </a:pPr>
                    <a:endParaRPr lang="en-US" sz="1458" dirty="0"/>
                  </a:p>
                </p:txBody>
              </p:sp>
            </p:grpSp>
          </p:grpSp>
          <p:grpSp>
            <p:nvGrpSpPr>
              <p:cNvPr id="9" name="îṥ1iḑe">
                <a:extLst>
                  <a:ext uri="{FF2B5EF4-FFF2-40B4-BE49-F238E27FC236}">
                    <a16:creationId xmlns:a16="http://schemas.microsoft.com/office/drawing/2014/main" id="{A85DA4D5-92A0-4D5C-ACCD-AEC33C6AC63C}"/>
                  </a:ext>
                </a:extLst>
              </p:cNvPr>
              <p:cNvGrpSpPr/>
              <p:nvPr/>
            </p:nvGrpSpPr>
            <p:grpSpPr>
              <a:xfrm>
                <a:off x="9256396" y="2457831"/>
                <a:ext cx="2158364" cy="238079"/>
                <a:chOff x="9256396" y="2457831"/>
                <a:chExt cx="2158364" cy="238079"/>
              </a:xfrm>
            </p:grpSpPr>
            <p:sp>
              <p:nvSpPr>
                <p:cNvPr id="73" name="îSļîďè">
                  <a:extLst>
                    <a:ext uri="{FF2B5EF4-FFF2-40B4-BE49-F238E27FC236}">
                      <a16:creationId xmlns:a16="http://schemas.microsoft.com/office/drawing/2014/main" id="{FCCEEEB5-DB47-60AF-E558-4D375E554D60}"/>
                    </a:ext>
                  </a:extLst>
                </p:cNvPr>
                <p:cNvSpPr/>
                <p:nvPr/>
              </p:nvSpPr>
              <p:spPr>
                <a:xfrm>
                  <a:off x="9256396" y="2576870"/>
                  <a:ext cx="72000" cy="72000"/>
                </a:xfrm>
                <a:prstGeom prst="ellipse">
                  <a:avLst/>
                </a:prstGeom>
                <a:solidFill>
                  <a:schemeClr val="accent2"/>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1400" dirty="0">
                    <a:solidFill>
                      <a:schemeClr val="bg1"/>
                    </a:solidFill>
                    <a:latin typeface="+mn-ea"/>
                    <a:cs typeface="+mj-cs"/>
                  </a:endParaRPr>
                </a:p>
              </p:txBody>
            </p:sp>
            <p:sp>
              <p:nvSpPr>
                <p:cNvPr id="77" name="ïşlïḋê">
                  <a:extLst>
                    <a:ext uri="{FF2B5EF4-FFF2-40B4-BE49-F238E27FC236}">
                      <a16:creationId xmlns:a16="http://schemas.microsoft.com/office/drawing/2014/main" id="{F35F7BDA-4D34-94C2-F11F-1B298688C82B}"/>
                    </a:ext>
                  </a:extLst>
                </p:cNvPr>
                <p:cNvSpPr txBox="1"/>
                <p:nvPr/>
              </p:nvSpPr>
              <p:spPr>
                <a:xfrm>
                  <a:off x="9394528" y="2457831"/>
                  <a:ext cx="2020232" cy="238079"/>
                </a:xfrm>
                <a:prstGeom prst="rect">
                  <a:avLst/>
                </a:prstGeom>
              </p:spPr>
              <p:txBody>
                <a:bodyPr wrap="square" lIns="0" tIns="0" rIns="0" bIns="0" rtlCol="0">
                  <a:spAutoFit/>
                </a:bodyPr>
                <a:lstStyle/>
                <a:p>
                  <a:pPr>
                    <a:lnSpc>
                      <a:spcPct val="120000"/>
                    </a:lnSpc>
                  </a:pPr>
                  <a:r>
                    <a:rPr lang="zh-CN" altLang="en-US" sz="1400" dirty="0">
                      <a:latin typeface="+mn-ea"/>
                    </a:rPr>
                    <a:t>适应当今时代形势与节奏</a:t>
                  </a:r>
                </a:p>
              </p:txBody>
            </p:sp>
          </p:grpSp>
          <p:grpSp>
            <p:nvGrpSpPr>
              <p:cNvPr id="8" name="îṣļïďé">
                <a:extLst>
                  <a:ext uri="{FF2B5EF4-FFF2-40B4-BE49-F238E27FC236}">
                    <a16:creationId xmlns:a16="http://schemas.microsoft.com/office/drawing/2014/main" id="{463F3897-F253-4B5D-82C0-F5C75697CFC5}"/>
                  </a:ext>
                </a:extLst>
              </p:cNvPr>
              <p:cNvGrpSpPr/>
              <p:nvPr/>
            </p:nvGrpSpPr>
            <p:grpSpPr>
              <a:xfrm>
                <a:off x="9572943" y="3374515"/>
                <a:ext cx="1232018" cy="238079"/>
                <a:chOff x="9572943" y="3374515"/>
                <a:chExt cx="1232018" cy="238079"/>
              </a:xfrm>
            </p:grpSpPr>
            <p:sp>
              <p:nvSpPr>
                <p:cNvPr id="75" name="îṥḻïďe">
                  <a:extLst>
                    <a:ext uri="{FF2B5EF4-FFF2-40B4-BE49-F238E27FC236}">
                      <a16:creationId xmlns:a16="http://schemas.microsoft.com/office/drawing/2014/main" id="{B8291F76-FABA-1EDA-2B77-44DB87B7D3C0}"/>
                    </a:ext>
                  </a:extLst>
                </p:cNvPr>
                <p:cNvSpPr/>
                <p:nvPr/>
              </p:nvSpPr>
              <p:spPr>
                <a:xfrm>
                  <a:off x="9572943" y="3457555"/>
                  <a:ext cx="72000" cy="72000"/>
                </a:xfrm>
                <a:prstGeom prst="ellipse">
                  <a:avLst/>
                </a:prstGeom>
                <a:solidFill>
                  <a:schemeClr val="accent3"/>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1400" dirty="0">
                    <a:solidFill>
                      <a:schemeClr val="bg1"/>
                    </a:solidFill>
                    <a:latin typeface="+mn-ea"/>
                    <a:cs typeface="+mj-cs"/>
                  </a:endParaRPr>
                </a:p>
              </p:txBody>
            </p:sp>
            <p:sp>
              <p:nvSpPr>
                <p:cNvPr id="78" name="íslídè">
                  <a:extLst>
                    <a:ext uri="{FF2B5EF4-FFF2-40B4-BE49-F238E27FC236}">
                      <a16:creationId xmlns:a16="http://schemas.microsoft.com/office/drawing/2014/main" id="{8B06DD64-067F-FF86-9B74-D32E60BF6A96}"/>
                    </a:ext>
                  </a:extLst>
                </p:cNvPr>
                <p:cNvSpPr txBox="1"/>
                <p:nvPr/>
              </p:nvSpPr>
              <p:spPr>
                <a:xfrm>
                  <a:off x="9700931" y="3374515"/>
                  <a:ext cx="1104030" cy="238079"/>
                </a:xfrm>
                <a:prstGeom prst="rect">
                  <a:avLst/>
                </a:prstGeom>
              </p:spPr>
              <p:txBody>
                <a:bodyPr wrap="square" lIns="0" tIns="0" rIns="0" bIns="0" rtlCol="0">
                  <a:spAutoFit/>
                </a:bodyPr>
                <a:lstStyle/>
                <a:p>
                  <a:pPr>
                    <a:lnSpc>
                      <a:spcPct val="120000"/>
                    </a:lnSpc>
                  </a:pPr>
                  <a:r>
                    <a:rPr lang="zh-CN" altLang="en-US" sz="1400" dirty="0">
                      <a:latin typeface="+mn-ea"/>
                    </a:rPr>
                    <a:t>提高自身技能</a:t>
                  </a:r>
                </a:p>
              </p:txBody>
            </p:sp>
          </p:grpSp>
          <p:grpSp>
            <p:nvGrpSpPr>
              <p:cNvPr id="7" name="í$1îdè">
                <a:extLst>
                  <a:ext uri="{FF2B5EF4-FFF2-40B4-BE49-F238E27FC236}">
                    <a16:creationId xmlns:a16="http://schemas.microsoft.com/office/drawing/2014/main" id="{8833B8FF-F5F8-4F74-9684-24FACB11798C}"/>
                  </a:ext>
                </a:extLst>
              </p:cNvPr>
              <p:cNvGrpSpPr/>
              <p:nvPr/>
            </p:nvGrpSpPr>
            <p:grpSpPr>
              <a:xfrm>
                <a:off x="9324168" y="4252004"/>
                <a:ext cx="2163056" cy="238079"/>
                <a:chOff x="9324168" y="4252004"/>
                <a:chExt cx="2163056" cy="238079"/>
              </a:xfrm>
            </p:grpSpPr>
            <p:sp>
              <p:nvSpPr>
                <p:cNvPr id="74" name="íślîde">
                  <a:extLst>
                    <a:ext uri="{FF2B5EF4-FFF2-40B4-BE49-F238E27FC236}">
                      <a16:creationId xmlns:a16="http://schemas.microsoft.com/office/drawing/2014/main" id="{6D934BF3-D3CA-D449-FB14-2B33FE21B13B}"/>
                    </a:ext>
                  </a:extLst>
                </p:cNvPr>
                <p:cNvSpPr/>
                <p:nvPr/>
              </p:nvSpPr>
              <p:spPr>
                <a:xfrm>
                  <a:off x="9324168" y="4338117"/>
                  <a:ext cx="72000" cy="72000"/>
                </a:xfrm>
                <a:prstGeom prst="ellipse">
                  <a:avLst/>
                </a:prstGeom>
                <a:solidFill>
                  <a:schemeClr val="accent2"/>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1400" dirty="0">
                    <a:solidFill>
                      <a:schemeClr val="bg1"/>
                    </a:solidFill>
                    <a:latin typeface="+mn-ea"/>
                    <a:cs typeface="+mj-cs"/>
                  </a:endParaRPr>
                </a:p>
              </p:txBody>
            </p:sp>
            <p:sp>
              <p:nvSpPr>
                <p:cNvPr id="79" name="iş1íḋè">
                  <a:extLst>
                    <a:ext uri="{FF2B5EF4-FFF2-40B4-BE49-F238E27FC236}">
                      <a16:creationId xmlns:a16="http://schemas.microsoft.com/office/drawing/2014/main" id="{32E41CF5-5698-0E7B-C1C6-D6EE40C57AEA}"/>
                    </a:ext>
                  </a:extLst>
                </p:cNvPr>
                <p:cNvSpPr txBox="1"/>
                <p:nvPr/>
              </p:nvSpPr>
              <p:spPr>
                <a:xfrm>
                  <a:off x="9466991" y="4252004"/>
                  <a:ext cx="2020233" cy="238079"/>
                </a:xfrm>
                <a:prstGeom prst="rect">
                  <a:avLst/>
                </a:prstGeom>
              </p:spPr>
              <p:txBody>
                <a:bodyPr wrap="square" lIns="0" tIns="0" rIns="0" bIns="0" rtlCol="0">
                  <a:spAutoFit/>
                </a:bodyPr>
                <a:lstStyle/>
                <a:p>
                  <a:pPr algn="l">
                    <a:lnSpc>
                      <a:spcPct val="120000"/>
                    </a:lnSpc>
                  </a:pPr>
                  <a:r>
                    <a:rPr lang="zh-CN" altLang="en-US" sz="1400" dirty="0">
                      <a:latin typeface="+mn-ea"/>
                    </a:rPr>
                    <a:t>在当今形势下更好地发展</a:t>
                  </a:r>
                </a:p>
              </p:txBody>
            </p:sp>
          </p:grpSp>
        </p:grpSp>
        <p:grpSp>
          <p:nvGrpSpPr>
            <p:cNvPr id="12" name="îṣļîḋe">
              <a:extLst>
                <a:ext uri="{FF2B5EF4-FFF2-40B4-BE49-F238E27FC236}">
                  <a16:creationId xmlns:a16="http://schemas.microsoft.com/office/drawing/2014/main" id="{A6A8FC4C-B727-4CB1-B8D0-ED9C07839E84}"/>
                </a:ext>
              </a:extLst>
            </p:cNvPr>
            <p:cNvGrpSpPr/>
            <p:nvPr/>
          </p:nvGrpSpPr>
          <p:grpSpPr>
            <a:xfrm>
              <a:off x="5623034" y="3618487"/>
              <a:ext cx="1152525" cy="346789"/>
              <a:chOff x="5623034" y="3618487"/>
              <a:chExt cx="1152525" cy="346789"/>
            </a:xfrm>
          </p:grpSpPr>
          <p:cxnSp>
            <p:nvCxnSpPr>
              <p:cNvPr id="47" name="íṣlíḋé">
                <a:extLst>
                  <a:ext uri="{FF2B5EF4-FFF2-40B4-BE49-F238E27FC236}">
                    <a16:creationId xmlns:a16="http://schemas.microsoft.com/office/drawing/2014/main" id="{72038442-DD8D-E590-71E3-7F1565DFF08F}"/>
                  </a:ext>
                </a:extLst>
              </p:cNvPr>
              <p:cNvCxnSpPr>
                <a:cxnSpLocks/>
              </p:cNvCxnSpPr>
              <p:nvPr/>
            </p:nvCxnSpPr>
            <p:spPr>
              <a:xfrm flipH="1">
                <a:off x="5623034" y="3618487"/>
                <a:ext cx="1140848"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iṥḻïḑe">
                <a:extLst>
                  <a:ext uri="{FF2B5EF4-FFF2-40B4-BE49-F238E27FC236}">
                    <a16:creationId xmlns:a16="http://schemas.microsoft.com/office/drawing/2014/main" id="{BCB3C4DB-A041-68E7-5851-045A8201C9F3}"/>
                  </a:ext>
                </a:extLst>
              </p:cNvPr>
              <p:cNvSpPr txBox="1"/>
              <p:nvPr/>
            </p:nvSpPr>
            <p:spPr>
              <a:xfrm>
                <a:off x="5798096" y="3674747"/>
                <a:ext cx="977463" cy="290529"/>
              </a:xfrm>
              <a:prstGeom prst="rect">
                <a:avLst/>
              </a:prstGeom>
            </p:spPr>
            <p:txBody>
              <a:bodyPr wrap="square" lIns="0" tIns="0" rIns="0" bIns="0" rtlCol="0">
                <a:spAutoFit/>
              </a:bodyPr>
              <a:lstStyle/>
              <a:p>
                <a:pPr marL="0" algn="l">
                  <a:lnSpc>
                    <a:spcPct val="130000"/>
                  </a:lnSpc>
                </a:pPr>
                <a:r>
                  <a:rPr lang="zh-CN" altLang="en-US" sz="1600" dirty="0">
                    <a:latin typeface="+mn-ea"/>
                  </a:rPr>
                  <a:t>互相促进</a:t>
                </a:r>
              </a:p>
            </p:txBody>
          </p:sp>
        </p:grpSp>
        <p:grpSp>
          <p:nvGrpSpPr>
            <p:cNvPr id="14" name="îSļiḓé">
              <a:extLst>
                <a:ext uri="{FF2B5EF4-FFF2-40B4-BE49-F238E27FC236}">
                  <a16:creationId xmlns:a16="http://schemas.microsoft.com/office/drawing/2014/main" id="{4EAB4F6C-2D30-4E7E-A85B-78BD8DEC1666}"/>
                </a:ext>
              </a:extLst>
            </p:cNvPr>
            <p:cNvGrpSpPr/>
            <p:nvPr/>
          </p:nvGrpSpPr>
          <p:grpSpPr>
            <a:xfrm>
              <a:off x="5623034" y="3016504"/>
              <a:ext cx="1152525" cy="425935"/>
              <a:chOff x="5623034" y="3016504"/>
              <a:chExt cx="1152525" cy="425935"/>
            </a:xfrm>
          </p:grpSpPr>
          <p:cxnSp>
            <p:nvCxnSpPr>
              <p:cNvPr id="46" name="ísļïḓê">
                <a:extLst>
                  <a:ext uri="{FF2B5EF4-FFF2-40B4-BE49-F238E27FC236}">
                    <a16:creationId xmlns:a16="http://schemas.microsoft.com/office/drawing/2014/main" id="{B1F15A3D-073C-2B5C-4CC9-C60E698F121E}"/>
                  </a:ext>
                </a:extLst>
              </p:cNvPr>
              <p:cNvCxnSpPr/>
              <p:nvPr/>
            </p:nvCxnSpPr>
            <p:spPr>
              <a:xfrm>
                <a:off x="5623034" y="3442439"/>
                <a:ext cx="1140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isḻïḓè">
                <a:extLst>
                  <a:ext uri="{FF2B5EF4-FFF2-40B4-BE49-F238E27FC236}">
                    <a16:creationId xmlns:a16="http://schemas.microsoft.com/office/drawing/2014/main" id="{42301944-8B60-EEE6-F276-C7B8C36FA86F}"/>
                  </a:ext>
                </a:extLst>
              </p:cNvPr>
              <p:cNvSpPr txBox="1"/>
              <p:nvPr/>
            </p:nvSpPr>
            <p:spPr>
              <a:xfrm>
                <a:off x="5798096" y="3016504"/>
                <a:ext cx="977463" cy="290529"/>
              </a:xfrm>
              <a:prstGeom prst="rect">
                <a:avLst/>
              </a:prstGeom>
            </p:spPr>
            <p:txBody>
              <a:bodyPr wrap="square" lIns="0" tIns="0" rIns="0" bIns="0" rtlCol="0">
                <a:spAutoFit/>
              </a:bodyPr>
              <a:lstStyle/>
              <a:p>
                <a:pPr marL="0" algn="l">
                  <a:lnSpc>
                    <a:spcPct val="130000"/>
                  </a:lnSpc>
                </a:pPr>
                <a:r>
                  <a:rPr lang="zh-CN" altLang="en-US" sz="1600" dirty="0">
                    <a:latin typeface="+mn-ea"/>
                  </a:rPr>
                  <a:t>互相影响</a:t>
                </a:r>
              </a:p>
            </p:txBody>
          </p:sp>
        </p:grpSp>
        <p:grpSp>
          <p:nvGrpSpPr>
            <p:cNvPr id="4" name="îŝḻiḍè">
              <a:extLst>
                <a:ext uri="{FF2B5EF4-FFF2-40B4-BE49-F238E27FC236}">
                  <a16:creationId xmlns:a16="http://schemas.microsoft.com/office/drawing/2014/main" id="{73D8415F-145F-517E-0DEF-4EFE0D19D115}"/>
                </a:ext>
              </a:extLst>
            </p:cNvPr>
            <p:cNvGrpSpPr/>
            <p:nvPr/>
          </p:nvGrpSpPr>
          <p:grpSpPr>
            <a:xfrm>
              <a:off x="925765" y="2003741"/>
              <a:ext cx="4803910" cy="3065364"/>
              <a:chOff x="925765" y="2003741"/>
              <a:chExt cx="4803910" cy="3065364"/>
            </a:xfrm>
          </p:grpSpPr>
          <p:grpSp>
            <p:nvGrpSpPr>
              <p:cNvPr id="11" name="iš1íḑè">
                <a:extLst>
                  <a:ext uri="{FF2B5EF4-FFF2-40B4-BE49-F238E27FC236}">
                    <a16:creationId xmlns:a16="http://schemas.microsoft.com/office/drawing/2014/main" id="{A81F8FAC-F4B5-4217-A3BD-1EC445358425}"/>
                  </a:ext>
                </a:extLst>
              </p:cNvPr>
              <p:cNvGrpSpPr/>
              <p:nvPr/>
            </p:nvGrpSpPr>
            <p:grpSpPr>
              <a:xfrm>
                <a:off x="2664311" y="2003741"/>
                <a:ext cx="3065364" cy="3065364"/>
                <a:chOff x="2664311" y="2003741"/>
                <a:chExt cx="3065364" cy="3065364"/>
              </a:xfrm>
            </p:grpSpPr>
            <p:sp>
              <p:nvSpPr>
                <p:cNvPr id="61" name="iśľiḑe">
                  <a:extLst>
                    <a:ext uri="{FF2B5EF4-FFF2-40B4-BE49-F238E27FC236}">
                      <a16:creationId xmlns:a16="http://schemas.microsoft.com/office/drawing/2014/main" id="{2C06FA85-4BEC-19E8-E244-8A5E181398AC}"/>
                    </a:ext>
                  </a:extLst>
                </p:cNvPr>
                <p:cNvSpPr/>
                <p:nvPr/>
              </p:nvSpPr>
              <p:spPr>
                <a:xfrm rot="19587570">
                  <a:off x="2664311" y="2003741"/>
                  <a:ext cx="3065364" cy="3065364"/>
                </a:xfrm>
                <a:prstGeom prst="ellipse">
                  <a:avLst/>
                </a:prstGeom>
                <a:solidFill>
                  <a:schemeClr val="bg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2000" b="1" dirty="0">
                    <a:solidFill>
                      <a:srgbClr val="FFFFFF"/>
                    </a:solidFill>
                  </a:endParaRPr>
                </a:p>
              </p:txBody>
            </p:sp>
            <p:grpSp>
              <p:nvGrpSpPr>
                <p:cNvPr id="43" name="ïṡḻiḍe">
                  <a:extLst>
                    <a:ext uri="{FF2B5EF4-FFF2-40B4-BE49-F238E27FC236}">
                      <a16:creationId xmlns:a16="http://schemas.microsoft.com/office/drawing/2014/main" id="{FB3FF633-B743-DC0B-950F-E01D02691A61}"/>
                    </a:ext>
                  </a:extLst>
                </p:cNvPr>
                <p:cNvGrpSpPr/>
                <p:nvPr/>
              </p:nvGrpSpPr>
              <p:grpSpPr>
                <a:xfrm>
                  <a:off x="2978007" y="2313958"/>
                  <a:ext cx="2437972" cy="2444931"/>
                  <a:chOff x="3037918" y="2377724"/>
                  <a:chExt cx="2437972" cy="2444931"/>
                </a:xfrm>
              </p:grpSpPr>
              <p:sp>
                <p:nvSpPr>
                  <p:cNvPr id="6" name="íṡḷíḍe">
                    <a:extLst>
                      <a:ext uri="{FF2B5EF4-FFF2-40B4-BE49-F238E27FC236}">
                        <a16:creationId xmlns:a16="http://schemas.microsoft.com/office/drawing/2014/main" id="{856E4249-DBD6-6CB7-1E90-DC756CA8029F}"/>
                      </a:ext>
                    </a:extLst>
                  </p:cNvPr>
                  <p:cNvSpPr txBox="1"/>
                  <p:nvPr/>
                </p:nvSpPr>
                <p:spPr>
                  <a:xfrm>
                    <a:off x="3775204" y="3761757"/>
                    <a:ext cx="963397" cy="276999"/>
                  </a:xfrm>
                  <a:prstGeom prst="rect">
                    <a:avLst/>
                  </a:prstGeom>
                </p:spPr>
                <p:txBody>
                  <a:bodyPr wrap="square" lIns="0" tIns="0" rIns="0" bIns="0" rtlCol="0">
                    <a:spAutoFit/>
                  </a:bodyPr>
                  <a:lstStyle/>
                  <a:p>
                    <a:r>
                      <a:rPr lang="zh-CN" altLang="en-US" b="1" dirty="0">
                        <a:latin typeface="+mj-ea"/>
                        <a:ea typeface="+mj-ea"/>
                        <a:cs typeface="+mj-cs"/>
                      </a:rPr>
                      <a:t>政策支持</a:t>
                    </a:r>
                  </a:p>
                </p:txBody>
              </p:sp>
              <p:sp>
                <p:nvSpPr>
                  <p:cNvPr id="20" name="ïsḻîdê">
                    <a:extLst>
                      <a:ext uri="{FF2B5EF4-FFF2-40B4-BE49-F238E27FC236}">
                        <a16:creationId xmlns:a16="http://schemas.microsoft.com/office/drawing/2014/main" id="{D6B16E03-CC12-F2E1-0BAA-9E4A6197FAD7}"/>
                      </a:ext>
                    </a:extLst>
                  </p:cNvPr>
                  <p:cNvSpPr/>
                  <p:nvPr/>
                </p:nvSpPr>
                <p:spPr>
                  <a:xfrm>
                    <a:off x="3037918" y="2377724"/>
                    <a:ext cx="2437972" cy="2425504"/>
                  </a:xfrm>
                  <a:prstGeom prst="blockArc">
                    <a:avLst>
                      <a:gd name="adj1" fmla="val 12284630"/>
                      <a:gd name="adj2" fmla="val 19703807"/>
                      <a:gd name="adj3" fmla="val 15194"/>
                    </a:avLst>
                  </a:prstGeom>
                  <a:gradFill>
                    <a:gsLst>
                      <a:gs pos="0">
                        <a:schemeClr val="accent1">
                          <a:lumMod val="80000"/>
                          <a:lumOff val="20000"/>
                        </a:schemeClr>
                      </a:gs>
                      <a:gs pos="60000">
                        <a:schemeClr val="accent1"/>
                      </a:gs>
                    </a:gsLst>
                    <a:lin ang="2700000" scaled="0"/>
                  </a:gra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3210" tIns="41605" rIns="83210" bIns="41605" numCol="1" spcCol="0" rtlCol="0" fromWordArt="0" anchor="ctr" anchorCtr="0" forceAA="0" compatLnSpc="1">
                    <a:noAutofit/>
                  </a:bodyPr>
                  <a:lstStyle/>
                  <a:p>
                    <a:pPr algn="ctr" defTabSz="913765">
                      <a:lnSpc>
                        <a:spcPct val="120000"/>
                      </a:lnSpc>
                    </a:pPr>
                    <a:endParaRPr lang="zh-CN" altLang="en-US" sz="1600" dirty="0">
                      <a:solidFill>
                        <a:schemeClr val="bg1"/>
                      </a:solidFill>
                      <a:latin typeface="+mn-ea"/>
                    </a:endParaRPr>
                  </a:p>
                </p:txBody>
              </p:sp>
              <p:sp>
                <p:nvSpPr>
                  <p:cNvPr id="30" name="iṥļidê">
                    <a:extLst>
                      <a:ext uri="{FF2B5EF4-FFF2-40B4-BE49-F238E27FC236}">
                        <a16:creationId xmlns:a16="http://schemas.microsoft.com/office/drawing/2014/main" id="{AB0E5442-1B4B-9680-131A-26C506DC9669}"/>
                      </a:ext>
                    </a:extLst>
                  </p:cNvPr>
                  <p:cNvSpPr/>
                  <p:nvPr/>
                </p:nvSpPr>
                <p:spPr>
                  <a:xfrm>
                    <a:off x="3037918" y="2397151"/>
                    <a:ext cx="2437972" cy="2425504"/>
                  </a:xfrm>
                  <a:prstGeom prst="blockArc">
                    <a:avLst>
                      <a:gd name="adj1" fmla="val 19916045"/>
                      <a:gd name="adj2" fmla="val 4959612"/>
                      <a:gd name="adj3" fmla="val 13634"/>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2000" b="1" dirty="0">
                      <a:solidFill>
                        <a:srgbClr val="FFFFFF"/>
                      </a:solidFill>
                    </a:endParaRPr>
                  </a:p>
                </p:txBody>
              </p:sp>
              <p:sp>
                <p:nvSpPr>
                  <p:cNvPr id="32" name="îšļiďè">
                    <a:extLst>
                      <a:ext uri="{FF2B5EF4-FFF2-40B4-BE49-F238E27FC236}">
                        <a16:creationId xmlns:a16="http://schemas.microsoft.com/office/drawing/2014/main" id="{6BF370FB-6FC8-D962-4909-6A8776B652C5}"/>
                      </a:ext>
                    </a:extLst>
                  </p:cNvPr>
                  <p:cNvSpPr/>
                  <p:nvPr/>
                </p:nvSpPr>
                <p:spPr>
                  <a:xfrm>
                    <a:off x="3037918" y="2397151"/>
                    <a:ext cx="2437972" cy="2425504"/>
                  </a:xfrm>
                  <a:prstGeom prst="blockArc">
                    <a:avLst>
                      <a:gd name="adj1" fmla="val 5200096"/>
                      <a:gd name="adj2" fmla="val 12093379"/>
                      <a:gd name="adj3" fmla="val 14932"/>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2000" b="1" dirty="0">
                      <a:solidFill>
                        <a:srgbClr val="FFFFFF"/>
                      </a:solidFill>
                    </a:endParaRPr>
                  </a:p>
                </p:txBody>
              </p:sp>
              <p:sp>
                <p:nvSpPr>
                  <p:cNvPr id="40" name="îşļîdè">
                    <a:extLst>
                      <a:ext uri="{FF2B5EF4-FFF2-40B4-BE49-F238E27FC236}">
                        <a16:creationId xmlns:a16="http://schemas.microsoft.com/office/drawing/2014/main" id="{5510E21A-B6AB-FE75-D8E9-30F9055F7528}"/>
                      </a:ext>
                    </a:extLst>
                  </p:cNvPr>
                  <p:cNvSpPr/>
                  <p:nvPr/>
                </p:nvSpPr>
                <p:spPr>
                  <a:xfrm>
                    <a:off x="4063617" y="3129584"/>
                    <a:ext cx="519464" cy="562383"/>
                  </a:xfrm>
                  <a:custGeom>
                    <a:avLst/>
                    <a:gdLst>
                      <a:gd name="T0" fmla="*/ 5218 w 5283"/>
                      <a:gd name="T1" fmla="*/ 1751 h 5329"/>
                      <a:gd name="T2" fmla="*/ 4825 w 5283"/>
                      <a:gd name="T3" fmla="*/ 1357 h 5329"/>
                      <a:gd name="T4" fmla="*/ 4824 w 5283"/>
                      <a:gd name="T5" fmla="*/ 1357 h 5329"/>
                      <a:gd name="T6" fmla="*/ 4824 w 5283"/>
                      <a:gd name="T7" fmla="*/ 1357 h 5329"/>
                      <a:gd name="T8" fmla="*/ 4431 w 5283"/>
                      <a:gd name="T9" fmla="*/ 963 h 5329"/>
                      <a:gd name="T10" fmla="*/ 4313 w 5283"/>
                      <a:gd name="T11" fmla="*/ 915 h 5329"/>
                      <a:gd name="T12" fmla="*/ 4195 w 5283"/>
                      <a:gd name="T13" fmla="*/ 963 h 5329"/>
                      <a:gd name="T14" fmla="*/ 4001 w 5283"/>
                      <a:gd name="T15" fmla="*/ 1158 h 5329"/>
                      <a:gd name="T16" fmla="*/ 4001 w 5283"/>
                      <a:gd name="T17" fmla="*/ 167 h 5329"/>
                      <a:gd name="T18" fmla="*/ 3834 w 5283"/>
                      <a:gd name="T19" fmla="*/ 0 h 5329"/>
                      <a:gd name="T20" fmla="*/ 167 w 5283"/>
                      <a:gd name="T21" fmla="*/ 0 h 5329"/>
                      <a:gd name="T22" fmla="*/ 0 w 5283"/>
                      <a:gd name="T23" fmla="*/ 167 h 5329"/>
                      <a:gd name="T24" fmla="*/ 0 w 5283"/>
                      <a:gd name="T25" fmla="*/ 5162 h 5329"/>
                      <a:gd name="T26" fmla="*/ 167 w 5283"/>
                      <a:gd name="T27" fmla="*/ 5329 h 5329"/>
                      <a:gd name="T28" fmla="*/ 3834 w 5283"/>
                      <a:gd name="T29" fmla="*/ 5329 h 5329"/>
                      <a:gd name="T30" fmla="*/ 4001 w 5283"/>
                      <a:gd name="T31" fmla="*/ 5162 h 5329"/>
                      <a:gd name="T32" fmla="*/ 4001 w 5283"/>
                      <a:gd name="T33" fmla="*/ 3204 h 5329"/>
                      <a:gd name="T34" fmla="*/ 5218 w 5283"/>
                      <a:gd name="T35" fmla="*/ 1986 h 5329"/>
                      <a:gd name="T36" fmla="*/ 5218 w 5283"/>
                      <a:gd name="T37" fmla="*/ 1751 h 5329"/>
                      <a:gd name="T38" fmla="*/ 3667 w 5283"/>
                      <a:gd name="T39" fmla="*/ 4996 h 5329"/>
                      <a:gd name="T40" fmla="*/ 333 w 5283"/>
                      <a:gd name="T41" fmla="*/ 4996 h 5329"/>
                      <a:gd name="T42" fmla="*/ 333 w 5283"/>
                      <a:gd name="T43" fmla="*/ 333 h 5329"/>
                      <a:gd name="T44" fmla="*/ 3667 w 5283"/>
                      <a:gd name="T45" fmla="*/ 333 h 5329"/>
                      <a:gd name="T46" fmla="*/ 3667 w 5283"/>
                      <a:gd name="T47" fmla="*/ 1491 h 5329"/>
                      <a:gd name="T48" fmla="*/ 2290 w 5283"/>
                      <a:gd name="T49" fmla="*/ 2869 h 5329"/>
                      <a:gd name="T50" fmla="*/ 2245 w 5283"/>
                      <a:gd name="T51" fmla="*/ 2953 h 5329"/>
                      <a:gd name="T52" fmla="*/ 2040 w 5283"/>
                      <a:gd name="T53" fmla="*/ 3945 h 5329"/>
                      <a:gd name="T54" fmla="*/ 2085 w 5283"/>
                      <a:gd name="T55" fmla="*/ 4096 h 5329"/>
                      <a:gd name="T56" fmla="*/ 2203 w 5283"/>
                      <a:gd name="T57" fmla="*/ 4145 h 5329"/>
                      <a:gd name="T58" fmla="*/ 2237 w 5283"/>
                      <a:gd name="T59" fmla="*/ 4142 h 5329"/>
                      <a:gd name="T60" fmla="*/ 3229 w 5283"/>
                      <a:gd name="T61" fmla="*/ 3937 h 5329"/>
                      <a:gd name="T62" fmla="*/ 3313 w 5283"/>
                      <a:gd name="T63" fmla="*/ 3891 h 5329"/>
                      <a:gd name="T64" fmla="*/ 3667 w 5283"/>
                      <a:gd name="T65" fmla="*/ 3537 h 5329"/>
                      <a:gd name="T66" fmla="*/ 3667 w 5283"/>
                      <a:gd name="T67" fmla="*/ 4996 h 5329"/>
                      <a:gd name="T68" fmla="*/ 2509 w 5283"/>
                      <a:gd name="T69" fmla="*/ 3323 h 5329"/>
                      <a:gd name="T70" fmla="*/ 2859 w 5283"/>
                      <a:gd name="T71" fmla="*/ 3673 h 5329"/>
                      <a:gd name="T72" fmla="*/ 2418 w 5283"/>
                      <a:gd name="T73" fmla="*/ 3764 h 5329"/>
                      <a:gd name="T74" fmla="*/ 2509 w 5283"/>
                      <a:gd name="T75" fmla="*/ 3323 h 5329"/>
                      <a:gd name="T76" fmla="*/ 3195 w 5283"/>
                      <a:gd name="T77" fmla="*/ 3538 h 5329"/>
                      <a:gd name="T78" fmla="*/ 2644 w 5283"/>
                      <a:gd name="T79" fmla="*/ 2986 h 5329"/>
                      <a:gd name="T80" fmla="*/ 4313 w 5283"/>
                      <a:gd name="T81" fmla="*/ 1317 h 5329"/>
                      <a:gd name="T82" fmla="*/ 4471 w 5283"/>
                      <a:gd name="T83" fmla="*/ 1475 h 5329"/>
                      <a:gd name="T84" fmla="*/ 3453 w 5283"/>
                      <a:gd name="T85" fmla="*/ 2493 h 5329"/>
                      <a:gd name="T86" fmla="*/ 3453 w 5283"/>
                      <a:gd name="T87" fmla="*/ 2729 h 5329"/>
                      <a:gd name="T88" fmla="*/ 3571 w 5283"/>
                      <a:gd name="T89" fmla="*/ 2778 h 5329"/>
                      <a:gd name="T90" fmla="*/ 3688 w 5283"/>
                      <a:gd name="T91" fmla="*/ 2729 h 5329"/>
                      <a:gd name="T92" fmla="*/ 4707 w 5283"/>
                      <a:gd name="T93" fmla="*/ 1711 h 5329"/>
                      <a:gd name="T94" fmla="*/ 4864 w 5283"/>
                      <a:gd name="T95" fmla="*/ 1869 h 5329"/>
                      <a:gd name="T96" fmla="*/ 3195 w 5283"/>
                      <a:gd name="T97" fmla="*/ 3538 h 5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283" h="5329">
                        <a:moveTo>
                          <a:pt x="5218" y="1751"/>
                        </a:moveTo>
                        <a:lnTo>
                          <a:pt x="4825" y="1357"/>
                        </a:lnTo>
                        <a:cubicBezTo>
                          <a:pt x="4824" y="1357"/>
                          <a:pt x="4824" y="1357"/>
                          <a:pt x="4824" y="1357"/>
                        </a:cubicBezTo>
                        <a:cubicBezTo>
                          <a:pt x="4824" y="1357"/>
                          <a:pt x="4824" y="1357"/>
                          <a:pt x="4824" y="1357"/>
                        </a:cubicBezTo>
                        <a:lnTo>
                          <a:pt x="4431" y="963"/>
                        </a:lnTo>
                        <a:cubicBezTo>
                          <a:pt x="4400" y="932"/>
                          <a:pt x="4357" y="915"/>
                          <a:pt x="4313" y="915"/>
                        </a:cubicBezTo>
                        <a:cubicBezTo>
                          <a:pt x="4269" y="915"/>
                          <a:pt x="4226" y="932"/>
                          <a:pt x="4195" y="963"/>
                        </a:cubicBezTo>
                        <a:lnTo>
                          <a:pt x="4001" y="1158"/>
                        </a:lnTo>
                        <a:lnTo>
                          <a:pt x="4001" y="167"/>
                        </a:lnTo>
                        <a:cubicBezTo>
                          <a:pt x="4001" y="75"/>
                          <a:pt x="3926" y="0"/>
                          <a:pt x="3834" y="0"/>
                        </a:cubicBezTo>
                        <a:lnTo>
                          <a:pt x="167" y="0"/>
                        </a:lnTo>
                        <a:cubicBezTo>
                          <a:pt x="75" y="0"/>
                          <a:pt x="0" y="75"/>
                          <a:pt x="0" y="167"/>
                        </a:cubicBezTo>
                        <a:lnTo>
                          <a:pt x="0" y="5162"/>
                        </a:lnTo>
                        <a:cubicBezTo>
                          <a:pt x="0" y="5254"/>
                          <a:pt x="75" y="5329"/>
                          <a:pt x="167" y="5329"/>
                        </a:cubicBezTo>
                        <a:lnTo>
                          <a:pt x="3834" y="5329"/>
                        </a:lnTo>
                        <a:cubicBezTo>
                          <a:pt x="3926" y="5329"/>
                          <a:pt x="4001" y="5254"/>
                          <a:pt x="4001" y="5162"/>
                        </a:cubicBezTo>
                        <a:lnTo>
                          <a:pt x="4001" y="3204"/>
                        </a:lnTo>
                        <a:lnTo>
                          <a:pt x="5218" y="1986"/>
                        </a:lnTo>
                        <a:cubicBezTo>
                          <a:pt x="5283" y="1921"/>
                          <a:pt x="5283" y="1816"/>
                          <a:pt x="5218" y="1751"/>
                        </a:cubicBezTo>
                        <a:close/>
                        <a:moveTo>
                          <a:pt x="3667" y="4996"/>
                        </a:moveTo>
                        <a:lnTo>
                          <a:pt x="333" y="4996"/>
                        </a:lnTo>
                        <a:lnTo>
                          <a:pt x="333" y="333"/>
                        </a:lnTo>
                        <a:lnTo>
                          <a:pt x="3667" y="333"/>
                        </a:lnTo>
                        <a:lnTo>
                          <a:pt x="3667" y="1491"/>
                        </a:lnTo>
                        <a:lnTo>
                          <a:pt x="2290" y="2869"/>
                        </a:lnTo>
                        <a:cubicBezTo>
                          <a:pt x="2267" y="2892"/>
                          <a:pt x="2251" y="2921"/>
                          <a:pt x="2245" y="2953"/>
                        </a:cubicBezTo>
                        <a:lnTo>
                          <a:pt x="2040" y="3945"/>
                        </a:lnTo>
                        <a:cubicBezTo>
                          <a:pt x="2028" y="4000"/>
                          <a:pt x="2046" y="4057"/>
                          <a:pt x="2085" y="4096"/>
                        </a:cubicBezTo>
                        <a:cubicBezTo>
                          <a:pt x="2117" y="4128"/>
                          <a:pt x="2159" y="4145"/>
                          <a:pt x="2203" y="4145"/>
                        </a:cubicBezTo>
                        <a:cubicBezTo>
                          <a:pt x="2214" y="4145"/>
                          <a:pt x="2226" y="4144"/>
                          <a:pt x="2237" y="4142"/>
                        </a:cubicBezTo>
                        <a:lnTo>
                          <a:pt x="3229" y="3937"/>
                        </a:lnTo>
                        <a:cubicBezTo>
                          <a:pt x="3261" y="3930"/>
                          <a:pt x="3290" y="3914"/>
                          <a:pt x="3313" y="3891"/>
                        </a:cubicBezTo>
                        <a:lnTo>
                          <a:pt x="3667" y="3537"/>
                        </a:lnTo>
                        <a:lnTo>
                          <a:pt x="3667" y="4996"/>
                        </a:lnTo>
                        <a:close/>
                        <a:moveTo>
                          <a:pt x="2509" y="3323"/>
                        </a:moveTo>
                        <a:lnTo>
                          <a:pt x="2859" y="3673"/>
                        </a:lnTo>
                        <a:lnTo>
                          <a:pt x="2418" y="3764"/>
                        </a:lnTo>
                        <a:lnTo>
                          <a:pt x="2509" y="3323"/>
                        </a:lnTo>
                        <a:close/>
                        <a:moveTo>
                          <a:pt x="3195" y="3538"/>
                        </a:moveTo>
                        <a:lnTo>
                          <a:pt x="2644" y="2986"/>
                        </a:lnTo>
                        <a:lnTo>
                          <a:pt x="4313" y="1317"/>
                        </a:lnTo>
                        <a:lnTo>
                          <a:pt x="4471" y="1475"/>
                        </a:lnTo>
                        <a:lnTo>
                          <a:pt x="3453" y="2493"/>
                        </a:lnTo>
                        <a:cubicBezTo>
                          <a:pt x="3388" y="2558"/>
                          <a:pt x="3388" y="2664"/>
                          <a:pt x="3453" y="2729"/>
                        </a:cubicBezTo>
                        <a:cubicBezTo>
                          <a:pt x="3485" y="2761"/>
                          <a:pt x="3528" y="2778"/>
                          <a:pt x="3571" y="2778"/>
                        </a:cubicBezTo>
                        <a:cubicBezTo>
                          <a:pt x="3613" y="2778"/>
                          <a:pt x="3656" y="2761"/>
                          <a:pt x="3688" y="2729"/>
                        </a:cubicBezTo>
                        <a:lnTo>
                          <a:pt x="4707" y="1711"/>
                        </a:lnTo>
                        <a:lnTo>
                          <a:pt x="4864" y="1869"/>
                        </a:lnTo>
                        <a:lnTo>
                          <a:pt x="3195" y="3538"/>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0467" tIns="40234" rIns="80467" bIns="40234" rtlCol="0" anchor="ctr"/>
                  <a:lstStyle/>
                  <a:p>
                    <a:pPr algn="ctr">
                      <a:lnSpc>
                        <a:spcPct val="120000"/>
                      </a:lnSpc>
                    </a:pPr>
                    <a:endParaRPr lang="en-US" sz="1584" dirty="0"/>
                  </a:p>
                </p:txBody>
              </p:sp>
            </p:grpSp>
          </p:grpSp>
          <p:grpSp>
            <p:nvGrpSpPr>
              <p:cNvPr id="2" name="íŝľïḓe">
                <a:extLst>
                  <a:ext uri="{FF2B5EF4-FFF2-40B4-BE49-F238E27FC236}">
                    <a16:creationId xmlns:a16="http://schemas.microsoft.com/office/drawing/2014/main" id="{7F09BFF7-B28B-4E17-87F7-68CF585ECB42}"/>
                  </a:ext>
                </a:extLst>
              </p:cNvPr>
              <p:cNvGrpSpPr/>
              <p:nvPr/>
            </p:nvGrpSpPr>
            <p:grpSpPr>
              <a:xfrm>
                <a:off x="1296492" y="2457831"/>
                <a:ext cx="1730075" cy="238079"/>
                <a:chOff x="1296492" y="2457831"/>
                <a:chExt cx="1730075" cy="238079"/>
              </a:xfrm>
            </p:grpSpPr>
            <p:sp>
              <p:nvSpPr>
                <p:cNvPr id="13" name="îšľïḑè">
                  <a:extLst>
                    <a:ext uri="{FF2B5EF4-FFF2-40B4-BE49-F238E27FC236}">
                      <a16:creationId xmlns:a16="http://schemas.microsoft.com/office/drawing/2014/main" id="{E6C0343B-E371-E6F3-1DA3-678DA191C11B}"/>
                    </a:ext>
                  </a:extLst>
                </p:cNvPr>
                <p:cNvSpPr txBox="1"/>
                <p:nvPr/>
              </p:nvSpPr>
              <p:spPr>
                <a:xfrm>
                  <a:off x="1296492" y="2457831"/>
                  <a:ext cx="1611015" cy="238079"/>
                </a:xfrm>
                <a:prstGeom prst="rect">
                  <a:avLst/>
                </a:prstGeom>
              </p:spPr>
              <p:txBody>
                <a:bodyPr wrap="square" lIns="0" tIns="0" rIns="0" bIns="0" rtlCol="0">
                  <a:spAutoFit/>
                </a:bodyPr>
                <a:lstStyle/>
                <a:p>
                  <a:pPr algn="r">
                    <a:lnSpc>
                      <a:spcPct val="120000"/>
                    </a:lnSpc>
                  </a:pPr>
                  <a:r>
                    <a:rPr lang="zh-CN" altLang="en-US" sz="1400" dirty="0">
                      <a:latin typeface="+mn-ea"/>
                    </a:rPr>
                    <a:t>立管理会计案例库</a:t>
                  </a:r>
                </a:p>
              </p:txBody>
            </p:sp>
            <p:sp>
              <p:nvSpPr>
                <p:cNvPr id="66" name="îṩ1îďe">
                  <a:extLst>
                    <a:ext uri="{FF2B5EF4-FFF2-40B4-BE49-F238E27FC236}">
                      <a16:creationId xmlns:a16="http://schemas.microsoft.com/office/drawing/2014/main" id="{F59BFBA9-1C81-A17F-6397-D440F27E14F1}"/>
                    </a:ext>
                  </a:extLst>
                </p:cNvPr>
                <p:cNvSpPr/>
                <p:nvPr/>
              </p:nvSpPr>
              <p:spPr>
                <a:xfrm>
                  <a:off x="2954567" y="2553247"/>
                  <a:ext cx="72000" cy="72000"/>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1400" dirty="0">
                    <a:solidFill>
                      <a:schemeClr val="bg1"/>
                    </a:solidFill>
                    <a:latin typeface="+mn-ea"/>
                    <a:cs typeface="+mj-cs"/>
                  </a:endParaRPr>
                </a:p>
              </p:txBody>
            </p:sp>
          </p:grpSp>
          <p:grpSp>
            <p:nvGrpSpPr>
              <p:cNvPr id="5" name="îṣľiḍé">
                <a:extLst>
                  <a:ext uri="{FF2B5EF4-FFF2-40B4-BE49-F238E27FC236}">
                    <a16:creationId xmlns:a16="http://schemas.microsoft.com/office/drawing/2014/main" id="{1963DCB5-81A0-43CA-90B2-6C0AC3C8CCE2}"/>
                  </a:ext>
                </a:extLst>
              </p:cNvPr>
              <p:cNvGrpSpPr/>
              <p:nvPr/>
            </p:nvGrpSpPr>
            <p:grpSpPr>
              <a:xfrm>
                <a:off x="1228698" y="4228863"/>
                <a:ext cx="1773589" cy="236603"/>
                <a:chOff x="1228698" y="4228863"/>
                <a:chExt cx="1773589" cy="236603"/>
              </a:xfrm>
            </p:grpSpPr>
            <p:sp>
              <p:nvSpPr>
                <p:cNvPr id="97" name="îṡļíḓè">
                  <a:extLst>
                    <a:ext uri="{FF2B5EF4-FFF2-40B4-BE49-F238E27FC236}">
                      <a16:creationId xmlns:a16="http://schemas.microsoft.com/office/drawing/2014/main" id="{C651D001-56AA-20B4-C979-9E6C4B2CBEB3}"/>
                    </a:ext>
                  </a:extLst>
                </p:cNvPr>
                <p:cNvSpPr txBox="1"/>
                <p:nvPr/>
              </p:nvSpPr>
              <p:spPr>
                <a:xfrm>
                  <a:off x="1228698" y="4228863"/>
                  <a:ext cx="1611015" cy="236603"/>
                </a:xfrm>
                <a:prstGeom prst="rect">
                  <a:avLst/>
                </a:prstGeom>
              </p:spPr>
              <p:txBody>
                <a:bodyPr wrap="square" lIns="0" tIns="0" rIns="0" bIns="0" rtlCol="0">
                  <a:spAutoFit/>
                </a:bodyPr>
                <a:lstStyle/>
                <a:p>
                  <a:pPr algn="r">
                    <a:lnSpc>
                      <a:spcPct val="120000"/>
                    </a:lnSpc>
                  </a:pPr>
                  <a:r>
                    <a:rPr lang="zh-CN" altLang="en-US" sz="1400" dirty="0">
                      <a:latin typeface="+mn-ea"/>
                    </a:rPr>
                    <a:t>完善内部控制制度</a:t>
                  </a:r>
                </a:p>
              </p:txBody>
            </p:sp>
            <p:sp>
              <p:nvSpPr>
                <p:cNvPr id="67" name="î$1îdè">
                  <a:extLst>
                    <a:ext uri="{FF2B5EF4-FFF2-40B4-BE49-F238E27FC236}">
                      <a16:creationId xmlns:a16="http://schemas.microsoft.com/office/drawing/2014/main" id="{0020F6C1-64AE-0E2B-E5B5-39BB767F977F}"/>
                    </a:ext>
                  </a:extLst>
                </p:cNvPr>
                <p:cNvSpPr/>
                <p:nvPr/>
              </p:nvSpPr>
              <p:spPr>
                <a:xfrm>
                  <a:off x="2930287" y="4338117"/>
                  <a:ext cx="72000" cy="72000"/>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1400" dirty="0">
                    <a:solidFill>
                      <a:schemeClr val="bg1"/>
                    </a:solidFill>
                    <a:latin typeface="+mn-ea"/>
                    <a:cs typeface="+mj-cs"/>
                  </a:endParaRPr>
                </a:p>
              </p:txBody>
            </p:sp>
          </p:grpSp>
          <p:grpSp>
            <p:nvGrpSpPr>
              <p:cNvPr id="3" name="íśḻîḑe">
                <a:extLst>
                  <a:ext uri="{FF2B5EF4-FFF2-40B4-BE49-F238E27FC236}">
                    <a16:creationId xmlns:a16="http://schemas.microsoft.com/office/drawing/2014/main" id="{5E68F381-9FE4-4DB4-B9A0-21ADBA47B64D}"/>
                  </a:ext>
                </a:extLst>
              </p:cNvPr>
              <p:cNvGrpSpPr/>
              <p:nvPr/>
            </p:nvGrpSpPr>
            <p:grpSpPr>
              <a:xfrm>
                <a:off x="925765" y="3374515"/>
                <a:ext cx="1808478" cy="238079"/>
                <a:chOff x="925765" y="3374515"/>
                <a:chExt cx="1808478" cy="238079"/>
              </a:xfrm>
            </p:grpSpPr>
            <p:sp>
              <p:nvSpPr>
                <p:cNvPr id="93" name="íŝliḑè">
                  <a:extLst>
                    <a:ext uri="{FF2B5EF4-FFF2-40B4-BE49-F238E27FC236}">
                      <a16:creationId xmlns:a16="http://schemas.microsoft.com/office/drawing/2014/main" id="{7F321079-4CA8-58BA-7EF0-35980034AB8E}"/>
                    </a:ext>
                  </a:extLst>
                </p:cNvPr>
                <p:cNvSpPr txBox="1"/>
                <p:nvPr/>
              </p:nvSpPr>
              <p:spPr>
                <a:xfrm>
                  <a:off x="925765" y="3374515"/>
                  <a:ext cx="1653839" cy="238079"/>
                </a:xfrm>
                <a:prstGeom prst="rect">
                  <a:avLst/>
                </a:prstGeom>
              </p:spPr>
              <p:txBody>
                <a:bodyPr wrap="square" lIns="0" tIns="0" rIns="0" bIns="0" rtlCol="0">
                  <a:spAutoFit/>
                </a:bodyPr>
                <a:lstStyle/>
                <a:p>
                  <a:pPr algn="r">
                    <a:lnSpc>
                      <a:spcPct val="120000"/>
                    </a:lnSpc>
                  </a:pPr>
                  <a:r>
                    <a:rPr lang="zh-CN" altLang="en-US" sz="1400" dirty="0">
                      <a:latin typeface="+mn-ea"/>
                    </a:rPr>
                    <a:t>提高单位的经营绩效</a:t>
                  </a:r>
                </a:p>
              </p:txBody>
            </p:sp>
            <p:sp>
              <p:nvSpPr>
                <p:cNvPr id="68" name="íSḻídè">
                  <a:extLst>
                    <a:ext uri="{FF2B5EF4-FFF2-40B4-BE49-F238E27FC236}">
                      <a16:creationId xmlns:a16="http://schemas.microsoft.com/office/drawing/2014/main" id="{0DB20D42-4C93-C3B7-4A88-9C366EC934C3}"/>
                    </a:ext>
                  </a:extLst>
                </p:cNvPr>
                <p:cNvSpPr/>
                <p:nvPr/>
              </p:nvSpPr>
              <p:spPr>
                <a:xfrm>
                  <a:off x="2662243" y="3457555"/>
                  <a:ext cx="72000" cy="72000"/>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1400" dirty="0">
                    <a:solidFill>
                      <a:schemeClr val="bg1"/>
                    </a:solidFill>
                    <a:latin typeface="+mn-ea"/>
                    <a:cs typeface="+mj-cs"/>
                  </a:endParaRPr>
                </a:p>
              </p:txBody>
            </p:sp>
          </p:grpSp>
        </p:grpSp>
      </p:grpSp>
      <p:sp>
        <p:nvSpPr>
          <p:cNvPr id="16" name="ïṡlïdè">
            <a:extLst>
              <a:ext uri="{FF2B5EF4-FFF2-40B4-BE49-F238E27FC236}">
                <a16:creationId xmlns:a16="http://schemas.microsoft.com/office/drawing/2014/main" id="{E7F6DCA0-1384-E0A3-51C4-BDA4D3DEE4A1}"/>
              </a:ext>
            </a:extLst>
          </p:cNvPr>
          <p:cNvSpPr>
            <a:spLocks noGrp="1"/>
          </p:cNvSpPr>
          <p:nvPr>
            <p:ph type="sldNum" sz="quarter" idx="12"/>
          </p:nvPr>
        </p:nvSpPr>
        <p:spPr/>
        <p:txBody>
          <a:bodyPr/>
          <a:lstStyle/>
          <a:p>
            <a:fld id="{7F65B630-C7FF-41C0-9923-C5E5E29EED81}" type="slidenum">
              <a:rPr lang="en-US" altLang="zh-CN" smtClean="0"/>
              <a:pPr/>
              <a:t>26</a:t>
            </a:fld>
            <a:endParaRPr lang="en-US"/>
          </a:p>
        </p:txBody>
      </p:sp>
    </p:spTree>
    <p:extLst>
      <p:ext uri="{BB962C8B-B14F-4D97-AF65-F5344CB8AC3E}">
        <p14:creationId xmlns:p14="http://schemas.microsoft.com/office/powerpoint/2010/main" val="3993892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í$liḋè"/>
        <p:cNvGrpSpPr/>
        <p:nvPr/>
      </p:nvGrpSpPr>
      <p:grpSpPr>
        <a:xfrm>
          <a:off x="0" y="0"/>
          <a:ext cx="0" cy="0"/>
          <a:chOff x="0" y="0"/>
          <a:chExt cx="0" cy="0"/>
        </a:xfrm>
      </p:grpSpPr>
      <p:sp>
        <p:nvSpPr>
          <p:cNvPr id="8" name="íşlîdé">
            <a:extLst>
              <a:ext uri="{FF2B5EF4-FFF2-40B4-BE49-F238E27FC236}">
                <a16:creationId xmlns:a16="http://schemas.microsoft.com/office/drawing/2014/main" id="{A023E80C-B182-2B77-CE42-00386B47A7C7}"/>
              </a:ext>
            </a:extLst>
          </p:cNvPr>
          <p:cNvSpPr txBox="1">
            <a:spLocks/>
          </p:cNvSpPr>
          <p:nvPr/>
        </p:nvSpPr>
        <p:spPr>
          <a:xfrm>
            <a:off x="3829050" y="4548414"/>
            <a:ext cx="5233255" cy="1446550"/>
          </a:xfrm>
          <a:prstGeom prst="rect">
            <a:avLst/>
          </a:prstGeom>
        </p:spPr>
        <p:txBody>
          <a:bodyPr vert="horz" wrap="square" lIns="91440" tIns="45720" rIns="91440" bIns="45720" rtlCol="0" anchor="ctr">
            <a:spAutoFit/>
          </a:bodyPr>
          <a:lstStyle>
            <a:defPPr>
              <a:defRPr lang="zh-CN"/>
            </a:defPPr>
            <a:lvl1pPr marL="0" algn="ctr" defTabSz="914400" rtl="0" eaLnBrk="1" latinLnBrk="0" hangingPunct="1">
              <a:defRPr lang="zh-CN" altLang="en-US"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8800" b="1" dirty="0">
                <a:solidFill>
                  <a:schemeClr val="accent1">
                    <a:alpha val="20000"/>
                  </a:schemeClr>
                </a:solidFill>
              </a:rPr>
              <a:t>PART 05</a:t>
            </a:r>
          </a:p>
        </p:txBody>
      </p:sp>
      <p:sp>
        <p:nvSpPr>
          <p:cNvPr id="13" name="íşḻiḑê">
            <a:extLst>
              <a:ext uri="{FF2B5EF4-FFF2-40B4-BE49-F238E27FC236}">
                <a16:creationId xmlns:a16="http://schemas.microsoft.com/office/drawing/2014/main" id="{31DB7286-6EB6-039A-573C-19EB60D22038}"/>
              </a:ext>
            </a:extLst>
          </p:cNvPr>
          <p:cNvSpPr txBox="1"/>
          <p:nvPr/>
        </p:nvSpPr>
        <p:spPr>
          <a:xfrm>
            <a:off x="9663546" y="4058612"/>
            <a:ext cx="3262745" cy="2722418"/>
          </a:xfrm>
          <a:prstGeom prst="rect">
            <a:avLst/>
          </a:prstGeom>
        </p:spPr>
        <p:txBody>
          <a:bodyPr wrap="square" lIns="0" tIns="0" rIns="0" bIns="0" rtlCol="0">
            <a:spAutoFit/>
          </a:bodyPr>
          <a:lstStyle/>
          <a:p>
            <a:pPr marL="0" algn="l">
              <a:lnSpc>
                <a:spcPct val="130000"/>
              </a:lnSpc>
            </a:pPr>
            <a:endParaRPr lang="zh-CN" altLang="en-US" b="1" dirty="0">
              <a:gradFill>
                <a:gsLst>
                  <a:gs pos="0">
                    <a:srgbClr val="168DC9"/>
                  </a:gs>
                  <a:gs pos="100000">
                    <a:srgbClr val="054F74"/>
                  </a:gs>
                </a:gsLst>
                <a:lin ang="5400000" scaled="1"/>
              </a:gradFill>
              <a:latin typeface="+mj-ea"/>
              <a:ea typeface="+mj-ea"/>
            </a:endParaRPr>
          </a:p>
        </p:txBody>
      </p:sp>
      <p:sp>
        <p:nvSpPr>
          <p:cNvPr id="7" name="íṣḻiďé">
            <a:extLst>
              <a:ext uri="{FF2B5EF4-FFF2-40B4-BE49-F238E27FC236}">
                <a16:creationId xmlns:a16="http://schemas.microsoft.com/office/drawing/2014/main" id="{1B49CAC0-42EC-042D-7C47-A3F05D2FE8AD}"/>
              </a:ext>
            </a:extLst>
          </p:cNvPr>
          <p:cNvSpPr>
            <a:spLocks noGrp="1"/>
          </p:cNvSpPr>
          <p:nvPr>
            <p:ph type="title"/>
          </p:nvPr>
        </p:nvSpPr>
        <p:spPr>
          <a:xfrm>
            <a:off x="4128408" y="4948524"/>
            <a:ext cx="6045199" cy="590931"/>
          </a:xfrm>
        </p:spPr>
        <p:txBody>
          <a:bodyPr/>
          <a:lstStyle/>
          <a:p>
            <a:r>
              <a:rPr lang="zh-CN" altLang="en-US" dirty="0"/>
              <a:t>参考文献</a:t>
            </a:r>
          </a:p>
        </p:txBody>
      </p:sp>
      <p:sp>
        <p:nvSpPr>
          <p:cNvPr id="2" name="í$1îḑé">
            <a:extLst>
              <a:ext uri="{FF2B5EF4-FFF2-40B4-BE49-F238E27FC236}">
                <a16:creationId xmlns:a16="http://schemas.microsoft.com/office/drawing/2014/main" id="{FBED349E-F7AC-8EC0-BD7D-3D643E4A62DC}"/>
              </a:ext>
            </a:extLst>
          </p:cNvPr>
          <p:cNvSpPr>
            <a:spLocks noGrp="1"/>
          </p:cNvSpPr>
          <p:nvPr>
            <p:ph type="body" idx="1"/>
          </p:nvPr>
        </p:nvSpPr>
        <p:spPr/>
        <p:txBody>
          <a:bodyPr/>
          <a:lstStyle/>
          <a:p>
            <a:r>
              <a:rPr lang="zh-CN" altLang="en-US" dirty="0"/>
              <a:t>请在此处编辑文字请在此处编辑文字。</a:t>
            </a:r>
          </a:p>
        </p:txBody>
      </p:sp>
      <p:sp>
        <p:nvSpPr>
          <p:cNvPr id="9" name="iṥlîdè">
            <a:extLst>
              <a:ext uri="{FF2B5EF4-FFF2-40B4-BE49-F238E27FC236}">
                <a16:creationId xmlns:a16="http://schemas.microsoft.com/office/drawing/2014/main" id="{3F555B08-012E-790C-8059-3AE7BC4B6AEA}"/>
              </a:ext>
            </a:extLst>
          </p:cNvPr>
          <p:cNvSpPr>
            <a:spLocks noGrp="1"/>
          </p:cNvSpPr>
          <p:nvPr>
            <p:ph type="sldNum" sz="quarter" idx="12"/>
          </p:nvPr>
        </p:nvSpPr>
        <p:spPr/>
        <p:txBody>
          <a:bodyPr/>
          <a:lstStyle/>
          <a:p>
            <a:fld id="{7F65B630-C7FF-41C0-9923-C5E5E29EED81}" type="slidenum">
              <a:rPr lang="en-US" altLang="zh-CN" smtClean="0"/>
              <a:pPr/>
              <a:t>27</a:t>
            </a:fld>
            <a:endParaRPr lang="en-US"/>
          </a:p>
        </p:txBody>
      </p:sp>
    </p:spTree>
    <p:extLst>
      <p:ext uri="{BB962C8B-B14F-4D97-AF65-F5344CB8AC3E}">
        <p14:creationId xmlns:p14="http://schemas.microsoft.com/office/powerpoint/2010/main" val="2601358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ïṩľïḓé"/>
        <p:cNvGrpSpPr/>
        <p:nvPr/>
      </p:nvGrpSpPr>
      <p:grpSpPr>
        <a:xfrm>
          <a:off x="0" y="0"/>
          <a:ext cx="0" cy="0"/>
          <a:chOff x="0" y="0"/>
          <a:chExt cx="0" cy="0"/>
        </a:xfrm>
      </p:grpSpPr>
      <p:sp>
        <p:nvSpPr>
          <p:cNvPr id="50" name="iṣḻíde">
            <a:extLst>
              <a:ext uri="{FF2B5EF4-FFF2-40B4-BE49-F238E27FC236}">
                <a16:creationId xmlns:a16="http://schemas.microsoft.com/office/drawing/2014/main" id="{FA1E8D7B-95BD-591F-D4AD-1F16502E01B2}"/>
              </a:ext>
            </a:extLst>
          </p:cNvPr>
          <p:cNvSpPr>
            <a:spLocks noGrp="1"/>
          </p:cNvSpPr>
          <p:nvPr>
            <p:ph type="title"/>
          </p:nvPr>
        </p:nvSpPr>
        <p:spPr/>
        <p:txBody>
          <a:bodyPr/>
          <a:lstStyle/>
          <a:p>
            <a:r>
              <a:rPr lang="zh-CN" altLang="en-US" dirty="0"/>
              <a:t>参考文献</a:t>
            </a:r>
          </a:p>
        </p:txBody>
      </p:sp>
      <p:grpSp>
        <p:nvGrpSpPr>
          <p:cNvPr id="2" name="íṧḷíḑé">
            <a:extLst>
              <a:ext uri="{FF2B5EF4-FFF2-40B4-BE49-F238E27FC236}">
                <a16:creationId xmlns:a16="http://schemas.microsoft.com/office/drawing/2014/main" id="{D2220F14-09A6-2050-650D-EE5BAE66823F}"/>
              </a:ext>
            </a:extLst>
          </p:cNvPr>
          <p:cNvGrpSpPr/>
          <p:nvPr/>
        </p:nvGrpSpPr>
        <p:grpSpPr>
          <a:xfrm>
            <a:off x="874486" y="1333499"/>
            <a:ext cx="10188875" cy="4800601"/>
            <a:chOff x="990600" y="1269999"/>
            <a:chExt cx="10188875" cy="4800601"/>
          </a:xfrm>
        </p:grpSpPr>
        <p:pic>
          <p:nvPicPr>
            <p:cNvPr id="1032" name="íślîḑe" descr="查看图片">
              <a:extLst>
                <a:ext uri="{FF2B5EF4-FFF2-40B4-BE49-F238E27FC236}">
                  <a16:creationId xmlns:a16="http://schemas.microsoft.com/office/drawing/2014/main" id="{792D6B32-B7D4-739A-4CF5-D3C07E013226}"/>
                </a:ext>
              </a:extLst>
            </p:cNvPr>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p:blipFill>
          <p:spPr bwMode="auto">
            <a:xfrm>
              <a:off x="990600" y="1269999"/>
              <a:ext cx="10188875" cy="4800601"/>
            </a:xfrm>
            <a:prstGeom prst="rect">
              <a:avLst/>
            </a:prstGeom>
            <a:noFill/>
            <a:effectLst/>
            <a:extLst>
              <a:ext uri="{909E8E84-426E-40DD-AFC4-6F175D3DCCD1}">
                <a14:hiddenFill xmlns:a14="http://schemas.microsoft.com/office/drawing/2010/main">
                  <a:solidFill>
                    <a:srgbClr val="FFFFFF"/>
                  </a:solidFill>
                </a14:hiddenFill>
              </a:ext>
            </a:extLst>
          </p:spPr>
        </p:pic>
        <p:sp>
          <p:nvSpPr>
            <p:cNvPr id="136" name="íŝľîḍé">
              <a:extLst>
                <a:ext uri="{FF2B5EF4-FFF2-40B4-BE49-F238E27FC236}">
                  <a16:creationId xmlns:a16="http://schemas.microsoft.com/office/drawing/2014/main" id="{68CEE186-1C8B-0A42-31C7-2E8385913C27}"/>
                </a:ext>
              </a:extLst>
            </p:cNvPr>
            <p:cNvSpPr txBox="1"/>
            <p:nvPr/>
          </p:nvSpPr>
          <p:spPr>
            <a:xfrm>
              <a:off x="2357032" y="2124876"/>
              <a:ext cx="2946325" cy="565924"/>
            </a:xfrm>
            <a:prstGeom prst="rect">
              <a:avLst/>
            </a:prstGeom>
          </p:spPr>
          <p:txBody>
            <a:bodyPr wrap="square" lIns="0" tIns="0" rIns="0" bIns="0" rtlCol="0">
              <a:spAutoFit/>
            </a:bodyPr>
            <a:lstStyle/>
            <a:p>
              <a:pPr marL="0">
                <a:lnSpc>
                  <a:spcPct val="120000"/>
                </a:lnSpc>
              </a:pPr>
              <a:r>
                <a:rPr lang="en-US" altLang="zh-CN" sz="1600" dirty="0">
                  <a:latin typeface="+mj-ea"/>
                  <a:ea typeface="+mj-ea"/>
                </a:rPr>
                <a:t>[1]</a:t>
              </a:r>
              <a:r>
                <a:rPr lang="zh-CN" altLang="en-US" sz="1600" dirty="0">
                  <a:latin typeface="+mj-ea"/>
                  <a:ea typeface="+mj-ea"/>
                </a:rPr>
                <a:t>艾某某</a:t>
              </a:r>
              <a:r>
                <a:rPr lang="en-US" altLang="zh-CN" sz="1600" dirty="0">
                  <a:latin typeface="+mj-ea"/>
                  <a:ea typeface="+mj-ea"/>
                </a:rPr>
                <a:t>:《</a:t>
              </a:r>
              <a:r>
                <a:rPr lang="zh-CN" altLang="en-US" sz="1600" dirty="0">
                  <a:latin typeface="+mj-ea"/>
                  <a:ea typeface="+mj-ea"/>
                </a:rPr>
                <a:t>艾某某著作</a:t>
              </a:r>
              <a:r>
                <a:rPr lang="en-US" altLang="zh-CN" sz="1600" dirty="0">
                  <a:latin typeface="+mj-ea"/>
                  <a:ea typeface="+mj-ea"/>
                </a:rPr>
                <a:t>》, </a:t>
              </a:r>
            </a:p>
            <a:p>
              <a:pPr marL="0">
                <a:lnSpc>
                  <a:spcPct val="120000"/>
                </a:lnSpc>
              </a:pPr>
              <a:r>
                <a:rPr lang="zh-CN" altLang="en-US" sz="1600" dirty="0">
                  <a:latin typeface="+mj-ea"/>
                  <a:ea typeface="+mj-ea"/>
                </a:rPr>
                <a:t>艾某谋周刊，</a:t>
              </a:r>
              <a:r>
                <a:rPr lang="en-US" altLang="zh-CN" sz="1600" dirty="0">
                  <a:latin typeface="+mj-ea"/>
                  <a:ea typeface="+mj-ea"/>
                </a:rPr>
                <a:t>20XX</a:t>
              </a:r>
              <a:r>
                <a:rPr lang="zh-CN" altLang="en-US" sz="1600" dirty="0">
                  <a:latin typeface="+mj-ea"/>
                  <a:ea typeface="+mj-ea"/>
                </a:rPr>
                <a:t>年第</a:t>
              </a:r>
              <a:r>
                <a:rPr lang="en-US" altLang="zh-CN" sz="1600" dirty="0">
                  <a:latin typeface="+mj-ea"/>
                  <a:ea typeface="+mj-ea"/>
                </a:rPr>
                <a:t>XX</a:t>
              </a:r>
              <a:r>
                <a:rPr lang="zh-CN" altLang="en-US" sz="1600" dirty="0">
                  <a:latin typeface="+mj-ea"/>
                  <a:ea typeface="+mj-ea"/>
                </a:rPr>
                <a:t>期</a:t>
              </a:r>
              <a:endParaRPr lang="zh-CN" altLang="en-US" sz="1600" dirty="0">
                <a:gradFill>
                  <a:gsLst>
                    <a:gs pos="0">
                      <a:srgbClr val="168DC9"/>
                    </a:gs>
                    <a:gs pos="100000">
                      <a:srgbClr val="054F74"/>
                    </a:gs>
                  </a:gsLst>
                  <a:lin ang="5400000" scaled="1"/>
                </a:gradFill>
                <a:latin typeface="+mj-ea"/>
                <a:ea typeface="+mj-ea"/>
              </a:endParaRPr>
            </a:p>
          </p:txBody>
        </p:sp>
        <p:cxnSp>
          <p:nvCxnSpPr>
            <p:cNvPr id="139" name="íŝḻîḋe">
              <a:extLst>
                <a:ext uri="{FF2B5EF4-FFF2-40B4-BE49-F238E27FC236}">
                  <a16:creationId xmlns:a16="http://schemas.microsoft.com/office/drawing/2014/main" id="{15842CF6-BB5D-1B7F-0183-BB6FFC696F43}"/>
                </a:ext>
              </a:extLst>
            </p:cNvPr>
            <p:cNvCxnSpPr>
              <a:cxnSpLocks/>
            </p:cNvCxnSpPr>
            <p:nvPr/>
          </p:nvCxnSpPr>
          <p:spPr>
            <a:xfrm>
              <a:off x="2342016" y="2820949"/>
              <a:ext cx="3060000" cy="1081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6" name="íṩḻídè">
              <a:extLst>
                <a:ext uri="{FF2B5EF4-FFF2-40B4-BE49-F238E27FC236}">
                  <a16:creationId xmlns:a16="http://schemas.microsoft.com/office/drawing/2014/main" id="{A4520FE9-2E99-AA4A-9595-F68143A04332}"/>
                </a:ext>
              </a:extLst>
            </p:cNvPr>
            <p:cNvSpPr txBox="1"/>
            <p:nvPr/>
          </p:nvSpPr>
          <p:spPr>
            <a:xfrm>
              <a:off x="2357032" y="3155023"/>
              <a:ext cx="2946325" cy="565924"/>
            </a:xfrm>
            <a:prstGeom prst="rect">
              <a:avLst/>
            </a:prstGeom>
          </p:spPr>
          <p:txBody>
            <a:bodyPr wrap="square" lIns="0" tIns="0" rIns="0" bIns="0" rtlCol="0">
              <a:spAutoFit/>
            </a:bodyPr>
            <a:lstStyle/>
            <a:p>
              <a:pPr>
                <a:lnSpc>
                  <a:spcPct val="120000"/>
                </a:lnSpc>
              </a:pPr>
              <a:r>
                <a:rPr lang="en-US" altLang="zh-CN" sz="1600" dirty="0">
                  <a:latin typeface="+mj-ea"/>
                  <a:ea typeface="+mj-ea"/>
                </a:rPr>
                <a:t>[2]</a:t>
              </a:r>
              <a:r>
                <a:rPr lang="zh-CN" altLang="en-US" sz="1600" dirty="0">
                  <a:latin typeface="+mj-ea"/>
                  <a:ea typeface="+mj-ea"/>
                </a:rPr>
                <a:t>艾某某</a:t>
              </a:r>
              <a:r>
                <a:rPr lang="en-US" altLang="zh-CN" sz="1600" dirty="0">
                  <a:latin typeface="+mj-ea"/>
                  <a:ea typeface="+mj-ea"/>
                </a:rPr>
                <a:t>:《</a:t>
              </a:r>
              <a:r>
                <a:rPr lang="zh-CN" altLang="en-US" sz="1600" dirty="0">
                  <a:latin typeface="+mj-ea"/>
                  <a:ea typeface="+mj-ea"/>
                </a:rPr>
                <a:t>艾某某著作</a:t>
              </a:r>
              <a:r>
                <a:rPr lang="en-US" altLang="zh-CN" sz="1600" dirty="0">
                  <a:latin typeface="+mj-ea"/>
                  <a:ea typeface="+mj-ea"/>
                </a:rPr>
                <a:t>》, </a:t>
              </a:r>
            </a:p>
            <a:p>
              <a:pPr>
                <a:lnSpc>
                  <a:spcPct val="120000"/>
                </a:lnSpc>
              </a:pPr>
              <a:r>
                <a:rPr lang="zh-CN" altLang="en-US" sz="1600" dirty="0">
                  <a:latin typeface="+mj-ea"/>
                  <a:ea typeface="+mj-ea"/>
                </a:rPr>
                <a:t>艾某谋周刊，</a:t>
              </a:r>
              <a:r>
                <a:rPr lang="en-US" altLang="zh-CN" sz="1600" dirty="0">
                  <a:latin typeface="+mj-ea"/>
                  <a:ea typeface="+mj-ea"/>
                </a:rPr>
                <a:t>20XX</a:t>
              </a:r>
              <a:r>
                <a:rPr lang="zh-CN" altLang="en-US" sz="1600" dirty="0">
                  <a:latin typeface="+mj-ea"/>
                  <a:ea typeface="+mj-ea"/>
                </a:rPr>
                <a:t>年第</a:t>
              </a:r>
              <a:r>
                <a:rPr lang="en-US" altLang="zh-CN" sz="1600" dirty="0">
                  <a:latin typeface="+mj-ea"/>
                  <a:ea typeface="+mj-ea"/>
                </a:rPr>
                <a:t>XX</a:t>
              </a:r>
              <a:r>
                <a:rPr lang="zh-CN" altLang="en-US" sz="1600" dirty="0">
                  <a:latin typeface="+mj-ea"/>
                  <a:ea typeface="+mj-ea"/>
                </a:rPr>
                <a:t>期</a:t>
              </a:r>
            </a:p>
          </p:txBody>
        </p:sp>
        <p:cxnSp>
          <p:nvCxnSpPr>
            <p:cNvPr id="127" name="ïs1iḋê">
              <a:extLst>
                <a:ext uri="{FF2B5EF4-FFF2-40B4-BE49-F238E27FC236}">
                  <a16:creationId xmlns:a16="http://schemas.microsoft.com/office/drawing/2014/main" id="{1F47D636-4674-9419-4B7F-E460FE98B2B5}"/>
                </a:ext>
              </a:extLst>
            </p:cNvPr>
            <p:cNvCxnSpPr>
              <a:cxnSpLocks/>
            </p:cNvCxnSpPr>
            <p:nvPr/>
          </p:nvCxnSpPr>
          <p:spPr>
            <a:xfrm>
              <a:off x="2342016" y="3851096"/>
              <a:ext cx="3060000" cy="1081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8" name="ïŝḻîdê">
              <a:extLst>
                <a:ext uri="{FF2B5EF4-FFF2-40B4-BE49-F238E27FC236}">
                  <a16:creationId xmlns:a16="http://schemas.microsoft.com/office/drawing/2014/main" id="{680FAC4F-BC96-0167-8F7B-F192DEBBC874}"/>
                </a:ext>
              </a:extLst>
            </p:cNvPr>
            <p:cNvSpPr txBox="1"/>
            <p:nvPr/>
          </p:nvSpPr>
          <p:spPr>
            <a:xfrm>
              <a:off x="2357032" y="4362263"/>
              <a:ext cx="2946325" cy="565924"/>
            </a:xfrm>
            <a:prstGeom prst="rect">
              <a:avLst/>
            </a:prstGeom>
          </p:spPr>
          <p:txBody>
            <a:bodyPr wrap="square" lIns="0" tIns="0" rIns="0" bIns="0" rtlCol="0">
              <a:spAutoFit/>
            </a:bodyPr>
            <a:lstStyle/>
            <a:p>
              <a:pPr>
                <a:lnSpc>
                  <a:spcPct val="120000"/>
                </a:lnSpc>
              </a:pPr>
              <a:r>
                <a:rPr lang="en-US" altLang="zh-CN" sz="1600" dirty="0">
                  <a:latin typeface="+mj-ea"/>
                  <a:ea typeface="+mj-ea"/>
                </a:rPr>
                <a:t>[3]</a:t>
              </a:r>
              <a:r>
                <a:rPr lang="zh-CN" altLang="en-US" sz="1600" dirty="0">
                  <a:latin typeface="+mj-ea"/>
                  <a:ea typeface="+mj-ea"/>
                </a:rPr>
                <a:t>艾某某</a:t>
              </a:r>
              <a:r>
                <a:rPr lang="en-US" altLang="zh-CN" sz="1600" dirty="0">
                  <a:latin typeface="+mj-ea"/>
                  <a:ea typeface="+mj-ea"/>
                </a:rPr>
                <a:t>:《</a:t>
              </a:r>
              <a:r>
                <a:rPr lang="zh-CN" altLang="en-US" sz="1600" dirty="0">
                  <a:latin typeface="+mj-ea"/>
                  <a:ea typeface="+mj-ea"/>
                </a:rPr>
                <a:t>艾某某著作</a:t>
              </a:r>
              <a:r>
                <a:rPr lang="en-US" altLang="zh-CN" sz="1600" dirty="0">
                  <a:latin typeface="+mj-ea"/>
                  <a:ea typeface="+mj-ea"/>
                </a:rPr>
                <a:t>》, </a:t>
              </a:r>
            </a:p>
            <a:p>
              <a:pPr>
                <a:lnSpc>
                  <a:spcPct val="120000"/>
                </a:lnSpc>
              </a:pPr>
              <a:r>
                <a:rPr lang="zh-CN" altLang="en-US" sz="1600" dirty="0">
                  <a:latin typeface="+mj-ea"/>
                  <a:ea typeface="+mj-ea"/>
                </a:rPr>
                <a:t>艾某谋周刊，</a:t>
              </a:r>
              <a:r>
                <a:rPr lang="en-US" altLang="zh-CN" sz="1600" dirty="0">
                  <a:latin typeface="+mj-ea"/>
                  <a:ea typeface="+mj-ea"/>
                </a:rPr>
                <a:t>20XX</a:t>
              </a:r>
              <a:r>
                <a:rPr lang="zh-CN" altLang="en-US" sz="1600" dirty="0">
                  <a:latin typeface="+mj-ea"/>
                  <a:ea typeface="+mj-ea"/>
                </a:rPr>
                <a:t>年第</a:t>
              </a:r>
              <a:r>
                <a:rPr lang="en-US" altLang="zh-CN" sz="1600" dirty="0">
                  <a:latin typeface="+mj-ea"/>
                  <a:ea typeface="+mj-ea"/>
                </a:rPr>
                <a:t>XX</a:t>
              </a:r>
              <a:r>
                <a:rPr lang="zh-CN" altLang="en-US" sz="1600" dirty="0">
                  <a:latin typeface="+mj-ea"/>
                  <a:ea typeface="+mj-ea"/>
                </a:rPr>
                <a:t>期</a:t>
              </a:r>
            </a:p>
          </p:txBody>
        </p:sp>
        <p:cxnSp>
          <p:nvCxnSpPr>
            <p:cNvPr id="129" name="iṩḻíḑe">
              <a:extLst>
                <a:ext uri="{FF2B5EF4-FFF2-40B4-BE49-F238E27FC236}">
                  <a16:creationId xmlns:a16="http://schemas.microsoft.com/office/drawing/2014/main" id="{E793463E-9E35-C5D3-E412-222B95BC3955}"/>
                </a:ext>
              </a:extLst>
            </p:cNvPr>
            <p:cNvCxnSpPr>
              <a:cxnSpLocks/>
            </p:cNvCxnSpPr>
            <p:nvPr/>
          </p:nvCxnSpPr>
          <p:spPr>
            <a:xfrm>
              <a:off x="2342016" y="5058336"/>
              <a:ext cx="3060000" cy="1081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1" name="iṥ1íďè">
              <a:extLst>
                <a:ext uri="{FF2B5EF4-FFF2-40B4-BE49-F238E27FC236}">
                  <a16:creationId xmlns:a16="http://schemas.microsoft.com/office/drawing/2014/main" id="{96CE6C81-A033-C7CF-6F54-4CAA0D38EDD2}"/>
                </a:ext>
              </a:extLst>
            </p:cNvPr>
            <p:cNvSpPr txBox="1"/>
            <p:nvPr/>
          </p:nvSpPr>
          <p:spPr>
            <a:xfrm>
              <a:off x="6888643" y="2124876"/>
              <a:ext cx="2946325" cy="565924"/>
            </a:xfrm>
            <a:prstGeom prst="rect">
              <a:avLst/>
            </a:prstGeom>
          </p:spPr>
          <p:txBody>
            <a:bodyPr wrap="square" lIns="0" tIns="0" rIns="0" bIns="0" rtlCol="0">
              <a:spAutoFit/>
            </a:bodyPr>
            <a:lstStyle/>
            <a:p>
              <a:pPr>
                <a:lnSpc>
                  <a:spcPct val="120000"/>
                </a:lnSpc>
              </a:pPr>
              <a:r>
                <a:rPr lang="en-US" altLang="zh-CN" sz="1600" dirty="0">
                  <a:latin typeface="+mj-ea"/>
                  <a:ea typeface="+mj-ea"/>
                </a:rPr>
                <a:t>[4]</a:t>
              </a:r>
              <a:r>
                <a:rPr lang="zh-CN" altLang="en-US" sz="1600" dirty="0">
                  <a:latin typeface="+mj-ea"/>
                  <a:ea typeface="+mj-ea"/>
                </a:rPr>
                <a:t>艾某某</a:t>
              </a:r>
              <a:r>
                <a:rPr lang="en-US" altLang="zh-CN" sz="1600" dirty="0">
                  <a:latin typeface="+mj-ea"/>
                  <a:ea typeface="+mj-ea"/>
                </a:rPr>
                <a:t>:《</a:t>
              </a:r>
              <a:r>
                <a:rPr lang="zh-CN" altLang="en-US" sz="1600" dirty="0">
                  <a:latin typeface="+mj-ea"/>
                  <a:ea typeface="+mj-ea"/>
                </a:rPr>
                <a:t>艾某某著作</a:t>
              </a:r>
              <a:r>
                <a:rPr lang="en-US" altLang="zh-CN" sz="1600" dirty="0">
                  <a:latin typeface="+mj-ea"/>
                  <a:ea typeface="+mj-ea"/>
                </a:rPr>
                <a:t>》, </a:t>
              </a:r>
            </a:p>
            <a:p>
              <a:pPr>
                <a:lnSpc>
                  <a:spcPct val="120000"/>
                </a:lnSpc>
              </a:pPr>
              <a:r>
                <a:rPr lang="zh-CN" altLang="en-US" sz="1600" dirty="0">
                  <a:latin typeface="+mj-ea"/>
                  <a:ea typeface="+mj-ea"/>
                </a:rPr>
                <a:t>艾某谋周刊，</a:t>
              </a:r>
              <a:r>
                <a:rPr lang="en-US" altLang="zh-CN" sz="1600" dirty="0">
                  <a:latin typeface="+mj-ea"/>
                  <a:ea typeface="+mj-ea"/>
                </a:rPr>
                <a:t>20XX</a:t>
              </a:r>
              <a:r>
                <a:rPr lang="zh-CN" altLang="en-US" sz="1600" dirty="0">
                  <a:latin typeface="+mj-ea"/>
                  <a:ea typeface="+mj-ea"/>
                </a:rPr>
                <a:t>年第</a:t>
              </a:r>
              <a:r>
                <a:rPr lang="en-US" altLang="zh-CN" sz="1600" dirty="0">
                  <a:latin typeface="+mj-ea"/>
                  <a:ea typeface="+mj-ea"/>
                </a:rPr>
                <a:t>XX</a:t>
              </a:r>
              <a:r>
                <a:rPr lang="zh-CN" altLang="en-US" sz="1600" dirty="0">
                  <a:latin typeface="+mj-ea"/>
                  <a:ea typeface="+mj-ea"/>
                </a:rPr>
                <a:t>期</a:t>
              </a:r>
            </a:p>
          </p:txBody>
        </p:sp>
        <p:cxnSp>
          <p:nvCxnSpPr>
            <p:cNvPr id="132" name="işľîde">
              <a:extLst>
                <a:ext uri="{FF2B5EF4-FFF2-40B4-BE49-F238E27FC236}">
                  <a16:creationId xmlns:a16="http://schemas.microsoft.com/office/drawing/2014/main" id="{84412DD4-32A9-5911-1212-211E7903D5BC}"/>
                </a:ext>
              </a:extLst>
            </p:cNvPr>
            <p:cNvCxnSpPr>
              <a:cxnSpLocks/>
            </p:cNvCxnSpPr>
            <p:nvPr/>
          </p:nvCxnSpPr>
          <p:spPr>
            <a:xfrm>
              <a:off x="6873627" y="2820949"/>
              <a:ext cx="3060000" cy="1081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3" name="î$lïḓè">
              <a:extLst>
                <a:ext uri="{FF2B5EF4-FFF2-40B4-BE49-F238E27FC236}">
                  <a16:creationId xmlns:a16="http://schemas.microsoft.com/office/drawing/2014/main" id="{4DF54FB4-768D-97FC-291B-C0569DD54AFD}"/>
                </a:ext>
              </a:extLst>
            </p:cNvPr>
            <p:cNvSpPr txBox="1"/>
            <p:nvPr/>
          </p:nvSpPr>
          <p:spPr>
            <a:xfrm>
              <a:off x="6888643" y="3155023"/>
              <a:ext cx="2946325" cy="565924"/>
            </a:xfrm>
            <a:prstGeom prst="rect">
              <a:avLst/>
            </a:prstGeom>
          </p:spPr>
          <p:txBody>
            <a:bodyPr wrap="square" lIns="0" tIns="0" rIns="0" bIns="0" rtlCol="0">
              <a:spAutoFit/>
            </a:bodyPr>
            <a:lstStyle/>
            <a:p>
              <a:pPr>
                <a:lnSpc>
                  <a:spcPct val="120000"/>
                </a:lnSpc>
              </a:pPr>
              <a:r>
                <a:rPr lang="en-US" altLang="zh-CN" sz="1600" dirty="0">
                  <a:latin typeface="+mj-ea"/>
                  <a:ea typeface="+mj-ea"/>
                </a:rPr>
                <a:t>[5]</a:t>
              </a:r>
              <a:r>
                <a:rPr lang="zh-CN" altLang="en-US" sz="1600" dirty="0">
                  <a:latin typeface="+mj-ea"/>
                  <a:ea typeface="+mj-ea"/>
                </a:rPr>
                <a:t>艾某某</a:t>
              </a:r>
              <a:r>
                <a:rPr lang="en-US" altLang="zh-CN" sz="1600" dirty="0">
                  <a:latin typeface="+mj-ea"/>
                  <a:ea typeface="+mj-ea"/>
                </a:rPr>
                <a:t>:《</a:t>
              </a:r>
              <a:r>
                <a:rPr lang="zh-CN" altLang="en-US" sz="1600" dirty="0">
                  <a:latin typeface="+mj-ea"/>
                  <a:ea typeface="+mj-ea"/>
                </a:rPr>
                <a:t>艾某某著作</a:t>
              </a:r>
              <a:r>
                <a:rPr lang="en-US" altLang="zh-CN" sz="1600" dirty="0">
                  <a:latin typeface="+mj-ea"/>
                  <a:ea typeface="+mj-ea"/>
                </a:rPr>
                <a:t>》, </a:t>
              </a:r>
            </a:p>
            <a:p>
              <a:pPr>
                <a:lnSpc>
                  <a:spcPct val="120000"/>
                </a:lnSpc>
              </a:pPr>
              <a:r>
                <a:rPr lang="zh-CN" altLang="en-US" sz="1600" dirty="0">
                  <a:latin typeface="+mj-ea"/>
                  <a:ea typeface="+mj-ea"/>
                </a:rPr>
                <a:t>艾某谋周刊，</a:t>
              </a:r>
              <a:r>
                <a:rPr lang="en-US" altLang="zh-CN" sz="1600" dirty="0">
                  <a:latin typeface="+mj-ea"/>
                  <a:ea typeface="+mj-ea"/>
                </a:rPr>
                <a:t>20XX</a:t>
              </a:r>
              <a:r>
                <a:rPr lang="zh-CN" altLang="en-US" sz="1600" dirty="0">
                  <a:latin typeface="+mj-ea"/>
                  <a:ea typeface="+mj-ea"/>
                </a:rPr>
                <a:t>年第</a:t>
              </a:r>
              <a:r>
                <a:rPr lang="en-US" altLang="zh-CN" sz="1600" dirty="0">
                  <a:latin typeface="+mj-ea"/>
                  <a:ea typeface="+mj-ea"/>
                </a:rPr>
                <a:t>XX</a:t>
              </a:r>
              <a:r>
                <a:rPr lang="zh-CN" altLang="en-US" sz="1600" dirty="0">
                  <a:latin typeface="+mj-ea"/>
                  <a:ea typeface="+mj-ea"/>
                </a:rPr>
                <a:t>期</a:t>
              </a:r>
            </a:p>
          </p:txBody>
        </p:sp>
        <p:cxnSp>
          <p:nvCxnSpPr>
            <p:cNvPr id="134" name="i$ľíḑé">
              <a:extLst>
                <a:ext uri="{FF2B5EF4-FFF2-40B4-BE49-F238E27FC236}">
                  <a16:creationId xmlns:a16="http://schemas.microsoft.com/office/drawing/2014/main" id="{4F8A504E-7FEA-53D7-B68F-286C088787DE}"/>
                </a:ext>
              </a:extLst>
            </p:cNvPr>
            <p:cNvCxnSpPr>
              <a:cxnSpLocks/>
            </p:cNvCxnSpPr>
            <p:nvPr/>
          </p:nvCxnSpPr>
          <p:spPr>
            <a:xfrm>
              <a:off x="6873627" y="3851096"/>
              <a:ext cx="3060000" cy="1081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5" name="îŝļïḍê">
              <a:extLst>
                <a:ext uri="{FF2B5EF4-FFF2-40B4-BE49-F238E27FC236}">
                  <a16:creationId xmlns:a16="http://schemas.microsoft.com/office/drawing/2014/main" id="{15D82212-2D61-2CA2-26A0-F0DA4C9F040D}"/>
                </a:ext>
              </a:extLst>
            </p:cNvPr>
            <p:cNvSpPr txBox="1"/>
            <p:nvPr/>
          </p:nvSpPr>
          <p:spPr>
            <a:xfrm>
              <a:off x="6888643" y="4362263"/>
              <a:ext cx="3060000" cy="565924"/>
            </a:xfrm>
            <a:prstGeom prst="rect">
              <a:avLst/>
            </a:prstGeom>
          </p:spPr>
          <p:txBody>
            <a:bodyPr wrap="square" lIns="0" tIns="0" rIns="0" bIns="0" rtlCol="0">
              <a:spAutoFit/>
            </a:bodyPr>
            <a:lstStyle/>
            <a:p>
              <a:pPr>
                <a:lnSpc>
                  <a:spcPct val="120000"/>
                </a:lnSpc>
              </a:pPr>
              <a:r>
                <a:rPr lang="en-US" altLang="zh-CN" sz="1600" b="1" dirty="0">
                  <a:latin typeface="+mj-ea"/>
                  <a:ea typeface="+mj-ea"/>
                </a:rPr>
                <a:t>[</a:t>
              </a:r>
              <a:r>
                <a:rPr lang="en-US" altLang="zh-CN" sz="1600" dirty="0">
                  <a:latin typeface="+mj-ea"/>
                  <a:ea typeface="+mj-ea"/>
                </a:rPr>
                <a:t>6]</a:t>
              </a:r>
              <a:r>
                <a:rPr lang="zh-CN" altLang="en-US" sz="1600" dirty="0">
                  <a:latin typeface="+mj-ea"/>
                  <a:ea typeface="+mj-ea"/>
                </a:rPr>
                <a:t>艾某某</a:t>
              </a:r>
              <a:r>
                <a:rPr lang="en-US" altLang="zh-CN" sz="1600" dirty="0">
                  <a:latin typeface="+mj-ea"/>
                  <a:ea typeface="+mj-ea"/>
                </a:rPr>
                <a:t>:《</a:t>
              </a:r>
              <a:r>
                <a:rPr lang="zh-CN" altLang="en-US" sz="1600" dirty="0">
                  <a:latin typeface="+mj-ea"/>
                  <a:ea typeface="+mj-ea"/>
                </a:rPr>
                <a:t>艾某某著作</a:t>
              </a:r>
              <a:r>
                <a:rPr lang="en-US" altLang="zh-CN" sz="1600" dirty="0">
                  <a:latin typeface="+mj-ea"/>
                  <a:ea typeface="+mj-ea"/>
                </a:rPr>
                <a:t>》, </a:t>
              </a:r>
            </a:p>
            <a:p>
              <a:pPr>
                <a:lnSpc>
                  <a:spcPct val="120000"/>
                </a:lnSpc>
              </a:pPr>
              <a:r>
                <a:rPr lang="zh-CN" altLang="en-US" sz="1600" dirty="0">
                  <a:latin typeface="+mj-ea"/>
                  <a:ea typeface="+mj-ea"/>
                </a:rPr>
                <a:t>艾某谋周刊，</a:t>
              </a:r>
              <a:r>
                <a:rPr lang="en-US" altLang="zh-CN" sz="1600" dirty="0">
                  <a:latin typeface="+mj-ea"/>
                  <a:ea typeface="+mj-ea"/>
                </a:rPr>
                <a:t>20XX</a:t>
              </a:r>
              <a:r>
                <a:rPr lang="zh-CN" altLang="en-US" sz="1600" dirty="0">
                  <a:latin typeface="+mj-ea"/>
                  <a:ea typeface="+mj-ea"/>
                </a:rPr>
                <a:t>年第</a:t>
              </a:r>
              <a:r>
                <a:rPr lang="en-US" altLang="zh-CN" sz="1600" dirty="0">
                  <a:latin typeface="+mj-ea"/>
                  <a:ea typeface="+mj-ea"/>
                </a:rPr>
                <a:t>XX</a:t>
              </a:r>
              <a:r>
                <a:rPr lang="zh-CN" altLang="en-US" sz="1600" dirty="0">
                  <a:latin typeface="+mj-ea"/>
                  <a:ea typeface="+mj-ea"/>
                </a:rPr>
                <a:t>期</a:t>
              </a:r>
            </a:p>
          </p:txBody>
        </p:sp>
        <p:cxnSp>
          <p:nvCxnSpPr>
            <p:cNvPr id="138" name="ísḻïdé">
              <a:extLst>
                <a:ext uri="{FF2B5EF4-FFF2-40B4-BE49-F238E27FC236}">
                  <a16:creationId xmlns:a16="http://schemas.microsoft.com/office/drawing/2014/main" id="{725C00DB-F36F-607C-C89E-2A30DA2260FF}"/>
                </a:ext>
              </a:extLst>
            </p:cNvPr>
            <p:cNvCxnSpPr>
              <a:cxnSpLocks/>
            </p:cNvCxnSpPr>
            <p:nvPr/>
          </p:nvCxnSpPr>
          <p:spPr>
            <a:xfrm>
              <a:off x="6873627" y="5058336"/>
              <a:ext cx="3060000" cy="1081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iṥlîďè">
            <a:extLst>
              <a:ext uri="{FF2B5EF4-FFF2-40B4-BE49-F238E27FC236}">
                <a16:creationId xmlns:a16="http://schemas.microsoft.com/office/drawing/2014/main" id="{191B8728-CD53-6BD3-59C8-A59DFC958835}"/>
              </a:ext>
            </a:extLst>
          </p:cNvPr>
          <p:cNvSpPr>
            <a:spLocks noGrp="1"/>
          </p:cNvSpPr>
          <p:nvPr>
            <p:ph type="sldNum" sz="quarter" idx="12"/>
          </p:nvPr>
        </p:nvSpPr>
        <p:spPr/>
        <p:txBody>
          <a:bodyPr/>
          <a:lstStyle/>
          <a:p>
            <a:fld id="{7F65B630-C7FF-41C0-9923-C5E5E29EED81}" type="slidenum">
              <a:rPr lang="en-US" altLang="zh-CN" smtClean="0"/>
              <a:pPr/>
              <a:t>28</a:t>
            </a:fld>
            <a:endParaRPr lang="en-US"/>
          </a:p>
        </p:txBody>
      </p:sp>
    </p:spTree>
    <p:extLst>
      <p:ext uri="{BB962C8B-B14F-4D97-AF65-F5344CB8AC3E}">
        <p14:creationId xmlns:p14="http://schemas.microsoft.com/office/powerpoint/2010/main" val="1122078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íṡḷîdê"/>
        <p:cNvGrpSpPr/>
        <p:nvPr/>
      </p:nvGrpSpPr>
      <p:grpSpPr>
        <a:xfrm>
          <a:off x="0" y="0"/>
          <a:ext cx="0" cy="0"/>
          <a:chOff x="0" y="0"/>
          <a:chExt cx="0" cy="0"/>
        </a:xfrm>
      </p:grpSpPr>
      <p:sp>
        <p:nvSpPr>
          <p:cNvPr id="50" name="îśḷîḋè">
            <a:extLst>
              <a:ext uri="{FF2B5EF4-FFF2-40B4-BE49-F238E27FC236}">
                <a16:creationId xmlns:a16="http://schemas.microsoft.com/office/drawing/2014/main" id="{FA1E8D7B-95BD-591F-D4AD-1F16502E01B2}"/>
              </a:ext>
            </a:extLst>
          </p:cNvPr>
          <p:cNvSpPr>
            <a:spLocks noGrp="1"/>
          </p:cNvSpPr>
          <p:nvPr>
            <p:ph type="title"/>
          </p:nvPr>
        </p:nvSpPr>
        <p:spPr/>
        <p:txBody>
          <a:bodyPr/>
          <a:lstStyle/>
          <a:p>
            <a:r>
              <a:rPr lang="zh-CN" altLang="en-US" dirty="0"/>
              <a:t>致谢信</a:t>
            </a:r>
          </a:p>
        </p:txBody>
      </p:sp>
      <p:grpSp>
        <p:nvGrpSpPr>
          <p:cNvPr id="4" name="îŝḻíḑe">
            <a:extLst>
              <a:ext uri="{FF2B5EF4-FFF2-40B4-BE49-F238E27FC236}">
                <a16:creationId xmlns:a16="http://schemas.microsoft.com/office/drawing/2014/main" id="{8E33D176-46DA-B9BC-0F80-8D9C2E49F429}"/>
              </a:ext>
            </a:extLst>
          </p:cNvPr>
          <p:cNvGrpSpPr/>
          <p:nvPr/>
        </p:nvGrpSpPr>
        <p:grpSpPr>
          <a:xfrm>
            <a:off x="935486" y="1863824"/>
            <a:ext cx="10260573" cy="4112595"/>
            <a:chOff x="935486" y="1901924"/>
            <a:chExt cx="10260573" cy="4112595"/>
          </a:xfrm>
        </p:grpSpPr>
        <p:grpSp>
          <p:nvGrpSpPr>
            <p:cNvPr id="23" name="ï$ļîḋê">
              <a:extLst>
                <a:ext uri="{FF2B5EF4-FFF2-40B4-BE49-F238E27FC236}">
                  <a16:creationId xmlns:a16="http://schemas.microsoft.com/office/drawing/2014/main" id="{CB2457FD-71EC-799D-9809-FE0B8A8BEB83}"/>
                </a:ext>
              </a:extLst>
            </p:cNvPr>
            <p:cNvGrpSpPr/>
            <p:nvPr/>
          </p:nvGrpSpPr>
          <p:grpSpPr>
            <a:xfrm>
              <a:off x="935486" y="1901924"/>
              <a:ext cx="9521605" cy="1270800"/>
              <a:chOff x="935486" y="1901924"/>
              <a:chExt cx="9521605" cy="1270800"/>
            </a:xfrm>
          </p:grpSpPr>
          <p:grpSp>
            <p:nvGrpSpPr>
              <p:cNvPr id="3" name="iṧ1îḓe">
                <a:extLst>
                  <a:ext uri="{FF2B5EF4-FFF2-40B4-BE49-F238E27FC236}">
                    <a16:creationId xmlns:a16="http://schemas.microsoft.com/office/drawing/2014/main" id="{4A1A9199-F6BC-75DA-6718-74B538F1EF35}"/>
                  </a:ext>
                </a:extLst>
              </p:cNvPr>
              <p:cNvGrpSpPr>
                <a:grpSpLocks/>
              </p:cNvGrpSpPr>
              <p:nvPr/>
            </p:nvGrpSpPr>
            <p:grpSpPr>
              <a:xfrm>
                <a:off x="935486" y="1901924"/>
                <a:ext cx="9521605" cy="1270800"/>
                <a:chOff x="1054341" y="1813821"/>
                <a:chExt cx="10160945" cy="1270800"/>
              </a:xfrm>
            </p:grpSpPr>
            <p:sp>
              <p:nvSpPr>
                <p:cNvPr id="119" name="iṩľidè">
                  <a:extLst>
                    <a:ext uri="{FF2B5EF4-FFF2-40B4-BE49-F238E27FC236}">
                      <a16:creationId xmlns:a16="http://schemas.microsoft.com/office/drawing/2014/main" id="{372E7134-A5A1-84AE-D145-0EF1C2754572}"/>
                    </a:ext>
                  </a:extLst>
                </p:cNvPr>
                <p:cNvSpPr>
                  <a:spLocks/>
                </p:cNvSpPr>
                <p:nvPr>
                  <p:custDataLst>
                    <p:tags r:id="rId4"/>
                  </p:custDataLst>
                </p:nvPr>
              </p:nvSpPr>
              <p:spPr>
                <a:xfrm>
                  <a:off x="1682780" y="1937195"/>
                  <a:ext cx="9532506" cy="1118875"/>
                </a:xfrm>
                <a:prstGeom prst="roundRect">
                  <a:avLst>
                    <a:gd name="adj" fmla="val 3723"/>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sp>
              <p:nvSpPr>
                <p:cNvPr id="121" name="işļîḍe">
                  <a:extLst>
                    <a:ext uri="{FF2B5EF4-FFF2-40B4-BE49-F238E27FC236}">
                      <a16:creationId xmlns:a16="http://schemas.microsoft.com/office/drawing/2014/main" id="{10A68F64-ABDE-C982-DF39-33007B8C2DC2}"/>
                    </a:ext>
                  </a:extLst>
                </p:cNvPr>
                <p:cNvSpPr>
                  <a:spLocks/>
                </p:cNvSpPr>
                <p:nvPr>
                  <p:custDataLst>
                    <p:tags r:id="rId5"/>
                  </p:custDataLst>
                </p:nvPr>
              </p:nvSpPr>
              <p:spPr>
                <a:xfrm flipH="1">
                  <a:off x="1054341" y="1813821"/>
                  <a:ext cx="1701885" cy="1270800"/>
                </a:xfrm>
                <a:custGeom>
                  <a:avLst/>
                  <a:gdLst>
                    <a:gd name="connsiteX0" fmla="*/ 1848900 w 1848900"/>
                    <a:gd name="connsiteY0" fmla="*/ 0 h 1403206"/>
                    <a:gd name="connsiteX1" fmla="*/ 901546 w 1848900"/>
                    <a:gd name="connsiteY1" fmla="*/ 0 h 1403206"/>
                    <a:gd name="connsiteX2" fmla="*/ 273756 w 1848900"/>
                    <a:gd name="connsiteY2" fmla="*/ 469940 h 1403206"/>
                    <a:gd name="connsiteX3" fmla="*/ 0 w 1848900"/>
                    <a:gd name="connsiteY3" fmla="*/ 1403206 h 1403206"/>
                    <a:gd name="connsiteX4" fmla="*/ 1194652 w 1848900"/>
                    <a:gd name="connsiteY4" fmla="*/ 1403206 h 1403206"/>
                    <a:gd name="connsiteX5" fmla="*/ 1848900 w 1848900"/>
                    <a:gd name="connsiteY5" fmla="*/ 748958 h 140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8900" h="1403206">
                      <a:moveTo>
                        <a:pt x="1848900" y="0"/>
                      </a:moveTo>
                      <a:lnTo>
                        <a:pt x="901546" y="0"/>
                      </a:lnTo>
                      <a:cubicBezTo>
                        <a:pt x="611103" y="0"/>
                        <a:pt x="355537" y="191373"/>
                        <a:pt x="273756" y="469940"/>
                      </a:cubicBezTo>
                      <a:lnTo>
                        <a:pt x="0" y="1403206"/>
                      </a:lnTo>
                      <a:lnTo>
                        <a:pt x="1194652" y="1403206"/>
                      </a:lnTo>
                      <a:cubicBezTo>
                        <a:pt x="1555902" y="1403206"/>
                        <a:pt x="1848900" y="1110358"/>
                        <a:pt x="1848900" y="748958"/>
                      </a:cubicBezTo>
                      <a:close/>
                    </a:path>
                  </a:pathLst>
                </a:cu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3210" tIns="41605" rIns="83210" bIns="41605" numCol="1" spcCol="0" rtlCol="0" fromWordArt="0" anchor="ctr" anchorCtr="0" forceAA="0" compatLnSpc="1">
                  <a:spAutoFit/>
                </a:bodyPr>
                <a:lstStyle/>
                <a:p>
                  <a:pPr algn="ctr" defTabSz="913765">
                    <a:lnSpc>
                      <a:spcPct val="120000"/>
                    </a:lnSpc>
                  </a:pPr>
                  <a:r>
                    <a:rPr lang="zh-CN" altLang="en-US" sz="1600" dirty="0">
                      <a:solidFill>
                        <a:srgbClr val="F9FCFF"/>
                      </a:solidFill>
                      <a:latin typeface="+mn-ea"/>
                    </a:rPr>
                    <a:t>谢师恩</a:t>
                  </a:r>
                </a:p>
              </p:txBody>
            </p:sp>
          </p:grpSp>
          <p:sp>
            <p:nvSpPr>
              <p:cNvPr id="120" name="iṧḻîḋè">
                <a:extLst>
                  <a:ext uri="{FF2B5EF4-FFF2-40B4-BE49-F238E27FC236}">
                    <a16:creationId xmlns:a16="http://schemas.microsoft.com/office/drawing/2014/main" id="{A65E9DD4-126F-16ED-7655-D3E7F1CAC1DD}"/>
                  </a:ext>
                </a:extLst>
              </p:cNvPr>
              <p:cNvSpPr/>
              <p:nvPr/>
            </p:nvSpPr>
            <p:spPr>
              <a:xfrm>
                <a:off x="2577105" y="2161734"/>
                <a:ext cx="7609630" cy="846001"/>
              </a:xfrm>
              <a:prstGeom prst="rect">
                <a:avLst/>
              </a:prstGeom>
              <a:effectLst/>
            </p:spPr>
            <p:txBody>
              <a:bodyPr wrap="square" lIns="91440" tIns="45720" rIns="91440" bIns="45720">
                <a:spAutoFit/>
              </a:bodyPr>
              <a:lstStyle/>
              <a:p>
                <a:pPr>
                  <a:lnSpc>
                    <a:spcPct val="120000"/>
                  </a:lnSpc>
                </a:pPr>
                <a:r>
                  <a:rPr lang="zh-CN" altLang="en-US" sz="1400" dirty="0">
                    <a:latin typeface="+mn-ea"/>
                  </a:rPr>
                  <a:t>桃李不言，下自成蹊。感谢我的导师</a:t>
                </a:r>
                <a:r>
                  <a:rPr lang="en-US" altLang="zh-CN" sz="1400" dirty="0">
                    <a:latin typeface="+mn-ea"/>
                  </a:rPr>
                  <a:t>xx</a:t>
                </a:r>
                <a:r>
                  <a:rPr lang="zh-CN" altLang="en-US" sz="1400" dirty="0">
                    <a:latin typeface="+mn-ea"/>
                  </a:rPr>
                  <a:t>教授，本篇论文是在</a:t>
                </a:r>
                <a:r>
                  <a:rPr lang="en-US" altLang="zh-CN" sz="1400" dirty="0">
                    <a:latin typeface="+mn-ea"/>
                  </a:rPr>
                  <a:t>x</a:t>
                </a:r>
                <a:r>
                  <a:rPr lang="zh-CN" altLang="en-US" sz="1400" dirty="0">
                    <a:latin typeface="+mn-ea"/>
                  </a:rPr>
                  <a:t>老师指导下完成的，从论文的选题、案例的选择、资料的搜集、开题报告的撰写，到论文结构的确定、模型的构建、最后的定稿，陈老师都对我悉心教导，提出了很多极有价值的参考意见和具体指导</a:t>
                </a:r>
              </a:p>
            </p:txBody>
          </p:sp>
        </p:grpSp>
        <p:grpSp>
          <p:nvGrpSpPr>
            <p:cNvPr id="24" name="îṧḻiḓé">
              <a:extLst>
                <a:ext uri="{FF2B5EF4-FFF2-40B4-BE49-F238E27FC236}">
                  <a16:creationId xmlns:a16="http://schemas.microsoft.com/office/drawing/2014/main" id="{2057659E-25FB-1E69-250B-F7F2E153277A}"/>
                </a:ext>
              </a:extLst>
            </p:cNvPr>
            <p:cNvGrpSpPr/>
            <p:nvPr/>
          </p:nvGrpSpPr>
          <p:grpSpPr>
            <a:xfrm>
              <a:off x="936374" y="4743494"/>
              <a:ext cx="9599909" cy="1271025"/>
              <a:chOff x="936374" y="4743494"/>
              <a:chExt cx="9599909" cy="1271025"/>
            </a:xfrm>
          </p:grpSpPr>
          <p:grpSp>
            <p:nvGrpSpPr>
              <p:cNvPr id="5" name="îŝ1îḑè">
                <a:extLst>
                  <a:ext uri="{FF2B5EF4-FFF2-40B4-BE49-F238E27FC236}">
                    <a16:creationId xmlns:a16="http://schemas.microsoft.com/office/drawing/2014/main" id="{A33B65DF-EF2B-6DF7-A326-1E9EA69E49FB}"/>
                  </a:ext>
                </a:extLst>
              </p:cNvPr>
              <p:cNvGrpSpPr/>
              <p:nvPr/>
            </p:nvGrpSpPr>
            <p:grpSpPr>
              <a:xfrm>
                <a:off x="936374" y="4743494"/>
                <a:ext cx="9599909" cy="1271025"/>
                <a:chOff x="1081828" y="1785045"/>
                <a:chExt cx="10133458" cy="1271025"/>
              </a:xfrm>
            </p:grpSpPr>
            <p:sp>
              <p:nvSpPr>
                <p:cNvPr id="6" name="ïşļíḍê">
                  <a:extLst>
                    <a:ext uri="{FF2B5EF4-FFF2-40B4-BE49-F238E27FC236}">
                      <a16:creationId xmlns:a16="http://schemas.microsoft.com/office/drawing/2014/main" id="{F622826C-CD63-E6AE-E5FF-ECC85B12FEE9}"/>
                    </a:ext>
                  </a:extLst>
                </p:cNvPr>
                <p:cNvSpPr/>
                <p:nvPr>
                  <p:custDataLst>
                    <p:tags r:id="rId2"/>
                  </p:custDataLst>
                </p:nvPr>
              </p:nvSpPr>
              <p:spPr>
                <a:xfrm>
                  <a:off x="1682780" y="1937195"/>
                  <a:ext cx="9532506" cy="1118875"/>
                </a:xfrm>
                <a:prstGeom prst="roundRect">
                  <a:avLst>
                    <a:gd name="adj" fmla="val 3723"/>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sp>
              <p:nvSpPr>
                <p:cNvPr id="7" name="ïśļîḋé">
                  <a:extLst>
                    <a:ext uri="{FF2B5EF4-FFF2-40B4-BE49-F238E27FC236}">
                      <a16:creationId xmlns:a16="http://schemas.microsoft.com/office/drawing/2014/main" id="{6229A6C6-9DCC-E173-075A-68CCE713561B}"/>
                    </a:ext>
                  </a:extLst>
                </p:cNvPr>
                <p:cNvSpPr/>
                <p:nvPr>
                  <p:custDataLst>
                    <p:tags r:id="rId3"/>
                  </p:custDataLst>
                </p:nvPr>
              </p:nvSpPr>
              <p:spPr>
                <a:xfrm flipH="1">
                  <a:off x="1081828" y="1785045"/>
                  <a:ext cx="1682499" cy="1270800"/>
                </a:xfrm>
                <a:custGeom>
                  <a:avLst/>
                  <a:gdLst>
                    <a:gd name="connsiteX0" fmla="*/ 1848900 w 1848900"/>
                    <a:gd name="connsiteY0" fmla="*/ 0 h 1403206"/>
                    <a:gd name="connsiteX1" fmla="*/ 901546 w 1848900"/>
                    <a:gd name="connsiteY1" fmla="*/ 0 h 1403206"/>
                    <a:gd name="connsiteX2" fmla="*/ 273756 w 1848900"/>
                    <a:gd name="connsiteY2" fmla="*/ 469940 h 1403206"/>
                    <a:gd name="connsiteX3" fmla="*/ 0 w 1848900"/>
                    <a:gd name="connsiteY3" fmla="*/ 1403206 h 1403206"/>
                    <a:gd name="connsiteX4" fmla="*/ 1194652 w 1848900"/>
                    <a:gd name="connsiteY4" fmla="*/ 1403206 h 1403206"/>
                    <a:gd name="connsiteX5" fmla="*/ 1848900 w 1848900"/>
                    <a:gd name="connsiteY5" fmla="*/ 748958 h 140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8900" h="1403206">
                      <a:moveTo>
                        <a:pt x="1848900" y="0"/>
                      </a:moveTo>
                      <a:lnTo>
                        <a:pt x="901546" y="0"/>
                      </a:lnTo>
                      <a:cubicBezTo>
                        <a:pt x="611103" y="0"/>
                        <a:pt x="355537" y="191373"/>
                        <a:pt x="273756" y="469940"/>
                      </a:cubicBezTo>
                      <a:lnTo>
                        <a:pt x="0" y="1403206"/>
                      </a:lnTo>
                      <a:lnTo>
                        <a:pt x="1194652" y="1403206"/>
                      </a:lnTo>
                      <a:cubicBezTo>
                        <a:pt x="1555902" y="1403206"/>
                        <a:pt x="1848900" y="1110358"/>
                        <a:pt x="1848900" y="748958"/>
                      </a:cubicBezTo>
                      <a:close/>
                    </a:path>
                  </a:pathLst>
                </a:cu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3210" tIns="41605" rIns="83210" bIns="41605" numCol="1" spcCol="0" rtlCol="0" fromWordArt="0" anchor="ctr" anchorCtr="0" forceAA="0" compatLnSpc="1">
                  <a:spAutoFit/>
                </a:bodyPr>
                <a:lstStyle/>
                <a:p>
                  <a:pPr algn="ctr" defTabSz="913765">
                    <a:lnSpc>
                      <a:spcPct val="120000"/>
                    </a:lnSpc>
                  </a:pPr>
                  <a:r>
                    <a:rPr lang="zh-CN" altLang="en-US" sz="1600" dirty="0">
                      <a:solidFill>
                        <a:srgbClr val="F9FCFF"/>
                      </a:solidFill>
                      <a:latin typeface="+mn-ea"/>
                    </a:rPr>
                    <a:t>谢更好</a:t>
                  </a:r>
                </a:p>
                <a:p>
                  <a:pPr algn="ctr" defTabSz="913765">
                    <a:lnSpc>
                      <a:spcPct val="120000"/>
                    </a:lnSpc>
                  </a:pPr>
                  <a:r>
                    <a:rPr lang="zh-CN" altLang="en-US" sz="1600" dirty="0">
                      <a:solidFill>
                        <a:srgbClr val="F9FCFF"/>
                      </a:solidFill>
                      <a:latin typeface="+mn-ea"/>
                    </a:rPr>
                    <a:t>的自己</a:t>
                  </a:r>
                </a:p>
              </p:txBody>
            </p:sp>
          </p:grpSp>
          <p:sp>
            <p:nvSpPr>
              <p:cNvPr id="124" name="î$ḻíḑè">
                <a:extLst>
                  <a:ext uri="{FF2B5EF4-FFF2-40B4-BE49-F238E27FC236}">
                    <a16:creationId xmlns:a16="http://schemas.microsoft.com/office/drawing/2014/main" id="{6662FFEE-1323-3AF4-433F-757FAAC834C0}"/>
                  </a:ext>
                </a:extLst>
              </p:cNvPr>
              <p:cNvSpPr/>
              <p:nvPr/>
            </p:nvSpPr>
            <p:spPr>
              <a:xfrm>
                <a:off x="2577105" y="5100344"/>
                <a:ext cx="7871032" cy="846001"/>
              </a:xfrm>
              <a:prstGeom prst="rect">
                <a:avLst/>
              </a:prstGeom>
            </p:spPr>
            <p:txBody>
              <a:bodyPr wrap="square">
                <a:spAutoFit/>
              </a:bodyPr>
              <a:lstStyle/>
              <a:p>
                <a:pPr>
                  <a:lnSpc>
                    <a:spcPct val="120000"/>
                  </a:lnSpc>
                </a:pPr>
                <a:r>
                  <a:rPr lang="zh-CN" altLang="en-US" sz="1400" dirty="0">
                    <a:latin typeface="+mn-ea"/>
                  </a:rPr>
                  <a:t>以梦为马，不负韶华。感谢一直不曾放弃的自己，不断前行，从未驻足。未来的道路上，愿自己仍然能保持乐观、积极向上的心态，仰望星空、脚踏实地，成为更好的自己！行文至此，落笔为终。感谢所有的遇见，愿我们都前程似锦、未来可期</a:t>
                </a:r>
                <a:endParaRPr lang="en-US" altLang="zh-CN" sz="1400" dirty="0">
                  <a:latin typeface="+mn-ea"/>
                </a:endParaRPr>
              </a:p>
            </p:txBody>
          </p:sp>
        </p:grpSp>
        <p:grpSp>
          <p:nvGrpSpPr>
            <p:cNvPr id="11" name="iṩļïďê">
              <a:extLst>
                <a:ext uri="{FF2B5EF4-FFF2-40B4-BE49-F238E27FC236}">
                  <a16:creationId xmlns:a16="http://schemas.microsoft.com/office/drawing/2014/main" id="{16F84F1E-499E-4F3E-BB2E-ACC728FE390F}"/>
                </a:ext>
              </a:extLst>
            </p:cNvPr>
            <p:cNvGrpSpPr/>
            <p:nvPr/>
          </p:nvGrpSpPr>
          <p:grpSpPr>
            <a:xfrm>
              <a:off x="1524382" y="3394644"/>
              <a:ext cx="9671677" cy="1270800"/>
              <a:chOff x="1135109" y="3328820"/>
              <a:chExt cx="9671677" cy="1270800"/>
            </a:xfrm>
          </p:grpSpPr>
          <p:grpSp>
            <p:nvGrpSpPr>
              <p:cNvPr id="126" name="íşḷïḑè">
                <a:extLst>
                  <a:ext uri="{FF2B5EF4-FFF2-40B4-BE49-F238E27FC236}">
                    <a16:creationId xmlns:a16="http://schemas.microsoft.com/office/drawing/2014/main" id="{321E8986-E4B5-989B-A6BE-28B97320D29F}"/>
                  </a:ext>
                </a:extLst>
              </p:cNvPr>
              <p:cNvGrpSpPr/>
              <p:nvPr/>
            </p:nvGrpSpPr>
            <p:grpSpPr>
              <a:xfrm>
                <a:off x="1135109" y="3465432"/>
                <a:ext cx="9290511" cy="1118875"/>
                <a:chOff x="992238" y="3379698"/>
                <a:chExt cx="9805239" cy="1118875"/>
              </a:xfrm>
            </p:grpSpPr>
            <p:sp>
              <p:nvSpPr>
                <p:cNvPr id="127" name="iṡľíďè">
                  <a:extLst>
                    <a:ext uri="{FF2B5EF4-FFF2-40B4-BE49-F238E27FC236}">
                      <a16:creationId xmlns:a16="http://schemas.microsoft.com/office/drawing/2014/main" id="{7B24E16D-CB22-3812-145C-35E0A3B2E3BC}"/>
                    </a:ext>
                  </a:extLst>
                </p:cNvPr>
                <p:cNvSpPr/>
                <p:nvPr/>
              </p:nvSpPr>
              <p:spPr>
                <a:xfrm>
                  <a:off x="992238" y="3379698"/>
                  <a:ext cx="9805239" cy="1118875"/>
                </a:xfrm>
                <a:prstGeom prst="roundRect">
                  <a:avLst>
                    <a:gd name="adj" fmla="val 3723"/>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sp>
              <p:nvSpPr>
                <p:cNvPr id="128" name="îṣľiḓê">
                  <a:extLst>
                    <a:ext uri="{FF2B5EF4-FFF2-40B4-BE49-F238E27FC236}">
                      <a16:creationId xmlns:a16="http://schemas.microsoft.com/office/drawing/2014/main" id="{79A79F94-4A2D-1857-884F-52574AFF9721}"/>
                    </a:ext>
                  </a:extLst>
                </p:cNvPr>
                <p:cNvSpPr/>
                <p:nvPr/>
              </p:nvSpPr>
              <p:spPr>
                <a:xfrm>
                  <a:off x="1394522" y="3617081"/>
                  <a:ext cx="7991423" cy="587469"/>
                </a:xfrm>
                <a:prstGeom prst="rect">
                  <a:avLst/>
                </a:prstGeom>
              </p:spPr>
              <p:txBody>
                <a:bodyPr wrap="square">
                  <a:spAutoFit/>
                </a:bodyPr>
                <a:lstStyle/>
                <a:p>
                  <a:pPr>
                    <a:lnSpc>
                      <a:spcPct val="120000"/>
                    </a:lnSpc>
                  </a:pPr>
                  <a:r>
                    <a:rPr lang="zh-CN" altLang="en-US" sz="1400" dirty="0">
                      <a:latin typeface="+mn-ea"/>
                    </a:rPr>
                    <a:t>感谢我的室友们和</a:t>
                  </a:r>
                  <a:r>
                    <a:rPr lang="en-US" altLang="zh-CN" sz="1400" dirty="0">
                      <a:latin typeface="+mn-ea"/>
                    </a:rPr>
                    <a:t>xx</a:t>
                  </a:r>
                  <a:r>
                    <a:rPr lang="zh-CN" altLang="en-US" sz="1400" dirty="0">
                      <a:latin typeface="+mn-ea"/>
                    </a:rPr>
                    <a:t>班的同学们，你们或意气风发，或灵动聪慧，地久天长；感谢同门的师兄师姐，你们在日常生活和学习中对我的照顾和帮助，让我不断成长和进步</a:t>
                  </a:r>
                  <a:endParaRPr lang="en-US" altLang="zh-CN" sz="1400" dirty="0">
                    <a:latin typeface="+mn-ea"/>
                  </a:endParaRPr>
                </a:p>
              </p:txBody>
            </p:sp>
          </p:grpSp>
          <p:sp>
            <p:nvSpPr>
              <p:cNvPr id="9" name="îsļíḑé">
                <a:extLst>
                  <a:ext uri="{FF2B5EF4-FFF2-40B4-BE49-F238E27FC236}">
                    <a16:creationId xmlns:a16="http://schemas.microsoft.com/office/drawing/2014/main" id="{4FD68235-0652-055C-6C9C-0B2129831CBC}"/>
                  </a:ext>
                </a:extLst>
              </p:cNvPr>
              <p:cNvSpPr/>
              <p:nvPr>
                <p:custDataLst>
                  <p:tags r:id="rId1"/>
                </p:custDataLst>
              </p:nvPr>
            </p:nvSpPr>
            <p:spPr>
              <a:xfrm>
                <a:off x="9212610" y="3328820"/>
                <a:ext cx="1594176" cy="1270800"/>
              </a:xfrm>
              <a:custGeom>
                <a:avLst/>
                <a:gdLst>
                  <a:gd name="connsiteX0" fmla="*/ 1848900 w 1848900"/>
                  <a:gd name="connsiteY0" fmla="*/ 0 h 1403206"/>
                  <a:gd name="connsiteX1" fmla="*/ 901546 w 1848900"/>
                  <a:gd name="connsiteY1" fmla="*/ 0 h 1403206"/>
                  <a:gd name="connsiteX2" fmla="*/ 273756 w 1848900"/>
                  <a:gd name="connsiteY2" fmla="*/ 469940 h 1403206"/>
                  <a:gd name="connsiteX3" fmla="*/ 0 w 1848900"/>
                  <a:gd name="connsiteY3" fmla="*/ 1403206 h 1403206"/>
                  <a:gd name="connsiteX4" fmla="*/ 1194652 w 1848900"/>
                  <a:gd name="connsiteY4" fmla="*/ 1403206 h 1403206"/>
                  <a:gd name="connsiteX5" fmla="*/ 1848900 w 1848900"/>
                  <a:gd name="connsiteY5" fmla="*/ 748958 h 1403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8900" h="1403206">
                    <a:moveTo>
                      <a:pt x="1848900" y="0"/>
                    </a:moveTo>
                    <a:lnTo>
                      <a:pt x="901546" y="0"/>
                    </a:lnTo>
                    <a:cubicBezTo>
                      <a:pt x="611103" y="0"/>
                      <a:pt x="355537" y="191373"/>
                      <a:pt x="273756" y="469940"/>
                    </a:cubicBezTo>
                    <a:lnTo>
                      <a:pt x="0" y="1403206"/>
                    </a:lnTo>
                    <a:lnTo>
                      <a:pt x="1194652" y="1403206"/>
                    </a:lnTo>
                    <a:cubicBezTo>
                      <a:pt x="1555902" y="1403206"/>
                      <a:pt x="1848900" y="1110358"/>
                      <a:pt x="1848900" y="748958"/>
                    </a:cubicBezTo>
                    <a:close/>
                  </a:path>
                </a:pathLst>
              </a:custGeom>
              <a:solidFill>
                <a:schemeClr val="accent3"/>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lnSpc>
                    <a:spcPct val="120000"/>
                  </a:lnSpc>
                </a:pPr>
                <a:r>
                  <a:rPr lang="zh-CN" altLang="en-US" b="1" dirty="0">
                    <a:solidFill>
                      <a:srgbClr val="FFFFFF"/>
                    </a:solidFill>
                    <a:latin typeface="Arial"/>
                    <a:ea typeface="微软雅黑 Light"/>
                  </a:rPr>
                  <a:t>  </a:t>
                </a:r>
                <a:r>
                  <a:rPr lang="zh-CN" altLang="en-US" sz="1600" dirty="0">
                    <a:solidFill>
                      <a:srgbClr val="F9FCFF"/>
                    </a:solidFill>
                    <a:latin typeface="+mn-ea"/>
                  </a:rPr>
                  <a:t>谢同窗</a:t>
                </a:r>
                <a:endParaRPr lang="zh-CN" altLang="en-US" dirty="0">
                  <a:solidFill>
                    <a:srgbClr val="F9FCFF"/>
                  </a:solidFill>
                  <a:latin typeface="+mn-ea"/>
                </a:endParaRPr>
              </a:p>
            </p:txBody>
          </p:sp>
        </p:grpSp>
      </p:grpSp>
      <p:sp>
        <p:nvSpPr>
          <p:cNvPr id="8" name="ïślîḓe">
            <a:extLst>
              <a:ext uri="{FF2B5EF4-FFF2-40B4-BE49-F238E27FC236}">
                <a16:creationId xmlns:a16="http://schemas.microsoft.com/office/drawing/2014/main" id="{916EABC0-E305-D805-5B76-B0097F01F2DD}"/>
              </a:ext>
            </a:extLst>
          </p:cNvPr>
          <p:cNvSpPr>
            <a:spLocks noGrp="1"/>
          </p:cNvSpPr>
          <p:nvPr>
            <p:ph type="sldNum" sz="quarter" idx="12"/>
          </p:nvPr>
        </p:nvSpPr>
        <p:spPr/>
        <p:txBody>
          <a:bodyPr/>
          <a:lstStyle/>
          <a:p>
            <a:fld id="{7F65B630-C7FF-41C0-9923-C5E5E29EED81}" type="slidenum">
              <a:rPr lang="en-US" altLang="zh-CN" smtClean="0"/>
              <a:pPr/>
              <a:t>29</a:t>
            </a:fld>
            <a:endParaRPr lang="en-US"/>
          </a:p>
        </p:txBody>
      </p:sp>
    </p:spTree>
    <p:extLst>
      <p:ext uri="{BB962C8B-B14F-4D97-AF65-F5344CB8AC3E}">
        <p14:creationId xmlns:p14="http://schemas.microsoft.com/office/powerpoint/2010/main" val="409438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iṡḷiḑe"/>
        <p:cNvGrpSpPr/>
        <p:nvPr/>
      </p:nvGrpSpPr>
      <p:grpSpPr>
        <a:xfrm>
          <a:off x="0" y="0"/>
          <a:ext cx="0" cy="0"/>
          <a:chOff x="0" y="0"/>
          <a:chExt cx="0" cy="0"/>
        </a:xfrm>
      </p:grpSpPr>
      <p:sp>
        <p:nvSpPr>
          <p:cNvPr id="3" name="iŝļïďê">
            <a:extLst>
              <a:ext uri="{FF2B5EF4-FFF2-40B4-BE49-F238E27FC236}">
                <a16:creationId xmlns:a16="http://schemas.microsoft.com/office/drawing/2014/main" id="{E82E1C7B-2E90-BD41-7AAA-7D15374D22E8}"/>
              </a:ext>
            </a:extLst>
          </p:cNvPr>
          <p:cNvSpPr>
            <a:spLocks noGrp="1"/>
          </p:cNvSpPr>
          <p:nvPr>
            <p:ph type="title"/>
          </p:nvPr>
        </p:nvSpPr>
        <p:spPr>
          <a:xfrm>
            <a:off x="4128408" y="4948524"/>
            <a:ext cx="6045199" cy="590931"/>
          </a:xfrm>
        </p:spPr>
        <p:txBody>
          <a:bodyPr/>
          <a:lstStyle/>
          <a:p>
            <a:r>
              <a:rPr lang="zh-CN" altLang="en-US" dirty="0"/>
              <a:t>选题背景</a:t>
            </a:r>
          </a:p>
        </p:txBody>
      </p:sp>
      <p:sp>
        <p:nvSpPr>
          <p:cNvPr id="5" name="íšlídê">
            <a:extLst>
              <a:ext uri="{FF2B5EF4-FFF2-40B4-BE49-F238E27FC236}">
                <a16:creationId xmlns:a16="http://schemas.microsoft.com/office/drawing/2014/main" id="{D09FF403-0D12-DBFD-3A02-3EA5306BB307}"/>
              </a:ext>
            </a:extLst>
          </p:cNvPr>
          <p:cNvSpPr>
            <a:spLocks noGrp="1"/>
          </p:cNvSpPr>
          <p:nvPr>
            <p:ph type="body" idx="1"/>
          </p:nvPr>
        </p:nvSpPr>
        <p:spPr>
          <a:xfrm>
            <a:off x="4128408" y="5539455"/>
            <a:ext cx="6045199" cy="338554"/>
          </a:xfrm>
        </p:spPr>
        <p:txBody>
          <a:bodyPr/>
          <a:lstStyle/>
          <a:p>
            <a:pPr>
              <a:lnSpc>
                <a:spcPct val="100000"/>
              </a:lnSpc>
            </a:pPr>
            <a:r>
              <a:rPr lang="zh-CN" altLang="en-US" dirty="0"/>
              <a:t>请在此处编辑文字请在此处编辑文字。</a:t>
            </a:r>
          </a:p>
        </p:txBody>
      </p:sp>
      <p:sp>
        <p:nvSpPr>
          <p:cNvPr id="9" name="îşḻîḑè">
            <a:extLst>
              <a:ext uri="{FF2B5EF4-FFF2-40B4-BE49-F238E27FC236}">
                <a16:creationId xmlns:a16="http://schemas.microsoft.com/office/drawing/2014/main" id="{AA0D6A82-1291-E6B3-7ED5-546263151F2E}"/>
              </a:ext>
            </a:extLst>
          </p:cNvPr>
          <p:cNvSpPr txBox="1">
            <a:spLocks/>
          </p:cNvSpPr>
          <p:nvPr/>
        </p:nvSpPr>
        <p:spPr>
          <a:xfrm>
            <a:off x="3829050" y="4548414"/>
            <a:ext cx="5233255" cy="1446550"/>
          </a:xfrm>
          <a:prstGeom prst="rect">
            <a:avLst/>
          </a:prstGeom>
        </p:spPr>
        <p:txBody>
          <a:bodyPr vert="horz" wrap="square" lIns="91440" tIns="45720" rIns="91440" bIns="45720" rtlCol="0" anchor="ctr">
            <a:spAutoFit/>
          </a:bodyPr>
          <a:lstStyle>
            <a:defPPr>
              <a:defRPr lang="zh-CN"/>
            </a:defPPr>
            <a:lvl1pPr marL="0" algn="ctr" defTabSz="914400" rtl="0" eaLnBrk="1" latinLnBrk="0" hangingPunct="1">
              <a:defRPr lang="zh-CN" altLang="en-US"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8800" b="1" dirty="0">
                <a:solidFill>
                  <a:schemeClr val="accent1">
                    <a:alpha val="20000"/>
                  </a:schemeClr>
                </a:solidFill>
              </a:rPr>
              <a:t>PART 01</a:t>
            </a:r>
          </a:p>
        </p:txBody>
      </p:sp>
      <p:sp>
        <p:nvSpPr>
          <p:cNvPr id="10" name="iṥļîḓê">
            <a:extLst>
              <a:ext uri="{FF2B5EF4-FFF2-40B4-BE49-F238E27FC236}">
                <a16:creationId xmlns:a16="http://schemas.microsoft.com/office/drawing/2014/main" id="{E0385AA9-AC7C-D674-AB54-DEEE33A46DCC}"/>
              </a:ext>
            </a:extLst>
          </p:cNvPr>
          <p:cNvSpPr>
            <a:spLocks noGrp="1"/>
          </p:cNvSpPr>
          <p:nvPr>
            <p:ph type="sldNum" sz="quarter" idx="12"/>
          </p:nvPr>
        </p:nvSpPr>
        <p:spPr/>
        <p:txBody>
          <a:bodyPr/>
          <a:lstStyle/>
          <a:p>
            <a:fld id="{7F65B630-C7FF-41C0-9923-C5E5E29EED81}" type="slidenum">
              <a:rPr lang="en-US" altLang="zh-CN" smtClean="0"/>
              <a:pPr/>
              <a:t>3</a:t>
            </a:fld>
            <a:endParaRPr lang="en-US"/>
          </a:p>
        </p:txBody>
      </p:sp>
    </p:spTree>
    <p:extLst>
      <p:ext uri="{BB962C8B-B14F-4D97-AF65-F5344CB8AC3E}">
        <p14:creationId xmlns:p14="http://schemas.microsoft.com/office/powerpoint/2010/main" val="997450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îšḻîḋè"/>
        <p:cNvGrpSpPr/>
        <p:nvPr/>
      </p:nvGrpSpPr>
      <p:grpSpPr>
        <a:xfrm>
          <a:off x="0" y="0"/>
          <a:ext cx="0" cy="0"/>
          <a:chOff x="0" y="0"/>
          <a:chExt cx="0" cy="0"/>
        </a:xfrm>
      </p:grpSpPr>
      <p:sp>
        <p:nvSpPr>
          <p:cNvPr id="2" name="isḷiḍê">
            <a:extLst>
              <a:ext uri="{FF2B5EF4-FFF2-40B4-BE49-F238E27FC236}">
                <a16:creationId xmlns:a16="http://schemas.microsoft.com/office/drawing/2014/main" id="{BAE26A7C-6078-8402-29AD-14671BF0FED5}"/>
              </a:ext>
            </a:extLst>
          </p:cNvPr>
          <p:cNvSpPr>
            <a:spLocks noChangeAspect="1"/>
          </p:cNvSpPr>
          <p:nvPr/>
        </p:nvSpPr>
        <p:spPr>
          <a:xfrm>
            <a:off x="456751" y="3120870"/>
            <a:ext cx="616260" cy="616260"/>
          </a:xfrm>
          <a:prstGeom prst="round1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islíďê">
            <a:extLst>
              <a:ext uri="{FF2B5EF4-FFF2-40B4-BE49-F238E27FC236}">
                <a16:creationId xmlns:a16="http://schemas.microsoft.com/office/drawing/2014/main" id="{8CE23D49-F448-4BBF-A47A-77B2478718E0}"/>
              </a:ext>
            </a:extLst>
          </p:cNvPr>
          <p:cNvSpPr>
            <a:spLocks noGrp="1"/>
          </p:cNvSpPr>
          <p:nvPr>
            <p:ph type="ctrTitle"/>
          </p:nvPr>
        </p:nvSpPr>
        <p:spPr/>
        <p:txBody>
          <a:bodyPr/>
          <a:lstStyle/>
          <a:p>
            <a:r>
              <a:rPr lang="zh-CN" altLang="en-US" dirty="0"/>
              <a:t>谢谢观看</a:t>
            </a:r>
            <a:endParaRPr lang="en-GB" altLang="en-US" dirty="0"/>
          </a:p>
        </p:txBody>
      </p:sp>
    </p:spTree>
    <p:extLst>
      <p:ext uri="{BB962C8B-B14F-4D97-AF65-F5344CB8AC3E}">
        <p14:creationId xmlns:p14="http://schemas.microsoft.com/office/powerpoint/2010/main" val="1812404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ïṥļïďe"/>
        <p:cNvGrpSpPr/>
        <p:nvPr/>
      </p:nvGrpSpPr>
      <p:grpSpPr>
        <a:xfrm>
          <a:off x="0" y="0"/>
          <a:ext cx="0" cy="0"/>
          <a:chOff x="0" y="0"/>
          <a:chExt cx="0" cy="0"/>
        </a:xfrm>
      </p:grpSpPr>
      <p:sp>
        <p:nvSpPr>
          <p:cNvPr id="5" name="íṣļîḍé">
            <a:extLst>
              <a:ext uri="{FF2B5EF4-FFF2-40B4-BE49-F238E27FC236}">
                <a16:creationId xmlns:a16="http://schemas.microsoft.com/office/drawing/2014/main" id="{F44390AA-19A9-4B08-B854-0592C831F3DF}"/>
              </a:ext>
            </a:extLst>
          </p:cNvPr>
          <p:cNvSpPr>
            <a:spLocks noGrp="1"/>
          </p:cNvSpPr>
          <p:nvPr>
            <p:ph type="title"/>
          </p:nvPr>
        </p:nvSpPr>
        <p:spPr/>
        <p:txBody>
          <a:bodyPr/>
          <a:lstStyle/>
          <a:p>
            <a:r>
              <a:rPr lang="zh-CN" altLang="en-US" dirty="0"/>
              <a:t>选题国外研究现状</a:t>
            </a:r>
          </a:p>
        </p:txBody>
      </p:sp>
      <p:grpSp>
        <p:nvGrpSpPr>
          <p:cNvPr id="288" name="îšḻîḑe">
            <a:extLst>
              <a:ext uri="{FF2B5EF4-FFF2-40B4-BE49-F238E27FC236}">
                <a16:creationId xmlns:a16="http://schemas.microsoft.com/office/drawing/2014/main" id="{B4C540BB-B74F-C079-C719-CD752DBDDC02}"/>
              </a:ext>
            </a:extLst>
          </p:cNvPr>
          <p:cNvGrpSpPr/>
          <p:nvPr/>
        </p:nvGrpSpPr>
        <p:grpSpPr>
          <a:xfrm>
            <a:off x="577562" y="0"/>
            <a:ext cx="11609356" cy="6134100"/>
            <a:chOff x="577562" y="0"/>
            <a:chExt cx="11609356" cy="6134100"/>
          </a:xfrm>
        </p:grpSpPr>
        <p:sp>
          <p:nvSpPr>
            <p:cNvPr id="37" name="í$lïḓê">
              <a:extLst>
                <a:ext uri="{FF2B5EF4-FFF2-40B4-BE49-F238E27FC236}">
                  <a16:creationId xmlns:a16="http://schemas.microsoft.com/office/drawing/2014/main" id="{5C0F64BE-BF3E-DE5F-C9C8-FAA3618FBB8B}"/>
                </a:ext>
              </a:extLst>
            </p:cNvPr>
            <p:cNvSpPr/>
            <p:nvPr/>
          </p:nvSpPr>
          <p:spPr>
            <a:xfrm>
              <a:off x="577562" y="2628900"/>
              <a:ext cx="9753600" cy="3505200"/>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ïṩḻíde">
              <a:extLst>
                <a:ext uri="{FF2B5EF4-FFF2-40B4-BE49-F238E27FC236}">
                  <a16:creationId xmlns:a16="http://schemas.microsoft.com/office/drawing/2014/main" id="{3B241D88-F803-9A89-AC4B-8D2F1080FABD}"/>
                </a:ext>
              </a:extLst>
            </p:cNvPr>
            <p:cNvGrpSpPr/>
            <p:nvPr/>
          </p:nvGrpSpPr>
          <p:grpSpPr>
            <a:xfrm>
              <a:off x="1058161" y="3415349"/>
              <a:ext cx="9050071" cy="1953473"/>
              <a:chOff x="2698192" y="3180149"/>
              <a:chExt cx="9050071" cy="1953473"/>
            </a:xfrm>
          </p:grpSpPr>
          <p:grpSp>
            <p:nvGrpSpPr>
              <p:cNvPr id="39" name="îṥḻîďè">
                <a:extLst>
                  <a:ext uri="{FF2B5EF4-FFF2-40B4-BE49-F238E27FC236}">
                    <a16:creationId xmlns:a16="http://schemas.microsoft.com/office/drawing/2014/main" id="{7F3630C9-8E93-82B9-2FBD-53F430FC8744}"/>
                  </a:ext>
                </a:extLst>
              </p:cNvPr>
              <p:cNvGrpSpPr/>
              <p:nvPr/>
            </p:nvGrpSpPr>
            <p:grpSpPr>
              <a:xfrm>
                <a:off x="2698192" y="3180149"/>
                <a:ext cx="2647486" cy="1676474"/>
                <a:chOff x="3174614" y="3296237"/>
                <a:chExt cx="2647486" cy="1676474"/>
              </a:xfrm>
            </p:grpSpPr>
            <p:grpSp>
              <p:nvGrpSpPr>
                <p:cNvPr id="59" name="íṩḻiďé">
                  <a:extLst>
                    <a:ext uri="{FF2B5EF4-FFF2-40B4-BE49-F238E27FC236}">
                      <a16:creationId xmlns:a16="http://schemas.microsoft.com/office/drawing/2014/main" id="{36518797-BD07-DA67-34DB-AEEDFA295942}"/>
                    </a:ext>
                  </a:extLst>
                </p:cNvPr>
                <p:cNvGrpSpPr/>
                <p:nvPr/>
              </p:nvGrpSpPr>
              <p:grpSpPr>
                <a:xfrm>
                  <a:off x="3174614" y="4297783"/>
                  <a:ext cx="2647486" cy="674928"/>
                  <a:chOff x="724133" y="4060308"/>
                  <a:chExt cx="2647486" cy="674928"/>
                </a:xfrm>
              </p:grpSpPr>
              <p:sp>
                <p:nvSpPr>
                  <p:cNvPr id="61" name="íšļídé">
                    <a:extLst>
                      <a:ext uri="{FF2B5EF4-FFF2-40B4-BE49-F238E27FC236}">
                        <a16:creationId xmlns:a16="http://schemas.microsoft.com/office/drawing/2014/main" id="{13603317-0297-41A0-34F7-E0BFE018B161}"/>
                      </a:ext>
                    </a:extLst>
                  </p:cNvPr>
                  <p:cNvSpPr/>
                  <p:nvPr/>
                </p:nvSpPr>
                <p:spPr>
                  <a:xfrm>
                    <a:off x="724133" y="4060308"/>
                    <a:ext cx="2647486"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1600" b="1" dirty="0">
                        <a:solidFill>
                          <a:schemeClr val="tx1"/>
                        </a:solidFill>
                      </a:rPr>
                      <a:t>研究该项目是为谋求变化</a:t>
                    </a:r>
                  </a:p>
                </p:txBody>
              </p:sp>
              <p:sp>
                <p:nvSpPr>
                  <p:cNvPr id="63" name="îṥ1íḋé">
                    <a:extLst>
                      <a:ext uri="{FF2B5EF4-FFF2-40B4-BE49-F238E27FC236}">
                        <a16:creationId xmlns:a16="http://schemas.microsoft.com/office/drawing/2014/main" id="{830C156C-5B8A-E910-2308-6F70BD56D943}"/>
                      </a:ext>
                    </a:extLst>
                  </p:cNvPr>
                  <p:cNvSpPr/>
                  <p:nvPr/>
                </p:nvSpPr>
                <p:spPr>
                  <a:xfrm>
                    <a:off x="724133" y="4398862"/>
                    <a:ext cx="2647485" cy="3363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defTabSz="913765">
                      <a:lnSpc>
                        <a:spcPct val="150000"/>
                      </a:lnSpc>
                      <a:buSzPct val="25000"/>
                      <a:defRPr/>
                    </a:pPr>
                    <a:r>
                      <a:rPr kumimoji="0" lang="zh-CN" altLang="en-US" sz="1200" b="0" i="0" u="none" strike="noStrike" kern="1200" cap="none" spc="0" normalizeH="0" baseline="0" noProof="0" dirty="0">
                        <a:ln>
                          <a:noFill/>
                        </a:ln>
                        <a:solidFill>
                          <a:schemeClr val="tx1"/>
                        </a:solidFill>
                        <a:effectLst/>
                        <a:uLnTx/>
                        <a:uFillTx/>
                      </a:rPr>
                      <a:t>强化企业经营管理势在必行</a:t>
                    </a:r>
                  </a:p>
                </p:txBody>
              </p:sp>
            </p:grpSp>
            <p:sp>
              <p:nvSpPr>
                <p:cNvPr id="60" name="î$ḷïdè">
                  <a:extLst>
                    <a:ext uri="{FF2B5EF4-FFF2-40B4-BE49-F238E27FC236}">
                      <a16:creationId xmlns:a16="http://schemas.microsoft.com/office/drawing/2014/main" id="{97C45B0F-A8A6-32D8-7093-8FF554C6855C}"/>
                    </a:ext>
                  </a:extLst>
                </p:cNvPr>
                <p:cNvSpPr txBox="1"/>
                <p:nvPr/>
              </p:nvSpPr>
              <p:spPr>
                <a:xfrm>
                  <a:off x="3308251" y="3296237"/>
                  <a:ext cx="540000" cy="540000"/>
                </a:xfrm>
                <a:prstGeom prst="roundRect">
                  <a:avLst>
                    <a:gd name="adj" fmla="val 50000"/>
                  </a:avLst>
                </a:prstGeom>
                <a:solidFill>
                  <a:schemeClr val="accent1"/>
                </a:solidFill>
                <a:ln w="12700" cap="flat">
                  <a:noFill/>
                  <a:prstDash val="solid"/>
                  <a:miter/>
                </a:ln>
                <a:effectLst/>
              </p:spPr>
              <p:txBody>
                <a:bodyPr rtlCol="0" anchor="ctr"/>
                <a:lstStyle>
                  <a:defPPr>
                    <a:defRPr lang="zh-CN"/>
                  </a:defPPr>
                  <a:lvl1pPr>
                    <a:defRPr/>
                  </a:lvl1pPr>
                </a:lstStyle>
                <a:p>
                  <a:r>
                    <a:rPr lang="en-US" altLang="zh-CN" sz="1400" b="1" dirty="0">
                      <a:solidFill>
                        <a:srgbClr val="FFFFFF"/>
                      </a:solidFill>
                    </a:rPr>
                    <a:t>01</a:t>
                  </a:r>
                  <a:endParaRPr lang="zh-CN" altLang="en-US" sz="1400" b="1" dirty="0">
                    <a:solidFill>
                      <a:srgbClr val="FFFFFF"/>
                    </a:solidFill>
                  </a:endParaRPr>
                </a:p>
              </p:txBody>
            </p:sp>
          </p:grpSp>
          <p:grpSp>
            <p:nvGrpSpPr>
              <p:cNvPr id="41" name="í$ļîďê">
                <a:extLst>
                  <a:ext uri="{FF2B5EF4-FFF2-40B4-BE49-F238E27FC236}">
                    <a16:creationId xmlns:a16="http://schemas.microsoft.com/office/drawing/2014/main" id="{00D8C534-D2C4-F799-8042-5E6B1A88A733}"/>
                  </a:ext>
                </a:extLst>
              </p:cNvPr>
              <p:cNvGrpSpPr/>
              <p:nvPr/>
            </p:nvGrpSpPr>
            <p:grpSpPr>
              <a:xfrm>
                <a:off x="5904019" y="3180149"/>
                <a:ext cx="2521448" cy="1953473"/>
                <a:chOff x="5078839" y="3296237"/>
                <a:chExt cx="2521448" cy="1953473"/>
              </a:xfrm>
            </p:grpSpPr>
            <p:grpSp>
              <p:nvGrpSpPr>
                <p:cNvPr id="54" name="îşḻíḋe">
                  <a:extLst>
                    <a:ext uri="{FF2B5EF4-FFF2-40B4-BE49-F238E27FC236}">
                      <a16:creationId xmlns:a16="http://schemas.microsoft.com/office/drawing/2014/main" id="{F3AF1C97-8FFC-FB2B-6061-44821B57B350}"/>
                    </a:ext>
                  </a:extLst>
                </p:cNvPr>
                <p:cNvGrpSpPr/>
                <p:nvPr/>
              </p:nvGrpSpPr>
              <p:grpSpPr>
                <a:xfrm>
                  <a:off x="5078839" y="4297783"/>
                  <a:ext cx="2521448" cy="951927"/>
                  <a:chOff x="724133" y="4060308"/>
                  <a:chExt cx="2521448" cy="951927"/>
                </a:xfrm>
              </p:grpSpPr>
              <p:sp>
                <p:nvSpPr>
                  <p:cNvPr id="57" name="isľïḑê">
                    <a:extLst>
                      <a:ext uri="{FF2B5EF4-FFF2-40B4-BE49-F238E27FC236}">
                        <a16:creationId xmlns:a16="http://schemas.microsoft.com/office/drawing/2014/main" id="{64C787A3-2650-0FC9-9AD6-2EFBA9617D61}"/>
                      </a:ext>
                    </a:extLst>
                  </p:cNvPr>
                  <p:cNvSpPr/>
                  <p:nvPr/>
                </p:nvSpPr>
                <p:spPr>
                  <a:xfrm>
                    <a:off x="724133" y="4060308"/>
                    <a:ext cx="2521448"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1600" b="1" dirty="0">
                        <a:solidFill>
                          <a:schemeClr val="tx1"/>
                        </a:solidFill>
                      </a:rPr>
                      <a:t>国外环境变化大</a:t>
                    </a:r>
                  </a:p>
                </p:txBody>
              </p:sp>
              <p:sp>
                <p:nvSpPr>
                  <p:cNvPr id="58" name="iṥľiḑè">
                    <a:extLst>
                      <a:ext uri="{FF2B5EF4-FFF2-40B4-BE49-F238E27FC236}">
                        <a16:creationId xmlns:a16="http://schemas.microsoft.com/office/drawing/2014/main" id="{7E12B097-DF26-92CB-01CA-10D442789873}"/>
                      </a:ext>
                    </a:extLst>
                  </p:cNvPr>
                  <p:cNvSpPr/>
                  <p:nvPr/>
                </p:nvSpPr>
                <p:spPr>
                  <a:xfrm>
                    <a:off x="724134" y="4398862"/>
                    <a:ext cx="2521446" cy="613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defTabSz="913765">
                      <a:lnSpc>
                        <a:spcPct val="150000"/>
                      </a:lnSpc>
                      <a:buSzPct val="25000"/>
                      <a:defRPr/>
                    </a:pPr>
                    <a:r>
                      <a:rPr kumimoji="0" lang="zh-CN" altLang="en-US" sz="1200" b="0" i="0" u="none" strike="noStrike" kern="1200" cap="none" spc="0" normalizeH="0" baseline="0" noProof="0" dirty="0">
                        <a:ln>
                          <a:noFill/>
                        </a:ln>
                        <a:solidFill>
                          <a:schemeClr val="tx1"/>
                        </a:solidFill>
                        <a:effectLst/>
                        <a:uLnTx/>
                        <a:uFillTx/>
                      </a:rPr>
                      <a:t>全球性竞争日益激烈，面临着许多新的挑战</a:t>
                    </a:r>
                  </a:p>
                </p:txBody>
              </p:sp>
            </p:grpSp>
            <p:sp>
              <p:nvSpPr>
                <p:cNvPr id="55" name="iślídé">
                  <a:extLst>
                    <a:ext uri="{FF2B5EF4-FFF2-40B4-BE49-F238E27FC236}">
                      <a16:creationId xmlns:a16="http://schemas.microsoft.com/office/drawing/2014/main" id="{F3B8C884-174B-B4D2-D808-5889E66E3D94}"/>
                    </a:ext>
                  </a:extLst>
                </p:cNvPr>
                <p:cNvSpPr txBox="1"/>
                <p:nvPr/>
              </p:nvSpPr>
              <p:spPr>
                <a:xfrm>
                  <a:off x="5142766" y="3296237"/>
                  <a:ext cx="540000" cy="540000"/>
                </a:xfrm>
                <a:prstGeom prst="roundRect">
                  <a:avLst>
                    <a:gd name="adj" fmla="val 50000"/>
                  </a:avLst>
                </a:prstGeom>
                <a:solidFill>
                  <a:schemeClr val="accent5"/>
                </a:solidFill>
                <a:ln w="12700" cap="flat">
                  <a:noFill/>
                  <a:prstDash val="solid"/>
                  <a:miter/>
                </a:ln>
                <a:effectLst/>
              </p:spPr>
              <p:txBody>
                <a:bodyPr wrap="none" rtlCol="0" anchor="ctr"/>
                <a:lstStyle>
                  <a:defPPr>
                    <a:defRPr lang="zh-CN"/>
                  </a:defPPr>
                  <a:lvl1pPr algn="ctr">
                    <a:defRPr b="1">
                      <a:solidFill>
                        <a:srgbClr val="FFFFFF"/>
                      </a:solidFill>
                    </a:defRPr>
                  </a:lvl1pPr>
                </a:lstStyle>
                <a:p>
                  <a:r>
                    <a:rPr lang="en-US" altLang="zh-CN" sz="1400" dirty="0"/>
                    <a:t>02</a:t>
                  </a:r>
                  <a:endParaRPr lang="zh-CN" altLang="en-US" sz="1400" dirty="0"/>
                </a:p>
              </p:txBody>
            </p:sp>
          </p:grpSp>
          <p:grpSp>
            <p:nvGrpSpPr>
              <p:cNvPr id="42" name="îṣlîďé">
                <a:extLst>
                  <a:ext uri="{FF2B5EF4-FFF2-40B4-BE49-F238E27FC236}">
                    <a16:creationId xmlns:a16="http://schemas.microsoft.com/office/drawing/2014/main" id="{9FC9D485-840C-AD9B-423F-F1FB27CC08D6}"/>
                  </a:ext>
                </a:extLst>
              </p:cNvPr>
              <p:cNvGrpSpPr/>
              <p:nvPr/>
            </p:nvGrpSpPr>
            <p:grpSpPr>
              <a:xfrm>
                <a:off x="9109845" y="3180149"/>
                <a:ext cx="2638418" cy="1939822"/>
                <a:chOff x="6443064" y="3296237"/>
                <a:chExt cx="2638418" cy="1939822"/>
              </a:xfrm>
            </p:grpSpPr>
            <p:grpSp>
              <p:nvGrpSpPr>
                <p:cNvPr id="43" name="ïŝḻïḑe">
                  <a:extLst>
                    <a:ext uri="{FF2B5EF4-FFF2-40B4-BE49-F238E27FC236}">
                      <a16:creationId xmlns:a16="http://schemas.microsoft.com/office/drawing/2014/main" id="{664793C1-EA5D-7A4A-CA7A-BD10A204413E}"/>
                    </a:ext>
                  </a:extLst>
                </p:cNvPr>
                <p:cNvGrpSpPr/>
                <p:nvPr/>
              </p:nvGrpSpPr>
              <p:grpSpPr>
                <a:xfrm>
                  <a:off x="6443064" y="4284132"/>
                  <a:ext cx="2638418" cy="951927"/>
                  <a:chOff x="724133" y="4046657"/>
                  <a:chExt cx="2638418" cy="951927"/>
                </a:xfrm>
              </p:grpSpPr>
              <p:sp>
                <p:nvSpPr>
                  <p:cNvPr id="45" name="îsľïḋe">
                    <a:extLst>
                      <a:ext uri="{FF2B5EF4-FFF2-40B4-BE49-F238E27FC236}">
                        <a16:creationId xmlns:a16="http://schemas.microsoft.com/office/drawing/2014/main" id="{D68F090D-3731-3357-3C0E-008951E242D8}"/>
                      </a:ext>
                    </a:extLst>
                  </p:cNvPr>
                  <p:cNvSpPr/>
                  <p:nvPr/>
                </p:nvSpPr>
                <p:spPr>
                  <a:xfrm>
                    <a:off x="724133" y="4046657"/>
                    <a:ext cx="2638418"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1600" b="1" dirty="0">
                        <a:solidFill>
                          <a:schemeClr val="tx1"/>
                        </a:solidFill>
                      </a:rPr>
                      <a:t>国外研究的人才大受欢迎</a:t>
                    </a:r>
                  </a:p>
                </p:txBody>
              </p:sp>
              <p:sp>
                <p:nvSpPr>
                  <p:cNvPr id="50" name="išļïḑé">
                    <a:extLst>
                      <a:ext uri="{FF2B5EF4-FFF2-40B4-BE49-F238E27FC236}">
                        <a16:creationId xmlns:a16="http://schemas.microsoft.com/office/drawing/2014/main" id="{51B8B946-46F0-4297-0CAC-7E708D241EE5}"/>
                      </a:ext>
                    </a:extLst>
                  </p:cNvPr>
                  <p:cNvSpPr/>
                  <p:nvPr/>
                </p:nvSpPr>
                <p:spPr>
                  <a:xfrm>
                    <a:off x="724134" y="4385211"/>
                    <a:ext cx="2638416" cy="613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defTabSz="913765">
                      <a:lnSpc>
                        <a:spcPct val="150000"/>
                      </a:lnSpc>
                      <a:buSzPct val="25000"/>
                      <a:defRPr/>
                    </a:pPr>
                    <a:r>
                      <a:rPr kumimoji="0" lang="zh-CN" altLang="en-US" sz="1200" b="0" i="0" u="none" strike="noStrike" kern="1200" cap="none" spc="0" normalizeH="0" baseline="0" noProof="0" dirty="0">
                        <a:ln>
                          <a:noFill/>
                        </a:ln>
                        <a:solidFill>
                          <a:schemeClr val="tx1"/>
                        </a:solidFill>
                        <a:effectLst/>
                        <a:uLnTx/>
                        <a:uFillTx/>
                      </a:rPr>
                      <a:t>高级财务管理人才受到世界</a:t>
                    </a:r>
                    <a:r>
                      <a:rPr kumimoji="0" lang="en-US" altLang="zh-CN" sz="1200" b="0" i="0" u="none" strike="noStrike" kern="1200" cap="none" spc="0" normalizeH="0" baseline="0" noProof="0" dirty="0">
                        <a:ln>
                          <a:noFill/>
                        </a:ln>
                        <a:solidFill>
                          <a:schemeClr val="tx1"/>
                        </a:solidFill>
                        <a:effectLst/>
                        <a:uLnTx/>
                        <a:uFillTx/>
                      </a:rPr>
                      <a:t>500</a:t>
                    </a:r>
                    <a:r>
                      <a:rPr kumimoji="0" lang="zh-CN" altLang="en-US" sz="1200" b="0" i="0" u="none" strike="noStrike" kern="1200" cap="none" spc="0" normalizeH="0" baseline="0" noProof="0" dirty="0">
                        <a:ln>
                          <a:noFill/>
                        </a:ln>
                        <a:solidFill>
                          <a:schemeClr val="tx1"/>
                        </a:solidFill>
                        <a:effectLst/>
                        <a:uLnTx/>
                        <a:uFillTx/>
                      </a:rPr>
                      <a:t>强企业的大力推崇</a:t>
                    </a:r>
                  </a:p>
                </p:txBody>
              </p:sp>
            </p:grpSp>
            <p:sp>
              <p:nvSpPr>
                <p:cNvPr id="44" name="iSļiḑé">
                  <a:extLst>
                    <a:ext uri="{FF2B5EF4-FFF2-40B4-BE49-F238E27FC236}">
                      <a16:creationId xmlns:a16="http://schemas.microsoft.com/office/drawing/2014/main" id="{8F1A38C9-6D15-BA58-EA4D-2DB68F6F4671}"/>
                    </a:ext>
                  </a:extLst>
                </p:cNvPr>
                <p:cNvSpPr txBox="1"/>
                <p:nvPr/>
              </p:nvSpPr>
              <p:spPr>
                <a:xfrm>
                  <a:off x="6508431" y="3296237"/>
                  <a:ext cx="540000" cy="540000"/>
                </a:xfrm>
                <a:prstGeom prst="roundRect">
                  <a:avLst>
                    <a:gd name="adj" fmla="val 50000"/>
                  </a:avLst>
                </a:prstGeom>
                <a:solidFill>
                  <a:schemeClr val="accent2"/>
                </a:solidFill>
                <a:ln w="12700" cap="flat">
                  <a:noFill/>
                  <a:prstDash val="solid"/>
                  <a:miter/>
                </a:ln>
                <a:effectLst/>
              </p:spPr>
              <p:txBody>
                <a:bodyPr rtlCol="0" anchor="ctr"/>
                <a:lstStyle>
                  <a:defPPr>
                    <a:defRPr lang="zh-CN"/>
                  </a:defPPr>
                  <a:lvl1pPr>
                    <a:defRPr/>
                  </a:lvl1pPr>
                </a:lstStyle>
                <a:p>
                  <a:r>
                    <a:rPr lang="en-US" altLang="zh-CN" sz="1400" b="1" dirty="0">
                      <a:solidFill>
                        <a:srgbClr val="FFFFFF"/>
                      </a:solidFill>
                    </a:rPr>
                    <a:t>03</a:t>
                  </a:r>
                  <a:endParaRPr lang="zh-CN" altLang="en-US" sz="1400" b="1" dirty="0">
                    <a:solidFill>
                      <a:srgbClr val="FFFFFF"/>
                    </a:solidFill>
                  </a:endParaRPr>
                </a:p>
              </p:txBody>
            </p:sp>
          </p:grpSp>
        </p:grpSp>
        <p:sp>
          <p:nvSpPr>
            <p:cNvPr id="20" name="îśḻiḓé">
              <a:extLst>
                <a:ext uri="{FF2B5EF4-FFF2-40B4-BE49-F238E27FC236}">
                  <a16:creationId xmlns:a16="http://schemas.microsoft.com/office/drawing/2014/main" id="{02B31F6A-28B0-B0E9-FF2C-DC01D0998882}"/>
                </a:ext>
              </a:extLst>
            </p:cNvPr>
            <p:cNvSpPr/>
            <p:nvPr/>
          </p:nvSpPr>
          <p:spPr>
            <a:xfrm>
              <a:off x="9635808" y="0"/>
              <a:ext cx="2551110" cy="4023020"/>
            </a:xfrm>
            <a:prstGeom prst="round2SameRect">
              <a:avLst>
                <a:gd name="adj1" fmla="val 0"/>
                <a:gd name="adj2" fmla="val 50000"/>
              </a:avLst>
            </a:prstGeom>
            <a:blipFill>
              <a:blip r:embed="rId3" cstate="screen">
                <a:grayscl/>
                <a:extLst>
                  <a:ext uri="{28A0092B-C50C-407E-A947-70E740481C1C}">
                    <a14:useLocalDpi xmlns:a14="http://schemas.microsoft.com/office/drawing/2010/main"/>
                  </a:ext>
                </a:extLst>
              </a:blip>
              <a:stretch>
                <a:fillRect/>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p>
          </p:txBody>
        </p:sp>
        <p:sp>
          <p:nvSpPr>
            <p:cNvPr id="24" name="ïṣlîḓê">
              <a:extLst>
                <a:ext uri="{FF2B5EF4-FFF2-40B4-BE49-F238E27FC236}">
                  <a16:creationId xmlns:a16="http://schemas.microsoft.com/office/drawing/2014/main" id="{C735D47D-EE5B-40B2-1A4A-09D012A27079}"/>
                </a:ext>
              </a:extLst>
            </p:cNvPr>
            <p:cNvSpPr txBox="1"/>
            <p:nvPr/>
          </p:nvSpPr>
          <p:spPr>
            <a:xfrm>
              <a:off x="670653" y="1604363"/>
              <a:ext cx="3109130" cy="584775"/>
            </a:xfrm>
            <a:prstGeom prst="rect">
              <a:avLst/>
            </a:prstGeom>
            <a:noFill/>
            <a:ln>
              <a:noFill/>
            </a:ln>
          </p:spPr>
          <p:txBody>
            <a:bodyPr wrap="square" lIns="91440" tIns="45720" rIns="91440" bIns="45720" anchor="ctr" anchorCtr="0">
              <a:spAutoFit/>
            </a:bodyPr>
            <a:lstStyle/>
            <a:p>
              <a:pPr>
                <a:buSzPct val="25000"/>
              </a:pPr>
              <a:r>
                <a:rPr lang="zh-CN" altLang="en-US" sz="3200" b="1" dirty="0"/>
                <a:t>请在此输入标题</a:t>
              </a:r>
              <a:endParaRPr lang="en-US" altLang="zh-CN" sz="3200" b="1" dirty="0"/>
            </a:p>
          </p:txBody>
        </p:sp>
        <p:sp>
          <p:nvSpPr>
            <p:cNvPr id="25" name="ïṡḻíḑé">
              <a:extLst>
                <a:ext uri="{FF2B5EF4-FFF2-40B4-BE49-F238E27FC236}">
                  <a16:creationId xmlns:a16="http://schemas.microsoft.com/office/drawing/2014/main" id="{72B7B9AF-FABB-AAA3-E907-15BE51D401E6}"/>
                </a:ext>
              </a:extLst>
            </p:cNvPr>
            <p:cNvSpPr/>
            <p:nvPr/>
          </p:nvSpPr>
          <p:spPr>
            <a:xfrm flipH="1">
              <a:off x="4122715" y="1634019"/>
              <a:ext cx="5170161" cy="525465"/>
            </a:xfrm>
            <a:prstGeom prst="rect">
              <a:avLst/>
            </a:prstGeom>
            <a:ln>
              <a:noFill/>
            </a:ln>
          </p:spPr>
          <p:txBody>
            <a:bodyPr wrap="square" lIns="91440" tIns="45720" rIns="91440" bIns="45720" anchor="t">
              <a:spAutoFit/>
            </a:bodyPr>
            <a:lstStyle/>
            <a:p>
              <a:pPr defTabSz="913765">
                <a:lnSpc>
                  <a:spcPct val="150000"/>
                </a:lnSpc>
                <a:buSzPct val="25000"/>
                <a:defRPr/>
              </a:pPr>
              <a:r>
                <a:rPr kumimoji="0" lang="zh-CN" altLang="en-US" sz="1000" b="0" i="0" u="none" strike="noStrike" kern="1200" cap="none" spc="0" normalizeH="0" baseline="0" noProof="0" dirty="0">
                  <a:ln>
                    <a:noFill/>
                  </a:ln>
                  <a:effectLst/>
                  <a:uLnTx/>
                  <a:uFillTx/>
                </a:rPr>
                <a:t>请在此处编辑文字请在此处编辑文字。请在此处编辑文字请在此处编辑文字。请在此处编辑文字请在此处编辑文字。</a:t>
              </a:r>
              <a:endParaRPr kumimoji="0" lang="en-US" altLang="zh-CN" sz="1000" b="0" i="0" u="none" strike="noStrike" kern="1200" cap="none" spc="0" normalizeH="0" baseline="0" noProof="0" dirty="0">
                <a:ln>
                  <a:noFill/>
                </a:ln>
                <a:effectLst/>
                <a:uLnTx/>
                <a:uFillTx/>
              </a:endParaRPr>
            </a:p>
          </p:txBody>
        </p:sp>
      </p:grpSp>
      <p:sp>
        <p:nvSpPr>
          <p:cNvPr id="289" name="is1iḋe">
            <a:extLst>
              <a:ext uri="{FF2B5EF4-FFF2-40B4-BE49-F238E27FC236}">
                <a16:creationId xmlns:a16="http://schemas.microsoft.com/office/drawing/2014/main" id="{DBA6D527-6CC6-EC66-F306-172CFA0DEE1F}"/>
              </a:ext>
            </a:extLst>
          </p:cNvPr>
          <p:cNvSpPr>
            <a:spLocks noGrp="1"/>
          </p:cNvSpPr>
          <p:nvPr>
            <p:ph type="sldNum" sz="quarter" idx="12"/>
          </p:nvPr>
        </p:nvSpPr>
        <p:spPr/>
        <p:txBody>
          <a:bodyPr/>
          <a:lstStyle/>
          <a:p>
            <a:fld id="{7F65B630-C7FF-41C0-9923-C5E5E29EED81}" type="slidenum">
              <a:rPr lang="en-US" altLang="zh-CN" smtClean="0"/>
              <a:pPr/>
              <a:t>4</a:t>
            </a:fld>
            <a:endParaRPr lang="en-US"/>
          </a:p>
        </p:txBody>
      </p:sp>
    </p:spTree>
    <p:extLst>
      <p:ext uri="{BB962C8B-B14F-4D97-AF65-F5344CB8AC3E}">
        <p14:creationId xmlns:p14="http://schemas.microsoft.com/office/powerpoint/2010/main" val="968462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iŝ1îḑê"/>
        <p:cNvGrpSpPr/>
        <p:nvPr/>
      </p:nvGrpSpPr>
      <p:grpSpPr>
        <a:xfrm>
          <a:off x="0" y="0"/>
          <a:ext cx="0" cy="0"/>
          <a:chOff x="0" y="0"/>
          <a:chExt cx="0" cy="0"/>
        </a:xfrm>
      </p:grpSpPr>
      <p:sp>
        <p:nvSpPr>
          <p:cNvPr id="5" name="iṧlíḋè">
            <a:extLst>
              <a:ext uri="{FF2B5EF4-FFF2-40B4-BE49-F238E27FC236}">
                <a16:creationId xmlns:a16="http://schemas.microsoft.com/office/drawing/2014/main" id="{F44390AA-19A9-4B08-B854-0592C831F3DF}"/>
              </a:ext>
            </a:extLst>
          </p:cNvPr>
          <p:cNvSpPr>
            <a:spLocks noGrp="1"/>
          </p:cNvSpPr>
          <p:nvPr>
            <p:ph type="title"/>
          </p:nvPr>
        </p:nvSpPr>
        <p:spPr/>
        <p:txBody>
          <a:bodyPr/>
          <a:lstStyle/>
          <a:p>
            <a:r>
              <a:rPr lang="zh-CN" altLang="en-US" dirty="0"/>
              <a:t>选题国内研究现状</a:t>
            </a:r>
          </a:p>
        </p:txBody>
      </p:sp>
      <p:grpSp>
        <p:nvGrpSpPr>
          <p:cNvPr id="12" name="iṩľïḋé">
            <a:extLst>
              <a:ext uri="{FF2B5EF4-FFF2-40B4-BE49-F238E27FC236}">
                <a16:creationId xmlns:a16="http://schemas.microsoft.com/office/drawing/2014/main" id="{0B2D2328-37EA-378D-955B-ED3EBF54504F}"/>
              </a:ext>
            </a:extLst>
          </p:cNvPr>
          <p:cNvGrpSpPr/>
          <p:nvPr/>
        </p:nvGrpSpPr>
        <p:grpSpPr>
          <a:xfrm>
            <a:off x="797080" y="1639843"/>
            <a:ext cx="10585139" cy="4187913"/>
            <a:chOff x="810585" y="1496760"/>
            <a:chExt cx="10585139" cy="4187913"/>
          </a:xfrm>
        </p:grpSpPr>
        <p:grpSp>
          <p:nvGrpSpPr>
            <p:cNvPr id="3" name="ïṥ1ïdè">
              <a:extLst>
                <a:ext uri="{FF2B5EF4-FFF2-40B4-BE49-F238E27FC236}">
                  <a16:creationId xmlns:a16="http://schemas.microsoft.com/office/drawing/2014/main" id="{77AE06B8-4787-4D4C-A8AB-122C1E1763C0}"/>
                </a:ext>
              </a:extLst>
            </p:cNvPr>
            <p:cNvGrpSpPr/>
            <p:nvPr/>
          </p:nvGrpSpPr>
          <p:grpSpPr>
            <a:xfrm>
              <a:off x="820788" y="1496760"/>
              <a:ext cx="3713168" cy="1778199"/>
              <a:chOff x="658813" y="1485396"/>
              <a:chExt cx="3713168" cy="1778199"/>
            </a:xfrm>
          </p:grpSpPr>
          <p:sp>
            <p:nvSpPr>
              <p:cNvPr id="405" name="ïŝľiďè">
                <a:extLst>
                  <a:ext uri="{FF2B5EF4-FFF2-40B4-BE49-F238E27FC236}">
                    <a16:creationId xmlns:a16="http://schemas.microsoft.com/office/drawing/2014/main" id="{A8E88260-7C9C-B5BD-52BB-6DAB8F4185F2}"/>
                  </a:ext>
                </a:extLst>
              </p:cNvPr>
              <p:cNvSpPr/>
              <p:nvPr/>
            </p:nvSpPr>
            <p:spPr>
              <a:xfrm>
                <a:off x="658813" y="1485396"/>
                <a:ext cx="3685076" cy="1778199"/>
              </a:xfrm>
              <a:prstGeom prst="roundRect">
                <a:avLst>
                  <a:gd name="adj" fmla="val 3723"/>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b="1" dirty="0">
                  <a:solidFill>
                    <a:srgbClr val="FFFFFF"/>
                  </a:solidFill>
                </a:endParaRPr>
              </a:p>
            </p:txBody>
          </p:sp>
          <p:sp>
            <p:nvSpPr>
              <p:cNvPr id="403" name="îṡ1îde">
                <a:extLst>
                  <a:ext uri="{FF2B5EF4-FFF2-40B4-BE49-F238E27FC236}">
                    <a16:creationId xmlns:a16="http://schemas.microsoft.com/office/drawing/2014/main" id="{A66DED57-4B5C-C71C-E060-FD4775A4A615}"/>
                  </a:ext>
                </a:extLst>
              </p:cNvPr>
              <p:cNvSpPr/>
              <p:nvPr/>
            </p:nvSpPr>
            <p:spPr>
              <a:xfrm>
                <a:off x="4326262" y="1981592"/>
                <a:ext cx="45719" cy="8109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sp>
            <p:nvSpPr>
              <p:cNvPr id="83" name="îs1íḑe">
                <a:extLst>
                  <a:ext uri="{FF2B5EF4-FFF2-40B4-BE49-F238E27FC236}">
                    <a16:creationId xmlns:a16="http://schemas.microsoft.com/office/drawing/2014/main" id="{FE7CCCF9-A132-68C5-597C-78E2212FC779}"/>
                  </a:ext>
                </a:extLst>
              </p:cNvPr>
              <p:cNvSpPr txBox="1">
                <a:spLocks/>
              </p:cNvSpPr>
              <p:nvPr/>
            </p:nvSpPr>
            <p:spPr>
              <a:xfrm>
                <a:off x="967629" y="2023304"/>
                <a:ext cx="3048083" cy="424412"/>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200" b="0" dirty="0">
                    <a:latin typeface="+mn-ea"/>
                    <a:ea typeface="+mn-ea"/>
                  </a:rPr>
                  <a:t>管理会计人才缺口达</a:t>
                </a:r>
                <a:r>
                  <a:rPr lang="en-US" altLang="zh-CN" sz="1200" b="0" dirty="0">
                    <a:latin typeface="+mn-ea"/>
                    <a:ea typeface="+mn-ea"/>
                  </a:rPr>
                  <a:t>500</a:t>
                </a:r>
                <a:r>
                  <a:rPr lang="zh-CN" altLang="en-US" sz="1200" b="0" dirty="0">
                    <a:latin typeface="+mn-ea"/>
                    <a:ea typeface="+mn-ea"/>
                  </a:rPr>
                  <a:t>万，从业者面临着转型的巨大挑战</a:t>
                </a:r>
              </a:p>
            </p:txBody>
          </p:sp>
          <p:sp>
            <p:nvSpPr>
              <p:cNvPr id="82" name="îŝ1íḋe">
                <a:extLst>
                  <a:ext uri="{FF2B5EF4-FFF2-40B4-BE49-F238E27FC236}">
                    <a16:creationId xmlns:a16="http://schemas.microsoft.com/office/drawing/2014/main" id="{919BD4B5-5D77-84A9-2B59-E1E0ABBA74B5}"/>
                  </a:ext>
                </a:extLst>
              </p:cNvPr>
              <p:cNvSpPr txBox="1">
                <a:spLocks/>
              </p:cNvSpPr>
              <p:nvPr/>
            </p:nvSpPr>
            <p:spPr>
              <a:xfrm>
                <a:off x="957426" y="1629738"/>
                <a:ext cx="3033958" cy="276999"/>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b="1" dirty="0">
                    <a:latin typeface="+mj-ea"/>
                    <a:ea typeface="+mj-ea"/>
                    <a:cs typeface="+mj-cs"/>
                  </a:rPr>
                  <a:t>国内研究的缺口大</a:t>
                </a:r>
              </a:p>
            </p:txBody>
          </p:sp>
          <p:sp>
            <p:nvSpPr>
              <p:cNvPr id="46" name="iṡḻîḍé">
                <a:extLst>
                  <a:ext uri="{FF2B5EF4-FFF2-40B4-BE49-F238E27FC236}">
                    <a16:creationId xmlns:a16="http://schemas.microsoft.com/office/drawing/2014/main" id="{02E80231-6066-98EF-5E47-57045BA8FD1C}"/>
                  </a:ext>
                </a:extLst>
              </p:cNvPr>
              <p:cNvSpPr txBox="1">
                <a:spLocks/>
              </p:cNvSpPr>
              <p:nvPr/>
            </p:nvSpPr>
            <p:spPr>
              <a:xfrm>
                <a:off x="967629" y="2601104"/>
                <a:ext cx="3013324" cy="424412"/>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200" b="0" dirty="0">
                    <a:latin typeface="+mn-ea"/>
                    <a:ea typeface="+mn-ea"/>
                  </a:rPr>
                  <a:t>随着社会对该研究得强调，管理会计比以前任何时候都要重要</a:t>
                </a:r>
              </a:p>
            </p:txBody>
          </p:sp>
        </p:grpSp>
        <p:grpSp>
          <p:nvGrpSpPr>
            <p:cNvPr id="8" name="iśḷïďê">
              <a:extLst>
                <a:ext uri="{FF2B5EF4-FFF2-40B4-BE49-F238E27FC236}">
                  <a16:creationId xmlns:a16="http://schemas.microsoft.com/office/drawing/2014/main" id="{44B22324-23B8-4AA5-A3D4-B2A0B9EC1BA1}"/>
                </a:ext>
              </a:extLst>
            </p:cNvPr>
            <p:cNvGrpSpPr/>
            <p:nvPr/>
          </p:nvGrpSpPr>
          <p:grpSpPr>
            <a:xfrm>
              <a:off x="7681818" y="1496760"/>
              <a:ext cx="3713906" cy="1778199"/>
              <a:chOff x="7808578" y="1497964"/>
              <a:chExt cx="3713906" cy="1778199"/>
            </a:xfrm>
          </p:grpSpPr>
          <p:sp>
            <p:nvSpPr>
              <p:cNvPr id="423" name="ísḷïḓê">
                <a:extLst>
                  <a:ext uri="{FF2B5EF4-FFF2-40B4-BE49-F238E27FC236}">
                    <a16:creationId xmlns:a16="http://schemas.microsoft.com/office/drawing/2014/main" id="{E9278FEC-DE2E-F426-DD8D-DA09F9DEF8E1}"/>
                  </a:ext>
                </a:extLst>
              </p:cNvPr>
              <p:cNvSpPr/>
              <p:nvPr/>
            </p:nvSpPr>
            <p:spPr>
              <a:xfrm>
                <a:off x="7837408" y="1497964"/>
                <a:ext cx="3685076" cy="1778199"/>
              </a:xfrm>
              <a:prstGeom prst="roundRect">
                <a:avLst>
                  <a:gd name="adj" fmla="val 3723"/>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b="1" dirty="0">
                  <a:solidFill>
                    <a:srgbClr val="FFFFFF"/>
                  </a:solidFill>
                </a:endParaRPr>
              </a:p>
            </p:txBody>
          </p:sp>
          <p:sp>
            <p:nvSpPr>
              <p:cNvPr id="433" name="íṩliḋe">
                <a:extLst>
                  <a:ext uri="{FF2B5EF4-FFF2-40B4-BE49-F238E27FC236}">
                    <a16:creationId xmlns:a16="http://schemas.microsoft.com/office/drawing/2014/main" id="{A282DCCB-509A-6D65-DD15-DE440AE7D3EB}"/>
                  </a:ext>
                </a:extLst>
              </p:cNvPr>
              <p:cNvSpPr/>
              <p:nvPr/>
            </p:nvSpPr>
            <p:spPr>
              <a:xfrm>
                <a:off x="7808578" y="2011402"/>
                <a:ext cx="45719" cy="8109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sp>
            <p:nvSpPr>
              <p:cNvPr id="424" name="íṡ1ïdè">
                <a:extLst>
                  <a:ext uri="{FF2B5EF4-FFF2-40B4-BE49-F238E27FC236}">
                    <a16:creationId xmlns:a16="http://schemas.microsoft.com/office/drawing/2014/main" id="{AF9F4281-7099-92B8-871F-2E9350DBFBDE}"/>
                  </a:ext>
                </a:extLst>
              </p:cNvPr>
              <p:cNvSpPr txBox="1">
                <a:spLocks/>
              </p:cNvSpPr>
              <p:nvPr/>
            </p:nvSpPr>
            <p:spPr>
              <a:xfrm>
                <a:off x="8136097" y="2035872"/>
                <a:ext cx="3069639" cy="424412"/>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200" b="0" dirty="0">
                    <a:latin typeface="+mn-ea"/>
                    <a:ea typeface="+mn-ea"/>
                  </a:rPr>
                  <a:t>我国对管理会计研究和应用都是起步较晚，约开始于本世纪六十年代末</a:t>
                </a:r>
              </a:p>
            </p:txBody>
          </p:sp>
          <p:sp>
            <p:nvSpPr>
              <p:cNvPr id="425" name="iśľíďé">
                <a:extLst>
                  <a:ext uri="{FF2B5EF4-FFF2-40B4-BE49-F238E27FC236}">
                    <a16:creationId xmlns:a16="http://schemas.microsoft.com/office/drawing/2014/main" id="{9A5DE1D3-1173-E648-16DF-9D670A689CB8}"/>
                  </a:ext>
                </a:extLst>
              </p:cNvPr>
              <p:cNvSpPr txBox="1">
                <a:spLocks/>
              </p:cNvSpPr>
              <p:nvPr/>
            </p:nvSpPr>
            <p:spPr>
              <a:xfrm>
                <a:off x="8136096" y="1641468"/>
                <a:ext cx="3063263" cy="276999"/>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b="1" dirty="0">
                    <a:latin typeface="+mj-ea"/>
                    <a:ea typeface="+mj-ea"/>
                    <a:cs typeface="+mj-cs"/>
                  </a:rPr>
                  <a:t>国内研究的起步迅速</a:t>
                </a:r>
              </a:p>
            </p:txBody>
          </p:sp>
          <p:sp>
            <p:nvSpPr>
              <p:cNvPr id="426" name="íSḻíḍê">
                <a:extLst>
                  <a:ext uri="{FF2B5EF4-FFF2-40B4-BE49-F238E27FC236}">
                    <a16:creationId xmlns:a16="http://schemas.microsoft.com/office/drawing/2014/main" id="{8EAC6C1A-FCEE-E440-7DC9-1A04D37878E2}"/>
                  </a:ext>
                </a:extLst>
              </p:cNvPr>
              <p:cNvSpPr txBox="1">
                <a:spLocks/>
              </p:cNvSpPr>
              <p:nvPr/>
            </p:nvSpPr>
            <p:spPr>
              <a:xfrm>
                <a:off x="8136096" y="2613672"/>
                <a:ext cx="3110307" cy="424412"/>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200" b="0" dirty="0">
                    <a:latin typeface="+mn-ea"/>
                    <a:ea typeface="+mn-ea"/>
                  </a:rPr>
                  <a:t>短短十年时间，该研究无论在理论上和实践上都取得了较大的发展</a:t>
                </a:r>
              </a:p>
            </p:txBody>
          </p:sp>
        </p:grpSp>
        <p:grpSp>
          <p:nvGrpSpPr>
            <p:cNvPr id="7" name="íṧlídè">
              <a:extLst>
                <a:ext uri="{FF2B5EF4-FFF2-40B4-BE49-F238E27FC236}">
                  <a16:creationId xmlns:a16="http://schemas.microsoft.com/office/drawing/2014/main" id="{E6CE3894-E299-4506-BC7E-382971298DE6}"/>
                </a:ext>
              </a:extLst>
            </p:cNvPr>
            <p:cNvGrpSpPr/>
            <p:nvPr/>
          </p:nvGrpSpPr>
          <p:grpSpPr>
            <a:xfrm>
              <a:off x="810585" y="3906474"/>
              <a:ext cx="3713168" cy="1778199"/>
              <a:chOff x="668032" y="4149432"/>
              <a:chExt cx="3713168" cy="1778199"/>
            </a:xfrm>
          </p:grpSpPr>
          <p:sp>
            <p:nvSpPr>
              <p:cNvPr id="417" name="išḻidé">
                <a:extLst>
                  <a:ext uri="{FF2B5EF4-FFF2-40B4-BE49-F238E27FC236}">
                    <a16:creationId xmlns:a16="http://schemas.microsoft.com/office/drawing/2014/main" id="{A62E23E5-C259-C5A1-2199-EB91037A7AF5}"/>
                  </a:ext>
                </a:extLst>
              </p:cNvPr>
              <p:cNvSpPr/>
              <p:nvPr/>
            </p:nvSpPr>
            <p:spPr>
              <a:xfrm>
                <a:off x="668032" y="4149432"/>
                <a:ext cx="3685076" cy="1778199"/>
              </a:xfrm>
              <a:prstGeom prst="roundRect">
                <a:avLst>
                  <a:gd name="adj" fmla="val 3723"/>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b="1" dirty="0">
                  <a:solidFill>
                    <a:srgbClr val="FFFFFF"/>
                  </a:solidFill>
                </a:endParaRPr>
              </a:p>
            </p:txBody>
          </p:sp>
          <p:sp>
            <p:nvSpPr>
              <p:cNvPr id="418" name="ïš1ïde">
                <a:extLst>
                  <a:ext uri="{FF2B5EF4-FFF2-40B4-BE49-F238E27FC236}">
                    <a16:creationId xmlns:a16="http://schemas.microsoft.com/office/drawing/2014/main" id="{9B15166D-B5AF-D7D6-023E-758E532ACDDE}"/>
                  </a:ext>
                </a:extLst>
              </p:cNvPr>
              <p:cNvSpPr/>
              <p:nvPr/>
            </p:nvSpPr>
            <p:spPr>
              <a:xfrm>
                <a:off x="4335481" y="4645628"/>
                <a:ext cx="45719" cy="8109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sp>
            <p:nvSpPr>
              <p:cNvPr id="414" name="î$1íḑé">
                <a:extLst>
                  <a:ext uri="{FF2B5EF4-FFF2-40B4-BE49-F238E27FC236}">
                    <a16:creationId xmlns:a16="http://schemas.microsoft.com/office/drawing/2014/main" id="{5F0C6112-22F9-F21C-C53F-B25BD7DE46C5}"/>
                  </a:ext>
                </a:extLst>
              </p:cNvPr>
              <p:cNvSpPr txBox="1">
                <a:spLocks/>
              </p:cNvSpPr>
              <p:nvPr/>
            </p:nvSpPr>
            <p:spPr>
              <a:xfrm>
                <a:off x="976848" y="4687340"/>
                <a:ext cx="3002067" cy="424412"/>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200" b="0" dirty="0">
                    <a:latin typeface="+mn-ea"/>
                    <a:ea typeface="+mn-ea"/>
                  </a:rPr>
                  <a:t>从业者面临着转型的巨大挑战</a:t>
                </a:r>
                <a:r>
                  <a:rPr lang="en-US" altLang="zh-CN" sz="1200" b="0" dirty="0">
                    <a:latin typeface="+mn-ea"/>
                    <a:ea typeface="+mn-ea"/>
                  </a:rPr>
                  <a:t>,</a:t>
                </a:r>
                <a:r>
                  <a:rPr lang="zh-CN" altLang="en-US" sz="1200" b="0" dirty="0">
                    <a:latin typeface="+mn-ea"/>
                    <a:ea typeface="+mn-ea"/>
                  </a:rPr>
                  <a:t>但参与该项研究得人员越来越多</a:t>
                </a:r>
              </a:p>
            </p:txBody>
          </p:sp>
          <p:sp>
            <p:nvSpPr>
              <p:cNvPr id="415" name="íSliḋé">
                <a:extLst>
                  <a:ext uri="{FF2B5EF4-FFF2-40B4-BE49-F238E27FC236}">
                    <a16:creationId xmlns:a16="http://schemas.microsoft.com/office/drawing/2014/main" id="{D7F3E1BC-B5C2-93FD-5B3C-C8BEF4246C68}"/>
                  </a:ext>
                </a:extLst>
              </p:cNvPr>
              <p:cNvSpPr txBox="1">
                <a:spLocks/>
              </p:cNvSpPr>
              <p:nvPr/>
            </p:nvSpPr>
            <p:spPr>
              <a:xfrm>
                <a:off x="998308" y="4292788"/>
                <a:ext cx="3002067" cy="276999"/>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b="1" dirty="0">
                    <a:latin typeface="+mj-ea"/>
                    <a:ea typeface="+mj-ea"/>
                    <a:cs typeface="+mj-cs"/>
                  </a:rPr>
                  <a:t>国内研究的人不断增多</a:t>
                </a:r>
              </a:p>
            </p:txBody>
          </p:sp>
          <p:sp>
            <p:nvSpPr>
              <p:cNvPr id="416" name="ïşḻíḓé">
                <a:extLst>
                  <a:ext uri="{FF2B5EF4-FFF2-40B4-BE49-F238E27FC236}">
                    <a16:creationId xmlns:a16="http://schemas.microsoft.com/office/drawing/2014/main" id="{F3FF2810-A649-5CA3-6832-41F98227AB1D}"/>
                  </a:ext>
                </a:extLst>
              </p:cNvPr>
              <p:cNvSpPr txBox="1">
                <a:spLocks/>
              </p:cNvSpPr>
              <p:nvPr/>
            </p:nvSpPr>
            <p:spPr>
              <a:xfrm>
                <a:off x="976847" y="5265140"/>
                <a:ext cx="3002067" cy="424412"/>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200" b="0" dirty="0">
                    <a:latin typeface="+mn-ea"/>
                    <a:ea typeface="+mn-ea"/>
                  </a:rPr>
                  <a:t>管理会计是一个庞大的系统工程，不可以随意拆解</a:t>
                </a:r>
              </a:p>
            </p:txBody>
          </p:sp>
        </p:grpSp>
        <p:grpSp>
          <p:nvGrpSpPr>
            <p:cNvPr id="9" name="ïslîḓe">
              <a:extLst>
                <a:ext uri="{FF2B5EF4-FFF2-40B4-BE49-F238E27FC236}">
                  <a16:creationId xmlns:a16="http://schemas.microsoft.com/office/drawing/2014/main" id="{99ACC1DF-10F2-4522-8102-492DF87C5E1F}"/>
                </a:ext>
              </a:extLst>
            </p:cNvPr>
            <p:cNvGrpSpPr/>
            <p:nvPr/>
          </p:nvGrpSpPr>
          <p:grpSpPr>
            <a:xfrm>
              <a:off x="7675826" y="3906474"/>
              <a:ext cx="3713906" cy="1778199"/>
              <a:chOff x="7808578" y="4149432"/>
              <a:chExt cx="3713906" cy="1778199"/>
            </a:xfrm>
          </p:grpSpPr>
          <p:grpSp>
            <p:nvGrpSpPr>
              <p:cNvPr id="438" name="íşlïḍe">
                <a:extLst>
                  <a:ext uri="{FF2B5EF4-FFF2-40B4-BE49-F238E27FC236}">
                    <a16:creationId xmlns:a16="http://schemas.microsoft.com/office/drawing/2014/main" id="{E95961B6-8AF2-8183-BD74-BD61B42C6377}"/>
                  </a:ext>
                </a:extLst>
              </p:cNvPr>
              <p:cNvGrpSpPr/>
              <p:nvPr/>
            </p:nvGrpSpPr>
            <p:grpSpPr>
              <a:xfrm>
                <a:off x="7808578" y="4149432"/>
                <a:ext cx="3713906" cy="1778199"/>
                <a:chOff x="7525013" y="1317230"/>
                <a:chExt cx="3713906" cy="1778199"/>
              </a:xfrm>
            </p:grpSpPr>
            <p:sp>
              <p:nvSpPr>
                <p:cNvPr id="443" name="îṣ1ïḓè">
                  <a:extLst>
                    <a:ext uri="{FF2B5EF4-FFF2-40B4-BE49-F238E27FC236}">
                      <a16:creationId xmlns:a16="http://schemas.microsoft.com/office/drawing/2014/main" id="{A598C02C-9434-D597-1EB2-1C5C38D658AF}"/>
                    </a:ext>
                  </a:extLst>
                </p:cNvPr>
                <p:cNvSpPr/>
                <p:nvPr/>
              </p:nvSpPr>
              <p:spPr>
                <a:xfrm>
                  <a:off x="7553843" y="1317230"/>
                  <a:ext cx="3685076" cy="1778199"/>
                </a:xfrm>
                <a:prstGeom prst="roundRect">
                  <a:avLst>
                    <a:gd name="adj" fmla="val 3723"/>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b="1" dirty="0">
                    <a:solidFill>
                      <a:srgbClr val="FFFFFF"/>
                    </a:solidFill>
                  </a:endParaRPr>
                </a:p>
              </p:txBody>
            </p:sp>
            <p:sp>
              <p:nvSpPr>
                <p:cNvPr id="444" name="îs1îďe">
                  <a:extLst>
                    <a:ext uri="{FF2B5EF4-FFF2-40B4-BE49-F238E27FC236}">
                      <a16:creationId xmlns:a16="http://schemas.microsoft.com/office/drawing/2014/main" id="{91EF4539-A0AD-5062-B78F-E758065857EC}"/>
                    </a:ext>
                  </a:extLst>
                </p:cNvPr>
                <p:cNvSpPr/>
                <p:nvPr/>
              </p:nvSpPr>
              <p:spPr>
                <a:xfrm>
                  <a:off x="7525013" y="1830668"/>
                  <a:ext cx="45719" cy="8109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grpSp>
          <p:grpSp>
            <p:nvGrpSpPr>
              <p:cNvPr id="439" name="iSļíḋe">
                <a:extLst>
                  <a:ext uri="{FF2B5EF4-FFF2-40B4-BE49-F238E27FC236}">
                    <a16:creationId xmlns:a16="http://schemas.microsoft.com/office/drawing/2014/main" id="{C7C85038-0F1F-A09D-3265-6DD042A2C889}"/>
                  </a:ext>
                </a:extLst>
              </p:cNvPr>
              <p:cNvGrpSpPr/>
              <p:nvPr/>
            </p:nvGrpSpPr>
            <p:grpSpPr>
              <a:xfrm>
                <a:off x="8136096" y="4292936"/>
                <a:ext cx="3116299" cy="1396616"/>
                <a:chOff x="7852531" y="1460734"/>
                <a:chExt cx="3116299" cy="1396616"/>
              </a:xfrm>
            </p:grpSpPr>
            <p:sp>
              <p:nvSpPr>
                <p:cNvPr id="440" name="îṡ1îďê">
                  <a:extLst>
                    <a:ext uri="{FF2B5EF4-FFF2-40B4-BE49-F238E27FC236}">
                      <a16:creationId xmlns:a16="http://schemas.microsoft.com/office/drawing/2014/main" id="{4278D461-2974-8DF2-8229-BAF9C33537C2}"/>
                    </a:ext>
                  </a:extLst>
                </p:cNvPr>
                <p:cNvSpPr txBox="1">
                  <a:spLocks/>
                </p:cNvSpPr>
                <p:nvPr/>
              </p:nvSpPr>
              <p:spPr>
                <a:xfrm>
                  <a:off x="7852532" y="1855138"/>
                  <a:ext cx="3116298" cy="424412"/>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200" b="0" dirty="0">
                      <a:latin typeface="+mn-ea"/>
                      <a:ea typeface="+mn-ea"/>
                    </a:rPr>
                    <a:t>管理会计已从传统的一维发展到多维，核算功能发生了巨大的变化</a:t>
                  </a:r>
                </a:p>
              </p:txBody>
            </p:sp>
            <p:sp>
              <p:nvSpPr>
                <p:cNvPr id="441" name="ïsľïďé">
                  <a:extLst>
                    <a:ext uri="{FF2B5EF4-FFF2-40B4-BE49-F238E27FC236}">
                      <a16:creationId xmlns:a16="http://schemas.microsoft.com/office/drawing/2014/main" id="{7097DC09-17BB-6BAD-F21C-3DE447BC3D7B}"/>
                    </a:ext>
                  </a:extLst>
                </p:cNvPr>
                <p:cNvSpPr txBox="1">
                  <a:spLocks/>
                </p:cNvSpPr>
                <p:nvPr/>
              </p:nvSpPr>
              <p:spPr>
                <a:xfrm>
                  <a:off x="7852531" y="1460734"/>
                  <a:ext cx="3069425" cy="276999"/>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b="1" dirty="0">
                      <a:latin typeface="+mj-ea"/>
                      <a:ea typeface="+mj-ea"/>
                      <a:cs typeface="+mj-cs"/>
                    </a:rPr>
                    <a:t>国内研究的内容发生巨大变化</a:t>
                  </a:r>
                </a:p>
              </p:txBody>
            </p:sp>
            <p:sp>
              <p:nvSpPr>
                <p:cNvPr id="442" name="íṥļiḑé">
                  <a:extLst>
                    <a:ext uri="{FF2B5EF4-FFF2-40B4-BE49-F238E27FC236}">
                      <a16:creationId xmlns:a16="http://schemas.microsoft.com/office/drawing/2014/main" id="{0839FF4A-D206-A237-8247-6893F880FFFD}"/>
                    </a:ext>
                  </a:extLst>
                </p:cNvPr>
                <p:cNvSpPr txBox="1">
                  <a:spLocks/>
                </p:cNvSpPr>
                <p:nvPr/>
              </p:nvSpPr>
              <p:spPr>
                <a:xfrm>
                  <a:off x="7852531" y="2432938"/>
                  <a:ext cx="3116298" cy="424412"/>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200" b="0" dirty="0">
                      <a:latin typeface="+mn-ea"/>
                      <a:ea typeface="+mn-ea"/>
                    </a:rPr>
                    <a:t>旧理论具有一定额局限性，因此改变不可以避免</a:t>
                  </a:r>
                </a:p>
              </p:txBody>
            </p:sp>
          </p:grpSp>
        </p:grpSp>
        <p:grpSp>
          <p:nvGrpSpPr>
            <p:cNvPr id="11" name="îşlîḓé">
              <a:extLst>
                <a:ext uri="{FF2B5EF4-FFF2-40B4-BE49-F238E27FC236}">
                  <a16:creationId xmlns:a16="http://schemas.microsoft.com/office/drawing/2014/main" id="{0D807D8C-79F2-13C7-5387-EA92188C87B9}"/>
                </a:ext>
              </a:extLst>
            </p:cNvPr>
            <p:cNvGrpSpPr/>
            <p:nvPr/>
          </p:nvGrpSpPr>
          <p:grpSpPr>
            <a:xfrm>
              <a:off x="4532960" y="2325699"/>
              <a:ext cx="3214482" cy="2547471"/>
              <a:chOff x="4532960" y="2325699"/>
              <a:chExt cx="3214482" cy="2547471"/>
            </a:xfrm>
          </p:grpSpPr>
          <p:sp>
            <p:nvSpPr>
              <p:cNvPr id="19" name="íśliḍê">
                <a:extLst>
                  <a:ext uri="{FF2B5EF4-FFF2-40B4-BE49-F238E27FC236}">
                    <a16:creationId xmlns:a16="http://schemas.microsoft.com/office/drawing/2014/main" id="{8205C38D-46BB-AFC7-554C-08C398BE0815}"/>
                  </a:ext>
                </a:extLst>
              </p:cNvPr>
              <p:cNvSpPr/>
              <p:nvPr/>
            </p:nvSpPr>
            <p:spPr>
              <a:xfrm>
                <a:off x="7240169" y="4420646"/>
                <a:ext cx="507273" cy="371192"/>
              </a:xfrm>
              <a:custGeom>
                <a:avLst/>
                <a:gdLst/>
                <a:ahLst/>
                <a:cxnLst/>
                <a:rect l="0" t="0" r="0" b="0"/>
                <a:pathLst>
                  <a:path w="1016001" h="1193801">
                    <a:moveTo>
                      <a:pt x="0" y="0"/>
                    </a:moveTo>
                    <a:lnTo>
                      <a:pt x="219120" y="0"/>
                    </a:lnTo>
                    <a:cubicBezTo>
                      <a:pt x="417840" y="0"/>
                      <a:pt x="579120" y="161280"/>
                      <a:pt x="579120" y="360000"/>
                    </a:cubicBezTo>
                    <a:lnTo>
                      <a:pt x="579120" y="833800"/>
                    </a:lnTo>
                    <a:cubicBezTo>
                      <a:pt x="579120" y="1032520"/>
                      <a:pt x="740400" y="1193800"/>
                      <a:pt x="939120" y="1193800"/>
                    </a:cubicBezTo>
                    <a:lnTo>
                      <a:pt x="1016000" y="1193800"/>
                    </a:lnTo>
                  </a:path>
                </a:pathLst>
              </a:custGeom>
              <a:noFill/>
              <a:ln w="15875" cap="rnd">
                <a:gradFill>
                  <a:gsLst>
                    <a:gs pos="0">
                      <a:schemeClr val="accent1">
                        <a:lumMod val="40000"/>
                        <a:lumOff val="60000"/>
                      </a:schemeClr>
                    </a:gs>
                    <a:gs pos="100000">
                      <a:schemeClr val="accent1">
                        <a:lumMod val="80000"/>
                        <a:lumOff val="2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endParaRPr>
              </a:p>
            </p:txBody>
          </p:sp>
          <p:sp>
            <p:nvSpPr>
              <p:cNvPr id="404" name="îşḷide">
                <a:extLst>
                  <a:ext uri="{FF2B5EF4-FFF2-40B4-BE49-F238E27FC236}">
                    <a16:creationId xmlns:a16="http://schemas.microsoft.com/office/drawing/2014/main" id="{53CEC263-7402-66FC-C413-D343755C6487}"/>
                  </a:ext>
                </a:extLst>
              </p:cNvPr>
              <p:cNvSpPr/>
              <p:nvPr/>
            </p:nvSpPr>
            <p:spPr>
              <a:xfrm>
                <a:off x="4532960" y="2434939"/>
                <a:ext cx="507273" cy="371192"/>
              </a:xfrm>
              <a:custGeom>
                <a:avLst/>
                <a:gdLst/>
                <a:ahLst/>
                <a:cxnLst/>
                <a:rect l="0" t="0" r="0" b="0"/>
                <a:pathLst>
                  <a:path w="1016001" h="1193801">
                    <a:moveTo>
                      <a:pt x="0" y="0"/>
                    </a:moveTo>
                    <a:lnTo>
                      <a:pt x="219120" y="0"/>
                    </a:lnTo>
                    <a:cubicBezTo>
                      <a:pt x="417840" y="0"/>
                      <a:pt x="579120" y="161280"/>
                      <a:pt x="579120" y="360000"/>
                    </a:cubicBezTo>
                    <a:lnTo>
                      <a:pt x="579120" y="833800"/>
                    </a:lnTo>
                    <a:cubicBezTo>
                      <a:pt x="579120" y="1032520"/>
                      <a:pt x="740400" y="1193800"/>
                      <a:pt x="939120" y="1193800"/>
                    </a:cubicBezTo>
                    <a:lnTo>
                      <a:pt x="1016000" y="1193800"/>
                    </a:lnTo>
                  </a:path>
                </a:pathLst>
              </a:custGeom>
              <a:noFill/>
              <a:ln w="15875" cap="rnd">
                <a:gradFill>
                  <a:gsLst>
                    <a:gs pos="0">
                      <a:schemeClr val="accent1">
                        <a:lumMod val="40000"/>
                        <a:lumOff val="60000"/>
                      </a:schemeClr>
                    </a:gs>
                    <a:gs pos="100000">
                      <a:schemeClr val="accent1">
                        <a:lumMod val="80000"/>
                        <a:lumOff val="2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endParaRPr>
              </a:p>
            </p:txBody>
          </p:sp>
          <p:sp>
            <p:nvSpPr>
              <p:cNvPr id="2" name="ïşḷidé">
                <a:extLst>
                  <a:ext uri="{FF2B5EF4-FFF2-40B4-BE49-F238E27FC236}">
                    <a16:creationId xmlns:a16="http://schemas.microsoft.com/office/drawing/2014/main" id="{A4AD873D-D15D-0A9B-DEB1-7723E8418CD1}"/>
                  </a:ext>
                </a:extLst>
              </p:cNvPr>
              <p:cNvSpPr/>
              <p:nvPr>
                <p:custDataLst>
                  <p:tags r:id="rId1"/>
                </p:custDataLst>
              </p:nvPr>
            </p:nvSpPr>
            <p:spPr>
              <a:xfrm>
                <a:off x="5359997" y="2848693"/>
                <a:ext cx="1571219" cy="1571219"/>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sp>
            <p:nvSpPr>
              <p:cNvPr id="387" name="ïṧ1îḋè">
                <a:extLst>
                  <a:ext uri="{FF2B5EF4-FFF2-40B4-BE49-F238E27FC236}">
                    <a16:creationId xmlns:a16="http://schemas.microsoft.com/office/drawing/2014/main" id="{F8593269-32D2-C8A1-ABA6-47A790C12434}"/>
                  </a:ext>
                </a:extLst>
              </p:cNvPr>
              <p:cNvSpPr/>
              <p:nvPr/>
            </p:nvSpPr>
            <p:spPr>
              <a:xfrm>
                <a:off x="5103161" y="2598975"/>
                <a:ext cx="360816" cy="358201"/>
              </a:xfrm>
              <a:custGeom>
                <a:avLst/>
                <a:gdLst>
                  <a:gd name="connsiteX0" fmla="*/ 80464 w 542555"/>
                  <a:gd name="connsiteY0" fmla="*/ 402778 h 504622"/>
                  <a:gd name="connsiteX1" fmla="*/ 384617 w 542555"/>
                  <a:gd name="connsiteY1" fmla="*/ 402778 h 504622"/>
                  <a:gd name="connsiteX2" fmla="*/ 384617 w 542555"/>
                  <a:gd name="connsiteY2" fmla="*/ 425768 h 504622"/>
                  <a:gd name="connsiteX3" fmla="*/ 80464 w 542555"/>
                  <a:gd name="connsiteY3" fmla="*/ 425768 h 504622"/>
                  <a:gd name="connsiteX4" fmla="*/ 476530 w 542555"/>
                  <a:gd name="connsiteY4" fmla="*/ 395670 h 504622"/>
                  <a:gd name="connsiteX5" fmla="*/ 453565 w 542555"/>
                  <a:gd name="connsiteY5" fmla="*/ 401404 h 504622"/>
                  <a:gd name="connsiteX6" fmla="*/ 453565 w 542555"/>
                  <a:gd name="connsiteY6" fmla="*/ 427208 h 504622"/>
                  <a:gd name="connsiteX7" fmla="*/ 479401 w 542555"/>
                  <a:gd name="connsiteY7" fmla="*/ 422908 h 504622"/>
                  <a:gd name="connsiteX8" fmla="*/ 80464 w 542555"/>
                  <a:gd name="connsiteY8" fmla="*/ 355419 h 504622"/>
                  <a:gd name="connsiteX9" fmla="*/ 384617 w 542555"/>
                  <a:gd name="connsiteY9" fmla="*/ 355419 h 504622"/>
                  <a:gd name="connsiteX10" fmla="*/ 384617 w 542555"/>
                  <a:gd name="connsiteY10" fmla="*/ 379788 h 504622"/>
                  <a:gd name="connsiteX11" fmla="*/ 80464 w 542555"/>
                  <a:gd name="connsiteY11" fmla="*/ 379788 h 504622"/>
                  <a:gd name="connsiteX12" fmla="*/ 80464 w 542555"/>
                  <a:gd name="connsiteY12" fmla="*/ 303923 h 504622"/>
                  <a:gd name="connsiteX13" fmla="*/ 384617 w 542555"/>
                  <a:gd name="connsiteY13" fmla="*/ 303923 h 504622"/>
                  <a:gd name="connsiteX14" fmla="*/ 384617 w 542555"/>
                  <a:gd name="connsiteY14" fmla="*/ 326913 h 504622"/>
                  <a:gd name="connsiteX15" fmla="*/ 80464 w 542555"/>
                  <a:gd name="connsiteY15" fmla="*/ 326913 h 504622"/>
                  <a:gd name="connsiteX16" fmla="*/ 163686 w 542555"/>
                  <a:gd name="connsiteY16" fmla="*/ 235184 h 504622"/>
                  <a:gd name="connsiteX17" fmla="*/ 384616 w 542555"/>
                  <a:gd name="connsiteY17" fmla="*/ 235184 h 504622"/>
                  <a:gd name="connsiteX18" fmla="*/ 384616 w 542555"/>
                  <a:gd name="connsiteY18" fmla="*/ 257944 h 504622"/>
                  <a:gd name="connsiteX19" fmla="*/ 163686 w 542555"/>
                  <a:gd name="connsiteY19" fmla="*/ 257944 h 504622"/>
                  <a:gd name="connsiteX20" fmla="*/ 479401 w 542555"/>
                  <a:gd name="connsiteY20" fmla="*/ 232241 h 504622"/>
                  <a:gd name="connsiteX21" fmla="*/ 496625 w 542555"/>
                  <a:gd name="connsiteY21" fmla="*/ 364131 h 504622"/>
                  <a:gd name="connsiteX22" fmla="*/ 512413 w 542555"/>
                  <a:gd name="connsiteY22" fmla="*/ 359830 h 504622"/>
                  <a:gd name="connsiteX23" fmla="*/ 453565 w 542555"/>
                  <a:gd name="connsiteY23" fmla="*/ 226506 h 504622"/>
                  <a:gd name="connsiteX24" fmla="*/ 453565 w 542555"/>
                  <a:gd name="connsiteY24" fmla="*/ 375599 h 504622"/>
                  <a:gd name="connsiteX25" fmla="*/ 472224 w 542555"/>
                  <a:gd name="connsiteY25" fmla="*/ 371299 h 504622"/>
                  <a:gd name="connsiteX26" fmla="*/ 163686 w 542555"/>
                  <a:gd name="connsiteY26" fmla="*/ 183457 h 504622"/>
                  <a:gd name="connsiteX27" fmla="*/ 384616 w 542555"/>
                  <a:gd name="connsiteY27" fmla="*/ 183457 h 504622"/>
                  <a:gd name="connsiteX28" fmla="*/ 384616 w 542555"/>
                  <a:gd name="connsiteY28" fmla="*/ 207826 h 504622"/>
                  <a:gd name="connsiteX29" fmla="*/ 163686 w 542555"/>
                  <a:gd name="connsiteY29" fmla="*/ 207826 h 504622"/>
                  <a:gd name="connsiteX30" fmla="*/ 71785 w 542555"/>
                  <a:gd name="connsiteY30" fmla="*/ 154720 h 504622"/>
                  <a:gd name="connsiteX31" fmla="*/ 64601 w 542555"/>
                  <a:gd name="connsiteY31" fmla="*/ 171944 h 504622"/>
                  <a:gd name="connsiteX32" fmla="*/ 90464 w 542555"/>
                  <a:gd name="connsiteY32" fmla="*/ 202085 h 504622"/>
                  <a:gd name="connsiteX33" fmla="*/ 99085 w 542555"/>
                  <a:gd name="connsiteY33" fmla="*/ 202085 h 504622"/>
                  <a:gd name="connsiteX34" fmla="*/ 78969 w 542555"/>
                  <a:gd name="connsiteY34" fmla="*/ 207826 h 504622"/>
                  <a:gd name="connsiteX35" fmla="*/ 54543 w 542555"/>
                  <a:gd name="connsiteY35" fmla="*/ 177685 h 504622"/>
                  <a:gd name="connsiteX36" fmla="*/ 71785 w 542555"/>
                  <a:gd name="connsiteY36" fmla="*/ 154720 h 504622"/>
                  <a:gd name="connsiteX37" fmla="*/ 88913 w 542555"/>
                  <a:gd name="connsiteY37" fmla="*/ 149082 h 504622"/>
                  <a:gd name="connsiteX38" fmla="*/ 116214 w 542555"/>
                  <a:gd name="connsiteY38" fmla="*/ 167721 h 504622"/>
                  <a:gd name="connsiteX39" fmla="*/ 98971 w 542555"/>
                  <a:gd name="connsiteY39" fmla="*/ 196398 h 504622"/>
                  <a:gd name="connsiteX40" fmla="*/ 70234 w 542555"/>
                  <a:gd name="connsiteY40" fmla="*/ 179192 h 504622"/>
                  <a:gd name="connsiteX41" fmla="*/ 88913 w 542555"/>
                  <a:gd name="connsiteY41" fmla="*/ 149082 h 504622"/>
                  <a:gd name="connsiteX42" fmla="*/ 24400 w 542555"/>
                  <a:gd name="connsiteY42" fmla="*/ 124722 h 504622"/>
                  <a:gd name="connsiteX43" fmla="*/ 24400 w 542555"/>
                  <a:gd name="connsiteY43" fmla="*/ 465915 h 504622"/>
                  <a:gd name="connsiteX44" fmla="*/ 429164 w 542555"/>
                  <a:gd name="connsiteY44" fmla="*/ 465915 h 504622"/>
                  <a:gd name="connsiteX45" fmla="*/ 429164 w 542555"/>
                  <a:gd name="connsiteY45" fmla="*/ 124722 h 504622"/>
                  <a:gd name="connsiteX46" fmla="*/ 434905 w 542555"/>
                  <a:gd name="connsiteY46" fmla="*/ 86015 h 504622"/>
                  <a:gd name="connsiteX47" fmla="*/ 324385 w 542555"/>
                  <a:gd name="connsiteY47" fmla="*/ 100351 h 504622"/>
                  <a:gd name="connsiteX48" fmla="*/ 436341 w 542555"/>
                  <a:gd name="connsiteY48" fmla="*/ 100351 h 504622"/>
                  <a:gd name="connsiteX49" fmla="*/ 426293 w 542555"/>
                  <a:gd name="connsiteY49" fmla="*/ 30105 h 504622"/>
                  <a:gd name="connsiteX50" fmla="*/ 182287 w 542555"/>
                  <a:gd name="connsiteY50" fmla="*/ 94617 h 504622"/>
                  <a:gd name="connsiteX51" fmla="*/ 434905 w 542555"/>
                  <a:gd name="connsiteY51" fmla="*/ 60211 h 504622"/>
                  <a:gd name="connsiteX52" fmla="*/ 443517 w 542555"/>
                  <a:gd name="connsiteY52" fmla="*/ 0 h 504622"/>
                  <a:gd name="connsiteX53" fmla="*/ 542555 w 542555"/>
                  <a:gd name="connsiteY53" fmla="*/ 378466 h 504622"/>
                  <a:gd name="connsiteX54" fmla="*/ 499495 w 542555"/>
                  <a:gd name="connsiteY54" fmla="*/ 388502 h 504622"/>
                  <a:gd name="connsiteX55" fmla="*/ 508107 w 542555"/>
                  <a:gd name="connsiteY55" fmla="*/ 444411 h 504622"/>
                  <a:gd name="connsiteX56" fmla="*/ 453565 w 542555"/>
                  <a:gd name="connsiteY56" fmla="*/ 451579 h 504622"/>
                  <a:gd name="connsiteX57" fmla="*/ 453565 w 542555"/>
                  <a:gd name="connsiteY57" fmla="*/ 490286 h 504622"/>
                  <a:gd name="connsiteX58" fmla="*/ 163628 w 542555"/>
                  <a:gd name="connsiteY58" fmla="*/ 490286 h 504622"/>
                  <a:gd name="connsiteX59" fmla="*/ 57413 w 542555"/>
                  <a:gd name="connsiteY59" fmla="*/ 504622 h 504622"/>
                  <a:gd name="connsiteX60" fmla="*/ 55978 w 542555"/>
                  <a:gd name="connsiteY60" fmla="*/ 490286 h 504622"/>
                  <a:gd name="connsiteX61" fmla="*/ 0 w 542555"/>
                  <a:gd name="connsiteY61" fmla="*/ 490286 h 504622"/>
                  <a:gd name="connsiteX62" fmla="*/ 0 w 542555"/>
                  <a:gd name="connsiteY62" fmla="*/ 100351 h 504622"/>
                  <a:gd name="connsiteX63" fmla="*/ 61719 w 542555"/>
                  <a:gd name="connsiteY63" fmla="*/ 100351 h 50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42555" h="504622">
                    <a:moveTo>
                      <a:pt x="80464" y="402778"/>
                    </a:moveTo>
                    <a:lnTo>
                      <a:pt x="384617" y="402778"/>
                    </a:lnTo>
                    <a:lnTo>
                      <a:pt x="384617" y="425768"/>
                    </a:lnTo>
                    <a:lnTo>
                      <a:pt x="80464" y="425768"/>
                    </a:lnTo>
                    <a:close/>
                    <a:moveTo>
                      <a:pt x="476530" y="395670"/>
                    </a:moveTo>
                    <a:lnTo>
                      <a:pt x="453565" y="401404"/>
                    </a:lnTo>
                    <a:lnTo>
                      <a:pt x="453565" y="427208"/>
                    </a:lnTo>
                    <a:lnTo>
                      <a:pt x="479401" y="422908"/>
                    </a:lnTo>
                    <a:close/>
                    <a:moveTo>
                      <a:pt x="80464" y="355419"/>
                    </a:moveTo>
                    <a:lnTo>
                      <a:pt x="384617" y="355419"/>
                    </a:lnTo>
                    <a:lnTo>
                      <a:pt x="384617" y="379788"/>
                    </a:lnTo>
                    <a:lnTo>
                      <a:pt x="80464" y="379788"/>
                    </a:lnTo>
                    <a:close/>
                    <a:moveTo>
                      <a:pt x="80464" y="303923"/>
                    </a:moveTo>
                    <a:lnTo>
                      <a:pt x="384617" y="303923"/>
                    </a:lnTo>
                    <a:lnTo>
                      <a:pt x="384617" y="326913"/>
                    </a:lnTo>
                    <a:lnTo>
                      <a:pt x="80464" y="326913"/>
                    </a:lnTo>
                    <a:close/>
                    <a:moveTo>
                      <a:pt x="163686" y="235184"/>
                    </a:moveTo>
                    <a:lnTo>
                      <a:pt x="384616" y="235184"/>
                    </a:lnTo>
                    <a:lnTo>
                      <a:pt x="384616" y="257944"/>
                    </a:lnTo>
                    <a:lnTo>
                      <a:pt x="163686" y="257944"/>
                    </a:lnTo>
                    <a:close/>
                    <a:moveTo>
                      <a:pt x="479401" y="232241"/>
                    </a:moveTo>
                    <a:lnTo>
                      <a:pt x="496625" y="364131"/>
                    </a:lnTo>
                    <a:lnTo>
                      <a:pt x="512413" y="359830"/>
                    </a:lnTo>
                    <a:close/>
                    <a:moveTo>
                      <a:pt x="453565" y="226506"/>
                    </a:moveTo>
                    <a:lnTo>
                      <a:pt x="453565" y="375599"/>
                    </a:lnTo>
                    <a:lnTo>
                      <a:pt x="472224" y="371299"/>
                    </a:lnTo>
                    <a:close/>
                    <a:moveTo>
                      <a:pt x="163686" y="183457"/>
                    </a:moveTo>
                    <a:lnTo>
                      <a:pt x="384616" y="183457"/>
                    </a:lnTo>
                    <a:lnTo>
                      <a:pt x="384616" y="207826"/>
                    </a:lnTo>
                    <a:lnTo>
                      <a:pt x="163686" y="207826"/>
                    </a:lnTo>
                    <a:close/>
                    <a:moveTo>
                      <a:pt x="71785" y="154720"/>
                    </a:moveTo>
                    <a:cubicBezTo>
                      <a:pt x="67475" y="159026"/>
                      <a:pt x="64601" y="164767"/>
                      <a:pt x="64601" y="171944"/>
                    </a:cubicBezTo>
                    <a:cubicBezTo>
                      <a:pt x="63164" y="186297"/>
                      <a:pt x="74659" y="200650"/>
                      <a:pt x="90464" y="202085"/>
                    </a:cubicBezTo>
                    <a:cubicBezTo>
                      <a:pt x="93338" y="202085"/>
                      <a:pt x="96212" y="202085"/>
                      <a:pt x="99085" y="202085"/>
                    </a:cubicBezTo>
                    <a:cubicBezTo>
                      <a:pt x="93338" y="206391"/>
                      <a:pt x="87590" y="207826"/>
                      <a:pt x="78969" y="207826"/>
                    </a:cubicBezTo>
                    <a:cubicBezTo>
                      <a:pt x="64601" y="206391"/>
                      <a:pt x="53106" y="192038"/>
                      <a:pt x="54543" y="177685"/>
                    </a:cubicBezTo>
                    <a:cubicBezTo>
                      <a:pt x="55979" y="167638"/>
                      <a:pt x="63164" y="159026"/>
                      <a:pt x="71785" y="154720"/>
                    </a:cubicBezTo>
                    <a:close/>
                    <a:moveTo>
                      <a:pt x="88913" y="149082"/>
                    </a:moveTo>
                    <a:cubicBezTo>
                      <a:pt x="101845" y="146214"/>
                      <a:pt x="113340" y="154817"/>
                      <a:pt x="116214" y="167721"/>
                    </a:cubicBezTo>
                    <a:cubicBezTo>
                      <a:pt x="119087" y="182059"/>
                      <a:pt x="111903" y="193530"/>
                      <a:pt x="98971" y="196398"/>
                    </a:cubicBezTo>
                    <a:cubicBezTo>
                      <a:pt x="86039" y="200699"/>
                      <a:pt x="73108" y="192096"/>
                      <a:pt x="70234" y="179192"/>
                    </a:cubicBezTo>
                    <a:cubicBezTo>
                      <a:pt x="67360" y="166287"/>
                      <a:pt x="75981" y="153383"/>
                      <a:pt x="88913" y="149082"/>
                    </a:cubicBezTo>
                    <a:close/>
                    <a:moveTo>
                      <a:pt x="24400" y="124722"/>
                    </a:moveTo>
                    <a:lnTo>
                      <a:pt x="24400" y="465915"/>
                    </a:lnTo>
                    <a:lnTo>
                      <a:pt x="429164" y="465915"/>
                    </a:lnTo>
                    <a:lnTo>
                      <a:pt x="429164" y="124722"/>
                    </a:lnTo>
                    <a:close/>
                    <a:moveTo>
                      <a:pt x="434905" y="86015"/>
                    </a:moveTo>
                    <a:lnTo>
                      <a:pt x="324385" y="100351"/>
                    </a:lnTo>
                    <a:lnTo>
                      <a:pt x="436341" y="100351"/>
                    </a:lnTo>
                    <a:close/>
                    <a:moveTo>
                      <a:pt x="426293" y="30105"/>
                    </a:moveTo>
                    <a:lnTo>
                      <a:pt x="182287" y="94617"/>
                    </a:lnTo>
                    <a:lnTo>
                      <a:pt x="434905" y="60211"/>
                    </a:lnTo>
                    <a:close/>
                    <a:moveTo>
                      <a:pt x="443517" y="0"/>
                    </a:moveTo>
                    <a:lnTo>
                      <a:pt x="542555" y="378466"/>
                    </a:lnTo>
                    <a:lnTo>
                      <a:pt x="499495" y="388502"/>
                    </a:lnTo>
                    <a:lnTo>
                      <a:pt x="508107" y="444411"/>
                    </a:lnTo>
                    <a:lnTo>
                      <a:pt x="453565" y="451579"/>
                    </a:lnTo>
                    <a:lnTo>
                      <a:pt x="453565" y="490286"/>
                    </a:lnTo>
                    <a:lnTo>
                      <a:pt x="163628" y="490286"/>
                    </a:lnTo>
                    <a:lnTo>
                      <a:pt x="57413" y="504622"/>
                    </a:lnTo>
                    <a:lnTo>
                      <a:pt x="55978" y="490286"/>
                    </a:lnTo>
                    <a:lnTo>
                      <a:pt x="0" y="490286"/>
                    </a:lnTo>
                    <a:lnTo>
                      <a:pt x="0" y="100351"/>
                    </a:lnTo>
                    <a:lnTo>
                      <a:pt x="61719" y="100351"/>
                    </a:lnTo>
                    <a:close/>
                  </a:path>
                </a:pathLst>
              </a:custGeom>
              <a:gradFill>
                <a:gsLst>
                  <a:gs pos="0">
                    <a:schemeClr val="accent1">
                      <a:lumMod val="60000"/>
                      <a:lumOff val="40000"/>
                    </a:schemeClr>
                  </a:gs>
                  <a:gs pos="6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sp>
            <p:nvSpPr>
              <p:cNvPr id="390" name="íSľïďè">
                <a:extLst>
                  <a:ext uri="{FF2B5EF4-FFF2-40B4-BE49-F238E27FC236}">
                    <a16:creationId xmlns:a16="http://schemas.microsoft.com/office/drawing/2014/main" id="{DE9DED1B-2BD9-AF54-5E46-5AD22B3675F8}"/>
                  </a:ext>
                </a:extLst>
              </p:cNvPr>
              <p:cNvSpPr/>
              <p:nvPr/>
            </p:nvSpPr>
            <p:spPr>
              <a:xfrm>
                <a:off x="5103161" y="4269944"/>
                <a:ext cx="391459" cy="360000"/>
              </a:xfrm>
              <a:custGeom>
                <a:avLst/>
                <a:gdLst>
                  <a:gd name="T0" fmla="*/ 5218 w 5283"/>
                  <a:gd name="T1" fmla="*/ 1751 h 5329"/>
                  <a:gd name="T2" fmla="*/ 4825 w 5283"/>
                  <a:gd name="T3" fmla="*/ 1357 h 5329"/>
                  <a:gd name="T4" fmla="*/ 4824 w 5283"/>
                  <a:gd name="T5" fmla="*/ 1357 h 5329"/>
                  <a:gd name="T6" fmla="*/ 4824 w 5283"/>
                  <a:gd name="T7" fmla="*/ 1357 h 5329"/>
                  <a:gd name="T8" fmla="*/ 4431 w 5283"/>
                  <a:gd name="T9" fmla="*/ 963 h 5329"/>
                  <a:gd name="T10" fmla="*/ 4313 w 5283"/>
                  <a:gd name="T11" fmla="*/ 915 h 5329"/>
                  <a:gd name="T12" fmla="*/ 4195 w 5283"/>
                  <a:gd name="T13" fmla="*/ 963 h 5329"/>
                  <a:gd name="T14" fmla="*/ 4001 w 5283"/>
                  <a:gd name="T15" fmla="*/ 1158 h 5329"/>
                  <a:gd name="T16" fmla="*/ 4001 w 5283"/>
                  <a:gd name="T17" fmla="*/ 167 h 5329"/>
                  <a:gd name="T18" fmla="*/ 3834 w 5283"/>
                  <a:gd name="T19" fmla="*/ 0 h 5329"/>
                  <a:gd name="T20" fmla="*/ 167 w 5283"/>
                  <a:gd name="T21" fmla="*/ 0 h 5329"/>
                  <a:gd name="T22" fmla="*/ 0 w 5283"/>
                  <a:gd name="T23" fmla="*/ 167 h 5329"/>
                  <a:gd name="T24" fmla="*/ 0 w 5283"/>
                  <a:gd name="T25" fmla="*/ 5162 h 5329"/>
                  <a:gd name="T26" fmla="*/ 167 w 5283"/>
                  <a:gd name="T27" fmla="*/ 5329 h 5329"/>
                  <a:gd name="T28" fmla="*/ 3834 w 5283"/>
                  <a:gd name="T29" fmla="*/ 5329 h 5329"/>
                  <a:gd name="T30" fmla="*/ 4001 w 5283"/>
                  <a:gd name="T31" fmla="*/ 5162 h 5329"/>
                  <a:gd name="T32" fmla="*/ 4001 w 5283"/>
                  <a:gd name="T33" fmla="*/ 3204 h 5329"/>
                  <a:gd name="T34" fmla="*/ 5218 w 5283"/>
                  <a:gd name="T35" fmla="*/ 1986 h 5329"/>
                  <a:gd name="T36" fmla="*/ 5218 w 5283"/>
                  <a:gd name="T37" fmla="*/ 1751 h 5329"/>
                  <a:gd name="T38" fmla="*/ 3667 w 5283"/>
                  <a:gd name="T39" fmla="*/ 4996 h 5329"/>
                  <a:gd name="T40" fmla="*/ 333 w 5283"/>
                  <a:gd name="T41" fmla="*/ 4996 h 5329"/>
                  <a:gd name="T42" fmla="*/ 333 w 5283"/>
                  <a:gd name="T43" fmla="*/ 333 h 5329"/>
                  <a:gd name="T44" fmla="*/ 3667 w 5283"/>
                  <a:gd name="T45" fmla="*/ 333 h 5329"/>
                  <a:gd name="T46" fmla="*/ 3667 w 5283"/>
                  <a:gd name="T47" fmla="*/ 1491 h 5329"/>
                  <a:gd name="T48" fmla="*/ 2290 w 5283"/>
                  <a:gd name="T49" fmla="*/ 2869 h 5329"/>
                  <a:gd name="T50" fmla="*/ 2245 w 5283"/>
                  <a:gd name="T51" fmla="*/ 2953 h 5329"/>
                  <a:gd name="T52" fmla="*/ 2040 w 5283"/>
                  <a:gd name="T53" fmla="*/ 3945 h 5329"/>
                  <a:gd name="T54" fmla="*/ 2085 w 5283"/>
                  <a:gd name="T55" fmla="*/ 4096 h 5329"/>
                  <a:gd name="T56" fmla="*/ 2203 w 5283"/>
                  <a:gd name="T57" fmla="*/ 4145 h 5329"/>
                  <a:gd name="T58" fmla="*/ 2237 w 5283"/>
                  <a:gd name="T59" fmla="*/ 4142 h 5329"/>
                  <a:gd name="T60" fmla="*/ 3229 w 5283"/>
                  <a:gd name="T61" fmla="*/ 3937 h 5329"/>
                  <a:gd name="T62" fmla="*/ 3313 w 5283"/>
                  <a:gd name="T63" fmla="*/ 3891 h 5329"/>
                  <a:gd name="T64" fmla="*/ 3667 w 5283"/>
                  <a:gd name="T65" fmla="*/ 3537 h 5329"/>
                  <a:gd name="T66" fmla="*/ 3667 w 5283"/>
                  <a:gd name="T67" fmla="*/ 4996 h 5329"/>
                  <a:gd name="T68" fmla="*/ 2509 w 5283"/>
                  <a:gd name="T69" fmla="*/ 3323 h 5329"/>
                  <a:gd name="T70" fmla="*/ 2859 w 5283"/>
                  <a:gd name="T71" fmla="*/ 3673 h 5329"/>
                  <a:gd name="T72" fmla="*/ 2418 w 5283"/>
                  <a:gd name="T73" fmla="*/ 3764 h 5329"/>
                  <a:gd name="T74" fmla="*/ 2509 w 5283"/>
                  <a:gd name="T75" fmla="*/ 3323 h 5329"/>
                  <a:gd name="T76" fmla="*/ 3195 w 5283"/>
                  <a:gd name="T77" fmla="*/ 3538 h 5329"/>
                  <a:gd name="T78" fmla="*/ 2644 w 5283"/>
                  <a:gd name="T79" fmla="*/ 2986 h 5329"/>
                  <a:gd name="T80" fmla="*/ 4313 w 5283"/>
                  <a:gd name="T81" fmla="*/ 1317 h 5329"/>
                  <a:gd name="T82" fmla="*/ 4471 w 5283"/>
                  <a:gd name="T83" fmla="*/ 1475 h 5329"/>
                  <a:gd name="T84" fmla="*/ 3453 w 5283"/>
                  <a:gd name="T85" fmla="*/ 2493 h 5329"/>
                  <a:gd name="T86" fmla="*/ 3453 w 5283"/>
                  <a:gd name="T87" fmla="*/ 2729 h 5329"/>
                  <a:gd name="T88" fmla="*/ 3571 w 5283"/>
                  <a:gd name="T89" fmla="*/ 2778 h 5329"/>
                  <a:gd name="T90" fmla="*/ 3688 w 5283"/>
                  <a:gd name="T91" fmla="*/ 2729 h 5329"/>
                  <a:gd name="T92" fmla="*/ 4707 w 5283"/>
                  <a:gd name="T93" fmla="*/ 1711 h 5329"/>
                  <a:gd name="T94" fmla="*/ 4864 w 5283"/>
                  <a:gd name="T95" fmla="*/ 1869 h 5329"/>
                  <a:gd name="T96" fmla="*/ 3195 w 5283"/>
                  <a:gd name="T97" fmla="*/ 3538 h 5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283" h="5329">
                    <a:moveTo>
                      <a:pt x="5218" y="1751"/>
                    </a:moveTo>
                    <a:lnTo>
                      <a:pt x="4825" y="1357"/>
                    </a:lnTo>
                    <a:cubicBezTo>
                      <a:pt x="4824" y="1357"/>
                      <a:pt x="4824" y="1357"/>
                      <a:pt x="4824" y="1357"/>
                    </a:cubicBezTo>
                    <a:cubicBezTo>
                      <a:pt x="4824" y="1357"/>
                      <a:pt x="4824" y="1357"/>
                      <a:pt x="4824" y="1357"/>
                    </a:cubicBezTo>
                    <a:lnTo>
                      <a:pt x="4431" y="963"/>
                    </a:lnTo>
                    <a:cubicBezTo>
                      <a:pt x="4400" y="932"/>
                      <a:pt x="4357" y="915"/>
                      <a:pt x="4313" y="915"/>
                    </a:cubicBezTo>
                    <a:cubicBezTo>
                      <a:pt x="4269" y="915"/>
                      <a:pt x="4226" y="932"/>
                      <a:pt x="4195" y="963"/>
                    </a:cubicBezTo>
                    <a:lnTo>
                      <a:pt x="4001" y="1158"/>
                    </a:lnTo>
                    <a:lnTo>
                      <a:pt x="4001" y="167"/>
                    </a:lnTo>
                    <a:cubicBezTo>
                      <a:pt x="4001" y="75"/>
                      <a:pt x="3926" y="0"/>
                      <a:pt x="3834" y="0"/>
                    </a:cubicBezTo>
                    <a:lnTo>
                      <a:pt x="167" y="0"/>
                    </a:lnTo>
                    <a:cubicBezTo>
                      <a:pt x="75" y="0"/>
                      <a:pt x="0" y="75"/>
                      <a:pt x="0" y="167"/>
                    </a:cubicBezTo>
                    <a:lnTo>
                      <a:pt x="0" y="5162"/>
                    </a:lnTo>
                    <a:cubicBezTo>
                      <a:pt x="0" y="5254"/>
                      <a:pt x="75" y="5329"/>
                      <a:pt x="167" y="5329"/>
                    </a:cubicBezTo>
                    <a:lnTo>
                      <a:pt x="3834" y="5329"/>
                    </a:lnTo>
                    <a:cubicBezTo>
                      <a:pt x="3926" y="5329"/>
                      <a:pt x="4001" y="5254"/>
                      <a:pt x="4001" y="5162"/>
                    </a:cubicBezTo>
                    <a:lnTo>
                      <a:pt x="4001" y="3204"/>
                    </a:lnTo>
                    <a:lnTo>
                      <a:pt x="5218" y="1986"/>
                    </a:lnTo>
                    <a:cubicBezTo>
                      <a:pt x="5283" y="1921"/>
                      <a:pt x="5283" y="1816"/>
                      <a:pt x="5218" y="1751"/>
                    </a:cubicBezTo>
                    <a:close/>
                    <a:moveTo>
                      <a:pt x="3667" y="4996"/>
                    </a:moveTo>
                    <a:lnTo>
                      <a:pt x="333" y="4996"/>
                    </a:lnTo>
                    <a:lnTo>
                      <a:pt x="333" y="333"/>
                    </a:lnTo>
                    <a:lnTo>
                      <a:pt x="3667" y="333"/>
                    </a:lnTo>
                    <a:lnTo>
                      <a:pt x="3667" y="1491"/>
                    </a:lnTo>
                    <a:lnTo>
                      <a:pt x="2290" y="2869"/>
                    </a:lnTo>
                    <a:cubicBezTo>
                      <a:pt x="2267" y="2892"/>
                      <a:pt x="2251" y="2921"/>
                      <a:pt x="2245" y="2953"/>
                    </a:cubicBezTo>
                    <a:lnTo>
                      <a:pt x="2040" y="3945"/>
                    </a:lnTo>
                    <a:cubicBezTo>
                      <a:pt x="2028" y="4000"/>
                      <a:pt x="2046" y="4057"/>
                      <a:pt x="2085" y="4096"/>
                    </a:cubicBezTo>
                    <a:cubicBezTo>
                      <a:pt x="2117" y="4128"/>
                      <a:pt x="2159" y="4145"/>
                      <a:pt x="2203" y="4145"/>
                    </a:cubicBezTo>
                    <a:cubicBezTo>
                      <a:pt x="2214" y="4145"/>
                      <a:pt x="2226" y="4144"/>
                      <a:pt x="2237" y="4142"/>
                    </a:cubicBezTo>
                    <a:lnTo>
                      <a:pt x="3229" y="3937"/>
                    </a:lnTo>
                    <a:cubicBezTo>
                      <a:pt x="3261" y="3930"/>
                      <a:pt x="3290" y="3914"/>
                      <a:pt x="3313" y="3891"/>
                    </a:cubicBezTo>
                    <a:lnTo>
                      <a:pt x="3667" y="3537"/>
                    </a:lnTo>
                    <a:lnTo>
                      <a:pt x="3667" y="4996"/>
                    </a:lnTo>
                    <a:close/>
                    <a:moveTo>
                      <a:pt x="2509" y="3323"/>
                    </a:moveTo>
                    <a:lnTo>
                      <a:pt x="2859" y="3673"/>
                    </a:lnTo>
                    <a:lnTo>
                      <a:pt x="2418" y="3764"/>
                    </a:lnTo>
                    <a:lnTo>
                      <a:pt x="2509" y="3323"/>
                    </a:lnTo>
                    <a:close/>
                    <a:moveTo>
                      <a:pt x="3195" y="3538"/>
                    </a:moveTo>
                    <a:lnTo>
                      <a:pt x="2644" y="2986"/>
                    </a:lnTo>
                    <a:lnTo>
                      <a:pt x="4313" y="1317"/>
                    </a:lnTo>
                    <a:lnTo>
                      <a:pt x="4471" y="1475"/>
                    </a:lnTo>
                    <a:lnTo>
                      <a:pt x="3453" y="2493"/>
                    </a:lnTo>
                    <a:cubicBezTo>
                      <a:pt x="3388" y="2558"/>
                      <a:pt x="3388" y="2664"/>
                      <a:pt x="3453" y="2729"/>
                    </a:cubicBezTo>
                    <a:cubicBezTo>
                      <a:pt x="3485" y="2761"/>
                      <a:pt x="3528" y="2778"/>
                      <a:pt x="3571" y="2778"/>
                    </a:cubicBezTo>
                    <a:cubicBezTo>
                      <a:pt x="3613" y="2778"/>
                      <a:pt x="3656" y="2761"/>
                      <a:pt x="3688" y="2729"/>
                    </a:cubicBezTo>
                    <a:lnTo>
                      <a:pt x="4707" y="1711"/>
                    </a:lnTo>
                    <a:lnTo>
                      <a:pt x="4864" y="1869"/>
                    </a:lnTo>
                    <a:lnTo>
                      <a:pt x="3195" y="3538"/>
                    </a:lnTo>
                    <a:close/>
                  </a:path>
                </a:pathLst>
              </a:custGeom>
              <a:gradFill>
                <a:gsLst>
                  <a:gs pos="0">
                    <a:schemeClr val="accent1">
                      <a:lumMod val="60000"/>
                      <a:lumOff val="40000"/>
                    </a:schemeClr>
                  </a:gs>
                  <a:gs pos="6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sp>
            <p:nvSpPr>
              <p:cNvPr id="393" name="ïşļíḋé">
                <a:extLst>
                  <a:ext uri="{FF2B5EF4-FFF2-40B4-BE49-F238E27FC236}">
                    <a16:creationId xmlns:a16="http://schemas.microsoft.com/office/drawing/2014/main" id="{80897CA7-9AEA-369F-267C-2EA912C0CBAF}"/>
                  </a:ext>
                </a:extLst>
              </p:cNvPr>
              <p:cNvSpPr/>
              <p:nvPr/>
            </p:nvSpPr>
            <p:spPr>
              <a:xfrm>
                <a:off x="6890134" y="2636499"/>
                <a:ext cx="273060" cy="337485"/>
              </a:xfrm>
              <a:custGeom>
                <a:avLst/>
                <a:gdLst>
                  <a:gd name="connsiteX0" fmla="*/ 166861 w 505460"/>
                  <a:gd name="connsiteY0" fmla="*/ 355015 h 607286"/>
                  <a:gd name="connsiteX1" fmla="*/ 421301 w 505460"/>
                  <a:gd name="connsiteY1" fmla="*/ 355015 h 607286"/>
                  <a:gd name="connsiteX2" fmla="*/ 438634 w 505460"/>
                  <a:gd name="connsiteY2" fmla="*/ 372303 h 607286"/>
                  <a:gd name="connsiteX3" fmla="*/ 421301 w 505460"/>
                  <a:gd name="connsiteY3" fmla="*/ 389592 h 607286"/>
                  <a:gd name="connsiteX4" fmla="*/ 166861 w 505460"/>
                  <a:gd name="connsiteY4" fmla="*/ 389592 h 607286"/>
                  <a:gd name="connsiteX5" fmla="*/ 149528 w 505460"/>
                  <a:gd name="connsiteY5" fmla="*/ 372303 h 607286"/>
                  <a:gd name="connsiteX6" fmla="*/ 166861 w 505460"/>
                  <a:gd name="connsiteY6" fmla="*/ 355015 h 607286"/>
                  <a:gd name="connsiteX7" fmla="*/ 166861 w 505460"/>
                  <a:gd name="connsiteY7" fmla="*/ 272524 h 607286"/>
                  <a:gd name="connsiteX8" fmla="*/ 421301 w 505460"/>
                  <a:gd name="connsiteY8" fmla="*/ 272524 h 607286"/>
                  <a:gd name="connsiteX9" fmla="*/ 438634 w 505460"/>
                  <a:gd name="connsiteY9" fmla="*/ 289813 h 607286"/>
                  <a:gd name="connsiteX10" fmla="*/ 421301 w 505460"/>
                  <a:gd name="connsiteY10" fmla="*/ 307101 h 607286"/>
                  <a:gd name="connsiteX11" fmla="*/ 166861 w 505460"/>
                  <a:gd name="connsiteY11" fmla="*/ 307101 h 607286"/>
                  <a:gd name="connsiteX12" fmla="*/ 149528 w 505460"/>
                  <a:gd name="connsiteY12" fmla="*/ 289813 h 607286"/>
                  <a:gd name="connsiteX13" fmla="*/ 166861 w 505460"/>
                  <a:gd name="connsiteY13" fmla="*/ 272524 h 607286"/>
                  <a:gd name="connsiteX14" fmla="*/ 166861 w 505460"/>
                  <a:gd name="connsiteY14" fmla="*/ 190033 h 607286"/>
                  <a:gd name="connsiteX15" fmla="*/ 421301 w 505460"/>
                  <a:gd name="connsiteY15" fmla="*/ 190033 h 607286"/>
                  <a:gd name="connsiteX16" fmla="*/ 438634 w 505460"/>
                  <a:gd name="connsiteY16" fmla="*/ 207439 h 607286"/>
                  <a:gd name="connsiteX17" fmla="*/ 421301 w 505460"/>
                  <a:gd name="connsiteY17" fmla="*/ 224751 h 607286"/>
                  <a:gd name="connsiteX18" fmla="*/ 166861 w 505460"/>
                  <a:gd name="connsiteY18" fmla="*/ 224751 h 607286"/>
                  <a:gd name="connsiteX19" fmla="*/ 149528 w 505460"/>
                  <a:gd name="connsiteY19" fmla="*/ 207439 h 607286"/>
                  <a:gd name="connsiteX20" fmla="*/ 166861 w 505460"/>
                  <a:gd name="connsiteY20" fmla="*/ 190033 h 607286"/>
                  <a:gd name="connsiteX21" fmla="*/ 166861 w 505460"/>
                  <a:gd name="connsiteY21" fmla="*/ 107612 h 607286"/>
                  <a:gd name="connsiteX22" fmla="*/ 421301 w 505460"/>
                  <a:gd name="connsiteY22" fmla="*/ 107612 h 607286"/>
                  <a:gd name="connsiteX23" fmla="*/ 438634 w 505460"/>
                  <a:gd name="connsiteY23" fmla="*/ 124901 h 607286"/>
                  <a:gd name="connsiteX24" fmla="*/ 421301 w 505460"/>
                  <a:gd name="connsiteY24" fmla="*/ 142189 h 607286"/>
                  <a:gd name="connsiteX25" fmla="*/ 166861 w 505460"/>
                  <a:gd name="connsiteY25" fmla="*/ 142189 h 607286"/>
                  <a:gd name="connsiteX26" fmla="*/ 149528 w 505460"/>
                  <a:gd name="connsiteY26" fmla="*/ 124901 h 607286"/>
                  <a:gd name="connsiteX27" fmla="*/ 166861 w 505460"/>
                  <a:gd name="connsiteY27" fmla="*/ 107612 h 607286"/>
                  <a:gd name="connsiteX28" fmla="*/ 43330 w 505460"/>
                  <a:gd name="connsiteY28" fmla="*/ 105635 h 607286"/>
                  <a:gd name="connsiteX29" fmla="*/ 34664 w 505460"/>
                  <a:gd name="connsiteY29" fmla="*/ 114289 h 607286"/>
                  <a:gd name="connsiteX30" fmla="*/ 34664 w 505460"/>
                  <a:gd name="connsiteY30" fmla="*/ 563922 h 607286"/>
                  <a:gd name="connsiteX31" fmla="*/ 43330 w 505460"/>
                  <a:gd name="connsiteY31" fmla="*/ 572576 h 607286"/>
                  <a:gd name="connsiteX32" fmla="*/ 379237 w 505460"/>
                  <a:gd name="connsiteY32" fmla="*/ 572576 h 607286"/>
                  <a:gd name="connsiteX33" fmla="*/ 387903 w 505460"/>
                  <a:gd name="connsiteY33" fmla="*/ 563922 h 607286"/>
                  <a:gd name="connsiteX34" fmla="*/ 387903 w 505460"/>
                  <a:gd name="connsiteY34" fmla="*/ 536267 h 607286"/>
                  <a:gd name="connsiteX35" fmla="*/ 126223 w 505460"/>
                  <a:gd name="connsiteY35" fmla="*/ 536267 h 607286"/>
                  <a:gd name="connsiteX36" fmla="*/ 82799 w 505460"/>
                  <a:gd name="connsiteY36" fmla="*/ 492997 h 607286"/>
                  <a:gd name="connsiteX37" fmla="*/ 82799 w 505460"/>
                  <a:gd name="connsiteY37" fmla="*/ 105635 h 607286"/>
                  <a:gd name="connsiteX38" fmla="*/ 126223 w 505460"/>
                  <a:gd name="connsiteY38" fmla="*/ 34616 h 607286"/>
                  <a:gd name="connsiteX39" fmla="*/ 117557 w 505460"/>
                  <a:gd name="connsiteY39" fmla="*/ 43270 h 607286"/>
                  <a:gd name="connsiteX40" fmla="*/ 117557 w 505460"/>
                  <a:gd name="connsiteY40" fmla="*/ 492997 h 607286"/>
                  <a:gd name="connsiteX41" fmla="*/ 126223 w 505460"/>
                  <a:gd name="connsiteY41" fmla="*/ 501651 h 607286"/>
                  <a:gd name="connsiteX42" fmla="*/ 462130 w 505460"/>
                  <a:gd name="connsiteY42" fmla="*/ 501651 h 607286"/>
                  <a:gd name="connsiteX43" fmla="*/ 470796 w 505460"/>
                  <a:gd name="connsiteY43" fmla="*/ 492997 h 607286"/>
                  <a:gd name="connsiteX44" fmla="*/ 470796 w 505460"/>
                  <a:gd name="connsiteY44" fmla="*/ 43270 h 607286"/>
                  <a:gd name="connsiteX45" fmla="*/ 462130 w 505460"/>
                  <a:gd name="connsiteY45" fmla="*/ 34616 h 607286"/>
                  <a:gd name="connsiteX46" fmla="*/ 126223 w 505460"/>
                  <a:gd name="connsiteY46" fmla="*/ 0 h 607286"/>
                  <a:gd name="connsiteX47" fmla="*/ 462130 w 505460"/>
                  <a:gd name="connsiteY47" fmla="*/ 0 h 607286"/>
                  <a:gd name="connsiteX48" fmla="*/ 505460 w 505460"/>
                  <a:gd name="connsiteY48" fmla="*/ 43270 h 607286"/>
                  <a:gd name="connsiteX49" fmla="*/ 505460 w 505460"/>
                  <a:gd name="connsiteY49" fmla="*/ 492997 h 607286"/>
                  <a:gd name="connsiteX50" fmla="*/ 462130 w 505460"/>
                  <a:gd name="connsiteY50" fmla="*/ 536267 h 607286"/>
                  <a:gd name="connsiteX51" fmla="*/ 422661 w 505460"/>
                  <a:gd name="connsiteY51" fmla="*/ 536267 h 607286"/>
                  <a:gd name="connsiteX52" fmla="*/ 422661 w 505460"/>
                  <a:gd name="connsiteY52" fmla="*/ 563922 h 607286"/>
                  <a:gd name="connsiteX53" fmla="*/ 379237 w 505460"/>
                  <a:gd name="connsiteY53" fmla="*/ 607286 h 607286"/>
                  <a:gd name="connsiteX54" fmla="*/ 43330 w 505460"/>
                  <a:gd name="connsiteY54" fmla="*/ 607286 h 607286"/>
                  <a:gd name="connsiteX55" fmla="*/ 0 w 505460"/>
                  <a:gd name="connsiteY55" fmla="*/ 563922 h 607286"/>
                  <a:gd name="connsiteX56" fmla="*/ 0 w 505460"/>
                  <a:gd name="connsiteY56" fmla="*/ 114289 h 607286"/>
                  <a:gd name="connsiteX57" fmla="*/ 43330 w 505460"/>
                  <a:gd name="connsiteY57" fmla="*/ 70925 h 607286"/>
                  <a:gd name="connsiteX58" fmla="*/ 82799 w 505460"/>
                  <a:gd name="connsiteY58" fmla="*/ 70925 h 607286"/>
                  <a:gd name="connsiteX59" fmla="*/ 82799 w 505460"/>
                  <a:gd name="connsiteY59" fmla="*/ 43270 h 607286"/>
                  <a:gd name="connsiteX60" fmla="*/ 126223 w 505460"/>
                  <a:gd name="connsiteY60"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5460" h="607286">
                    <a:moveTo>
                      <a:pt x="166861" y="355015"/>
                    </a:moveTo>
                    <a:lnTo>
                      <a:pt x="421301" y="355015"/>
                    </a:lnTo>
                    <a:cubicBezTo>
                      <a:pt x="430910" y="355015"/>
                      <a:pt x="438634" y="362720"/>
                      <a:pt x="438634" y="372303"/>
                    </a:cubicBezTo>
                    <a:cubicBezTo>
                      <a:pt x="438634" y="381793"/>
                      <a:pt x="430910" y="389592"/>
                      <a:pt x="421301" y="389592"/>
                    </a:cubicBezTo>
                    <a:lnTo>
                      <a:pt x="166861" y="389592"/>
                    </a:lnTo>
                    <a:cubicBezTo>
                      <a:pt x="157253" y="389592"/>
                      <a:pt x="149528" y="381887"/>
                      <a:pt x="149528" y="372303"/>
                    </a:cubicBezTo>
                    <a:cubicBezTo>
                      <a:pt x="149528" y="362720"/>
                      <a:pt x="157253" y="355015"/>
                      <a:pt x="166861" y="355015"/>
                    </a:cubicBezTo>
                    <a:close/>
                    <a:moveTo>
                      <a:pt x="166861" y="272524"/>
                    </a:moveTo>
                    <a:lnTo>
                      <a:pt x="421301" y="272524"/>
                    </a:lnTo>
                    <a:cubicBezTo>
                      <a:pt x="430910" y="272524"/>
                      <a:pt x="438634" y="280229"/>
                      <a:pt x="438634" y="289813"/>
                    </a:cubicBezTo>
                    <a:cubicBezTo>
                      <a:pt x="438634" y="299396"/>
                      <a:pt x="430910" y="307101"/>
                      <a:pt x="421301" y="307101"/>
                    </a:cubicBezTo>
                    <a:lnTo>
                      <a:pt x="166861" y="307101"/>
                    </a:lnTo>
                    <a:cubicBezTo>
                      <a:pt x="157253" y="307101"/>
                      <a:pt x="149528" y="299396"/>
                      <a:pt x="149528" y="289813"/>
                    </a:cubicBezTo>
                    <a:cubicBezTo>
                      <a:pt x="149528" y="280229"/>
                      <a:pt x="157253" y="272524"/>
                      <a:pt x="166861" y="272524"/>
                    </a:cubicBezTo>
                    <a:close/>
                    <a:moveTo>
                      <a:pt x="166861" y="190033"/>
                    </a:moveTo>
                    <a:lnTo>
                      <a:pt x="421301" y="190033"/>
                    </a:lnTo>
                    <a:cubicBezTo>
                      <a:pt x="430910" y="190033"/>
                      <a:pt x="438634" y="197842"/>
                      <a:pt x="438634" y="207439"/>
                    </a:cubicBezTo>
                    <a:cubicBezTo>
                      <a:pt x="438634" y="216942"/>
                      <a:pt x="430910" y="224751"/>
                      <a:pt x="421301" y="224751"/>
                    </a:cubicBezTo>
                    <a:lnTo>
                      <a:pt x="166861" y="224751"/>
                    </a:lnTo>
                    <a:cubicBezTo>
                      <a:pt x="157253" y="224751"/>
                      <a:pt x="149528" y="216942"/>
                      <a:pt x="149528" y="207439"/>
                    </a:cubicBezTo>
                    <a:cubicBezTo>
                      <a:pt x="149528" y="197842"/>
                      <a:pt x="157253" y="190033"/>
                      <a:pt x="166861" y="190033"/>
                    </a:cubicBezTo>
                    <a:close/>
                    <a:moveTo>
                      <a:pt x="166861" y="107612"/>
                    </a:moveTo>
                    <a:lnTo>
                      <a:pt x="421301" y="107612"/>
                    </a:lnTo>
                    <a:cubicBezTo>
                      <a:pt x="430910" y="107612"/>
                      <a:pt x="438634" y="115317"/>
                      <a:pt x="438634" y="124901"/>
                    </a:cubicBezTo>
                    <a:cubicBezTo>
                      <a:pt x="438634" y="134484"/>
                      <a:pt x="430910" y="142189"/>
                      <a:pt x="421301" y="142189"/>
                    </a:cubicBezTo>
                    <a:lnTo>
                      <a:pt x="166861" y="142189"/>
                    </a:lnTo>
                    <a:cubicBezTo>
                      <a:pt x="157253" y="142189"/>
                      <a:pt x="149528" y="134484"/>
                      <a:pt x="149528" y="124901"/>
                    </a:cubicBezTo>
                    <a:cubicBezTo>
                      <a:pt x="149528" y="115317"/>
                      <a:pt x="157253" y="107612"/>
                      <a:pt x="166861" y="107612"/>
                    </a:cubicBezTo>
                    <a:close/>
                    <a:moveTo>
                      <a:pt x="43330" y="105635"/>
                    </a:moveTo>
                    <a:cubicBezTo>
                      <a:pt x="38526" y="105635"/>
                      <a:pt x="34664" y="109492"/>
                      <a:pt x="34664" y="114289"/>
                    </a:cubicBezTo>
                    <a:lnTo>
                      <a:pt x="34664" y="563922"/>
                    </a:lnTo>
                    <a:cubicBezTo>
                      <a:pt x="34664" y="568719"/>
                      <a:pt x="38526" y="572576"/>
                      <a:pt x="43330" y="572576"/>
                    </a:cubicBezTo>
                    <a:lnTo>
                      <a:pt x="379237" y="572576"/>
                    </a:lnTo>
                    <a:cubicBezTo>
                      <a:pt x="384041" y="572576"/>
                      <a:pt x="387903" y="568719"/>
                      <a:pt x="387903" y="563922"/>
                    </a:cubicBezTo>
                    <a:lnTo>
                      <a:pt x="387903" y="536267"/>
                    </a:lnTo>
                    <a:lnTo>
                      <a:pt x="126223" y="536267"/>
                    </a:lnTo>
                    <a:cubicBezTo>
                      <a:pt x="102297" y="536267"/>
                      <a:pt x="82799" y="516889"/>
                      <a:pt x="82799" y="492997"/>
                    </a:cubicBezTo>
                    <a:lnTo>
                      <a:pt x="82799" y="105635"/>
                    </a:lnTo>
                    <a:close/>
                    <a:moveTo>
                      <a:pt x="126223" y="34616"/>
                    </a:moveTo>
                    <a:cubicBezTo>
                      <a:pt x="121419" y="34616"/>
                      <a:pt x="117557" y="38567"/>
                      <a:pt x="117557" y="43270"/>
                    </a:cubicBezTo>
                    <a:lnTo>
                      <a:pt x="117557" y="492997"/>
                    </a:lnTo>
                    <a:cubicBezTo>
                      <a:pt x="117557" y="497794"/>
                      <a:pt x="121419" y="501651"/>
                      <a:pt x="126223" y="501651"/>
                    </a:cubicBezTo>
                    <a:lnTo>
                      <a:pt x="462130" y="501651"/>
                    </a:lnTo>
                    <a:cubicBezTo>
                      <a:pt x="466840" y="501651"/>
                      <a:pt x="470796" y="497794"/>
                      <a:pt x="470796" y="492997"/>
                    </a:cubicBezTo>
                    <a:lnTo>
                      <a:pt x="470796" y="43270"/>
                    </a:lnTo>
                    <a:cubicBezTo>
                      <a:pt x="470796" y="38567"/>
                      <a:pt x="466840" y="34616"/>
                      <a:pt x="462130" y="34616"/>
                    </a:cubicBezTo>
                    <a:close/>
                    <a:moveTo>
                      <a:pt x="126223" y="0"/>
                    </a:moveTo>
                    <a:lnTo>
                      <a:pt x="462130" y="0"/>
                    </a:lnTo>
                    <a:cubicBezTo>
                      <a:pt x="485961" y="0"/>
                      <a:pt x="505460" y="19472"/>
                      <a:pt x="505460" y="43270"/>
                    </a:cubicBezTo>
                    <a:lnTo>
                      <a:pt x="505460" y="492997"/>
                    </a:lnTo>
                    <a:cubicBezTo>
                      <a:pt x="505460" y="516889"/>
                      <a:pt x="485961" y="536267"/>
                      <a:pt x="462130" y="536267"/>
                    </a:cubicBezTo>
                    <a:lnTo>
                      <a:pt x="422661" y="536267"/>
                    </a:lnTo>
                    <a:lnTo>
                      <a:pt x="422661" y="563922"/>
                    </a:lnTo>
                    <a:cubicBezTo>
                      <a:pt x="422661" y="587815"/>
                      <a:pt x="403163" y="607286"/>
                      <a:pt x="379237" y="607286"/>
                    </a:cubicBezTo>
                    <a:lnTo>
                      <a:pt x="43330" y="607286"/>
                    </a:lnTo>
                    <a:cubicBezTo>
                      <a:pt x="19404" y="607286"/>
                      <a:pt x="0" y="587815"/>
                      <a:pt x="0" y="563922"/>
                    </a:cubicBezTo>
                    <a:lnTo>
                      <a:pt x="0" y="114289"/>
                    </a:lnTo>
                    <a:cubicBezTo>
                      <a:pt x="0" y="90397"/>
                      <a:pt x="19404" y="70925"/>
                      <a:pt x="43330" y="70925"/>
                    </a:cubicBezTo>
                    <a:lnTo>
                      <a:pt x="82799" y="70925"/>
                    </a:lnTo>
                    <a:lnTo>
                      <a:pt x="82799" y="43270"/>
                    </a:lnTo>
                    <a:cubicBezTo>
                      <a:pt x="82799" y="19472"/>
                      <a:pt x="102297" y="0"/>
                      <a:pt x="126223" y="0"/>
                    </a:cubicBezTo>
                    <a:close/>
                  </a:path>
                </a:pathLst>
              </a:custGeom>
              <a:gradFill>
                <a:gsLst>
                  <a:gs pos="0">
                    <a:schemeClr val="accent1">
                      <a:lumMod val="60000"/>
                      <a:lumOff val="40000"/>
                    </a:schemeClr>
                  </a:gs>
                  <a:gs pos="6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sp>
            <p:nvSpPr>
              <p:cNvPr id="397" name="îṥḷîḋe">
                <a:extLst>
                  <a:ext uri="{FF2B5EF4-FFF2-40B4-BE49-F238E27FC236}">
                    <a16:creationId xmlns:a16="http://schemas.microsoft.com/office/drawing/2014/main" id="{F6E0B526-B665-B91E-B19D-40266E1CA085}"/>
                  </a:ext>
                </a:extLst>
              </p:cNvPr>
              <p:cNvSpPr/>
              <p:nvPr/>
            </p:nvSpPr>
            <p:spPr>
              <a:xfrm>
                <a:off x="5888640" y="3363165"/>
                <a:ext cx="468000" cy="468000"/>
              </a:xfrm>
              <a:custGeom>
                <a:avLst/>
                <a:gdLst>
                  <a:gd name="T0" fmla="*/ 21 w 1156"/>
                  <a:gd name="T1" fmla="*/ 1088 h 1155"/>
                  <a:gd name="T2" fmla="*/ 67 w 1156"/>
                  <a:gd name="T3" fmla="*/ 1134 h 1155"/>
                  <a:gd name="T4" fmla="*/ 8 w 1156"/>
                  <a:gd name="T5" fmla="*/ 1147 h 1155"/>
                  <a:gd name="T6" fmla="*/ 21 w 1156"/>
                  <a:gd name="T7" fmla="*/ 1088 h 1155"/>
                  <a:gd name="T8" fmla="*/ 10 w 1156"/>
                  <a:gd name="T9" fmla="*/ 1052 h 1155"/>
                  <a:gd name="T10" fmla="*/ 103 w 1156"/>
                  <a:gd name="T11" fmla="*/ 1146 h 1155"/>
                  <a:gd name="T12" fmla="*/ 294 w 1156"/>
                  <a:gd name="T13" fmla="*/ 1035 h 1155"/>
                  <a:gd name="T14" fmla="*/ 120 w 1156"/>
                  <a:gd name="T15" fmla="*/ 861 h 1155"/>
                  <a:gd name="T16" fmla="*/ 10 w 1156"/>
                  <a:gd name="T17" fmla="*/ 1052 h 1155"/>
                  <a:gd name="T18" fmla="*/ 443 w 1156"/>
                  <a:gd name="T19" fmla="*/ 511 h 1155"/>
                  <a:gd name="T20" fmla="*/ 644 w 1156"/>
                  <a:gd name="T21" fmla="*/ 712 h 1155"/>
                  <a:gd name="T22" fmla="*/ 547 w 1156"/>
                  <a:gd name="T23" fmla="*/ 816 h 1155"/>
                  <a:gd name="T24" fmla="*/ 316 w 1156"/>
                  <a:gd name="T25" fmla="*/ 1019 h 1155"/>
                  <a:gd name="T26" fmla="*/ 136 w 1156"/>
                  <a:gd name="T27" fmla="*/ 839 h 1155"/>
                  <a:gd name="T28" fmla="*/ 339 w 1156"/>
                  <a:gd name="T29" fmla="*/ 608 h 1155"/>
                  <a:gd name="T30" fmla="*/ 443 w 1156"/>
                  <a:gd name="T31" fmla="*/ 511 h 1155"/>
                  <a:gd name="T32" fmla="*/ 326 w 1156"/>
                  <a:gd name="T33" fmla="*/ 929 h 1155"/>
                  <a:gd name="T34" fmla="*/ 339 w 1156"/>
                  <a:gd name="T35" fmla="*/ 952 h 1155"/>
                  <a:gd name="T36" fmla="*/ 583 w 1156"/>
                  <a:gd name="T37" fmla="*/ 720 h 1155"/>
                  <a:gd name="T38" fmla="*/ 564 w 1156"/>
                  <a:gd name="T39" fmla="*/ 702 h 1155"/>
                  <a:gd name="T40" fmla="*/ 326 w 1156"/>
                  <a:gd name="T41" fmla="*/ 929 h 1155"/>
                  <a:gd name="T42" fmla="*/ 1094 w 1156"/>
                  <a:gd name="T43" fmla="*/ 287 h 1155"/>
                  <a:gd name="T44" fmla="*/ 715 w 1156"/>
                  <a:gd name="T45" fmla="*/ 665 h 1155"/>
                  <a:gd name="T46" fmla="*/ 667 w 1156"/>
                  <a:gd name="T47" fmla="*/ 698 h 1155"/>
                  <a:gd name="T48" fmla="*/ 457 w 1156"/>
                  <a:gd name="T49" fmla="*/ 488 h 1155"/>
                  <a:gd name="T50" fmla="*/ 490 w 1156"/>
                  <a:gd name="T51" fmla="*/ 440 h 1155"/>
                  <a:gd name="T52" fmla="*/ 818 w 1156"/>
                  <a:gd name="T53" fmla="*/ 112 h 1155"/>
                  <a:gd name="T54" fmla="*/ 763 w 1156"/>
                  <a:gd name="T55" fmla="*/ 128 h 1155"/>
                  <a:gd name="T56" fmla="*/ 481 w 1156"/>
                  <a:gd name="T57" fmla="*/ 410 h 1155"/>
                  <a:gd name="T58" fmla="*/ 452 w 1156"/>
                  <a:gd name="T59" fmla="*/ 410 h 1155"/>
                  <a:gd name="T60" fmla="*/ 452 w 1156"/>
                  <a:gd name="T61" fmla="*/ 382 h 1155"/>
                  <a:gd name="T62" fmla="*/ 738 w 1156"/>
                  <a:gd name="T63" fmla="*/ 96 h 1155"/>
                  <a:gd name="T64" fmla="*/ 747 w 1156"/>
                  <a:gd name="T65" fmla="*/ 91 h 1155"/>
                  <a:gd name="T66" fmla="*/ 879 w 1156"/>
                  <a:gd name="T67" fmla="*/ 52 h 1155"/>
                  <a:gd name="T68" fmla="*/ 1094 w 1156"/>
                  <a:gd name="T69" fmla="*/ 62 h 1155"/>
                  <a:gd name="T70" fmla="*/ 1094 w 1156"/>
                  <a:gd name="T71" fmla="*/ 287 h 1155"/>
                  <a:gd name="T72" fmla="*/ 1043 w 1156"/>
                  <a:gd name="T73" fmla="*/ 82 h 1155"/>
                  <a:gd name="T74" fmla="*/ 1024 w 1156"/>
                  <a:gd name="T75" fmla="*/ 101 h 1155"/>
                  <a:gd name="T76" fmla="*/ 1048 w 1156"/>
                  <a:gd name="T77" fmla="*/ 238 h 1155"/>
                  <a:gd name="T78" fmla="*/ 1071 w 1156"/>
                  <a:gd name="T79" fmla="*/ 251 h 1155"/>
                  <a:gd name="T80" fmla="*/ 1043 w 1156"/>
                  <a:gd name="T81" fmla="*/ 82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56" h="1155">
                    <a:moveTo>
                      <a:pt x="21" y="1088"/>
                    </a:moveTo>
                    <a:lnTo>
                      <a:pt x="67" y="1134"/>
                    </a:lnTo>
                    <a:cubicBezTo>
                      <a:pt x="37" y="1150"/>
                      <a:pt x="16" y="1155"/>
                      <a:pt x="8" y="1147"/>
                    </a:cubicBezTo>
                    <a:cubicBezTo>
                      <a:pt x="0" y="1139"/>
                      <a:pt x="5" y="1118"/>
                      <a:pt x="21" y="1088"/>
                    </a:cubicBezTo>
                    <a:close/>
                    <a:moveTo>
                      <a:pt x="10" y="1052"/>
                    </a:moveTo>
                    <a:lnTo>
                      <a:pt x="103" y="1146"/>
                    </a:lnTo>
                    <a:cubicBezTo>
                      <a:pt x="155" y="1127"/>
                      <a:pt x="221" y="1089"/>
                      <a:pt x="294" y="1035"/>
                    </a:cubicBezTo>
                    <a:lnTo>
                      <a:pt x="120" y="861"/>
                    </a:lnTo>
                    <a:cubicBezTo>
                      <a:pt x="66" y="935"/>
                      <a:pt x="28" y="1001"/>
                      <a:pt x="10" y="1052"/>
                    </a:cubicBezTo>
                    <a:close/>
                    <a:moveTo>
                      <a:pt x="443" y="511"/>
                    </a:moveTo>
                    <a:lnTo>
                      <a:pt x="644" y="712"/>
                    </a:lnTo>
                    <a:cubicBezTo>
                      <a:pt x="614" y="747"/>
                      <a:pt x="581" y="781"/>
                      <a:pt x="547" y="816"/>
                    </a:cubicBezTo>
                    <a:cubicBezTo>
                      <a:pt x="468" y="895"/>
                      <a:pt x="389" y="964"/>
                      <a:pt x="316" y="1019"/>
                    </a:cubicBezTo>
                    <a:lnTo>
                      <a:pt x="136" y="839"/>
                    </a:lnTo>
                    <a:cubicBezTo>
                      <a:pt x="191" y="767"/>
                      <a:pt x="260" y="687"/>
                      <a:pt x="339" y="608"/>
                    </a:cubicBezTo>
                    <a:cubicBezTo>
                      <a:pt x="374" y="574"/>
                      <a:pt x="409" y="541"/>
                      <a:pt x="443" y="511"/>
                    </a:cubicBezTo>
                    <a:close/>
                    <a:moveTo>
                      <a:pt x="326" y="929"/>
                    </a:moveTo>
                    <a:cubicBezTo>
                      <a:pt x="312" y="939"/>
                      <a:pt x="325" y="963"/>
                      <a:pt x="339" y="952"/>
                    </a:cubicBezTo>
                    <a:cubicBezTo>
                      <a:pt x="429" y="884"/>
                      <a:pt x="504" y="800"/>
                      <a:pt x="583" y="720"/>
                    </a:cubicBezTo>
                    <a:cubicBezTo>
                      <a:pt x="595" y="708"/>
                      <a:pt x="576" y="689"/>
                      <a:pt x="564" y="702"/>
                    </a:cubicBezTo>
                    <a:cubicBezTo>
                      <a:pt x="487" y="780"/>
                      <a:pt x="414" y="862"/>
                      <a:pt x="326" y="929"/>
                    </a:cubicBezTo>
                    <a:close/>
                    <a:moveTo>
                      <a:pt x="1094" y="287"/>
                    </a:moveTo>
                    <a:lnTo>
                      <a:pt x="715" y="665"/>
                    </a:lnTo>
                    <a:cubicBezTo>
                      <a:pt x="701" y="679"/>
                      <a:pt x="685" y="690"/>
                      <a:pt x="667" y="698"/>
                    </a:cubicBezTo>
                    <a:lnTo>
                      <a:pt x="457" y="488"/>
                    </a:lnTo>
                    <a:cubicBezTo>
                      <a:pt x="465" y="470"/>
                      <a:pt x="476" y="454"/>
                      <a:pt x="490" y="440"/>
                    </a:cubicBezTo>
                    <a:lnTo>
                      <a:pt x="818" y="112"/>
                    </a:lnTo>
                    <a:lnTo>
                      <a:pt x="763" y="128"/>
                    </a:lnTo>
                    <a:lnTo>
                      <a:pt x="481" y="410"/>
                    </a:lnTo>
                    <a:cubicBezTo>
                      <a:pt x="473" y="418"/>
                      <a:pt x="460" y="418"/>
                      <a:pt x="452" y="410"/>
                    </a:cubicBezTo>
                    <a:cubicBezTo>
                      <a:pt x="445" y="403"/>
                      <a:pt x="445" y="390"/>
                      <a:pt x="452" y="382"/>
                    </a:cubicBezTo>
                    <a:lnTo>
                      <a:pt x="738" y="96"/>
                    </a:lnTo>
                    <a:cubicBezTo>
                      <a:pt x="741" y="94"/>
                      <a:pt x="744" y="92"/>
                      <a:pt x="747" y="91"/>
                    </a:cubicBezTo>
                    <a:lnTo>
                      <a:pt x="879" y="52"/>
                    </a:lnTo>
                    <a:cubicBezTo>
                      <a:pt x="941" y="0"/>
                      <a:pt x="1035" y="3"/>
                      <a:pt x="1094" y="62"/>
                    </a:cubicBezTo>
                    <a:cubicBezTo>
                      <a:pt x="1156" y="124"/>
                      <a:pt x="1156" y="225"/>
                      <a:pt x="1094" y="287"/>
                    </a:cubicBezTo>
                    <a:close/>
                    <a:moveTo>
                      <a:pt x="1043" y="82"/>
                    </a:moveTo>
                    <a:cubicBezTo>
                      <a:pt x="1029" y="71"/>
                      <a:pt x="1010" y="90"/>
                      <a:pt x="1024" y="101"/>
                    </a:cubicBezTo>
                    <a:cubicBezTo>
                      <a:pt x="1066" y="133"/>
                      <a:pt x="1071" y="192"/>
                      <a:pt x="1048" y="238"/>
                    </a:cubicBezTo>
                    <a:cubicBezTo>
                      <a:pt x="1040" y="253"/>
                      <a:pt x="1063" y="266"/>
                      <a:pt x="1071" y="251"/>
                    </a:cubicBezTo>
                    <a:cubicBezTo>
                      <a:pt x="1099" y="196"/>
                      <a:pt x="1095" y="121"/>
                      <a:pt x="1043" y="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sp>
            <p:nvSpPr>
              <p:cNvPr id="398" name="ïśľíḋé">
                <a:extLst>
                  <a:ext uri="{FF2B5EF4-FFF2-40B4-BE49-F238E27FC236}">
                    <a16:creationId xmlns:a16="http://schemas.microsoft.com/office/drawing/2014/main" id="{40FCD1AE-1F93-8CA2-010B-571B36BD219D}"/>
                  </a:ext>
                </a:extLst>
              </p:cNvPr>
              <p:cNvSpPr/>
              <p:nvPr/>
            </p:nvSpPr>
            <p:spPr>
              <a:xfrm flipH="1">
                <a:off x="4851173" y="2325699"/>
                <a:ext cx="2542933" cy="2547471"/>
              </a:xfrm>
              <a:prstGeom prst="arc">
                <a:avLst>
                  <a:gd name="adj1" fmla="val 13512320"/>
                  <a:gd name="adj2" fmla="val 18353193"/>
                </a:avLst>
              </a:prstGeom>
              <a:ln w="25400">
                <a:gradFill flip="none" rotWithShape="1">
                  <a:gsLst>
                    <a:gs pos="0">
                      <a:schemeClr val="accent2">
                        <a:alpha val="0"/>
                      </a:schemeClr>
                    </a:gs>
                    <a:gs pos="58000">
                      <a:schemeClr val="accent2"/>
                    </a:gs>
                  </a:gsLst>
                  <a:lin ang="0" scaled="1"/>
                  <a:tileRect/>
                </a:gra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399" name="ïṡḷïďe">
                <a:extLst>
                  <a:ext uri="{FF2B5EF4-FFF2-40B4-BE49-F238E27FC236}">
                    <a16:creationId xmlns:a16="http://schemas.microsoft.com/office/drawing/2014/main" id="{35053338-7815-C5B2-BA31-829A86B66915}"/>
                  </a:ext>
                </a:extLst>
              </p:cNvPr>
              <p:cNvSpPr/>
              <p:nvPr/>
            </p:nvSpPr>
            <p:spPr>
              <a:xfrm flipH="1">
                <a:off x="4851173" y="2325699"/>
                <a:ext cx="2542933" cy="2547471"/>
              </a:xfrm>
              <a:prstGeom prst="arc">
                <a:avLst>
                  <a:gd name="adj1" fmla="val 19778473"/>
                  <a:gd name="adj2" fmla="val 1855763"/>
                </a:avLst>
              </a:prstGeom>
              <a:ln w="25400">
                <a:gradFill flip="none" rotWithShape="1">
                  <a:gsLst>
                    <a:gs pos="0">
                      <a:schemeClr val="accent2">
                        <a:alpha val="0"/>
                      </a:schemeClr>
                    </a:gs>
                    <a:gs pos="54000">
                      <a:schemeClr val="accent2">
                        <a:alpha val="60000"/>
                      </a:schemeClr>
                    </a:gs>
                  </a:gsLst>
                  <a:lin ang="5400000" scaled="1"/>
                  <a:tileRect/>
                </a:gra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400" name="îṧ1ïḓè">
                <a:extLst>
                  <a:ext uri="{FF2B5EF4-FFF2-40B4-BE49-F238E27FC236}">
                    <a16:creationId xmlns:a16="http://schemas.microsoft.com/office/drawing/2014/main" id="{C09DD30B-AD85-AA34-6E73-78461F87471B}"/>
                  </a:ext>
                </a:extLst>
              </p:cNvPr>
              <p:cNvSpPr/>
              <p:nvPr/>
            </p:nvSpPr>
            <p:spPr>
              <a:xfrm flipH="1">
                <a:off x="4851173" y="2325699"/>
                <a:ext cx="2542933" cy="2547471"/>
              </a:xfrm>
              <a:prstGeom prst="arc">
                <a:avLst>
                  <a:gd name="adj1" fmla="val 3453720"/>
                  <a:gd name="adj2" fmla="val 7319741"/>
                </a:avLst>
              </a:prstGeom>
              <a:ln w="25400">
                <a:gradFill flip="none" rotWithShape="1">
                  <a:gsLst>
                    <a:gs pos="0">
                      <a:schemeClr val="accent2">
                        <a:alpha val="0"/>
                      </a:schemeClr>
                    </a:gs>
                    <a:gs pos="58000">
                      <a:schemeClr val="accent2"/>
                    </a:gs>
                  </a:gsLst>
                  <a:lin ang="10800000" scaled="1"/>
                  <a:tileRect/>
                </a:gra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401" name="íṧ1íḋe">
                <a:extLst>
                  <a:ext uri="{FF2B5EF4-FFF2-40B4-BE49-F238E27FC236}">
                    <a16:creationId xmlns:a16="http://schemas.microsoft.com/office/drawing/2014/main" id="{00F81DD5-754F-D373-21B8-AA88BADCB1A3}"/>
                  </a:ext>
                </a:extLst>
              </p:cNvPr>
              <p:cNvSpPr/>
              <p:nvPr/>
            </p:nvSpPr>
            <p:spPr>
              <a:xfrm flipH="1">
                <a:off x="4851173" y="2325699"/>
                <a:ext cx="2542933" cy="2547471"/>
              </a:xfrm>
              <a:prstGeom prst="arc">
                <a:avLst>
                  <a:gd name="adj1" fmla="val 9232469"/>
                  <a:gd name="adj2" fmla="val 12499469"/>
                </a:avLst>
              </a:prstGeom>
              <a:ln w="25400">
                <a:gradFill flip="none" rotWithShape="1">
                  <a:gsLst>
                    <a:gs pos="0">
                      <a:schemeClr val="accent2">
                        <a:alpha val="0"/>
                      </a:schemeClr>
                    </a:gs>
                    <a:gs pos="58000">
                      <a:schemeClr val="accent2"/>
                    </a:gs>
                  </a:gsLst>
                  <a:lin ang="10800000" scaled="1"/>
                  <a:tileRect/>
                </a:gra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4" name="îṥḷiḍé">
                <a:extLst>
                  <a:ext uri="{FF2B5EF4-FFF2-40B4-BE49-F238E27FC236}">
                    <a16:creationId xmlns:a16="http://schemas.microsoft.com/office/drawing/2014/main" id="{21F4CD45-331F-71CF-E50F-1F541F3CC285}"/>
                  </a:ext>
                </a:extLst>
              </p:cNvPr>
              <p:cNvSpPr/>
              <p:nvPr/>
            </p:nvSpPr>
            <p:spPr>
              <a:xfrm>
                <a:off x="6892741" y="4269944"/>
                <a:ext cx="290515" cy="360000"/>
              </a:xfrm>
              <a:custGeom>
                <a:avLst/>
                <a:gdLst>
                  <a:gd name="T0" fmla="*/ 8000 w 9066"/>
                  <a:gd name="T1" fmla="*/ 12266 h 12266"/>
                  <a:gd name="T2" fmla="*/ 1066 w 9066"/>
                  <a:gd name="T3" fmla="*/ 12266 h 12266"/>
                  <a:gd name="T4" fmla="*/ 0 w 9066"/>
                  <a:gd name="T5" fmla="*/ 11200 h 12266"/>
                  <a:gd name="T6" fmla="*/ 0 w 9066"/>
                  <a:gd name="T7" fmla="*/ 1066 h 12266"/>
                  <a:gd name="T8" fmla="*/ 1066 w 9066"/>
                  <a:gd name="T9" fmla="*/ 0 h 12266"/>
                  <a:gd name="T10" fmla="*/ 6133 w 9066"/>
                  <a:gd name="T11" fmla="*/ 0 h 12266"/>
                  <a:gd name="T12" fmla="*/ 6340 w 9066"/>
                  <a:gd name="T13" fmla="*/ 105 h 12266"/>
                  <a:gd name="T14" fmla="*/ 8961 w 9066"/>
                  <a:gd name="T15" fmla="*/ 2726 h 12266"/>
                  <a:gd name="T16" fmla="*/ 9066 w 9066"/>
                  <a:gd name="T17" fmla="*/ 2933 h 12266"/>
                  <a:gd name="T18" fmla="*/ 9066 w 9066"/>
                  <a:gd name="T19" fmla="*/ 11200 h 12266"/>
                  <a:gd name="T20" fmla="*/ 8000 w 9066"/>
                  <a:gd name="T21" fmla="*/ 12266 h 12266"/>
                  <a:gd name="T22" fmla="*/ 6400 w 9066"/>
                  <a:gd name="T23" fmla="*/ 901 h 12266"/>
                  <a:gd name="T24" fmla="*/ 6400 w 9066"/>
                  <a:gd name="T25" fmla="*/ 2666 h 12266"/>
                  <a:gd name="T26" fmla="*/ 8165 w 9066"/>
                  <a:gd name="T27" fmla="*/ 2666 h 12266"/>
                  <a:gd name="T28" fmla="*/ 6400 w 9066"/>
                  <a:gd name="T29" fmla="*/ 901 h 12266"/>
                  <a:gd name="T30" fmla="*/ 8533 w 9066"/>
                  <a:gd name="T31" fmla="*/ 3200 h 12266"/>
                  <a:gd name="T32" fmla="*/ 6133 w 9066"/>
                  <a:gd name="T33" fmla="*/ 3200 h 12266"/>
                  <a:gd name="T34" fmla="*/ 5866 w 9066"/>
                  <a:gd name="T35" fmla="*/ 2933 h 12266"/>
                  <a:gd name="T36" fmla="*/ 5866 w 9066"/>
                  <a:gd name="T37" fmla="*/ 533 h 12266"/>
                  <a:gd name="T38" fmla="*/ 1066 w 9066"/>
                  <a:gd name="T39" fmla="*/ 533 h 12266"/>
                  <a:gd name="T40" fmla="*/ 533 w 9066"/>
                  <a:gd name="T41" fmla="*/ 1066 h 12266"/>
                  <a:gd name="T42" fmla="*/ 533 w 9066"/>
                  <a:gd name="T43" fmla="*/ 11200 h 12266"/>
                  <a:gd name="T44" fmla="*/ 1066 w 9066"/>
                  <a:gd name="T45" fmla="*/ 11733 h 12266"/>
                  <a:gd name="T46" fmla="*/ 8000 w 9066"/>
                  <a:gd name="T47" fmla="*/ 11733 h 12266"/>
                  <a:gd name="T48" fmla="*/ 8533 w 9066"/>
                  <a:gd name="T49" fmla="*/ 11200 h 12266"/>
                  <a:gd name="T50" fmla="*/ 8533 w 9066"/>
                  <a:gd name="T51" fmla="*/ 3200 h 12266"/>
                  <a:gd name="T52" fmla="*/ 6933 w 9066"/>
                  <a:gd name="T53" fmla="*/ 10133 h 12266"/>
                  <a:gd name="T54" fmla="*/ 2133 w 9066"/>
                  <a:gd name="T55" fmla="*/ 10133 h 12266"/>
                  <a:gd name="T56" fmla="*/ 1866 w 9066"/>
                  <a:gd name="T57" fmla="*/ 9866 h 12266"/>
                  <a:gd name="T58" fmla="*/ 2133 w 9066"/>
                  <a:gd name="T59" fmla="*/ 9600 h 12266"/>
                  <a:gd name="T60" fmla="*/ 6933 w 9066"/>
                  <a:gd name="T61" fmla="*/ 9600 h 12266"/>
                  <a:gd name="T62" fmla="*/ 7200 w 9066"/>
                  <a:gd name="T63" fmla="*/ 9866 h 12266"/>
                  <a:gd name="T64" fmla="*/ 6933 w 9066"/>
                  <a:gd name="T65" fmla="*/ 10133 h 12266"/>
                  <a:gd name="T66" fmla="*/ 6933 w 9066"/>
                  <a:gd name="T67" fmla="*/ 8000 h 12266"/>
                  <a:gd name="T68" fmla="*/ 2133 w 9066"/>
                  <a:gd name="T69" fmla="*/ 8000 h 12266"/>
                  <a:gd name="T70" fmla="*/ 1866 w 9066"/>
                  <a:gd name="T71" fmla="*/ 7733 h 12266"/>
                  <a:gd name="T72" fmla="*/ 2133 w 9066"/>
                  <a:gd name="T73" fmla="*/ 7466 h 12266"/>
                  <a:gd name="T74" fmla="*/ 6933 w 9066"/>
                  <a:gd name="T75" fmla="*/ 7466 h 12266"/>
                  <a:gd name="T76" fmla="*/ 7200 w 9066"/>
                  <a:gd name="T77" fmla="*/ 7733 h 12266"/>
                  <a:gd name="T78" fmla="*/ 6933 w 9066"/>
                  <a:gd name="T79" fmla="*/ 8000 h 12266"/>
                  <a:gd name="T80" fmla="*/ 6933 w 9066"/>
                  <a:gd name="T81" fmla="*/ 5866 h 12266"/>
                  <a:gd name="T82" fmla="*/ 2133 w 9066"/>
                  <a:gd name="T83" fmla="*/ 5866 h 12266"/>
                  <a:gd name="T84" fmla="*/ 1866 w 9066"/>
                  <a:gd name="T85" fmla="*/ 5600 h 12266"/>
                  <a:gd name="T86" fmla="*/ 2133 w 9066"/>
                  <a:gd name="T87" fmla="*/ 5333 h 12266"/>
                  <a:gd name="T88" fmla="*/ 6933 w 9066"/>
                  <a:gd name="T89" fmla="*/ 5333 h 12266"/>
                  <a:gd name="T90" fmla="*/ 7200 w 9066"/>
                  <a:gd name="T91" fmla="*/ 5600 h 12266"/>
                  <a:gd name="T92" fmla="*/ 6933 w 9066"/>
                  <a:gd name="T93" fmla="*/ 5866 h 1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66" h="12266">
                    <a:moveTo>
                      <a:pt x="8000" y="12266"/>
                    </a:moveTo>
                    <a:lnTo>
                      <a:pt x="1066" y="12266"/>
                    </a:lnTo>
                    <a:cubicBezTo>
                      <a:pt x="477" y="12266"/>
                      <a:pt x="0" y="11789"/>
                      <a:pt x="0" y="11200"/>
                    </a:cubicBezTo>
                    <a:lnTo>
                      <a:pt x="0" y="1066"/>
                    </a:lnTo>
                    <a:cubicBezTo>
                      <a:pt x="0" y="477"/>
                      <a:pt x="477" y="0"/>
                      <a:pt x="1066" y="0"/>
                    </a:cubicBezTo>
                    <a:lnTo>
                      <a:pt x="6133" y="0"/>
                    </a:lnTo>
                    <a:cubicBezTo>
                      <a:pt x="6218" y="0"/>
                      <a:pt x="6291" y="43"/>
                      <a:pt x="6340" y="105"/>
                    </a:cubicBezTo>
                    <a:lnTo>
                      <a:pt x="8961" y="2726"/>
                    </a:lnTo>
                    <a:cubicBezTo>
                      <a:pt x="9026" y="2775"/>
                      <a:pt x="9065" y="2851"/>
                      <a:pt x="9066" y="2933"/>
                    </a:cubicBezTo>
                    <a:lnTo>
                      <a:pt x="9066" y="11200"/>
                    </a:lnTo>
                    <a:cubicBezTo>
                      <a:pt x="9066" y="11789"/>
                      <a:pt x="8589" y="12266"/>
                      <a:pt x="8000" y="12266"/>
                    </a:cubicBezTo>
                    <a:close/>
                    <a:moveTo>
                      <a:pt x="6400" y="901"/>
                    </a:moveTo>
                    <a:lnTo>
                      <a:pt x="6400" y="2666"/>
                    </a:lnTo>
                    <a:lnTo>
                      <a:pt x="8165" y="2666"/>
                    </a:lnTo>
                    <a:lnTo>
                      <a:pt x="6400" y="901"/>
                    </a:lnTo>
                    <a:close/>
                    <a:moveTo>
                      <a:pt x="8533" y="3200"/>
                    </a:moveTo>
                    <a:lnTo>
                      <a:pt x="6133" y="3200"/>
                    </a:lnTo>
                    <a:cubicBezTo>
                      <a:pt x="5986" y="3200"/>
                      <a:pt x="5866" y="3080"/>
                      <a:pt x="5866" y="2933"/>
                    </a:cubicBezTo>
                    <a:lnTo>
                      <a:pt x="5866" y="533"/>
                    </a:lnTo>
                    <a:lnTo>
                      <a:pt x="1066" y="533"/>
                    </a:lnTo>
                    <a:cubicBezTo>
                      <a:pt x="772" y="533"/>
                      <a:pt x="533" y="772"/>
                      <a:pt x="533" y="1066"/>
                    </a:cubicBezTo>
                    <a:lnTo>
                      <a:pt x="533" y="11200"/>
                    </a:lnTo>
                    <a:cubicBezTo>
                      <a:pt x="533" y="11494"/>
                      <a:pt x="772" y="11733"/>
                      <a:pt x="1066" y="11733"/>
                    </a:cubicBezTo>
                    <a:lnTo>
                      <a:pt x="8000" y="11733"/>
                    </a:lnTo>
                    <a:cubicBezTo>
                      <a:pt x="8294" y="11733"/>
                      <a:pt x="8533" y="11494"/>
                      <a:pt x="8533" y="11200"/>
                    </a:cubicBezTo>
                    <a:lnTo>
                      <a:pt x="8533" y="3200"/>
                    </a:lnTo>
                    <a:close/>
                    <a:moveTo>
                      <a:pt x="6933" y="10133"/>
                    </a:moveTo>
                    <a:lnTo>
                      <a:pt x="2133" y="10133"/>
                    </a:lnTo>
                    <a:cubicBezTo>
                      <a:pt x="1986" y="10133"/>
                      <a:pt x="1866" y="10014"/>
                      <a:pt x="1866" y="9866"/>
                    </a:cubicBezTo>
                    <a:cubicBezTo>
                      <a:pt x="1866" y="9719"/>
                      <a:pt x="1986" y="9600"/>
                      <a:pt x="2133" y="9600"/>
                    </a:cubicBezTo>
                    <a:lnTo>
                      <a:pt x="6933" y="9600"/>
                    </a:lnTo>
                    <a:cubicBezTo>
                      <a:pt x="7080" y="9600"/>
                      <a:pt x="7200" y="9719"/>
                      <a:pt x="7200" y="9866"/>
                    </a:cubicBezTo>
                    <a:cubicBezTo>
                      <a:pt x="7200" y="10014"/>
                      <a:pt x="7080" y="10133"/>
                      <a:pt x="6933" y="10133"/>
                    </a:cubicBezTo>
                    <a:close/>
                    <a:moveTo>
                      <a:pt x="6933" y="8000"/>
                    </a:moveTo>
                    <a:lnTo>
                      <a:pt x="2133" y="8000"/>
                    </a:lnTo>
                    <a:cubicBezTo>
                      <a:pt x="1986" y="8000"/>
                      <a:pt x="1866" y="7880"/>
                      <a:pt x="1866" y="7733"/>
                    </a:cubicBezTo>
                    <a:cubicBezTo>
                      <a:pt x="1866" y="7586"/>
                      <a:pt x="1986" y="7466"/>
                      <a:pt x="2133" y="7466"/>
                    </a:cubicBezTo>
                    <a:lnTo>
                      <a:pt x="6933" y="7466"/>
                    </a:lnTo>
                    <a:cubicBezTo>
                      <a:pt x="7080" y="7466"/>
                      <a:pt x="7200" y="7586"/>
                      <a:pt x="7200" y="7733"/>
                    </a:cubicBezTo>
                    <a:cubicBezTo>
                      <a:pt x="7200" y="7880"/>
                      <a:pt x="7080" y="8000"/>
                      <a:pt x="6933" y="8000"/>
                    </a:cubicBezTo>
                    <a:close/>
                    <a:moveTo>
                      <a:pt x="6933" y="5866"/>
                    </a:moveTo>
                    <a:lnTo>
                      <a:pt x="2133" y="5866"/>
                    </a:lnTo>
                    <a:cubicBezTo>
                      <a:pt x="1986" y="5866"/>
                      <a:pt x="1866" y="5747"/>
                      <a:pt x="1866" y="5600"/>
                    </a:cubicBezTo>
                    <a:cubicBezTo>
                      <a:pt x="1866" y="5452"/>
                      <a:pt x="1986" y="5333"/>
                      <a:pt x="2133" y="5333"/>
                    </a:cubicBezTo>
                    <a:lnTo>
                      <a:pt x="6933" y="5333"/>
                    </a:lnTo>
                    <a:cubicBezTo>
                      <a:pt x="7080" y="5333"/>
                      <a:pt x="7200" y="5452"/>
                      <a:pt x="7200" y="5600"/>
                    </a:cubicBezTo>
                    <a:cubicBezTo>
                      <a:pt x="7200" y="5747"/>
                      <a:pt x="7080" y="5866"/>
                      <a:pt x="6933" y="5866"/>
                    </a:cubicBezTo>
                    <a:close/>
                  </a:path>
                </a:pathLst>
              </a:custGeom>
              <a:gradFill>
                <a:gsLst>
                  <a:gs pos="0">
                    <a:schemeClr val="accent1">
                      <a:lumMod val="60000"/>
                      <a:lumOff val="40000"/>
                    </a:schemeClr>
                  </a:gs>
                  <a:gs pos="6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sp>
            <p:nvSpPr>
              <p:cNvPr id="17" name="ïsļiḓê">
                <a:extLst>
                  <a:ext uri="{FF2B5EF4-FFF2-40B4-BE49-F238E27FC236}">
                    <a16:creationId xmlns:a16="http://schemas.microsoft.com/office/drawing/2014/main" id="{3BA81DE6-6533-6DFC-F67E-3E55DA1D7C1D}"/>
                  </a:ext>
                </a:extLst>
              </p:cNvPr>
              <p:cNvSpPr/>
              <p:nvPr/>
            </p:nvSpPr>
            <p:spPr>
              <a:xfrm flipH="1">
                <a:off x="7212631" y="2405086"/>
                <a:ext cx="507273" cy="371192"/>
              </a:xfrm>
              <a:custGeom>
                <a:avLst/>
                <a:gdLst/>
                <a:ahLst/>
                <a:cxnLst/>
                <a:rect l="0" t="0" r="0" b="0"/>
                <a:pathLst>
                  <a:path w="1016001" h="1193801">
                    <a:moveTo>
                      <a:pt x="0" y="0"/>
                    </a:moveTo>
                    <a:lnTo>
                      <a:pt x="219120" y="0"/>
                    </a:lnTo>
                    <a:cubicBezTo>
                      <a:pt x="417840" y="0"/>
                      <a:pt x="579120" y="161280"/>
                      <a:pt x="579120" y="360000"/>
                    </a:cubicBezTo>
                    <a:lnTo>
                      <a:pt x="579120" y="833800"/>
                    </a:lnTo>
                    <a:cubicBezTo>
                      <a:pt x="579120" y="1032520"/>
                      <a:pt x="740400" y="1193800"/>
                      <a:pt x="939120" y="1193800"/>
                    </a:cubicBezTo>
                    <a:lnTo>
                      <a:pt x="1016000" y="1193800"/>
                    </a:lnTo>
                  </a:path>
                </a:pathLst>
              </a:custGeom>
              <a:noFill/>
              <a:ln w="15875" cap="rnd">
                <a:gradFill>
                  <a:gsLst>
                    <a:gs pos="0">
                      <a:schemeClr val="accent1">
                        <a:lumMod val="40000"/>
                        <a:lumOff val="60000"/>
                      </a:schemeClr>
                    </a:gs>
                    <a:gs pos="100000">
                      <a:schemeClr val="accent1">
                        <a:lumMod val="80000"/>
                        <a:lumOff val="2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endParaRPr>
              </a:p>
            </p:txBody>
          </p:sp>
          <p:sp>
            <p:nvSpPr>
              <p:cNvPr id="18" name="işḷîďè">
                <a:extLst>
                  <a:ext uri="{FF2B5EF4-FFF2-40B4-BE49-F238E27FC236}">
                    <a16:creationId xmlns:a16="http://schemas.microsoft.com/office/drawing/2014/main" id="{7397C6C8-FB74-55AB-527C-8B587D3D1513}"/>
                  </a:ext>
                </a:extLst>
              </p:cNvPr>
              <p:cNvSpPr/>
              <p:nvPr/>
            </p:nvSpPr>
            <p:spPr>
              <a:xfrm flipH="1">
                <a:off x="4532960" y="4424382"/>
                <a:ext cx="507273" cy="371192"/>
              </a:xfrm>
              <a:custGeom>
                <a:avLst/>
                <a:gdLst/>
                <a:ahLst/>
                <a:cxnLst/>
                <a:rect l="0" t="0" r="0" b="0"/>
                <a:pathLst>
                  <a:path w="1016001" h="1193801">
                    <a:moveTo>
                      <a:pt x="0" y="0"/>
                    </a:moveTo>
                    <a:lnTo>
                      <a:pt x="219120" y="0"/>
                    </a:lnTo>
                    <a:cubicBezTo>
                      <a:pt x="417840" y="0"/>
                      <a:pt x="579120" y="161280"/>
                      <a:pt x="579120" y="360000"/>
                    </a:cubicBezTo>
                    <a:lnTo>
                      <a:pt x="579120" y="833800"/>
                    </a:lnTo>
                    <a:cubicBezTo>
                      <a:pt x="579120" y="1032520"/>
                      <a:pt x="740400" y="1193800"/>
                      <a:pt x="939120" y="1193800"/>
                    </a:cubicBezTo>
                    <a:lnTo>
                      <a:pt x="1016000" y="1193800"/>
                    </a:lnTo>
                  </a:path>
                </a:pathLst>
              </a:custGeom>
              <a:noFill/>
              <a:ln w="15875" cap="rnd">
                <a:gradFill>
                  <a:gsLst>
                    <a:gs pos="0">
                      <a:schemeClr val="accent1">
                        <a:lumMod val="40000"/>
                        <a:lumOff val="60000"/>
                      </a:schemeClr>
                    </a:gs>
                    <a:gs pos="100000">
                      <a:schemeClr val="accent1">
                        <a:lumMod val="80000"/>
                        <a:lumOff val="20000"/>
                      </a:schemeClr>
                    </a:gs>
                  </a:gsLst>
                  <a:lin ang="5400000" scaled="1"/>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endParaRPr>
              </a:p>
            </p:txBody>
          </p:sp>
        </p:grpSp>
      </p:grpSp>
      <p:sp>
        <p:nvSpPr>
          <p:cNvPr id="13" name="íS1îďè">
            <a:extLst>
              <a:ext uri="{FF2B5EF4-FFF2-40B4-BE49-F238E27FC236}">
                <a16:creationId xmlns:a16="http://schemas.microsoft.com/office/drawing/2014/main" id="{78C41975-A177-291B-A00D-2F83D15E1A40}"/>
              </a:ext>
            </a:extLst>
          </p:cNvPr>
          <p:cNvSpPr>
            <a:spLocks noGrp="1"/>
          </p:cNvSpPr>
          <p:nvPr>
            <p:ph type="sldNum" sz="quarter" idx="12"/>
          </p:nvPr>
        </p:nvSpPr>
        <p:spPr/>
        <p:txBody>
          <a:bodyPr/>
          <a:lstStyle/>
          <a:p>
            <a:fld id="{7F65B630-C7FF-41C0-9923-C5E5E29EED81}" type="slidenum">
              <a:rPr lang="en-US" altLang="zh-CN" smtClean="0"/>
              <a:pPr/>
              <a:t>5</a:t>
            </a:fld>
            <a:endParaRPr lang="en-US"/>
          </a:p>
        </p:txBody>
      </p:sp>
    </p:spTree>
    <p:extLst>
      <p:ext uri="{BB962C8B-B14F-4D97-AF65-F5344CB8AC3E}">
        <p14:creationId xmlns:p14="http://schemas.microsoft.com/office/powerpoint/2010/main" val="3233789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îşḷíḋè"/>
        <p:cNvGrpSpPr/>
        <p:nvPr/>
      </p:nvGrpSpPr>
      <p:grpSpPr>
        <a:xfrm>
          <a:off x="0" y="0"/>
          <a:ext cx="0" cy="0"/>
          <a:chOff x="0" y="0"/>
          <a:chExt cx="0" cy="0"/>
        </a:xfrm>
      </p:grpSpPr>
      <p:grpSp>
        <p:nvGrpSpPr>
          <p:cNvPr id="2" name="ïṩ1íďé">
            <a:extLst>
              <a:ext uri="{FF2B5EF4-FFF2-40B4-BE49-F238E27FC236}">
                <a16:creationId xmlns:a16="http://schemas.microsoft.com/office/drawing/2014/main" id="{79B17760-F83E-792D-329B-34E3A9E7098F}"/>
              </a:ext>
            </a:extLst>
          </p:cNvPr>
          <p:cNvGrpSpPr/>
          <p:nvPr/>
        </p:nvGrpSpPr>
        <p:grpSpPr>
          <a:xfrm>
            <a:off x="-25380" y="1938523"/>
            <a:ext cx="12217380" cy="4919477"/>
            <a:chOff x="-25380" y="1938523"/>
            <a:chExt cx="12217380" cy="4919477"/>
          </a:xfrm>
        </p:grpSpPr>
        <p:sp>
          <p:nvSpPr>
            <p:cNvPr id="49" name="ïšḻiďê">
              <a:extLst>
                <a:ext uri="{FF2B5EF4-FFF2-40B4-BE49-F238E27FC236}">
                  <a16:creationId xmlns:a16="http://schemas.microsoft.com/office/drawing/2014/main" id="{E89BC61E-F7F0-06E5-5B81-22E6C5D2BF9E}"/>
                </a:ext>
              </a:extLst>
            </p:cNvPr>
            <p:cNvSpPr/>
            <p:nvPr/>
          </p:nvSpPr>
          <p:spPr>
            <a:xfrm>
              <a:off x="-25380" y="4490540"/>
              <a:ext cx="12217380" cy="2367460"/>
            </a:xfrm>
            <a:custGeom>
              <a:avLst/>
              <a:gdLst>
                <a:gd name="connsiteX0" fmla="*/ 0 w 12192000"/>
                <a:gd name="connsiteY0" fmla="*/ 0 h 3265119"/>
                <a:gd name="connsiteX1" fmla="*/ 12192000 w 12192000"/>
                <a:gd name="connsiteY1" fmla="*/ 0 h 3265119"/>
                <a:gd name="connsiteX2" fmla="*/ 12192000 w 12192000"/>
                <a:gd name="connsiteY2" fmla="*/ 3265119 h 3265119"/>
                <a:gd name="connsiteX3" fmla="*/ 0 w 12192000"/>
                <a:gd name="connsiteY3" fmla="*/ 3265119 h 3265119"/>
              </a:gdLst>
              <a:ahLst/>
              <a:cxnLst>
                <a:cxn ang="0">
                  <a:pos x="connsiteX0" y="connsiteY0"/>
                </a:cxn>
                <a:cxn ang="0">
                  <a:pos x="connsiteX1" y="connsiteY1"/>
                </a:cxn>
                <a:cxn ang="0">
                  <a:pos x="connsiteX2" y="connsiteY2"/>
                </a:cxn>
                <a:cxn ang="0">
                  <a:pos x="connsiteX3" y="connsiteY3"/>
                </a:cxn>
              </a:cxnLst>
              <a:rect l="l" t="t" r="r" b="b"/>
              <a:pathLst>
                <a:path w="12192000" h="3265119">
                  <a:moveTo>
                    <a:pt x="0" y="0"/>
                  </a:moveTo>
                  <a:lnTo>
                    <a:pt x="12192000" y="0"/>
                  </a:lnTo>
                  <a:lnTo>
                    <a:pt x="12192000" y="3265119"/>
                  </a:lnTo>
                  <a:lnTo>
                    <a:pt x="0" y="3265119"/>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lnSpc>
                  <a:spcPct val="120000"/>
                </a:lnSpc>
              </a:pP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74" name="îṩ1iḓê">
              <a:extLst>
                <a:ext uri="{FF2B5EF4-FFF2-40B4-BE49-F238E27FC236}">
                  <a16:creationId xmlns:a16="http://schemas.microsoft.com/office/drawing/2014/main" id="{375762B3-AD9A-C9D1-7EB5-BFAE359BD389}"/>
                </a:ext>
              </a:extLst>
            </p:cNvPr>
            <p:cNvSpPr txBox="1"/>
            <p:nvPr/>
          </p:nvSpPr>
          <p:spPr>
            <a:xfrm>
              <a:off x="889411" y="1938523"/>
              <a:ext cx="10439272" cy="565924"/>
            </a:xfrm>
            <a:prstGeom prst="rect">
              <a:avLst/>
            </a:prstGeom>
          </p:spPr>
          <p:txBody>
            <a:bodyPr wrap="square" lIns="0" tIns="0" rIns="0" bIns="0" rtlCol="0">
              <a:spAutoFit/>
            </a:bodyPr>
            <a:lstStyle/>
            <a:p>
              <a:pPr>
                <a:lnSpc>
                  <a:spcPct val="120000"/>
                </a:lnSpc>
              </a:pPr>
              <a:r>
                <a:rPr lang="zh-CN" altLang="en-US" sz="1600" dirty="0">
                  <a:latin typeface="+mn-ea"/>
                </a:rPr>
                <a:t>管理会计需要针对企业管理部门编制计划、作出决策、控制经济活动的需要，记录和分析经济业务，“捕捉”和呈报管理信息，并直接参与决策控制过程</a:t>
              </a:r>
            </a:p>
          </p:txBody>
        </p:sp>
        <p:grpSp>
          <p:nvGrpSpPr>
            <p:cNvPr id="7" name="íŝḻîďè">
              <a:extLst>
                <a:ext uri="{FF2B5EF4-FFF2-40B4-BE49-F238E27FC236}">
                  <a16:creationId xmlns:a16="http://schemas.microsoft.com/office/drawing/2014/main" id="{A01735D3-5C04-E80C-116B-3110449F5159}"/>
                </a:ext>
              </a:extLst>
            </p:cNvPr>
            <p:cNvGrpSpPr/>
            <p:nvPr/>
          </p:nvGrpSpPr>
          <p:grpSpPr>
            <a:xfrm>
              <a:off x="855874" y="2933212"/>
              <a:ext cx="5184632" cy="2840684"/>
              <a:chOff x="841899" y="3344581"/>
              <a:chExt cx="5184632" cy="2840684"/>
            </a:xfrm>
          </p:grpSpPr>
          <p:sp>
            <p:nvSpPr>
              <p:cNvPr id="52" name="iSḷiḑé">
                <a:extLst>
                  <a:ext uri="{FF2B5EF4-FFF2-40B4-BE49-F238E27FC236}">
                    <a16:creationId xmlns:a16="http://schemas.microsoft.com/office/drawing/2014/main" id="{A3DFFC01-1018-447E-F8C2-C892AA0576E3}"/>
                  </a:ext>
                </a:extLst>
              </p:cNvPr>
              <p:cNvSpPr/>
              <p:nvPr/>
            </p:nvSpPr>
            <p:spPr>
              <a:xfrm>
                <a:off x="841899" y="3344581"/>
                <a:ext cx="5184632" cy="2840684"/>
              </a:xfrm>
              <a:prstGeom prst="roundRect">
                <a:avLst>
                  <a:gd name="adj" fmla="val 3723"/>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sp>
            <p:nvSpPr>
              <p:cNvPr id="55" name="ïśḷide">
                <a:extLst>
                  <a:ext uri="{FF2B5EF4-FFF2-40B4-BE49-F238E27FC236}">
                    <a16:creationId xmlns:a16="http://schemas.microsoft.com/office/drawing/2014/main" id="{38D25BBC-245D-84C3-9239-DCA14634BA56}"/>
                  </a:ext>
                </a:extLst>
              </p:cNvPr>
              <p:cNvSpPr txBox="1">
                <a:spLocks/>
              </p:cNvSpPr>
              <p:nvPr/>
            </p:nvSpPr>
            <p:spPr>
              <a:xfrm>
                <a:off x="1290793" y="4204082"/>
                <a:ext cx="4273490"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管理会计是工商管理专业的一门专业课保证企业改善经营管理，提高经济效益</a:t>
                </a:r>
              </a:p>
            </p:txBody>
          </p:sp>
          <p:sp>
            <p:nvSpPr>
              <p:cNvPr id="56" name="ïṧ1iḓê">
                <a:extLst>
                  <a:ext uri="{FF2B5EF4-FFF2-40B4-BE49-F238E27FC236}">
                    <a16:creationId xmlns:a16="http://schemas.microsoft.com/office/drawing/2014/main" id="{A7D3EF39-4C1B-46D8-B2A5-E3C1B44310CE}"/>
                  </a:ext>
                </a:extLst>
              </p:cNvPr>
              <p:cNvSpPr txBox="1">
                <a:spLocks/>
              </p:cNvSpPr>
              <p:nvPr/>
            </p:nvSpPr>
            <p:spPr>
              <a:xfrm>
                <a:off x="1290793" y="3738034"/>
                <a:ext cx="1188612" cy="276999"/>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b="1" dirty="0">
                    <a:latin typeface="+mj-ea"/>
                    <a:ea typeface="+mj-ea"/>
                    <a:cs typeface="+mj-cs"/>
                  </a:rPr>
                  <a:t>选题的目的</a:t>
                </a:r>
              </a:p>
            </p:txBody>
          </p:sp>
          <p:sp>
            <p:nvSpPr>
              <p:cNvPr id="61" name="íś1iďè">
                <a:extLst>
                  <a:ext uri="{FF2B5EF4-FFF2-40B4-BE49-F238E27FC236}">
                    <a16:creationId xmlns:a16="http://schemas.microsoft.com/office/drawing/2014/main" id="{025FCAA7-8672-8D7E-5F24-A2A92EA506E3}"/>
                  </a:ext>
                </a:extLst>
              </p:cNvPr>
              <p:cNvSpPr txBox="1">
                <a:spLocks/>
              </p:cNvSpPr>
              <p:nvPr/>
            </p:nvSpPr>
            <p:spPr>
              <a:xfrm>
                <a:off x="1290792" y="4822657"/>
                <a:ext cx="4256056"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管理会计是为强化企业内部经营管理，提高经济效益服务，运用一系列专门的方式方法监管企业</a:t>
                </a:r>
              </a:p>
            </p:txBody>
          </p:sp>
          <p:sp>
            <p:nvSpPr>
              <p:cNvPr id="163" name="íṡlïďé">
                <a:extLst>
                  <a:ext uri="{FF2B5EF4-FFF2-40B4-BE49-F238E27FC236}">
                    <a16:creationId xmlns:a16="http://schemas.microsoft.com/office/drawing/2014/main" id="{4868DA98-4237-7DDC-BFBB-DBF9F4CFB793}"/>
                  </a:ext>
                </a:extLst>
              </p:cNvPr>
              <p:cNvSpPr/>
              <p:nvPr/>
            </p:nvSpPr>
            <p:spPr>
              <a:xfrm>
                <a:off x="1244730" y="5567538"/>
                <a:ext cx="1234675" cy="324000"/>
              </a:xfrm>
              <a:prstGeom prst="roundRect">
                <a:avLst>
                  <a:gd name="adj" fmla="val 50000"/>
                </a:avLst>
              </a:prstGeom>
              <a:solidFill>
                <a:schemeClr val="accent1">
                  <a:alpha val="20000"/>
                </a:schemeClr>
              </a:solid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zh-CN" altLang="en-US" sz="1400" dirty="0">
                    <a:solidFill>
                      <a:schemeClr val="accent1"/>
                    </a:solidFill>
                    <a:latin typeface="+mn-ea"/>
                  </a:rPr>
                  <a:t>收集汇总</a:t>
                </a:r>
              </a:p>
            </p:txBody>
          </p:sp>
          <p:sp>
            <p:nvSpPr>
              <p:cNvPr id="3" name="íśľïdê">
                <a:extLst>
                  <a:ext uri="{FF2B5EF4-FFF2-40B4-BE49-F238E27FC236}">
                    <a16:creationId xmlns:a16="http://schemas.microsoft.com/office/drawing/2014/main" id="{C817C7AA-305C-6135-2D56-07F7461FB7DC}"/>
                  </a:ext>
                </a:extLst>
              </p:cNvPr>
              <p:cNvSpPr/>
              <p:nvPr/>
            </p:nvSpPr>
            <p:spPr>
              <a:xfrm>
                <a:off x="2660148" y="5567538"/>
                <a:ext cx="1234675" cy="324000"/>
              </a:xfrm>
              <a:prstGeom prst="roundRect">
                <a:avLst>
                  <a:gd name="adj" fmla="val 50000"/>
                </a:avLst>
              </a:prstGeom>
              <a:solidFill>
                <a:schemeClr val="accent1">
                  <a:alpha val="20000"/>
                </a:schemeClr>
              </a:solid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zh-CN" altLang="en-US" sz="1400" dirty="0">
                    <a:solidFill>
                      <a:schemeClr val="accent1"/>
                    </a:solidFill>
                    <a:latin typeface="+mn-ea"/>
                  </a:rPr>
                  <a:t>分析报告</a:t>
                </a:r>
              </a:p>
            </p:txBody>
          </p:sp>
          <p:sp>
            <p:nvSpPr>
              <p:cNvPr id="4" name="iŝľíḍé">
                <a:extLst>
                  <a:ext uri="{FF2B5EF4-FFF2-40B4-BE49-F238E27FC236}">
                    <a16:creationId xmlns:a16="http://schemas.microsoft.com/office/drawing/2014/main" id="{EFF7190D-DFC5-4789-A605-63FBD16AF8D2}"/>
                  </a:ext>
                </a:extLst>
              </p:cNvPr>
              <p:cNvSpPr/>
              <p:nvPr/>
            </p:nvSpPr>
            <p:spPr>
              <a:xfrm>
                <a:off x="4075566" y="5567538"/>
                <a:ext cx="1234675" cy="324000"/>
              </a:xfrm>
              <a:prstGeom prst="roundRect">
                <a:avLst>
                  <a:gd name="adj" fmla="val 50000"/>
                </a:avLst>
              </a:prstGeom>
              <a:solidFill>
                <a:schemeClr val="accent1">
                  <a:alpha val="20000"/>
                </a:schemeClr>
              </a:solid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zh-CN" altLang="en-US" sz="1400" dirty="0">
                    <a:solidFill>
                      <a:schemeClr val="accent1"/>
                    </a:solidFill>
                    <a:latin typeface="+mn-ea"/>
                  </a:rPr>
                  <a:t>预测决策</a:t>
                </a:r>
              </a:p>
            </p:txBody>
          </p:sp>
        </p:grpSp>
        <p:grpSp>
          <p:nvGrpSpPr>
            <p:cNvPr id="19" name="iṡľïḋê">
              <a:extLst>
                <a:ext uri="{FF2B5EF4-FFF2-40B4-BE49-F238E27FC236}">
                  <a16:creationId xmlns:a16="http://schemas.microsoft.com/office/drawing/2014/main" id="{E6F3DD1A-B6D4-C183-C924-E2DDDE027F38}"/>
                </a:ext>
              </a:extLst>
            </p:cNvPr>
            <p:cNvGrpSpPr/>
            <p:nvPr/>
          </p:nvGrpSpPr>
          <p:grpSpPr>
            <a:xfrm>
              <a:off x="6269243" y="2933212"/>
              <a:ext cx="5184632" cy="2840684"/>
              <a:chOff x="6302546" y="3344581"/>
              <a:chExt cx="5184632" cy="2840684"/>
            </a:xfrm>
          </p:grpSpPr>
          <p:sp>
            <p:nvSpPr>
              <p:cNvPr id="12" name="îṩḻïḋé">
                <a:extLst>
                  <a:ext uri="{FF2B5EF4-FFF2-40B4-BE49-F238E27FC236}">
                    <a16:creationId xmlns:a16="http://schemas.microsoft.com/office/drawing/2014/main" id="{BAF47875-5F5D-0723-F4B7-648E8B6B0C44}"/>
                  </a:ext>
                </a:extLst>
              </p:cNvPr>
              <p:cNvSpPr/>
              <p:nvPr/>
            </p:nvSpPr>
            <p:spPr>
              <a:xfrm>
                <a:off x="6302546" y="3344581"/>
                <a:ext cx="5184632" cy="2840684"/>
              </a:xfrm>
              <a:prstGeom prst="roundRect">
                <a:avLst>
                  <a:gd name="adj" fmla="val 3723"/>
                </a:avLst>
              </a:prstGeom>
              <a:solidFill>
                <a:srgbClr val="FFFFFF"/>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sp>
            <p:nvSpPr>
              <p:cNvPr id="13" name="iS1íďe">
                <a:extLst>
                  <a:ext uri="{FF2B5EF4-FFF2-40B4-BE49-F238E27FC236}">
                    <a16:creationId xmlns:a16="http://schemas.microsoft.com/office/drawing/2014/main" id="{43709C91-7303-89BB-6982-D15623AC98C6}"/>
                  </a:ext>
                </a:extLst>
              </p:cNvPr>
              <p:cNvSpPr txBox="1">
                <a:spLocks/>
              </p:cNvSpPr>
              <p:nvPr/>
            </p:nvSpPr>
            <p:spPr>
              <a:xfrm>
                <a:off x="6751440" y="4204082"/>
                <a:ext cx="4273490"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现代管理会的研究意义，是从财务会计单纯的核算扩展到解析过去、控制现在、筹划未来有机地结合起来</a:t>
                </a:r>
              </a:p>
            </p:txBody>
          </p:sp>
          <p:sp>
            <p:nvSpPr>
              <p:cNvPr id="14" name="íšliḑê">
                <a:extLst>
                  <a:ext uri="{FF2B5EF4-FFF2-40B4-BE49-F238E27FC236}">
                    <a16:creationId xmlns:a16="http://schemas.microsoft.com/office/drawing/2014/main" id="{CC7D3927-C701-3CCD-87B7-1E5795FD27EC}"/>
                  </a:ext>
                </a:extLst>
              </p:cNvPr>
              <p:cNvSpPr txBox="1">
                <a:spLocks/>
              </p:cNvSpPr>
              <p:nvPr/>
            </p:nvSpPr>
            <p:spPr>
              <a:xfrm>
                <a:off x="6751440" y="3738034"/>
                <a:ext cx="1188612" cy="276999"/>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b="1" dirty="0">
                    <a:latin typeface="+mj-ea"/>
                    <a:ea typeface="+mj-ea"/>
                    <a:cs typeface="+mj-cs"/>
                  </a:rPr>
                  <a:t>选题的意义</a:t>
                </a:r>
              </a:p>
            </p:txBody>
          </p:sp>
          <p:sp>
            <p:nvSpPr>
              <p:cNvPr id="15" name="îsļiďê">
                <a:extLst>
                  <a:ext uri="{FF2B5EF4-FFF2-40B4-BE49-F238E27FC236}">
                    <a16:creationId xmlns:a16="http://schemas.microsoft.com/office/drawing/2014/main" id="{7C7C4F3F-4310-E0FB-912D-965C187A5B07}"/>
                  </a:ext>
                </a:extLst>
              </p:cNvPr>
              <p:cNvSpPr txBox="1">
                <a:spLocks/>
              </p:cNvSpPr>
              <p:nvPr/>
            </p:nvSpPr>
            <p:spPr>
              <a:xfrm>
                <a:off x="6751439" y="4822657"/>
                <a:ext cx="4256056"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现代管理将这三方面的职能紧密结合在一起综合地发挥作用，形成一种综合性的职能</a:t>
                </a:r>
              </a:p>
            </p:txBody>
          </p:sp>
          <p:sp>
            <p:nvSpPr>
              <p:cNvPr id="6" name="îSḻídé">
                <a:extLst>
                  <a:ext uri="{FF2B5EF4-FFF2-40B4-BE49-F238E27FC236}">
                    <a16:creationId xmlns:a16="http://schemas.microsoft.com/office/drawing/2014/main" id="{0AD5B946-9780-26C5-8FCC-989BEAC843AF}"/>
                  </a:ext>
                </a:extLst>
              </p:cNvPr>
              <p:cNvSpPr/>
              <p:nvPr/>
            </p:nvSpPr>
            <p:spPr>
              <a:xfrm>
                <a:off x="6728408" y="5549810"/>
                <a:ext cx="1234675" cy="332709"/>
              </a:xfrm>
              <a:prstGeom prst="roundRect">
                <a:avLst>
                  <a:gd name="adj" fmla="val 50000"/>
                </a:avLst>
              </a:prstGeom>
              <a:solidFill>
                <a:schemeClr val="accent2">
                  <a:alpha val="20000"/>
                </a:schemeClr>
              </a:solid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zh-CN" altLang="en-US" sz="1400" dirty="0">
                    <a:solidFill>
                      <a:schemeClr val="accent3"/>
                    </a:solidFill>
                    <a:latin typeface="+mn-ea"/>
                  </a:rPr>
                  <a:t>解析过去</a:t>
                </a:r>
              </a:p>
            </p:txBody>
          </p:sp>
          <p:sp>
            <p:nvSpPr>
              <p:cNvPr id="8" name="ïṩ1iḋé">
                <a:extLst>
                  <a:ext uri="{FF2B5EF4-FFF2-40B4-BE49-F238E27FC236}">
                    <a16:creationId xmlns:a16="http://schemas.microsoft.com/office/drawing/2014/main" id="{F4DDDB40-6030-234F-CE02-52528629483F}"/>
                  </a:ext>
                </a:extLst>
              </p:cNvPr>
              <p:cNvSpPr/>
              <p:nvPr/>
            </p:nvSpPr>
            <p:spPr>
              <a:xfrm>
                <a:off x="8191820" y="5549810"/>
                <a:ext cx="1234675" cy="332709"/>
              </a:xfrm>
              <a:prstGeom prst="roundRect">
                <a:avLst>
                  <a:gd name="adj" fmla="val 50000"/>
                </a:avLst>
              </a:prstGeom>
              <a:solidFill>
                <a:schemeClr val="accent2">
                  <a:alpha val="20000"/>
                </a:schemeClr>
              </a:solid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zh-CN" altLang="en-US" sz="1400" dirty="0">
                    <a:solidFill>
                      <a:schemeClr val="accent3"/>
                    </a:solidFill>
                    <a:latin typeface="+mn-ea"/>
                  </a:rPr>
                  <a:t>控制现在</a:t>
                </a:r>
              </a:p>
            </p:txBody>
          </p:sp>
          <p:sp>
            <p:nvSpPr>
              <p:cNvPr id="11" name="îṥ1ïḑe">
                <a:extLst>
                  <a:ext uri="{FF2B5EF4-FFF2-40B4-BE49-F238E27FC236}">
                    <a16:creationId xmlns:a16="http://schemas.microsoft.com/office/drawing/2014/main" id="{C42EDF94-C84E-F3A8-094F-C7C616D0A32B}"/>
                  </a:ext>
                </a:extLst>
              </p:cNvPr>
              <p:cNvSpPr/>
              <p:nvPr/>
            </p:nvSpPr>
            <p:spPr>
              <a:xfrm>
                <a:off x="9655232" y="5554164"/>
                <a:ext cx="1234675" cy="324000"/>
              </a:xfrm>
              <a:prstGeom prst="roundRect">
                <a:avLst>
                  <a:gd name="adj" fmla="val 50000"/>
                </a:avLst>
              </a:prstGeom>
              <a:solidFill>
                <a:schemeClr val="accent2">
                  <a:alpha val="20000"/>
                </a:schemeClr>
              </a:solidFill>
              <a:ln w="190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zh-CN" altLang="en-US" sz="1400" dirty="0">
                    <a:solidFill>
                      <a:schemeClr val="accent3"/>
                    </a:solidFill>
                    <a:latin typeface="+mn-ea"/>
                  </a:rPr>
                  <a:t>筹划未来</a:t>
                </a:r>
              </a:p>
            </p:txBody>
          </p:sp>
        </p:grpSp>
      </p:grpSp>
      <p:sp>
        <p:nvSpPr>
          <p:cNvPr id="5" name="ïŝḻidé">
            <a:extLst>
              <a:ext uri="{FF2B5EF4-FFF2-40B4-BE49-F238E27FC236}">
                <a16:creationId xmlns:a16="http://schemas.microsoft.com/office/drawing/2014/main" id="{F44390AA-19A9-4B08-B854-0592C831F3DF}"/>
              </a:ext>
            </a:extLst>
          </p:cNvPr>
          <p:cNvSpPr>
            <a:spLocks noGrp="1"/>
          </p:cNvSpPr>
          <p:nvPr>
            <p:ph type="title"/>
          </p:nvPr>
        </p:nvSpPr>
        <p:spPr/>
        <p:txBody>
          <a:bodyPr/>
          <a:lstStyle/>
          <a:p>
            <a:r>
              <a:rPr lang="zh-CN" altLang="en-US" dirty="0"/>
              <a:t>选题的目的与意义</a:t>
            </a:r>
          </a:p>
        </p:txBody>
      </p:sp>
      <p:sp>
        <p:nvSpPr>
          <p:cNvPr id="10" name="íşḷíde">
            <a:extLst>
              <a:ext uri="{FF2B5EF4-FFF2-40B4-BE49-F238E27FC236}">
                <a16:creationId xmlns:a16="http://schemas.microsoft.com/office/drawing/2014/main" id="{8DACD21D-23CA-79AD-CA83-3FE98D617834}"/>
              </a:ext>
            </a:extLst>
          </p:cNvPr>
          <p:cNvSpPr>
            <a:spLocks noGrp="1"/>
          </p:cNvSpPr>
          <p:nvPr>
            <p:ph type="sldNum" sz="quarter" idx="12"/>
          </p:nvPr>
        </p:nvSpPr>
        <p:spPr/>
        <p:txBody>
          <a:bodyPr/>
          <a:lstStyle/>
          <a:p>
            <a:fld id="{7F65B630-C7FF-41C0-9923-C5E5E29EED81}" type="slidenum">
              <a:rPr lang="en-US" altLang="zh-CN" smtClean="0">
                <a:solidFill>
                  <a:schemeClr val="bg1"/>
                </a:solidFill>
              </a:rPr>
              <a:pPr/>
              <a:t>6</a:t>
            </a:fld>
            <a:endParaRPr lang="en-US" dirty="0">
              <a:solidFill>
                <a:schemeClr val="bg1"/>
              </a:solidFill>
            </a:endParaRPr>
          </a:p>
        </p:txBody>
      </p:sp>
    </p:spTree>
    <p:extLst>
      <p:ext uri="{BB962C8B-B14F-4D97-AF65-F5344CB8AC3E}">
        <p14:creationId xmlns:p14="http://schemas.microsoft.com/office/powerpoint/2010/main" val="3888104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íṩľiḋe"/>
        <p:cNvGrpSpPr/>
        <p:nvPr/>
      </p:nvGrpSpPr>
      <p:grpSpPr>
        <a:xfrm>
          <a:off x="0" y="0"/>
          <a:ext cx="0" cy="0"/>
          <a:chOff x="0" y="0"/>
          <a:chExt cx="0" cy="0"/>
        </a:xfrm>
      </p:grpSpPr>
      <p:sp>
        <p:nvSpPr>
          <p:cNvPr id="8" name="îṧḻíḍè">
            <a:extLst>
              <a:ext uri="{FF2B5EF4-FFF2-40B4-BE49-F238E27FC236}">
                <a16:creationId xmlns:a16="http://schemas.microsoft.com/office/drawing/2014/main" id="{9AC598B1-4C45-9B21-F034-5D7E5606E870}"/>
              </a:ext>
            </a:extLst>
          </p:cNvPr>
          <p:cNvSpPr txBox="1">
            <a:spLocks/>
          </p:cNvSpPr>
          <p:nvPr/>
        </p:nvSpPr>
        <p:spPr>
          <a:xfrm>
            <a:off x="3829050" y="4548414"/>
            <a:ext cx="5233255" cy="1446550"/>
          </a:xfrm>
          <a:prstGeom prst="rect">
            <a:avLst/>
          </a:prstGeom>
        </p:spPr>
        <p:txBody>
          <a:bodyPr vert="horz" wrap="square" lIns="91440" tIns="45720" rIns="91440" bIns="45720" rtlCol="0" anchor="ctr">
            <a:spAutoFit/>
          </a:bodyPr>
          <a:lstStyle>
            <a:defPPr>
              <a:defRPr lang="zh-CN"/>
            </a:defPPr>
            <a:lvl1pPr marL="0" algn="ctr" defTabSz="914400" rtl="0" eaLnBrk="1" latinLnBrk="0" hangingPunct="1">
              <a:defRPr lang="zh-CN" altLang="en-US"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8800" b="1" dirty="0">
                <a:solidFill>
                  <a:schemeClr val="accent1">
                    <a:alpha val="20000"/>
                  </a:schemeClr>
                </a:solidFill>
              </a:rPr>
              <a:t>PART 02</a:t>
            </a:r>
          </a:p>
        </p:txBody>
      </p:sp>
      <p:sp>
        <p:nvSpPr>
          <p:cNvPr id="7" name="i$ļïḍe">
            <a:extLst>
              <a:ext uri="{FF2B5EF4-FFF2-40B4-BE49-F238E27FC236}">
                <a16:creationId xmlns:a16="http://schemas.microsoft.com/office/drawing/2014/main" id="{B425AF52-833A-EA96-EDC4-E854C3BAB7BE}"/>
              </a:ext>
            </a:extLst>
          </p:cNvPr>
          <p:cNvSpPr>
            <a:spLocks noGrp="1"/>
          </p:cNvSpPr>
          <p:nvPr>
            <p:ph type="title"/>
          </p:nvPr>
        </p:nvSpPr>
        <p:spPr>
          <a:xfrm>
            <a:off x="4128408" y="5003924"/>
            <a:ext cx="6045199" cy="535531"/>
          </a:xfrm>
        </p:spPr>
        <p:txBody>
          <a:bodyPr/>
          <a:lstStyle/>
          <a:p>
            <a:r>
              <a:rPr lang="zh-CN" altLang="en-US" dirty="0"/>
              <a:t>研究方法</a:t>
            </a:r>
          </a:p>
        </p:txBody>
      </p:sp>
      <p:sp>
        <p:nvSpPr>
          <p:cNvPr id="2" name="ïšļîḍè">
            <a:extLst>
              <a:ext uri="{FF2B5EF4-FFF2-40B4-BE49-F238E27FC236}">
                <a16:creationId xmlns:a16="http://schemas.microsoft.com/office/drawing/2014/main" id="{8CF02BB9-3192-4EB9-2F23-960C1A8EF715}"/>
              </a:ext>
            </a:extLst>
          </p:cNvPr>
          <p:cNvSpPr>
            <a:spLocks noGrp="1"/>
          </p:cNvSpPr>
          <p:nvPr>
            <p:ph type="body" idx="1"/>
          </p:nvPr>
        </p:nvSpPr>
        <p:spPr>
          <a:xfrm>
            <a:off x="4128408" y="5539455"/>
            <a:ext cx="6045199" cy="313932"/>
          </a:xfrm>
        </p:spPr>
        <p:txBody>
          <a:bodyPr/>
          <a:lstStyle/>
          <a:p>
            <a:r>
              <a:rPr lang="zh-CN" altLang="en-US" dirty="0"/>
              <a:t>请在此处编辑文字请在此处编辑文字。</a:t>
            </a:r>
          </a:p>
        </p:txBody>
      </p:sp>
      <p:sp>
        <p:nvSpPr>
          <p:cNvPr id="10" name="iṩ1íde">
            <a:extLst>
              <a:ext uri="{FF2B5EF4-FFF2-40B4-BE49-F238E27FC236}">
                <a16:creationId xmlns:a16="http://schemas.microsoft.com/office/drawing/2014/main" id="{08651EE9-719E-8F84-75C2-6FE72FE8994B}"/>
              </a:ext>
            </a:extLst>
          </p:cNvPr>
          <p:cNvSpPr>
            <a:spLocks noGrp="1"/>
          </p:cNvSpPr>
          <p:nvPr>
            <p:ph type="sldNum" sz="quarter" idx="12"/>
          </p:nvPr>
        </p:nvSpPr>
        <p:spPr/>
        <p:txBody>
          <a:bodyPr/>
          <a:lstStyle/>
          <a:p>
            <a:fld id="{7F65B630-C7FF-41C0-9923-C5E5E29EED81}" type="slidenum">
              <a:rPr lang="en-US" altLang="zh-CN" smtClean="0"/>
              <a:pPr/>
              <a:t>7</a:t>
            </a:fld>
            <a:endParaRPr lang="en-US"/>
          </a:p>
        </p:txBody>
      </p:sp>
    </p:spTree>
    <p:extLst>
      <p:ext uri="{BB962C8B-B14F-4D97-AF65-F5344CB8AC3E}">
        <p14:creationId xmlns:p14="http://schemas.microsoft.com/office/powerpoint/2010/main" val="176955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ïṥlïďê"/>
        <p:cNvGrpSpPr/>
        <p:nvPr/>
      </p:nvGrpSpPr>
      <p:grpSpPr>
        <a:xfrm>
          <a:off x="0" y="0"/>
          <a:ext cx="0" cy="0"/>
          <a:chOff x="0" y="0"/>
          <a:chExt cx="0" cy="0"/>
        </a:xfrm>
      </p:grpSpPr>
      <p:grpSp>
        <p:nvGrpSpPr>
          <p:cNvPr id="15" name="iṣlïdé">
            <a:extLst>
              <a:ext uri="{FF2B5EF4-FFF2-40B4-BE49-F238E27FC236}">
                <a16:creationId xmlns:a16="http://schemas.microsoft.com/office/drawing/2014/main" id="{D204E8DB-5060-DDD5-0887-9A2E85B052FE}"/>
              </a:ext>
            </a:extLst>
          </p:cNvPr>
          <p:cNvGrpSpPr/>
          <p:nvPr/>
        </p:nvGrpSpPr>
        <p:grpSpPr>
          <a:xfrm>
            <a:off x="640486" y="1405327"/>
            <a:ext cx="10732774" cy="4610404"/>
            <a:chOff x="640486" y="1405327"/>
            <a:chExt cx="10732774" cy="4610404"/>
          </a:xfrm>
        </p:grpSpPr>
        <p:sp>
          <p:nvSpPr>
            <p:cNvPr id="4" name="iṡľídê">
              <a:extLst>
                <a:ext uri="{FF2B5EF4-FFF2-40B4-BE49-F238E27FC236}">
                  <a16:creationId xmlns:a16="http://schemas.microsoft.com/office/drawing/2014/main" id="{4F3EB65D-F286-4C02-61DE-2AC0E183EF8B}"/>
                </a:ext>
              </a:extLst>
            </p:cNvPr>
            <p:cNvSpPr txBox="1">
              <a:spLocks/>
            </p:cNvSpPr>
            <p:nvPr/>
          </p:nvSpPr>
          <p:spPr>
            <a:xfrm>
              <a:off x="648151" y="2404944"/>
              <a:ext cx="5342346"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作业成本管理是以提高客户价值、增加企业利润为目的，基于作业成本法的新型集中化管理方法</a:t>
              </a:r>
            </a:p>
          </p:txBody>
        </p:sp>
        <p:sp>
          <p:nvSpPr>
            <p:cNvPr id="8" name="ïṥļîḑe">
              <a:extLst>
                <a:ext uri="{FF2B5EF4-FFF2-40B4-BE49-F238E27FC236}">
                  <a16:creationId xmlns:a16="http://schemas.microsoft.com/office/drawing/2014/main" id="{6591AF13-46A7-486D-AAED-41B13297E6D3}"/>
                </a:ext>
              </a:extLst>
            </p:cNvPr>
            <p:cNvSpPr txBox="1">
              <a:spLocks/>
            </p:cNvSpPr>
            <p:nvPr/>
          </p:nvSpPr>
          <p:spPr>
            <a:xfrm>
              <a:off x="640486" y="2999823"/>
              <a:ext cx="5350011"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它通过对作业及作业成本的确认、计量，最终计算产品成本，同时将成本计算深入到作业层次，对企业所有作业活动追踪并动态反映</a:t>
              </a:r>
            </a:p>
          </p:txBody>
        </p:sp>
        <p:sp>
          <p:nvSpPr>
            <p:cNvPr id="28" name="îŝ1iďê">
              <a:extLst>
                <a:ext uri="{FF2B5EF4-FFF2-40B4-BE49-F238E27FC236}">
                  <a16:creationId xmlns:a16="http://schemas.microsoft.com/office/drawing/2014/main" id="{E14E2BB1-1C63-9067-BFAB-88F35489B766}"/>
                </a:ext>
              </a:extLst>
            </p:cNvPr>
            <p:cNvSpPr txBox="1">
              <a:spLocks/>
            </p:cNvSpPr>
            <p:nvPr/>
          </p:nvSpPr>
          <p:spPr>
            <a:xfrm>
              <a:off x="675721" y="1905434"/>
              <a:ext cx="641667" cy="276999"/>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b="1" dirty="0">
                  <a:latin typeface="+mj-ea"/>
                  <a:ea typeface="+mj-ea"/>
                </a:rPr>
                <a:t>定义</a:t>
              </a:r>
            </a:p>
          </p:txBody>
        </p:sp>
        <p:sp>
          <p:nvSpPr>
            <p:cNvPr id="29" name="iśḷïḑê">
              <a:extLst>
                <a:ext uri="{FF2B5EF4-FFF2-40B4-BE49-F238E27FC236}">
                  <a16:creationId xmlns:a16="http://schemas.microsoft.com/office/drawing/2014/main" id="{4B3B415F-5832-6519-7532-26ABAD015ED9}"/>
                </a:ext>
              </a:extLst>
            </p:cNvPr>
            <p:cNvSpPr txBox="1">
              <a:spLocks/>
            </p:cNvSpPr>
            <p:nvPr/>
          </p:nvSpPr>
          <p:spPr>
            <a:xfrm>
              <a:off x="656018" y="5520595"/>
              <a:ext cx="5433632"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它为企业决策提供准确信息；指导企业有效地执行必要的作业，消除和精简不能创造价值的作业，从而达到降低成本，提高效率的目的</a:t>
              </a:r>
            </a:p>
          </p:txBody>
        </p:sp>
        <p:sp>
          <p:nvSpPr>
            <p:cNvPr id="25" name="iSlîḓê">
              <a:extLst>
                <a:ext uri="{FF2B5EF4-FFF2-40B4-BE49-F238E27FC236}">
                  <a16:creationId xmlns:a16="http://schemas.microsoft.com/office/drawing/2014/main" id="{D6C969BD-F8D1-516E-6E1F-CA77188C4761}"/>
                </a:ext>
              </a:extLst>
            </p:cNvPr>
            <p:cNvSpPr txBox="1">
              <a:spLocks/>
            </p:cNvSpPr>
            <p:nvPr/>
          </p:nvSpPr>
          <p:spPr>
            <a:xfrm>
              <a:off x="675721" y="4013386"/>
              <a:ext cx="4926332" cy="276999"/>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defRPr/>
              </a:pPr>
              <a:r>
                <a:rPr lang="zh-CN" altLang="en-US" b="1" dirty="0">
                  <a:latin typeface="+mj-ea"/>
                  <a:ea typeface="+mj-ea"/>
                </a:rPr>
                <a:t>通过对作业及作业成本的确认最终计算产品成本</a:t>
              </a:r>
            </a:p>
          </p:txBody>
        </p:sp>
        <p:grpSp>
          <p:nvGrpSpPr>
            <p:cNvPr id="38" name="ïşḷïḍe">
              <a:extLst>
                <a:ext uri="{FF2B5EF4-FFF2-40B4-BE49-F238E27FC236}">
                  <a16:creationId xmlns:a16="http://schemas.microsoft.com/office/drawing/2014/main" id="{C27D22D4-9DCC-AFF4-C041-0DFD869435ED}"/>
                </a:ext>
              </a:extLst>
            </p:cNvPr>
            <p:cNvGrpSpPr/>
            <p:nvPr/>
          </p:nvGrpSpPr>
          <p:grpSpPr>
            <a:xfrm>
              <a:off x="648151" y="4516157"/>
              <a:ext cx="1582942" cy="758122"/>
              <a:chOff x="658813" y="3945432"/>
              <a:chExt cx="1582942" cy="758122"/>
            </a:xfrm>
          </p:grpSpPr>
          <p:sp>
            <p:nvSpPr>
              <p:cNvPr id="26" name="ïṣľiḍè">
                <a:extLst>
                  <a:ext uri="{FF2B5EF4-FFF2-40B4-BE49-F238E27FC236}">
                    <a16:creationId xmlns:a16="http://schemas.microsoft.com/office/drawing/2014/main" id="{350763AE-781D-9930-4B57-25041F9194F1}"/>
                  </a:ext>
                </a:extLst>
              </p:cNvPr>
              <p:cNvSpPr/>
              <p:nvPr/>
            </p:nvSpPr>
            <p:spPr>
              <a:xfrm>
                <a:off x="658813" y="3945432"/>
                <a:ext cx="1582942" cy="758122"/>
              </a:xfrm>
              <a:prstGeom prst="roundRect">
                <a:avLst>
                  <a:gd name="adj" fmla="val 979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grpSp>
            <p:nvGrpSpPr>
              <p:cNvPr id="37" name="îśḻiḍe">
                <a:extLst>
                  <a:ext uri="{FF2B5EF4-FFF2-40B4-BE49-F238E27FC236}">
                    <a16:creationId xmlns:a16="http://schemas.microsoft.com/office/drawing/2014/main" id="{D21342DF-4C7B-ECA2-D82E-328CEE35A62C}"/>
                  </a:ext>
                </a:extLst>
              </p:cNvPr>
              <p:cNvGrpSpPr/>
              <p:nvPr/>
            </p:nvGrpSpPr>
            <p:grpSpPr>
              <a:xfrm>
                <a:off x="856125" y="4076187"/>
                <a:ext cx="1188318" cy="496611"/>
                <a:chOff x="887300" y="4070273"/>
                <a:chExt cx="1188318" cy="496611"/>
              </a:xfrm>
            </p:grpSpPr>
            <p:sp>
              <p:nvSpPr>
                <p:cNvPr id="20" name="ïšļíḓê">
                  <a:extLst>
                    <a:ext uri="{FF2B5EF4-FFF2-40B4-BE49-F238E27FC236}">
                      <a16:creationId xmlns:a16="http://schemas.microsoft.com/office/drawing/2014/main" id="{4B57A08D-24D8-A2E2-B453-6BF483FBCEED}"/>
                    </a:ext>
                  </a:extLst>
                </p:cNvPr>
                <p:cNvSpPr txBox="1">
                  <a:spLocks/>
                </p:cNvSpPr>
                <p:nvPr/>
              </p:nvSpPr>
              <p:spPr>
                <a:xfrm>
                  <a:off x="1485321" y="4070274"/>
                  <a:ext cx="590297"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solidFill>
                        <a:srgbClr val="F9FCFF"/>
                      </a:solidFill>
                      <a:latin typeface="+mn-ea"/>
                      <a:ea typeface="+mn-ea"/>
                    </a:rPr>
                    <a:t>成本链分析</a:t>
                  </a:r>
                </a:p>
              </p:txBody>
            </p:sp>
            <p:sp>
              <p:nvSpPr>
                <p:cNvPr id="36" name="ï$ḷîḍe">
                  <a:extLst>
                    <a:ext uri="{FF2B5EF4-FFF2-40B4-BE49-F238E27FC236}">
                      <a16:creationId xmlns:a16="http://schemas.microsoft.com/office/drawing/2014/main" id="{8689348A-51AA-2109-4408-E0AB82406C05}"/>
                    </a:ext>
                  </a:extLst>
                </p:cNvPr>
                <p:cNvSpPr/>
                <p:nvPr/>
              </p:nvSpPr>
              <p:spPr>
                <a:xfrm>
                  <a:off x="887300" y="4070273"/>
                  <a:ext cx="464880" cy="496611"/>
                </a:xfrm>
                <a:custGeom>
                  <a:avLst/>
                  <a:gdLst>
                    <a:gd name="connsiteX0" fmla="*/ 80464 w 542555"/>
                    <a:gd name="connsiteY0" fmla="*/ 402778 h 504622"/>
                    <a:gd name="connsiteX1" fmla="*/ 384617 w 542555"/>
                    <a:gd name="connsiteY1" fmla="*/ 402778 h 504622"/>
                    <a:gd name="connsiteX2" fmla="*/ 384617 w 542555"/>
                    <a:gd name="connsiteY2" fmla="*/ 425768 h 504622"/>
                    <a:gd name="connsiteX3" fmla="*/ 80464 w 542555"/>
                    <a:gd name="connsiteY3" fmla="*/ 425768 h 504622"/>
                    <a:gd name="connsiteX4" fmla="*/ 476530 w 542555"/>
                    <a:gd name="connsiteY4" fmla="*/ 395670 h 504622"/>
                    <a:gd name="connsiteX5" fmla="*/ 453565 w 542555"/>
                    <a:gd name="connsiteY5" fmla="*/ 401404 h 504622"/>
                    <a:gd name="connsiteX6" fmla="*/ 453565 w 542555"/>
                    <a:gd name="connsiteY6" fmla="*/ 427208 h 504622"/>
                    <a:gd name="connsiteX7" fmla="*/ 479401 w 542555"/>
                    <a:gd name="connsiteY7" fmla="*/ 422908 h 504622"/>
                    <a:gd name="connsiteX8" fmla="*/ 80464 w 542555"/>
                    <a:gd name="connsiteY8" fmla="*/ 355419 h 504622"/>
                    <a:gd name="connsiteX9" fmla="*/ 384617 w 542555"/>
                    <a:gd name="connsiteY9" fmla="*/ 355419 h 504622"/>
                    <a:gd name="connsiteX10" fmla="*/ 384617 w 542555"/>
                    <a:gd name="connsiteY10" fmla="*/ 379788 h 504622"/>
                    <a:gd name="connsiteX11" fmla="*/ 80464 w 542555"/>
                    <a:gd name="connsiteY11" fmla="*/ 379788 h 504622"/>
                    <a:gd name="connsiteX12" fmla="*/ 80464 w 542555"/>
                    <a:gd name="connsiteY12" fmla="*/ 303923 h 504622"/>
                    <a:gd name="connsiteX13" fmla="*/ 384617 w 542555"/>
                    <a:gd name="connsiteY13" fmla="*/ 303923 h 504622"/>
                    <a:gd name="connsiteX14" fmla="*/ 384617 w 542555"/>
                    <a:gd name="connsiteY14" fmla="*/ 326913 h 504622"/>
                    <a:gd name="connsiteX15" fmla="*/ 80464 w 542555"/>
                    <a:gd name="connsiteY15" fmla="*/ 326913 h 504622"/>
                    <a:gd name="connsiteX16" fmla="*/ 163686 w 542555"/>
                    <a:gd name="connsiteY16" fmla="*/ 235184 h 504622"/>
                    <a:gd name="connsiteX17" fmla="*/ 384616 w 542555"/>
                    <a:gd name="connsiteY17" fmla="*/ 235184 h 504622"/>
                    <a:gd name="connsiteX18" fmla="*/ 384616 w 542555"/>
                    <a:gd name="connsiteY18" fmla="*/ 257944 h 504622"/>
                    <a:gd name="connsiteX19" fmla="*/ 163686 w 542555"/>
                    <a:gd name="connsiteY19" fmla="*/ 257944 h 504622"/>
                    <a:gd name="connsiteX20" fmla="*/ 479401 w 542555"/>
                    <a:gd name="connsiteY20" fmla="*/ 232241 h 504622"/>
                    <a:gd name="connsiteX21" fmla="*/ 496625 w 542555"/>
                    <a:gd name="connsiteY21" fmla="*/ 364131 h 504622"/>
                    <a:gd name="connsiteX22" fmla="*/ 512413 w 542555"/>
                    <a:gd name="connsiteY22" fmla="*/ 359830 h 504622"/>
                    <a:gd name="connsiteX23" fmla="*/ 453565 w 542555"/>
                    <a:gd name="connsiteY23" fmla="*/ 226506 h 504622"/>
                    <a:gd name="connsiteX24" fmla="*/ 453565 w 542555"/>
                    <a:gd name="connsiteY24" fmla="*/ 375599 h 504622"/>
                    <a:gd name="connsiteX25" fmla="*/ 472224 w 542555"/>
                    <a:gd name="connsiteY25" fmla="*/ 371299 h 504622"/>
                    <a:gd name="connsiteX26" fmla="*/ 163686 w 542555"/>
                    <a:gd name="connsiteY26" fmla="*/ 183457 h 504622"/>
                    <a:gd name="connsiteX27" fmla="*/ 384616 w 542555"/>
                    <a:gd name="connsiteY27" fmla="*/ 183457 h 504622"/>
                    <a:gd name="connsiteX28" fmla="*/ 384616 w 542555"/>
                    <a:gd name="connsiteY28" fmla="*/ 207826 h 504622"/>
                    <a:gd name="connsiteX29" fmla="*/ 163686 w 542555"/>
                    <a:gd name="connsiteY29" fmla="*/ 207826 h 504622"/>
                    <a:gd name="connsiteX30" fmla="*/ 71785 w 542555"/>
                    <a:gd name="connsiteY30" fmla="*/ 154720 h 504622"/>
                    <a:gd name="connsiteX31" fmla="*/ 64601 w 542555"/>
                    <a:gd name="connsiteY31" fmla="*/ 171944 h 504622"/>
                    <a:gd name="connsiteX32" fmla="*/ 90464 w 542555"/>
                    <a:gd name="connsiteY32" fmla="*/ 202085 h 504622"/>
                    <a:gd name="connsiteX33" fmla="*/ 99085 w 542555"/>
                    <a:gd name="connsiteY33" fmla="*/ 202085 h 504622"/>
                    <a:gd name="connsiteX34" fmla="*/ 78969 w 542555"/>
                    <a:gd name="connsiteY34" fmla="*/ 207826 h 504622"/>
                    <a:gd name="connsiteX35" fmla="*/ 54543 w 542555"/>
                    <a:gd name="connsiteY35" fmla="*/ 177685 h 504622"/>
                    <a:gd name="connsiteX36" fmla="*/ 71785 w 542555"/>
                    <a:gd name="connsiteY36" fmla="*/ 154720 h 504622"/>
                    <a:gd name="connsiteX37" fmla="*/ 88913 w 542555"/>
                    <a:gd name="connsiteY37" fmla="*/ 149082 h 504622"/>
                    <a:gd name="connsiteX38" fmla="*/ 116214 w 542555"/>
                    <a:gd name="connsiteY38" fmla="*/ 167721 h 504622"/>
                    <a:gd name="connsiteX39" fmla="*/ 98971 w 542555"/>
                    <a:gd name="connsiteY39" fmla="*/ 196398 h 504622"/>
                    <a:gd name="connsiteX40" fmla="*/ 70234 w 542555"/>
                    <a:gd name="connsiteY40" fmla="*/ 179192 h 504622"/>
                    <a:gd name="connsiteX41" fmla="*/ 88913 w 542555"/>
                    <a:gd name="connsiteY41" fmla="*/ 149082 h 504622"/>
                    <a:gd name="connsiteX42" fmla="*/ 24400 w 542555"/>
                    <a:gd name="connsiteY42" fmla="*/ 124722 h 504622"/>
                    <a:gd name="connsiteX43" fmla="*/ 24400 w 542555"/>
                    <a:gd name="connsiteY43" fmla="*/ 465915 h 504622"/>
                    <a:gd name="connsiteX44" fmla="*/ 429164 w 542555"/>
                    <a:gd name="connsiteY44" fmla="*/ 465915 h 504622"/>
                    <a:gd name="connsiteX45" fmla="*/ 429164 w 542555"/>
                    <a:gd name="connsiteY45" fmla="*/ 124722 h 504622"/>
                    <a:gd name="connsiteX46" fmla="*/ 434905 w 542555"/>
                    <a:gd name="connsiteY46" fmla="*/ 86015 h 504622"/>
                    <a:gd name="connsiteX47" fmla="*/ 324385 w 542555"/>
                    <a:gd name="connsiteY47" fmla="*/ 100351 h 504622"/>
                    <a:gd name="connsiteX48" fmla="*/ 436341 w 542555"/>
                    <a:gd name="connsiteY48" fmla="*/ 100351 h 504622"/>
                    <a:gd name="connsiteX49" fmla="*/ 426293 w 542555"/>
                    <a:gd name="connsiteY49" fmla="*/ 30105 h 504622"/>
                    <a:gd name="connsiteX50" fmla="*/ 182287 w 542555"/>
                    <a:gd name="connsiteY50" fmla="*/ 94617 h 504622"/>
                    <a:gd name="connsiteX51" fmla="*/ 434905 w 542555"/>
                    <a:gd name="connsiteY51" fmla="*/ 60211 h 504622"/>
                    <a:gd name="connsiteX52" fmla="*/ 443517 w 542555"/>
                    <a:gd name="connsiteY52" fmla="*/ 0 h 504622"/>
                    <a:gd name="connsiteX53" fmla="*/ 542555 w 542555"/>
                    <a:gd name="connsiteY53" fmla="*/ 378466 h 504622"/>
                    <a:gd name="connsiteX54" fmla="*/ 499495 w 542555"/>
                    <a:gd name="connsiteY54" fmla="*/ 388502 h 504622"/>
                    <a:gd name="connsiteX55" fmla="*/ 508107 w 542555"/>
                    <a:gd name="connsiteY55" fmla="*/ 444411 h 504622"/>
                    <a:gd name="connsiteX56" fmla="*/ 453565 w 542555"/>
                    <a:gd name="connsiteY56" fmla="*/ 451579 h 504622"/>
                    <a:gd name="connsiteX57" fmla="*/ 453565 w 542555"/>
                    <a:gd name="connsiteY57" fmla="*/ 490286 h 504622"/>
                    <a:gd name="connsiteX58" fmla="*/ 163628 w 542555"/>
                    <a:gd name="connsiteY58" fmla="*/ 490286 h 504622"/>
                    <a:gd name="connsiteX59" fmla="*/ 57413 w 542555"/>
                    <a:gd name="connsiteY59" fmla="*/ 504622 h 504622"/>
                    <a:gd name="connsiteX60" fmla="*/ 55978 w 542555"/>
                    <a:gd name="connsiteY60" fmla="*/ 490286 h 504622"/>
                    <a:gd name="connsiteX61" fmla="*/ 0 w 542555"/>
                    <a:gd name="connsiteY61" fmla="*/ 490286 h 504622"/>
                    <a:gd name="connsiteX62" fmla="*/ 0 w 542555"/>
                    <a:gd name="connsiteY62" fmla="*/ 100351 h 504622"/>
                    <a:gd name="connsiteX63" fmla="*/ 61719 w 542555"/>
                    <a:gd name="connsiteY63" fmla="*/ 100351 h 50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42555" h="504622">
                      <a:moveTo>
                        <a:pt x="80464" y="402778"/>
                      </a:moveTo>
                      <a:lnTo>
                        <a:pt x="384617" y="402778"/>
                      </a:lnTo>
                      <a:lnTo>
                        <a:pt x="384617" y="425768"/>
                      </a:lnTo>
                      <a:lnTo>
                        <a:pt x="80464" y="425768"/>
                      </a:lnTo>
                      <a:close/>
                      <a:moveTo>
                        <a:pt x="476530" y="395670"/>
                      </a:moveTo>
                      <a:lnTo>
                        <a:pt x="453565" y="401404"/>
                      </a:lnTo>
                      <a:lnTo>
                        <a:pt x="453565" y="427208"/>
                      </a:lnTo>
                      <a:lnTo>
                        <a:pt x="479401" y="422908"/>
                      </a:lnTo>
                      <a:close/>
                      <a:moveTo>
                        <a:pt x="80464" y="355419"/>
                      </a:moveTo>
                      <a:lnTo>
                        <a:pt x="384617" y="355419"/>
                      </a:lnTo>
                      <a:lnTo>
                        <a:pt x="384617" y="379788"/>
                      </a:lnTo>
                      <a:lnTo>
                        <a:pt x="80464" y="379788"/>
                      </a:lnTo>
                      <a:close/>
                      <a:moveTo>
                        <a:pt x="80464" y="303923"/>
                      </a:moveTo>
                      <a:lnTo>
                        <a:pt x="384617" y="303923"/>
                      </a:lnTo>
                      <a:lnTo>
                        <a:pt x="384617" y="326913"/>
                      </a:lnTo>
                      <a:lnTo>
                        <a:pt x="80464" y="326913"/>
                      </a:lnTo>
                      <a:close/>
                      <a:moveTo>
                        <a:pt x="163686" y="235184"/>
                      </a:moveTo>
                      <a:lnTo>
                        <a:pt x="384616" y="235184"/>
                      </a:lnTo>
                      <a:lnTo>
                        <a:pt x="384616" y="257944"/>
                      </a:lnTo>
                      <a:lnTo>
                        <a:pt x="163686" y="257944"/>
                      </a:lnTo>
                      <a:close/>
                      <a:moveTo>
                        <a:pt x="479401" y="232241"/>
                      </a:moveTo>
                      <a:lnTo>
                        <a:pt x="496625" y="364131"/>
                      </a:lnTo>
                      <a:lnTo>
                        <a:pt x="512413" y="359830"/>
                      </a:lnTo>
                      <a:close/>
                      <a:moveTo>
                        <a:pt x="453565" y="226506"/>
                      </a:moveTo>
                      <a:lnTo>
                        <a:pt x="453565" y="375599"/>
                      </a:lnTo>
                      <a:lnTo>
                        <a:pt x="472224" y="371299"/>
                      </a:lnTo>
                      <a:close/>
                      <a:moveTo>
                        <a:pt x="163686" y="183457"/>
                      </a:moveTo>
                      <a:lnTo>
                        <a:pt x="384616" y="183457"/>
                      </a:lnTo>
                      <a:lnTo>
                        <a:pt x="384616" y="207826"/>
                      </a:lnTo>
                      <a:lnTo>
                        <a:pt x="163686" y="207826"/>
                      </a:lnTo>
                      <a:close/>
                      <a:moveTo>
                        <a:pt x="71785" y="154720"/>
                      </a:moveTo>
                      <a:cubicBezTo>
                        <a:pt x="67475" y="159026"/>
                        <a:pt x="64601" y="164767"/>
                        <a:pt x="64601" y="171944"/>
                      </a:cubicBezTo>
                      <a:cubicBezTo>
                        <a:pt x="63164" y="186297"/>
                        <a:pt x="74659" y="200650"/>
                        <a:pt x="90464" y="202085"/>
                      </a:cubicBezTo>
                      <a:cubicBezTo>
                        <a:pt x="93338" y="202085"/>
                        <a:pt x="96212" y="202085"/>
                        <a:pt x="99085" y="202085"/>
                      </a:cubicBezTo>
                      <a:cubicBezTo>
                        <a:pt x="93338" y="206391"/>
                        <a:pt x="87590" y="207826"/>
                        <a:pt x="78969" y="207826"/>
                      </a:cubicBezTo>
                      <a:cubicBezTo>
                        <a:pt x="64601" y="206391"/>
                        <a:pt x="53106" y="192038"/>
                        <a:pt x="54543" y="177685"/>
                      </a:cubicBezTo>
                      <a:cubicBezTo>
                        <a:pt x="55979" y="167638"/>
                        <a:pt x="63164" y="159026"/>
                        <a:pt x="71785" y="154720"/>
                      </a:cubicBezTo>
                      <a:close/>
                      <a:moveTo>
                        <a:pt x="88913" y="149082"/>
                      </a:moveTo>
                      <a:cubicBezTo>
                        <a:pt x="101845" y="146214"/>
                        <a:pt x="113340" y="154817"/>
                        <a:pt x="116214" y="167721"/>
                      </a:cubicBezTo>
                      <a:cubicBezTo>
                        <a:pt x="119087" y="182059"/>
                        <a:pt x="111903" y="193530"/>
                        <a:pt x="98971" y="196398"/>
                      </a:cubicBezTo>
                      <a:cubicBezTo>
                        <a:pt x="86039" y="200699"/>
                        <a:pt x="73108" y="192096"/>
                        <a:pt x="70234" y="179192"/>
                      </a:cubicBezTo>
                      <a:cubicBezTo>
                        <a:pt x="67360" y="166287"/>
                        <a:pt x="75981" y="153383"/>
                        <a:pt x="88913" y="149082"/>
                      </a:cubicBezTo>
                      <a:close/>
                      <a:moveTo>
                        <a:pt x="24400" y="124722"/>
                      </a:moveTo>
                      <a:lnTo>
                        <a:pt x="24400" y="465915"/>
                      </a:lnTo>
                      <a:lnTo>
                        <a:pt x="429164" y="465915"/>
                      </a:lnTo>
                      <a:lnTo>
                        <a:pt x="429164" y="124722"/>
                      </a:lnTo>
                      <a:close/>
                      <a:moveTo>
                        <a:pt x="434905" y="86015"/>
                      </a:moveTo>
                      <a:lnTo>
                        <a:pt x="324385" y="100351"/>
                      </a:lnTo>
                      <a:lnTo>
                        <a:pt x="436341" y="100351"/>
                      </a:lnTo>
                      <a:close/>
                      <a:moveTo>
                        <a:pt x="426293" y="30105"/>
                      </a:moveTo>
                      <a:lnTo>
                        <a:pt x="182287" y="94617"/>
                      </a:lnTo>
                      <a:lnTo>
                        <a:pt x="434905" y="60211"/>
                      </a:lnTo>
                      <a:close/>
                      <a:moveTo>
                        <a:pt x="443517" y="0"/>
                      </a:moveTo>
                      <a:lnTo>
                        <a:pt x="542555" y="378466"/>
                      </a:lnTo>
                      <a:lnTo>
                        <a:pt x="499495" y="388502"/>
                      </a:lnTo>
                      <a:lnTo>
                        <a:pt x="508107" y="444411"/>
                      </a:lnTo>
                      <a:lnTo>
                        <a:pt x="453565" y="451579"/>
                      </a:lnTo>
                      <a:lnTo>
                        <a:pt x="453565" y="490286"/>
                      </a:lnTo>
                      <a:lnTo>
                        <a:pt x="163628" y="490286"/>
                      </a:lnTo>
                      <a:lnTo>
                        <a:pt x="57413" y="504622"/>
                      </a:lnTo>
                      <a:lnTo>
                        <a:pt x="55978" y="490286"/>
                      </a:lnTo>
                      <a:lnTo>
                        <a:pt x="0" y="490286"/>
                      </a:lnTo>
                      <a:lnTo>
                        <a:pt x="0" y="100351"/>
                      </a:lnTo>
                      <a:lnTo>
                        <a:pt x="61719" y="100351"/>
                      </a:lnTo>
                      <a:close/>
                    </a:path>
                  </a:pathLst>
                </a:custGeom>
                <a:gradFill>
                  <a:gsLst>
                    <a:gs pos="1000">
                      <a:schemeClr val="bg1">
                        <a:alpha val="98000"/>
                      </a:schemeClr>
                    </a:gs>
                    <a:gs pos="100000">
                      <a:schemeClr val="bg1">
                        <a:alpha val="57000"/>
                      </a:schemeClr>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dirty="0"/>
                </a:p>
              </p:txBody>
            </p:sp>
          </p:grpSp>
        </p:grpSp>
        <p:grpSp>
          <p:nvGrpSpPr>
            <p:cNvPr id="48" name="î$ḷîḑé">
              <a:extLst>
                <a:ext uri="{FF2B5EF4-FFF2-40B4-BE49-F238E27FC236}">
                  <a16:creationId xmlns:a16="http://schemas.microsoft.com/office/drawing/2014/main" id="{DAD8D468-BC67-97C4-E1BA-D97A77AC568C}"/>
                </a:ext>
              </a:extLst>
            </p:cNvPr>
            <p:cNvGrpSpPr/>
            <p:nvPr/>
          </p:nvGrpSpPr>
          <p:grpSpPr>
            <a:xfrm>
              <a:off x="2536469" y="4516157"/>
              <a:ext cx="1582942" cy="758122"/>
              <a:chOff x="2792656" y="3945432"/>
              <a:chExt cx="1582942" cy="758122"/>
            </a:xfrm>
          </p:grpSpPr>
          <p:grpSp>
            <p:nvGrpSpPr>
              <p:cNvPr id="39" name="íṧlïḋè">
                <a:extLst>
                  <a:ext uri="{FF2B5EF4-FFF2-40B4-BE49-F238E27FC236}">
                    <a16:creationId xmlns:a16="http://schemas.microsoft.com/office/drawing/2014/main" id="{8B4F892B-BABB-D98E-DF69-EF5DFB5C878F}"/>
                  </a:ext>
                </a:extLst>
              </p:cNvPr>
              <p:cNvGrpSpPr/>
              <p:nvPr/>
            </p:nvGrpSpPr>
            <p:grpSpPr>
              <a:xfrm>
                <a:off x="2792656" y="3945432"/>
                <a:ext cx="1582942" cy="758122"/>
                <a:chOff x="658813" y="3945432"/>
                <a:chExt cx="1582942" cy="758122"/>
              </a:xfrm>
            </p:grpSpPr>
            <p:sp>
              <p:nvSpPr>
                <p:cNvPr id="40" name="íšḻíḍè">
                  <a:extLst>
                    <a:ext uri="{FF2B5EF4-FFF2-40B4-BE49-F238E27FC236}">
                      <a16:creationId xmlns:a16="http://schemas.microsoft.com/office/drawing/2014/main" id="{32F14A3E-9C04-00AB-4978-66CFD21E1175}"/>
                    </a:ext>
                  </a:extLst>
                </p:cNvPr>
                <p:cNvSpPr/>
                <p:nvPr/>
              </p:nvSpPr>
              <p:spPr>
                <a:xfrm>
                  <a:off x="658813" y="3945432"/>
                  <a:ext cx="1582942" cy="758122"/>
                </a:xfrm>
                <a:prstGeom prst="roundRect">
                  <a:avLst>
                    <a:gd name="adj" fmla="val 979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sp>
              <p:nvSpPr>
                <p:cNvPr id="42" name="ïşļiďê">
                  <a:extLst>
                    <a:ext uri="{FF2B5EF4-FFF2-40B4-BE49-F238E27FC236}">
                      <a16:creationId xmlns:a16="http://schemas.microsoft.com/office/drawing/2014/main" id="{BC5E556F-2F45-C3AA-C1F9-D8AE235BF773}"/>
                    </a:ext>
                  </a:extLst>
                </p:cNvPr>
                <p:cNvSpPr txBox="1">
                  <a:spLocks/>
                </p:cNvSpPr>
                <p:nvPr/>
              </p:nvSpPr>
              <p:spPr>
                <a:xfrm>
                  <a:off x="1573348" y="4091873"/>
                  <a:ext cx="464880"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solidFill>
                        <a:srgbClr val="F9FCFF"/>
                      </a:solidFill>
                      <a:latin typeface="+mn-ea"/>
                      <a:ea typeface="+mn-ea"/>
                    </a:rPr>
                    <a:t>动因分析</a:t>
                  </a:r>
                </a:p>
              </p:txBody>
            </p:sp>
          </p:grpSp>
          <p:sp>
            <p:nvSpPr>
              <p:cNvPr id="47" name="iṥ1iďè">
                <a:extLst>
                  <a:ext uri="{FF2B5EF4-FFF2-40B4-BE49-F238E27FC236}">
                    <a16:creationId xmlns:a16="http://schemas.microsoft.com/office/drawing/2014/main" id="{23E3ACDB-C924-589A-06B7-B3CB98E31555}"/>
                  </a:ext>
                </a:extLst>
              </p:cNvPr>
              <p:cNvSpPr/>
              <p:nvPr/>
            </p:nvSpPr>
            <p:spPr>
              <a:xfrm>
                <a:off x="3046464" y="4109274"/>
                <a:ext cx="457200" cy="496800"/>
              </a:xfrm>
              <a:custGeom>
                <a:avLst/>
                <a:gdLst>
                  <a:gd name="connsiteX0" fmla="*/ 166861 w 505460"/>
                  <a:gd name="connsiteY0" fmla="*/ 355015 h 607286"/>
                  <a:gd name="connsiteX1" fmla="*/ 421301 w 505460"/>
                  <a:gd name="connsiteY1" fmla="*/ 355015 h 607286"/>
                  <a:gd name="connsiteX2" fmla="*/ 438634 w 505460"/>
                  <a:gd name="connsiteY2" fmla="*/ 372303 h 607286"/>
                  <a:gd name="connsiteX3" fmla="*/ 421301 w 505460"/>
                  <a:gd name="connsiteY3" fmla="*/ 389592 h 607286"/>
                  <a:gd name="connsiteX4" fmla="*/ 166861 w 505460"/>
                  <a:gd name="connsiteY4" fmla="*/ 389592 h 607286"/>
                  <a:gd name="connsiteX5" fmla="*/ 149528 w 505460"/>
                  <a:gd name="connsiteY5" fmla="*/ 372303 h 607286"/>
                  <a:gd name="connsiteX6" fmla="*/ 166861 w 505460"/>
                  <a:gd name="connsiteY6" fmla="*/ 355015 h 607286"/>
                  <a:gd name="connsiteX7" fmla="*/ 166861 w 505460"/>
                  <a:gd name="connsiteY7" fmla="*/ 272524 h 607286"/>
                  <a:gd name="connsiteX8" fmla="*/ 421301 w 505460"/>
                  <a:gd name="connsiteY8" fmla="*/ 272524 h 607286"/>
                  <a:gd name="connsiteX9" fmla="*/ 438634 w 505460"/>
                  <a:gd name="connsiteY9" fmla="*/ 289813 h 607286"/>
                  <a:gd name="connsiteX10" fmla="*/ 421301 w 505460"/>
                  <a:gd name="connsiteY10" fmla="*/ 307101 h 607286"/>
                  <a:gd name="connsiteX11" fmla="*/ 166861 w 505460"/>
                  <a:gd name="connsiteY11" fmla="*/ 307101 h 607286"/>
                  <a:gd name="connsiteX12" fmla="*/ 149528 w 505460"/>
                  <a:gd name="connsiteY12" fmla="*/ 289813 h 607286"/>
                  <a:gd name="connsiteX13" fmla="*/ 166861 w 505460"/>
                  <a:gd name="connsiteY13" fmla="*/ 272524 h 607286"/>
                  <a:gd name="connsiteX14" fmla="*/ 166861 w 505460"/>
                  <a:gd name="connsiteY14" fmla="*/ 190033 h 607286"/>
                  <a:gd name="connsiteX15" fmla="*/ 421301 w 505460"/>
                  <a:gd name="connsiteY15" fmla="*/ 190033 h 607286"/>
                  <a:gd name="connsiteX16" fmla="*/ 438634 w 505460"/>
                  <a:gd name="connsiteY16" fmla="*/ 207439 h 607286"/>
                  <a:gd name="connsiteX17" fmla="*/ 421301 w 505460"/>
                  <a:gd name="connsiteY17" fmla="*/ 224751 h 607286"/>
                  <a:gd name="connsiteX18" fmla="*/ 166861 w 505460"/>
                  <a:gd name="connsiteY18" fmla="*/ 224751 h 607286"/>
                  <a:gd name="connsiteX19" fmla="*/ 149528 w 505460"/>
                  <a:gd name="connsiteY19" fmla="*/ 207439 h 607286"/>
                  <a:gd name="connsiteX20" fmla="*/ 166861 w 505460"/>
                  <a:gd name="connsiteY20" fmla="*/ 190033 h 607286"/>
                  <a:gd name="connsiteX21" fmla="*/ 166861 w 505460"/>
                  <a:gd name="connsiteY21" fmla="*/ 107612 h 607286"/>
                  <a:gd name="connsiteX22" fmla="*/ 421301 w 505460"/>
                  <a:gd name="connsiteY22" fmla="*/ 107612 h 607286"/>
                  <a:gd name="connsiteX23" fmla="*/ 438634 w 505460"/>
                  <a:gd name="connsiteY23" fmla="*/ 124901 h 607286"/>
                  <a:gd name="connsiteX24" fmla="*/ 421301 w 505460"/>
                  <a:gd name="connsiteY24" fmla="*/ 142189 h 607286"/>
                  <a:gd name="connsiteX25" fmla="*/ 166861 w 505460"/>
                  <a:gd name="connsiteY25" fmla="*/ 142189 h 607286"/>
                  <a:gd name="connsiteX26" fmla="*/ 149528 w 505460"/>
                  <a:gd name="connsiteY26" fmla="*/ 124901 h 607286"/>
                  <a:gd name="connsiteX27" fmla="*/ 166861 w 505460"/>
                  <a:gd name="connsiteY27" fmla="*/ 107612 h 607286"/>
                  <a:gd name="connsiteX28" fmla="*/ 43330 w 505460"/>
                  <a:gd name="connsiteY28" fmla="*/ 105635 h 607286"/>
                  <a:gd name="connsiteX29" fmla="*/ 34664 w 505460"/>
                  <a:gd name="connsiteY29" fmla="*/ 114289 h 607286"/>
                  <a:gd name="connsiteX30" fmla="*/ 34664 w 505460"/>
                  <a:gd name="connsiteY30" fmla="*/ 563922 h 607286"/>
                  <a:gd name="connsiteX31" fmla="*/ 43330 w 505460"/>
                  <a:gd name="connsiteY31" fmla="*/ 572576 h 607286"/>
                  <a:gd name="connsiteX32" fmla="*/ 379237 w 505460"/>
                  <a:gd name="connsiteY32" fmla="*/ 572576 h 607286"/>
                  <a:gd name="connsiteX33" fmla="*/ 387903 w 505460"/>
                  <a:gd name="connsiteY33" fmla="*/ 563922 h 607286"/>
                  <a:gd name="connsiteX34" fmla="*/ 387903 w 505460"/>
                  <a:gd name="connsiteY34" fmla="*/ 536267 h 607286"/>
                  <a:gd name="connsiteX35" fmla="*/ 126223 w 505460"/>
                  <a:gd name="connsiteY35" fmla="*/ 536267 h 607286"/>
                  <a:gd name="connsiteX36" fmla="*/ 82799 w 505460"/>
                  <a:gd name="connsiteY36" fmla="*/ 492997 h 607286"/>
                  <a:gd name="connsiteX37" fmla="*/ 82799 w 505460"/>
                  <a:gd name="connsiteY37" fmla="*/ 105635 h 607286"/>
                  <a:gd name="connsiteX38" fmla="*/ 126223 w 505460"/>
                  <a:gd name="connsiteY38" fmla="*/ 34616 h 607286"/>
                  <a:gd name="connsiteX39" fmla="*/ 117557 w 505460"/>
                  <a:gd name="connsiteY39" fmla="*/ 43270 h 607286"/>
                  <a:gd name="connsiteX40" fmla="*/ 117557 w 505460"/>
                  <a:gd name="connsiteY40" fmla="*/ 492997 h 607286"/>
                  <a:gd name="connsiteX41" fmla="*/ 126223 w 505460"/>
                  <a:gd name="connsiteY41" fmla="*/ 501651 h 607286"/>
                  <a:gd name="connsiteX42" fmla="*/ 462130 w 505460"/>
                  <a:gd name="connsiteY42" fmla="*/ 501651 h 607286"/>
                  <a:gd name="connsiteX43" fmla="*/ 470796 w 505460"/>
                  <a:gd name="connsiteY43" fmla="*/ 492997 h 607286"/>
                  <a:gd name="connsiteX44" fmla="*/ 470796 w 505460"/>
                  <a:gd name="connsiteY44" fmla="*/ 43270 h 607286"/>
                  <a:gd name="connsiteX45" fmla="*/ 462130 w 505460"/>
                  <a:gd name="connsiteY45" fmla="*/ 34616 h 607286"/>
                  <a:gd name="connsiteX46" fmla="*/ 126223 w 505460"/>
                  <a:gd name="connsiteY46" fmla="*/ 0 h 607286"/>
                  <a:gd name="connsiteX47" fmla="*/ 462130 w 505460"/>
                  <a:gd name="connsiteY47" fmla="*/ 0 h 607286"/>
                  <a:gd name="connsiteX48" fmla="*/ 505460 w 505460"/>
                  <a:gd name="connsiteY48" fmla="*/ 43270 h 607286"/>
                  <a:gd name="connsiteX49" fmla="*/ 505460 w 505460"/>
                  <a:gd name="connsiteY49" fmla="*/ 492997 h 607286"/>
                  <a:gd name="connsiteX50" fmla="*/ 462130 w 505460"/>
                  <a:gd name="connsiteY50" fmla="*/ 536267 h 607286"/>
                  <a:gd name="connsiteX51" fmla="*/ 422661 w 505460"/>
                  <a:gd name="connsiteY51" fmla="*/ 536267 h 607286"/>
                  <a:gd name="connsiteX52" fmla="*/ 422661 w 505460"/>
                  <a:gd name="connsiteY52" fmla="*/ 563922 h 607286"/>
                  <a:gd name="connsiteX53" fmla="*/ 379237 w 505460"/>
                  <a:gd name="connsiteY53" fmla="*/ 607286 h 607286"/>
                  <a:gd name="connsiteX54" fmla="*/ 43330 w 505460"/>
                  <a:gd name="connsiteY54" fmla="*/ 607286 h 607286"/>
                  <a:gd name="connsiteX55" fmla="*/ 0 w 505460"/>
                  <a:gd name="connsiteY55" fmla="*/ 563922 h 607286"/>
                  <a:gd name="connsiteX56" fmla="*/ 0 w 505460"/>
                  <a:gd name="connsiteY56" fmla="*/ 114289 h 607286"/>
                  <a:gd name="connsiteX57" fmla="*/ 43330 w 505460"/>
                  <a:gd name="connsiteY57" fmla="*/ 70925 h 607286"/>
                  <a:gd name="connsiteX58" fmla="*/ 82799 w 505460"/>
                  <a:gd name="connsiteY58" fmla="*/ 70925 h 607286"/>
                  <a:gd name="connsiteX59" fmla="*/ 82799 w 505460"/>
                  <a:gd name="connsiteY59" fmla="*/ 43270 h 607286"/>
                  <a:gd name="connsiteX60" fmla="*/ 126223 w 505460"/>
                  <a:gd name="connsiteY60"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5460" h="607286">
                    <a:moveTo>
                      <a:pt x="166861" y="355015"/>
                    </a:moveTo>
                    <a:lnTo>
                      <a:pt x="421301" y="355015"/>
                    </a:lnTo>
                    <a:cubicBezTo>
                      <a:pt x="430910" y="355015"/>
                      <a:pt x="438634" y="362720"/>
                      <a:pt x="438634" y="372303"/>
                    </a:cubicBezTo>
                    <a:cubicBezTo>
                      <a:pt x="438634" y="381793"/>
                      <a:pt x="430910" y="389592"/>
                      <a:pt x="421301" y="389592"/>
                    </a:cubicBezTo>
                    <a:lnTo>
                      <a:pt x="166861" y="389592"/>
                    </a:lnTo>
                    <a:cubicBezTo>
                      <a:pt x="157253" y="389592"/>
                      <a:pt x="149528" y="381887"/>
                      <a:pt x="149528" y="372303"/>
                    </a:cubicBezTo>
                    <a:cubicBezTo>
                      <a:pt x="149528" y="362720"/>
                      <a:pt x="157253" y="355015"/>
                      <a:pt x="166861" y="355015"/>
                    </a:cubicBezTo>
                    <a:close/>
                    <a:moveTo>
                      <a:pt x="166861" y="272524"/>
                    </a:moveTo>
                    <a:lnTo>
                      <a:pt x="421301" y="272524"/>
                    </a:lnTo>
                    <a:cubicBezTo>
                      <a:pt x="430910" y="272524"/>
                      <a:pt x="438634" y="280229"/>
                      <a:pt x="438634" y="289813"/>
                    </a:cubicBezTo>
                    <a:cubicBezTo>
                      <a:pt x="438634" y="299396"/>
                      <a:pt x="430910" y="307101"/>
                      <a:pt x="421301" y="307101"/>
                    </a:cubicBezTo>
                    <a:lnTo>
                      <a:pt x="166861" y="307101"/>
                    </a:lnTo>
                    <a:cubicBezTo>
                      <a:pt x="157253" y="307101"/>
                      <a:pt x="149528" y="299396"/>
                      <a:pt x="149528" y="289813"/>
                    </a:cubicBezTo>
                    <a:cubicBezTo>
                      <a:pt x="149528" y="280229"/>
                      <a:pt x="157253" y="272524"/>
                      <a:pt x="166861" y="272524"/>
                    </a:cubicBezTo>
                    <a:close/>
                    <a:moveTo>
                      <a:pt x="166861" y="190033"/>
                    </a:moveTo>
                    <a:lnTo>
                      <a:pt x="421301" y="190033"/>
                    </a:lnTo>
                    <a:cubicBezTo>
                      <a:pt x="430910" y="190033"/>
                      <a:pt x="438634" y="197842"/>
                      <a:pt x="438634" y="207439"/>
                    </a:cubicBezTo>
                    <a:cubicBezTo>
                      <a:pt x="438634" y="216942"/>
                      <a:pt x="430910" y="224751"/>
                      <a:pt x="421301" y="224751"/>
                    </a:cubicBezTo>
                    <a:lnTo>
                      <a:pt x="166861" y="224751"/>
                    </a:lnTo>
                    <a:cubicBezTo>
                      <a:pt x="157253" y="224751"/>
                      <a:pt x="149528" y="216942"/>
                      <a:pt x="149528" y="207439"/>
                    </a:cubicBezTo>
                    <a:cubicBezTo>
                      <a:pt x="149528" y="197842"/>
                      <a:pt x="157253" y="190033"/>
                      <a:pt x="166861" y="190033"/>
                    </a:cubicBezTo>
                    <a:close/>
                    <a:moveTo>
                      <a:pt x="166861" y="107612"/>
                    </a:moveTo>
                    <a:lnTo>
                      <a:pt x="421301" y="107612"/>
                    </a:lnTo>
                    <a:cubicBezTo>
                      <a:pt x="430910" y="107612"/>
                      <a:pt x="438634" y="115317"/>
                      <a:pt x="438634" y="124901"/>
                    </a:cubicBezTo>
                    <a:cubicBezTo>
                      <a:pt x="438634" y="134484"/>
                      <a:pt x="430910" y="142189"/>
                      <a:pt x="421301" y="142189"/>
                    </a:cubicBezTo>
                    <a:lnTo>
                      <a:pt x="166861" y="142189"/>
                    </a:lnTo>
                    <a:cubicBezTo>
                      <a:pt x="157253" y="142189"/>
                      <a:pt x="149528" y="134484"/>
                      <a:pt x="149528" y="124901"/>
                    </a:cubicBezTo>
                    <a:cubicBezTo>
                      <a:pt x="149528" y="115317"/>
                      <a:pt x="157253" y="107612"/>
                      <a:pt x="166861" y="107612"/>
                    </a:cubicBezTo>
                    <a:close/>
                    <a:moveTo>
                      <a:pt x="43330" y="105635"/>
                    </a:moveTo>
                    <a:cubicBezTo>
                      <a:pt x="38526" y="105635"/>
                      <a:pt x="34664" y="109492"/>
                      <a:pt x="34664" y="114289"/>
                    </a:cubicBezTo>
                    <a:lnTo>
                      <a:pt x="34664" y="563922"/>
                    </a:lnTo>
                    <a:cubicBezTo>
                      <a:pt x="34664" y="568719"/>
                      <a:pt x="38526" y="572576"/>
                      <a:pt x="43330" y="572576"/>
                    </a:cubicBezTo>
                    <a:lnTo>
                      <a:pt x="379237" y="572576"/>
                    </a:lnTo>
                    <a:cubicBezTo>
                      <a:pt x="384041" y="572576"/>
                      <a:pt x="387903" y="568719"/>
                      <a:pt x="387903" y="563922"/>
                    </a:cubicBezTo>
                    <a:lnTo>
                      <a:pt x="387903" y="536267"/>
                    </a:lnTo>
                    <a:lnTo>
                      <a:pt x="126223" y="536267"/>
                    </a:lnTo>
                    <a:cubicBezTo>
                      <a:pt x="102297" y="536267"/>
                      <a:pt x="82799" y="516889"/>
                      <a:pt x="82799" y="492997"/>
                    </a:cubicBezTo>
                    <a:lnTo>
                      <a:pt x="82799" y="105635"/>
                    </a:lnTo>
                    <a:close/>
                    <a:moveTo>
                      <a:pt x="126223" y="34616"/>
                    </a:moveTo>
                    <a:cubicBezTo>
                      <a:pt x="121419" y="34616"/>
                      <a:pt x="117557" y="38567"/>
                      <a:pt x="117557" y="43270"/>
                    </a:cubicBezTo>
                    <a:lnTo>
                      <a:pt x="117557" y="492997"/>
                    </a:lnTo>
                    <a:cubicBezTo>
                      <a:pt x="117557" y="497794"/>
                      <a:pt x="121419" y="501651"/>
                      <a:pt x="126223" y="501651"/>
                    </a:cubicBezTo>
                    <a:lnTo>
                      <a:pt x="462130" y="501651"/>
                    </a:lnTo>
                    <a:cubicBezTo>
                      <a:pt x="466840" y="501651"/>
                      <a:pt x="470796" y="497794"/>
                      <a:pt x="470796" y="492997"/>
                    </a:cubicBezTo>
                    <a:lnTo>
                      <a:pt x="470796" y="43270"/>
                    </a:lnTo>
                    <a:cubicBezTo>
                      <a:pt x="470796" y="38567"/>
                      <a:pt x="466840" y="34616"/>
                      <a:pt x="462130" y="34616"/>
                    </a:cubicBezTo>
                    <a:close/>
                    <a:moveTo>
                      <a:pt x="126223" y="0"/>
                    </a:moveTo>
                    <a:lnTo>
                      <a:pt x="462130" y="0"/>
                    </a:lnTo>
                    <a:cubicBezTo>
                      <a:pt x="485961" y="0"/>
                      <a:pt x="505460" y="19472"/>
                      <a:pt x="505460" y="43270"/>
                    </a:cubicBezTo>
                    <a:lnTo>
                      <a:pt x="505460" y="492997"/>
                    </a:lnTo>
                    <a:cubicBezTo>
                      <a:pt x="505460" y="516889"/>
                      <a:pt x="485961" y="536267"/>
                      <a:pt x="462130" y="536267"/>
                    </a:cubicBezTo>
                    <a:lnTo>
                      <a:pt x="422661" y="536267"/>
                    </a:lnTo>
                    <a:lnTo>
                      <a:pt x="422661" y="563922"/>
                    </a:lnTo>
                    <a:cubicBezTo>
                      <a:pt x="422661" y="587815"/>
                      <a:pt x="403163" y="607286"/>
                      <a:pt x="379237" y="607286"/>
                    </a:cubicBezTo>
                    <a:lnTo>
                      <a:pt x="43330" y="607286"/>
                    </a:lnTo>
                    <a:cubicBezTo>
                      <a:pt x="19404" y="607286"/>
                      <a:pt x="0" y="587815"/>
                      <a:pt x="0" y="563922"/>
                    </a:cubicBezTo>
                    <a:lnTo>
                      <a:pt x="0" y="114289"/>
                    </a:lnTo>
                    <a:cubicBezTo>
                      <a:pt x="0" y="90397"/>
                      <a:pt x="19404" y="70925"/>
                      <a:pt x="43330" y="70925"/>
                    </a:cubicBezTo>
                    <a:lnTo>
                      <a:pt x="82799" y="70925"/>
                    </a:lnTo>
                    <a:lnTo>
                      <a:pt x="82799" y="43270"/>
                    </a:lnTo>
                    <a:cubicBezTo>
                      <a:pt x="82799" y="19472"/>
                      <a:pt x="102297" y="0"/>
                      <a:pt x="126223" y="0"/>
                    </a:cubicBezTo>
                    <a:close/>
                  </a:path>
                </a:pathLst>
              </a:custGeom>
              <a:gradFill>
                <a:gsLst>
                  <a:gs pos="1000">
                    <a:schemeClr val="bg1"/>
                  </a:gs>
                  <a:gs pos="99000">
                    <a:schemeClr val="bg1">
                      <a:alpha val="48000"/>
                    </a:schemeClr>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grpSp>
        <p:cxnSp>
          <p:nvCxnSpPr>
            <p:cNvPr id="14" name="íṡlíḓè">
              <a:extLst>
                <a:ext uri="{FF2B5EF4-FFF2-40B4-BE49-F238E27FC236}">
                  <a16:creationId xmlns:a16="http://schemas.microsoft.com/office/drawing/2014/main" id="{88260653-8921-4E6C-96FF-7348A038B7F0}"/>
                </a:ext>
              </a:extLst>
            </p:cNvPr>
            <p:cNvCxnSpPr/>
            <p:nvPr/>
          </p:nvCxnSpPr>
          <p:spPr>
            <a:xfrm>
              <a:off x="661936" y="3687133"/>
              <a:ext cx="5332007"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 name="îšļiḓé">
              <a:extLst>
                <a:ext uri="{FF2B5EF4-FFF2-40B4-BE49-F238E27FC236}">
                  <a16:creationId xmlns:a16="http://schemas.microsoft.com/office/drawing/2014/main" id="{FC4412FC-FD9D-4B14-D4D8-6E04E26BD126}"/>
                </a:ext>
              </a:extLst>
            </p:cNvPr>
            <p:cNvGrpSpPr/>
            <p:nvPr/>
          </p:nvGrpSpPr>
          <p:grpSpPr>
            <a:xfrm>
              <a:off x="4424786" y="4516157"/>
              <a:ext cx="1582942" cy="758122"/>
              <a:chOff x="4885616" y="4085170"/>
              <a:chExt cx="1582942" cy="758122"/>
            </a:xfrm>
          </p:grpSpPr>
          <p:grpSp>
            <p:nvGrpSpPr>
              <p:cNvPr id="51" name="ïšļídê">
                <a:extLst>
                  <a:ext uri="{FF2B5EF4-FFF2-40B4-BE49-F238E27FC236}">
                    <a16:creationId xmlns:a16="http://schemas.microsoft.com/office/drawing/2014/main" id="{ECDFDEC7-74E1-9CDE-46BB-3FD6BA151A95}"/>
                  </a:ext>
                </a:extLst>
              </p:cNvPr>
              <p:cNvGrpSpPr/>
              <p:nvPr/>
            </p:nvGrpSpPr>
            <p:grpSpPr>
              <a:xfrm>
                <a:off x="4885616" y="4085170"/>
                <a:ext cx="1582942" cy="758122"/>
                <a:chOff x="658813" y="3945432"/>
                <a:chExt cx="1582942" cy="758122"/>
              </a:xfrm>
            </p:grpSpPr>
            <p:sp>
              <p:nvSpPr>
                <p:cNvPr id="53" name="ïŝḷîḑè">
                  <a:extLst>
                    <a:ext uri="{FF2B5EF4-FFF2-40B4-BE49-F238E27FC236}">
                      <a16:creationId xmlns:a16="http://schemas.microsoft.com/office/drawing/2014/main" id="{E2D9A94C-6DB6-4A2C-4D03-D2A39991D739}"/>
                    </a:ext>
                  </a:extLst>
                </p:cNvPr>
                <p:cNvSpPr/>
                <p:nvPr/>
              </p:nvSpPr>
              <p:spPr>
                <a:xfrm>
                  <a:off x="658813" y="3945432"/>
                  <a:ext cx="1582942" cy="758122"/>
                </a:xfrm>
                <a:prstGeom prst="roundRect">
                  <a:avLst>
                    <a:gd name="adj" fmla="val 979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p>
              </p:txBody>
            </p:sp>
            <p:sp>
              <p:nvSpPr>
                <p:cNvPr id="55" name="íślïḍe">
                  <a:extLst>
                    <a:ext uri="{FF2B5EF4-FFF2-40B4-BE49-F238E27FC236}">
                      <a16:creationId xmlns:a16="http://schemas.microsoft.com/office/drawing/2014/main" id="{F0AADFE1-CFD6-D037-E966-08C924664E3D}"/>
                    </a:ext>
                  </a:extLst>
                </p:cNvPr>
                <p:cNvSpPr txBox="1">
                  <a:spLocks/>
                </p:cNvSpPr>
                <p:nvPr/>
              </p:nvSpPr>
              <p:spPr>
                <a:xfrm>
                  <a:off x="1573348" y="4091873"/>
                  <a:ext cx="464880"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solidFill>
                        <a:srgbClr val="F9FCFF"/>
                      </a:solidFill>
                      <a:latin typeface="+mn-ea"/>
                      <a:ea typeface="+mn-ea"/>
                    </a:rPr>
                    <a:t>作业分析</a:t>
                  </a:r>
                </a:p>
              </p:txBody>
            </p:sp>
          </p:grpSp>
          <p:sp>
            <p:nvSpPr>
              <p:cNvPr id="13" name="îṡḻiḑê">
                <a:extLst>
                  <a:ext uri="{FF2B5EF4-FFF2-40B4-BE49-F238E27FC236}">
                    <a16:creationId xmlns:a16="http://schemas.microsoft.com/office/drawing/2014/main" id="{C8A3A422-7564-63E6-F1AC-384D8419BF8D}"/>
                  </a:ext>
                </a:extLst>
              </p:cNvPr>
              <p:cNvSpPr/>
              <p:nvPr/>
            </p:nvSpPr>
            <p:spPr>
              <a:xfrm>
                <a:off x="5186106" y="4240643"/>
                <a:ext cx="410518" cy="496611"/>
              </a:xfrm>
              <a:custGeom>
                <a:avLst/>
                <a:gdLst>
                  <a:gd name="T0" fmla="*/ 8000 w 9066"/>
                  <a:gd name="T1" fmla="*/ 12266 h 12266"/>
                  <a:gd name="T2" fmla="*/ 1066 w 9066"/>
                  <a:gd name="T3" fmla="*/ 12266 h 12266"/>
                  <a:gd name="T4" fmla="*/ 0 w 9066"/>
                  <a:gd name="T5" fmla="*/ 11200 h 12266"/>
                  <a:gd name="T6" fmla="*/ 0 w 9066"/>
                  <a:gd name="T7" fmla="*/ 1066 h 12266"/>
                  <a:gd name="T8" fmla="*/ 1066 w 9066"/>
                  <a:gd name="T9" fmla="*/ 0 h 12266"/>
                  <a:gd name="T10" fmla="*/ 6133 w 9066"/>
                  <a:gd name="T11" fmla="*/ 0 h 12266"/>
                  <a:gd name="T12" fmla="*/ 6340 w 9066"/>
                  <a:gd name="T13" fmla="*/ 105 h 12266"/>
                  <a:gd name="T14" fmla="*/ 8961 w 9066"/>
                  <a:gd name="T15" fmla="*/ 2726 h 12266"/>
                  <a:gd name="T16" fmla="*/ 9066 w 9066"/>
                  <a:gd name="T17" fmla="*/ 2933 h 12266"/>
                  <a:gd name="T18" fmla="*/ 9066 w 9066"/>
                  <a:gd name="T19" fmla="*/ 11200 h 12266"/>
                  <a:gd name="T20" fmla="*/ 8000 w 9066"/>
                  <a:gd name="T21" fmla="*/ 12266 h 12266"/>
                  <a:gd name="T22" fmla="*/ 6400 w 9066"/>
                  <a:gd name="T23" fmla="*/ 901 h 12266"/>
                  <a:gd name="T24" fmla="*/ 6400 w 9066"/>
                  <a:gd name="T25" fmla="*/ 2666 h 12266"/>
                  <a:gd name="T26" fmla="*/ 8165 w 9066"/>
                  <a:gd name="T27" fmla="*/ 2666 h 12266"/>
                  <a:gd name="T28" fmla="*/ 6400 w 9066"/>
                  <a:gd name="T29" fmla="*/ 901 h 12266"/>
                  <a:gd name="T30" fmla="*/ 8533 w 9066"/>
                  <a:gd name="T31" fmla="*/ 3200 h 12266"/>
                  <a:gd name="T32" fmla="*/ 6133 w 9066"/>
                  <a:gd name="T33" fmla="*/ 3200 h 12266"/>
                  <a:gd name="T34" fmla="*/ 5866 w 9066"/>
                  <a:gd name="T35" fmla="*/ 2933 h 12266"/>
                  <a:gd name="T36" fmla="*/ 5866 w 9066"/>
                  <a:gd name="T37" fmla="*/ 533 h 12266"/>
                  <a:gd name="T38" fmla="*/ 1066 w 9066"/>
                  <a:gd name="T39" fmla="*/ 533 h 12266"/>
                  <a:gd name="T40" fmla="*/ 533 w 9066"/>
                  <a:gd name="T41" fmla="*/ 1066 h 12266"/>
                  <a:gd name="T42" fmla="*/ 533 w 9066"/>
                  <a:gd name="T43" fmla="*/ 11200 h 12266"/>
                  <a:gd name="T44" fmla="*/ 1066 w 9066"/>
                  <a:gd name="T45" fmla="*/ 11733 h 12266"/>
                  <a:gd name="T46" fmla="*/ 8000 w 9066"/>
                  <a:gd name="T47" fmla="*/ 11733 h 12266"/>
                  <a:gd name="T48" fmla="*/ 8533 w 9066"/>
                  <a:gd name="T49" fmla="*/ 11200 h 12266"/>
                  <a:gd name="T50" fmla="*/ 8533 w 9066"/>
                  <a:gd name="T51" fmla="*/ 3200 h 12266"/>
                  <a:gd name="T52" fmla="*/ 6933 w 9066"/>
                  <a:gd name="T53" fmla="*/ 10133 h 12266"/>
                  <a:gd name="T54" fmla="*/ 2133 w 9066"/>
                  <a:gd name="T55" fmla="*/ 10133 h 12266"/>
                  <a:gd name="T56" fmla="*/ 1866 w 9066"/>
                  <a:gd name="T57" fmla="*/ 9866 h 12266"/>
                  <a:gd name="T58" fmla="*/ 2133 w 9066"/>
                  <a:gd name="T59" fmla="*/ 9600 h 12266"/>
                  <a:gd name="T60" fmla="*/ 6933 w 9066"/>
                  <a:gd name="T61" fmla="*/ 9600 h 12266"/>
                  <a:gd name="T62" fmla="*/ 7200 w 9066"/>
                  <a:gd name="T63" fmla="*/ 9866 h 12266"/>
                  <a:gd name="T64" fmla="*/ 6933 w 9066"/>
                  <a:gd name="T65" fmla="*/ 10133 h 12266"/>
                  <a:gd name="T66" fmla="*/ 6933 w 9066"/>
                  <a:gd name="T67" fmla="*/ 8000 h 12266"/>
                  <a:gd name="T68" fmla="*/ 2133 w 9066"/>
                  <a:gd name="T69" fmla="*/ 8000 h 12266"/>
                  <a:gd name="T70" fmla="*/ 1866 w 9066"/>
                  <a:gd name="T71" fmla="*/ 7733 h 12266"/>
                  <a:gd name="T72" fmla="*/ 2133 w 9066"/>
                  <a:gd name="T73" fmla="*/ 7466 h 12266"/>
                  <a:gd name="T74" fmla="*/ 6933 w 9066"/>
                  <a:gd name="T75" fmla="*/ 7466 h 12266"/>
                  <a:gd name="T76" fmla="*/ 7200 w 9066"/>
                  <a:gd name="T77" fmla="*/ 7733 h 12266"/>
                  <a:gd name="T78" fmla="*/ 6933 w 9066"/>
                  <a:gd name="T79" fmla="*/ 8000 h 12266"/>
                  <a:gd name="T80" fmla="*/ 6933 w 9066"/>
                  <a:gd name="T81" fmla="*/ 5866 h 12266"/>
                  <a:gd name="T82" fmla="*/ 2133 w 9066"/>
                  <a:gd name="T83" fmla="*/ 5866 h 12266"/>
                  <a:gd name="T84" fmla="*/ 1866 w 9066"/>
                  <a:gd name="T85" fmla="*/ 5600 h 12266"/>
                  <a:gd name="T86" fmla="*/ 2133 w 9066"/>
                  <a:gd name="T87" fmla="*/ 5333 h 12266"/>
                  <a:gd name="T88" fmla="*/ 6933 w 9066"/>
                  <a:gd name="T89" fmla="*/ 5333 h 12266"/>
                  <a:gd name="T90" fmla="*/ 7200 w 9066"/>
                  <a:gd name="T91" fmla="*/ 5600 h 12266"/>
                  <a:gd name="T92" fmla="*/ 6933 w 9066"/>
                  <a:gd name="T93" fmla="*/ 5866 h 1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66" h="12266">
                    <a:moveTo>
                      <a:pt x="8000" y="12266"/>
                    </a:moveTo>
                    <a:lnTo>
                      <a:pt x="1066" y="12266"/>
                    </a:lnTo>
                    <a:cubicBezTo>
                      <a:pt x="477" y="12266"/>
                      <a:pt x="0" y="11789"/>
                      <a:pt x="0" y="11200"/>
                    </a:cubicBezTo>
                    <a:lnTo>
                      <a:pt x="0" y="1066"/>
                    </a:lnTo>
                    <a:cubicBezTo>
                      <a:pt x="0" y="477"/>
                      <a:pt x="477" y="0"/>
                      <a:pt x="1066" y="0"/>
                    </a:cubicBezTo>
                    <a:lnTo>
                      <a:pt x="6133" y="0"/>
                    </a:lnTo>
                    <a:cubicBezTo>
                      <a:pt x="6218" y="0"/>
                      <a:pt x="6291" y="43"/>
                      <a:pt x="6340" y="105"/>
                    </a:cubicBezTo>
                    <a:lnTo>
                      <a:pt x="8961" y="2726"/>
                    </a:lnTo>
                    <a:cubicBezTo>
                      <a:pt x="9026" y="2775"/>
                      <a:pt x="9065" y="2851"/>
                      <a:pt x="9066" y="2933"/>
                    </a:cubicBezTo>
                    <a:lnTo>
                      <a:pt x="9066" y="11200"/>
                    </a:lnTo>
                    <a:cubicBezTo>
                      <a:pt x="9066" y="11789"/>
                      <a:pt x="8589" y="12266"/>
                      <a:pt x="8000" y="12266"/>
                    </a:cubicBezTo>
                    <a:close/>
                    <a:moveTo>
                      <a:pt x="6400" y="901"/>
                    </a:moveTo>
                    <a:lnTo>
                      <a:pt x="6400" y="2666"/>
                    </a:lnTo>
                    <a:lnTo>
                      <a:pt x="8165" y="2666"/>
                    </a:lnTo>
                    <a:lnTo>
                      <a:pt x="6400" y="901"/>
                    </a:lnTo>
                    <a:close/>
                    <a:moveTo>
                      <a:pt x="8533" y="3200"/>
                    </a:moveTo>
                    <a:lnTo>
                      <a:pt x="6133" y="3200"/>
                    </a:lnTo>
                    <a:cubicBezTo>
                      <a:pt x="5986" y="3200"/>
                      <a:pt x="5866" y="3080"/>
                      <a:pt x="5866" y="2933"/>
                    </a:cubicBezTo>
                    <a:lnTo>
                      <a:pt x="5866" y="533"/>
                    </a:lnTo>
                    <a:lnTo>
                      <a:pt x="1066" y="533"/>
                    </a:lnTo>
                    <a:cubicBezTo>
                      <a:pt x="772" y="533"/>
                      <a:pt x="533" y="772"/>
                      <a:pt x="533" y="1066"/>
                    </a:cubicBezTo>
                    <a:lnTo>
                      <a:pt x="533" y="11200"/>
                    </a:lnTo>
                    <a:cubicBezTo>
                      <a:pt x="533" y="11494"/>
                      <a:pt x="772" y="11733"/>
                      <a:pt x="1066" y="11733"/>
                    </a:cubicBezTo>
                    <a:lnTo>
                      <a:pt x="8000" y="11733"/>
                    </a:lnTo>
                    <a:cubicBezTo>
                      <a:pt x="8294" y="11733"/>
                      <a:pt x="8533" y="11494"/>
                      <a:pt x="8533" y="11200"/>
                    </a:cubicBezTo>
                    <a:lnTo>
                      <a:pt x="8533" y="3200"/>
                    </a:lnTo>
                    <a:close/>
                    <a:moveTo>
                      <a:pt x="6933" y="10133"/>
                    </a:moveTo>
                    <a:lnTo>
                      <a:pt x="2133" y="10133"/>
                    </a:lnTo>
                    <a:cubicBezTo>
                      <a:pt x="1986" y="10133"/>
                      <a:pt x="1866" y="10014"/>
                      <a:pt x="1866" y="9866"/>
                    </a:cubicBezTo>
                    <a:cubicBezTo>
                      <a:pt x="1866" y="9719"/>
                      <a:pt x="1986" y="9600"/>
                      <a:pt x="2133" y="9600"/>
                    </a:cubicBezTo>
                    <a:lnTo>
                      <a:pt x="6933" y="9600"/>
                    </a:lnTo>
                    <a:cubicBezTo>
                      <a:pt x="7080" y="9600"/>
                      <a:pt x="7200" y="9719"/>
                      <a:pt x="7200" y="9866"/>
                    </a:cubicBezTo>
                    <a:cubicBezTo>
                      <a:pt x="7200" y="10014"/>
                      <a:pt x="7080" y="10133"/>
                      <a:pt x="6933" y="10133"/>
                    </a:cubicBezTo>
                    <a:close/>
                    <a:moveTo>
                      <a:pt x="6933" y="8000"/>
                    </a:moveTo>
                    <a:lnTo>
                      <a:pt x="2133" y="8000"/>
                    </a:lnTo>
                    <a:cubicBezTo>
                      <a:pt x="1986" y="8000"/>
                      <a:pt x="1866" y="7880"/>
                      <a:pt x="1866" y="7733"/>
                    </a:cubicBezTo>
                    <a:cubicBezTo>
                      <a:pt x="1866" y="7586"/>
                      <a:pt x="1986" y="7466"/>
                      <a:pt x="2133" y="7466"/>
                    </a:cubicBezTo>
                    <a:lnTo>
                      <a:pt x="6933" y="7466"/>
                    </a:lnTo>
                    <a:cubicBezTo>
                      <a:pt x="7080" y="7466"/>
                      <a:pt x="7200" y="7586"/>
                      <a:pt x="7200" y="7733"/>
                    </a:cubicBezTo>
                    <a:cubicBezTo>
                      <a:pt x="7200" y="7880"/>
                      <a:pt x="7080" y="8000"/>
                      <a:pt x="6933" y="8000"/>
                    </a:cubicBezTo>
                    <a:close/>
                    <a:moveTo>
                      <a:pt x="6933" y="5866"/>
                    </a:moveTo>
                    <a:lnTo>
                      <a:pt x="2133" y="5866"/>
                    </a:lnTo>
                    <a:cubicBezTo>
                      <a:pt x="1986" y="5866"/>
                      <a:pt x="1866" y="5747"/>
                      <a:pt x="1866" y="5600"/>
                    </a:cubicBezTo>
                    <a:cubicBezTo>
                      <a:pt x="1866" y="5452"/>
                      <a:pt x="1986" y="5333"/>
                      <a:pt x="2133" y="5333"/>
                    </a:cubicBezTo>
                    <a:lnTo>
                      <a:pt x="6933" y="5333"/>
                    </a:lnTo>
                    <a:cubicBezTo>
                      <a:pt x="7080" y="5333"/>
                      <a:pt x="7200" y="5452"/>
                      <a:pt x="7200" y="5600"/>
                    </a:cubicBezTo>
                    <a:cubicBezTo>
                      <a:pt x="7200" y="5747"/>
                      <a:pt x="7080" y="5866"/>
                      <a:pt x="6933" y="5866"/>
                    </a:cubicBezTo>
                    <a:close/>
                  </a:path>
                </a:pathLst>
              </a:custGeom>
              <a:gradFill>
                <a:gsLst>
                  <a:gs pos="0">
                    <a:schemeClr val="bg1"/>
                  </a:gs>
                  <a:gs pos="60000">
                    <a:schemeClr val="bg1">
                      <a:alpha val="38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a:p>
            </p:txBody>
          </p:sp>
        </p:grpSp>
        <p:grpSp>
          <p:nvGrpSpPr>
            <p:cNvPr id="2" name="islîḑé">
              <a:extLst>
                <a:ext uri="{FF2B5EF4-FFF2-40B4-BE49-F238E27FC236}">
                  <a16:creationId xmlns:a16="http://schemas.microsoft.com/office/drawing/2014/main" id="{2DEE7983-E58F-4368-99CC-5D408F82AF21}"/>
                </a:ext>
              </a:extLst>
            </p:cNvPr>
            <p:cNvGrpSpPr/>
            <p:nvPr/>
          </p:nvGrpSpPr>
          <p:grpSpPr>
            <a:xfrm>
              <a:off x="7151298" y="1405327"/>
              <a:ext cx="4191601" cy="1379760"/>
              <a:chOff x="7151298" y="1405327"/>
              <a:chExt cx="4368907" cy="1379760"/>
            </a:xfrm>
          </p:grpSpPr>
          <p:sp>
            <p:nvSpPr>
              <p:cNvPr id="31" name="îšlïḍê">
                <a:extLst>
                  <a:ext uri="{FF2B5EF4-FFF2-40B4-BE49-F238E27FC236}">
                    <a16:creationId xmlns:a16="http://schemas.microsoft.com/office/drawing/2014/main" id="{508DB56F-2833-6B17-5B34-902A5D84C18E}"/>
                  </a:ext>
                </a:extLst>
              </p:cNvPr>
              <p:cNvSpPr/>
              <p:nvPr/>
            </p:nvSpPr>
            <p:spPr>
              <a:xfrm>
                <a:off x="7151298" y="1405327"/>
                <a:ext cx="4368907" cy="1379760"/>
              </a:xfrm>
              <a:prstGeom prst="roundRect">
                <a:avLst>
                  <a:gd name="adj" fmla="val 3723"/>
                </a:avLst>
              </a:prstGeom>
              <a:solidFill>
                <a:schemeClr val="bg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sp>
            <p:nvSpPr>
              <p:cNvPr id="44" name="íšļiḋe">
                <a:extLst>
                  <a:ext uri="{FF2B5EF4-FFF2-40B4-BE49-F238E27FC236}">
                    <a16:creationId xmlns:a16="http://schemas.microsoft.com/office/drawing/2014/main" id="{AA112FCB-7D2A-73D3-47B5-E38E4C0DEC33}"/>
                  </a:ext>
                </a:extLst>
              </p:cNvPr>
              <p:cNvSpPr txBox="1">
                <a:spLocks/>
              </p:cNvSpPr>
              <p:nvPr/>
            </p:nvSpPr>
            <p:spPr>
              <a:xfrm>
                <a:off x="7468990" y="1627605"/>
                <a:ext cx="641667" cy="276999"/>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b="1" dirty="0">
                    <a:latin typeface="+mj-ea"/>
                    <a:ea typeface="+mj-ea"/>
                  </a:rPr>
                  <a:t>体系</a:t>
                </a:r>
              </a:p>
            </p:txBody>
          </p:sp>
          <p:sp>
            <p:nvSpPr>
              <p:cNvPr id="45" name="íṧḷïďè">
                <a:extLst>
                  <a:ext uri="{FF2B5EF4-FFF2-40B4-BE49-F238E27FC236}">
                    <a16:creationId xmlns:a16="http://schemas.microsoft.com/office/drawing/2014/main" id="{B2BFA36B-38AD-7BB3-4E0D-2DADCEE60B2D}"/>
                  </a:ext>
                </a:extLst>
              </p:cNvPr>
              <p:cNvSpPr txBox="1">
                <a:spLocks/>
              </p:cNvSpPr>
              <p:nvPr/>
            </p:nvSpPr>
            <p:spPr>
              <a:xfrm>
                <a:off x="7468990" y="2020323"/>
                <a:ext cx="3476945"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作业成本管理涉及的四大核算要素是：资源、作业、成本对象、成本动因</a:t>
                </a:r>
              </a:p>
            </p:txBody>
          </p:sp>
        </p:grpSp>
        <p:grpSp>
          <p:nvGrpSpPr>
            <p:cNvPr id="3" name="ïŝľîḑè">
              <a:extLst>
                <a:ext uri="{FF2B5EF4-FFF2-40B4-BE49-F238E27FC236}">
                  <a16:creationId xmlns:a16="http://schemas.microsoft.com/office/drawing/2014/main" id="{95769E76-E74C-4208-BDC9-771C878011EB}"/>
                </a:ext>
              </a:extLst>
            </p:cNvPr>
            <p:cNvGrpSpPr/>
            <p:nvPr/>
          </p:nvGrpSpPr>
          <p:grpSpPr>
            <a:xfrm>
              <a:off x="7148244" y="3001129"/>
              <a:ext cx="4208978" cy="1372008"/>
              <a:chOff x="7148244" y="2952446"/>
              <a:chExt cx="4208978" cy="1372008"/>
            </a:xfrm>
          </p:grpSpPr>
          <p:sp>
            <p:nvSpPr>
              <p:cNvPr id="130" name="îšlîḋê">
                <a:extLst>
                  <a:ext uri="{FF2B5EF4-FFF2-40B4-BE49-F238E27FC236}">
                    <a16:creationId xmlns:a16="http://schemas.microsoft.com/office/drawing/2014/main" id="{44A821A5-A4CE-FD6A-77B8-96F060C1F1FC}"/>
                  </a:ext>
                </a:extLst>
              </p:cNvPr>
              <p:cNvSpPr/>
              <p:nvPr/>
            </p:nvSpPr>
            <p:spPr>
              <a:xfrm>
                <a:off x="7148244" y="2952446"/>
                <a:ext cx="4208978" cy="1372008"/>
              </a:xfrm>
              <a:prstGeom prst="roundRect">
                <a:avLst>
                  <a:gd name="adj" fmla="val 3723"/>
                </a:avLst>
              </a:prstGeom>
              <a:solidFill>
                <a:schemeClr val="bg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rgbClr val="FFFFFF"/>
                  </a:solidFill>
                </a:endParaRPr>
              </a:p>
            </p:txBody>
          </p:sp>
          <p:sp>
            <p:nvSpPr>
              <p:cNvPr id="50" name="îś1íďé">
                <a:extLst>
                  <a:ext uri="{FF2B5EF4-FFF2-40B4-BE49-F238E27FC236}">
                    <a16:creationId xmlns:a16="http://schemas.microsoft.com/office/drawing/2014/main" id="{758282A5-3DCE-12BE-6E72-9D7062AA5114}"/>
                  </a:ext>
                </a:extLst>
              </p:cNvPr>
              <p:cNvSpPr txBox="1">
                <a:spLocks/>
              </p:cNvSpPr>
              <p:nvPr/>
            </p:nvSpPr>
            <p:spPr>
              <a:xfrm>
                <a:off x="7465957" y="3231034"/>
                <a:ext cx="2895496" cy="276999"/>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b="1" dirty="0">
                    <a:latin typeface="+mj-ea"/>
                    <a:ea typeface="+mj-ea"/>
                  </a:rPr>
                  <a:t>与传统会计的区别</a:t>
                </a:r>
              </a:p>
            </p:txBody>
          </p:sp>
          <p:sp>
            <p:nvSpPr>
              <p:cNvPr id="54" name="iṡḻíḓé">
                <a:extLst>
                  <a:ext uri="{FF2B5EF4-FFF2-40B4-BE49-F238E27FC236}">
                    <a16:creationId xmlns:a16="http://schemas.microsoft.com/office/drawing/2014/main" id="{CD5E9595-4A42-2D7D-2AE7-3238584C84D5}"/>
                  </a:ext>
                </a:extLst>
              </p:cNvPr>
              <p:cNvSpPr txBox="1">
                <a:spLocks/>
              </p:cNvSpPr>
              <p:nvPr/>
            </p:nvSpPr>
            <p:spPr>
              <a:xfrm>
                <a:off x="7468990" y="3626966"/>
                <a:ext cx="3476945"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在于将企业视作为满足顾客需要而设计的一系列作业的集合体</a:t>
                </a:r>
              </a:p>
            </p:txBody>
          </p:sp>
        </p:grpSp>
        <p:grpSp>
          <p:nvGrpSpPr>
            <p:cNvPr id="11" name="îṩlïḑê">
              <a:extLst>
                <a:ext uri="{FF2B5EF4-FFF2-40B4-BE49-F238E27FC236}">
                  <a16:creationId xmlns:a16="http://schemas.microsoft.com/office/drawing/2014/main" id="{96FC177C-EA25-DFAC-B583-D15D04CC5D48}"/>
                </a:ext>
              </a:extLst>
            </p:cNvPr>
            <p:cNvGrpSpPr/>
            <p:nvPr/>
          </p:nvGrpSpPr>
          <p:grpSpPr>
            <a:xfrm>
              <a:off x="7164282" y="4589178"/>
              <a:ext cx="4208978" cy="1370201"/>
              <a:chOff x="7164282" y="4488949"/>
              <a:chExt cx="4208978" cy="1370201"/>
            </a:xfrm>
          </p:grpSpPr>
          <p:sp>
            <p:nvSpPr>
              <p:cNvPr id="58" name="iś1ïḓê">
                <a:extLst>
                  <a:ext uri="{FF2B5EF4-FFF2-40B4-BE49-F238E27FC236}">
                    <a16:creationId xmlns:a16="http://schemas.microsoft.com/office/drawing/2014/main" id="{E1AA86C3-4EDA-7F24-41FA-839AD5D2D647}"/>
                  </a:ext>
                </a:extLst>
              </p:cNvPr>
              <p:cNvSpPr/>
              <p:nvPr/>
            </p:nvSpPr>
            <p:spPr>
              <a:xfrm>
                <a:off x="7164282" y="4488949"/>
                <a:ext cx="4208978" cy="1370201"/>
              </a:xfrm>
              <a:prstGeom prst="roundRect">
                <a:avLst>
                  <a:gd name="adj" fmla="val 3723"/>
                </a:avLst>
              </a:prstGeom>
              <a:solidFill>
                <a:schemeClr val="bg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lnSpc>
                    <a:spcPct val="120000"/>
                  </a:lnSpc>
                </a:pPr>
                <a:endParaRPr lang="zh-CN" altLang="en-US" sz="2000" b="1" dirty="0">
                  <a:solidFill>
                    <a:schemeClr val="tx1"/>
                  </a:solidFill>
                </a:endParaRPr>
              </a:p>
            </p:txBody>
          </p:sp>
          <p:sp>
            <p:nvSpPr>
              <p:cNvPr id="59" name="islïḋè">
                <a:extLst>
                  <a:ext uri="{FF2B5EF4-FFF2-40B4-BE49-F238E27FC236}">
                    <a16:creationId xmlns:a16="http://schemas.microsoft.com/office/drawing/2014/main" id="{CED466AB-6212-651C-EA0C-2FF514115D0A}"/>
                  </a:ext>
                </a:extLst>
              </p:cNvPr>
              <p:cNvSpPr txBox="1">
                <a:spLocks/>
              </p:cNvSpPr>
              <p:nvPr/>
            </p:nvSpPr>
            <p:spPr>
              <a:xfrm>
                <a:off x="7488117" y="4698231"/>
                <a:ext cx="641696" cy="276999"/>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marL="0" lvl="1"/>
                <a:r>
                  <a:rPr lang="zh-CN" altLang="en-US" b="1" dirty="0">
                    <a:latin typeface="+mj-ea"/>
                    <a:ea typeface="+mj-ea"/>
                  </a:rPr>
                  <a:t>意义</a:t>
                </a:r>
              </a:p>
            </p:txBody>
          </p:sp>
          <p:sp>
            <p:nvSpPr>
              <p:cNvPr id="60" name="îṣļîḍê">
                <a:extLst>
                  <a:ext uri="{FF2B5EF4-FFF2-40B4-BE49-F238E27FC236}">
                    <a16:creationId xmlns:a16="http://schemas.microsoft.com/office/drawing/2014/main" id="{41882B2E-162E-C5E8-F873-342594DEFA97}"/>
                  </a:ext>
                </a:extLst>
              </p:cNvPr>
              <p:cNvSpPr txBox="1">
                <a:spLocks/>
              </p:cNvSpPr>
              <p:nvPr/>
            </p:nvSpPr>
            <p:spPr>
              <a:xfrm>
                <a:off x="7468990" y="5113566"/>
                <a:ext cx="3606162" cy="495136"/>
              </a:xfrm>
              <a:prstGeom prst="rect">
                <a:avLst/>
              </a:prstGeom>
            </p:spPr>
            <p:txBody>
              <a:bodyPr wrap="square" lIns="0" tIns="0" rIns="0" bIns="0">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pPr>
                  <a:lnSpc>
                    <a:spcPct val="120000"/>
                  </a:lnSpc>
                </a:pPr>
                <a:r>
                  <a:rPr lang="zh-CN" altLang="en-US" sz="1400" b="0" dirty="0">
                    <a:latin typeface="+mn-ea"/>
                    <a:ea typeface="+mn-ea"/>
                  </a:rPr>
                  <a:t>不仅能够科学合理地分配各种制造费用，提供较为客观的成本信息</a:t>
                </a:r>
              </a:p>
            </p:txBody>
          </p:sp>
        </p:grpSp>
      </p:grpSp>
      <p:sp>
        <p:nvSpPr>
          <p:cNvPr id="5" name="i$ḻiḓé">
            <a:extLst>
              <a:ext uri="{FF2B5EF4-FFF2-40B4-BE49-F238E27FC236}">
                <a16:creationId xmlns:a16="http://schemas.microsoft.com/office/drawing/2014/main" id="{F44390AA-19A9-4B08-B854-0592C831F3DF}"/>
              </a:ext>
            </a:extLst>
          </p:cNvPr>
          <p:cNvSpPr>
            <a:spLocks noGrp="1"/>
          </p:cNvSpPr>
          <p:nvPr>
            <p:ph type="title"/>
          </p:nvPr>
        </p:nvSpPr>
        <p:spPr/>
        <p:txBody>
          <a:bodyPr/>
          <a:lstStyle/>
          <a:p>
            <a:r>
              <a:rPr lang="zh-CN" altLang="en-US" dirty="0"/>
              <a:t>作业成本</a:t>
            </a:r>
          </a:p>
        </p:txBody>
      </p:sp>
      <p:sp>
        <p:nvSpPr>
          <p:cNvPr id="10" name="íṥḻîďe">
            <a:extLst>
              <a:ext uri="{FF2B5EF4-FFF2-40B4-BE49-F238E27FC236}">
                <a16:creationId xmlns:a16="http://schemas.microsoft.com/office/drawing/2014/main" id="{EA0093B9-02AF-167D-05A8-EF081D264E08}"/>
              </a:ext>
            </a:extLst>
          </p:cNvPr>
          <p:cNvSpPr>
            <a:spLocks noGrp="1"/>
          </p:cNvSpPr>
          <p:nvPr>
            <p:ph type="sldNum" sz="quarter" idx="12"/>
          </p:nvPr>
        </p:nvSpPr>
        <p:spPr/>
        <p:txBody>
          <a:bodyPr/>
          <a:lstStyle/>
          <a:p>
            <a:fld id="{7F65B630-C7FF-41C0-9923-C5E5E29EED81}" type="slidenum">
              <a:rPr lang="en-US" altLang="zh-CN" smtClean="0"/>
              <a:pPr/>
              <a:t>8</a:t>
            </a:fld>
            <a:endParaRPr lang="en-US"/>
          </a:p>
        </p:txBody>
      </p:sp>
    </p:spTree>
    <p:extLst>
      <p:ext uri="{BB962C8B-B14F-4D97-AF65-F5344CB8AC3E}">
        <p14:creationId xmlns:p14="http://schemas.microsoft.com/office/powerpoint/2010/main" val="245109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işlíḑê"/>
        <p:cNvGrpSpPr/>
        <p:nvPr/>
      </p:nvGrpSpPr>
      <p:grpSpPr>
        <a:xfrm>
          <a:off x="0" y="0"/>
          <a:ext cx="0" cy="0"/>
          <a:chOff x="0" y="0"/>
          <a:chExt cx="0" cy="0"/>
        </a:xfrm>
      </p:grpSpPr>
      <p:sp>
        <p:nvSpPr>
          <p:cNvPr id="5" name="ïšļidê">
            <a:extLst>
              <a:ext uri="{FF2B5EF4-FFF2-40B4-BE49-F238E27FC236}">
                <a16:creationId xmlns:a16="http://schemas.microsoft.com/office/drawing/2014/main" id="{F44390AA-19A9-4B08-B854-0592C831F3DF}"/>
              </a:ext>
            </a:extLst>
          </p:cNvPr>
          <p:cNvSpPr>
            <a:spLocks noGrp="1"/>
          </p:cNvSpPr>
          <p:nvPr>
            <p:ph type="title"/>
          </p:nvPr>
        </p:nvSpPr>
        <p:spPr/>
        <p:txBody>
          <a:bodyPr/>
          <a:lstStyle/>
          <a:p>
            <a:r>
              <a:rPr lang="zh-CN" altLang="en-US" dirty="0"/>
              <a:t>作业实施模型</a:t>
            </a:r>
          </a:p>
        </p:txBody>
      </p:sp>
      <p:grpSp>
        <p:nvGrpSpPr>
          <p:cNvPr id="9" name="ís1îḑe">
            <a:extLst>
              <a:ext uri="{FF2B5EF4-FFF2-40B4-BE49-F238E27FC236}">
                <a16:creationId xmlns:a16="http://schemas.microsoft.com/office/drawing/2014/main" id="{1400644A-3A5C-1708-CC92-6DE5898BFD44}"/>
              </a:ext>
            </a:extLst>
          </p:cNvPr>
          <p:cNvGrpSpPr/>
          <p:nvPr/>
        </p:nvGrpSpPr>
        <p:grpSpPr>
          <a:xfrm>
            <a:off x="1013247" y="1789931"/>
            <a:ext cx="10206240" cy="4081737"/>
            <a:chOff x="1013247" y="1789931"/>
            <a:chExt cx="10206240" cy="4081737"/>
          </a:xfrm>
        </p:grpSpPr>
        <p:sp>
          <p:nvSpPr>
            <p:cNvPr id="1098" name="iSḻíḑè">
              <a:extLst>
                <a:ext uri="{FF2B5EF4-FFF2-40B4-BE49-F238E27FC236}">
                  <a16:creationId xmlns:a16="http://schemas.microsoft.com/office/drawing/2014/main" id="{F96F92A1-551E-D3D6-82D5-CE4CCDE7B8BF}"/>
                </a:ext>
              </a:extLst>
            </p:cNvPr>
            <p:cNvSpPr/>
            <p:nvPr/>
          </p:nvSpPr>
          <p:spPr>
            <a:xfrm>
              <a:off x="2958068" y="1789931"/>
              <a:ext cx="7230178" cy="4081737"/>
            </a:xfrm>
            <a:custGeom>
              <a:avLst/>
              <a:gdLst>
                <a:gd name="connsiteX0" fmla="*/ 7530805 w 7530805"/>
                <a:gd name="connsiteY0" fmla="*/ 0 h 3036462"/>
                <a:gd name="connsiteX1" fmla="*/ 7530805 w 7530805"/>
                <a:gd name="connsiteY1" fmla="*/ 2983733 h 3036462"/>
                <a:gd name="connsiteX2" fmla="*/ 7530063 w 7530805"/>
                <a:gd name="connsiteY2" fmla="*/ 2983438 h 3036462"/>
                <a:gd name="connsiteX3" fmla="*/ 3829459 w 7530805"/>
                <a:gd name="connsiteY3" fmla="*/ 2535821 h 3036462"/>
                <a:gd name="connsiteX4" fmla="*/ 35914 w 7530805"/>
                <a:gd name="connsiteY4" fmla="*/ 3020317 h 3036462"/>
                <a:gd name="connsiteX5" fmla="*/ 0 w 7530805"/>
                <a:gd name="connsiteY5" fmla="*/ 3036462 h 3036462"/>
                <a:gd name="connsiteX6" fmla="*/ 0 w 7530805"/>
                <a:gd name="connsiteY6" fmla="*/ 53638 h 3036462"/>
                <a:gd name="connsiteX7" fmla="*/ 86054 w 7530805"/>
                <a:gd name="connsiteY7" fmla="*/ 78497 h 3036462"/>
                <a:gd name="connsiteX8" fmla="*/ 3685321 w 7530805"/>
                <a:gd name="connsiteY8" fmla="*/ 415054 h 3036462"/>
                <a:gd name="connsiteX9" fmla="*/ 7478866 w 7530805"/>
                <a:gd name="connsiteY9" fmla="*/ 19083 h 3036462"/>
                <a:gd name="connsiteX10" fmla="*/ 7530805 w 7530805"/>
                <a:gd name="connsiteY10" fmla="*/ 0 h 3036462"/>
                <a:gd name="connsiteX0" fmla="*/ 7530805 w 7530805"/>
                <a:gd name="connsiteY0" fmla="*/ 0 h 3036462"/>
                <a:gd name="connsiteX1" fmla="*/ 7530805 w 7530805"/>
                <a:gd name="connsiteY1" fmla="*/ 2983733 h 3036462"/>
                <a:gd name="connsiteX2" fmla="*/ 7530063 w 7530805"/>
                <a:gd name="connsiteY2" fmla="*/ 2983438 h 3036462"/>
                <a:gd name="connsiteX3" fmla="*/ 3829459 w 7530805"/>
                <a:gd name="connsiteY3" fmla="*/ 2535821 h 3036462"/>
                <a:gd name="connsiteX4" fmla="*/ 35914 w 7530805"/>
                <a:gd name="connsiteY4" fmla="*/ 3020317 h 3036462"/>
                <a:gd name="connsiteX5" fmla="*/ 0 w 7530805"/>
                <a:gd name="connsiteY5" fmla="*/ 3036462 h 3036462"/>
                <a:gd name="connsiteX6" fmla="*/ 0 w 7530805"/>
                <a:gd name="connsiteY6" fmla="*/ 53638 h 3036462"/>
                <a:gd name="connsiteX7" fmla="*/ 86054 w 7530805"/>
                <a:gd name="connsiteY7" fmla="*/ 78497 h 3036462"/>
                <a:gd name="connsiteX8" fmla="*/ 3695468 w 7530805"/>
                <a:gd name="connsiteY8" fmla="*/ 542967 h 3036462"/>
                <a:gd name="connsiteX9" fmla="*/ 7478866 w 7530805"/>
                <a:gd name="connsiteY9" fmla="*/ 19083 h 3036462"/>
                <a:gd name="connsiteX10" fmla="*/ 7530805 w 7530805"/>
                <a:gd name="connsiteY10" fmla="*/ 0 h 3036462"/>
                <a:gd name="connsiteX0" fmla="*/ 7530805 w 7530805"/>
                <a:gd name="connsiteY0" fmla="*/ 0 h 3036462"/>
                <a:gd name="connsiteX1" fmla="*/ 7530805 w 7530805"/>
                <a:gd name="connsiteY1" fmla="*/ 2983733 h 3036462"/>
                <a:gd name="connsiteX2" fmla="*/ 7530063 w 7530805"/>
                <a:gd name="connsiteY2" fmla="*/ 2983438 h 3036462"/>
                <a:gd name="connsiteX3" fmla="*/ 3839605 w 7530805"/>
                <a:gd name="connsiteY3" fmla="*/ 2424963 h 3036462"/>
                <a:gd name="connsiteX4" fmla="*/ 35914 w 7530805"/>
                <a:gd name="connsiteY4" fmla="*/ 3020317 h 3036462"/>
                <a:gd name="connsiteX5" fmla="*/ 0 w 7530805"/>
                <a:gd name="connsiteY5" fmla="*/ 3036462 h 3036462"/>
                <a:gd name="connsiteX6" fmla="*/ 0 w 7530805"/>
                <a:gd name="connsiteY6" fmla="*/ 53638 h 3036462"/>
                <a:gd name="connsiteX7" fmla="*/ 86054 w 7530805"/>
                <a:gd name="connsiteY7" fmla="*/ 78497 h 3036462"/>
                <a:gd name="connsiteX8" fmla="*/ 3695468 w 7530805"/>
                <a:gd name="connsiteY8" fmla="*/ 542967 h 3036462"/>
                <a:gd name="connsiteX9" fmla="*/ 7478866 w 7530805"/>
                <a:gd name="connsiteY9" fmla="*/ 19083 h 3036462"/>
                <a:gd name="connsiteX10" fmla="*/ 7530805 w 7530805"/>
                <a:gd name="connsiteY10" fmla="*/ 0 h 3036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30805" h="3036462">
                  <a:moveTo>
                    <a:pt x="7530805" y="0"/>
                  </a:moveTo>
                  <a:lnTo>
                    <a:pt x="7530805" y="2983733"/>
                  </a:lnTo>
                  <a:lnTo>
                    <a:pt x="7530063" y="2983438"/>
                  </a:lnTo>
                  <a:cubicBezTo>
                    <a:pt x="6817390" y="2716817"/>
                    <a:pt x="5437575" y="2424963"/>
                    <a:pt x="3839605" y="2424963"/>
                  </a:cubicBezTo>
                  <a:cubicBezTo>
                    <a:pt x="2169000" y="2424963"/>
                    <a:pt x="715598" y="2733646"/>
                    <a:pt x="35914" y="3020317"/>
                  </a:cubicBezTo>
                  <a:lnTo>
                    <a:pt x="0" y="3036462"/>
                  </a:lnTo>
                  <a:lnTo>
                    <a:pt x="0" y="53638"/>
                  </a:lnTo>
                  <a:lnTo>
                    <a:pt x="86054" y="78497"/>
                  </a:lnTo>
                  <a:cubicBezTo>
                    <a:pt x="824180" y="280271"/>
                    <a:pt x="2170133" y="542967"/>
                    <a:pt x="3695468" y="542967"/>
                  </a:cubicBezTo>
                  <a:cubicBezTo>
                    <a:pt x="5366073" y="542967"/>
                    <a:pt x="6799182" y="253375"/>
                    <a:pt x="7478866" y="19083"/>
                  </a:cubicBezTo>
                  <a:lnTo>
                    <a:pt x="7530805" y="0"/>
                  </a:lnTo>
                  <a:close/>
                </a:path>
              </a:pathLst>
            </a:custGeom>
            <a:gradFill>
              <a:gsLst>
                <a:gs pos="55000">
                  <a:schemeClr val="accent1">
                    <a:lumMod val="20000"/>
                    <a:lumOff val="80000"/>
                  </a:schemeClr>
                </a:gs>
                <a:gs pos="100000">
                  <a:schemeClr val="accent1">
                    <a:lumMod val="20000"/>
                    <a:lumOff val="80000"/>
                    <a:alpha val="0"/>
                  </a:schemeClr>
                </a:gs>
                <a:gs pos="0">
                  <a:schemeClr val="accent1">
                    <a:lumMod val="20000"/>
                    <a:lumOff val="8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20000"/>
                </a:lnSpc>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mn-ea"/>
                <a:cs typeface="+mn-cs"/>
              </a:endParaRPr>
            </a:p>
          </p:txBody>
        </p:sp>
        <p:grpSp>
          <p:nvGrpSpPr>
            <p:cNvPr id="6" name="işļîḍe">
              <a:extLst>
                <a:ext uri="{FF2B5EF4-FFF2-40B4-BE49-F238E27FC236}">
                  <a16:creationId xmlns:a16="http://schemas.microsoft.com/office/drawing/2014/main" id="{23DF4C1F-768F-CE15-E507-26E1551C9F3F}"/>
                </a:ext>
              </a:extLst>
            </p:cNvPr>
            <p:cNvGrpSpPr/>
            <p:nvPr/>
          </p:nvGrpSpPr>
          <p:grpSpPr>
            <a:xfrm>
              <a:off x="1013247" y="2028597"/>
              <a:ext cx="3839848" cy="3779223"/>
              <a:chOff x="1013247" y="2028597"/>
              <a:chExt cx="3839848" cy="3779223"/>
            </a:xfrm>
          </p:grpSpPr>
          <p:sp>
            <p:nvSpPr>
              <p:cNvPr id="1084" name="ïṩliḓè">
                <a:extLst>
                  <a:ext uri="{FF2B5EF4-FFF2-40B4-BE49-F238E27FC236}">
                    <a16:creationId xmlns:a16="http://schemas.microsoft.com/office/drawing/2014/main" id="{E7F6D3C5-C221-E919-CF3D-455AC69B3C89}"/>
                  </a:ext>
                </a:extLst>
              </p:cNvPr>
              <p:cNvSpPr/>
              <p:nvPr/>
            </p:nvSpPr>
            <p:spPr>
              <a:xfrm>
                <a:off x="2160206" y="2979184"/>
                <a:ext cx="1521302" cy="1522800"/>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lnSpc>
                    <a:spcPct val="120000"/>
                  </a:lnSpc>
                </a:pPr>
                <a:endParaRPr lang="zh-CN" altLang="en-US" sz="2000" b="1" dirty="0">
                  <a:solidFill>
                    <a:srgbClr val="FFFFFF"/>
                  </a:solidFill>
                  <a:latin typeface="+mn-ea"/>
                </a:endParaRPr>
              </a:p>
            </p:txBody>
          </p:sp>
          <p:sp>
            <p:nvSpPr>
              <p:cNvPr id="1088" name="iś1îḓé">
                <a:extLst>
                  <a:ext uri="{FF2B5EF4-FFF2-40B4-BE49-F238E27FC236}">
                    <a16:creationId xmlns:a16="http://schemas.microsoft.com/office/drawing/2014/main" id="{7E3EE8AC-1CAC-F1EA-CEC3-E9B5F798CC0C}"/>
                  </a:ext>
                </a:extLst>
              </p:cNvPr>
              <p:cNvSpPr txBox="1">
                <a:spLocks/>
              </p:cNvSpPr>
              <p:nvPr/>
            </p:nvSpPr>
            <p:spPr>
              <a:xfrm>
                <a:off x="2427920" y="3397420"/>
                <a:ext cx="996932" cy="646331"/>
              </a:xfrm>
              <a:prstGeom prst="rect">
                <a:avLst/>
              </a:prstGeom>
              <a:no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defPPr>
                  <a:defRPr lang="zh-CN"/>
                </a:defPPr>
                <a:lvl1pPr marR="0" lvl="0" indent="0" algn="ctr" defTabSz="913765" fontAlgn="auto">
                  <a:lnSpc>
                    <a:spcPct val="100000"/>
                  </a:lnSpc>
                  <a:spcBef>
                    <a:spcPts val="0"/>
                  </a:spcBef>
                  <a:spcAft>
                    <a:spcPts val="0"/>
                  </a:spcAft>
                  <a:buClrTx/>
                  <a:buSzTx/>
                  <a:buFontTx/>
                  <a:buNone/>
                  <a:tabLst/>
                  <a:defRPr kumimoji="0" sz="2000" b="1" i="0" u="none" strike="noStrike" cap="none" spc="0" normalizeH="0" baseline="0">
                    <a:ln>
                      <a:noFill/>
                    </a:ln>
                    <a:solidFill>
                      <a:srgbClr val="FFFFFF"/>
                    </a:solidFill>
                    <a:effectLst/>
                    <a:uLnTx/>
                    <a:uFillTx/>
                    <a:latin typeface="Arial"/>
                    <a:ea typeface="微软雅黑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800" dirty="0">
                    <a:latin typeface="+mj-ea"/>
                    <a:ea typeface="+mj-ea"/>
                  </a:rPr>
                  <a:t>作业实施理论</a:t>
                </a:r>
              </a:p>
            </p:txBody>
          </p:sp>
          <p:sp>
            <p:nvSpPr>
              <p:cNvPr id="1091" name="íş1iḓé">
                <a:extLst>
                  <a:ext uri="{FF2B5EF4-FFF2-40B4-BE49-F238E27FC236}">
                    <a16:creationId xmlns:a16="http://schemas.microsoft.com/office/drawing/2014/main" id="{C3836D9F-7C07-9B8D-D8C5-597D5ED97DC9}"/>
                  </a:ext>
                </a:extLst>
              </p:cNvPr>
              <p:cNvSpPr/>
              <p:nvPr/>
            </p:nvSpPr>
            <p:spPr>
              <a:xfrm>
                <a:off x="1428790" y="2128775"/>
                <a:ext cx="2935368" cy="2928936"/>
              </a:xfrm>
              <a:prstGeom prst="arc">
                <a:avLst>
                  <a:gd name="adj1" fmla="val 19166153"/>
                  <a:gd name="adj2" fmla="val 21539022"/>
                </a:avLst>
              </a:prstGeom>
              <a:noFill/>
              <a:ln w="47625">
                <a:gradFill flip="none" rotWithShape="1">
                  <a:gsLst>
                    <a:gs pos="41000">
                      <a:schemeClr val="accent1">
                        <a:alpha val="0"/>
                      </a:schemeClr>
                    </a:gs>
                    <a:gs pos="14000">
                      <a:schemeClr val="accent1"/>
                    </a:gs>
                  </a:gsLst>
                  <a:lin ang="13500000" scaled="1"/>
                  <a:tileRect/>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mn-ea"/>
                </a:endParaRPr>
              </a:p>
            </p:txBody>
          </p:sp>
          <p:sp>
            <p:nvSpPr>
              <p:cNvPr id="1092" name="íšḻïḓê">
                <a:extLst>
                  <a:ext uri="{FF2B5EF4-FFF2-40B4-BE49-F238E27FC236}">
                    <a16:creationId xmlns:a16="http://schemas.microsoft.com/office/drawing/2014/main" id="{8288CD84-F4D0-1A03-4881-D918B7EC1F38}"/>
                  </a:ext>
                </a:extLst>
              </p:cNvPr>
              <p:cNvSpPr/>
              <p:nvPr/>
            </p:nvSpPr>
            <p:spPr>
              <a:xfrm>
                <a:off x="1582418" y="2319695"/>
                <a:ext cx="2880000" cy="2880000"/>
              </a:xfrm>
              <a:prstGeom prst="arc">
                <a:avLst>
                  <a:gd name="adj1" fmla="val 1888200"/>
                  <a:gd name="adj2" fmla="val 4392553"/>
                </a:avLst>
              </a:prstGeom>
              <a:noFill/>
              <a:ln w="47625">
                <a:gradFill flip="none" rotWithShape="1">
                  <a:gsLst>
                    <a:gs pos="20000">
                      <a:schemeClr val="accent1">
                        <a:alpha val="0"/>
                      </a:schemeClr>
                    </a:gs>
                    <a:gs pos="55000">
                      <a:schemeClr val="accent1"/>
                    </a:gs>
                  </a:gsLst>
                  <a:lin ang="10800000" scaled="0"/>
                  <a:tileRect/>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mn-ea"/>
                </a:endParaRPr>
              </a:p>
            </p:txBody>
          </p:sp>
          <p:sp>
            <p:nvSpPr>
              <p:cNvPr id="1093" name="išlïḍé">
                <a:extLst>
                  <a:ext uri="{FF2B5EF4-FFF2-40B4-BE49-F238E27FC236}">
                    <a16:creationId xmlns:a16="http://schemas.microsoft.com/office/drawing/2014/main" id="{53457081-4C4E-E1E4-987C-55BFC160D59A}"/>
                  </a:ext>
                </a:extLst>
              </p:cNvPr>
              <p:cNvSpPr/>
              <p:nvPr/>
            </p:nvSpPr>
            <p:spPr>
              <a:xfrm>
                <a:off x="1480857" y="2319695"/>
                <a:ext cx="2880000" cy="2880000"/>
              </a:xfrm>
              <a:prstGeom prst="arc">
                <a:avLst>
                  <a:gd name="adj1" fmla="val 5598134"/>
                  <a:gd name="adj2" fmla="val 8678026"/>
                </a:avLst>
              </a:prstGeom>
              <a:noFill/>
              <a:ln w="47625">
                <a:gradFill flip="none" rotWithShape="1">
                  <a:gsLst>
                    <a:gs pos="30000">
                      <a:schemeClr val="accent1">
                        <a:alpha val="0"/>
                      </a:schemeClr>
                    </a:gs>
                    <a:gs pos="66000">
                      <a:schemeClr val="accent1"/>
                    </a:gs>
                  </a:gsLst>
                  <a:lin ang="13500000" scaled="1"/>
                  <a:tileRect/>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mn-ea"/>
                </a:endParaRPr>
              </a:p>
            </p:txBody>
          </p:sp>
          <p:sp>
            <p:nvSpPr>
              <p:cNvPr id="19" name="ísľídé">
                <a:extLst>
                  <a:ext uri="{FF2B5EF4-FFF2-40B4-BE49-F238E27FC236}">
                    <a16:creationId xmlns:a16="http://schemas.microsoft.com/office/drawing/2014/main" id="{2B6FD82A-D9B4-AAEB-8956-36C2656083D0}"/>
                  </a:ext>
                </a:extLst>
              </p:cNvPr>
              <p:cNvSpPr/>
              <p:nvPr/>
            </p:nvSpPr>
            <p:spPr>
              <a:xfrm>
                <a:off x="3884629" y="3711978"/>
                <a:ext cx="968466" cy="968400"/>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lnSpc>
                    <a:spcPct val="120000"/>
                  </a:lnSpc>
                </a:pPr>
                <a:r>
                  <a:rPr lang="zh-CN" altLang="en-US" sz="1400" dirty="0">
                    <a:solidFill>
                      <a:srgbClr val="FFFFFF"/>
                    </a:solidFill>
                    <a:latin typeface="+mn-ea"/>
                    <a:cs typeface="+mj-cs"/>
                  </a:rPr>
                  <a:t>作业认定</a:t>
                </a:r>
              </a:p>
            </p:txBody>
          </p:sp>
          <p:sp>
            <p:nvSpPr>
              <p:cNvPr id="34" name="îslïḍè">
                <a:extLst>
                  <a:ext uri="{FF2B5EF4-FFF2-40B4-BE49-F238E27FC236}">
                    <a16:creationId xmlns:a16="http://schemas.microsoft.com/office/drawing/2014/main" id="{03494D23-C89F-0B5B-7D0E-AF7696D29AC6}"/>
                  </a:ext>
                </a:extLst>
              </p:cNvPr>
              <p:cNvSpPr/>
              <p:nvPr/>
            </p:nvSpPr>
            <p:spPr>
              <a:xfrm>
                <a:off x="2412241" y="4839420"/>
                <a:ext cx="968466" cy="968400"/>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lnSpc>
                    <a:spcPct val="120000"/>
                  </a:lnSpc>
                </a:pPr>
                <a:r>
                  <a:rPr lang="zh-CN" altLang="en-US" sz="1400" dirty="0">
                    <a:solidFill>
                      <a:srgbClr val="FFFFFF"/>
                    </a:solidFill>
                    <a:latin typeface="+mn-ea"/>
                    <a:cs typeface="+mj-cs"/>
                  </a:rPr>
                  <a:t>成本归集</a:t>
                </a:r>
              </a:p>
            </p:txBody>
          </p:sp>
          <p:sp>
            <p:nvSpPr>
              <p:cNvPr id="35" name="ïṡlíďé">
                <a:extLst>
                  <a:ext uri="{FF2B5EF4-FFF2-40B4-BE49-F238E27FC236}">
                    <a16:creationId xmlns:a16="http://schemas.microsoft.com/office/drawing/2014/main" id="{B335002E-E1E4-BB92-4479-A4CEDC901DCE}"/>
                  </a:ext>
                </a:extLst>
              </p:cNvPr>
              <p:cNvSpPr/>
              <p:nvPr/>
            </p:nvSpPr>
            <p:spPr>
              <a:xfrm>
                <a:off x="1013247" y="3667849"/>
                <a:ext cx="968466" cy="968400"/>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lnSpc>
                    <a:spcPct val="120000"/>
                  </a:lnSpc>
                </a:pPr>
                <a:r>
                  <a:rPr lang="zh-CN" altLang="en-US" sz="1400" dirty="0">
                    <a:solidFill>
                      <a:srgbClr val="FFFFFF"/>
                    </a:solidFill>
                    <a:latin typeface="+mn-ea"/>
                    <a:cs typeface="+mj-cs"/>
                  </a:rPr>
                  <a:t>建成本库</a:t>
                </a:r>
              </a:p>
            </p:txBody>
          </p:sp>
          <p:sp>
            <p:nvSpPr>
              <p:cNvPr id="1095" name="iş1ïḋé">
                <a:extLst>
                  <a:ext uri="{FF2B5EF4-FFF2-40B4-BE49-F238E27FC236}">
                    <a16:creationId xmlns:a16="http://schemas.microsoft.com/office/drawing/2014/main" id="{50DF98A6-FBCB-B581-ED56-8D6AC1DC1D28}"/>
                  </a:ext>
                </a:extLst>
              </p:cNvPr>
              <p:cNvSpPr/>
              <p:nvPr/>
            </p:nvSpPr>
            <p:spPr>
              <a:xfrm>
                <a:off x="1418843" y="2382919"/>
                <a:ext cx="2880000" cy="2880000"/>
              </a:xfrm>
              <a:prstGeom prst="arc">
                <a:avLst>
                  <a:gd name="adj1" fmla="val 11335542"/>
                  <a:gd name="adj2" fmla="val 12795928"/>
                </a:avLst>
              </a:prstGeom>
              <a:noFill/>
              <a:ln w="47625">
                <a:gradFill flip="none" rotWithShape="1">
                  <a:gsLst>
                    <a:gs pos="62000">
                      <a:schemeClr val="accent1">
                        <a:alpha val="0"/>
                      </a:schemeClr>
                    </a:gs>
                    <a:gs pos="80000">
                      <a:schemeClr val="accent1"/>
                    </a:gs>
                  </a:gsLst>
                  <a:lin ang="13500000" scaled="1"/>
                  <a:tileRect/>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latin typeface="+mn-ea"/>
                </a:endParaRPr>
              </a:p>
            </p:txBody>
          </p:sp>
          <p:sp>
            <p:nvSpPr>
              <p:cNvPr id="37" name="iSḷídê">
                <a:extLst>
                  <a:ext uri="{FF2B5EF4-FFF2-40B4-BE49-F238E27FC236}">
                    <a16:creationId xmlns:a16="http://schemas.microsoft.com/office/drawing/2014/main" id="{9805C378-29E3-39CF-69C6-DAE2A89B54D5}"/>
                  </a:ext>
                </a:extLst>
              </p:cNvPr>
              <p:cNvSpPr/>
              <p:nvPr/>
            </p:nvSpPr>
            <p:spPr>
              <a:xfrm>
                <a:off x="1495586" y="2093288"/>
                <a:ext cx="968466" cy="968400"/>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lnSpc>
                    <a:spcPct val="120000"/>
                  </a:lnSpc>
                </a:pPr>
                <a:r>
                  <a:rPr lang="zh-CN" altLang="en-US" sz="1400" dirty="0">
                    <a:solidFill>
                      <a:srgbClr val="FFFFFF"/>
                    </a:solidFill>
                    <a:latin typeface="+mn-ea"/>
                    <a:cs typeface="+mj-cs"/>
                  </a:rPr>
                  <a:t>运行分析</a:t>
                </a:r>
              </a:p>
            </p:txBody>
          </p:sp>
          <p:sp>
            <p:nvSpPr>
              <p:cNvPr id="1096" name="ï$ḻíḋé">
                <a:extLst>
                  <a:ext uri="{FF2B5EF4-FFF2-40B4-BE49-F238E27FC236}">
                    <a16:creationId xmlns:a16="http://schemas.microsoft.com/office/drawing/2014/main" id="{21752DAE-31B9-2D32-116C-A6FA537D6C70}"/>
                  </a:ext>
                </a:extLst>
              </p:cNvPr>
              <p:cNvSpPr/>
              <p:nvPr/>
            </p:nvSpPr>
            <p:spPr>
              <a:xfrm>
                <a:off x="1440814" y="2255847"/>
                <a:ext cx="2859015" cy="2880000"/>
              </a:xfrm>
              <a:prstGeom prst="arc">
                <a:avLst>
                  <a:gd name="adj1" fmla="val 15029353"/>
                  <a:gd name="adj2" fmla="val 17382170"/>
                </a:avLst>
              </a:prstGeom>
              <a:noFill/>
              <a:ln w="47625">
                <a:gradFill flip="none" rotWithShape="1">
                  <a:gsLst>
                    <a:gs pos="88000">
                      <a:schemeClr val="accent1">
                        <a:alpha val="0"/>
                      </a:schemeClr>
                    </a:gs>
                    <a:gs pos="62000">
                      <a:schemeClr val="accent1"/>
                    </a:gs>
                  </a:gsLst>
                  <a:lin ang="13500000" scaled="1"/>
                  <a:tileRect/>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latin typeface="+mn-ea"/>
                </a:endParaRPr>
              </a:p>
            </p:txBody>
          </p:sp>
          <p:sp>
            <p:nvSpPr>
              <p:cNvPr id="30" name="iṧḻîḍé">
                <a:extLst>
                  <a:ext uri="{FF2B5EF4-FFF2-40B4-BE49-F238E27FC236}">
                    <a16:creationId xmlns:a16="http://schemas.microsoft.com/office/drawing/2014/main" id="{AB0C8D6E-9A00-16DE-7332-434473C719B9}"/>
                  </a:ext>
                </a:extLst>
              </p:cNvPr>
              <p:cNvSpPr/>
              <p:nvPr/>
            </p:nvSpPr>
            <p:spPr>
              <a:xfrm>
                <a:off x="3394429" y="2028597"/>
                <a:ext cx="968400" cy="968400"/>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lnSpc>
                    <a:spcPct val="120000"/>
                  </a:lnSpc>
                </a:pPr>
                <a:r>
                  <a:rPr lang="zh-CN" altLang="en-US" sz="1400" dirty="0">
                    <a:solidFill>
                      <a:schemeClr val="bg1"/>
                    </a:solidFill>
                    <a:latin typeface="+mn-ea"/>
                    <a:cs typeface="+mj-cs"/>
                  </a:rPr>
                  <a:t>作业调研</a:t>
                </a:r>
              </a:p>
            </p:txBody>
          </p:sp>
        </p:grpSp>
        <p:grpSp>
          <p:nvGrpSpPr>
            <p:cNvPr id="3" name="íṥļîďè">
              <a:extLst>
                <a:ext uri="{FF2B5EF4-FFF2-40B4-BE49-F238E27FC236}">
                  <a16:creationId xmlns:a16="http://schemas.microsoft.com/office/drawing/2014/main" id="{7E9C63C8-C506-6613-1D9B-8F182F81EA43}"/>
                </a:ext>
              </a:extLst>
            </p:cNvPr>
            <p:cNvGrpSpPr/>
            <p:nvPr/>
          </p:nvGrpSpPr>
          <p:grpSpPr>
            <a:xfrm>
              <a:off x="5011111" y="3152389"/>
              <a:ext cx="2112668" cy="1061908"/>
              <a:chOff x="5220054" y="3322805"/>
              <a:chExt cx="1448956" cy="728301"/>
            </a:xfrm>
          </p:grpSpPr>
          <p:cxnSp>
            <p:nvCxnSpPr>
              <p:cNvPr id="1099" name="îŝḻîḓè">
                <a:extLst>
                  <a:ext uri="{FF2B5EF4-FFF2-40B4-BE49-F238E27FC236}">
                    <a16:creationId xmlns:a16="http://schemas.microsoft.com/office/drawing/2014/main" id="{7D363D60-2701-7A1A-D12E-1B4021B56A31}"/>
                  </a:ext>
                </a:extLst>
              </p:cNvPr>
              <p:cNvCxnSpPr>
                <a:cxnSpLocks/>
              </p:cNvCxnSpPr>
              <p:nvPr/>
            </p:nvCxnSpPr>
            <p:spPr>
              <a:xfrm>
                <a:off x="5220054" y="3686955"/>
                <a:ext cx="1448956" cy="0"/>
              </a:xfrm>
              <a:prstGeom prst="straightConnector1">
                <a:avLst/>
              </a:prstGeom>
              <a:ln w="38100">
                <a:gradFill flip="none" rotWithShape="1">
                  <a:gsLst>
                    <a:gs pos="100000">
                      <a:schemeClr val="accent1"/>
                    </a:gs>
                    <a:gs pos="27000">
                      <a:schemeClr val="accent1">
                        <a:alpha val="0"/>
                      </a:schemeClr>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100" name="íṥḷïḋe">
                <a:extLst>
                  <a:ext uri="{FF2B5EF4-FFF2-40B4-BE49-F238E27FC236}">
                    <a16:creationId xmlns:a16="http://schemas.microsoft.com/office/drawing/2014/main" id="{4B5363F5-D073-9A6F-2809-CD7174EF5A4B}"/>
                  </a:ext>
                </a:extLst>
              </p:cNvPr>
              <p:cNvCxnSpPr>
                <a:cxnSpLocks/>
              </p:cNvCxnSpPr>
              <p:nvPr/>
            </p:nvCxnSpPr>
            <p:spPr>
              <a:xfrm>
                <a:off x="5695395" y="4051106"/>
                <a:ext cx="666177" cy="0"/>
              </a:xfrm>
              <a:prstGeom prst="straightConnector1">
                <a:avLst/>
              </a:prstGeom>
              <a:ln w="38100">
                <a:gradFill flip="none" rotWithShape="1">
                  <a:gsLst>
                    <a:gs pos="100000">
                      <a:schemeClr val="accent1"/>
                    </a:gs>
                    <a:gs pos="27000">
                      <a:schemeClr val="accent1">
                        <a:alpha val="0"/>
                      </a:schemeClr>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102" name="ïś1íďe">
                <a:extLst>
                  <a:ext uri="{FF2B5EF4-FFF2-40B4-BE49-F238E27FC236}">
                    <a16:creationId xmlns:a16="http://schemas.microsoft.com/office/drawing/2014/main" id="{16920324-E273-BA25-9E18-FDA8D08921F7}"/>
                  </a:ext>
                </a:extLst>
              </p:cNvPr>
              <p:cNvCxnSpPr>
                <a:cxnSpLocks/>
              </p:cNvCxnSpPr>
              <p:nvPr/>
            </p:nvCxnSpPr>
            <p:spPr>
              <a:xfrm>
                <a:off x="5695395" y="3322805"/>
                <a:ext cx="666177" cy="0"/>
              </a:xfrm>
              <a:prstGeom prst="straightConnector1">
                <a:avLst/>
              </a:prstGeom>
              <a:ln w="38100">
                <a:gradFill flip="none" rotWithShape="1">
                  <a:gsLst>
                    <a:gs pos="100000">
                      <a:schemeClr val="accent1"/>
                    </a:gs>
                    <a:gs pos="27000">
                      <a:schemeClr val="accent1">
                        <a:alpha val="0"/>
                      </a:schemeClr>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grpSp>
        <p:grpSp>
          <p:nvGrpSpPr>
            <p:cNvPr id="8" name="íṩlîḍe">
              <a:extLst>
                <a:ext uri="{FF2B5EF4-FFF2-40B4-BE49-F238E27FC236}">
                  <a16:creationId xmlns:a16="http://schemas.microsoft.com/office/drawing/2014/main" id="{485B7B5F-6F7D-852B-E86B-A3F730119B8D}"/>
                </a:ext>
              </a:extLst>
            </p:cNvPr>
            <p:cNvGrpSpPr/>
            <p:nvPr/>
          </p:nvGrpSpPr>
          <p:grpSpPr>
            <a:xfrm>
              <a:off x="7760656" y="1790378"/>
              <a:ext cx="3458831" cy="3529079"/>
              <a:chOff x="7760656" y="1790378"/>
              <a:chExt cx="3458831" cy="3529079"/>
            </a:xfrm>
          </p:grpSpPr>
          <p:sp>
            <p:nvSpPr>
              <p:cNvPr id="15" name="ïṣļíḑê">
                <a:extLst>
                  <a:ext uri="{FF2B5EF4-FFF2-40B4-BE49-F238E27FC236}">
                    <a16:creationId xmlns:a16="http://schemas.microsoft.com/office/drawing/2014/main" id="{2DB00132-27E1-7EFB-C872-D082D519B74A}"/>
                  </a:ext>
                </a:extLst>
              </p:cNvPr>
              <p:cNvSpPr/>
              <p:nvPr/>
            </p:nvSpPr>
            <p:spPr>
              <a:xfrm>
                <a:off x="9153057" y="1790378"/>
                <a:ext cx="792000" cy="792000"/>
              </a:xfrm>
              <a:prstGeom prst="ellipse">
                <a:avLst/>
              </a:prstGeom>
              <a:solidFill>
                <a:schemeClr val="accent3"/>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zh-CN" altLang="en-US" sz="1400" dirty="0">
                    <a:solidFill>
                      <a:srgbClr val="FFFFFF"/>
                    </a:solidFill>
                    <a:latin typeface="+mn-ea"/>
                  </a:rPr>
                  <a:t>识别</a:t>
                </a:r>
              </a:p>
            </p:txBody>
          </p:sp>
          <p:sp>
            <p:nvSpPr>
              <p:cNvPr id="55" name="iṣ1îḓè">
                <a:extLst>
                  <a:ext uri="{FF2B5EF4-FFF2-40B4-BE49-F238E27FC236}">
                    <a16:creationId xmlns:a16="http://schemas.microsoft.com/office/drawing/2014/main" id="{BAF7307B-3A9A-3245-3F05-168B4B4F52B2}"/>
                  </a:ext>
                </a:extLst>
              </p:cNvPr>
              <p:cNvSpPr/>
              <p:nvPr/>
            </p:nvSpPr>
            <p:spPr>
              <a:xfrm>
                <a:off x="10394909" y="2431238"/>
                <a:ext cx="824578" cy="824400"/>
              </a:xfrm>
              <a:prstGeom prst="ellipse">
                <a:avLst/>
              </a:prstGeom>
              <a:solidFill>
                <a:schemeClr val="accent3"/>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zh-CN" altLang="en-US" sz="1400" dirty="0">
                    <a:solidFill>
                      <a:srgbClr val="FFFFFF"/>
                    </a:solidFill>
                    <a:latin typeface="+mn-ea"/>
                  </a:rPr>
                  <a:t>归集</a:t>
                </a:r>
              </a:p>
            </p:txBody>
          </p:sp>
          <p:sp>
            <p:nvSpPr>
              <p:cNvPr id="1028" name="iśľîdé">
                <a:extLst>
                  <a:ext uri="{FF2B5EF4-FFF2-40B4-BE49-F238E27FC236}">
                    <a16:creationId xmlns:a16="http://schemas.microsoft.com/office/drawing/2014/main" id="{BB7D47D8-6EF4-5EAE-D476-36368C62D84E}"/>
                  </a:ext>
                </a:extLst>
              </p:cNvPr>
              <p:cNvSpPr/>
              <p:nvPr/>
            </p:nvSpPr>
            <p:spPr>
              <a:xfrm>
                <a:off x="10493868" y="3877652"/>
                <a:ext cx="720000" cy="720000"/>
              </a:xfrm>
              <a:prstGeom prst="ellipse">
                <a:avLst/>
              </a:prstGeom>
              <a:solidFill>
                <a:schemeClr val="accent3"/>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zh-CN" altLang="en-US" sz="1400" dirty="0">
                    <a:solidFill>
                      <a:srgbClr val="FFFFFF"/>
                    </a:solidFill>
                    <a:latin typeface="+mn-ea"/>
                  </a:rPr>
                  <a:t>分配</a:t>
                </a:r>
              </a:p>
            </p:txBody>
          </p:sp>
          <p:sp>
            <p:nvSpPr>
              <p:cNvPr id="1029" name="ï$ļîḓe">
                <a:extLst>
                  <a:ext uri="{FF2B5EF4-FFF2-40B4-BE49-F238E27FC236}">
                    <a16:creationId xmlns:a16="http://schemas.microsoft.com/office/drawing/2014/main" id="{AA1A4450-3026-E2AC-3405-20A72E63D1C8}"/>
                  </a:ext>
                </a:extLst>
              </p:cNvPr>
              <p:cNvSpPr/>
              <p:nvPr/>
            </p:nvSpPr>
            <p:spPr>
              <a:xfrm>
                <a:off x="9471895" y="4401457"/>
                <a:ext cx="919472" cy="918000"/>
              </a:xfrm>
              <a:prstGeom prst="ellipse">
                <a:avLst/>
              </a:prstGeom>
              <a:solidFill>
                <a:schemeClr val="accent3"/>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zh-CN" altLang="en-US" sz="1400" dirty="0">
                    <a:solidFill>
                      <a:srgbClr val="FFFFFF"/>
                    </a:solidFill>
                    <a:latin typeface="+mn-ea"/>
                  </a:rPr>
                  <a:t>比例</a:t>
                </a:r>
                <a:endParaRPr lang="en-US" altLang="zh-CN" sz="1400" dirty="0">
                  <a:solidFill>
                    <a:srgbClr val="FFFFFF"/>
                  </a:solidFill>
                  <a:latin typeface="+mn-ea"/>
                </a:endParaRPr>
              </a:p>
              <a:p>
                <a:pPr algn="ctr" defTabSz="913765">
                  <a:lnSpc>
                    <a:spcPct val="120000"/>
                  </a:lnSpc>
                </a:pPr>
                <a:r>
                  <a:rPr lang="zh-CN" altLang="en-US" sz="1400" dirty="0">
                    <a:solidFill>
                      <a:srgbClr val="FFFFFF"/>
                    </a:solidFill>
                    <a:latin typeface="+mn-ea"/>
                  </a:rPr>
                  <a:t>计算</a:t>
                </a:r>
              </a:p>
            </p:txBody>
          </p:sp>
          <p:sp>
            <p:nvSpPr>
              <p:cNvPr id="1030" name="îşļídè">
                <a:extLst>
                  <a:ext uri="{FF2B5EF4-FFF2-40B4-BE49-F238E27FC236}">
                    <a16:creationId xmlns:a16="http://schemas.microsoft.com/office/drawing/2014/main" id="{E56BE743-7705-FEEE-1AEB-B242FC7BC918}"/>
                  </a:ext>
                </a:extLst>
              </p:cNvPr>
              <p:cNvSpPr/>
              <p:nvPr/>
            </p:nvSpPr>
            <p:spPr>
              <a:xfrm>
                <a:off x="9816955" y="3134992"/>
                <a:ext cx="792000" cy="792000"/>
              </a:xfrm>
              <a:prstGeom prst="ellipse">
                <a:avLst/>
              </a:prstGeom>
              <a:solidFill>
                <a:schemeClr val="accent3"/>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spAutoFit/>
              </a:bodyPr>
              <a:lstStyle/>
              <a:p>
                <a:pPr algn="ctr" defTabSz="913765">
                  <a:lnSpc>
                    <a:spcPct val="120000"/>
                  </a:lnSpc>
                </a:pPr>
                <a:r>
                  <a:rPr lang="zh-CN" altLang="en-US" sz="1400" dirty="0">
                    <a:solidFill>
                      <a:srgbClr val="FFFFFF"/>
                    </a:solidFill>
                    <a:latin typeface="+mn-ea"/>
                  </a:rPr>
                  <a:t>计算</a:t>
                </a:r>
                <a:endParaRPr lang="en-US" altLang="zh-CN" sz="1400" dirty="0">
                  <a:solidFill>
                    <a:srgbClr val="FFFFFF"/>
                  </a:solidFill>
                  <a:latin typeface="+mn-ea"/>
                </a:endParaRPr>
              </a:p>
              <a:p>
                <a:pPr algn="ctr" defTabSz="913765">
                  <a:lnSpc>
                    <a:spcPct val="120000"/>
                  </a:lnSpc>
                </a:pPr>
                <a:r>
                  <a:rPr lang="zh-CN" altLang="en-US" sz="1400" dirty="0">
                    <a:solidFill>
                      <a:srgbClr val="FFFFFF"/>
                    </a:solidFill>
                    <a:latin typeface="+mn-ea"/>
                  </a:rPr>
                  <a:t>结果</a:t>
                </a:r>
              </a:p>
            </p:txBody>
          </p:sp>
          <p:grpSp>
            <p:nvGrpSpPr>
              <p:cNvPr id="4" name="isľïďe">
                <a:extLst>
                  <a:ext uri="{FF2B5EF4-FFF2-40B4-BE49-F238E27FC236}">
                    <a16:creationId xmlns:a16="http://schemas.microsoft.com/office/drawing/2014/main" id="{8B8E3ADC-BCE0-4FDB-9B0F-548697204A38}"/>
                  </a:ext>
                </a:extLst>
              </p:cNvPr>
              <p:cNvGrpSpPr/>
              <p:nvPr/>
            </p:nvGrpSpPr>
            <p:grpSpPr>
              <a:xfrm>
                <a:off x="7760656" y="2820003"/>
                <a:ext cx="1770096" cy="1771200"/>
                <a:chOff x="7760656" y="2820003"/>
                <a:chExt cx="1770096" cy="1771200"/>
              </a:xfrm>
            </p:grpSpPr>
            <p:sp>
              <p:nvSpPr>
                <p:cNvPr id="1110" name="ïşḻiḓé">
                  <a:extLst>
                    <a:ext uri="{FF2B5EF4-FFF2-40B4-BE49-F238E27FC236}">
                      <a16:creationId xmlns:a16="http://schemas.microsoft.com/office/drawing/2014/main" id="{3BE68C40-011F-8C74-049C-CA572CEE8120}"/>
                    </a:ext>
                  </a:extLst>
                </p:cNvPr>
                <p:cNvSpPr/>
                <p:nvPr/>
              </p:nvSpPr>
              <p:spPr>
                <a:xfrm>
                  <a:off x="7760656" y="2820003"/>
                  <a:ext cx="1770096" cy="1771200"/>
                </a:xfrm>
                <a:prstGeom prst="ellipse">
                  <a:avLst/>
                </a:prstGeom>
                <a:solidFill>
                  <a:schemeClr val="accent3">
                    <a:alpha val="20000"/>
                  </a:schemeClr>
                </a:solidFill>
                <a:ln w="12700" cap="rnd">
                  <a:noFill/>
                  <a:prstDash val="solid"/>
                  <a:round/>
                </a:ln>
                <a:effectLst>
                  <a:outerShdw blurRad="254000" dist="127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a:lnSpc>
                      <a:spcPct val="120000"/>
                    </a:lnSpc>
                  </a:pPr>
                  <a:endParaRPr lang="zh-CN" altLang="en-US" sz="2000" b="1" dirty="0">
                    <a:solidFill>
                      <a:srgbClr val="FFFFFF"/>
                    </a:solidFill>
                    <a:latin typeface="+mn-ea"/>
                  </a:endParaRPr>
                </a:p>
              </p:txBody>
            </p:sp>
            <p:sp>
              <p:nvSpPr>
                <p:cNvPr id="25" name="ï$ļîḍé">
                  <a:extLst>
                    <a:ext uri="{FF2B5EF4-FFF2-40B4-BE49-F238E27FC236}">
                      <a16:creationId xmlns:a16="http://schemas.microsoft.com/office/drawing/2014/main" id="{B4CC65E1-B23A-492A-2CE0-5B8295E73198}"/>
                    </a:ext>
                  </a:extLst>
                </p:cNvPr>
                <p:cNvSpPr/>
                <p:nvPr/>
              </p:nvSpPr>
              <p:spPr>
                <a:xfrm>
                  <a:off x="7930849" y="2985603"/>
                  <a:ext cx="1440000" cy="1440000"/>
                </a:xfrm>
                <a:prstGeom prst="ellipse">
                  <a:avLst/>
                </a:prstGeom>
                <a:solidFill>
                  <a:schemeClr val="accent3"/>
                </a:soli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spAutoFit/>
                </a:bodyPr>
                <a:lstStyle/>
                <a:p>
                  <a:pPr algn="ctr" defTabSz="913765">
                    <a:lnSpc>
                      <a:spcPct val="120000"/>
                    </a:lnSpc>
                  </a:pPr>
                  <a:r>
                    <a:rPr lang="zh-CN" altLang="en-US" sz="1600" b="1" dirty="0">
                      <a:solidFill>
                        <a:srgbClr val="FFFFFF"/>
                      </a:solidFill>
                      <a:latin typeface="+mn-ea"/>
                    </a:rPr>
                    <a:t>作业</a:t>
                  </a:r>
                  <a:endParaRPr lang="en-US" altLang="zh-CN" sz="1600" b="1" dirty="0">
                    <a:solidFill>
                      <a:srgbClr val="FFFFFF"/>
                    </a:solidFill>
                    <a:latin typeface="+mn-ea"/>
                  </a:endParaRPr>
                </a:p>
                <a:p>
                  <a:pPr algn="ctr" defTabSz="913765">
                    <a:lnSpc>
                      <a:spcPct val="120000"/>
                    </a:lnSpc>
                  </a:pPr>
                  <a:r>
                    <a:rPr lang="zh-CN" altLang="en-US" sz="1600" b="1" dirty="0">
                      <a:solidFill>
                        <a:srgbClr val="FFFFFF"/>
                      </a:solidFill>
                      <a:latin typeface="+mn-ea"/>
                    </a:rPr>
                    <a:t>实施步骤</a:t>
                  </a:r>
                  <a:endParaRPr lang="zh-CN" altLang="en-US" sz="1400" b="1" dirty="0">
                    <a:solidFill>
                      <a:srgbClr val="FFFFFF"/>
                    </a:solidFill>
                    <a:latin typeface="+mn-ea"/>
                  </a:endParaRPr>
                </a:p>
              </p:txBody>
            </p:sp>
          </p:grpSp>
        </p:grpSp>
      </p:grpSp>
      <p:sp>
        <p:nvSpPr>
          <p:cNvPr id="7" name="îšľîḑe">
            <a:extLst>
              <a:ext uri="{FF2B5EF4-FFF2-40B4-BE49-F238E27FC236}">
                <a16:creationId xmlns:a16="http://schemas.microsoft.com/office/drawing/2014/main" id="{4FDA4F2C-2E70-253B-3264-5D66BD2A1FD1}"/>
              </a:ext>
            </a:extLst>
          </p:cNvPr>
          <p:cNvSpPr>
            <a:spLocks noGrp="1"/>
          </p:cNvSpPr>
          <p:nvPr>
            <p:ph type="sldNum" sz="quarter" idx="12"/>
          </p:nvPr>
        </p:nvSpPr>
        <p:spPr/>
        <p:txBody>
          <a:bodyPr/>
          <a:lstStyle/>
          <a:p>
            <a:fld id="{7F65B630-C7FF-41C0-9923-C5E5E29EED81}" type="slidenum">
              <a:rPr lang="en-US" altLang="zh-CN" smtClean="0"/>
              <a:pPr/>
              <a:t>9</a:t>
            </a:fld>
            <a:endParaRPr lang="en-US"/>
          </a:p>
        </p:txBody>
      </p:sp>
    </p:spTree>
    <p:extLst>
      <p:ext uri="{BB962C8B-B14F-4D97-AF65-F5344CB8AC3E}">
        <p14:creationId xmlns:p14="http://schemas.microsoft.com/office/powerpoint/2010/main" val="21820618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HEME" val="#782110"/>
  <p:tag name="ISLIDE.TEMPLATE" val="f3445b96-3ece-4591-b704-53b4e0861f6e"/>
</p:tagLst>
</file>

<file path=ppt/tags/tag10.xml><?xml version="1.0" encoding="utf-8"?>
<p:tagLst xmlns:a="http://schemas.openxmlformats.org/drawingml/2006/main" xmlns:r="http://schemas.openxmlformats.org/officeDocument/2006/relationships" xmlns:p="http://schemas.openxmlformats.org/presentationml/2006/main">
  <p:tag name="ADJUSTMENTS" val="16.53576"/>
  <p:tag name="SHADOWSIZE" val="100"/>
</p:tagLst>
</file>

<file path=ppt/tags/tag11.xml><?xml version="1.0" encoding="utf-8"?>
<p:tagLst xmlns:a="http://schemas.openxmlformats.org/drawingml/2006/main" xmlns:r="http://schemas.openxmlformats.org/officeDocument/2006/relationships" xmlns:p="http://schemas.openxmlformats.org/presentationml/2006/main">
  <p:tag name="SHADOWSIZE" val="100"/>
</p:tagLst>
</file>

<file path=ppt/tags/tag12.xml><?xml version="1.0" encoding="utf-8"?>
<p:tagLst xmlns:a="http://schemas.openxmlformats.org/drawingml/2006/main" xmlns:r="http://schemas.openxmlformats.org/officeDocument/2006/relationships" xmlns:p="http://schemas.openxmlformats.org/presentationml/2006/main">
  <p:tag name="ADJUSTMENTS" val="16.53576"/>
  <p:tag name="SHADOWSIZE" val="100"/>
</p:tagLst>
</file>

<file path=ppt/tags/tag13.xml><?xml version="1.0" encoding="utf-8"?>
<p:tagLst xmlns:a="http://schemas.openxmlformats.org/drawingml/2006/main" xmlns:r="http://schemas.openxmlformats.org/officeDocument/2006/relationships" xmlns:p="http://schemas.openxmlformats.org/presentationml/2006/main">
  <p:tag name="SHADOWSIZE" val="100"/>
</p:tagLst>
</file>

<file path=ppt/tags/tag14.xml><?xml version="1.0" encoding="utf-8"?>
<p:tagLst xmlns:a="http://schemas.openxmlformats.org/drawingml/2006/main" xmlns:r="http://schemas.openxmlformats.org/officeDocument/2006/relationships" xmlns:p="http://schemas.openxmlformats.org/presentationml/2006/main">
  <p:tag name="ADJUSTMENTS" val="3.279978"/>
  <p:tag name="SHADOWSIZE" val="100"/>
</p:tagLst>
</file>

<file path=ppt/tags/tag15.xml><?xml version="1.0" encoding="utf-8"?>
<p:tagLst xmlns:a="http://schemas.openxmlformats.org/drawingml/2006/main" xmlns:r="http://schemas.openxmlformats.org/officeDocument/2006/relationships" xmlns:p="http://schemas.openxmlformats.org/presentationml/2006/main">
  <p:tag name="SHADOWSIZE" val="100"/>
</p:tagLst>
</file>

<file path=ppt/tags/tag16.xml><?xml version="1.0" encoding="utf-8"?>
<p:tagLst xmlns:a="http://schemas.openxmlformats.org/drawingml/2006/main" xmlns:r="http://schemas.openxmlformats.org/officeDocument/2006/relationships" xmlns:p="http://schemas.openxmlformats.org/presentationml/2006/main">
  <p:tag name="ADJUSTMENTS" val="3.279978"/>
  <p:tag name="SHADOWSIZE" val="100"/>
</p:tagLst>
</file>

<file path=ppt/tags/tag17.xml><?xml version="1.0" encoding="utf-8"?>
<p:tagLst xmlns:a="http://schemas.openxmlformats.org/drawingml/2006/main" xmlns:r="http://schemas.openxmlformats.org/officeDocument/2006/relationships" xmlns:p="http://schemas.openxmlformats.org/presentationml/2006/main">
  <p:tag name="SHADOWSIZE" val="100"/>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DIAGRAM" val="#861589;"/>
</p:tagLst>
</file>

<file path=ppt/tags/tag4.xml><?xml version="1.0" encoding="utf-8"?>
<p:tagLst xmlns:a="http://schemas.openxmlformats.org/drawingml/2006/main" xmlns:r="http://schemas.openxmlformats.org/officeDocument/2006/relationships" xmlns:p="http://schemas.openxmlformats.org/presentationml/2006/main">
  <p:tag name="SHADOWSIZE" val="100"/>
</p:tagLst>
</file>

<file path=ppt/tags/tag5.xml><?xml version="1.0" encoding="utf-8"?>
<p:tagLst xmlns:a="http://schemas.openxmlformats.org/drawingml/2006/main" xmlns:r="http://schemas.openxmlformats.org/officeDocument/2006/relationships" xmlns:p="http://schemas.openxmlformats.org/presentationml/2006/main">
  <p:tag name="SHADOWSIZE" val="100"/>
</p:tagLst>
</file>

<file path=ppt/tags/tag6.xml><?xml version="1.0" encoding="utf-8"?>
<p:tagLst xmlns:a="http://schemas.openxmlformats.org/drawingml/2006/main" xmlns:r="http://schemas.openxmlformats.org/officeDocument/2006/relationships" xmlns:p="http://schemas.openxmlformats.org/presentationml/2006/main">
  <p:tag name="ISLIDE.ICON" val="#393845;#181366;"/>
</p:tagLst>
</file>

<file path=ppt/tags/tag7.xml><?xml version="1.0" encoding="utf-8"?>
<p:tagLst xmlns:a="http://schemas.openxmlformats.org/drawingml/2006/main" xmlns:r="http://schemas.openxmlformats.org/officeDocument/2006/relationships" xmlns:p="http://schemas.openxmlformats.org/presentationml/2006/main">
  <p:tag name="ADJUSTMENTS" val="16.53576"/>
  <p:tag name="SHADOWSIZE" val="100"/>
</p:tagLst>
</file>

<file path=ppt/tags/tag8.xml><?xml version="1.0" encoding="utf-8"?>
<p:tagLst xmlns:a="http://schemas.openxmlformats.org/drawingml/2006/main" xmlns:r="http://schemas.openxmlformats.org/officeDocument/2006/relationships" xmlns:p="http://schemas.openxmlformats.org/presentationml/2006/main">
  <p:tag name="ADJUSTMENTS" val="16.53576"/>
  <p:tag name="SHADOWSIZE" val="100"/>
</p:tagLst>
</file>

<file path=ppt/tags/tag9.xml><?xml version="1.0" encoding="utf-8"?>
<p:tagLst xmlns:a="http://schemas.openxmlformats.org/drawingml/2006/main" xmlns:r="http://schemas.openxmlformats.org/officeDocument/2006/relationships" xmlns:p="http://schemas.openxmlformats.org/presentationml/2006/main">
  <p:tag name="SHADOWSIZE" val="100"/>
</p:tagLst>
</file>

<file path=ppt/theme/theme1.xml><?xml version="1.0" encoding="utf-8"?>
<a:theme xmlns:a="http://schemas.openxmlformats.org/drawingml/2006/main" name="Designed by iSlide">
  <a:themeElements>
    <a:clrScheme name="iSlide VI标准">
      <a:dk1>
        <a:srgbClr val="2F2F2F"/>
      </a:dk1>
      <a:lt1>
        <a:srgbClr val="FFFFFF"/>
      </a:lt1>
      <a:dk2>
        <a:srgbClr val="778495"/>
      </a:dk2>
      <a:lt2>
        <a:srgbClr val="F0F0F0"/>
      </a:lt2>
      <a:accent1>
        <a:srgbClr val="2E65FB"/>
      </a:accent1>
      <a:accent2>
        <a:srgbClr val="F9CB05"/>
      </a:accent2>
      <a:accent3>
        <a:srgbClr val="EB9823"/>
      </a:accent3>
      <a:accent4>
        <a:srgbClr val="2F2F2F"/>
      </a:accent4>
      <a:accent5>
        <a:srgbClr val="9F7133"/>
      </a:accent5>
      <a:accent6>
        <a:srgbClr val="6D4B25"/>
      </a:accent6>
      <a:hlink>
        <a:srgbClr val="F84D4D"/>
      </a:hlink>
      <a:folHlink>
        <a:srgbClr val="979797"/>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alpha val="50000"/>
          </a:schemeClr>
        </a:solidFill>
        <a:ln w="12700" cap="flat" cmpd="sng" algn="ctr">
          <a:noFill/>
          <a:prstDash val="solid"/>
          <a:miter lim="800000"/>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lt1"/>
            </a:solidFill>
            <a:latin typeface="Arial" panose="020B0604020202020204" pitchFamily="34" charset="0"/>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Default.potx" id="{1D9758C4-BF53-48D5-9F51-21F468A6C710}" vid="{F0E1EFAF-5478-48F0-8152-DA9350739A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2F2F2F"/>
    </a:dk1>
    <a:lt1>
      <a:srgbClr val="FFFFFF"/>
    </a:lt1>
    <a:dk2>
      <a:srgbClr val="778495"/>
    </a:dk2>
    <a:lt2>
      <a:srgbClr val="F0F0F0"/>
    </a:lt2>
    <a:accent1>
      <a:srgbClr val="2E65FB"/>
    </a:accent1>
    <a:accent2>
      <a:srgbClr val="F9CB05"/>
    </a:accent2>
    <a:accent3>
      <a:srgbClr val="EB9823"/>
    </a:accent3>
    <a:accent4>
      <a:srgbClr val="2F2F2F"/>
    </a:accent4>
    <a:accent5>
      <a:srgbClr val="9F7133"/>
    </a:accent5>
    <a:accent6>
      <a:srgbClr val="6D4B25"/>
    </a:accent6>
    <a:hlink>
      <a:srgbClr val="F84D4D"/>
    </a:hlink>
    <a:folHlink>
      <a:srgbClr val="979797"/>
    </a:folHlink>
  </a:clrScheme>
</a:themeOverride>
</file>

<file path=docProps/app.xml><?xml version="1.0" encoding="utf-8"?>
<Properties xmlns="http://schemas.openxmlformats.org/officeDocument/2006/extended-properties" xmlns:vt="http://schemas.openxmlformats.org/officeDocument/2006/docPropsVTypes">
  <Template>Yu</Template>
  <TotalTime>0</TotalTime>
  <Words>2726</Words>
  <Application>Microsoft Office PowerPoint</Application>
  <PresentationFormat>宽屏</PresentationFormat>
  <Paragraphs>355</Paragraphs>
  <Slides>30</Slides>
  <Notes>29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30</vt:i4>
      </vt:variant>
    </vt:vector>
  </HeadingPairs>
  <TitlesOfParts>
    <vt:vector size="34" baseType="lpstr">
      <vt:lpstr>等线</vt:lpstr>
      <vt:lpstr>微软雅黑</vt:lpstr>
      <vt:lpstr>Arial</vt:lpstr>
      <vt:lpstr>Designed by iSlide</vt:lpstr>
      <vt:lpstr>经营管理 毕业论文答辩</vt:lpstr>
      <vt:lpstr>PowerPoint 演示文稿</vt:lpstr>
      <vt:lpstr>选题背景</vt:lpstr>
      <vt:lpstr>选题国外研究现状</vt:lpstr>
      <vt:lpstr>选题国内研究现状</vt:lpstr>
      <vt:lpstr>选题的目的与意义</vt:lpstr>
      <vt:lpstr>研究方法</vt:lpstr>
      <vt:lpstr>作业成本</vt:lpstr>
      <vt:lpstr>作业实施模型</vt:lpstr>
      <vt:lpstr>竞争对手分析</vt:lpstr>
      <vt:lpstr>价值链管理分析</vt:lpstr>
      <vt:lpstr>成本管理分析</vt:lpstr>
      <vt:lpstr>战略成本分析</vt:lpstr>
      <vt:lpstr>营运管理分析</vt:lpstr>
      <vt:lpstr>研究内容</vt:lpstr>
      <vt:lpstr>管理会计研究难点</vt:lpstr>
      <vt:lpstr>管理会计研究重点</vt:lpstr>
      <vt:lpstr>国内外就业情况</vt:lpstr>
      <vt:lpstr>管理会计国内薪资水平不断提高</vt:lpstr>
      <vt:lpstr>报考人数程增长趋势</vt:lpstr>
      <vt:lpstr>电子工具多样化</vt:lpstr>
      <vt:lpstr>归纳总结</vt:lpstr>
      <vt:lpstr>结论和建议</vt:lpstr>
      <vt:lpstr>创新和亮点</vt:lpstr>
      <vt:lpstr>未来展望</vt:lpstr>
      <vt:lpstr>小结</vt:lpstr>
      <vt:lpstr>参考文献</vt:lpstr>
      <vt:lpstr>参考文献</vt:lpstr>
      <vt:lpstr>致谢信</vt:lpstr>
      <vt:lpstr>谢谢观看</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黄蓝撞色几何风经营管理毕业论文答辩PPT模板</dc:title>
  <dc:creator>Yu</dc:creator>
  <cp:keywords>51PPT模板网（www.51pptmoban.com）</cp:keywords>
  <dc:description>51PPT模板网，幻灯片演示模板及素材免费下载！_x000d_
51PPT模板网 唯一访问网址：www.51pptmoban.com</dc:description>
  <cp:lastModifiedBy>jingtao hu</cp:lastModifiedBy>
  <cp:revision>4</cp:revision>
  <cp:lastPrinted>2023-01-16T16:00:00Z</cp:lastPrinted>
  <dcterms:created xsi:type="dcterms:W3CDTF">2023-01-16T16:00:00Z</dcterms:created>
  <dcterms:modified xsi:type="dcterms:W3CDTF">2024-09-15T02:58:18Z</dcterms:modified>
  <cp:contentStatus>黄蓝撞色几何风经营管理毕业论文答辩PPT模板，www.51pptmoban.com</cp:contentStatus>
  <cp:version>51pptmoban.com（V51PPT-24060503版）</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f3445b96-3ece-4591-b704-53b4e0861f6e</vt:lpwstr>
  </property>
</Properties>
</file>