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95" r:id="rId3"/>
    <p:sldId id="290" r:id="rId5"/>
    <p:sldId id="283" r:id="rId6"/>
    <p:sldId id="429" r:id="rId7"/>
    <p:sldId id="453" r:id="rId8"/>
    <p:sldId id="430" r:id="rId9"/>
    <p:sldId id="432" r:id="rId10"/>
    <p:sldId id="461" r:id="rId11"/>
    <p:sldId id="462" r:id="rId12"/>
    <p:sldId id="463" r:id="rId13"/>
    <p:sldId id="464" r:id="rId14"/>
    <p:sldId id="439" r:id="rId15"/>
    <p:sldId id="438" r:id="rId16"/>
    <p:sldId id="291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3803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077264" y="53375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数据分析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数据分析与可视化</a:t>
            </a:r>
            <a:endParaRPr lang="zh-CN" altLang="en-US"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数据分析的应用场景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1160" y="1334135"/>
            <a:ext cx="41567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网络安全方面的应用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24840" y="2149475"/>
            <a:ext cx="66186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新型的病毒防御系统可以使用数据分析技术，建立潜在攻击识别分析模型，监测大量网络活动数据和相应的访问行为，识别可能进行入侵的可疑模式。</a:t>
            </a:r>
            <a:endParaRPr lang="zh-CN" altLang="en-US"/>
          </a:p>
        </p:txBody>
      </p:sp>
      <p:pic>
        <p:nvPicPr>
          <p:cNvPr id="19462" name="Picture 6" descr="https://pad.mydrivers.com/img/20170628/e4be049ff5904ec9a627e8ed9728833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0" y="3734710"/>
            <a:ext cx="6099013" cy="273886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数据分析的应用场景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21335" y="1372870"/>
            <a:ext cx="3743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交通物流方面的应用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39140" y="2493010"/>
            <a:ext cx="33070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用户可以通过业务系统和GPS定位系统获得数据，使用数据构建交流状况预测分析模型，有效预测实时路况、物流状况、车流量、货物吞吐量，进而提前补货，制定库存管理策略。</a:t>
            </a:r>
            <a:endParaRPr lang="zh-CN" altLang="en-US"/>
          </a:p>
        </p:txBody>
      </p:sp>
      <p:pic>
        <p:nvPicPr>
          <p:cNvPr id="20482" name="Picture 2" descr="https://timgsa.baidu.com/timg?image&amp;quality=80&amp;size=b9999_10000&amp;sec=1542099129246&amp;di=a0ba037756683cbd220bf4c2b4ff5e92&amp;imgtype=0&amp;src=http%3A%2F%2F365jia.cn%2Fuploads%2Fnews%2Ffolder_1744198%2Fimages%2F596657d743231959ffd00b0c0b441eb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60" y="1440180"/>
            <a:ext cx="4779645" cy="39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cs typeface="+mn-ea"/>
                <a:sym typeface="+mn-lt"/>
              </a:rPr>
              <a:t>数据分析的流程</a:t>
            </a: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数据分析的流程</a:t>
            </a:r>
            <a:endParaRPr lang="en-US" altLang="zh-CN" dirty="0"/>
          </a:p>
        </p:txBody>
      </p:sp>
      <p:pic>
        <p:nvPicPr>
          <p:cNvPr id="6" name="图片 5" descr="图片1"/>
          <p:cNvPicPr/>
          <p:nvPr/>
        </p:nvPicPr>
        <p:blipFill>
          <a:blip r:embed="rId1"/>
          <a:stretch>
            <a:fillRect/>
          </a:stretch>
        </p:blipFill>
        <p:spPr>
          <a:xfrm>
            <a:off x="749300" y="1969770"/>
            <a:ext cx="7687310" cy="757555"/>
          </a:xfrm>
          <a:prstGeom prst="rect">
            <a:avLst/>
          </a:prstGeom>
        </p:spPr>
      </p:pic>
      <p:sp>
        <p:nvSpPr>
          <p:cNvPr id="5" name="上箭头标注 4"/>
          <p:cNvSpPr/>
          <p:nvPr/>
        </p:nvSpPr>
        <p:spPr>
          <a:xfrm>
            <a:off x="935355" y="2737485"/>
            <a:ext cx="887095" cy="19304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923"/>
            </a:avLst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要解决什么业务问题？</a:t>
            </a:r>
            <a:endParaRPr lang="zh-CN" altLang="en-US" sz="16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上箭头标注 6"/>
          <p:cNvSpPr/>
          <p:nvPr/>
        </p:nvSpPr>
        <p:spPr>
          <a:xfrm>
            <a:off x="2502535" y="2727325"/>
            <a:ext cx="988695" cy="193992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923"/>
            </a:avLst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收集与整合数据</a:t>
            </a:r>
            <a:endParaRPr lang="zh-CN" altLang="en-US" sz="16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上箭头标注 7"/>
          <p:cNvSpPr/>
          <p:nvPr/>
        </p:nvSpPr>
        <p:spPr>
          <a:xfrm>
            <a:off x="4171315" y="2727325"/>
            <a:ext cx="989330" cy="194056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923"/>
            </a:avLst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数</a:t>
            </a:r>
            <a:r>
              <a:rPr lang="zh-CN" altLang="zh-CN" sz="16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据进行清</a:t>
            </a:r>
            <a:r>
              <a:rPr lang="zh-CN" altLang="zh-CN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洗、加工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zh-CN" altLang="zh-CN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整</a:t>
            </a:r>
            <a:r>
              <a:rPr lang="zh-CN" altLang="zh-CN" sz="16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理</a:t>
            </a:r>
            <a:endParaRPr lang="zh-CN" altLang="en-US" sz="16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上箭头标注 8"/>
          <p:cNvSpPr/>
          <p:nvPr/>
        </p:nvSpPr>
        <p:spPr>
          <a:xfrm>
            <a:off x="5738495" y="2727325"/>
            <a:ext cx="1004570" cy="193992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923"/>
            </a:avLst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对数据进行探索与分析</a:t>
            </a:r>
            <a:endParaRPr lang="zh-CN" altLang="en-US" sz="16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7414260" y="2727325"/>
            <a:ext cx="933450" cy="193992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923"/>
            </a:avLst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以图表来展现分析结果</a:t>
            </a:r>
            <a:endParaRPr lang="zh-CN" altLang="en-US" sz="16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0210" y="1165860"/>
            <a:ext cx="5627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数据分析大致可以分为以下五个阶段：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6076315"/>
            <a:ext cx="1216025" cy="4076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0" y="5111115"/>
            <a:ext cx="587375" cy="584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60" y="5184775"/>
            <a:ext cx="1249045" cy="510540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7" idx="2"/>
            <a:endCxn id="15" idx="0"/>
          </p:cNvCxnSpPr>
          <p:nvPr/>
        </p:nvCxnSpPr>
        <p:spPr>
          <a:xfrm flipH="1">
            <a:off x="2260600" y="4667250"/>
            <a:ext cx="736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2"/>
            <a:endCxn id="13" idx="0"/>
          </p:cNvCxnSpPr>
          <p:nvPr/>
        </p:nvCxnSpPr>
        <p:spPr>
          <a:xfrm flipH="1">
            <a:off x="1543685" y="5695315"/>
            <a:ext cx="71691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4" idx="0"/>
          </p:cNvCxnSpPr>
          <p:nvPr/>
        </p:nvCxnSpPr>
        <p:spPr>
          <a:xfrm>
            <a:off x="2997200" y="4667250"/>
            <a:ext cx="788035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39496" y="3656311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800" dirty="0">
                  <a:solidFill>
                    <a:schemeClr val="bg1"/>
                  </a:solidFill>
                  <a:cs typeface="+mn-ea"/>
                  <a:sym typeface="+mn-lt"/>
                </a:rPr>
                <a:t>数据分析的流程</a:t>
              </a:r>
              <a:endParaRPr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什么是数据分析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29509" y="2691518"/>
            <a:ext cx="5205320" cy="632787"/>
            <a:chOff x="2582203" y="2397869"/>
            <a:chExt cx="6940427" cy="632787"/>
          </a:xfrm>
        </p:grpSpPr>
        <p:sp>
          <p:nvSpPr>
            <p:cNvPr id="15" name="矩形 33"/>
            <p:cNvSpPr/>
            <p:nvPr/>
          </p:nvSpPr>
          <p:spPr>
            <a:xfrm>
              <a:off x="3531520" y="2397869"/>
              <a:ext cx="5991110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数据分析的应用场景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690" y="2877820"/>
            <a:ext cx="3533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什么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是数据分析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什么是数据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590" y="966470"/>
            <a:ext cx="8574405" cy="1367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数据分析就可以从海量数据中获得潜藏的有价值的信息，帮助企业或个人预测未来的趋势和行为。掌握了数据分析能力，往往在其岗位上更有竞争力。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00355" y="2586990"/>
            <a:ext cx="80606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数据分析是使用适当的统计分析方法对收集来的大量数据进行分析，从中提取有用信息和形成结论，并加以详细研究和概括总结的过程。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972185" y="4302125"/>
            <a:ext cx="38842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i="1"/>
              <a:t>数据分析的目的在于，将隐藏在一大批看似杂乱无章的数据信息集中提炼出来有用的数据，以找出所研究对象的内在规律。</a:t>
            </a:r>
            <a:endParaRPr lang="zh-CN" altLang="en-US" i="1"/>
          </a:p>
        </p:txBody>
      </p:sp>
      <p:pic>
        <p:nvPicPr>
          <p:cNvPr id="10243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65" y="3931285"/>
            <a:ext cx="209042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什么是数据分析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0365" y="1406525"/>
            <a:ext cx="7289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在统计学领域中，数据分析可以划分为如下三类：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80365" y="2291080"/>
            <a:ext cx="2510155" cy="21075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2130" y="4398645"/>
            <a:ext cx="2150745" cy="542925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5pPr>
          </a:lstStyle>
          <a:p>
            <a:pPr algn="ctr">
              <a:defRPr/>
            </a:pPr>
            <a:r>
              <a:rPr lang="zh-CN" altLang="en-US" sz="2000" b="1" noProof="1">
                <a:solidFill>
                  <a:srgbClr val="FFFFFF"/>
                </a:solidFill>
                <a:ea typeface="等线" panose="02010600030101010101" charset="-122"/>
              </a:rPr>
              <a:t>描述</a:t>
            </a:r>
            <a:r>
              <a:rPr lang="zh-CN" altLang="en-US" sz="2000" b="1" noProof="1" smtClean="0">
                <a:solidFill>
                  <a:srgbClr val="FFFFFF"/>
                </a:solidFill>
                <a:ea typeface="等线" panose="02010600030101010101" charset="-122"/>
              </a:rPr>
              <a:t>性数据分析</a:t>
            </a:r>
            <a:endParaRPr lang="zh-CN" altLang="en-US" sz="20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462280" y="2600960"/>
            <a:ext cx="23241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 smtClean="0"/>
              <a:t>从</a:t>
            </a:r>
            <a:r>
              <a:rPr lang="zh-CN" altLang="zh-CN" sz="2000" dirty="0"/>
              <a:t>一组数据中，可以摘要并且描述这份数据的集中和离散情形。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18510" y="2291715"/>
            <a:ext cx="2558415" cy="21069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53130" y="4398645"/>
            <a:ext cx="2294890" cy="542925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5pPr>
          </a:lstStyle>
          <a:p>
            <a:pPr algn="ctr">
              <a:defRPr/>
            </a:pPr>
            <a:r>
              <a:rPr lang="zh-CN" altLang="en-US" sz="2000" b="1" noProof="1">
                <a:solidFill>
                  <a:srgbClr val="FFFFFF"/>
                </a:solidFill>
                <a:ea typeface="等线" panose="02010600030101010101" charset="-122"/>
              </a:rPr>
              <a:t>探索</a:t>
            </a:r>
            <a:r>
              <a:rPr lang="zh-CN" altLang="en-US" sz="2000" b="1" noProof="1" smtClean="0">
                <a:solidFill>
                  <a:srgbClr val="FFFFFF"/>
                </a:solidFill>
                <a:ea typeface="等线" panose="02010600030101010101" charset="-122"/>
              </a:rPr>
              <a:t>性数据分析</a:t>
            </a:r>
            <a:endParaRPr lang="zh-CN" altLang="en-US" sz="20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3435350" y="2672080"/>
            <a:ext cx="231267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 smtClean="0"/>
              <a:t>从</a:t>
            </a:r>
            <a:r>
              <a:rPr lang="zh-CN" altLang="zh-CN" sz="2000" dirty="0"/>
              <a:t>海量数据中找出规律，并产生分析模型和研究假设。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91580" y="2291715"/>
            <a:ext cx="2401570" cy="21075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70015" y="4399280"/>
            <a:ext cx="2056130" cy="54229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ea"/>
              </a:defRPr>
            </a:lvl5pPr>
          </a:lstStyle>
          <a:p>
            <a:pPr algn="ctr">
              <a:defRPr/>
            </a:pPr>
            <a:r>
              <a:rPr lang="zh-CN" altLang="en-US" sz="2000" b="1" noProof="1">
                <a:solidFill>
                  <a:srgbClr val="FFFFFF"/>
                </a:solidFill>
                <a:ea typeface="等线" panose="02010600030101010101" charset="-122"/>
              </a:rPr>
              <a:t>验证</a:t>
            </a:r>
            <a:r>
              <a:rPr lang="zh-CN" altLang="en-US" sz="2000" b="1" noProof="1" smtClean="0">
                <a:solidFill>
                  <a:srgbClr val="FFFFFF"/>
                </a:solidFill>
                <a:ea typeface="等线" panose="02010600030101010101" charset="-122"/>
              </a:rPr>
              <a:t>性数据分析</a:t>
            </a:r>
            <a:endParaRPr lang="zh-CN" altLang="en-US" sz="20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383655" y="2560320"/>
            <a:ext cx="22288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 smtClean="0"/>
              <a:t>验</a:t>
            </a:r>
            <a:r>
              <a:rPr lang="zh-CN" altLang="zh-CN" sz="2000" dirty="0"/>
              <a:t>证科研假设测试所需的条件是否达到，以保证验证性分析的可靠性。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数据分析的应用场景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数据分析的应用场景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21995" y="1563370"/>
            <a:ext cx="2903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营销方面的应用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931920" y="1124585"/>
            <a:ext cx="4572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通过会员卡形式获得消费者的个人信息，以便对消费者的购买信息进一步研究其购买习惯，发现各类有价值的目标群体。</a:t>
            </a:r>
            <a:endParaRPr lang="zh-CN" altLang="en-US"/>
          </a:p>
        </p:txBody>
      </p:sp>
      <p:pic>
        <p:nvPicPr>
          <p:cNvPr id="12292" name="Picture 4" descr="https://ss2.bdstatic.com/70cFvnSh_Q1YnxGkpoWK1HF6hhy/it/u=236502902,1997616882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1" y="2627787"/>
            <a:ext cx="6913476" cy="38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数据分析的应用场景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67665" y="1319530"/>
            <a:ext cx="2873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医疗方面的应用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47065" y="2459355"/>
            <a:ext cx="3062605" cy="3221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医生通过记录和分析婴儿的心跳来监视早产婴儿和患病婴儿的情况，并针对婴儿的身体可能会出现的不适症状做出预测，这样可以帮助医生更好的救助患儿。</a:t>
            </a:r>
            <a:endParaRPr lang="zh-CN" altLang="en-US"/>
          </a:p>
        </p:txBody>
      </p:sp>
      <p:pic>
        <p:nvPicPr>
          <p:cNvPr id="17412" name="Picture 4" descr="https://timgsa.baidu.com/timg?image&amp;quality=80&amp;size=b9999_10000&amp;sec=1542110317070&amp;di=22a2b136e6917871e84f23c8a28f9da7&amp;imgtype=0&amp;src=http%3A%2F%2F6.pic.pc6.com%2Fthumb%2Fup%2F2016-11%2F2016117104242318_600_56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 b="2456"/>
          <a:stretch>
            <a:fillRect/>
          </a:stretch>
        </p:blipFill>
        <p:spPr bwMode="auto">
          <a:xfrm>
            <a:off x="4774587" y="1476542"/>
            <a:ext cx="3397094" cy="475188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数据分析的应用场景</a:t>
            </a:r>
            <a:endParaRPr lang="en-US" altLang="zh-CN" dirty="0"/>
          </a:p>
        </p:txBody>
      </p:sp>
      <p:pic>
        <p:nvPicPr>
          <p:cNvPr id="18437" name="Picture 5" descr="https://timgsa.baidu.com/timg?image&amp;quality=80&amp;size=b9999_10000&amp;sec=1542110905471&amp;di=58545f71b2e6f5fd043d95a5782e38e8&amp;imgtype=0&amp;src=http%3A%2F%2Fwap.yesky.com%2FuploadImages%2F2013%2F137%2FL7S15059KB25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16121" r="26214" b="20680"/>
          <a:stretch>
            <a:fillRect/>
          </a:stretch>
        </p:blipFill>
        <p:spPr bwMode="auto">
          <a:xfrm>
            <a:off x="4244236" y="2026273"/>
            <a:ext cx="4661942" cy="337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7050" y="1258570"/>
            <a:ext cx="33940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零售方面的应用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27050" y="2435860"/>
            <a:ext cx="3219450" cy="2560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在美国零售业曾经有这样一个传奇故事，某家商店将纸尿裤和啤酒并排放在一起销售，结果纸尿裤和啤酒的销量双双增长！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全屏显示(4:3)</PresentationFormat>
  <Paragraphs>104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等线</vt:lpstr>
      <vt:lpstr>微软雅黑 Light</vt:lpstr>
      <vt:lpstr>字魂59号-创粗黑</vt:lpstr>
      <vt:lpstr>黑体</vt:lpstr>
      <vt:lpstr>微软雅黑</vt:lpstr>
      <vt:lpstr>Arial Unicode MS</vt:lpstr>
      <vt:lpstr>Wingdings</vt:lpstr>
      <vt:lpstr>楷体</vt:lpstr>
      <vt:lpstr>Office 主题​​</vt:lpstr>
      <vt:lpstr>数据分析基础</vt:lpstr>
      <vt:lpstr>PowerPoint 演示文稿</vt:lpstr>
      <vt:lpstr>PowerPoint 演示文稿</vt:lpstr>
      <vt:lpstr>什么是数据分析</vt:lpstr>
      <vt:lpstr>什么是数据分析</vt:lpstr>
      <vt:lpstr>PowerPoint 演示文稿</vt:lpstr>
      <vt:lpstr>request &amp;response</vt:lpstr>
      <vt:lpstr>数据分析的应用场景</vt:lpstr>
      <vt:lpstr>数据分析的应用场景</vt:lpstr>
      <vt:lpstr>数据分析的应用场景</vt:lpstr>
      <vt:lpstr>数据分析的应用场景</vt:lpstr>
      <vt:lpstr>PowerPoint 演示文稿</vt:lpstr>
      <vt:lpstr>request &amp;response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et</cp:lastModifiedBy>
  <cp:revision>207</cp:revision>
  <dcterms:created xsi:type="dcterms:W3CDTF">2016-10-26T12:21:00Z</dcterms:created>
  <dcterms:modified xsi:type="dcterms:W3CDTF">2024-02-04T09:20:27Z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000D2C39DD1147198C7130698C8D6F9F</vt:lpwstr>
  </property>
</Properties>
</file>