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95" r:id="rId3"/>
    <p:sldId id="290" r:id="rId5"/>
    <p:sldId id="443" r:id="rId6"/>
    <p:sldId id="444" r:id="rId7"/>
    <p:sldId id="445" r:id="rId8"/>
    <p:sldId id="447" r:id="rId9"/>
    <p:sldId id="448" r:id="rId10"/>
    <p:sldId id="430" r:id="rId11"/>
    <p:sldId id="438" r:id="rId12"/>
    <p:sldId id="432" r:id="rId13"/>
    <p:sldId id="436" r:id="rId14"/>
    <p:sldId id="291" r:id="rId15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0066B3"/>
    <a:srgbClr val="F2F2F2"/>
    <a:srgbClr val="F1F1F1"/>
    <a:srgbClr val="005BAC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42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5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  <a:endParaRPr lang="zh-CN" altLang="en-US" sz="5400" b="1" kern="1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077264" y="5337556"/>
            <a:ext cx="2980350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主讲：程亮</a:t>
            </a:r>
            <a:endParaRPr lang="zh-CN" altLang="en-US" sz="3200" b="1" spc="3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网页请求基本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数据分析与可视化</a:t>
            </a:r>
            <a:endParaRPr lang="zh-CN" altLang="en-US" sz="5400" b="1" kern="10" spc="300" dirty="0">
              <a:solidFill>
                <a:srgbClr val="0066B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&amp; response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52256" y="1864311"/>
            <a:ext cx="22105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78497" y="1864311"/>
            <a:ext cx="22105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服务器端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062795" y="2050742"/>
            <a:ext cx="2815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062795" y="2550111"/>
            <a:ext cx="2815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/>
          <p:cNvSpPr/>
          <p:nvPr/>
        </p:nvSpPr>
        <p:spPr>
          <a:xfrm>
            <a:off x="3697549" y="1635713"/>
            <a:ext cx="1731146" cy="372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发送请求</a:t>
            </a:r>
            <a:r>
              <a:rPr lang="en-US" altLang="zh-CN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sz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3703931" y="2592281"/>
            <a:ext cx="1731146" cy="372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响应回复</a:t>
            </a:r>
            <a:r>
              <a:rPr lang="en-US" altLang="zh-CN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response</a:t>
            </a:r>
            <a:endParaRPr lang="zh-CN" altLang="en-US" sz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3479" y="3429000"/>
            <a:ext cx="8140824" cy="222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request</a:t>
            </a:r>
            <a:r>
              <a:rPr lang="zh-CN" altLang="en-US" dirty="0"/>
              <a:t>和</a:t>
            </a:r>
            <a:r>
              <a:rPr lang="en-US" altLang="zh-CN" dirty="0"/>
              <a:t>response</a:t>
            </a:r>
            <a:r>
              <a:rPr lang="zh-CN" altLang="en-US" dirty="0"/>
              <a:t>的作用执行流程：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服务器收到客户端的</a:t>
            </a:r>
            <a:r>
              <a:rPr lang="en-US" altLang="zh-CN" dirty="0"/>
              <a:t>http</a:t>
            </a:r>
            <a:r>
              <a:rPr lang="zh-CN" altLang="en-US" dirty="0"/>
              <a:t>请求，会针对每一次请求，分别创建一个用于代表请求的</a:t>
            </a:r>
            <a:r>
              <a:rPr lang="en-US" altLang="zh-CN" dirty="0"/>
              <a:t>request</a:t>
            </a:r>
            <a:r>
              <a:rPr lang="zh-CN" altLang="en-US" dirty="0"/>
              <a:t>对象、和代表响应的</a:t>
            </a:r>
            <a:r>
              <a:rPr lang="en-US" altLang="zh-CN" dirty="0"/>
              <a:t>response</a:t>
            </a:r>
            <a:r>
              <a:rPr lang="zh-CN" altLang="en-US" dirty="0"/>
              <a:t>对象。故：当需要获取客户机提交过来的数据时，找</a:t>
            </a:r>
            <a:r>
              <a:rPr lang="en-US" altLang="zh-CN" dirty="0"/>
              <a:t>request</a:t>
            </a:r>
            <a:r>
              <a:rPr lang="zh-CN" altLang="en-US" dirty="0"/>
              <a:t>对象就行了。当需要向客户机输出数据，找</a:t>
            </a:r>
            <a:r>
              <a:rPr lang="en-US" altLang="zh-CN" dirty="0"/>
              <a:t>response</a:t>
            </a:r>
            <a:r>
              <a:rPr lang="zh-CN" altLang="en-US" dirty="0"/>
              <a:t>对象。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" y="2741930"/>
            <a:ext cx="2472690" cy="28956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&amp; response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30" y="2513330"/>
            <a:ext cx="1164590" cy="12941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010" y="1105535"/>
            <a:ext cx="3388360" cy="2543175"/>
          </a:xfrm>
          <a:prstGeom prst="rect">
            <a:avLst/>
          </a:prstGeom>
        </p:spPr>
      </p:pic>
      <p:cxnSp>
        <p:nvCxnSpPr>
          <p:cNvPr id="10" name="曲线连接符 9"/>
          <p:cNvCxnSpPr>
            <a:endCxn id="9" idx="1"/>
          </p:cNvCxnSpPr>
          <p:nvPr/>
        </p:nvCxnSpPr>
        <p:spPr>
          <a:xfrm flipV="1">
            <a:off x="2147570" y="2377440"/>
            <a:ext cx="980440" cy="499110"/>
          </a:xfrm>
          <a:prstGeom prst="curvedConnector3">
            <a:avLst>
              <a:gd name="adj1" fmla="val 500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endCxn id="8" idx="0"/>
          </p:cNvCxnSpPr>
          <p:nvPr/>
        </p:nvCxnSpPr>
        <p:spPr>
          <a:xfrm>
            <a:off x="6528435" y="1649730"/>
            <a:ext cx="1456690" cy="8636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33215" y="774065"/>
            <a:ext cx="119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825" y="4166235"/>
            <a:ext cx="2752090" cy="1302385"/>
          </a:xfrm>
          <a:prstGeom prst="rect">
            <a:avLst/>
          </a:prstGeom>
        </p:spPr>
      </p:pic>
      <p:cxnSp>
        <p:nvCxnSpPr>
          <p:cNvPr id="15" name="曲线连接符 14"/>
          <p:cNvCxnSpPr>
            <a:stCxn id="8" idx="2"/>
            <a:endCxn id="13" idx="3"/>
          </p:cNvCxnSpPr>
          <p:nvPr/>
        </p:nvCxnSpPr>
        <p:spPr>
          <a:xfrm rot="5400000" flipV="1">
            <a:off x="7529195" y="4263390"/>
            <a:ext cx="1010285" cy="97790"/>
          </a:xfrm>
          <a:prstGeom prst="curvedConnector4">
            <a:avLst>
              <a:gd name="adj1" fmla="val 17756"/>
              <a:gd name="adj2" fmla="val 838636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4" idx="1"/>
          </p:cNvCxnSpPr>
          <p:nvPr/>
        </p:nvCxnSpPr>
        <p:spPr>
          <a:xfrm rot="10800000">
            <a:off x="2368550" y="4777105"/>
            <a:ext cx="1672590" cy="555625"/>
          </a:xfrm>
          <a:prstGeom prst="curvedConnector3">
            <a:avLst>
              <a:gd name="adj1" fmla="val 49962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29530" y="3853180"/>
            <a:ext cx="119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44830" y="2317750"/>
            <a:ext cx="160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r>
              <a:rPr lang="zh-CN" altLang="en-US"/>
              <a:t>浏览器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130" y="4166235"/>
            <a:ext cx="1369695" cy="2582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2528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谢谢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26885" y="1517"/>
            <a:ext cx="954749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153656" y="1381009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7144" y="-8512"/>
            <a:ext cx="200026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29509" y="1734107"/>
            <a:ext cx="6889115" cy="633095"/>
            <a:chOff x="2582203" y="2399714"/>
            <a:chExt cx="9185487" cy="633095"/>
          </a:xfrm>
        </p:grpSpPr>
        <p:sp>
          <p:nvSpPr>
            <p:cNvPr id="26" name="矩形 33"/>
            <p:cNvSpPr/>
            <p:nvPr/>
          </p:nvSpPr>
          <p:spPr>
            <a:xfrm>
              <a:off x="3610903" y="2399714"/>
              <a:ext cx="8156787" cy="633095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浏览网页过程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1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1929509" y="2691518"/>
            <a:ext cx="6889749" cy="633095"/>
            <a:chOff x="2582203" y="2397869"/>
            <a:chExt cx="9186333" cy="633095"/>
          </a:xfrm>
        </p:grpSpPr>
        <p:sp>
          <p:nvSpPr>
            <p:cNvPr id="15" name="矩形 33"/>
            <p:cNvSpPr/>
            <p:nvPr/>
          </p:nvSpPr>
          <p:spPr>
            <a:xfrm>
              <a:off x="3531316" y="2397869"/>
              <a:ext cx="8237220" cy="633095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请求（request）&amp; 响应（response）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2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853948" y="2877565"/>
            <a:ext cx="59793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浏览网页过程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573941"/>
            <a:chOff x="1041891" y="2887277"/>
            <a:chExt cx="1036261" cy="14347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1270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浏览网页过程</a:t>
            </a:r>
            <a:endParaRPr lang="zh-CN" altLang="en-US" dirty="0"/>
          </a:p>
        </p:txBody>
      </p:sp>
      <p:pic>
        <p:nvPicPr>
          <p:cNvPr id="819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" y="953135"/>
            <a:ext cx="1316355" cy="1394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676400" y="999490"/>
            <a:ext cx="707009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在浏览器的地址栏输入网址“http://www.baidu.com”，按下回车后浏览器中显示了百度的首页。那么，这段网络访问过程中到底发生了什么？</a:t>
            </a:r>
            <a:endParaRPr lang="zh-CN" altLang="en-US"/>
          </a:p>
        </p:txBody>
      </p:sp>
      <p:pic>
        <p:nvPicPr>
          <p:cNvPr id="921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48" y="2807970"/>
            <a:ext cx="7934325" cy="3398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64235" y="6207125"/>
            <a:ext cx="77647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DNS 是计算机域名系统（Domain Name System或Domain Name Service）的缩写，由解析器和域名服务器组成。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浏览网页过程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97510" y="1161415"/>
            <a:ext cx="4137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统一资源定位符URL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97510" y="1743710"/>
            <a:ext cx="8355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URL是互联网上标准资源的地址，它包含了文件的位置以及浏览器处理方式等信息。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233930"/>
            <a:ext cx="4605020" cy="2063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7510" y="4683760"/>
            <a:ext cx="7726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URL地址由协议头、服务器地址、文件路径三部分组成。</a:t>
            </a:r>
            <a:endParaRPr lang="zh-CN" altLang="en-US"/>
          </a:p>
        </p:txBody>
      </p:sp>
      <p:pic>
        <p:nvPicPr>
          <p:cNvPr id="11268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" y="5155565"/>
            <a:ext cx="7945755" cy="1328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浏览网页过程</a:t>
            </a:r>
            <a:endParaRPr lang="zh-CN" altLang="en-US" dirty="0"/>
          </a:p>
        </p:txBody>
      </p:sp>
      <p:pic>
        <p:nvPicPr>
          <p:cNvPr id="921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1180" y="874395"/>
            <a:ext cx="5242560" cy="1972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80" y="3410585"/>
            <a:ext cx="5192395" cy="16941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上弧形箭头 6"/>
          <p:cNvSpPr/>
          <p:nvPr/>
        </p:nvSpPr>
        <p:spPr>
          <a:xfrm rot="5400000">
            <a:off x="6147435" y="2559685"/>
            <a:ext cx="2520315" cy="685800"/>
          </a:xfrm>
          <a:prstGeom prst="curvedDownArrow">
            <a:avLst>
              <a:gd name="adj1" fmla="val 22203"/>
              <a:gd name="adj2" fmla="val 50000"/>
              <a:gd name="adj3" fmla="val 36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上箭头 7"/>
          <p:cNvSpPr/>
          <p:nvPr/>
        </p:nvSpPr>
        <p:spPr>
          <a:xfrm rot="10800000">
            <a:off x="4523740" y="5104765"/>
            <a:ext cx="355600" cy="4013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4175" y="5506085"/>
            <a:ext cx="82721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产生了一套计算机通过网络进行通信的规则，该规则由两部分组成：客户端请求消息和服务器端响应消息，即我们常说的</a:t>
            </a:r>
            <a:r>
              <a:rPr lang="en-US" altLang="zh-CN"/>
              <a:t>HTTP</a:t>
            </a:r>
            <a:r>
              <a:rPr lang="zh-CN" altLang="en-US"/>
              <a:t>协议，全称</a:t>
            </a:r>
            <a:r>
              <a:rPr lang="zh-CN" altLang="en-US"/>
              <a:t>为超文本传输协议（HyperText Transfer Protocol）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8" grpId="0" animBg="1"/>
      <p:bldP spid="9" grpId="0"/>
      <p:bldP spid="8" grpId="1" animBg="1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浏览网页过程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3055" y="1094740"/>
            <a:ext cx="85820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当请求成功后，响应数据在客户端将所有的文件都下载</a:t>
            </a:r>
            <a:r>
              <a:rPr lang="zh-CN" altLang="en-US"/>
              <a:t>并成功后，浏览器会根据HTML语法结构，将网页完整的显示出来。</a:t>
            </a:r>
            <a:endParaRPr lang="zh-CN" altLang="en-US"/>
          </a:p>
        </p:txBody>
      </p:sp>
      <p:pic>
        <p:nvPicPr>
          <p:cNvPr id="1638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1864360"/>
            <a:ext cx="7464425" cy="4125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49249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782570" y="2877820"/>
            <a:ext cx="6222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请求（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request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&amp; 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响应（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response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5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&amp; response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3542" y="1077589"/>
            <a:ext cx="8213509" cy="52877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请求响应的具体现实流程：</a:t>
            </a:r>
            <a:endParaRPr lang="zh-CN" altLang="en-US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浏览器发送请求</a:t>
            </a:r>
            <a:endParaRPr lang="zh-CN" altLang="en-US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服务器接收请求</a:t>
            </a:r>
            <a:r>
              <a:rPr lang="en-US" altLang="zh-CN" dirty="0"/>
              <a:t>,</a:t>
            </a:r>
            <a:r>
              <a:rPr lang="zh-CN" altLang="en-US" dirty="0"/>
              <a:t>创建两个对象</a:t>
            </a:r>
            <a:r>
              <a:rPr lang="en-US" altLang="zh-CN" dirty="0"/>
              <a:t>(request</a:t>
            </a:r>
            <a:r>
              <a:rPr lang="zh-CN" altLang="en-US" dirty="0"/>
              <a:t>和</a:t>
            </a:r>
            <a:r>
              <a:rPr lang="en-US" altLang="zh-CN" dirty="0"/>
              <a:t>response),</a:t>
            </a:r>
            <a:r>
              <a:rPr lang="zh-CN" altLang="en-US" dirty="0"/>
              <a:t>将请求的信息封装</a:t>
            </a:r>
            <a:r>
              <a:rPr lang="en-US" altLang="zh-CN" dirty="0"/>
              <a:t>request</a:t>
            </a:r>
            <a:r>
              <a:rPr lang="zh-CN" altLang="en-US" dirty="0"/>
              <a:t>对象</a:t>
            </a:r>
            <a:endParaRPr lang="zh-CN" altLang="en-US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找到对应的服务接口</a:t>
            </a:r>
            <a:r>
              <a:rPr lang="en-US" altLang="zh-CN" dirty="0"/>
              <a:t>,</a:t>
            </a:r>
            <a:r>
              <a:rPr lang="zh-CN" altLang="en-US" dirty="0"/>
              <a:t>将这两个对象传递给接口</a:t>
            </a:r>
            <a:endParaRPr lang="zh-CN" altLang="en-US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服务接口收到请求</a:t>
            </a:r>
            <a:r>
              <a:rPr lang="en-US" altLang="zh-CN" dirty="0"/>
              <a:t>,</a:t>
            </a:r>
            <a:r>
              <a:rPr lang="zh-CN" altLang="en-US" dirty="0"/>
              <a:t>执行服务方法</a:t>
            </a:r>
            <a:r>
              <a:rPr lang="en-US" altLang="zh-CN" dirty="0"/>
              <a:t>,</a:t>
            </a:r>
            <a:r>
              <a:rPr lang="zh-CN" altLang="en-US" dirty="0"/>
              <a:t>处理自己的业务逻辑</a:t>
            </a:r>
            <a:r>
              <a:rPr lang="en-US" altLang="zh-CN" dirty="0"/>
              <a:t>,</a:t>
            </a:r>
            <a:r>
              <a:rPr lang="zh-CN" altLang="en-US" dirty="0"/>
              <a:t>生成动态的内容</a:t>
            </a:r>
            <a:r>
              <a:rPr lang="en-US" altLang="zh-CN" dirty="0"/>
              <a:t>,</a:t>
            </a:r>
            <a:r>
              <a:rPr lang="zh-CN" altLang="en-US" dirty="0"/>
              <a:t>将内容返回给服务器</a:t>
            </a:r>
            <a:endParaRPr lang="zh-CN" altLang="en-US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服务器收到内容之后</a:t>
            </a:r>
            <a:r>
              <a:rPr lang="en-US" altLang="zh-CN" dirty="0"/>
              <a:t>,</a:t>
            </a:r>
            <a:r>
              <a:rPr lang="zh-CN" altLang="en-US" dirty="0"/>
              <a:t>进行拆分</a:t>
            </a:r>
            <a:r>
              <a:rPr lang="en-US" altLang="zh-CN" dirty="0"/>
              <a:t>,</a:t>
            </a:r>
            <a:r>
              <a:rPr lang="zh-CN" altLang="en-US" dirty="0"/>
              <a:t>生成响应信息</a:t>
            </a:r>
            <a:r>
              <a:rPr lang="en-US" altLang="zh-CN" dirty="0"/>
              <a:t>,</a:t>
            </a:r>
            <a:r>
              <a:rPr lang="zh-CN" altLang="en-US" dirty="0"/>
              <a:t>返回给浏览器</a:t>
            </a:r>
            <a:endParaRPr lang="zh-CN" altLang="en-US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浏览器解析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tags/tag1.xml><?xml version="1.0" encoding="utf-8"?>
<p:tagLst xmlns:p="http://schemas.openxmlformats.org/presentationml/2006/main">
  <p:tag name="ISPRING_FIRST_PUBLISH" val="1"/>
  <p:tag name="ISPRING_PRESENTATION_TITLE" val="建设银行年终总结通用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演示</Application>
  <PresentationFormat>全屏显示(4:3)</PresentationFormat>
  <Paragraphs>82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 Light</vt:lpstr>
      <vt:lpstr>字魂59号-创粗黑</vt:lpstr>
      <vt:lpstr>黑体</vt:lpstr>
      <vt:lpstr>微软雅黑</vt:lpstr>
      <vt:lpstr>Arial Unicode MS</vt:lpstr>
      <vt:lpstr>等线</vt:lpstr>
      <vt:lpstr>Office 主题​​</vt:lpstr>
      <vt:lpstr>网页请求基本原理</vt:lpstr>
      <vt:lpstr>PowerPoint 演示文稿</vt:lpstr>
      <vt:lpstr>PowerPoint 演示文稿</vt:lpstr>
      <vt:lpstr>浏览网页过程</vt:lpstr>
      <vt:lpstr>浏览网页过程</vt:lpstr>
      <vt:lpstr>浏览网页过程</vt:lpstr>
      <vt:lpstr>浏览网页过程</vt:lpstr>
      <vt:lpstr>PowerPoint 演示文稿</vt:lpstr>
      <vt:lpstr>request &amp; response</vt:lpstr>
      <vt:lpstr>request &amp; response</vt:lpstr>
      <vt:lpstr>request &amp; response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et</cp:lastModifiedBy>
  <cp:revision>210</cp:revision>
  <dcterms:created xsi:type="dcterms:W3CDTF">2016-10-26T12:21:00Z</dcterms:created>
  <dcterms:modified xsi:type="dcterms:W3CDTF">2024-02-17T14:05:16Z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2052-11.8.2.12195</vt:lpwstr>
  </property>
  <property fmtid="{D5CDD505-2E9C-101B-9397-08002B2CF9AE}" pid="3" name="ICV">
    <vt:lpwstr>000D2C39DD1147198C7130698C8D6F9F</vt:lpwstr>
  </property>
</Properties>
</file>