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95" r:id="rId3"/>
    <p:sldId id="290" r:id="rId5"/>
    <p:sldId id="443" r:id="rId6"/>
    <p:sldId id="444" r:id="rId7"/>
    <p:sldId id="454" r:id="rId8"/>
    <p:sldId id="455" r:id="rId9"/>
    <p:sldId id="456" r:id="rId10"/>
    <p:sldId id="457" r:id="rId11"/>
    <p:sldId id="430" r:id="rId12"/>
    <p:sldId id="438" r:id="rId13"/>
    <p:sldId id="458" r:id="rId14"/>
    <p:sldId id="460" r:id="rId15"/>
    <p:sldId id="459" r:id="rId16"/>
    <p:sldId id="464" r:id="rId17"/>
    <p:sldId id="465" r:id="rId18"/>
    <p:sldId id="467" r:id="rId19"/>
    <p:sldId id="468" r:id="rId20"/>
    <p:sldId id="469" r:id="rId21"/>
    <p:sldId id="470" r:id="rId22"/>
    <p:sldId id="291" r:id="rId23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38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8" Type="http://schemas.openxmlformats.org/officeDocument/2006/relationships/slideLayout" Target="../slideLayouts/slideLayout3.xml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077264" y="53375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  <a:endParaRPr lang="zh-CN" altLang="en-US" sz="3200" b="1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爬虫基础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数据分析与可视化</a:t>
            </a:r>
            <a:endParaRPr lang="zh-CN" altLang="en-US" sz="5400" b="1" kern="10" spc="300" dirty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爬虫</a:t>
            </a:r>
            <a:r>
              <a:rPr lang="zh-CN" altLang="en-US" dirty="0"/>
              <a:t>基本</a:t>
            </a:r>
            <a:r>
              <a:rPr lang="en-US" altLang="zh-CN" dirty="0"/>
              <a:t>原理</a:t>
            </a:r>
            <a:endParaRPr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539115" y="1202690"/>
            <a:ext cx="914400" cy="9144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39115" y="2541270"/>
            <a:ext cx="914400" cy="9144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87375" y="4014470"/>
            <a:ext cx="914400" cy="914400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87375" y="5487670"/>
            <a:ext cx="914400" cy="91440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1742440" y="1202690"/>
            <a:ext cx="17145" cy="9537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759585" y="2479040"/>
            <a:ext cx="7620" cy="95440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67205" y="5467985"/>
            <a:ext cx="7620" cy="95440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758950" y="3856990"/>
            <a:ext cx="635" cy="12293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60550" y="1102360"/>
            <a:ext cx="7200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发起请求</a:t>
            </a:r>
            <a:endParaRPr lang="zh-CN" altLang="en-US" sz="2400"/>
          </a:p>
          <a:p>
            <a:r>
              <a:rPr lang="zh-CN" altLang="en-US"/>
              <a:t>通过</a:t>
            </a:r>
            <a:r>
              <a:rPr lang="en-US" altLang="zh-CN"/>
              <a:t>HTTP</a:t>
            </a:r>
            <a:r>
              <a:rPr lang="zh-CN" altLang="en-US"/>
              <a:t>库向目标站点发送请求，即发送一个</a:t>
            </a:r>
            <a:r>
              <a:rPr lang="en-US" altLang="zh-CN"/>
              <a:t>Request</a:t>
            </a:r>
            <a:r>
              <a:rPr lang="zh-CN" altLang="en-US"/>
              <a:t>，请求包含额外的</a:t>
            </a:r>
            <a:r>
              <a:rPr lang="en-US" altLang="zh-CN"/>
              <a:t>header</a:t>
            </a:r>
            <a:r>
              <a:rPr lang="zh-CN" altLang="en-US"/>
              <a:t>等信息，等待服务器</a:t>
            </a:r>
            <a:r>
              <a:rPr lang="zh-CN" altLang="en-US"/>
              <a:t>响应。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60550" y="2478405"/>
            <a:ext cx="7027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获取响应</a:t>
            </a:r>
            <a:r>
              <a:rPr lang="zh-CN" altLang="en-US" sz="2400"/>
              <a:t>内容</a:t>
            </a:r>
            <a:endParaRPr lang="zh-CN" altLang="en-US" sz="2400"/>
          </a:p>
          <a:p>
            <a:pPr algn="l"/>
            <a:r>
              <a:rPr lang="zh-CN" altLang="en-US"/>
              <a:t>服务器正常响应后，后得到一个</a:t>
            </a:r>
            <a:r>
              <a:rPr lang="en-US" altLang="zh-CN"/>
              <a:t>Response</a:t>
            </a:r>
            <a:r>
              <a:rPr lang="zh-CN" altLang="en-US"/>
              <a:t>，期中包含了获取的网页内容，包含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json</a:t>
            </a:r>
            <a:r>
              <a:rPr lang="zh-CN" altLang="en-US"/>
              <a:t>字符串、图片（二进制数据）等</a:t>
            </a:r>
            <a:r>
              <a:rPr lang="zh-CN" altLang="en-US"/>
              <a:t>类型。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0550" y="3825240"/>
            <a:ext cx="70275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解析内容</a:t>
            </a:r>
            <a:endParaRPr lang="zh-CN" altLang="en-US" sz="2400"/>
          </a:p>
          <a:p>
            <a:pPr algn="l"/>
            <a:r>
              <a:rPr lang="zh-CN" altLang="en-US"/>
              <a:t>得到的内容可能是</a:t>
            </a:r>
            <a:r>
              <a:rPr lang="en-US" altLang="zh-CN"/>
              <a:t>HTML</a:t>
            </a:r>
            <a:r>
              <a:rPr lang="zh-CN" altLang="en-US"/>
              <a:t>，可以用正则表达式、网页解析库进行</a:t>
            </a:r>
            <a:r>
              <a:rPr lang="zh-CN" altLang="en-US"/>
              <a:t>解析；</a:t>
            </a:r>
            <a:endParaRPr lang="zh-CN" altLang="en-US"/>
          </a:p>
          <a:p>
            <a:pPr algn="l"/>
            <a:r>
              <a:rPr lang="zh-CN" altLang="en-US"/>
              <a:t>得到的是</a:t>
            </a:r>
            <a:r>
              <a:rPr lang="en-US" altLang="zh-CN"/>
              <a:t>Json</a:t>
            </a:r>
            <a:r>
              <a:rPr lang="zh-CN" altLang="en-US"/>
              <a:t>，可以直接转为</a:t>
            </a:r>
            <a:r>
              <a:rPr lang="en-US" altLang="zh-CN"/>
              <a:t>Json</a:t>
            </a:r>
            <a:r>
              <a:rPr lang="zh-CN" altLang="en-US"/>
              <a:t>对象进行</a:t>
            </a:r>
            <a:r>
              <a:rPr lang="zh-CN" altLang="en-US"/>
              <a:t>解析；</a:t>
            </a:r>
            <a:endParaRPr lang="zh-CN" altLang="en-US"/>
          </a:p>
          <a:p>
            <a:pPr algn="l"/>
            <a:r>
              <a:rPr lang="zh-CN" altLang="en-US"/>
              <a:t>得到的是二进制数据，可以保存或进一步</a:t>
            </a:r>
            <a:r>
              <a:rPr lang="zh-CN" altLang="en-US"/>
              <a:t>处理。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947545" y="5467985"/>
            <a:ext cx="70275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保存</a:t>
            </a:r>
            <a:r>
              <a:rPr lang="zh-CN" altLang="en-US" sz="2400"/>
              <a:t>数据</a:t>
            </a:r>
            <a:endParaRPr lang="zh-CN" altLang="en-US" sz="2400"/>
          </a:p>
          <a:p>
            <a:pPr algn="l"/>
            <a:r>
              <a:rPr lang="zh-CN" altLang="en-US"/>
              <a:t>保存形式多样，可以保存为文本，也可以保存至数据库，或者保存特定格式的</a:t>
            </a:r>
            <a:r>
              <a:rPr lang="zh-CN" altLang="en-US"/>
              <a:t>文件。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爬虫基本原理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44475" y="975995"/>
            <a:ext cx="8489950" cy="1136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如果不是从浏览器发出的请求，我们是不能获得响应内容的。针对这种情况，我们需要将爬虫程序发出的请求伪装成一个从浏览器发出的请求。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2112010"/>
            <a:ext cx="6461760" cy="1390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965" y="3911600"/>
            <a:ext cx="8522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伪装浏览器需要自定义请求报头，也就是在发送Request请求时，加入特定的Headers。</a:t>
            </a:r>
            <a:endParaRPr lang="zh-CN" altLang="en-US"/>
          </a:p>
        </p:txBody>
      </p:sp>
      <p:sp>
        <p:nvSpPr>
          <p:cNvPr id="32772" name="矩形 3"/>
          <p:cNvSpPr/>
          <p:nvPr/>
        </p:nvSpPr>
        <p:spPr>
          <a:xfrm>
            <a:off x="300355" y="4693285"/>
            <a:ext cx="80086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user_agent = {"User-Agent" : "Mozilla/5.0 (compatible; MSIE 9.0; Windows NT6.1; Trident/5.0)"}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request = urllib.request.Request(url, headers = user_agent)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request.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add_header</a:t>
            </a:r>
            <a:r>
              <a:rPr lang="en-US" altLang="zh-CN" dirty="0">
                <a:latin typeface="Times New Roman" panose="02020603050405020304" pitchFamily="18" charset="0"/>
              </a:rPr>
              <a:t>("Connection", "keep-alive")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49249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82570" y="2877820"/>
            <a:ext cx="6222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dirty="0">
                <a:solidFill>
                  <a:schemeClr val="bg1"/>
                </a:solidFill>
                <a:cs typeface="+mn-ea"/>
                <a:sym typeface="+mn-lt"/>
              </a:rPr>
              <a:t>爬虫</a:t>
            </a:r>
            <a:r>
              <a:rPr lang="zh-CN" sz="2800" dirty="0">
                <a:solidFill>
                  <a:schemeClr val="bg1"/>
                </a:solidFill>
                <a:cs typeface="+mn-ea"/>
                <a:sym typeface="+mn-lt"/>
              </a:rPr>
              <a:t>初</a:t>
            </a:r>
            <a:r>
              <a:rPr lang="zh-CN" sz="2800" dirty="0">
                <a:solidFill>
                  <a:schemeClr val="bg1"/>
                </a:solidFill>
                <a:cs typeface="+mn-ea"/>
                <a:sym typeface="+mn-lt"/>
              </a:rPr>
              <a:t>体验</a:t>
            </a:r>
            <a:endParaRPr 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57121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爬虫初体验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22605" y="1113155"/>
            <a:ext cx="80606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准备工作：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/>
              <a:t>在命令行模式</a:t>
            </a:r>
            <a:r>
              <a:rPr lang="zh-CN" altLang="en-US"/>
              <a:t>下安装库文件</a:t>
            </a:r>
            <a:r>
              <a:rPr lang="en-US" altLang="zh-CN"/>
              <a:t>requests</a:t>
            </a:r>
            <a:r>
              <a:rPr lang="zh-CN" altLang="en-US"/>
              <a:t>、</a:t>
            </a:r>
            <a:r>
              <a:rPr lang="en-US" altLang="zh-CN"/>
              <a:t>BeautifulSoup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requests库可以帮助实现自动爬取HTML网页页面以及模拟人类访问服务器自动提交网络请求。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/>
              <a:t>   </a:t>
            </a:r>
            <a:r>
              <a:rPr lang="zh-CN" altLang="en-US" sz="1400"/>
              <a:t>pip install Beautifulsoup4 -i https://pypi.tuna.tsinghua.edu.cn/simple</a:t>
            </a:r>
            <a:endParaRPr lang="zh-CN" altLang="en-US" sz="1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BeautifulSoup是一个可以从HTML或XML文件中提取数据的Python库.它能够通过你喜欢的转换器实现惯用的文档导航,查找,修改文档的方式。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/>
              <a:t>   </a:t>
            </a:r>
            <a:r>
              <a:rPr lang="zh-CN" altLang="en-US" sz="1400"/>
              <a:t>pip install </a:t>
            </a:r>
            <a:r>
              <a:rPr lang="en-US" altLang="zh-CN" sz="1400"/>
              <a:t>requests</a:t>
            </a:r>
            <a:r>
              <a:rPr lang="zh-CN" altLang="en-US" sz="1400"/>
              <a:t> -i https://pypi.tuna.tsinghua.edu.cn/simple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爬虫初体验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41605" y="895985"/>
            <a:ext cx="5551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第一步：通过</a:t>
            </a:r>
            <a:r>
              <a:rPr lang="en-US" altLang="zh-CN"/>
              <a:t>reqests</a:t>
            </a:r>
            <a:r>
              <a:rPr lang="zh-CN" altLang="en-US"/>
              <a:t>库模仿请求，通过</a:t>
            </a:r>
            <a:r>
              <a:rPr lang="en-US" altLang="zh-CN"/>
              <a:t>url</a:t>
            </a:r>
            <a:r>
              <a:rPr lang="zh-CN" altLang="en-US"/>
              <a:t>向网站服务器发送请求，得到响应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zh-CN" altLang="en-US"/>
              <a:t>response = requests.get(url)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0" y="777875"/>
            <a:ext cx="2114550" cy="2882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2084070"/>
            <a:ext cx="2967355" cy="412369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407670" y="2364105"/>
            <a:ext cx="142811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74305" y="1040130"/>
            <a:ext cx="1145540" cy="38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0800000" flipV="1">
            <a:off x="2718435" y="1085215"/>
            <a:ext cx="5055235" cy="1116330"/>
          </a:xfrm>
          <a:prstGeom prst="curvedConnector3">
            <a:avLst>
              <a:gd name="adj1" fmla="val 49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41390" y="5478780"/>
            <a:ext cx="304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通过上面的方法也可以爬取其他网站的页面，如百度等，但不一定都会成功。这是由于不同网站的对请求头的要求不同，</a:t>
            </a:r>
            <a:r>
              <a:rPr lang="zh-CN" altLang="en-US" sz="1400"/>
              <a:t>可能会造成无法响应。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40" y="2310765"/>
            <a:ext cx="2889885" cy="427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爬虫初体验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5405" y="965835"/>
            <a:ext cx="54667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第二步：通过</a:t>
            </a:r>
            <a:r>
              <a:rPr lang="en-US" altLang="zh-CN"/>
              <a:t>BeautifulSoup</a:t>
            </a:r>
            <a:r>
              <a:rPr lang="zh-CN" altLang="en-US"/>
              <a:t>库解析网页</a:t>
            </a:r>
            <a:r>
              <a:rPr lang="zh-CN" altLang="en-US"/>
              <a:t>结构</a:t>
            </a:r>
            <a:endParaRPr lang="zh-CN" altLang="en-US"/>
          </a:p>
          <a:p>
            <a:pPr lvl="1"/>
            <a:r>
              <a:rPr lang="zh-CN" altLang="en-US"/>
              <a:t>soup = BeautifulSoup(html, 'html.parser')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405" y="2055495"/>
            <a:ext cx="58007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第三步：通过</a:t>
            </a:r>
            <a:r>
              <a:rPr lang="en-US" altLang="zh-CN"/>
              <a:t>BeautifulSoup</a:t>
            </a:r>
            <a:r>
              <a:rPr lang="zh-CN" altLang="en-US"/>
              <a:t>库方法，爬取对应的内容，存储和输出</a:t>
            </a:r>
            <a:r>
              <a:rPr lang="zh-CN" altLang="en-US"/>
              <a:t>结果</a:t>
            </a:r>
            <a:endParaRPr lang="zh-CN" altLang="en-US"/>
          </a:p>
          <a:p>
            <a:r>
              <a:rPr lang="zh-CN" altLang="en-US"/>
              <a:t>contents = soup.findAll(class_='view_text')</a:t>
            </a:r>
            <a:endParaRPr lang="zh-CN" altLang="en-US"/>
          </a:p>
          <a:p>
            <a:r>
              <a:rPr lang="zh-CN" altLang="en-US"/>
              <a:t>get_html_poetrys = ''</a:t>
            </a:r>
            <a:endParaRPr lang="zh-CN" altLang="en-US"/>
          </a:p>
          <a:p>
            <a:r>
              <a:rPr lang="zh-CN" altLang="en-US"/>
              <a:t>for value in contents:</a:t>
            </a:r>
            <a:endParaRPr lang="zh-CN" altLang="en-US"/>
          </a:p>
          <a:p>
            <a:r>
              <a:rPr lang="zh-CN" altLang="en-US"/>
              <a:t> get_html_poetrys += value.find('h2').text + "\n"</a:t>
            </a:r>
            <a:endParaRPr lang="zh-CN" altLang="en-US"/>
          </a:p>
          <a:p>
            <a:r>
              <a:rPr lang="zh-CN" altLang="en-US"/>
              <a:t> get_html_poetrys += value.find('p').text + "\n"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761365"/>
            <a:ext cx="2889885" cy="4278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5" y="4245610"/>
            <a:ext cx="3197225" cy="24885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49249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82570" y="2877820"/>
            <a:ext cx="6222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dirty="0">
                <a:solidFill>
                  <a:schemeClr val="bg1"/>
                </a:solidFill>
                <a:cs typeface="+mn-ea"/>
                <a:sym typeface="+mn-lt"/>
              </a:rPr>
              <a:t>爬虫</a:t>
            </a:r>
            <a:r>
              <a:rPr lang="zh-CN" sz="2800" dirty="0">
                <a:solidFill>
                  <a:schemeClr val="bg1"/>
                </a:solidFill>
                <a:cs typeface="+mn-ea"/>
                <a:sym typeface="+mn-lt"/>
              </a:rPr>
              <a:t>相关</a:t>
            </a:r>
            <a:r>
              <a:rPr lang="zh-CN" sz="2800" dirty="0">
                <a:solidFill>
                  <a:schemeClr val="bg1"/>
                </a:solidFill>
                <a:cs typeface="+mn-ea"/>
                <a:sym typeface="+mn-lt"/>
              </a:rPr>
              <a:t>知识</a:t>
            </a:r>
            <a:endParaRPr lang="zh-CN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57121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爬虫相关知识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015365"/>
            <a:ext cx="83991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/>
              <a:t>爬虫程序发出的请求伪装成一个从浏览器发出的请求，那么我们在浏览器的发出的请求会由很多种方法，前面我们用的</a:t>
            </a:r>
            <a:r>
              <a:rPr lang="en-US" altLang="zh-CN"/>
              <a:t>get</a:t>
            </a:r>
            <a:r>
              <a:rPr lang="zh-CN" altLang="en-US"/>
              <a:t>方法，还有一种常用就是</a:t>
            </a:r>
            <a:r>
              <a:rPr lang="en-US" altLang="zh-CN"/>
              <a:t>post</a:t>
            </a:r>
            <a:r>
              <a:rPr lang="zh-CN" altLang="en-US"/>
              <a:t>方法，这两个都可以向</a:t>
            </a:r>
            <a:r>
              <a:rPr lang="en-US" altLang="zh-CN"/>
              <a:t>web</a:t>
            </a:r>
            <a:r>
              <a:rPr lang="zh-CN" altLang="en-US"/>
              <a:t>服务器提交用户的请求，以及提交参数。</a:t>
            </a:r>
            <a:endParaRPr lang="zh-CN" altLang="en-US"/>
          </a:p>
          <a:p>
            <a:pPr indent="457200">
              <a:lnSpc>
                <a:spcPct val="150000"/>
              </a:lnSpc>
            </a:pPr>
            <a:r>
              <a:rPr lang="zh-CN" altLang="en-US"/>
              <a:t>通过提交的参数可以得到网页上不同的数据，如：分页中的页码、类别的筛选中的类别、关键字搜索中的关键字等，都是网页的请求</a:t>
            </a:r>
            <a:r>
              <a:rPr lang="zh-CN" altLang="en-US"/>
              <a:t>参数的不同</a:t>
            </a:r>
            <a:r>
              <a:rPr lang="zh-CN" altLang="en-US"/>
              <a:t>形式。</a:t>
            </a:r>
            <a:endParaRPr lang="zh-CN" altLang="en-US"/>
          </a:p>
          <a:p>
            <a:pPr indent="457200">
              <a:lnSpc>
                <a:spcPct val="150000"/>
              </a:lnSpc>
            </a:pPr>
            <a:endParaRPr lang="zh-CN" altLang="en-US"/>
          </a:p>
        </p:txBody>
      </p:sp>
      <p:pic>
        <p:nvPicPr>
          <p:cNvPr id="16388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0730" y="3260725"/>
            <a:ext cx="4392295" cy="3549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7155" y="3902075"/>
            <a:ext cx="436435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/>
              <a:t>所以，在进行网页爬虫的时候，不可能只通过一个页面就得到我们想要、的数据，需要在大批量的的页面中代码中筛选数据，这就要不断的通过url链接向网站服务器发送请求。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爬虫相关知识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01955" y="1323340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由于爬虫需要频繁的向网站服务器发送</a:t>
            </a:r>
            <a:r>
              <a:rPr lang="zh-CN" altLang="en-US"/>
              <a:t>请求，现在的网站会采取一些防爬虫措施来阻止爬虫的不当爬取行为。</a:t>
            </a:r>
            <a:endParaRPr lang="zh-CN" altLang="en-US"/>
          </a:p>
        </p:txBody>
      </p:sp>
      <p:pic>
        <p:nvPicPr>
          <p:cNvPr id="27652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9955" y="861695"/>
            <a:ext cx="5309870" cy="2213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01955" y="3710305"/>
            <a:ext cx="287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网站通过robots.txt文件来告诉</a:t>
            </a:r>
            <a:r>
              <a:rPr lang="zh-CN" altLang="en-US"/>
              <a:t>网络爬虫</a:t>
            </a:r>
            <a:r>
              <a:rPr lang="zh-CN" altLang="en-US"/>
              <a:t>哪些页面可以抓取，哪些页面不能抓取。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4980940"/>
            <a:ext cx="2798445" cy="829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93210" y="3710305"/>
            <a:ext cx="2703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检测单个IP地址的访问量，当访问量异常时，通过验证码登录的方式进行验证是否为机器</a:t>
            </a:r>
            <a:r>
              <a:rPr lang="zh-CN" altLang="en-US"/>
              <a:t>行为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40" y="3573780"/>
            <a:ext cx="2209800" cy="31184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1955" y="5882005"/>
            <a:ext cx="29254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Robots协议只是一种建议，它没有实际的约束力，网络爬虫可以选择不遵守这个协议，但可能会存在一定的法律风险。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12" grpId="0"/>
      <p:bldP spid="7" grpId="1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爬虫相关知识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18745" y="953135"/>
            <a:ext cx="8663305" cy="1983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/>
              <a:t>使用代理</a:t>
            </a:r>
            <a:r>
              <a:rPr lang="en-US" altLang="zh-CN" sz="2800" b="1"/>
              <a:t>IP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zh-CN" altLang="en-US"/>
              <a:t>代理IP就是介于用户和网站之间的第三者，即用户先将请求发送给代理IP，之后代理IP再发送到服务器。服务器会将代理IP视为爬虫的IP，同时用多个代理IP，可以降低单个IP地址的访问量，极有可能逃过一劫。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0975" y="3553460"/>
            <a:ext cx="876173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/>
              <a:t>降低访问频率：</a:t>
            </a:r>
            <a:endParaRPr lang="zh-CN" altLang="en-US" sz="2800" b="1"/>
          </a:p>
          <a:p>
            <a:pPr>
              <a:lnSpc>
                <a:spcPct val="150000"/>
              </a:lnSpc>
            </a:pPr>
            <a:r>
              <a:rPr lang="zh-CN" altLang="en-US"/>
              <a:t>如果没有找到既免费又稳定的代理IP，则可以降低访问网站的频率，防止对方从访问量上认出爬虫的身份，不过爬取效率会差很多。为了弥补这个缺点，我们可以基于这个思想适时调整具体的操作。例如，每抓取一个页面就休息若干秒，或者限制每天抓取的页面数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777230" cy="633095"/>
            <a:chOff x="2582203" y="2399714"/>
            <a:chExt cx="7702974" cy="633095"/>
          </a:xfrm>
        </p:grpSpPr>
        <p:sp>
          <p:nvSpPr>
            <p:cNvPr id="26" name="矩形 33"/>
            <p:cNvSpPr/>
            <p:nvPr/>
          </p:nvSpPr>
          <p:spPr>
            <a:xfrm>
              <a:off x="3610903" y="2399714"/>
              <a:ext cx="6674274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爬虫的产生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929509" y="2691518"/>
            <a:ext cx="5777230" cy="633095"/>
            <a:chOff x="2582203" y="2397869"/>
            <a:chExt cx="7702974" cy="633095"/>
          </a:xfrm>
        </p:grpSpPr>
        <p:sp>
          <p:nvSpPr>
            <p:cNvPr id="15" name="矩形 33"/>
            <p:cNvSpPr/>
            <p:nvPr/>
          </p:nvSpPr>
          <p:spPr>
            <a:xfrm>
              <a:off x="3531316" y="2397869"/>
              <a:ext cx="6753861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z="2800" dirty="0">
                  <a:solidFill>
                    <a:schemeClr val="bg1"/>
                  </a:solidFill>
                  <a:cs typeface="+mn-ea"/>
                  <a:sym typeface="+mn-lt"/>
                </a:rPr>
                <a:t>爬虫基本原理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19349" y="3652908"/>
            <a:ext cx="5787389" cy="633095"/>
            <a:chOff x="2582203" y="2397869"/>
            <a:chExt cx="7716520" cy="633095"/>
          </a:xfrm>
        </p:grpSpPr>
        <p:sp>
          <p:nvSpPr>
            <p:cNvPr id="5" name="矩形 33"/>
            <p:cNvSpPr/>
            <p:nvPr/>
          </p:nvSpPr>
          <p:spPr>
            <a:xfrm>
              <a:off x="3531316" y="2397869"/>
              <a:ext cx="6767407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sz="2800" dirty="0">
                  <a:solidFill>
                    <a:schemeClr val="bg1"/>
                  </a:solidFill>
                  <a:cs typeface="+mn-ea"/>
                  <a:sym typeface="+mn-lt"/>
                </a:rPr>
                <a:t>爬虫</a:t>
              </a:r>
              <a:r>
                <a:rPr lang="zh-CN" sz="2800" dirty="0">
                  <a:solidFill>
                    <a:schemeClr val="bg1"/>
                  </a:solidFill>
                  <a:cs typeface="+mn-ea"/>
                  <a:sym typeface="+mn-lt"/>
                </a:rPr>
                <a:t>初体验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582203" y="2399714"/>
              <a:ext cx="936001" cy="6299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19349" y="4614933"/>
            <a:ext cx="5786755" cy="633095"/>
            <a:chOff x="2582203" y="2397869"/>
            <a:chExt cx="7715674" cy="633095"/>
          </a:xfrm>
        </p:grpSpPr>
        <p:sp>
          <p:nvSpPr>
            <p:cNvPr id="8" name="矩形 33"/>
            <p:cNvSpPr/>
            <p:nvPr/>
          </p:nvSpPr>
          <p:spPr>
            <a:xfrm>
              <a:off x="3531316" y="2397869"/>
              <a:ext cx="6766561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z="2800" dirty="0">
                  <a:solidFill>
                    <a:schemeClr val="bg1"/>
                  </a:solidFill>
                  <a:cs typeface="+mn-ea"/>
                  <a:sym typeface="+mn-lt"/>
                </a:rPr>
                <a:t>爬虫</a:t>
              </a:r>
              <a:r>
                <a:rPr lang="zh-CN" sz="2800" dirty="0">
                  <a:solidFill>
                    <a:schemeClr val="bg1"/>
                  </a:solidFill>
                  <a:cs typeface="+mn-ea"/>
                  <a:sym typeface="+mn-lt"/>
                </a:rPr>
                <a:t>相关知识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2582203" y="2399714"/>
              <a:ext cx="936001" cy="6299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4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8" y="2877565"/>
            <a:ext cx="59793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爬虫的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产生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爬虫的产生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1181735"/>
            <a:ext cx="4346575" cy="1804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0" y="3640455"/>
            <a:ext cx="4786630" cy="1762125"/>
          </a:xfrm>
          <a:prstGeom prst="rect">
            <a:avLst/>
          </a:prstGeom>
        </p:spPr>
      </p:pic>
      <p:sp>
        <p:nvSpPr>
          <p:cNvPr id="7" name="圆角右箭头 6"/>
          <p:cNvSpPr/>
          <p:nvPr/>
        </p:nvSpPr>
        <p:spPr>
          <a:xfrm rot="5400000">
            <a:off x="4509770" y="2799715"/>
            <a:ext cx="813435" cy="8674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67" name="矩形 17"/>
          <p:cNvSpPr/>
          <p:nvPr/>
        </p:nvSpPr>
        <p:spPr>
          <a:xfrm>
            <a:off x="4704080" y="1330325"/>
            <a:ext cx="4232275" cy="12439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思考？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搜索引擎是如何查找网站的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?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810" y="3971925"/>
            <a:ext cx="35166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搜索引擎使用了</a:t>
            </a:r>
            <a:r>
              <a:rPr lang="zh-CN" altLang="en-US" b="1">
                <a:solidFill>
                  <a:srgbClr val="FF0000"/>
                </a:solidFill>
              </a:rPr>
              <a:t>网络爬虫</a:t>
            </a:r>
            <a:r>
              <a:rPr lang="zh-CN" altLang="en-US"/>
              <a:t>不停地从互联网抓取网站数据，并将网站镜像保存在本地，这才能为大众提供信息检索的功能。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爬虫的产生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50495" y="4619625"/>
            <a:ext cx="214313" cy="214313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cxnSp>
        <p:nvCxnSpPr>
          <p:cNvPr id="8" name="直接连接符 7"/>
          <p:cNvCxnSpPr>
            <a:stCxn id="7" idx="6"/>
          </p:cNvCxnSpPr>
          <p:nvPr/>
        </p:nvCxnSpPr>
        <p:spPr>
          <a:xfrm>
            <a:off x="364808" y="4743450"/>
            <a:ext cx="725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090295" y="4076700"/>
            <a:ext cx="1301750" cy="130175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76020" y="4162425"/>
            <a:ext cx="1128713" cy="1128713"/>
          </a:xfrm>
          <a:prstGeom prst="ellipse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数据采集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cxnSp>
        <p:nvCxnSpPr>
          <p:cNvPr id="11" name="直接连接符 10"/>
          <p:cNvCxnSpPr>
            <a:endCxn id="12" idx="2"/>
          </p:cNvCxnSpPr>
          <p:nvPr/>
        </p:nvCxnSpPr>
        <p:spPr>
          <a:xfrm>
            <a:off x="2400300" y="4718685"/>
            <a:ext cx="1520825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921125" y="4070985"/>
            <a:ext cx="1301750" cy="130175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008438" y="4156710"/>
            <a:ext cx="1128713" cy="1128713"/>
          </a:xfrm>
          <a:prstGeom prst="ellipse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数据分析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cxnSp>
        <p:nvCxnSpPr>
          <p:cNvPr id="17" name="直接连接符 16"/>
          <p:cNvCxnSpPr>
            <a:endCxn id="22" idx="2"/>
          </p:cNvCxnSpPr>
          <p:nvPr/>
        </p:nvCxnSpPr>
        <p:spPr>
          <a:xfrm flipV="1">
            <a:off x="8307705" y="4682490"/>
            <a:ext cx="448945" cy="8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005320" y="4039870"/>
            <a:ext cx="1301750" cy="130175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92633" y="4125595"/>
            <a:ext cx="1127125" cy="1128713"/>
          </a:xfrm>
          <a:prstGeom prst="ellipse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应用反馈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cxnSp>
        <p:nvCxnSpPr>
          <p:cNvPr id="20" name="直接连接符 19"/>
          <p:cNvCxnSpPr>
            <a:endCxn id="18" idx="2"/>
          </p:cNvCxnSpPr>
          <p:nvPr/>
        </p:nvCxnSpPr>
        <p:spPr>
          <a:xfrm flipV="1">
            <a:off x="5208270" y="4690745"/>
            <a:ext cx="1797050" cy="4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756650" y="4575175"/>
            <a:ext cx="215900" cy="214313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pic>
        <p:nvPicPr>
          <p:cNvPr id="14351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1246505"/>
            <a:ext cx="2258060" cy="2258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2" name="图片 55"/>
          <p:cNvPicPr>
            <a:picLocks noChangeAspect="1"/>
          </p:cNvPicPr>
          <p:nvPr/>
        </p:nvPicPr>
        <p:blipFill>
          <a:blip r:embed="rId2"/>
          <a:srcRect r="35240"/>
          <a:stretch>
            <a:fillRect/>
          </a:stretch>
        </p:blipFill>
        <p:spPr>
          <a:xfrm>
            <a:off x="3242310" y="1266825"/>
            <a:ext cx="2643505" cy="223774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箭头连接符 2"/>
          <p:cNvCxnSpPr>
            <a:stCxn id="12" idx="6"/>
            <a:endCxn id="12" idx="2"/>
          </p:cNvCxnSpPr>
          <p:nvPr/>
        </p:nvCxnSpPr>
        <p:spPr>
          <a:xfrm flipH="1" flipV="1">
            <a:off x="4570413" y="3505835"/>
            <a:ext cx="6350" cy="5651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0"/>
          </p:cNvCxnSpPr>
          <p:nvPr/>
        </p:nvCxnSpPr>
        <p:spPr>
          <a:xfrm flipH="1" flipV="1">
            <a:off x="1734820" y="3511550"/>
            <a:ext cx="6350" cy="5651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5" name="图片 4"/>
          <p:cNvPicPr>
            <a:picLocks noChangeAspect="1"/>
          </p:cNvPicPr>
          <p:nvPr/>
        </p:nvPicPr>
        <p:blipFill>
          <a:blip r:embed="rId3"/>
          <a:srcRect l="53455"/>
          <a:stretch>
            <a:fillRect/>
          </a:stretch>
        </p:blipFill>
        <p:spPr>
          <a:xfrm>
            <a:off x="6408420" y="1257300"/>
            <a:ext cx="2507615" cy="22574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箭头连接符 1"/>
          <p:cNvCxnSpPr>
            <a:stCxn id="18" idx="0"/>
            <a:endCxn id="14355" idx="2"/>
          </p:cNvCxnSpPr>
          <p:nvPr/>
        </p:nvCxnSpPr>
        <p:spPr>
          <a:xfrm flipV="1">
            <a:off x="7656195" y="3514725"/>
            <a:ext cx="6350" cy="52514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14655" y="5982335"/>
            <a:ext cx="8298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目前的互联网已经迈入大数据时代，通过对海量的数据进行分析，能够产生极大的商业价值。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缺角矩形 6"/>
          <p:cNvSpPr/>
          <p:nvPr/>
        </p:nvSpPr>
        <p:spPr>
          <a:xfrm>
            <a:off x="322580" y="2366010"/>
            <a:ext cx="1547495" cy="3488055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zh-CN" altLang="en-US">
                <a:sym typeface="+mn-ea"/>
              </a:rPr>
              <a:t>企业产生的数据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爬虫的产生</a:t>
            </a:r>
            <a:endParaRPr lang="zh-CN" altLang="en-US" dirty="0"/>
          </a:p>
        </p:txBody>
      </p:sp>
      <p:pic>
        <p:nvPicPr>
          <p:cNvPr id="153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" y="1051560"/>
            <a:ext cx="1096010" cy="1161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68145" y="1098550"/>
            <a:ext cx="6550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思考</a:t>
            </a:r>
            <a:endParaRPr lang="zh-CN" altLang="en-US"/>
          </a:p>
          <a:p>
            <a:r>
              <a:rPr lang="zh-CN" altLang="en-US"/>
              <a:t>如果我们需要大量数据，有哪些获取数据的方式呢？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3720" y="2562860"/>
            <a:ext cx="1114425" cy="603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600"/>
          </a:p>
        </p:txBody>
      </p:sp>
      <p:pic>
        <p:nvPicPr>
          <p:cNvPr id="1638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281680"/>
            <a:ext cx="993140" cy="419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3822065"/>
            <a:ext cx="1357630" cy="287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" y="4281170"/>
            <a:ext cx="1311275" cy="356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" y="4759325"/>
            <a:ext cx="1257300" cy="69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296795" y="2569845"/>
            <a:ext cx="1337310" cy="422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/>
              <a:t>数据平台购买的数据</a:t>
            </a:r>
            <a:endParaRPr lang="zh-CN" altLang="en-US"/>
          </a:p>
        </p:txBody>
      </p:sp>
      <p:pic>
        <p:nvPicPr>
          <p:cNvPr id="17412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280" y="3242945"/>
            <a:ext cx="1196975" cy="499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760" y="3836035"/>
            <a:ext cx="1389380" cy="277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30" y="4206875"/>
            <a:ext cx="1152525" cy="518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3145" y="4894580"/>
            <a:ext cx="1369695" cy="487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缺角矩形 5"/>
          <p:cNvSpPr/>
          <p:nvPr/>
        </p:nvSpPr>
        <p:spPr>
          <a:xfrm>
            <a:off x="5770880" y="2366010"/>
            <a:ext cx="1376045" cy="348869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缺角矩形 7"/>
          <p:cNvSpPr/>
          <p:nvPr/>
        </p:nvSpPr>
        <p:spPr>
          <a:xfrm>
            <a:off x="4060825" y="2366010"/>
            <a:ext cx="1387475" cy="348869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缺角矩形 8"/>
          <p:cNvSpPr/>
          <p:nvPr/>
        </p:nvSpPr>
        <p:spPr>
          <a:xfrm>
            <a:off x="7336790" y="2366010"/>
            <a:ext cx="1671955" cy="348869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缺角矩形 9"/>
          <p:cNvSpPr/>
          <p:nvPr/>
        </p:nvSpPr>
        <p:spPr>
          <a:xfrm>
            <a:off x="2192655" y="2366010"/>
            <a:ext cx="1545590" cy="3487420"/>
          </a:xfrm>
          <a:prstGeom prst="plaqu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99865" y="2569845"/>
            <a:ext cx="1390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政府/机构公开的数据</a:t>
            </a:r>
            <a:endParaRPr lang="zh-CN" altLang="en-US"/>
          </a:p>
        </p:txBody>
      </p:sp>
      <p:pic>
        <p:nvPicPr>
          <p:cNvPr id="18436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8135" y="3373120"/>
            <a:ext cx="1252220" cy="346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6550" y="3874135"/>
            <a:ext cx="1232535" cy="3371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图片 15"/>
          <p:cNvPicPr>
            <a:picLocks noChangeAspect="1"/>
          </p:cNvPicPr>
          <p:nvPr/>
        </p:nvPicPr>
        <p:blipFill>
          <a:blip r:embed="rId12"/>
          <a:srcRect t="15956" b="5746"/>
          <a:stretch>
            <a:fillRect/>
          </a:stretch>
        </p:blipFill>
        <p:spPr>
          <a:xfrm>
            <a:off x="4200525" y="4364990"/>
            <a:ext cx="1113790" cy="288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2740" y="4853940"/>
            <a:ext cx="1232535" cy="509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836285" y="2458720"/>
            <a:ext cx="127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数据管理咨询公司的数据</a:t>
            </a:r>
            <a:endParaRPr lang="zh-CN" altLang="en-US"/>
          </a:p>
        </p:txBody>
      </p:sp>
      <p:pic>
        <p:nvPicPr>
          <p:cNvPr id="19466" name="图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8990" y="3480435"/>
            <a:ext cx="1139825" cy="495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8" name="图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5490" y="4076065"/>
            <a:ext cx="1264920" cy="54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9" name="图片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1525" y="4758690"/>
            <a:ext cx="1221740" cy="650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7527290" y="2597785"/>
            <a:ext cx="1247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爬取的网络数据</a:t>
            </a:r>
            <a:endParaRPr lang="zh-CN" altLang="en-US"/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17"/>
          <a:srcRect l="1756" t="1233" r="2057" b="4599"/>
          <a:stretch>
            <a:fillRect/>
          </a:stretch>
        </p:blipFill>
        <p:spPr>
          <a:xfrm>
            <a:off x="7406005" y="3380740"/>
            <a:ext cx="1490980" cy="1661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103505" y="6059805"/>
            <a:ext cx="89058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无论是搜索引擎，还是个人或单位获取目标数据，都需要从公开网站上爬取大量数据，在此需求下，爬虫技术应运而生，并迅速发展成为一门成熟的技术。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7" grpId="1" animBg="1"/>
      <p:bldP spid="3" grpId="1"/>
      <p:bldP spid="5" grpId="0"/>
      <p:bldP spid="10" grpId="0" animBg="1"/>
      <p:bldP spid="5" grpId="1"/>
      <p:bldP spid="10" grpId="1" animBg="1"/>
      <p:bldP spid="8" grpId="0" animBg="1"/>
      <p:bldP spid="12" grpId="0"/>
      <p:bldP spid="8" grpId="1" animBg="1"/>
      <p:bldP spid="12" grpId="1"/>
      <p:bldP spid="6" grpId="0" animBg="1"/>
      <p:bldP spid="13" grpId="0"/>
      <p:bldP spid="6" grpId="1" animBg="1"/>
      <p:bldP spid="13" grpId="1"/>
      <p:bldP spid="9" grpId="0" animBg="1"/>
      <p:bldP spid="14" grpId="0"/>
      <p:bldP spid="9" grpId="1" animBg="1"/>
      <p:bldP spid="14" grpId="1"/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爬虫的产生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4475" y="1333500"/>
            <a:ext cx="4234815" cy="144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如果说网络像一张网，那么爬虫就是网上的一只小虫子，在网上爬行的过程中遇到了数据，就把它抓取下来。</a:t>
            </a:r>
            <a:endParaRPr lang="zh-CN" altLang="en-US"/>
          </a:p>
        </p:txBody>
      </p:sp>
      <p:pic>
        <p:nvPicPr>
          <p:cNvPr id="24580" name="图片 5" descr="蜘蛛"/>
          <p:cNvPicPr>
            <a:picLocks noChangeAspect="1"/>
          </p:cNvPicPr>
          <p:nvPr/>
        </p:nvPicPr>
        <p:blipFill>
          <a:blip r:embed="rId1"/>
          <a:srcRect b="8815"/>
          <a:stretch>
            <a:fillRect/>
          </a:stretch>
        </p:blipFill>
        <p:spPr>
          <a:xfrm>
            <a:off x="5150485" y="1127125"/>
            <a:ext cx="1784350" cy="1740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384810" y="3507740"/>
            <a:ext cx="76923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网络爬虫，又称为网页蜘蛛、网络机器人，是一种按照一定的规则，自动请求万维网网站并提取网络数据的程序或脚本。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1945" y="4909820"/>
            <a:ext cx="7959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这里的数据是指</a:t>
            </a:r>
            <a:r>
              <a:rPr lang="zh-CN" altLang="en-US">
                <a:solidFill>
                  <a:srgbClr val="FF0000"/>
                </a:solidFill>
              </a:rPr>
              <a:t>互联网上公开的并且可以访问到的网页信息</a:t>
            </a:r>
            <a:r>
              <a:rPr lang="zh-CN" altLang="en-US"/>
              <a:t>，而不是网站的后台信息（没有权限访问），更不是用户注册的信息（非公开的）。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爬虫的产生</a:t>
            </a:r>
            <a:endParaRPr lang="zh-CN" altLang="en-US" dirty="0"/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30095"/>
            <a:ext cx="838835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46735" y="1079500"/>
            <a:ext cx="105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用途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49249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82570" y="2877820"/>
            <a:ext cx="6222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dirty="0">
                <a:solidFill>
                  <a:schemeClr val="bg1"/>
                </a:solidFill>
                <a:cs typeface="+mn-ea"/>
                <a:sym typeface="+mn-lt"/>
              </a:rPr>
              <a:t>爬虫基本原理</a:t>
            </a:r>
            <a:endParaRPr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57121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tags/tag1.xml><?xml version="1.0" encoding="utf-8"?>
<p:tagLst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2540</Words>
  <Application>WPS 演示</Application>
  <PresentationFormat>全屏显示(4:3)</PresentationFormat>
  <Paragraphs>180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等线</vt:lpstr>
      <vt:lpstr>字魂59号-创粗黑</vt:lpstr>
      <vt:lpstr>黑体</vt:lpstr>
      <vt:lpstr>Arial Unicode MS</vt:lpstr>
      <vt:lpstr>Times New Roman</vt:lpstr>
      <vt:lpstr>Office 主题​​</vt:lpstr>
      <vt:lpstr>爬虫基础</vt:lpstr>
      <vt:lpstr>PowerPoint 演示文稿</vt:lpstr>
      <vt:lpstr>PowerPoint 演示文稿</vt:lpstr>
      <vt:lpstr>爬虫的产生</vt:lpstr>
      <vt:lpstr>爬虫的产生</vt:lpstr>
      <vt:lpstr>爬虫的产生</vt:lpstr>
      <vt:lpstr>爬虫的产生</vt:lpstr>
      <vt:lpstr>爬虫的产生</vt:lpstr>
      <vt:lpstr>PowerPoint 演示文稿</vt:lpstr>
      <vt:lpstr>爬虫基本原理</vt:lpstr>
      <vt:lpstr>爬虫基本原理</vt:lpstr>
      <vt:lpstr>PowerPoint 演示文稿</vt:lpstr>
      <vt:lpstr>爬虫初体验</vt:lpstr>
      <vt:lpstr>爬虫初体验</vt:lpstr>
      <vt:lpstr>爬虫初体验</vt:lpstr>
      <vt:lpstr>PowerPoint 演示文稿</vt:lpstr>
      <vt:lpstr>爬虫相关知识</vt:lpstr>
      <vt:lpstr>爬虫相关知识</vt:lpstr>
      <vt:lpstr>爬虫相关知识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et</cp:lastModifiedBy>
  <cp:revision>215</cp:revision>
  <dcterms:created xsi:type="dcterms:W3CDTF">2016-10-26T12:21:00Z</dcterms:created>
  <dcterms:modified xsi:type="dcterms:W3CDTF">2024-02-17T14:10:20Z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000D2C39DD1147198C7130698C8D6F9F</vt:lpwstr>
  </property>
</Properties>
</file>