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3"/>
  </p:handoutMasterIdLst>
  <p:sldIdLst>
    <p:sldId id="295" r:id="rId3"/>
    <p:sldId id="290" r:id="rId5"/>
    <p:sldId id="494" r:id="rId6"/>
    <p:sldId id="549" r:id="rId7"/>
    <p:sldId id="551" r:id="rId8"/>
    <p:sldId id="553" r:id="rId9"/>
    <p:sldId id="556" r:id="rId10"/>
    <p:sldId id="555" r:id="rId11"/>
    <p:sldId id="554" r:id="rId12"/>
    <p:sldId id="558" r:id="rId13"/>
    <p:sldId id="559" r:id="rId14"/>
    <p:sldId id="548" r:id="rId15"/>
    <p:sldId id="535" r:id="rId16"/>
    <p:sldId id="562" r:id="rId17"/>
    <p:sldId id="563" r:id="rId18"/>
    <p:sldId id="443" r:id="rId19"/>
    <p:sldId id="529" r:id="rId20"/>
    <p:sldId id="530" r:id="rId21"/>
    <p:sldId id="565" r:id="rId22"/>
    <p:sldId id="566" r:id="rId23"/>
    <p:sldId id="561" r:id="rId24"/>
    <p:sldId id="571" r:id="rId25"/>
    <p:sldId id="567" r:id="rId26"/>
    <p:sldId id="532" r:id="rId27"/>
    <p:sldId id="568" r:id="rId28"/>
    <p:sldId id="569" r:id="rId29"/>
    <p:sldId id="534" r:id="rId30"/>
    <p:sldId id="531" r:id="rId31"/>
    <p:sldId id="291" r:id="rId32"/>
  </p:sldIdLst>
  <p:sldSz cx="9144000" cy="6858000" type="screen4x3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12"/>
    <a:srgbClr val="0066B3"/>
    <a:srgbClr val="F2F2F2"/>
    <a:srgbClr val="F1F1F1"/>
    <a:srgbClr val="005BAC"/>
    <a:srgbClr val="FF3F4D"/>
    <a:srgbClr val="FF7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>
        <p:guide orient="horz" pos="2184"/>
        <p:guide pos="3815"/>
        <p:guide pos="293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-3876" y="-102"/>
      </p:cViewPr>
      <p:guideLst>
        <p:guide orient="horz" pos="2912"/>
        <p:guide pos="219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tags" Target="tags/tag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59379-BD75-45E7-9078-F58020561C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20CE0-357F-4823-ABEA-60B0CEC4412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F5F04-C590-4642-A15E-DBE4DD392B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81C5E-ABEC-406E-876A-C0540989C23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58BC7-AB6D-4B43-BCA4-F5663673D2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155A8-87E7-42D9-9123-DE11223425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58BC7-AB6D-4B43-BCA4-F5663673D2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浅灰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Tm="3000">
        <p14:ripple/>
      </p:transition>
    </mc:Choice>
    <mc:Fallback>
      <p:transition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2743201"/>
            <a:ext cx="9144000" cy="4114800"/>
          </a:xfrm>
          <a:prstGeom prst="rect">
            <a:avLst/>
          </a:prstGeom>
          <a:solidFill>
            <a:srgbClr val="006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10" y="217190"/>
            <a:ext cx="2923522" cy="727977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452639" y="3556249"/>
            <a:ext cx="8229600" cy="861928"/>
          </a:xfrm>
          <a:prstGeom prst="rect">
            <a:avLst/>
          </a:prstGeom>
        </p:spPr>
        <p:txBody>
          <a:bodyPr/>
          <a:lstStyle>
            <a:lvl1pPr algn="ctr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0066B3"/>
                </a:solidFill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5400" b="1" kern="10" spc="300" dirty="0">
                <a:solidFill>
                  <a:schemeClr val="bg1"/>
                </a:solidFill>
                <a:cs typeface="+mn-ea"/>
                <a:sym typeface="+mn-lt"/>
              </a:rPr>
              <a:t>添加相关课程章节标题</a:t>
            </a:r>
            <a:endParaRPr lang="zh-CN" altLang="en-US" sz="5400" b="1" kern="1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Tm="3000">
        <p14:ripple/>
      </p:transition>
    </mc:Choice>
    <mc:Fallback>
      <p:transition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141288"/>
            <a:ext cx="4600576" cy="5715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01 </a:t>
            </a:r>
            <a:r>
              <a:rPr lang="zh-CN" altLang="en-US" dirty="0"/>
              <a:t>单击此处输入标题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BAA1-0399-4982-9ADF-42D0D51ED4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E240-550B-496C-B175-E079E6E03E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530350"/>
            <a:ext cx="7886700" cy="4351338"/>
          </a:xfrm>
        </p:spPr>
        <p:txBody>
          <a:bodyPr/>
          <a:lstStyle/>
          <a:p>
            <a:pPr lvl="0"/>
            <a:r>
              <a:rPr lang="zh-CN" altLang="en-US" dirty="0"/>
              <a:t>单击此处输入正文文本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73660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Administrator\Desktop\mi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35" y="119640"/>
            <a:ext cx="2047632" cy="51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Tm="3000">
        <p14:ripple/>
      </p:transition>
    </mc:Choice>
    <mc:Fallback>
      <p:transition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1398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3BAA1-0399-4982-9ADF-42D0D51ED4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3E240-550B-496C-B175-E079E6E03E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>
    <mc:Choice xmlns:p14="http://schemas.microsoft.com/office/powerpoint/2010/main" Requires="p14">
      <p:transition advTm="3000">
        <p14:ripple/>
      </p:transition>
    </mc:Choice>
    <mc:Fallback>
      <p:transition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9.png"/><Relationship Id="rId1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2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副标题"/>
          <p:cNvSpPr txBox="1">
            <a:spLocks noChangeArrowheads="1"/>
          </p:cNvSpPr>
          <p:nvPr/>
        </p:nvSpPr>
        <p:spPr bwMode="ltGray">
          <a:xfrm>
            <a:off x="3077264" y="5337556"/>
            <a:ext cx="2980350" cy="57490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81667" tIns="40833" rIns="81667" bIns="40833">
            <a:spAutoFit/>
          </a:bodyPr>
          <a:lstStyle>
            <a:lvl1pPr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0830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1597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25550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3385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910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482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054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626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spc="3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主讲：程亮</a:t>
            </a:r>
            <a:endParaRPr lang="zh-CN" altLang="en-US" sz="3200" b="1" spc="30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2639" y="3336793"/>
            <a:ext cx="8229600" cy="861928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Scrapy</a:t>
            </a:r>
            <a:r>
              <a:rPr dirty="0">
                <a:solidFill>
                  <a:schemeClr val="bg1"/>
                </a:solidFill>
              </a:rPr>
              <a:t>应用实践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477023" y="1649063"/>
            <a:ext cx="8229600" cy="861928"/>
          </a:xfrm>
          <a:prstGeom prst="rect">
            <a:avLst/>
          </a:prstGeom>
        </p:spPr>
        <p:txBody>
          <a:bodyPr/>
          <a:lstStyle>
            <a:lvl1pPr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5400" b="1" kern="10" spc="300" dirty="0">
                <a:solidFill>
                  <a:srgbClr val="0066B3"/>
                </a:solidFill>
                <a:cs typeface="+mn-ea"/>
                <a:sym typeface="+mn-lt"/>
              </a:rPr>
              <a:t>数据分析与可视化</a:t>
            </a:r>
            <a:endParaRPr lang="zh-CN" altLang="en-US" sz="5400" b="1" kern="10" spc="300" dirty="0">
              <a:solidFill>
                <a:srgbClr val="0066B3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ippl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199" y="141288"/>
            <a:ext cx="5428695" cy="571500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爬取豆瓣书籍Top250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73430"/>
            <a:ext cx="4909820" cy="437578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780" y="814070"/>
            <a:ext cx="4173220" cy="36842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95900" y="4504055"/>
            <a:ext cx="1871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数据到数据表</a:t>
            </a:r>
            <a:r>
              <a:rPr lang="zh-CN" altLang="en-US"/>
              <a:t>中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199" y="141288"/>
            <a:ext cx="5428695" cy="571500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爬取豆瓣书籍Top250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195" y="4258945"/>
            <a:ext cx="4680585" cy="18008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95" y="2364740"/>
            <a:ext cx="6685280" cy="17767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7200" y="906780"/>
            <a:ext cx="778573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网站虽然未对该路径的爬虫限制，但会有一些防止爬虫造成服务器负担较重的一些措施。所以在爬虫时，应降低爬虫频率，提高伪装</a:t>
            </a:r>
            <a:r>
              <a:rPr lang="zh-CN" altLang="en-US"/>
              <a:t>能力，避免因过度访问造成IP被封禁或限制访问等情况。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560310" y="2364740"/>
            <a:ext cx="15265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当出现左图信息时，已无法正常爬取信息</a:t>
            </a:r>
            <a:r>
              <a:rPr lang="zh-CN" altLang="en-US"/>
              <a:t>了。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矩形 104"/>
          <p:cNvSpPr/>
          <p:nvPr/>
        </p:nvSpPr>
        <p:spPr>
          <a:xfrm>
            <a:off x="0" y="2544568"/>
            <a:ext cx="9144000" cy="1292712"/>
          </a:xfrm>
          <a:prstGeom prst="rect">
            <a:avLst/>
          </a:prstGeom>
          <a:solidFill>
            <a:srgbClr val="006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06" name="文本框 17"/>
          <p:cNvSpPr txBox="1"/>
          <p:nvPr/>
        </p:nvSpPr>
        <p:spPr>
          <a:xfrm>
            <a:off x="2853948" y="2877565"/>
            <a:ext cx="597933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cs typeface="+mn-ea"/>
                <a:sym typeface="+mn-lt"/>
              </a:rPr>
              <a:t>Selenium</a:t>
            </a:r>
            <a:endParaRPr 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481329" y="2632179"/>
            <a:ext cx="1199104" cy="1137105"/>
            <a:chOff x="1041891" y="2887277"/>
            <a:chExt cx="1036261" cy="10365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4"/>
            </a:solidFill>
            <a:ln w="88900">
              <a:solidFill>
                <a:srgbClr val="F1F1F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5865">
                <a:cs typeface="+mn-ea"/>
                <a:sym typeface="+mn-lt"/>
              </a:endParaRPr>
            </a:p>
          </p:txBody>
        </p:sp>
        <p:sp>
          <p:nvSpPr>
            <p:cNvPr id="12" name="Text Box 58"/>
            <p:cNvSpPr txBox="1">
              <a:spLocks noChangeArrowheads="1"/>
            </p:cNvSpPr>
            <p:nvPr/>
          </p:nvSpPr>
          <p:spPr bwMode="auto">
            <a:xfrm>
              <a:off x="1168618" y="3051118"/>
              <a:ext cx="782802" cy="644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en-US" altLang="zh-CN" sz="4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9" name="Picture 2" descr="C:\Users\Administrator\Desktop\mi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35" y="119640"/>
            <a:ext cx="2047632" cy="51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bldLvl="0" animBg="1"/>
      <p:bldP spid="10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199" y="141288"/>
            <a:ext cx="5428695" cy="571500"/>
          </a:xfrm>
        </p:spPr>
        <p:txBody>
          <a:bodyPr/>
          <a:lstStyle/>
          <a:p>
            <a:r>
              <a:rPr lang="zh-CN" altLang="en-US" dirty="0"/>
              <a:t>Selenium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23215" y="942340"/>
            <a:ext cx="854900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selenium</a:t>
            </a:r>
            <a:r>
              <a:rPr lang="zh-CN" altLang="en-US"/>
              <a:t>可以模拟浏览器操作，只要设置适当的爬取间隔时间，就不用担心被识别出是爬虫；只要是浏览器可以浏览到的东西，python+selenium都可以爬到。</a:t>
            </a:r>
            <a:endParaRPr lang="zh-CN" altLang="en-US"/>
          </a:p>
          <a:p>
            <a:pPr>
              <a:lnSpc>
                <a:spcPct val="150000"/>
              </a:lnSpc>
            </a:pP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但selenium由于该方法是模拟浏览器操作，所以爬取效率是所有爬虫方法中最低的（但是它的成功率高，所以对于初学者或者一些难爬的网站来说，selenium是个不错的选择）。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8620" y="4429125"/>
            <a:ext cx="5391785" cy="18199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8620" y="3604895"/>
            <a:ext cx="83432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pip install </a:t>
            </a:r>
            <a:r>
              <a:rPr lang="en-US">
                <a:sym typeface="+mn-ea"/>
              </a:rPr>
              <a:t>selenium </a:t>
            </a:r>
            <a:r>
              <a:rPr lang="zh-CN" altLang="en-US">
                <a:sym typeface="+mn-ea"/>
              </a:rPr>
              <a:t>-i https://pypi.tuna.tsinghua.edu.cn/simple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199" y="141288"/>
            <a:ext cx="5428695" cy="571500"/>
          </a:xfrm>
        </p:spPr>
        <p:txBody>
          <a:bodyPr/>
          <a:lstStyle/>
          <a:p>
            <a:r>
              <a:rPr lang="zh-CN" altLang="en-US" dirty="0"/>
              <a:t>Selenium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96850" y="768985"/>
            <a:ext cx="8625205" cy="5492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Selenium最为主要的模块是Webdriver模块。Webdriver提供了一系列浏览器对象定位的方法，常用的有id、name、class name、tag name、xpath、link text等等。定位对象后，Webdriver提供了操作对象的方法，包括清除内容clear、模拟输入send_keys、单击鼠标click、提交表单submit等等。有时候为了保证脚本运行的稳定性，需要在脚本中添加等待时间，有sleep、implicitly_wait和WebDriverWait三种方法选择。此外在多表单切换、多窗口切换、警告窗口处理、上传文件、获取验证码等方面Webdriver都有相应的方法，功能强大。</a:t>
            </a:r>
            <a:endParaRPr lang="zh-CN" altLang="en-US"/>
          </a:p>
          <a:p>
            <a:pPr>
              <a:lnSpc>
                <a:spcPct val="150000"/>
              </a:lnSpc>
            </a:pP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常用</a:t>
            </a:r>
            <a:r>
              <a:rPr lang="en-US" altLang="zh-CN"/>
              <a:t>webdriver</a:t>
            </a:r>
            <a:r>
              <a:rPr lang="zh-CN" altLang="en-US"/>
              <a:t>就是谷歌浏览器</a:t>
            </a:r>
            <a:r>
              <a:rPr lang="zh-CN" altLang="en-US"/>
              <a:t>的chromedriver.exe。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Selenium</a:t>
            </a:r>
            <a:r>
              <a:rPr lang="en-US" altLang="zh-CN">
                <a:sym typeface="+mn-ea"/>
              </a:rPr>
              <a:t>4.1x</a:t>
            </a:r>
            <a:r>
              <a:rPr lang="zh-CN" altLang="en-US">
                <a:sym typeface="+mn-ea"/>
              </a:rPr>
              <a:t>的版本会根据Selenium的版本自动去</a:t>
            </a:r>
            <a:r>
              <a:rPr lang="en-US" altLang="zh-CN">
                <a:sym typeface="+mn-ea"/>
              </a:rPr>
              <a:t>google</a:t>
            </a:r>
            <a:r>
              <a:rPr lang="zh-CN" altLang="en-US">
                <a:sym typeface="+mn-ea"/>
              </a:rPr>
              <a:t>应用商店下载对应的</a:t>
            </a:r>
            <a:r>
              <a:rPr lang="en-US" altLang="zh-CN">
                <a:sym typeface="+mn-ea"/>
              </a:rPr>
              <a:t>driver</a:t>
            </a:r>
            <a:r>
              <a:rPr lang="zh-CN" altLang="en-US">
                <a:sym typeface="+mn-ea"/>
              </a:rPr>
              <a:t>版本，但是由于国内无法访问</a:t>
            </a:r>
            <a:r>
              <a:rPr lang="en-US" altLang="zh-CN">
                <a:sym typeface="+mn-ea"/>
              </a:rPr>
              <a:t>google</a:t>
            </a:r>
            <a:r>
              <a:rPr lang="zh-CN" altLang="en-US">
                <a:sym typeface="+mn-ea"/>
              </a:rPr>
              <a:t>服务器，故需要单独下载</a:t>
            </a:r>
            <a:r>
              <a:rPr lang="zh-CN" altLang="en-US">
                <a:sym typeface="+mn-ea"/>
              </a:rPr>
              <a:t>配置；</a:t>
            </a:r>
            <a:endParaRPr lang="zh-CN" altLang="en-US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Selenium</a:t>
            </a:r>
            <a:r>
              <a:rPr lang="en-US" altLang="zh-CN">
                <a:sym typeface="+mn-ea"/>
              </a:rPr>
              <a:t>4.6X</a:t>
            </a:r>
            <a:r>
              <a:rPr lang="zh-CN" altLang="en-US">
                <a:sym typeface="+mn-ea"/>
              </a:rPr>
              <a:t>的版本，据说已经可是自适应本机安装的谷歌浏览器。在使用时本机需安装谷歌</a:t>
            </a:r>
            <a:r>
              <a:rPr lang="zh-CN" altLang="en-US">
                <a:sym typeface="+mn-ea"/>
              </a:rPr>
              <a:t>浏览器。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199" y="141288"/>
            <a:ext cx="5428695" cy="571500"/>
          </a:xfrm>
        </p:spPr>
        <p:txBody>
          <a:bodyPr/>
          <a:lstStyle/>
          <a:p>
            <a:r>
              <a:rPr lang="zh-CN" altLang="en-US" dirty="0"/>
              <a:t>Selenium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2797810"/>
            <a:ext cx="6530340" cy="3194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05" y="1778000"/>
            <a:ext cx="7677785" cy="9315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68960" y="896620"/>
            <a:ext cx="83997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如在项目运行时，出现以下信息，就要按照提示信息的</a:t>
            </a:r>
            <a:r>
              <a:rPr lang="en-US" altLang="zh-CN"/>
              <a:t>choromedriver</a:t>
            </a:r>
            <a:r>
              <a:rPr lang="zh-CN" altLang="en-US"/>
              <a:t>版本进行</a:t>
            </a:r>
            <a:r>
              <a:rPr lang="zh-CN" altLang="en-US"/>
              <a:t>配置：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34695" y="3338830"/>
            <a:ext cx="6283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详细设置见实验</a:t>
            </a:r>
            <a:r>
              <a:rPr lang="en-US" altLang="zh-CN">
                <a:sym typeface="+mn-ea"/>
              </a:rPr>
              <a:t>4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矩形 104"/>
          <p:cNvSpPr/>
          <p:nvPr/>
        </p:nvSpPr>
        <p:spPr>
          <a:xfrm>
            <a:off x="0" y="2544568"/>
            <a:ext cx="9144000" cy="1292712"/>
          </a:xfrm>
          <a:prstGeom prst="rect">
            <a:avLst/>
          </a:prstGeom>
          <a:solidFill>
            <a:srgbClr val="006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06" name="文本框 17"/>
          <p:cNvSpPr txBox="1"/>
          <p:nvPr/>
        </p:nvSpPr>
        <p:spPr>
          <a:xfrm>
            <a:off x="2853948" y="2877565"/>
            <a:ext cx="597933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600" dirty="0">
                <a:solidFill>
                  <a:schemeClr val="bg1"/>
                </a:solidFill>
                <a:cs typeface="+mn-ea"/>
                <a:sym typeface="+mn-lt"/>
              </a:rPr>
              <a:t>爬取京东商品信息</a:t>
            </a:r>
            <a:endParaRPr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481329" y="2632179"/>
            <a:ext cx="1199104" cy="1137105"/>
            <a:chOff x="1041891" y="2887277"/>
            <a:chExt cx="1036261" cy="10365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4"/>
            </a:solidFill>
            <a:ln w="88900">
              <a:solidFill>
                <a:srgbClr val="F1F1F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5865">
                <a:cs typeface="+mn-ea"/>
                <a:sym typeface="+mn-lt"/>
              </a:endParaRPr>
            </a:p>
          </p:txBody>
        </p:sp>
        <p:sp>
          <p:nvSpPr>
            <p:cNvPr id="12" name="Text Box 58"/>
            <p:cNvSpPr txBox="1">
              <a:spLocks noChangeArrowheads="1"/>
            </p:cNvSpPr>
            <p:nvPr/>
          </p:nvSpPr>
          <p:spPr bwMode="auto">
            <a:xfrm>
              <a:off x="1168618" y="3051118"/>
              <a:ext cx="782802" cy="644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en-US" altLang="zh-CN" sz="4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9" name="Picture 2" descr="C:\Users\Administrator\Desktop\mi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35" y="119640"/>
            <a:ext cx="2047632" cy="51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bldLvl="0" animBg="1"/>
      <p:bldP spid="10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199" y="141288"/>
            <a:ext cx="5428695" cy="571500"/>
          </a:xfrm>
        </p:spPr>
        <p:txBody>
          <a:bodyPr/>
          <a:lstStyle/>
          <a:p>
            <a:r>
              <a:rPr lang="zh-CN" altLang="en-US" dirty="0"/>
              <a:t>爬取京东商品信息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790" y="4142740"/>
            <a:ext cx="5615305" cy="22529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51790" y="2379980"/>
            <a:ext cx="60871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https://s.taobao.com/search?q=python&amp;page=1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" y="1089025"/>
            <a:ext cx="8971915" cy="843280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5" y="3032760"/>
            <a:ext cx="7452995" cy="612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199" y="141288"/>
            <a:ext cx="5428695" cy="571500"/>
          </a:xfrm>
        </p:spPr>
        <p:txBody>
          <a:bodyPr/>
          <a:lstStyle/>
          <a:p>
            <a:r>
              <a:rPr lang="zh-CN" altLang="en-US" dirty="0"/>
              <a:t>爬取京东商品信息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380" y="1325245"/>
            <a:ext cx="8761730" cy="103759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57200" y="3326765"/>
            <a:ext cx="772795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通过</a:t>
            </a:r>
            <a:r>
              <a:rPr lang="en-US" altLang="zh-CN"/>
              <a:t> </a:t>
            </a:r>
            <a:r>
              <a:rPr lang="zh-CN" altLang="en-US"/>
              <a:t>https://</a:t>
            </a:r>
            <a:r>
              <a:rPr lang="en-US" altLang="zh-CN"/>
              <a:t>www.jd</a:t>
            </a:r>
            <a:r>
              <a:rPr lang="zh-CN" altLang="en-US"/>
              <a:t>.com/</a:t>
            </a:r>
            <a:r>
              <a:rPr lang="en-US" altLang="zh-CN"/>
              <a:t>robots.txt </a:t>
            </a:r>
            <a:r>
              <a:rPr lang="zh-CN" altLang="en-US"/>
              <a:t>访问查看爬虫限制，发现未出现</a:t>
            </a:r>
            <a:r>
              <a:rPr lang="en-US" altLang="zh-CN"/>
              <a:t>robots</a:t>
            </a:r>
            <a:r>
              <a:rPr lang="zh-CN" altLang="en-US"/>
              <a:t>文件内容，表示京东未对爬虫做特别限制。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注意：</a:t>
            </a:r>
            <a:r>
              <a:rPr lang="zh-CN" altLang="en-US">
                <a:sym typeface="+mn-ea"/>
              </a:rPr>
              <a:t>网站虽然未对该路径的爬虫限制，但会有一些防止爬虫造成服务器负担较重的一些措施。所以在爬虫时，应降低爬虫频率，提高伪装能力，避免因过度访问造成IP被封禁或限制访问等情况。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199" y="141288"/>
            <a:ext cx="5428695" cy="571500"/>
          </a:xfrm>
        </p:spPr>
        <p:txBody>
          <a:bodyPr/>
          <a:lstStyle/>
          <a:p>
            <a:r>
              <a:rPr lang="zh-CN" altLang="en-US" dirty="0"/>
              <a:t>爬取京东商品信息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035" y="831215"/>
            <a:ext cx="8761730" cy="10375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965" y="2397125"/>
            <a:ext cx="2599690" cy="28708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815" y="2279015"/>
            <a:ext cx="2633345" cy="2932430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 flipV="1">
            <a:off x="3684905" y="4119245"/>
            <a:ext cx="2192655" cy="76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818255" y="3204845"/>
            <a:ext cx="1926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输入账号密码后，</a:t>
            </a:r>
            <a:r>
              <a:rPr lang="zh-CN" altLang="en-US"/>
              <a:t>还需要通过滑块完成</a:t>
            </a:r>
            <a:r>
              <a:rPr lang="zh-CN" altLang="en-US"/>
              <a:t>验证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276985" y="5715000"/>
            <a:ext cx="4302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在爬虫</a:t>
            </a:r>
            <a:r>
              <a:rPr lang="zh-CN" altLang="en-US"/>
              <a:t>中如何实现登录验证</a:t>
            </a:r>
            <a:r>
              <a:rPr lang="zh-CN" altLang="en-US"/>
              <a:t>呢？？</a:t>
            </a:r>
            <a:endParaRPr lang="zh-CN" altLang="en-US"/>
          </a:p>
        </p:txBody>
      </p:sp>
      <p:cxnSp>
        <p:nvCxnSpPr>
          <p:cNvPr id="3" name="直接箭头连接符 2"/>
          <p:cNvCxnSpPr/>
          <p:nvPr/>
        </p:nvCxnSpPr>
        <p:spPr>
          <a:xfrm flipH="1">
            <a:off x="3637280" y="1248410"/>
            <a:ext cx="4650740" cy="12185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148"/>
          <p:cNvSpPr txBox="1"/>
          <p:nvPr/>
        </p:nvSpPr>
        <p:spPr>
          <a:xfrm>
            <a:off x="26885" y="1517"/>
            <a:ext cx="954749" cy="22433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4170" b="1" cap="all" spc="569" dirty="0">
                <a:solidFill>
                  <a:srgbClr val="0066B3"/>
                </a:solidFill>
                <a:cs typeface="+mn-ea"/>
                <a:sym typeface="+mn-lt"/>
              </a:rPr>
              <a:t>目录</a:t>
            </a:r>
            <a:endParaRPr lang="en-US" altLang="zh-CN" sz="4170" b="1" cap="all" spc="569" dirty="0">
              <a:solidFill>
                <a:srgbClr val="0066B3"/>
              </a:solidFill>
              <a:cs typeface="+mn-ea"/>
              <a:sym typeface="+mn-lt"/>
            </a:endParaRPr>
          </a:p>
        </p:txBody>
      </p:sp>
      <p:sp>
        <p:nvSpPr>
          <p:cNvPr id="46" name="TextBox 148"/>
          <p:cNvSpPr txBox="1"/>
          <p:nvPr/>
        </p:nvSpPr>
        <p:spPr>
          <a:xfrm>
            <a:off x="153656" y="1381009"/>
            <a:ext cx="674928" cy="24394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655" b="1" cap="all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contents</a:t>
            </a:r>
            <a:endParaRPr lang="zh-CN" altLang="en-US" sz="2655" b="1" cap="all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7144" y="-8512"/>
            <a:ext cx="200026" cy="6882350"/>
            <a:chOff x="-9526" y="378"/>
            <a:chExt cx="266701" cy="6882350"/>
          </a:xfrm>
        </p:grpSpPr>
        <p:sp>
          <p:nvSpPr>
            <p:cNvPr id="44" name="矩形 43"/>
            <p:cNvSpPr/>
            <p:nvPr/>
          </p:nvSpPr>
          <p:spPr>
            <a:xfrm>
              <a:off x="-9526" y="378"/>
              <a:ext cx="266701" cy="2333269"/>
            </a:xfrm>
            <a:custGeom>
              <a:avLst/>
              <a:gdLst>
                <a:gd name="connsiteX0" fmla="*/ 0 w 266700"/>
                <a:gd name="connsiteY0" fmla="*/ 0 h 1990348"/>
                <a:gd name="connsiteX1" fmla="*/ 266700 w 266700"/>
                <a:gd name="connsiteY1" fmla="*/ 0 h 1990348"/>
                <a:gd name="connsiteX2" fmla="*/ 266700 w 266700"/>
                <a:gd name="connsiteY2" fmla="*/ 1990348 h 1990348"/>
                <a:gd name="connsiteX3" fmla="*/ 0 w 266700"/>
                <a:gd name="connsiteY3" fmla="*/ 1990348 h 1990348"/>
                <a:gd name="connsiteX4" fmla="*/ 0 w 266700"/>
                <a:gd name="connsiteY4" fmla="*/ 0 h 1990348"/>
                <a:gd name="connsiteX0-1" fmla="*/ 1 w 266701"/>
                <a:gd name="connsiteY0-2" fmla="*/ 0 h 1990348"/>
                <a:gd name="connsiteX1-3" fmla="*/ 266701 w 266701"/>
                <a:gd name="connsiteY1-4" fmla="*/ 0 h 1990348"/>
                <a:gd name="connsiteX2-5" fmla="*/ 266701 w 266701"/>
                <a:gd name="connsiteY2-6" fmla="*/ 1990348 h 1990348"/>
                <a:gd name="connsiteX3-7" fmla="*/ 1 w 266701"/>
                <a:gd name="connsiteY3-8" fmla="*/ 1990348 h 1990348"/>
                <a:gd name="connsiteX4-9" fmla="*/ 0 w 266701"/>
                <a:gd name="connsiteY4-10" fmla="*/ 1980823 h 1990348"/>
                <a:gd name="connsiteX5" fmla="*/ 1 w 266701"/>
                <a:gd name="connsiteY5" fmla="*/ 0 h 1990348"/>
                <a:gd name="connsiteX0-11" fmla="*/ 1 w 266701"/>
                <a:gd name="connsiteY0-12" fmla="*/ 0 h 2228503"/>
                <a:gd name="connsiteX1-13" fmla="*/ 266701 w 266701"/>
                <a:gd name="connsiteY1-14" fmla="*/ 0 h 2228503"/>
                <a:gd name="connsiteX2-15" fmla="*/ 266701 w 266701"/>
                <a:gd name="connsiteY2-16" fmla="*/ 1990348 h 2228503"/>
                <a:gd name="connsiteX3-17" fmla="*/ 1 w 266701"/>
                <a:gd name="connsiteY3-18" fmla="*/ 1990348 h 2228503"/>
                <a:gd name="connsiteX4-19" fmla="*/ 0 w 266701"/>
                <a:gd name="connsiteY4-20" fmla="*/ 2228473 h 2228503"/>
                <a:gd name="connsiteX5-21" fmla="*/ 1 w 266701"/>
                <a:gd name="connsiteY5-22" fmla="*/ 0 h 2228503"/>
                <a:gd name="connsiteX0-23" fmla="*/ 1 w 266701"/>
                <a:gd name="connsiteY0-24" fmla="*/ 0 h 2228503"/>
                <a:gd name="connsiteX1-25" fmla="*/ 266701 w 266701"/>
                <a:gd name="connsiteY1-26" fmla="*/ 0 h 2228503"/>
                <a:gd name="connsiteX2-27" fmla="*/ 266701 w 266701"/>
                <a:gd name="connsiteY2-28" fmla="*/ 1990348 h 2228503"/>
                <a:gd name="connsiteX3-29" fmla="*/ 247651 w 266701"/>
                <a:gd name="connsiteY3-30" fmla="*/ 1990348 h 2228503"/>
                <a:gd name="connsiteX4-31" fmla="*/ 1 w 266701"/>
                <a:gd name="connsiteY4-32" fmla="*/ 1990348 h 2228503"/>
                <a:gd name="connsiteX5-33" fmla="*/ 0 w 266701"/>
                <a:gd name="connsiteY5-34" fmla="*/ 2228473 h 2228503"/>
                <a:gd name="connsiteX6" fmla="*/ 1 w 266701"/>
                <a:gd name="connsiteY6" fmla="*/ 0 h 2228503"/>
                <a:gd name="connsiteX0-35" fmla="*/ 1 w 266701"/>
                <a:gd name="connsiteY0-36" fmla="*/ 0 h 2228503"/>
                <a:gd name="connsiteX1-37" fmla="*/ 266701 w 266701"/>
                <a:gd name="connsiteY1-38" fmla="*/ 0 h 2228503"/>
                <a:gd name="connsiteX2-39" fmla="*/ 266701 w 266701"/>
                <a:gd name="connsiteY2-40" fmla="*/ 1990348 h 2228503"/>
                <a:gd name="connsiteX3-41" fmla="*/ 247651 w 266701"/>
                <a:gd name="connsiteY3-42" fmla="*/ 2018923 h 2228503"/>
                <a:gd name="connsiteX4-43" fmla="*/ 1 w 266701"/>
                <a:gd name="connsiteY4-44" fmla="*/ 1990348 h 2228503"/>
                <a:gd name="connsiteX5-45" fmla="*/ 0 w 266701"/>
                <a:gd name="connsiteY5-46" fmla="*/ 2228473 h 2228503"/>
                <a:gd name="connsiteX6-47" fmla="*/ 1 w 266701"/>
                <a:gd name="connsiteY6-48" fmla="*/ 0 h 2228503"/>
                <a:gd name="connsiteX0-49" fmla="*/ 1 w 266701"/>
                <a:gd name="connsiteY0-50" fmla="*/ 0 h 2276098"/>
                <a:gd name="connsiteX1-51" fmla="*/ 266701 w 266701"/>
                <a:gd name="connsiteY1-52" fmla="*/ 0 h 2276098"/>
                <a:gd name="connsiteX2-53" fmla="*/ 266701 w 266701"/>
                <a:gd name="connsiteY2-54" fmla="*/ 1990348 h 2276098"/>
                <a:gd name="connsiteX3-55" fmla="*/ 19051 w 266701"/>
                <a:gd name="connsiteY3-56" fmla="*/ 2276098 h 2276098"/>
                <a:gd name="connsiteX4-57" fmla="*/ 1 w 266701"/>
                <a:gd name="connsiteY4-58" fmla="*/ 1990348 h 2276098"/>
                <a:gd name="connsiteX5-59" fmla="*/ 0 w 266701"/>
                <a:gd name="connsiteY5-60" fmla="*/ 2228473 h 2276098"/>
                <a:gd name="connsiteX6-61" fmla="*/ 1 w 266701"/>
                <a:gd name="connsiteY6-62" fmla="*/ 0 h 2276098"/>
                <a:gd name="connsiteX0-63" fmla="*/ 1 w 266701"/>
                <a:gd name="connsiteY0-64" fmla="*/ 0 h 2333269"/>
                <a:gd name="connsiteX1-65" fmla="*/ 266701 w 266701"/>
                <a:gd name="connsiteY1-66" fmla="*/ 0 h 2333269"/>
                <a:gd name="connsiteX2-67" fmla="*/ 266701 w 266701"/>
                <a:gd name="connsiteY2-68" fmla="*/ 1990348 h 2333269"/>
                <a:gd name="connsiteX3-69" fmla="*/ 19051 w 266701"/>
                <a:gd name="connsiteY3-70" fmla="*/ 2276098 h 2333269"/>
                <a:gd name="connsiteX4-71" fmla="*/ 1 w 266701"/>
                <a:gd name="connsiteY4-72" fmla="*/ 1990348 h 2333269"/>
                <a:gd name="connsiteX5-73" fmla="*/ 0 w 266701"/>
                <a:gd name="connsiteY5-74" fmla="*/ 2333248 h 2333269"/>
                <a:gd name="connsiteX6-75" fmla="*/ 1 w 266701"/>
                <a:gd name="connsiteY6-76" fmla="*/ 0 h 233326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47" y="connsiteY6-48"/>
                </a:cxn>
              </a:cxnLst>
              <a:rect l="l" t="t" r="r" b="b"/>
              <a:pathLst>
                <a:path w="266701" h="2333269">
                  <a:moveTo>
                    <a:pt x="1" y="0"/>
                  </a:moveTo>
                  <a:lnTo>
                    <a:pt x="266701" y="0"/>
                  </a:lnTo>
                  <a:lnTo>
                    <a:pt x="266701" y="1990348"/>
                  </a:lnTo>
                  <a:lnTo>
                    <a:pt x="19051" y="2276098"/>
                  </a:lnTo>
                  <a:lnTo>
                    <a:pt x="1" y="1990348"/>
                  </a:lnTo>
                  <a:cubicBezTo>
                    <a:pt x="1" y="1987173"/>
                    <a:pt x="0" y="2336423"/>
                    <a:pt x="0" y="2333248"/>
                  </a:cubicBezTo>
                  <a:cubicBezTo>
                    <a:pt x="0" y="1672974"/>
                    <a:pt x="1" y="660274"/>
                    <a:pt x="1" y="0"/>
                  </a:cubicBezTo>
                  <a:close/>
                </a:path>
              </a:pathLst>
            </a:custGeom>
            <a:solidFill>
              <a:srgbClr val="006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 sz="1800" dirty="0">
                <a:cs typeface="+mn-ea"/>
                <a:sym typeface="+mn-lt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-9525" y="1996403"/>
              <a:ext cx="45719" cy="4886325"/>
            </a:xfrm>
            <a:prstGeom prst="rect">
              <a:avLst/>
            </a:prstGeom>
            <a:solidFill>
              <a:srgbClr val="006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929509" y="1734107"/>
            <a:ext cx="5777230" cy="633095"/>
            <a:chOff x="2582203" y="2399714"/>
            <a:chExt cx="7702974" cy="633095"/>
          </a:xfrm>
        </p:grpSpPr>
        <p:sp>
          <p:nvSpPr>
            <p:cNvPr id="26" name="矩形 33"/>
            <p:cNvSpPr/>
            <p:nvPr/>
          </p:nvSpPr>
          <p:spPr>
            <a:xfrm>
              <a:off x="3610903" y="2399714"/>
              <a:ext cx="6674274" cy="633095"/>
            </a:xfrm>
            <a:custGeom>
              <a:avLst/>
              <a:gdLst>
                <a:gd name="connsiteX0" fmla="*/ 0 w 5983635"/>
                <a:gd name="connsiteY0" fmla="*/ 0 h 630942"/>
                <a:gd name="connsiteX1" fmla="*/ 5983635 w 5983635"/>
                <a:gd name="connsiteY1" fmla="*/ 0 h 630942"/>
                <a:gd name="connsiteX2" fmla="*/ 5983635 w 5983635"/>
                <a:gd name="connsiteY2" fmla="*/ 630942 h 630942"/>
                <a:gd name="connsiteX3" fmla="*/ 0 w 5983635"/>
                <a:gd name="connsiteY3" fmla="*/ 630942 h 630942"/>
                <a:gd name="connsiteX4" fmla="*/ 0 w 5983635"/>
                <a:gd name="connsiteY4" fmla="*/ 0 h 630942"/>
                <a:gd name="connsiteX0-1" fmla="*/ 0 w 5983635"/>
                <a:gd name="connsiteY0-2" fmla="*/ 0 h 632787"/>
                <a:gd name="connsiteX1-3" fmla="*/ 5983635 w 5983635"/>
                <a:gd name="connsiteY1-4" fmla="*/ 0 h 632787"/>
                <a:gd name="connsiteX2-5" fmla="*/ 5983635 w 5983635"/>
                <a:gd name="connsiteY2-6" fmla="*/ 630942 h 632787"/>
                <a:gd name="connsiteX3-7" fmla="*/ 235333 w 5983635"/>
                <a:gd name="connsiteY3-8" fmla="*/ 632787 h 632787"/>
                <a:gd name="connsiteX4-9" fmla="*/ 0 w 5983635"/>
                <a:gd name="connsiteY4-10" fmla="*/ 630942 h 632787"/>
                <a:gd name="connsiteX5" fmla="*/ 0 w 5983635"/>
                <a:gd name="connsiteY5" fmla="*/ 0 h 632787"/>
                <a:gd name="connsiteX0-11" fmla="*/ 7474 w 5991109"/>
                <a:gd name="connsiteY0-12" fmla="*/ 0 h 632787"/>
                <a:gd name="connsiteX1-13" fmla="*/ 5991109 w 5991109"/>
                <a:gd name="connsiteY1-14" fmla="*/ 0 h 632787"/>
                <a:gd name="connsiteX2-15" fmla="*/ 5991109 w 5991109"/>
                <a:gd name="connsiteY2-16" fmla="*/ 630942 h 632787"/>
                <a:gd name="connsiteX3-17" fmla="*/ 242807 w 5991109"/>
                <a:gd name="connsiteY3-18" fmla="*/ 632787 h 632787"/>
                <a:gd name="connsiteX4-19" fmla="*/ 7474 w 5991109"/>
                <a:gd name="connsiteY4-20" fmla="*/ 630942 h 632787"/>
                <a:gd name="connsiteX5-21" fmla="*/ 0 w 5991109"/>
                <a:gd name="connsiteY5-22" fmla="*/ 462305 h 632787"/>
                <a:gd name="connsiteX6" fmla="*/ 7474 w 5991109"/>
                <a:gd name="connsiteY6" fmla="*/ 0 h 632787"/>
                <a:gd name="connsiteX0-23" fmla="*/ 7474 w 5991109"/>
                <a:gd name="connsiteY0-24" fmla="*/ 0 h 632787"/>
                <a:gd name="connsiteX1-25" fmla="*/ 5991109 w 5991109"/>
                <a:gd name="connsiteY1-26" fmla="*/ 0 h 632787"/>
                <a:gd name="connsiteX2-27" fmla="*/ 5991109 w 5991109"/>
                <a:gd name="connsiteY2-28" fmla="*/ 630942 h 632787"/>
                <a:gd name="connsiteX3-29" fmla="*/ 242807 w 5991109"/>
                <a:gd name="connsiteY3-30" fmla="*/ 632787 h 632787"/>
                <a:gd name="connsiteX4-31" fmla="*/ 245115 w 5991109"/>
                <a:gd name="connsiteY4-32" fmla="*/ 630942 h 632787"/>
                <a:gd name="connsiteX5-33" fmla="*/ 0 w 5991109"/>
                <a:gd name="connsiteY5-34" fmla="*/ 462305 h 632787"/>
                <a:gd name="connsiteX6-35" fmla="*/ 7474 w 5991109"/>
                <a:gd name="connsiteY6-36" fmla="*/ 0 h 6327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5991109" h="632787">
                  <a:moveTo>
                    <a:pt x="7474" y="0"/>
                  </a:moveTo>
                  <a:lnTo>
                    <a:pt x="5991109" y="0"/>
                  </a:lnTo>
                  <a:lnTo>
                    <a:pt x="5991109" y="630942"/>
                  </a:lnTo>
                  <a:lnTo>
                    <a:pt x="242807" y="632787"/>
                  </a:lnTo>
                  <a:lnTo>
                    <a:pt x="245115" y="630942"/>
                  </a:lnTo>
                  <a:lnTo>
                    <a:pt x="0" y="46230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6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655" dirty="0">
                  <a:solidFill>
                    <a:schemeClr val="bg1"/>
                  </a:solidFill>
                  <a:cs typeface="+mn-ea"/>
                  <a:sym typeface="+mn-ea"/>
                </a:rPr>
                <a:t>爬取豆瓣书籍</a:t>
              </a:r>
              <a:r>
                <a:rPr lang="en-US" altLang="zh-CN" sz="2655" dirty="0">
                  <a:solidFill>
                    <a:schemeClr val="bg1"/>
                  </a:solidFill>
                  <a:cs typeface="+mn-ea"/>
                  <a:sym typeface="+mn-ea"/>
                </a:rPr>
                <a:t>Top250</a:t>
              </a:r>
              <a:endParaRPr lang="en-US" altLang="zh-CN" sz="2655" dirty="0">
                <a:solidFill>
                  <a:schemeClr val="bg1"/>
                </a:solidFill>
                <a:cs typeface="+mn-ea"/>
                <a:sym typeface="+mn-ea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582203" y="2399714"/>
              <a:ext cx="936001" cy="630942"/>
            </a:xfrm>
            <a:custGeom>
              <a:avLst/>
              <a:gdLst>
                <a:gd name="connsiteX0" fmla="*/ 0 w 936001"/>
                <a:gd name="connsiteY0" fmla="*/ 0 h 617092"/>
                <a:gd name="connsiteX1" fmla="*/ 936001 w 936001"/>
                <a:gd name="connsiteY1" fmla="*/ 0 h 617092"/>
                <a:gd name="connsiteX2" fmla="*/ 936001 w 936001"/>
                <a:gd name="connsiteY2" fmla="*/ 617092 h 617092"/>
                <a:gd name="connsiteX3" fmla="*/ 0 w 936001"/>
                <a:gd name="connsiteY3" fmla="*/ 617092 h 617092"/>
                <a:gd name="connsiteX4" fmla="*/ 0 w 936001"/>
                <a:gd name="connsiteY4" fmla="*/ 0 h 617092"/>
                <a:gd name="connsiteX0-1" fmla="*/ 0 w 936001"/>
                <a:gd name="connsiteY0-2" fmla="*/ 0 h 617092"/>
                <a:gd name="connsiteX1-3" fmla="*/ 936001 w 936001"/>
                <a:gd name="connsiteY1-4" fmla="*/ 0 h 617092"/>
                <a:gd name="connsiteX2-5" fmla="*/ 936001 w 936001"/>
                <a:gd name="connsiteY2-6" fmla="*/ 617092 h 617092"/>
                <a:gd name="connsiteX3-7" fmla="*/ 715044 w 936001"/>
                <a:gd name="connsiteY3-8" fmla="*/ 616201 h 617092"/>
                <a:gd name="connsiteX4-9" fmla="*/ 0 w 936001"/>
                <a:gd name="connsiteY4-10" fmla="*/ 617092 h 617092"/>
                <a:gd name="connsiteX5" fmla="*/ 0 w 936001"/>
                <a:gd name="connsiteY5" fmla="*/ 0 h 617092"/>
                <a:gd name="connsiteX0-11" fmla="*/ 0 w 936001"/>
                <a:gd name="connsiteY0-12" fmla="*/ 0 h 617092"/>
                <a:gd name="connsiteX1-13" fmla="*/ 936001 w 936001"/>
                <a:gd name="connsiteY1-14" fmla="*/ 0 h 617092"/>
                <a:gd name="connsiteX2-15" fmla="*/ 935623 w 936001"/>
                <a:gd name="connsiteY2-16" fmla="*/ 463801 h 617092"/>
                <a:gd name="connsiteX3-17" fmla="*/ 936001 w 936001"/>
                <a:gd name="connsiteY3-18" fmla="*/ 617092 h 617092"/>
                <a:gd name="connsiteX4-19" fmla="*/ 715044 w 936001"/>
                <a:gd name="connsiteY4-20" fmla="*/ 616201 h 617092"/>
                <a:gd name="connsiteX5-21" fmla="*/ 0 w 936001"/>
                <a:gd name="connsiteY5-22" fmla="*/ 617092 h 617092"/>
                <a:gd name="connsiteX6" fmla="*/ 0 w 936001"/>
                <a:gd name="connsiteY6" fmla="*/ 0 h 617092"/>
                <a:gd name="connsiteX0-23" fmla="*/ 0 w 936001"/>
                <a:gd name="connsiteY0-24" fmla="*/ 0 h 617092"/>
                <a:gd name="connsiteX1-25" fmla="*/ 936001 w 936001"/>
                <a:gd name="connsiteY1-26" fmla="*/ 0 h 617092"/>
                <a:gd name="connsiteX2-27" fmla="*/ 935623 w 936001"/>
                <a:gd name="connsiteY2-28" fmla="*/ 463801 h 617092"/>
                <a:gd name="connsiteX3-29" fmla="*/ 819696 w 936001"/>
                <a:gd name="connsiteY3-30" fmla="*/ 548913 h 617092"/>
                <a:gd name="connsiteX4-31" fmla="*/ 715044 w 936001"/>
                <a:gd name="connsiteY4-32" fmla="*/ 616201 h 617092"/>
                <a:gd name="connsiteX5-33" fmla="*/ 0 w 936001"/>
                <a:gd name="connsiteY5-34" fmla="*/ 617092 h 617092"/>
                <a:gd name="connsiteX6-35" fmla="*/ 0 w 936001"/>
                <a:gd name="connsiteY6-36" fmla="*/ 0 h 617092"/>
                <a:gd name="connsiteX0-37" fmla="*/ 0 w 936001"/>
                <a:gd name="connsiteY0-38" fmla="*/ 0 h 617092"/>
                <a:gd name="connsiteX1-39" fmla="*/ 936001 w 936001"/>
                <a:gd name="connsiteY1-40" fmla="*/ 0 h 617092"/>
                <a:gd name="connsiteX2-41" fmla="*/ 935623 w 936001"/>
                <a:gd name="connsiteY2-42" fmla="*/ 463801 h 617092"/>
                <a:gd name="connsiteX3-43" fmla="*/ 726706 w 936001"/>
                <a:gd name="connsiteY3-44" fmla="*/ 614598 h 617092"/>
                <a:gd name="connsiteX4-45" fmla="*/ 715044 w 936001"/>
                <a:gd name="connsiteY4-46" fmla="*/ 616201 h 617092"/>
                <a:gd name="connsiteX5-47" fmla="*/ 0 w 936001"/>
                <a:gd name="connsiteY5-48" fmla="*/ 617092 h 617092"/>
                <a:gd name="connsiteX6-49" fmla="*/ 0 w 936001"/>
                <a:gd name="connsiteY6-50" fmla="*/ 0 h 6170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936001" h="617092">
                  <a:moveTo>
                    <a:pt x="0" y="0"/>
                  </a:moveTo>
                  <a:lnTo>
                    <a:pt x="936001" y="0"/>
                  </a:lnTo>
                  <a:lnTo>
                    <a:pt x="935623" y="463801"/>
                  </a:lnTo>
                  <a:lnTo>
                    <a:pt x="726706" y="614598"/>
                  </a:lnTo>
                  <a:lnTo>
                    <a:pt x="715044" y="616201"/>
                  </a:lnTo>
                  <a:lnTo>
                    <a:pt x="0" y="617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B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500" dirty="0">
                  <a:solidFill>
                    <a:schemeClr val="bg1"/>
                  </a:solidFill>
                </a:rPr>
                <a:t>1</a:t>
              </a:r>
              <a:endParaRPr lang="zh-CN" altLang="en-US" sz="35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3" name="Picture 2" descr="C:\Users\Administrator\Desktop\mi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35" y="119640"/>
            <a:ext cx="2047632" cy="51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组合 13"/>
          <p:cNvGrpSpPr/>
          <p:nvPr/>
        </p:nvGrpSpPr>
        <p:grpSpPr>
          <a:xfrm>
            <a:off x="1929509" y="2691518"/>
            <a:ext cx="5777230" cy="633095"/>
            <a:chOff x="2582203" y="2397869"/>
            <a:chExt cx="7702974" cy="633095"/>
          </a:xfrm>
        </p:grpSpPr>
        <p:sp>
          <p:nvSpPr>
            <p:cNvPr id="15" name="矩形 33"/>
            <p:cNvSpPr/>
            <p:nvPr/>
          </p:nvSpPr>
          <p:spPr>
            <a:xfrm>
              <a:off x="3531316" y="2397869"/>
              <a:ext cx="6753861" cy="633095"/>
            </a:xfrm>
            <a:custGeom>
              <a:avLst/>
              <a:gdLst>
                <a:gd name="connsiteX0" fmla="*/ 0 w 5983635"/>
                <a:gd name="connsiteY0" fmla="*/ 0 h 630942"/>
                <a:gd name="connsiteX1" fmla="*/ 5983635 w 5983635"/>
                <a:gd name="connsiteY1" fmla="*/ 0 h 630942"/>
                <a:gd name="connsiteX2" fmla="*/ 5983635 w 5983635"/>
                <a:gd name="connsiteY2" fmla="*/ 630942 h 630942"/>
                <a:gd name="connsiteX3" fmla="*/ 0 w 5983635"/>
                <a:gd name="connsiteY3" fmla="*/ 630942 h 630942"/>
                <a:gd name="connsiteX4" fmla="*/ 0 w 5983635"/>
                <a:gd name="connsiteY4" fmla="*/ 0 h 630942"/>
                <a:gd name="connsiteX0-1" fmla="*/ 0 w 5983635"/>
                <a:gd name="connsiteY0-2" fmla="*/ 0 h 632787"/>
                <a:gd name="connsiteX1-3" fmla="*/ 5983635 w 5983635"/>
                <a:gd name="connsiteY1-4" fmla="*/ 0 h 632787"/>
                <a:gd name="connsiteX2-5" fmla="*/ 5983635 w 5983635"/>
                <a:gd name="connsiteY2-6" fmla="*/ 630942 h 632787"/>
                <a:gd name="connsiteX3-7" fmla="*/ 235333 w 5983635"/>
                <a:gd name="connsiteY3-8" fmla="*/ 632787 h 632787"/>
                <a:gd name="connsiteX4-9" fmla="*/ 0 w 5983635"/>
                <a:gd name="connsiteY4-10" fmla="*/ 630942 h 632787"/>
                <a:gd name="connsiteX5" fmla="*/ 0 w 5983635"/>
                <a:gd name="connsiteY5" fmla="*/ 0 h 632787"/>
                <a:gd name="connsiteX0-11" fmla="*/ 7474 w 5991109"/>
                <a:gd name="connsiteY0-12" fmla="*/ 0 h 632787"/>
                <a:gd name="connsiteX1-13" fmla="*/ 5991109 w 5991109"/>
                <a:gd name="connsiteY1-14" fmla="*/ 0 h 632787"/>
                <a:gd name="connsiteX2-15" fmla="*/ 5991109 w 5991109"/>
                <a:gd name="connsiteY2-16" fmla="*/ 630942 h 632787"/>
                <a:gd name="connsiteX3-17" fmla="*/ 242807 w 5991109"/>
                <a:gd name="connsiteY3-18" fmla="*/ 632787 h 632787"/>
                <a:gd name="connsiteX4-19" fmla="*/ 7474 w 5991109"/>
                <a:gd name="connsiteY4-20" fmla="*/ 630942 h 632787"/>
                <a:gd name="connsiteX5-21" fmla="*/ 0 w 5991109"/>
                <a:gd name="connsiteY5-22" fmla="*/ 462305 h 632787"/>
                <a:gd name="connsiteX6" fmla="*/ 7474 w 5991109"/>
                <a:gd name="connsiteY6" fmla="*/ 0 h 632787"/>
                <a:gd name="connsiteX0-23" fmla="*/ 7474 w 5991109"/>
                <a:gd name="connsiteY0-24" fmla="*/ 0 h 632787"/>
                <a:gd name="connsiteX1-25" fmla="*/ 5991109 w 5991109"/>
                <a:gd name="connsiteY1-26" fmla="*/ 0 h 632787"/>
                <a:gd name="connsiteX2-27" fmla="*/ 5991109 w 5991109"/>
                <a:gd name="connsiteY2-28" fmla="*/ 630942 h 632787"/>
                <a:gd name="connsiteX3-29" fmla="*/ 242807 w 5991109"/>
                <a:gd name="connsiteY3-30" fmla="*/ 632787 h 632787"/>
                <a:gd name="connsiteX4-31" fmla="*/ 245115 w 5991109"/>
                <a:gd name="connsiteY4-32" fmla="*/ 630942 h 632787"/>
                <a:gd name="connsiteX5-33" fmla="*/ 0 w 5991109"/>
                <a:gd name="connsiteY5-34" fmla="*/ 462305 h 632787"/>
                <a:gd name="connsiteX6-35" fmla="*/ 7474 w 5991109"/>
                <a:gd name="connsiteY6-36" fmla="*/ 0 h 6327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5991109" h="632787">
                  <a:moveTo>
                    <a:pt x="7474" y="0"/>
                  </a:moveTo>
                  <a:lnTo>
                    <a:pt x="5991109" y="0"/>
                  </a:lnTo>
                  <a:lnTo>
                    <a:pt x="5991109" y="630942"/>
                  </a:lnTo>
                  <a:lnTo>
                    <a:pt x="242807" y="632787"/>
                  </a:lnTo>
                  <a:lnTo>
                    <a:pt x="245115" y="630942"/>
                  </a:lnTo>
                  <a:lnTo>
                    <a:pt x="0" y="46230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6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cs typeface="+mn-ea"/>
                  <a:sym typeface="+mn-lt"/>
                </a:rPr>
                <a:t>Selenium</a:t>
              </a:r>
              <a:endParaRPr lang="en-US" altLang="zh-CN" sz="2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" name="TextBox 6"/>
            <p:cNvSpPr txBox="1"/>
            <p:nvPr/>
          </p:nvSpPr>
          <p:spPr>
            <a:xfrm>
              <a:off x="2582203" y="2399714"/>
              <a:ext cx="936001" cy="630942"/>
            </a:xfrm>
            <a:custGeom>
              <a:avLst/>
              <a:gdLst>
                <a:gd name="connsiteX0" fmla="*/ 0 w 936001"/>
                <a:gd name="connsiteY0" fmla="*/ 0 h 617092"/>
                <a:gd name="connsiteX1" fmla="*/ 936001 w 936001"/>
                <a:gd name="connsiteY1" fmla="*/ 0 h 617092"/>
                <a:gd name="connsiteX2" fmla="*/ 936001 w 936001"/>
                <a:gd name="connsiteY2" fmla="*/ 617092 h 617092"/>
                <a:gd name="connsiteX3" fmla="*/ 0 w 936001"/>
                <a:gd name="connsiteY3" fmla="*/ 617092 h 617092"/>
                <a:gd name="connsiteX4" fmla="*/ 0 w 936001"/>
                <a:gd name="connsiteY4" fmla="*/ 0 h 617092"/>
                <a:gd name="connsiteX0-1" fmla="*/ 0 w 936001"/>
                <a:gd name="connsiteY0-2" fmla="*/ 0 h 617092"/>
                <a:gd name="connsiteX1-3" fmla="*/ 936001 w 936001"/>
                <a:gd name="connsiteY1-4" fmla="*/ 0 h 617092"/>
                <a:gd name="connsiteX2-5" fmla="*/ 936001 w 936001"/>
                <a:gd name="connsiteY2-6" fmla="*/ 617092 h 617092"/>
                <a:gd name="connsiteX3-7" fmla="*/ 715044 w 936001"/>
                <a:gd name="connsiteY3-8" fmla="*/ 616201 h 617092"/>
                <a:gd name="connsiteX4-9" fmla="*/ 0 w 936001"/>
                <a:gd name="connsiteY4-10" fmla="*/ 617092 h 617092"/>
                <a:gd name="connsiteX5" fmla="*/ 0 w 936001"/>
                <a:gd name="connsiteY5" fmla="*/ 0 h 617092"/>
                <a:gd name="connsiteX0-11" fmla="*/ 0 w 936001"/>
                <a:gd name="connsiteY0-12" fmla="*/ 0 h 617092"/>
                <a:gd name="connsiteX1-13" fmla="*/ 936001 w 936001"/>
                <a:gd name="connsiteY1-14" fmla="*/ 0 h 617092"/>
                <a:gd name="connsiteX2-15" fmla="*/ 935623 w 936001"/>
                <a:gd name="connsiteY2-16" fmla="*/ 463801 h 617092"/>
                <a:gd name="connsiteX3-17" fmla="*/ 936001 w 936001"/>
                <a:gd name="connsiteY3-18" fmla="*/ 617092 h 617092"/>
                <a:gd name="connsiteX4-19" fmla="*/ 715044 w 936001"/>
                <a:gd name="connsiteY4-20" fmla="*/ 616201 h 617092"/>
                <a:gd name="connsiteX5-21" fmla="*/ 0 w 936001"/>
                <a:gd name="connsiteY5-22" fmla="*/ 617092 h 617092"/>
                <a:gd name="connsiteX6" fmla="*/ 0 w 936001"/>
                <a:gd name="connsiteY6" fmla="*/ 0 h 617092"/>
                <a:gd name="connsiteX0-23" fmla="*/ 0 w 936001"/>
                <a:gd name="connsiteY0-24" fmla="*/ 0 h 617092"/>
                <a:gd name="connsiteX1-25" fmla="*/ 936001 w 936001"/>
                <a:gd name="connsiteY1-26" fmla="*/ 0 h 617092"/>
                <a:gd name="connsiteX2-27" fmla="*/ 935623 w 936001"/>
                <a:gd name="connsiteY2-28" fmla="*/ 463801 h 617092"/>
                <a:gd name="connsiteX3-29" fmla="*/ 819696 w 936001"/>
                <a:gd name="connsiteY3-30" fmla="*/ 548913 h 617092"/>
                <a:gd name="connsiteX4-31" fmla="*/ 715044 w 936001"/>
                <a:gd name="connsiteY4-32" fmla="*/ 616201 h 617092"/>
                <a:gd name="connsiteX5-33" fmla="*/ 0 w 936001"/>
                <a:gd name="connsiteY5-34" fmla="*/ 617092 h 617092"/>
                <a:gd name="connsiteX6-35" fmla="*/ 0 w 936001"/>
                <a:gd name="connsiteY6-36" fmla="*/ 0 h 617092"/>
                <a:gd name="connsiteX0-37" fmla="*/ 0 w 936001"/>
                <a:gd name="connsiteY0-38" fmla="*/ 0 h 617092"/>
                <a:gd name="connsiteX1-39" fmla="*/ 936001 w 936001"/>
                <a:gd name="connsiteY1-40" fmla="*/ 0 h 617092"/>
                <a:gd name="connsiteX2-41" fmla="*/ 935623 w 936001"/>
                <a:gd name="connsiteY2-42" fmla="*/ 463801 h 617092"/>
                <a:gd name="connsiteX3-43" fmla="*/ 726706 w 936001"/>
                <a:gd name="connsiteY3-44" fmla="*/ 614598 h 617092"/>
                <a:gd name="connsiteX4-45" fmla="*/ 715044 w 936001"/>
                <a:gd name="connsiteY4-46" fmla="*/ 616201 h 617092"/>
                <a:gd name="connsiteX5-47" fmla="*/ 0 w 936001"/>
                <a:gd name="connsiteY5-48" fmla="*/ 617092 h 617092"/>
                <a:gd name="connsiteX6-49" fmla="*/ 0 w 936001"/>
                <a:gd name="connsiteY6-50" fmla="*/ 0 h 6170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936001" h="617092">
                  <a:moveTo>
                    <a:pt x="0" y="0"/>
                  </a:moveTo>
                  <a:lnTo>
                    <a:pt x="936001" y="0"/>
                  </a:lnTo>
                  <a:lnTo>
                    <a:pt x="935623" y="463801"/>
                  </a:lnTo>
                  <a:lnTo>
                    <a:pt x="726706" y="614598"/>
                  </a:lnTo>
                  <a:lnTo>
                    <a:pt x="715044" y="616201"/>
                  </a:lnTo>
                  <a:lnTo>
                    <a:pt x="0" y="617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B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500" dirty="0">
                  <a:solidFill>
                    <a:schemeClr val="bg1"/>
                  </a:solidFill>
                </a:rPr>
                <a:t>2</a:t>
              </a:r>
              <a:endParaRPr lang="zh-CN" altLang="en-US" sz="3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919349" y="3652908"/>
            <a:ext cx="5787389" cy="633095"/>
            <a:chOff x="2582203" y="2397869"/>
            <a:chExt cx="7716520" cy="633095"/>
          </a:xfrm>
        </p:grpSpPr>
        <p:sp>
          <p:nvSpPr>
            <p:cNvPr id="5" name="矩形 33"/>
            <p:cNvSpPr/>
            <p:nvPr/>
          </p:nvSpPr>
          <p:spPr>
            <a:xfrm>
              <a:off x="3531316" y="2397869"/>
              <a:ext cx="6767407" cy="633095"/>
            </a:xfrm>
            <a:custGeom>
              <a:avLst/>
              <a:gdLst>
                <a:gd name="connsiteX0" fmla="*/ 0 w 5983635"/>
                <a:gd name="connsiteY0" fmla="*/ 0 h 630942"/>
                <a:gd name="connsiteX1" fmla="*/ 5983635 w 5983635"/>
                <a:gd name="connsiteY1" fmla="*/ 0 h 630942"/>
                <a:gd name="connsiteX2" fmla="*/ 5983635 w 5983635"/>
                <a:gd name="connsiteY2" fmla="*/ 630942 h 630942"/>
                <a:gd name="connsiteX3" fmla="*/ 0 w 5983635"/>
                <a:gd name="connsiteY3" fmla="*/ 630942 h 630942"/>
                <a:gd name="connsiteX4" fmla="*/ 0 w 5983635"/>
                <a:gd name="connsiteY4" fmla="*/ 0 h 630942"/>
                <a:gd name="connsiteX0-1" fmla="*/ 0 w 5983635"/>
                <a:gd name="connsiteY0-2" fmla="*/ 0 h 632787"/>
                <a:gd name="connsiteX1-3" fmla="*/ 5983635 w 5983635"/>
                <a:gd name="connsiteY1-4" fmla="*/ 0 h 632787"/>
                <a:gd name="connsiteX2-5" fmla="*/ 5983635 w 5983635"/>
                <a:gd name="connsiteY2-6" fmla="*/ 630942 h 632787"/>
                <a:gd name="connsiteX3-7" fmla="*/ 235333 w 5983635"/>
                <a:gd name="connsiteY3-8" fmla="*/ 632787 h 632787"/>
                <a:gd name="connsiteX4-9" fmla="*/ 0 w 5983635"/>
                <a:gd name="connsiteY4-10" fmla="*/ 630942 h 632787"/>
                <a:gd name="connsiteX5" fmla="*/ 0 w 5983635"/>
                <a:gd name="connsiteY5" fmla="*/ 0 h 632787"/>
                <a:gd name="connsiteX0-11" fmla="*/ 7474 w 5991109"/>
                <a:gd name="connsiteY0-12" fmla="*/ 0 h 632787"/>
                <a:gd name="connsiteX1-13" fmla="*/ 5991109 w 5991109"/>
                <a:gd name="connsiteY1-14" fmla="*/ 0 h 632787"/>
                <a:gd name="connsiteX2-15" fmla="*/ 5991109 w 5991109"/>
                <a:gd name="connsiteY2-16" fmla="*/ 630942 h 632787"/>
                <a:gd name="connsiteX3-17" fmla="*/ 242807 w 5991109"/>
                <a:gd name="connsiteY3-18" fmla="*/ 632787 h 632787"/>
                <a:gd name="connsiteX4-19" fmla="*/ 7474 w 5991109"/>
                <a:gd name="connsiteY4-20" fmla="*/ 630942 h 632787"/>
                <a:gd name="connsiteX5-21" fmla="*/ 0 w 5991109"/>
                <a:gd name="connsiteY5-22" fmla="*/ 462305 h 632787"/>
                <a:gd name="connsiteX6" fmla="*/ 7474 w 5991109"/>
                <a:gd name="connsiteY6" fmla="*/ 0 h 632787"/>
                <a:gd name="connsiteX0-23" fmla="*/ 7474 w 5991109"/>
                <a:gd name="connsiteY0-24" fmla="*/ 0 h 632787"/>
                <a:gd name="connsiteX1-25" fmla="*/ 5991109 w 5991109"/>
                <a:gd name="connsiteY1-26" fmla="*/ 0 h 632787"/>
                <a:gd name="connsiteX2-27" fmla="*/ 5991109 w 5991109"/>
                <a:gd name="connsiteY2-28" fmla="*/ 630942 h 632787"/>
                <a:gd name="connsiteX3-29" fmla="*/ 242807 w 5991109"/>
                <a:gd name="connsiteY3-30" fmla="*/ 632787 h 632787"/>
                <a:gd name="connsiteX4-31" fmla="*/ 245115 w 5991109"/>
                <a:gd name="connsiteY4-32" fmla="*/ 630942 h 632787"/>
                <a:gd name="connsiteX5-33" fmla="*/ 0 w 5991109"/>
                <a:gd name="connsiteY5-34" fmla="*/ 462305 h 632787"/>
                <a:gd name="connsiteX6-35" fmla="*/ 7474 w 5991109"/>
                <a:gd name="connsiteY6-36" fmla="*/ 0 h 6327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5991109" h="632787">
                  <a:moveTo>
                    <a:pt x="7474" y="0"/>
                  </a:moveTo>
                  <a:lnTo>
                    <a:pt x="5991109" y="0"/>
                  </a:lnTo>
                  <a:lnTo>
                    <a:pt x="5991109" y="630942"/>
                  </a:lnTo>
                  <a:lnTo>
                    <a:pt x="242807" y="632787"/>
                  </a:lnTo>
                  <a:lnTo>
                    <a:pt x="245115" y="630942"/>
                  </a:lnTo>
                  <a:lnTo>
                    <a:pt x="0" y="46230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6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800" dirty="0">
                  <a:solidFill>
                    <a:schemeClr val="bg1"/>
                  </a:solidFill>
                  <a:cs typeface="+mn-ea"/>
                  <a:sym typeface="+mn-lt"/>
                </a:rPr>
                <a:t>爬取京东商品</a:t>
              </a:r>
              <a:r>
                <a:rPr lang="zh-CN" altLang="en-US" sz="2800" dirty="0">
                  <a:solidFill>
                    <a:schemeClr val="bg1"/>
                  </a:solidFill>
                  <a:cs typeface="+mn-ea"/>
                  <a:sym typeface="+mn-lt"/>
                </a:rPr>
                <a:t>信息</a:t>
              </a:r>
              <a:endParaRPr lang="zh-CN" altLang="en-US" sz="2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2582203" y="2399714"/>
              <a:ext cx="936001" cy="629920"/>
            </a:xfrm>
            <a:custGeom>
              <a:avLst/>
              <a:gdLst>
                <a:gd name="connsiteX0" fmla="*/ 0 w 936001"/>
                <a:gd name="connsiteY0" fmla="*/ 0 h 617092"/>
                <a:gd name="connsiteX1" fmla="*/ 936001 w 936001"/>
                <a:gd name="connsiteY1" fmla="*/ 0 h 617092"/>
                <a:gd name="connsiteX2" fmla="*/ 936001 w 936001"/>
                <a:gd name="connsiteY2" fmla="*/ 617092 h 617092"/>
                <a:gd name="connsiteX3" fmla="*/ 0 w 936001"/>
                <a:gd name="connsiteY3" fmla="*/ 617092 h 617092"/>
                <a:gd name="connsiteX4" fmla="*/ 0 w 936001"/>
                <a:gd name="connsiteY4" fmla="*/ 0 h 617092"/>
                <a:gd name="connsiteX0-1" fmla="*/ 0 w 936001"/>
                <a:gd name="connsiteY0-2" fmla="*/ 0 h 617092"/>
                <a:gd name="connsiteX1-3" fmla="*/ 936001 w 936001"/>
                <a:gd name="connsiteY1-4" fmla="*/ 0 h 617092"/>
                <a:gd name="connsiteX2-5" fmla="*/ 936001 w 936001"/>
                <a:gd name="connsiteY2-6" fmla="*/ 617092 h 617092"/>
                <a:gd name="connsiteX3-7" fmla="*/ 715044 w 936001"/>
                <a:gd name="connsiteY3-8" fmla="*/ 616201 h 617092"/>
                <a:gd name="connsiteX4-9" fmla="*/ 0 w 936001"/>
                <a:gd name="connsiteY4-10" fmla="*/ 617092 h 617092"/>
                <a:gd name="connsiteX5" fmla="*/ 0 w 936001"/>
                <a:gd name="connsiteY5" fmla="*/ 0 h 617092"/>
                <a:gd name="connsiteX0-11" fmla="*/ 0 w 936001"/>
                <a:gd name="connsiteY0-12" fmla="*/ 0 h 617092"/>
                <a:gd name="connsiteX1-13" fmla="*/ 936001 w 936001"/>
                <a:gd name="connsiteY1-14" fmla="*/ 0 h 617092"/>
                <a:gd name="connsiteX2-15" fmla="*/ 935623 w 936001"/>
                <a:gd name="connsiteY2-16" fmla="*/ 463801 h 617092"/>
                <a:gd name="connsiteX3-17" fmla="*/ 936001 w 936001"/>
                <a:gd name="connsiteY3-18" fmla="*/ 617092 h 617092"/>
                <a:gd name="connsiteX4-19" fmla="*/ 715044 w 936001"/>
                <a:gd name="connsiteY4-20" fmla="*/ 616201 h 617092"/>
                <a:gd name="connsiteX5-21" fmla="*/ 0 w 936001"/>
                <a:gd name="connsiteY5-22" fmla="*/ 617092 h 617092"/>
                <a:gd name="connsiteX6" fmla="*/ 0 w 936001"/>
                <a:gd name="connsiteY6" fmla="*/ 0 h 617092"/>
                <a:gd name="connsiteX0-23" fmla="*/ 0 w 936001"/>
                <a:gd name="connsiteY0-24" fmla="*/ 0 h 617092"/>
                <a:gd name="connsiteX1-25" fmla="*/ 936001 w 936001"/>
                <a:gd name="connsiteY1-26" fmla="*/ 0 h 617092"/>
                <a:gd name="connsiteX2-27" fmla="*/ 935623 w 936001"/>
                <a:gd name="connsiteY2-28" fmla="*/ 463801 h 617092"/>
                <a:gd name="connsiteX3-29" fmla="*/ 819696 w 936001"/>
                <a:gd name="connsiteY3-30" fmla="*/ 548913 h 617092"/>
                <a:gd name="connsiteX4-31" fmla="*/ 715044 w 936001"/>
                <a:gd name="connsiteY4-32" fmla="*/ 616201 h 617092"/>
                <a:gd name="connsiteX5-33" fmla="*/ 0 w 936001"/>
                <a:gd name="connsiteY5-34" fmla="*/ 617092 h 617092"/>
                <a:gd name="connsiteX6-35" fmla="*/ 0 w 936001"/>
                <a:gd name="connsiteY6-36" fmla="*/ 0 h 617092"/>
                <a:gd name="connsiteX0-37" fmla="*/ 0 w 936001"/>
                <a:gd name="connsiteY0-38" fmla="*/ 0 h 617092"/>
                <a:gd name="connsiteX1-39" fmla="*/ 936001 w 936001"/>
                <a:gd name="connsiteY1-40" fmla="*/ 0 h 617092"/>
                <a:gd name="connsiteX2-41" fmla="*/ 935623 w 936001"/>
                <a:gd name="connsiteY2-42" fmla="*/ 463801 h 617092"/>
                <a:gd name="connsiteX3-43" fmla="*/ 726706 w 936001"/>
                <a:gd name="connsiteY3-44" fmla="*/ 614598 h 617092"/>
                <a:gd name="connsiteX4-45" fmla="*/ 715044 w 936001"/>
                <a:gd name="connsiteY4-46" fmla="*/ 616201 h 617092"/>
                <a:gd name="connsiteX5-47" fmla="*/ 0 w 936001"/>
                <a:gd name="connsiteY5-48" fmla="*/ 617092 h 617092"/>
                <a:gd name="connsiteX6-49" fmla="*/ 0 w 936001"/>
                <a:gd name="connsiteY6-50" fmla="*/ 0 h 6170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936001" h="617092">
                  <a:moveTo>
                    <a:pt x="0" y="0"/>
                  </a:moveTo>
                  <a:lnTo>
                    <a:pt x="936001" y="0"/>
                  </a:lnTo>
                  <a:lnTo>
                    <a:pt x="935623" y="463801"/>
                  </a:lnTo>
                  <a:lnTo>
                    <a:pt x="726706" y="614598"/>
                  </a:lnTo>
                  <a:lnTo>
                    <a:pt x="715044" y="616201"/>
                  </a:lnTo>
                  <a:lnTo>
                    <a:pt x="0" y="617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B3"/>
            </a:solidFill>
          </p:spPr>
          <p:txBody>
            <a:bodyPr wrap="square" rtlCol="0">
              <a:spAutoFit/>
            </a:bodyPr>
            <a:p>
              <a:pPr algn="ctr"/>
              <a:r>
                <a:rPr lang="en-US" altLang="zh-CN" sz="3500" dirty="0">
                  <a:solidFill>
                    <a:schemeClr val="bg1"/>
                  </a:solidFill>
                </a:rPr>
                <a:t>3</a:t>
              </a:r>
              <a:endParaRPr lang="zh-CN" altLang="en-US" sz="35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199" y="141288"/>
            <a:ext cx="5428695" cy="571500"/>
          </a:xfrm>
        </p:spPr>
        <p:txBody>
          <a:bodyPr/>
          <a:lstStyle/>
          <a:p>
            <a:r>
              <a:rPr lang="zh-CN" altLang="en-US" dirty="0"/>
              <a:t>爬取京东商品信息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5715" y="713105"/>
            <a:ext cx="2599690" cy="28708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060" y="3849370"/>
            <a:ext cx="2633345" cy="293243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31495" y="1113155"/>
            <a:ext cx="427863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方案一：代码自动</a:t>
            </a:r>
            <a:r>
              <a:rPr lang="zh-CN" altLang="en-US"/>
              <a:t>方式</a:t>
            </a:r>
            <a:endParaRPr lang="zh-CN" altLang="en-US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使用</a:t>
            </a:r>
            <a:r>
              <a:rPr lang="en-US" altLang="zh-CN"/>
              <a:t>chromedirver</a:t>
            </a:r>
            <a:r>
              <a:rPr lang="zh-CN" altLang="en-US"/>
              <a:t>，打开京东，</a:t>
            </a:r>
            <a:r>
              <a:rPr lang="zh-CN" altLang="en-US"/>
              <a:t>搜索</a:t>
            </a:r>
            <a:endParaRPr lang="zh-CN" altLang="en-US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跳转到</a:t>
            </a:r>
            <a:r>
              <a:rPr lang="zh-CN" altLang="en-US"/>
              <a:t>登录页</a:t>
            </a:r>
            <a:endParaRPr lang="zh-CN" altLang="en-US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自动填充账号</a:t>
            </a:r>
            <a:r>
              <a:rPr lang="zh-CN" altLang="en-US"/>
              <a:t>密码；</a:t>
            </a:r>
            <a:endParaRPr lang="zh-CN" altLang="en-US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自动点击登录</a:t>
            </a:r>
            <a:r>
              <a:rPr lang="zh-CN" altLang="en-US"/>
              <a:t>按钮；</a:t>
            </a:r>
            <a:endParaRPr lang="zh-CN" altLang="en-US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拼图验证时，下载拼图</a:t>
            </a:r>
            <a:r>
              <a:rPr lang="zh-CN" altLang="en-US"/>
              <a:t>的大图和小图</a:t>
            </a:r>
            <a:endParaRPr lang="zh-CN" altLang="en-US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通过图像算法计算需移动的</a:t>
            </a:r>
            <a:r>
              <a:rPr lang="zh-CN" altLang="en-US"/>
              <a:t>位移</a:t>
            </a:r>
            <a:endParaRPr lang="zh-CN" altLang="en-US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通过第三方库如：pyautogui，实现滑块的滑动，以完成</a:t>
            </a:r>
            <a:r>
              <a:rPr lang="zh-CN" altLang="en-US"/>
              <a:t>验证；</a:t>
            </a:r>
            <a:endParaRPr lang="zh-CN" altLang="en-US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进行爬虫</a:t>
            </a:r>
            <a:r>
              <a:rPr lang="en-US" altLang="zh-CN"/>
              <a:t>.....</a:t>
            </a:r>
            <a:endParaRPr lang="zh-CN" altLang="en-US"/>
          </a:p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67690" y="4557395"/>
            <a:ext cx="430276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方案二：手动</a:t>
            </a:r>
            <a:r>
              <a:rPr lang="zh-CN" altLang="en-US"/>
              <a:t>辅助方式</a:t>
            </a:r>
            <a:endParaRPr lang="zh-CN" altLang="en-US"/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chromedirver</a:t>
            </a:r>
            <a:r>
              <a:rPr lang="zh-CN" altLang="en-US">
                <a:sym typeface="+mn-ea"/>
              </a:rPr>
              <a:t>，打开京东，搜索</a:t>
            </a:r>
            <a:endParaRPr lang="zh-CN" altLang="en-US"/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ym typeface="+mn-ea"/>
              </a:rPr>
              <a:t>跳转到登录页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中断爬虫</a:t>
            </a:r>
            <a:endParaRPr lang="zh-CN" altLang="en-US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由手动完成账号、密码的</a:t>
            </a:r>
            <a:r>
              <a:rPr lang="zh-CN" altLang="en-US"/>
              <a:t>填充</a:t>
            </a:r>
            <a:endParaRPr lang="zh-CN" altLang="en-US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由手动完成拼图</a:t>
            </a:r>
            <a:r>
              <a:rPr lang="zh-CN" altLang="en-US"/>
              <a:t>验证</a:t>
            </a:r>
            <a:endParaRPr lang="zh-CN" altLang="en-US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给出手动完成的验证的</a:t>
            </a:r>
            <a:r>
              <a:rPr lang="zh-CN" altLang="en-US"/>
              <a:t>信号</a:t>
            </a:r>
            <a:endParaRPr lang="zh-CN" altLang="en-US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继续进行爬虫</a:t>
            </a:r>
            <a:r>
              <a:rPr lang="en-US" altLang="zh-CN"/>
              <a:t>......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2" grpId="0"/>
      <p:bldP spid="2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199" y="141288"/>
            <a:ext cx="5428695" cy="571500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爬取京东商品信息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93700" y="1176020"/>
            <a:ext cx="839025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为方便打印运行信息，安装日志处理</a:t>
            </a:r>
            <a:r>
              <a:rPr lang="zh-CN" altLang="en-US"/>
              <a:t>第三方库：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pip install  </a:t>
            </a:r>
            <a:r>
              <a:rPr lang="en-US" altLang="zh-CN">
                <a:sym typeface="+mn-ea"/>
              </a:rPr>
              <a:t>loguru </a:t>
            </a:r>
            <a:r>
              <a:rPr lang="zh-CN" altLang="en-US">
                <a:sym typeface="+mn-ea"/>
              </a:rPr>
              <a:t>-i https://pypi.tuna.tsinghua.edu.cn/simple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08915" y="2402840"/>
            <a:ext cx="457200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from loguru import logger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logger.debug('调试消息')</a:t>
            </a:r>
            <a:endParaRPr lang="zh-CN" altLang="en-US"/>
          </a:p>
          <a:p>
            <a:r>
              <a:rPr lang="zh-CN" altLang="en-US"/>
              <a:t>logger.info('普通消息')</a:t>
            </a:r>
            <a:endParaRPr lang="zh-CN" altLang="en-US"/>
          </a:p>
          <a:p>
            <a:r>
              <a:rPr lang="zh-CN" altLang="en-US"/>
              <a:t>logger.warning('警告消息')</a:t>
            </a:r>
            <a:endParaRPr lang="zh-CN" altLang="en-US"/>
          </a:p>
          <a:p>
            <a:r>
              <a:rPr lang="zh-CN" altLang="en-US"/>
              <a:t>logger.error('错误消息')</a:t>
            </a:r>
            <a:endParaRPr lang="zh-CN" altLang="en-US"/>
          </a:p>
          <a:p>
            <a:r>
              <a:rPr lang="zh-CN" altLang="en-US"/>
              <a:t>logger.critical('严重错误消息')</a:t>
            </a:r>
            <a:endParaRPr lang="zh-CN" altLang="en-US"/>
          </a:p>
          <a:p>
            <a:r>
              <a:rPr lang="zh-CN" altLang="en-US"/>
              <a:t>logger.success('成功调用')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700" y="4787900"/>
            <a:ext cx="6332220" cy="16389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199" y="141288"/>
            <a:ext cx="5428695" cy="571500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爬取京东商品信息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62255" y="833120"/>
            <a:ext cx="18713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</a:t>
            </a:r>
            <a:r>
              <a:rPr lang="en-US" altLang="zh-CN"/>
              <a:t>mysql</a:t>
            </a:r>
            <a:r>
              <a:rPr lang="zh-CN" altLang="en-US"/>
              <a:t>数据库中建立好</a:t>
            </a:r>
            <a:r>
              <a:rPr lang="zh-CN" altLang="en-US"/>
              <a:t>数据表：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6830" y="833120"/>
            <a:ext cx="2666365" cy="12211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55" y="2336800"/>
            <a:ext cx="8703945" cy="39801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199" y="141288"/>
            <a:ext cx="5428695" cy="571500"/>
          </a:xfrm>
        </p:spPr>
        <p:txBody>
          <a:bodyPr/>
          <a:lstStyle/>
          <a:p>
            <a:r>
              <a:rPr lang="zh-CN" altLang="en-US" dirty="0"/>
              <a:t>爬取京东商品信息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57200" y="908685"/>
            <a:ext cx="7510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假如我们要爬取有关</a:t>
            </a:r>
            <a:r>
              <a:rPr lang="en-US" altLang="zh-CN"/>
              <a:t>python</a:t>
            </a:r>
            <a:r>
              <a:rPr lang="zh-CN" altLang="en-US"/>
              <a:t>的商品信息，</a:t>
            </a:r>
            <a:r>
              <a:rPr lang="zh-CN" altLang="en-US"/>
              <a:t>首先分析商品页，分页链接</a:t>
            </a:r>
            <a:r>
              <a:rPr lang="zh-CN" altLang="en-US"/>
              <a:t>地址：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09905" y="2317115"/>
            <a:ext cx="777557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https://search.jd.com/Search?keyword=python&amp;suggest=1.his.0.0&amp;wq=python&amp;pvid=1d19b93c36b8460d93aeae9dfcba645c&amp;isList=0&amp;page=3&amp;s=59&amp;click=0&amp;log_id=1710650691413.4291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9270" y="1336040"/>
            <a:ext cx="77069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https://search.jd.com/Search?keyword=python&amp;suggest=1.his.0.0&amp;wq=python&amp;pvid=1d19b93c36b8460d93aeae9dfcba645c&amp;isList=0&amp;page=1&amp;s=1&amp;click=0&amp;log_id=1710660991829.2684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09270" y="3448050"/>
            <a:ext cx="770699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https://search.jd.com/Search?keyword=python&amp;suggest=1.his.0.0&amp;wq=python&amp;pvid=1d19b93c36b8460d93aeae9dfcba645c&amp;isList=0&amp;page=5&amp;s=116&amp;click=1&amp;log_id=1710660997644.8453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753860" y="3750945"/>
            <a:ext cx="777875" cy="315595"/>
          </a:xfrm>
          <a:prstGeom prst="rect">
            <a:avLst/>
          </a:prstGeom>
          <a:noFill/>
          <a:ln w="2222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79120" y="1369695"/>
            <a:ext cx="4961255" cy="277495"/>
          </a:xfrm>
          <a:prstGeom prst="rect">
            <a:avLst/>
          </a:prstGeom>
          <a:noFill/>
          <a:ln w="2222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79120" y="2354580"/>
            <a:ext cx="4961255" cy="277495"/>
          </a:xfrm>
          <a:prstGeom prst="rect">
            <a:avLst/>
          </a:prstGeom>
          <a:noFill/>
          <a:ln w="2222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79120" y="3509645"/>
            <a:ext cx="4961255" cy="277495"/>
          </a:xfrm>
          <a:prstGeom prst="rect">
            <a:avLst/>
          </a:prstGeom>
          <a:noFill/>
          <a:ln w="2222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614160" y="2620010"/>
            <a:ext cx="777875" cy="315595"/>
          </a:xfrm>
          <a:prstGeom prst="rect">
            <a:avLst/>
          </a:prstGeom>
          <a:noFill/>
          <a:ln w="2222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705600" y="1638935"/>
            <a:ext cx="777875" cy="315595"/>
          </a:xfrm>
          <a:prstGeom prst="rect">
            <a:avLst/>
          </a:prstGeom>
          <a:noFill/>
          <a:ln w="2222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09905" y="5097780"/>
            <a:ext cx="6195695" cy="92202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p>
            <a:r>
              <a:rPr lang="zh-CN" altLang="en-US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https://search.jd.com/Search?keyword=python&amp;page=1</a:t>
            </a:r>
            <a:endParaRPr lang="zh-CN" altLang="en-US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zh-CN" altLang="en-US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https://search.jd.com/Search?keyword=python&amp;page=</a:t>
            </a:r>
            <a:r>
              <a:rPr lang="en-US" altLang="zh-CN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3</a:t>
            </a:r>
            <a:endParaRPr lang="zh-CN" altLang="en-US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zh-CN" altLang="en-US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https://search.jd.com/Search?keyword=python&amp;page=</a:t>
            </a:r>
            <a:r>
              <a:rPr lang="en-US" altLang="zh-CN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5</a:t>
            </a:r>
            <a:endParaRPr lang="en-US" altLang="zh-CN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 animBg="1"/>
      <p:bldP spid="8" grpId="0" bldLvl="0" animBg="1"/>
      <p:bldP spid="8" grpId="1" animBg="1"/>
      <p:bldP spid="9" grpId="0" bldLvl="0" animBg="1"/>
      <p:bldP spid="9" grpId="1" animBg="1"/>
      <p:bldP spid="10" grpId="0" bldLvl="0" animBg="1"/>
      <p:bldP spid="10" grpId="1" animBg="1"/>
      <p:bldP spid="11" grpId="0" bldLvl="0" animBg="1"/>
      <p:bldP spid="11" grpId="1" animBg="1"/>
      <p:bldP spid="12" grpId="0" bldLvl="0" animBg="1"/>
      <p:bldP spid="12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199" y="141288"/>
            <a:ext cx="5428695" cy="571500"/>
          </a:xfrm>
        </p:spPr>
        <p:txBody>
          <a:bodyPr/>
          <a:lstStyle/>
          <a:p>
            <a:r>
              <a:rPr lang="zh-CN" altLang="en-US" dirty="0"/>
              <a:t>爬取京东商品信息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6445" y="755015"/>
            <a:ext cx="4477385" cy="57105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80" y="900430"/>
            <a:ext cx="4118610" cy="27597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8915" y="4559300"/>
            <a:ext cx="3432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解析</a:t>
            </a:r>
            <a:r>
              <a:rPr lang="zh-CN" altLang="en-US"/>
              <a:t>网页代码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199" y="141288"/>
            <a:ext cx="5428695" cy="571500"/>
          </a:xfrm>
        </p:spPr>
        <p:txBody>
          <a:bodyPr/>
          <a:lstStyle/>
          <a:p>
            <a:r>
              <a:rPr lang="zh-CN" altLang="en-US" dirty="0"/>
              <a:t>爬取京东商品信息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6445" y="755015"/>
            <a:ext cx="4477385" cy="57105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" y="1277620"/>
            <a:ext cx="7211695" cy="3855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199" y="141288"/>
            <a:ext cx="5428695" cy="571500"/>
          </a:xfrm>
        </p:spPr>
        <p:txBody>
          <a:bodyPr/>
          <a:lstStyle/>
          <a:p>
            <a:r>
              <a:rPr lang="zh-CN" altLang="en-US" dirty="0"/>
              <a:t>爬取京东商品信息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971165" y="1623695"/>
            <a:ext cx="581469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2.</a:t>
            </a:r>
            <a:r>
              <a:rPr lang="zh-CN" altLang="en-US"/>
              <a:t>由于京东防爬</a:t>
            </a:r>
            <a:r>
              <a:rPr lang="zh-CN" altLang="en-US"/>
              <a:t>措施，请求响应后</a:t>
            </a:r>
            <a:r>
              <a:rPr lang="en-US" altLang="zh-CN"/>
              <a:t>response</a:t>
            </a:r>
            <a:r>
              <a:rPr lang="zh-CN" altLang="en-US"/>
              <a:t>内容：</a:t>
            </a:r>
            <a:endParaRPr lang="zh-CN" altLang="en-US"/>
          </a:p>
          <a:p>
            <a:r>
              <a:rPr lang="zh-CN" altLang="en-US"/>
              <a:t>&lt;</a:t>
            </a:r>
            <a:r>
              <a:rPr lang="zh-CN" altLang="en-US">
                <a:solidFill>
                  <a:schemeClr val="accent1"/>
                </a:solidFill>
              </a:rPr>
              <a:t>200 </a:t>
            </a:r>
            <a:r>
              <a:rPr lang="zh-CN" altLang="en-US">
                <a:solidFill>
                  <a:srgbClr val="FF0000"/>
                </a:solidFill>
              </a:rPr>
              <a:t>https://cfe.m.jd.com/privatedomain/risk_handler/03101900/?returnurl=http%3A%2F%2Fsearch.jd.com%2FSearch%3Fkeyword%3Dpython%26page%3D1&amp;evtype=3&amp;rpid=rp-188506710-10410-1710558760657</a:t>
            </a:r>
            <a:r>
              <a:rPr lang="zh-CN" altLang="en-US"/>
              <a:t>&gt;</a:t>
            </a:r>
            <a:endParaRPr lang="zh-CN" altLang="en-US"/>
          </a:p>
          <a:p>
            <a:r>
              <a:rPr lang="zh-CN" altLang="en-US"/>
              <a:t>红色部分即是强制跳转登录的网址，等待启动</a:t>
            </a:r>
            <a:r>
              <a:rPr lang="en-US" altLang="zh-CN">
                <a:sym typeface="+mn-ea"/>
              </a:rPr>
              <a:t>chromedirver</a:t>
            </a:r>
            <a:r>
              <a:rPr lang="zh-CN" altLang="en-US">
                <a:sym typeface="+mn-ea"/>
              </a:rPr>
              <a:t>后，谷歌浏览器启动，完成手动验证</a:t>
            </a:r>
            <a:endParaRPr lang="zh-CN" altLang="en-US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765" y="751840"/>
            <a:ext cx="2587625" cy="28809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971165" y="814070"/>
            <a:ext cx="59524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1.</a:t>
            </a:r>
            <a:r>
              <a:rPr lang="zh-CN" altLang="en-US"/>
              <a:t>使用</a:t>
            </a:r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chromedirver</a:t>
            </a:r>
            <a:r>
              <a:rPr lang="zh-CN" altLang="en-US">
                <a:sym typeface="+mn-ea"/>
              </a:rPr>
              <a:t>，打开搜索链接</a:t>
            </a:r>
            <a:endParaRPr lang="zh-CN" altLang="en-US"/>
          </a:p>
          <a:p>
            <a:r>
              <a:rPr lang="zh-CN" altLang="en-US"/>
              <a:t>https://search.jd.com/Search?keyword=</a:t>
            </a:r>
            <a:r>
              <a:rPr lang="en-US" altLang="zh-CN"/>
              <a:t>python</a:t>
            </a:r>
            <a:r>
              <a:rPr lang="zh-CN" altLang="en-US"/>
              <a:t>&amp;page=1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55" y="3930650"/>
            <a:ext cx="3992245" cy="284099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633595" y="5849620"/>
            <a:ext cx="3048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/>
              <a:t>这里通过</a:t>
            </a:r>
            <a:r>
              <a:rPr lang="en-US" altLang="zh-CN"/>
              <a:t>jd_status.txt</a:t>
            </a:r>
            <a:r>
              <a:rPr lang="zh-CN" altLang="en-US"/>
              <a:t>文件，在</a:t>
            </a:r>
            <a:r>
              <a:rPr lang="en-US" altLang="zh-CN"/>
              <a:t>tkinter</a:t>
            </a:r>
            <a:r>
              <a:rPr lang="zh-CN" altLang="en-US"/>
              <a:t>和</a:t>
            </a:r>
            <a:r>
              <a:rPr lang="en-US" altLang="zh-CN"/>
              <a:t>scrapy</a:t>
            </a:r>
            <a:r>
              <a:rPr lang="zh-CN" altLang="en-US"/>
              <a:t>框架间传递手动验证</a:t>
            </a:r>
            <a:r>
              <a:rPr lang="zh-CN" altLang="en-US"/>
              <a:t>信息。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199" y="141288"/>
            <a:ext cx="5428695" cy="571500"/>
          </a:xfrm>
        </p:spPr>
        <p:txBody>
          <a:bodyPr/>
          <a:lstStyle/>
          <a:p>
            <a:r>
              <a:rPr lang="zh-CN" altLang="en-US" dirty="0"/>
              <a:t>爬取京东商品信息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0" y="2071370"/>
            <a:ext cx="1812925" cy="20021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760" y="2052320"/>
            <a:ext cx="1808480" cy="2014220"/>
          </a:xfrm>
          <a:prstGeom prst="rect">
            <a:avLst/>
          </a:prstGeom>
        </p:spPr>
      </p:pic>
      <p:cxnSp>
        <p:nvCxnSpPr>
          <p:cNvPr id="10" name="直接箭头连接符 9"/>
          <p:cNvCxnSpPr>
            <a:stCxn id="6" idx="3"/>
            <a:endCxn id="9" idx="1"/>
          </p:cNvCxnSpPr>
          <p:nvPr/>
        </p:nvCxnSpPr>
        <p:spPr>
          <a:xfrm flipV="1">
            <a:off x="1908175" y="3059430"/>
            <a:ext cx="2013585" cy="133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972945" y="2071370"/>
            <a:ext cx="18834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输入账号密码后，</a:t>
            </a:r>
            <a:r>
              <a:rPr lang="zh-CN" altLang="en-US"/>
              <a:t>还需要通过滑块完成</a:t>
            </a:r>
            <a:r>
              <a:rPr lang="zh-CN" altLang="en-US"/>
              <a:t>验证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960" y="2028190"/>
            <a:ext cx="2297430" cy="2473960"/>
          </a:xfrm>
          <a:prstGeom prst="rect">
            <a:avLst/>
          </a:prstGeom>
        </p:spPr>
      </p:pic>
      <p:cxnSp>
        <p:nvCxnSpPr>
          <p:cNvPr id="3" name="直接箭头连接符 2"/>
          <p:cNvCxnSpPr/>
          <p:nvPr/>
        </p:nvCxnSpPr>
        <p:spPr>
          <a:xfrm>
            <a:off x="5758815" y="3034665"/>
            <a:ext cx="1004570" cy="114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056630" y="262128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点击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5891530" y="3155315"/>
            <a:ext cx="8058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发出完成验证</a:t>
            </a:r>
            <a:r>
              <a:rPr lang="zh-CN" altLang="en-US"/>
              <a:t>信号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199" y="141288"/>
            <a:ext cx="5428695" cy="571500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爬取京东商品信息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50" y="1113155"/>
            <a:ext cx="6711315" cy="25793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135" y="2687955"/>
            <a:ext cx="5400040" cy="403733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" y="836930"/>
            <a:ext cx="1311275" cy="276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632528"/>
            <a:ext cx="8229600" cy="861928"/>
          </a:xfrm>
          <a:prstGeom prst="rect">
            <a:avLst/>
          </a:prstGeom>
        </p:spPr>
        <p:txBody>
          <a:bodyPr/>
          <a:lstStyle/>
          <a:p>
            <a:r>
              <a:rPr lang="zh-CN" altLang="en-US" sz="5400" b="1" kern="10" spc="300" dirty="0">
                <a:solidFill>
                  <a:schemeClr val="bg1"/>
                </a:solidFill>
                <a:cs typeface="+mn-ea"/>
                <a:sym typeface="+mn-lt"/>
              </a:rPr>
              <a:t>谢谢</a:t>
            </a:r>
            <a:endParaRPr lang="zh-CN" altLang="en-US" sz="5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ippl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矩形 104"/>
          <p:cNvSpPr/>
          <p:nvPr/>
        </p:nvSpPr>
        <p:spPr>
          <a:xfrm>
            <a:off x="0" y="2544568"/>
            <a:ext cx="9144000" cy="1292712"/>
          </a:xfrm>
          <a:prstGeom prst="rect">
            <a:avLst/>
          </a:prstGeom>
          <a:solidFill>
            <a:srgbClr val="006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06" name="文本框 17"/>
          <p:cNvSpPr txBox="1"/>
          <p:nvPr/>
        </p:nvSpPr>
        <p:spPr>
          <a:xfrm>
            <a:off x="2853948" y="2877565"/>
            <a:ext cx="5979333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cs typeface="+mn-ea"/>
                <a:sym typeface="+mn-ea"/>
              </a:rPr>
              <a:t>爬取豆瓣书籍</a:t>
            </a:r>
            <a:r>
              <a:rPr lang="en-US" altLang="zh-CN" sz="3600" dirty="0">
                <a:solidFill>
                  <a:schemeClr val="bg1"/>
                </a:solidFill>
                <a:cs typeface="+mn-ea"/>
                <a:sym typeface="+mn-ea"/>
              </a:rPr>
              <a:t>Top250</a:t>
            </a:r>
            <a:endParaRPr lang="zh-CN" altLang="en-US" sz="3600" dirty="0">
              <a:solidFill>
                <a:schemeClr val="bg1"/>
              </a:solidFill>
              <a:cs typeface="+mn-ea"/>
              <a:sym typeface="+mn-ea"/>
            </a:endParaRPr>
          </a:p>
          <a:p>
            <a:pPr algn="ctr"/>
            <a:endParaRPr 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481329" y="2632179"/>
            <a:ext cx="1199104" cy="1137105"/>
            <a:chOff x="1041891" y="2887277"/>
            <a:chExt cx="1036261" cy="10365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4"/>
            </a:solidFill>
            <a:ln w="88900">
              <a:solidFill>
                <a:srgbClr val="F1F1F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5865">
                <a:cs typeface="+mn-ea"/>
                <a:sym typeface="+mn-lt"/>
              </a:endParaRPr>
            </a:p>
          </p:txBody>
        </p:sp>
        <p:sp>
          <p:nvSpPr>
            <p:cNvPr id="12" name="Text Box 58"/>
            <p:cNvSpPr txBox="1">
              <a:spLocks noChangeArrowheads="1"/>
            </p:cNvSpPr>
            <p:nvPr/>
          </p:nvSpPr>
          <p:spPr bwMode="auto">
            <a:xfrm>
              <a:off x="1168618" y="3051118"/>
              <a:ext cx="782802" cy="644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4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9" name="Picture 2" descr="C:\Users\Administrator\Desktop\mi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35" y="119640"/>
            <a:ext cx="2047632" cy="51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bldLvl="0" animBg="1"/>
      <p:bldP spid="10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199" y="141288"/>
            <a:ext cx="5428695" cy="571500"/>
          </a:xfrm>
        </p:spPr>
        <p:txBody>
          <a:bodyPr/>
          <a:lstStyle/>
          <a:p>
            <a:r>
              <a:rPr lang="zh-CN" altLang="en-US" dirty="0"/>
              <a:t>爬取豆瓣书籍Top250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005" y="819150"/>
            <a:ext cx="5330825" cy="12992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85115" y="2426335"/>
            <a:ext cx="4572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查看爬虫</a:t>
            </a:r>
            <a:r>
              <a:rPr lang="zh-CN" altLang="en-US"/>
              <a:t>协议</a:t>
            </a:r>
            <a:endParaRPr lang="zh-CN" altLang="en-US"/>
          </a:p>
          <a:p>
            <a:r>
              <a:rPr lang="zh-CN" altLang="en-US"/>
              <a:t>https://www.douban.com/robots.txt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18440" y="4323715"/>
            <a:ext cx="4572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要爬取的数据的</a:t>
            </a:r>
            <a:r>
              <a:rPr lang="zh-CN" altLang="en-US"/>
              <a:t>链接</a:t>
            </a:r>
            <a:endParaRPr lang="zh-CN" altLang="en-US"/>
          </a:p>
          <a:p>
            <a:r>
              <a:rPr lang="zh-CN" altLang="en-US"/>
              <a:t>https://book.douban.com/top250?start=0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865" y="612140"/>
            <a:ext cx="4365625" cy="6209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62170" y="587375"/>
            <a:ext cx="4450080" cy="6234430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199" y="141288"/>
            <a:ext cx="5428695" cy="571500"/>
          </a:xfrm>
        </p:spPr>
        <p:txBody>
          <a:bodyPr/>
          <a:lstStyle/>
          <a:p>
            <a:r>
              <a:rPr lang="zh-CN" altLang="en-US" dirty="0"/>
              <a:t>爬取豆瓣书籍Top250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" y="520700"/>
            <a:ext cx="3491865" cy="6337300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 flipV="1">
            <a:off x="3025140" y="756920"/>
            <a:ext cx="1764030" cy="20072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2242820" y="3977005"/>
            <a:ext cx="2571115" cy="8851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725545" y="3109595"/>
            <a:ext cx="871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找规律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199" y="141288"/>
            <a:ext cx="5428695" cy="571500"/>
          </a:xfrm>
        </p:spPr>
        <p:txBody>
          <a:bodyPr/>
          <a:lstStyle/>
          <a:p>
            <a:r>
              <a:rPr lang="zh-CN" altLang="en-US" dirty="0"/>
              <a:t>爬取豆瓣书籍Top250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70" y="781685"/>
            <a:ext cx="4658360" cy="57797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765" y="2929255"/>
            <a:ext cx="5419090" cy="268732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865" y="1062990"/>
            <a:ext cx="2984500" cy="14319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0865" y="795655"/>
            <a:ext cx="1061085" cy="2673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2590" y="2679065"/>
            <a:ext cx="1104265" cy="25019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862705" y="4274185"/>
            <a:ext cx="5123815" cy="878840"/>
          </a:xfrm>
          <a:prstGeom prst="rect">
            <a:avLst/>
          </a:prstGeom>
          <a:noFill/>
          <a:ln w="2222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199" y="141288"/>
            <a:ext cx="5428695" cy="571500"/>
          </a:xfrm>
        </p:spPr>
        <p:txBody>
          <a:bodyPr/>
          <a:lstStyle/>
          <a:p>
            <a:r>
              <a:rPr lang="zh-CN" altLang="en-US" dirty="0"/>
              <a:t>爬取豆瓣书籍Top250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7765" y="2929255"/>
            <a:ext cx="5419090" cy="26873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590" y="2679065"/>
            <a:ext cx="1104265" cy="25019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926205" y="177800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对数据进行简单的</a:t>
            </a:r>
            <a:r>
              <a:rPr lang="zh-CN" altLang="en-US"/>
              <a:t>清洗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05" y="1062990"/>
            <a:ext cx="3348355" cy="27305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862705" y="4274185"/>
            <a:ext cx="5123815" cy="878840"/>
          </a:xfrm>
          <a:prstGeom prst="rect">
            <a:avLst/>
          </a:prstGeom>
          <a:noFill/>
          <a:ln w="2222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199" y="141288"/>
            <a:ext cx="5428695" cy="571500"/>
          </a:xfrm>
        </p:spPr>
        <p:txBody>
          <a:bodyPr/>
          <a:lstStyle/>
          <a:p>
            <a:r>
              <a:rPr lang="zh-CN" altLang="en-US" dirty="0"/>
              <a:t>爬取豆瓣书籍Top250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645" y="1010285"/>
            <a:ext cx="4469130" cy="11233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20310" y="1110615"/>
            <a:ext cx="37877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一般页面都是分页数据，通过点击第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3...</a:t>
            </a:r>
            <a:r>
              <a:rPr lang="zh-CN" altLang="en-US"/>
              <a:t>等页面，总结页码链接地址变化</a:t>
            </a:r>
            <a:r>
              <a:rPr lang="zh-CN" altLang="en-US"/>
              <a:t>规律。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815" y="2479040"/>
            <a:ext cx="4465320" cy="4559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08685" y="2522855"/>
            <a:ext cx="925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第一页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105" y="2957830"/>
            <a:ext cx="4368800" cy="38544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08685" y="2966085"/>
            <a:ext cx="925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</a:t>
            </a:r>
            <a:r>
              <a:rPr lang="zh-CN" altLang="en-US"/>
              <a:t>二页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3105" y="3334385"/>
            <a:ext cx="4368165" cy="43561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08685" y="3402330"/>
            <a:ext cx="925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</a:t>
            </a:r>
            <a:r>
              <a:rPr lang="zh-CN" altLang="en-US"/>
              <a:t>三页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6355" y="4747895"/>
            <a:ext cx="6348730" cy="11303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6355" y="4497705"/>
            <a:ext cx="1104265" cy="25019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21005" y="4852035"/>
            <a:ext cx="19272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将要爬取的页码链接地址存放到</a:t>
            </a:r>
            <a:r>
              <a:rPr lang="zh-CN" altLang="en-US"/>
              <a:t>待爬取地址</a:t>
            </a:r>
            <a:r>
              <a:rPr lang="zh-CN" altLang="en-US"/>
              <a:t>中：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199" y="141288"/>
            <a:ext cx="5428695" cy="571500"/>
          </a:xfrm>
        </p:spPr>
        <p:txBody>
          <a:bodyPr/>
          <a:lstStyle/>
          <a:p>
            <a:r>
              <a:rPr lang="zh-CN" altLang="en-US" dirty="0"/>
              <a:t>爬取豆瓣书籍Top250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57200" y="1108710"/>
            <a:ext cx="73774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爬取完成解析后，需要将数据保存起来，这里将数保存到</a:t>
            </a:r>
            <a:r>
              <a:rPr lang="en-US" altLang="zh-CN"/>
              <a:t>excel</a:t>
            </a:r>
            <a:r>
              <a:rPr lang="zh-CN" altLang="en-US"/>
              <a:t>和</a:t>
            </a:r>
            <a:r>
              <a:rPr lang="en-US" altLang="zh-CN"/>
              <a:t>MySQL</a:t>
            </a:r>
            <a:r>
              <a:rPr lang="zh-CN" altLang="en-US"/>
              <a:t>数据库</a:t>
            </a:r>
            <a:r>
              <a:rPr lang="zh-CN" altLang="en-US"/>
              <a:t>中。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首先需要安装第三方</a:t>
            </a:r>
            <a:r>
              <a:rPr lang="zh-CN" altLang="en-US"/>
              <a:t>库：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14350" y="2307590"/>
            <a:ext cx="839025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pip install openpyxl -i https://pypi.tuna.tsinghua.edu.cn/simple</a:t>
            </a:r>
            <a:endParaRPr lang="zh-CN" altLang="en-US"/>
          </a:p>
          <a:p>
            <a:r>
              <a:rPr lang="zh-CN" altLang="en-US"/>
              <a:t>pip install pandas -i https://pypi.tuna.tsinghua.edu.cn/simple</a:t>
            </a:r>
            <a:endParaRPr lang="zh-CN" altLang="en-US"/>
          </a:p>
          <a:p>
            <a:r>
              <a:rPr lang="zh-CN" altLang="en-US">
                <a:sym typeface="+mn-ea"/>
              </a:rPr>
              <a:t>pip install p</a:t>
            </a:r>
            <a:r>
              <a:rPr lang="en-US" altLang="zh-CN">
                <a:sym typeface="+mn-ea"/>
              </a:rPr>
              <a:t>ymysql</a:t>
            </a:r>
            <a:r>
              <a:rPr lang="zh-CN" altLang="en-US">
                <a:sym typeface="+mn-ea"/>
              </a:rPr>
              <a:t> -i https://pypi.tuna.tsinghua.edu.cn/simple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3935" y="3671570"/>
            <a:ext cx="1850390" cy="133540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325" y="3631565"/>
            <a:ext cx="4965065" cy="32264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02590" y="3671570"/>
            <a:ext cx="18713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</a:t>
            </a:r>
            <a:r>
              <a:rPr lang="en-US" altLang="zh-CN"/>
              <a:t>mysql</a:t>
            </a:r>
            <a:r>
              <a:rPr lang="zh-CN" altLang="en-US"/>
              <a:t>数据库中建立好</a:t>
            </a:r>
            <a:r>
              <a:rPr lang="zh-CN" altLang="en-US"/>
              <a:t>数据表：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665730" y="6148705"/>
            <a:ext cx="14585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保存表为</a:t>
            </a:r>
            <a:r>
              <a:rPr lang="en-US" altLang="zh-CN"/>
              <a:t>doub</a:t>
            </a:r>
            <a:r>
              <a:rPr lang="en-US" altLang="zh-CN"/>
              <a:t>an_top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175" y="5948045"/>
            <a:ext cx="1773555" cy="821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ISPRING_FIRST_PUBLISH" val="1"/>
  <p:tag name="ISPRING_PRESENTATION_TITLE" val="建设银行年终总结通用PPT背景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akvugzl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3436</Words>
  <Application>WPS 演示</Application>
  <PresentationFormat>全屏显示(4:3)</PresentationFormat>
  <Paragraphs>214</Paragraphs>
  <Slides>29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Arial</vt:lpstr>
      <vt:lpstr>宋体</vt:lpstr>
      <vt:lpstr>Wingdings</vt:lpstr>
      <vt:lpstr>字魂59号-创粗黑</vt:lpstr>
      <vt:lpstr>黑体</vt:lpstr>
      <vt:lpstr>微软雅黑</vt:lpstr>
      <vt:lpstr>Arial Unicode MS</vt:lpstr>
      <vt:lpstr>等线</vt:lpstr>
      <vt:lpstr>Office 主题​​</vt:lpstr>
      <vt:lpstr>Scrapy应用实践</vt:lpstr>
      <vt:lpstr>PowerPoint 演示文稿</vt:lpstr>
      <vt:lpstr>PowerPoint 演示文稿</vt:lpstr>
      <vt:lpstr>BeautifulSoup</vt:lpstr>
      <vt:lpstr>爬取豆瓣书籍Top250</vt:lpstr>
      <vt:lpstr>爬取豆瓣书籍Top250</vt:lpstr>
      <vt:lpstr>爬取豆瓣书籍Top250</vt:lpstr>
      <vt:lpstr>爬取豆瓣书籍Top250</vt:lpstr>
      <vt:lpstr>爬取豆瓣书籍Top250</vt:lpstr>
      <vt:lpstr>将爬取数据保存到数据库</vt:lpstr>
      <vt:lpstr>将爬取数据保存到数据库</vt:lpstr>
      <vt:lpstr>PowerPoint 演示文稿</vt:lpstr>
      <vt:lpstr>BeautifulSoup</vt:lpstr>
      <vt:lpstr>Selenium</vt:lpstr>
      <vt:lpstr>Selenium</vt:lpstr>
      <vt:lpstr>PowerPoint 演示文稿</vt:lpstr>
      <vt:lpstr>Scrapy框架</vt:lpstr>
      <vt:lpstr>Scrapy框架</vt:lpstr>
      <vt:lpstr>Scrapy框架</vt:lpstr>
      <vt:lpstr>爬取京东商品信息</vt:lpstr>
      <vt:lpstr>爬取豆瓣书籍Top250</vt:lpstr>
      <vt:lpstr>爬取京东商品信息</vt:lpstr>
      <vt:lpstr>爬取京东商品信息</vt:lpstr>
      <vt:lpstr>Scrapy框架</vt:lpstr>
      <vt:lpstr>爬取京东商品信息</vt:lpstr>
      <vt:lpstr>爬取京东商品信息</vt:lpstr>
      <vt:lpstr>Scrapy框架</vt:lpstr>
      <vt:lpstr>Scrapy框架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天蓝色</dc:title>
  <dc:creator>ljw</dc:creator>
  <cp:lastModifiedBy>et</cp:lastModifiedBy>
  <cp:revision>240</cp:revision>
  <dcterms:created xsi:type="dcterms:W3CDTF">2016-10-26T12:21:00Z</dcterms:created>
  <dcterms:modified xsi:type="dcterms:W3CDTF">2024-03-17T13:31:59Z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2052-11.8.2.12195</vt:lpwstr>
  </property>
  <property fmtid="{D5CDD505-2E9C-101B-9397-08002B2CF9AE}" pid="3" name="ICV">
    <vt:lpwstr>000D2C39DD1147198C7130698C8D6F9F</vt:lpwstr>
  </property>
</Properties>
</file>