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95" r:id="rId3"/>
    <p:sldId id="290" r:id="rId5"/>
    <p:sldId id="494" r:id="rId6"/>
    <p:sldId id="497" r:id="rId7"/>
    <p:sldId id="495" r:id="rId8"/>
    <p:sldId id="496" r:id="rId9"/>
    <p:sldId id="501" r:id="rId10"/>
    <p:sldId id="498" r:id="rId11"/>
    <p:sldId id="499" r:id="rId12"/>
    <p:sldId id="500" r:id="rId13"/>
    <p:sldId id="502" r:id="rId14"/>
    <p:sldId id="503" r:id="rId15"/>
    <p:sldId id="504" r:id="rId16"/>
    <p:sldId id="505" r:id="rId17"/>
    <p:sldId id="443" r:id="rId18"/>
    <p:sldId id="470" r:id="rId19"/>
    <p:sldId id="471" r:id="rId20"/>
    <p:sldId id="472" r:id="rId21"/>
    <p:sldId id="444" r:id="rId22"/>
    <p:sldId id="473" r:id="rId23"/>
    <p:sldId id="430" r:id="rId24"/>
    <p:sldId id="438" r:id="rId25"/>
    <p:sldId id="482" r:id="rId26"/>
    <p:sldId id="483" r:id="rId27"/>
    <p:sldId id="484" r:id="rId28"/>
    <p:sldId id="485" r:id="rId29"/>
    <p:sldId id="486" r:id="rId30"/>
    <p:sldId id="487" r:id="rId31"/>
    <p:sldId id="488" r:id="rId32"/>
    <p:sldId id="291" r:id="rId33"/>
  </p:sldIdLst>
  <p:sldSz cx="9144000" cy="6858000" type="screen4x3"/>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12"/>
    <a:srgbClr val="0066B3"/>
    <a:srgbClr val="F2F2F2"/>
    <a:srgbClr val="F1F1F1"/>
    <a:srgbClr val="005BAC"/>
    <a:srgbClr val="FF3F4D"/>
    <a:srgbClr val="FF7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44"/>
        <p:guide pos="3815"/>
        <p:guide pos="2931"/>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876" y="-102"/>
      </p:cViewPr>
      <p:guideLst>
        <p:guide orient="horz" pos="2858"/>
        <p:guide pos="219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459379-BD75-45E7-9078-F58020561C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A20CE0-357F-4823-ABEA-60B0CEC441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F5F04-C590-4642-A15E-DBE4DD392B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81C5E-ABEC-406E-876A-C0540989C2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浅灰背景">
    <p:spTree>
      <p:nvGrpSpPr>
        <p:cNvPr id="1" name=""/>
        <p:cNvGrpSpPr/>
        <p:nvPr/>
      </p:nvGrpSpPr>
      <p:grpSpPr>
        <a:xfrm>
          <a:off x="0" y="0"/>
          <a:ext cx="0" cy="0"/>
          <a:chOff x="0" y="0"/>
          <a:chExt cx="0" cy="0"/>
        </a:xfrm>
      </p:grpSpPr>
      <p:sp>
        <p:nvSpPr>
          <p:cNvPr id="5" name="矩形 4"/>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封面">
    <p:spTree>
      <p:nvGrpSpPr>
        <p:cNvPr id="1" name=""/>
        <p:cNvGrpSpPr/>
        <p:nvPr/>
      </p:nvGrpSpPr>
      <p:grpSpPr>
        <a:xfrm>
          <a:off x="0" y="0"/>
          <a:ext cx="0" cy="0"/>
          <a:chOff x="0" y="0"/>
          <a:chExt cx="0" cy="0"/>
        </a:xfrm>
      </p:grpSpPr>
      <p:sp>
        <p:nvSpPr>
          <p:cNvPr id="6" name="矩形 5"/>
          <p:cNvSpPr/>
          <p:nvPr userDrawn="1"/>
        </p:nvSpPr>
        <p:spPr>
          <a:xfrm>
            <a:off x="0" y="2743201"/>
            <a:ext cx="9144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110" y="217190"/>
            <a:ext cx="2923522" cy="727977"/>
          </a:xfrm>
          <a:prstGeom prst="rect">
            <a:avLst/>
          </a:prstGeom>
          <a:effectLst>
            <a:reflection blurRad="6350" stA="52000" endA="300" endPos="35000" dir="5400000" sy="-100000" algn="bl" rotWithShape="0"/>
          </a:effectLst>
        </p:spPr>
      </p:pic>
      <p:sp>
        <p:nvSpPr>
          <p:cNvPr id="8" name="标题 1"/>
          <p:cNvSpPr>
            <a:spLocks noGrp="1"/>
          </p:cNvSpPr>
          <p:nvPr>
            <p:ph type="title" hasCustomPrompt="1"/>
          </p:nvPr>
        </p:nvSpPr>
        <p:spPr>
          <a:xfrm>
            <a:off x="452639" y="3556249"/>
            <a:ext cx="8229600" cy="861928"/>
          </a:xfrm>
          <a:prstGeom prst="rect">
            <a:avLst/>
          </a:prstGeom>
        </p:spPr>
        <p:txBody>
          <a:bodyPr/>
          <a:lstStyle>
            <a:lvl1pPr algn="ctr" fontAlgn="base">
              <a:spcBef>
                <a:spcPct val="0"/>
              </a:spcBef>
              <a:spcAft>
                <a:spcPct val="0"/>
              </a:spcAft>
              <a:defRPr sz="4800">
                <a:solidFill>
                  <a:srgbClr val="0066B3"/>
                </a:solidFill>
                <a:latin typeface="+mj-lt"/>
              </a:defRPr>
            </a:lvl1pPr>
          </a:lstStyle>
          <a:p>
            <a:pPr fontAlgn="base">
              <a:spcBef>
                <a:spcPct val="0"/>
              </a:spcBef>
              <a:spcAft>
                <a:spcPct val="0"/>
              </a:spcAft>
            </a:pPr>
            <a:r>
              <a:rPr lang="zh-CN" altLang="en-US" sz="5400" b="1" kern="10" spc="300" dirty="0">
                <a:solidFill>
                  <a:schemeClr val="bg1"/>
                </a:solidFill>
                <a:cs typeface="+mn-ea"/>
                <a:sym typeface="+mn-lt"/>
              </a:rPr>
              <a:t>添加相关课程章节标题</a:t>
            </a:r>
            <a:endParaRPr lang="zh-CN" altLang="en-US" sz="5400" b="1" kern="10"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20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141288"/>
            <a:ext cx="4600576" cy="571500"/>
          </a:xfrm>
          <a:prstGeom prst="rect">
            <a:avLst/>
          </a:prstGeom>
        </p:spPr>
        <p:txBody>
          <a:bodyPr/>
          <a:lstStyle>
            <a:lvl1pPr>
              <a:defRPr sz="3200">
                <a:solidFill>
                  <a:schemeClr val="tx1"/>
                </a:solidFill>
              </a:defRPr>
            </a:lvl1pPr>
          </a:lstStyle>
          <a:p>
            <a:r>
              <a:rPr lang="en-US" altLang="zh-CN" dirty="0"/>
              <a:t>01 </a:t>
            </a:r>
            <a:r>
              <a:rPr lang="zh-CN" altLang="en-US" dirty="0"/>
              <a:t>单击此处输入标题</a:t>
            </a:r>
            <a:endParaRPr lang="zh-CN" altLang="en-US" dirty="0"/>
          </a:p>
        </p:txBody>
      </p:sp>
      <p:sp>
        <p:nvSpPr>
          <p:cNvPr id="3" name="日期占位符 2"/>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14F3E240-550B-496C-B175-E079E6E03E7B}" type="slidenum">
              <a:rPr lang="zh-CN" altLang="en-US" smtClean="0"/>
            </a:fld>
            <a:endParaRPr lang="zh-CN" altLang="en-US"/>
          </a:p>
        </p:txBody>
      </p:sp>
      <p:sp>
        <p:nvSpPr>
          <p:cNvPr id="6" name="内容占位符 2"/>
          <p:cNvSpPr>
            <a:spLocks noGrp="1"/>
          </p:cNvSpPr>
          <p:nvPr>
            <p:ph idx="1" hasCustomPrompt="1"/>
          </p:nvPr>
        </p:nvSpPr>
        <p:spPr>
          <a:xfrm>
            <a:off x="628650" y="1530350"/>
            <a:ext cx="7886700" cy="4351338"/>
          </a:xfrm>
        </p:spPr>
        <p:txBody>
          <a:body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8" name="直接连接符 7"/>
          <p:cNvCxnSpPr/>
          <p:nvPr userDrawn="1"/>
        </p:nvCxnSpPr>
        <p:spPr>
          <a:xfrm>
            <a:off x="0" y="7366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Administrator\Desktop\mi.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139825"/>
            <a:ext cx="78867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3BAA1-0399-4982-9ADF-42D0D51ED489}"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3E240-550B-496C-B175-E079E6E03E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副标题"/>
          <p:cNvSpPr txBox="1">
            <a:spLocks noChangeArrowheads="1"/>
          </p:cNvSpPr>
          <p:nvPr/>
        </p:nvSpPr>
        <p:spPr bwMode="ltGray">
          <a:xfrm>
            <a:off x="3077264" y="5337556"/>
            <a:ext cx="2980350" cy="574906"/>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a:spcBef>
                <a:spcPct val="0"/>
              </a:spcBef>
              <a:spcAft>
                <a:spcPct val="0"/>
              </a:spcAft>
            </a:pPr>
            <a:r>
              <a:rPr lang="zh-CN" altLang="en-US" sz="3200" b="1" spc="300" dirty="0">
                <a:solidFill>
                  <a:schemeClr val="bg1"/>
                </a:solidFill>
                <a:latin typeface="+mn-lt"/>
                <a:cs typeface="+mn-ea"/>
                <a:sym typeface="+mn-lt"/>
              </a:rPr>
              <a:t>主讲：程亮</a:t>
            </a:r>
            <a:endParaRPr lang="zh-CN" altLang="en-US" sz="3200" b="1" spc="300" dirty="0">
              <a:solidFill>
                <a:schemeClr val="bg1"/>
              </a:solidFill>
              <a:latin typeface="+mn-lt"/>
              <a:cs typeface="+mn-ea"/>
              <a:sym typeface="+mn-lt"/>
            </a:endParaRPr>
          </a:p>
        </p:txBody>
      </p:sp>
      <p:sp>
        <p:nvSpPr>
          <p:cNvPr id="3" name="标题 2"/>
          <p:cNvSpPr>
            <a:spLocks noGrp="1"/>
          </p:cNvSpPr>
          <p:nvPr>
            <p:ph type="title"/>
          </p:nvPr>
        </p:nvSpPr>
        <p:spPr>
          <a:xfrm>
            <a:off x="452639" y="3336793"/>
            <a:ext cx="8229600" cy="861928"/>
          </a:xfrm>
          <a:prstGeom prst="rect">
            <a:avLst/>
          </a:prstGeom>
        </p:spPr>
        <p:txBody>
          <a:bodyPr/>
          <a:lstStyle/>
          <a:p>
            <a:r>
              <a:rPr lang="zh-CN" altLang="en-US" dirty="0">
                <a:solidFill>
                  <a:schemeClr val="bg1"/>
                </a:solidFill>
              </a:rPr>
              <a:t>BeautifulSoup</a:t>
            </a:r>
            <a:r>
              <a:rPr lang="en-US" altLang="zh-CN" dirty="0">
                <a:solidFill>
                  <a:schemeClr val="bg1"/>
                </a:solidFill>
              </a:rPr>
              <a:t> &amp; </a:t>
            </a:r>
            <a:r>
              <a:rPr lang="en-US" altLang="zh-CN" dirty="0">
                <a:solidFill>
                  <a:schemeClr val="bg1"/>
                </a:solidFill>
                <a:cs typeface="+mn-ea"/>
                <a:sym typeface="+mn-lt"/>
              </a:rPr>
              <a:t>Scrapy</a:t>
            </a:r>
            <a:r>
              <a:rPr lang="zh-CN" altLang="en-US" dirty="0">
                <a:solidFill>
                  <a:schemeClr val="bg1"/>
                </a:solidFill>
                <a:cs typeface="+mn-ea"/>
                <a:sym typeface="+mn-lt"/>
              </a:rPr>
              <a:t>框架</a:t>
            </a:r>
            <a:endParaRPr lang="en-US" altLang="zh-CN" dirty="0">
              <a:solidFill>
                <a:schemeClr val="bg1"/>
              </a:solidFill>
            </a:endParaRPr>
          </a:p>
        </p:txBody>
      </p:sp>
      <p:sp>
        <p:nvSpPr>
          <p:cNvPr id="4" name="标题 1"/>
          <p:cNvSpPr txBox="1"/>
          <p:nvPr/>
        </p:nvSpPr>
        <p:spPr>
          <a:xfrm>
            <a:off x="477023" y="1649063"/>
            <a:ext cx="8229600" cy="861928"/>
          </a:xfrm>
          <a:prstGeom prst="rect">
            <a:avLst/>
          </a:prstGeom>
        </p:spPr>
        <p:txBody>
          <a:bodyPr/>
          <a:lstStyle>
            <a:lvl1pPr algn="ctr" defTabSz="914400" rtl="0" eaLnBrk="1" fontAlgn="base" latinLnBrk="0" hangingPunct="1">
              <a:lnSpc>
                <a:spcPct val="90000"/>
              </a:lnSpc>
              <a:spcBef>
                <a:spcPct val="0"/>
              </a:spcBef>
              <a:spcAft>
                <a:spcPct val="0"/>
              </a:spcAft>
              <a:buNone/>
              <a:defRPr sz="4400" kern="1200">
                <a:solidFill>
                  <a:schemeClr val="tx1"/>
                </a:solidFill>
                <a:latin typeface="+mj-lt"/>
                <a:ea typeface="+mj-ea"/>
                <a:cs typeface="+mj-cs"/>
              </a:defRPr>
            </a:lvl1pPr>
          </a:lstStyle>
          <a:p>
            <a:r>
              <a:rPr sz="5400" b="1" kern="10" spc="300" dirty="0">
                <a:solidFill>
                  <a:srgbClr val="0066B3"/>
                </a:solidFill>
                <a:cs typeface="+mn-ea"/>
                <a:sym typeface="+mn-lt"/>
              </a:rPr>
              <a:t>数据分析与可视化</a:t>
            </a:r>
            <a:endParaRPr lang="zh-CN" altLang="en-US" sz="5400" b="1" kern="10" spc="300" dirty="0">
              <a:solidFill>
                <a:srgbClr val="0066B3"/>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sp>
        <p:nvSpPr>
          <p:cNvPr id="2" name="文本框 1"/>
          <p:cNvSpPr txBox="1"/>
          <p:nvPr/>
        </p:nvSpPr>
        <p:spPr>
          <a:xfrm>
            <a:off x="265430" y="999490"/>
            <a:ext cx="4011930" cy="3276600"/>
          </a:xfrm>
          <a:prstGeom prst="rect">
            <a:avLst/>
          </a:prstGeom>
          <a:noFill/>
        </p:spPr>
        <p:txBody>
          <a:bodyPr wrap="square" rtlCol="0" anchor="t">
            <a:spAutoFit/>
          </a:bodyPr>
          <a:p>
            <a:pPr>
              <a:lnSpc>
                <a:spcPct val="150000"/>
              </a:lnSpc>
            </a:pPr>
            <a:r>
              <a:rPr lang="en-US" altLang="zh-CN"/>
              <a:t>4.</a:t>
            </a:r>
            <a:r>
              <a:rPr lang="zh-CN" altLang="en-US"/>
              <a:t>获取属性方法</a:t>
            </a:r>
            <a:endParaRPr lang="zh-CN" altLang="en-US"/>
          </a:p>
          <a:p>
            <a:pPr marL="285750" indent="-285750">
              <a:lnSpc>
                <a:spcPct val="150000"/>
              </a:lnSpc>
              <a:buFont typeface="Arial" panose="020B0604020202020204" pitchFamily="34" charset="0"/>
              <a:buChar char="•"/>
            </a:pPr>
            <a:r>
              <a:rPr lang="zh-CN" altLang="en-US"/>
              <a:t>使用[‘’]</a:t>
            </a:r>
            <a:endParaRPr lang="zh-CN" altLang="en-US"/>
          </a:p>
          <a:p>
            <a:pPr lvl="1">
              <a:lnSpc>
                <a:spcPct val="150000"/>
              </a:lnSpc>
            </a:pPr>
            <a:r>
              <a:rPr lang="zh-CN" altLang="en-US"/>
              <a:t>print(soup.p['name'])</a:t>
            </a:r>
            <a:endParaRPr lang="zh-CN" altLang="en-US"/>
          </a:p>
          <a:p>
            <a:pPr marL="285750" indent="-285750">
              <a:lnSpc>
                <a:spcPct val="150000"/>
              </a:lnSpc>
              <a:buFont typeface="Arial" panose="020B0604020202020204" pitchFamily="34" charset="0"/>
              <a:buChar char="•"/>
            </a:pPr>
            <a:r>
              <a:rPr lang="zh-CN" altLang="en-US"/>
              <a:t>使用attrs[‘’]</a:t>
            </a:r>
            <a:endParaRPr lang="zh-CN" altLang="en-US"/>
          </a:p>
          <a:p>
            <a:pPr lvl="1">
              <a:lnSpc>
                <a:spcPct val="150000"/>
              </a:lnSpc>
            </a:pPr>
            <a:r>
              <a:rPr lang="zh-CN" altLang="en-US"/>
              <a:t>print(soup.p.attrs['tag'])</a:t>
            </a:r>
            <a:endParaRPr lang="zh-CN" altLang="en-US"/>
          </a:p>
          <a:p>
            <a:pPr marL="285750" indent="-285750">
              <a:lnSpc>
                <a:spcPct val="150000"/>
              </a:lnSpc>
              <a:buFont typeface="Arial" panose="020B0604020202020204" pitchFamily="34" charset="0"/>
              <a:buChar char="•"/>
            </a:pPr>
            <a:r>
              <a:rPr lang="zh-CN" altLang="en-US"/>
              <a:t>使用get()</a:t>
            </a:r>
            <a:endParaRPr lang="zh-CN" altLang="en-US"/>
          </a:p>
          <a:p>
            <a:pPr lvl="1">
              <a:lnSpc>
                <a:spcPct val="150000"/>
              </a:lnSpc>
            </a:pPr>
            <a:r>
              <a:rPr lang="zh-CN" altLang="en-US"/>
              <a:t>soup.p.get('name')</a:t>
            </a:r>
            <a:endParaRPr lang="zh-CN" altLang="en-US"/>
          </a:p>
          <a:p>
            <a:endParaRPr lang="zh-CN" altLang="en-US"/>
          </a:p>
        </p:txBody>
      </p:sp>
      <p:sp>
        <p:nvSpPr>
          <p:cNvPr id="3" name="文本框 2"/>
          <p:cNvSpPr txBox="1"/>
          <p:nvPr/>
        </p:nvSpPr>
        <p:spPr>
          <a:xfrm>
            <a:off x="4942840" y="1143000"/>
            <a:ext cx="3833495" cy="2861310"/>
          </a:xfrm>
          <a:prstGeom prst="rect">
            <a:avLst/>
          </a:prstGeom>
          <a:noFill/>
        </p:spPr>
        <p:txBody>
          <a:bodyPr wrap="square" rtlCol="0" anchor="t">
            <a:spAutoFit/>
          </a:bodyPr>
          <a:p>
            <a:pPr>
              <a:lnSpc>
                <a:spcPct val="150000"/>
              </a:lnSpc>
            </a:pPr>
            <a:r>
              <a:rPr lang="en-US" altLang="zh-CN"/>
              <a:t>5.</a:t>
            </a:r>
            <a:r>
              <a:rPr lang="zh-CN" altLang="en-US"/>
              <a:t>获取文本方法</a:t>
            </a:r>
            <a:endParaRPr lang="zh-CN" altLang="en-US"/>
          </a:p>
          <a:p>
            <a:pPr marL="285750" indent="-285750">
              <a:lnSpc>
                <a:spcPct val="150000"/>
              </a:lnSpc>
              <a:buFont typeface="Arial" panose="020B0604020202020204" pitchFamily="34" charset="0"/>
              <a:buChar char="•"/>
            </a:pPr>
            <a:r>
              <a:rPr lang="zh-CN" altLang="en-US"/>
              <a:t>使用string获取p标签的文本内容</a:t>
            </a:r>
            <a:endParaRPr lang="zh-CN" altLang="en-US"/>
          </a:p>
          <a:p>
            <a:pPr lvl="1">
              <a:lnSpc>
                <a:spcPct val="150000"/>
              </a:lnSpc>
            </a:pPr>
            <a:r>
              <a:rPr lang="zh-CN" altLang="en-US"/>
              <a:t>print(soup.p.string)</a:t>
            </a:r>
            <a:endParaRPr lang="zh-CN" altLang="en-US"/>
          </a:p>
          <a:p>
            <a:pPr marL="285750" indent="-285750">
              <a:lnSpc>
                <a:spcPct val="150000"/>
              </a:lnSpc>
              <a:buFont typeface="Arial" panose="020B0604020202020204" pitchFamily="34" charset="0"/>
              <a:buChar char="•"/>
            </a:pPr>
            <a:r>
              <a:rPr lang="zh-CN" altLang="en-US"/>
              <a:t>使用get_text()获取p标签下所有文本内容</a:t>
            </a:r>
            <a:endParaRPr lang="zh-CN" altLang="en-US"/>
          </a:p>
          <a:p>
            <a:pPr lvl="1">
              <a:lnSpc>
                <a:spcPct val="150000"/>
              </a:lnSpc>
            </a:pPr>
            <a:r>
              <a:rPr lang="zh-CN" altLang="en-US"/>
              <a:t>print(soup.p.get_text())</a:t>
            </a:r>
            <a:endParaRPr lang="zh-CN" altLang="en-US"/>
          </a:p>
          <a:p>
            <a:endParaRPr lang="zh-CN" altLang="en-US"/>
          </a:p>
        </p:txBody>
      </p:sp>
      <p:sp>
        <p:nvSpPr>
          <p:cNvPr id="5" name="文本框 4"/>
          <p:cNvSpPr txBox="1"/>
          <p:nvPr/>
        </p:nvSpPr>
        <p:spPr>
          <a:xfrm>
            <a:off x="370840" y="4106545"/>
            <a:ext cx="8595995" cy="2168525"/>
          </a:xfrm>
          <a:prstGeom prst="rect">
            <a:avLst/>
          </a:prstGeom>
          <a:noFill/>
        </p:spPr>
        <p:txBody>
          <a:bodyPr wrap="square" rtlCol="0" anchor="t">
            <a:spAutoFit/>
          </a:bodyPr>
          <a:p>
            <a:pPr>
              <a:lnSpc>
                <a:spcPct val="150000"/>
              </a:lnSpc>
            </a:pPr>
            <a:r>
              <a:rPr lang="zh-CN" altLang="en-US" b="1"/>
              <a:t>总结</a:t>
            </a:r>
            <a:endParaRPr lang="zh-CN" altLang="en-US"/>
          </a:p>
          <a:p>
            <a:pPr marL="285750" indent="-285750">
              <a:lnSpc>
                <a:spcPct val="150000"/>
              </a:lnSpc>
              <a:buFont typeface="Arial" panose="020B0604020202020204" pitchFamily="34" charset="0"/>
              <a:buChar char="•"/>
            </a:pPr>
            <a:r>
              <a:rPr lang="zh-CN" altLang="en-US"/>
              <a:t>find_all()和select()返回的都是列表list。获取标签属性和文本内容都需要先转成字符串str，通常使用for循环历遍。</a:t>
            </a:r>
            <a:endParaRPr lang="zh-CN" altLang="en-US"/>
          </a:p>
          <a:p>
            <a:pPr marL="285750" indent="-285750">
              <a:lnSpc>
                <a:spcPct val="150000"/>
              </a:lnSpc>
              <a:buFont typeface="Arial" panose="020B0604020202020204" pitchFamily="34" charset="0"/>
              <a:buChar char="•"/>
            </a:pPr>
            <a:r>
              <a:rPr lang="zh-CN" altLang="en-US"/>
              <a:t>string方法获取的文本内容来自当前标签，该标签下其他标签的文本内容无法提取。get_text()方法可以提取该标签下所有文本内容。</a:t>
            </a:r>
            <a:endParaRPr lang="zh-CN" altLang="en-US"/>
          </a:p>
        </p:txBody>
      </p:sp>
      <p:sp>
        <p:nvSpPr>
          <p:cNvPr id="6" name="文本框 5"/>
          <p:cNvSpPr txBox="1"/>
          <p:nvPr/>
        </p:nvSpPr>
        <p:spPr>
          <a:xfrm>
            <a:off x="613410" y="6377305"/>
            <a:ext cx="7628255" cy="368300"/>
          </a:xfrm>
          <a:prstGeom prst="rect">
            <a:avLst/>
          </a:prstGeom>
          <a:noFill/>
        </p:spPr>
        <p:txBody>
          <a:bodyPr wrap="square" rtlCol="0" anchor="t">
            <a:spAutoFit/>
          </a:bodyPr>
          <a:p>
            <a:r>
              <a:rPr lang="zh-CN" altLang="en-US"/>
              <a:t>官方学习</a:t>
            </a:r>
            <a:r>
              <a:rPr lang="zh-CN" altLang="en-US"/>
              <a:t>文档：https://beautifulsoup.readthedocs.io/zh-cn/v4.4.0/</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pic>
        <p:nvPicPr>
          <p:cNvPr id="2" name="图片 1"/>
          <p:cNvPicPr>
            <a:picLocks noChangeAspect="1"/>
          </p:cNvPicPr>
          <p:nvPr/>
        </p:nvPicPr>
        <p:blipFill>
          <a:blip r:embed="rId1"/>
          <a:stretch>
            <a:fillRect/>
          </a:stretch>
        </p:blipFill>
        <p:spPr>
          <a:xfrm>
            <a:off x="207645" y="785495"/>
            <a:ext cx="2001520" cy="431165"/>
          </a:xfrm>
          <a:prstGeom prst="rect">
            <a:avLst/>
          </a:prstGeom>
        </p:spPr>
      </p:pic>
      <p:pic>
        <p:nvPicPr>
          <p:cNvPr id="3" name="图片 2"/>
          <p:cNvPicPr>
            <a:picLocks noChangeAspect="1"/>
          </p:cNvPicPr>
          <p:nvPr/>
        </p:nvPicPr>
        <p:blipFill>
          <a:blip r:embed="rId2"/>
          <a:stretch>
            <a:fillRect/>
          </a:stretch>
        </p:blipFill>
        <p:spPr>
          <a:xfrm>
            <a:off x="207645" y="1483995"/>
            <a:ext cx="4589145" cy="1742440"/>
          </a:xfrm>
          <a:prstGeom prst="rect">
            <a:avLst/>
          </a:prstGeom>
        </p:spPr>
      </p:pic>
      <p:sp>
        <p:nvSpPr>
          <p:cNvPr id="6" name="文本框 5"/>
          <p:cNvSpPr txBox="1"/>
          <p:nvPr/>
        </p:nvSpPr>
        <p:spPr>
          <a:xfrm>
            <a:off x="847725" y="3858895"/>
            <a:ext cx="5480685" cy="922020"/>
          </a:xfrm>
          <a:prstGeom prst="rect">
            <a:avLst/>
          </a:prstGeom>
          <a:noFill/>
        </p:spPr>
        <p:txBody>
          <a:bodyPr wrap="square" rtlCol="0" anchor="t">
            <a:spAutoFit/>
          </a:bodyPr>
          <a:p>
            <a:r>
              <a:rPr lang="zh-CN" altLang="en-US"/>
              <a:t>实现方法</a:t>
            </a:r>
            <a:r>
              <a:rPr lang="en-US" altLang="zh-CN"/>
              <a:t>1</a:t>
            </a:r>
            <a:r>
              <a:rPr lang="zh-CN" altLang="en-US"/>
              <a:t>：</a:t>
            </a:r>
            <a:endParaRPr lang="zh-CN" altLang="en-US"/>
          </a:p>
          <a:p>
            <a:r>
              <a:rPr lang="zh-CN" altLang="en-US"/>
              <a:t>for item in soup.select('div#nav_menu</a:t>
            </a:r>
            <a:r>
              <a:rPr lang="en-US" altLang="zh-CN"/>
              <a:t> </a:t>
            </a:r>
            <a:r>
              <a:rPr lang="zh-CN" altLang="en-US"/>
              <a:t>a'):</a:t>
            </a:r>
            <a:endParaRPr lang="zh-CN" altLang="en-US"/>
          </a:p>
          <a:p>
            <a:pPr indent="457200"/>
            <a:r>
              <a:rPr lang="zh-CN" altLang="en-US"/>
              <a:t>print(item.get('href'), item.string)</a:t>
            </a:r>
            <a:endParaRPr lang="zh-CN" altLang="en-US"/>
          </a:p>
        </p:txBody>
      </p:sp>
      <p:sp>
        <p:nvSpPr>
          <p:cNvPr id="7" name="文本框 6"/>
          <p:cNvSpPr txBox="1"/>
          <p:nvPr/>
        </p:nvSpPr>
        <p:spPr>
          <a:xfrm>
            <a:off x="796290" y="5413375"/>
            <a:ext cx="6825615" cy="922020"/>
          </a:xfrm>
          <a:prstGeom prst="rect">
            <a:avLst/>
          </a:prstGeom>
          <a:noFill/>
        </p:spPr>
        <p:txBody>
          <a:bodyPr wrap="square" rtlCol="0" anchor="t">
            <a:spAutoFit/>
          </a:bodyPr>
          <a:p>
            <a:r>
              <a:rPr lang="zh-CN" altLang="en-US"/>
              <a:t>实现方法</a:t>
            </a:r>
            <a:r>
              <a:rPr lang="en-US" altLang="zh-CN"/>
              <a:t>2</a:t>
            </a:r>
            <a:r>
              <a:rPr lang="zh-CN" altLang="en-US"/>
              <a:t>：</a:t>
            </a:r>
            <a:endParaRPr lang="en-US" altLang="zh-CN"/>
          </a:p>
          <a:p>
            <a:r>
              <a:rPr lang="en-US" altLang="zh-CN"/>
              <a:t>f</a:t>
            </a:r>
            <a:r>
              <a:rPr lang="zh-CN" altLang="en-US"/>
              <a:t>or item in soup.find('div', {'id':'nav_menu'}).children:</a:t>
            </a:r>
            <a:endParaRPr lang="zh-CN" altLang="en-US"/>
          </a:p>
          <a:p>
            <a:pPr indent="457200"/>
            <a:r>
              <a:rPr lang="zh-CN" altLang="en-US"/>
              <a:t>print(item['href'], item.string)</a:t>
            </a:r>
            <a:endParaRPr lang="zh-CN" altLang="en-US"/>
          </a:p>
        </p:txBody>
      </p:sp>
      <p:sp>
        <p:nvSpPr>
          <p:cNvPr id="8" name="文本框 7"/>
          <p:cNvSpPr txBox="1"/>
          <p:nvPr/>
        </p:nvSpPr>
        <p:spPr>
          <a:xfrm>
            <a:off x="5172710" y="1483995"/>
            <a:ext cx="3833495" cy="1476375"/>
          </a:xfrm>
          <a:prstGeom prst="rect">
            <a:avLst/>
          </a:prstGeom>
          <a:noFill/>
        </p:spPr>
        <p:txBody>
          <a:bodyPr wrap="square" rtlCol="0" anchor="t">
            <a:spAutoFit/>
          </a:bodyPr>
          <a:p>
            <a:r>
              <a:rPr lang="zh-CN" altLang="en-US">
                <a:effectLst>
                  <a:glow rad="139700">
                    <a:schemeClr val="accent2">
                      <a:satMod val="175000"/>
                      <a:alpha val="40000"/>
                    </a:schemeClr>
                  </a:glow>
                </a:effectLst>
              </a:rPr>
              <a:t>https://home.cnblogs.com/ 园子</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https://news.cnblogs.com 新闻</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https://job.cnblogs.com/ 招聘</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https://group.cnblogs.com/ 小组</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https://edu.cnblogs.com/ 教育</a:t>
            </a:r>
            <a:endParaRPr lang="zh-CN" altLang="en-US">
              <a:effectLst>
                <a:glow rad="139700">
                  <a:schemeClr val="accent2">
                    <a:satMod val="175000"/>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pic>
        <p:nvPicPr>
          <p:cNvPr id="2" name="图片 1"/>
          <p:cNvPicPr>
            <a:picLocks noChangeAspect="1"/>
          </p:cNvPicPr>
          <p:nvPr/>
        </p:nvPicPr>
        <p:blipFill>
          <a:blip r:embed="rId1"/>
          <a:stretch>
            <a:fillRect/>
          </a:stretch>
        </p:blipFill>
        <p:spPr>
          <a:xfrm>
            <a:off x="168910" y="1062355"/>
            <a:ext cx="1259205" cy="1319530"/>
          </a:xfrm>
          <a:prstGeom prst="rect">
            <a:avLst/>
          </a:prstGeom>
        </p:spPr>
      </p:pic>
      <p:pic>
        <p:nvPicPr>
          <p:cNvPr id="3" name="图片 2"/>
          <p:cNvPicPr>
            <a:picLocks noChangeAspect="1"/>
          </p:cNvPicPr>
          <p:nvPr/>
        </p:nvPicPr>
        <p:blipFill>
          <a:blip r:embed="rId2"/>
          <a:stretch>
            <a:fillRect/>
          </a:stretch>
        </p:blipFill>
        <p:spPr>
          <a:xfrm>
            <a:off x="2004060" y="269240"/>
            <a:ext cx="3881755" cy="4373880"/>
          </a:xfrm>
          <a:prstGeom prst="rect">
            <a:avLst/>
          </a:prstGeom>
        </p:spPr>
      </p:pic>
      <p:sp>
        <p:nvSpPr>
          <p:cNvPr id="5" name="文本框 4"/>
          <p:cNvSpPr txBox="1"/>
          <p:nvPr/>
        </p:nvSpPr>
        <p:spPr>
          <a:xfrm>
            <a:off x="168910" y="4789805"/>
            <a:ext cx="6965950" cy="922020"/>
          </a:xfrm>
          <a:prstGeom prst="rect">
            <a:avLst/>
          </a:prstGeom>
          <a:noFill/>
        </p:spPr>
        <p:txBody>
          <a:bodyPr wrap="square" rtlCol="0" anchor="t">
            <a:spAutoFit/>
          </a:bodyPr>
          <a:p>
            <a:r>
              <a:rPr lang="zh-CN" altLang="en-US"/>
              <a:t>实现方法1：</a:t>
            </a:r>
            <a:endParaRPr lang="zh-CN" altLang="en-US"/>
          </a:p>
          <a:p>
            <a:r>
              <a:rPr lang="zh-CN" altLang="en-US"/>
              <a:t>for item in soup.select('ul#cate_item li'):</a:t>
            </a:r>
            <a:endParaRPr lang="zh-CN" altLang="en-US"/>
          </a:p>
          <a:p>
            <a:pPr indent="457200"/>
            <a:r>
              <a:rPr lang="zh-CN" altLang="en-US"/>
              <a:t>print(item.find('a').get('href'),item.find('a').string)</a:t>
            </a:r>
            <a:endParaRPr lang="zh-CN" altLang="en-US"/>
          </a:p>
        </p:txBody>
      </p:sp>
      <p:sp>
        <p:nvSpPr>
          <p:cNvPr id="6" name="文本框 5"/>
          <p:cNvSpPr txBox="1"/>
          <p:nvPr/>
        </p:nvSpPr>
        <p:spPr>
          <a:xfrm>
            <a:off x="6461760" y="1640840"/>
            <a:ext cx="2298065" cy="1198880"/>
          </a:xfrm>
          <a:prstGeom prst="rect">
            <a:avLst/>
          </a:prstGeom>
          <a:noFill/>
        </p:spPr>
        <p:txBody>
          <a:bodyPr wrap="square" rtlCol="0" anchor="t">
            <a:spAutoFit/>
          </a:bodyPr>
          <a:p>
            <a:r>
              <a:rPr lang="zh-CN" altLang="en-US">
                <a:effectLst>
                  <a:glow rad="139700">
                    <a:schemeClr val="accent2">
                      <a:satMod val="175000"/>
                      <a:alpha val="40000"/>
                    </a:schemeClr>
                  </a:glow>
                </a:effectLst>
              </a:rPr>
              <a:t>/cate/</a:t>
            </a:r>
            <a:r>
              <a:rPr lang="en-US" altLang="zh-CN">
                <a:effectLst>
                  <a:glow rad="139700">
                    <a:schemeClr val="accent2">
                      <a:satMod val="175000"/>
                      <a:alpha val="40000"/>
                    </a:schemeClr>
                  </a:glow>
                </a:effectLst>
              </a:rPr>
              <a:t>1</a:t>
            </a:r>
            <a:r>
              <a:rPr lang="zh-CN" altLang="en-US">
                <a:effectLst>
                  <a:glow rad="139700">
                    <a:schemeClr val="accent2">
                      <a:satMod val="175000"/>
                      <a:alpha val="40000"/>
                    </a:schemeClr>
                  </a:glow>
                </a:effectLst>
              </a:rPr>
              <a:t> 编程基础</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/cate/2 软件开发</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/cate/</a:t>
            </a:r>
            <a:r>
              <a:rPr lang="en-US" altLang="zh-CN">
                <a:effectLst>
                  <a:glow rad="139700">
                    <a:schemeClr val="accent2">
                      <a:satMod val="175000"/>
                      <a:alpha val="40000"/>
                    </a:schemeClr>
                  </a:glow>
                </a:effectLst>
              </a:rPr>
              <a:t>3</a:t>
            </a:r>
            <a:r>
              <a:rPr lang="zh-CN" altLang="en-US">
                <a:effectLst>
                  <a:glow rad="139700">
                    <a:schemeClr val="accent2">
                      <a:satMod val="175000"/>
                      <a:alpha val="40000"/>
                    </a:schemeClr>
                  </a:glow>
                </a:effectLst>
              </a:rPr>
              <a:t> 项目练习</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/cate/</a:t>
            </a:r>
            <a:r>
              <a:rPr lang="en-US" altLang="zh-CN">
                <a:effectLst>
                  <a:glow rad="139700">
                    <a:schemeClr val="accent2">
                      <a:satMod val="175000"/>
                      <a:alpha val="40000"/>
                    </a:schemeClr>
                  </a:glow>
                </a:effectLst>
              </a:rPr>
              <a:t>4</a:t>
            </a:r>
            <a:r>
              <a:rPr lang="zh-CN" altLang="en-US">
                <a:effectLst>
                  <a:glow rad="139700">
                    <a:schemeClr val="accent2">
                      <a:satMod val="175000"/>
                      <a:alpha val="40000"/>
                    </a:schemeClr>
                  </a:glow>
                </a:effectLst>
              </a:rPr>
              <a:t> 综合实践</a:t>
            </a:r>
            <a:endParaRPr lang="zh-CN" altLang="en-US">
              <a:effectLst>
                <a:glow rad="139700">
                  <a:schemeClr val="accent2">
                    <a:satMod val="175000"/>
                    <a:alpha val="40000"/>
                  </a:schemeClr>
                </a:glow>
              </a:effectLst>
            </a:endParaRPr>
          </a:p>
        </p:txBody>
      </p:sp>
      <p:sp>
        <p:nvSpPr>
          <p:cNvPr id="7" name="文本框 6"/>
          <p:cNvSpPr txBox="1"/>
          <p:nvPr/>
        </p:nvSpPr>
        <p:spPr>
          <a:xfrm>
            <a:off x="168910" y="5858510"/>
            <a:ext cx="8638540" cy="922020"/>
          </a:xfrm>
          <a:prstGeom prst="rect">
            <a:avLst/>
          </a:prstGeom>
          <a:noFill/>
        </p:spPr>
        <p:txBody>
          <a:bodyPr wrap="square" rtlCol="0" anchor="t">
            <a:spAutoFit/>
          </a:bodyPr>
          <a:p>
            <a:r>
              <a:rPr lang="zh-CN" altLang="en-US"/>
              <a:t>实现方法</a:t>
            </a:r>
            <a:r>
              <a:rPr lang="en-US" altLang="zh-CN"/>
              <a:t>2</a:t>
            </a:r>
            <a:r>
              <a:rPr lang="zh-CN" altLang="en-US"/>
              <a:t>：（#对class名称进行正则</a:t>
            </a:r>
            <a:r>
              <a:rPr lang="zh-CN" altLang="en-US"/>
              <a:t>筛选）：</a:t>
            </a:r>
            <a:endParaRPr lang="zh-CN" altLang="en-US"/>
          </a:p>
          <a:p>
            <a:r>
              <a:rPr lang="zh-CN" altLang="en-US"/>
              <a:t>for item in soup.find_all(id=re.compile('^cate_item_')):</a:t>
            </a:r>
            <a:endParaRPr lang="zh-CN" altLang="en-US"/>
          </a:p>
          <a:p>
            <a:pPr indent="457200"/>
            <a:r>
              <a:rPr lang="zh-CN" altLang="en-US"/>
              <a:t>print(item.find('a').get('href'),item.find('a').string)</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pic>
        <p:nvPicPr>
          <p:cNvPr id="2" name="图片 1"/>
          <p:cNvPicPr>
            <a:picLocks noChangeAspect="1"/>
          </p:cNvPicPr>
          <p:nvPr/>
        </p:nvPicPr>
        <p:blipFill>
          <a:blip r:embed="rId1"/>
          <a:stretch>
            <a:fillRect/>
          </a:stretch>
        </p:blipFill>
        <p:spPr>
          <a:xfrm>
            <a:off x="144145" y="141605"/>
            <a:ext cx="6409690" cy="1475105"/>
          </a:xfrm>
          <a:prstGeom prst="rect">
            <a:avLst/>
          </a:prstGeom>
        </p:spPr>
      </p:pic>
      <p:pic>
        <p:nvPicPr>
          <p:cNvPr id="3" name="图片 2"/>
          <p:cNvPicPr>
            <a:picLocks noChangeAspect="1"/>
          </p:cNvPicPr>
          <p:nvPr/>
        </p:nvPicPr>
        <p:blipFill>
          <a:blip r:embed="rId2"/>
          <a:stretch>
            <a:fillRect/>
          </a:stretch>
        </p:blipFill>
        <p:spPr>
          <a:xfrm>
            <a:off x="1076960" y="1747520"/>
            <a:ext cx="7939405" cy="50018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sp>
        <p:nvSpPr>
          <p:cNvPr id="3" name="文本框 2"/>
          <p:cNvSpPr txBox="1"/>
          <p:nvPr/>
        </p:nvSpPr>
        <p:spPr>
          <a:xfrm>
            <a:off x="520700" y="3397250"/>
            <a:ext cx="7662545" cy="2584450"/>
          </a:xfrm>
          <a:prstGeom prst="rect">
            <a:avLst/>
          </a:prstGeom>
          <a:noFill/>
        </p:spPr>
        <p:txBody>
          <a:bodyPr wrap="square" rtlCol="0" anchor="t">
            <a:spAutoFit/>
          </a:bodyPr>
          <a:p>
            <a:r>
              <a:rPr lang="zh-CN" altLang="en-US"/>
              <a:t>post_item_body= soup.find_all('div', 'post_item_body')</a:t>
            </a:r>
            <a:endParaRPr lang="zh-CN" altLang="en-US"/>
          </a:p>
          <a:p>
            <a:r>
              <a:rPr lang="zh-CN" altLang="en-US"/>
              <a:t>for item inpost_item_body:</a:t>
            </a:r>
            <a:endParaRPr lang="zh-CN" altLang="en-US"/>
          </a:p>
          <a:p>
            <a:pPr lvl="1"/>
            <a:r>
              <a:rPr lang="zh-CN" altLang="en-US"/>
              <a:t>print(item.h3.a['href'])</a:t>
            </a:r>
            <a:endParaRPr lang="zh-CN" altLang="en-US"/>
          </a:p>
          <a:p>
            <a:pPr lvl="1"/>
            <a:r>
              <a:rPr lang="zh-CN" altLang="en-US"/>
              <a:t>print(item.h3.a.string)</a:t>
            </a:r>
            <a:endParaRPr lang="zh-CN" altLang="en-US"/>
          </a:p>
          <a:p>
            <a:pPr lvl="1"/>
            <a:r>
              <a:rPr lang="zh-CN" altLang="en-US"/>
              <a:t>print(item.p.get_text().strip())</a:t>
            </a:r>
            <a:endParaRPr lang="zh-CN" altLang="en-US"/>
          </a:p>
          <a:p>
            <a:pPr lvl="1"/>
            <a:r>
              <a:rPr lang="zh-CN" altLang="en-US"/>
              <a:t>print(item.div.a.string)</a:t>
            </a:r>
            <a:endParaRPr lang="zh-CN" altLang="en-US"/>
          </a:p>
          <a:p>
            <a:pPr lvl="1"/>
            <a:r>
              <a:rPr lang="zh-CN" altLang="en-US"/>
              <a:t>print(item.div.a.next_sibling.replace('发布于','').strip())</a:t>
            </a:r>
            <a:endParaRPr lang="zh-CN" altLang="en-US"/>
          </a:p>
          <a:p>
            <a:pPr lvl="1"/>
            <a:endParaRPr lang="zh-CN" altLang="en-US"/>
          </a:p>
          <a:p>
            <a:pPr lvl="1"/>
            <a:r>
              <a:rPr lang="en-US" altLang="zh-CN"/>
              <a:t># next_sibling 下一个兄弟节点</a:t>
            </a:r>
            <a:endParaRPr lang="en-US" altLang="zh-CN"/>
          </a:p>
        </p:txBody>
      </p:sp>
      <p:sp>
        <p:nvSpPr>
          <p:cNvPr id="5" name="文本框 4"/>
          <p:cNvSpPr txBox="1"/>
          <p:nvPr/>
        </p:nvSpPr>
        <p:spPr>
          <a:xfrm>
            <a:off x="1080135" y="1054100"/>
            <a:ext cx="6617335" cy="1753235"/>
          </a:xfrm>
          <a:prstGeom prst="rect">
            <a:avLst/>
          </a:prstGeom>
          <a:noFill/>
        </p:spPr>
        <p:txBody>
          <a:bodyPr wrap="square" rtlCol="0" anchor="t">
            <a:spAutoFit/>
          </a:bodyPr>
          <a:p>
            <a:r>
              <a:rPr lang="zh-CN" altLang="en-US">
                <a:effectLst>
                  <a:glow rad="139700">
                    <a:schemeClr val="accent2">
                      <a:satMod val="175000"/>
                      <a:alpha val="40000"/>
                    </a:schemeClr>
                  </a:glow>
                </a:effectLst>
              </a:rPr>
              <a:t>https://www.cnblogs.com/chq1/p/1.html</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随笔标题</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随笔的主要内容如下，这里是通过测试展示beautifulsoup4一些常用方法和技巧......</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作者:3333</a:t>
            </a:r>
            <a:endParaRPr lang="zh-CN" altLang="en-US">
              <a:effectLst>
                <a:glow rad="139700">
                  <a:schemeClr val="accent2">
                    <a:satMod val="175000"/>
                    <a:alpha val="40000"/>
                  </a:schemeClr>
                </a:glow>
              </a:effectLst>
            </a:endParaRPr>
          </a:p>
          <a:p>
            <a:r>
              <a:rPr lang="zh-CN" altLang="en-US">
                <a:effectLst>
                  <a:glow rad="139700">
                    <a:schemeClr val="accent2">
                      <a:satMod val="175000"/>
                      <a:alpha val="40000"/>
                    </a:schemeClr>
                  </a:glow>
                </a:effectLst>
              </a:rPr>
              <a:t>2023-12-10 15:30</a:t>
            </a:r>
            <a:endParaRPr lang="zh-CN" altLang="en-US">
              <a:effectLst>
                <a:glow rad="139700">
                  <a:schemeClr val="accent2">
                    <a:satMod val="175000"/>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2853948" y="2877565"/>
            <a:ext cx="5979333" cy="645160"/>
          </a:xfrm>
          <a:prstGeom prst="rect">
            <a:avLst/>
          </a:prstGeom>
          <a:noFill/>
        </p:spPr>
        <p:txBody>
          <a:bodyPr wrap="square" rtlCol="0">
            <a:spAutoFit/>
          </a:bodyPr>
          <a:lstStyle/>
          <a:p>
            <a:pPr algn="ctr"/>
            <a:r>
              <a:rPr lang="en-US" altLang="zh-CN" sz="3600" dirty="0">
                <a:solidFill>
                  <a:schemeClr val="bg1"/>
                </a:solidFill>
                <a:cs typeface="+mn-ea"/>
                <a:sym typeface="+mn-lt"/>
              </a:rPr>
              <a:t>Scrapy</a:t>
            </a:r>
            <a:r>
              <a:rPr lang="zh-CN" altLang="en-US" sz="3600" dirty="0">
                <a:solidFill>
                  <a:schemeClr val="bg1"/>
                </a:solidFill>
                <a:cs typeface="+mn-ea"/>
                <a:sym typeface="+mn-lt"/>
              </a:rPr>
              <a:t>框架</a:t>
            </a:r>
            <a:endParaRPr lang="zh-CN" altLang="en-US" sz="36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02</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Scrapy框架</a:t>
            </a:r>
            <a:endParaRPr lang="zh-CN" altLang="en-US" dirty="0"/>
          </a:p>
        </p:txBody>
      </p:sp>
      <p:sp>
        <p:nvSpPr>
          <p:cNvPr id="2" name="文本框 1"/>
          <p:cNvSpPr txBox="1"/>
          <p:nvPr/>
        </p:nvSpPr>
        <p:spPr>
          <a:xfrm>
            <a:off x="4971415" y="2559050"/>
            <a:ext cx="3964940" cy="1753235"/>
          </a:xfrm>
          <a:prstGeom prst="rect">
            <a:avLst/>
          </a:prstGeom>
          <a:noFill/>
        </p:spPr>
        <p:txBody>
          <a:bodyPr wrap="square" rtlCol="0">
            <a:spAutoFit/>
          </a:bodyPr>
          <a:p>
            <a:pPr>
              <a:lnSpc>
                <a:spcPct val="150000"/>
              </a:lnSpc>
            </a:pPr>
            <a:r>
              <a:rPr lang="en-US" altLang="zh-CN"/>
              <a:t>Scrapy</a:t>
            </a:r>
            <a:r>
              <a:rPr lang="zh-CN" altLang="en-US"/>
              <a:t>是一个为了爬取网站数据、提取结构性数据而编写的</a:t>
            </a:r>
            <a:r>
              <a:rPr lang="en-US" altLang="zh-CN"/>
              <a:t>Python</a:t>
            </a:r>
            <a:r>
              <a:rPr lang="zh-CN" altLang="en-US"/>
              <a:t>应用框架，可以应用在包括数据挖掘、信息处理或存储历史数据等各种程序</a:t>
            </a:r>
            <a:r>
              <a:rPr lang="zh-CN" altLang="en-US"/>
              <a:t>中。</a:t>
            </a:r>
            <a:endParaRPr lang="zh-CN" altLang="en-US"/>
          </a:p>
        </p:txBody>
      </p:sp>
      <p:pic>
        <p:nvPicPr>
          <p:cNvPr id="3" name="图片 2"/>
          <p:cNvPicPr>
            <a:picLocks noChangeAspect="1"/>
          </p:cNvPicPr>
          <p:nvPr/>
        </p:nvPicPr>
        <p:blipFill>
          <a:blip r:embed="rId1"/>
          <a:stretch>
            <a:fillRect/>
          </a:stretch>
        </p:blipFill>
        <p:spPr>
          <a:xfrm>
            <a:off x="4971415" y="1301115"/>
            <a:ext cx="3209290" cy="1216025"/>
          </a:xfrm>
          <a:prstGeom prst="rect">
            <a:avLst/>
          </a:prstGeom>
        </p:spPr>
      </p:pic>
      <p:sp>
        <p:nvSpPr>
          <p:cNvPr id="7" name="文本框 6"/>
          <p:cNvSpPr txBox="1"/>
          <p:nvPr/>
        </p:nvSpPr>
        <p:spPr>
          <a:xfrm>
            <a:off x="193675" y="1301115"/>
            <a:ext cx="4329430" cy="3969385"/>
          </a:xfrm>
          <a:prstGeom prst="rect">
            <a:avLst/>
          </a:prstGeom>
          <a:noFill/>
        </p:spPr>
        <p:txBody>
          <a:bodyPr wrap="square" rtlCol="0">
            <a:spAutoFit/>
          </a:bodyPr>
          <a:p>
            <a:pPr>
              <a:lnSpc>
                <a:spcPct val="200000"/>
              </a:lnSpc>
            </a:pPr>
            <a:r>
              <a:rPr lang="en-US" altLang="zh-CN"/>
              <a:t>   </a:t>
            </a:r>
            <a:r>
              <a:rPr lang="zh-CN" altLang="en-US"/>
              <a:t>网络爬虫的操作相当的繁琐，从</a:t>
            </a:r>
            <a:r>
              <a:rPr lang="en-US" altLang="zh-CN"/>
              <a:t>requests</a:t>
            </a:r>
            <a:r>
              <a:rPr lang="zh-CN" altLang="en-US"/>
              <a:t>访问</a:t>
            </a:r>
            <a:r>
              <a:rPr lang="en-US" altLang="zh-CN"/>
              <a:t>URL</a:t>
            </a:r>
            <a:r>
              <a:rPr lang="zh-CN" altLang="en-US"/>
              <a:t>开始编写，把网页解析、元素定位等功能一行行实现；针对大量网页的爬取还要编写爬虫的循环抓取策略和数据据处理机制等其他</a:t>
            </a:r>
            <a:r>
              <a:rPr lang="zh-CN" altLang="en-US"/>
              <a:t>功能。</a:t>
            </a:r>
            <a:endParaRPr lang="zh-CN" altLang="en-US"/>
          </a:p>
          <a:p>
            <a:pPr>
              <a:lnSpc>
                <a:spcPct val="200000"/>
              </a:lnSpc>
            </a:pPr>
            <a:r>
              <a:rPr lang="en-US" altLang="zh-CN"/>
              <a:t>    </a:t>
            </a:r>
            <a:r>
              <a:rPr lang="zh-CN" altLang="en-US"/>
              <a:t>使用特定的框架可以帮助用户更高效地定制爬虫</a:t>
            </a:r>
            <a:r>
              <a:rPr lang="zh-CN" altLang="en-US"/>
              <a:t>程序。</a:t>
            </a:r>
            <a:endParaRPr lang="zh-CN" altLang="en-US"/>
          </a:p>
        </p:txBody>
      </p:sp>
      <p:sp>
        <p:nvSpPr>
          <p:cNvPr id="8202" name="文本框 12"/>
          <p:cNvSpPr txBox="1"/>
          <p:nvPr/>
        </p:nvSpPr>
        <p:spPr>
          <a:xfrm>
            <a:off x="5423853" y="4625658"/>
            <a:ext cx="1712912" cy="644525"/>
          </a:xfrm>
          <a:prstGeom prst="rect">
            <a:avLst/>
          </a:prstGeom>
          <a:noFill/>
          <a:ln w="9525">
            <a:noFill/>
          </a:ln>
        </p:spPr>
        <p:txBody>
          <a:bodyPr>
            <a:spAutoFit/>
          </a:bodyPr>
          <a:p>
            <a:r>
              <a:rPr lang="en-US" altLang="zh-CN" sz="3600" b="1" dirty="0">
                <a:solidFill>
                  <a:srgbClr val="C00000"/>
                </a:solidFill>
                <a:latin typeface="Calibri" panose="020F0502020204030204" pitchFamily="34" charset="0"/>
                <a:ea typeface="微软雅黑" panose="020B0503020204020204" charset="-122"/>
              </a:rPr>
              <a:t>Crawley</a:t>
            </a:r>
            <a:endParaRPr lang="en-US" altLang="zh-CN" sz="3600" b="1" dirty="0">
              <a:solidFill>
                <a:srgbClr val="C00000"/>
              </a:solidFill>
              <a:latin typeface="Calibri" panose="020F0502020204030204" pitchFamily="34" charset="0"/>
              <a:ea typeface="微软雅黑" panose="020B0503020204020204" charset="-122"/>
            </a:endParaRPr>
          </a:p>
        </p:txBody>
      </p:sp>
      <p:sp>
        <p:nvSpPr>
          <p:cNvPr id="8203" name="文本框 15"/>
          <p:cNvSpPr txBox="1"/>
          <p:nvPr/>
        </p:nvSpPr>
        <p:spPr>
          <a:xfrm>
            <a:off x="7136765" y="5270183"/>
            <a:ext cx="1362075" cy="644525"/>
          </a:xfrm>
          <a:prstGeom prst="rect">
            <a:avLst/>
          </a:prstGeom>
          <a:noFill/>
          <a:ln w="9525">
            <a:noFill/>
          </a:ln>
        </p:spPr>
        <p:txBody>
          <a:bodyPr>
            <a:spAutoFit/>
          </a:bodyPr>
          <a:p>
            <a:r>
              <a:rPr lang="en-US" altLang="zh-CN" sz="3600" b="1" dirty="0">
                <a:solidFill>
                  <a:schemeClr val="accent2">
                    <a:lumMod val="75000"/>
                  </a:schemeClr>
                </a:solidFill>
                <a:latin typeface="Calibri" panose="020F0502020204030204" pitchFamily="34" charset="0"/>
                <a:ea typeface="微软雅黑" panose="020B0503020204020204" charset="-122"/>
              </a:rPr>
              <a:t>Portia</a:t>
            </a:r>
            <a:endParaRPr lang="en-US" altLang="zh-CN" sz="3600" b="1" dirty="0">
              <a:solidFill>
                <a:schemeClr val="accent2">
                  <a:lumMod val="75000"/>
                </a:schemeClr>
              </a:solidFill>
              <a:latin typeface="Calibri" panose="020F0502020204030204" pitchFamily="34" charset="0"/>
              <a:ea typeface="微软雅黑" panose="020B0503020204020204" charset="-122"/>
            </a:endParaRPr>
          </a:p>
        </p:txBody>
      </p:sp>
      <p:sp>
        <p:nvSpPr>
          <p:cNvPr id="8204" name="文本框 16"/>
          <p:cNvSpPr txBox="1"/>
          <p:nvPr/>
        </p:nvSpPr>
        <p:spPr>
          <a:xfrm>
            <a:off x="4597083" y="5301298"/>
            <a:ext cx="2192337" cy="582612"/>
          </a:xfrm>
          <a:prstGeom prst="rect">
            <a:avLst/>
          </a:prstGeom>
          <a:noFill/>
          <a:ln w="9525">
            <a:noFill/>
          </a:ln>
        </p:spPr>
        <p:txBody>
          <a:bodyPr>
            <a:spAutoFit/>
          </a:bodyPr>
          <a:p>
            <a:r>
              <a:rPr lang="en-US" altLang="zh-CN" sz="3200" b="1" dirty="0">
                <a:solidFill>
                  <a:schemeClr val="accent5">
                    <a:lumMod val="75000"/>
                  </a:schemeClr>
                </a:solidFill>
                <a:latin typeface="Calibri" panose="020F0502020204030204" pitchFamily="34" charset="0"/>
                <a:ea typeface="微软雅黑" panose="020B0503020204020204" charset="-122"/>
              </a:rPr>
              <a:t>Newspaper</a:t>
            </a:r>
            <a:endParaRPr lang="en-US" altLang="zh-CN" sz="3200" b="1" dirty="0">
              <a:solidFill>
                <a:schemeClr val="accent5">
                  <a:lumMod val="75000"/>
                </a:schemeClr>
              </a:solidFill>
              <a:latin typeface="Calibri" panose="020F0502020204030204" pitchFamily="34" charset="0"/>
              <a:ea typeface="微软雅黑" panose="020B0503020204020204" charset="-122"/>
            </a:endParaRPr>
          </a:p>
        </p:txBody>
      </p:sp>
      <p:sp>
        <p:nvSpPr>
          <p:cNvPr id="8205" name="文本框 17"/>
          <p:cNvSpPr txBox="1"/>
          <p:nvPr/>
        </p:nvSpPr>
        <p:spPr>
          <a:xfrm>
            <a:off x="5735955" y="6030595"/>
            <a:ext cx="2572385" cy="485140"/>
          </a:xfrm>
          <a:prstGeom prst="rect">
            <a:avLst/>
          </a:prstGeom>
          <a:noFill/>
          <a:ln w="9525">
            <a:noFill/>
          </a:ln>
        </p:spPr>
        <p:txBody>
          <a:bodyPr wrap="square">
            <a:spAutoFit/>
          </a:bodyPr>
          <a:p>
            <a:pPr>
              <a:lnSpc>
                <a:spcPct val="80000"/>
              </a:lnSpc>
            </a:pPr>
            <a:r>
              <a:rPr lang="en-US" altLang="zh-CN" sz="3200" b="1" dirty="0">
                <a:solidFill>
                  <a:srgbClr val="00B0F0"/>
                </a:solidFill>
                <a:latin typeface="Calibri" panose="020F0502020204030204" pitchFamily="34" charset="0"/>
                <a:ea typeface="微软雅黑" panose="020B0503020204020204" charset="-122"/>
              </a:rPr>
              <a:t>Python-goose</a:t>
            </a:r>
            <a:endParaRPr lang="en-US" altLang="zh-CN" sz="3200" b="1" dirty="0">
              <a:solidFill>
                <a:srgbClr val="00B0F0"/>
              </a:solidFill>
              <a:latin typeface="Calibri" panose="020F050202020403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Scrapy框架</a:t>
            </a:r>
            <a:endParaRPr lang="zh-CN" altLang="en-US" dirty="0"/>
          </a:p>
        </p:txBody>
      </p:sp>
      <p:sp>
        <p:nvSpPr>
          <p:cNvPr id="2" name="文本框 1"/>
          <p:cNvSpPr txBox="1"/>
          <p:nvPr/>
        </p:nvSpPr>
        <p:spPr>
          <a:xfrm>
            <a:off x="231775" y="1015365"/>
            <a:ext cx="8790940" cy="5438140"/>
          </a:xfrm>
          <a:prstGeom prst="rect">
            <a:avLst/>
          </a:prstGeom>
          <a:noFill/>
        </p:spPr>
        <p:txBody>
          <a:bodyPr wrap="square" rtlCol="0" anchor="t">
            <a:noAutofit/>
          </a:bodyPr>
          <a:p>
            <a:pPr>
              <a:lnSpc>
                <a:spcPct val="150000"/>
              </a:lnSpc>
            </a:pPr>
            <a:r>
              <a:rPr lang="zh-CN" altLang="en-US"/>
              <a:t>Scrapy的组件</a:t>
            </a:r>
            <a:endParaRPr lang="zh-CN" altLang="en-US"/>
          </a:p>
          <a:p>
            <a:pPr marL="285750" indent="-285750">
              <a:lnSpc>
                <a:spcPct val="150000"/>
              </a:lnSpc>
              <a:buFont typeface="Arial" panose="020B0604020202020204" pitchFamily="34" charset="0"/>
              <a:buChar char="•"/>
            </a:pPr>
            <a:r>
              <a:rPr lang="zh-CN" altLang="en-US"/>
              <a:t>Scrapy Engine（引擎）：核心组件，用于控制所有组件的数据流，和触发事件。</a:t>
            </a:r>
            <a:endParaRPr lang="zh-CN" altLang="en-US"/>
          </a:p>
          <a:p>
            <a:pPr marL="285750" indent="-285750">
              <a:lnSpc>
                <a:spcPct val="150000"/>
              </a:lnSpc>
              <a:buFont typeface="Arial" panose="020B0604020202020204" pitchFamily="34" charset="0"/>
              <a:buChar char="•"/>
            </a:pPr>
            <a:r>
              <a:rPr lang="zh-CN" altLang="en-US"/>
              <a:t>Scheduler（调度器）：接收引擎过来的请求、压入队列，并在引擎再次请求的时候返回。</a:t>
            </a:r>
            <a:endParaRPr lang="zh-CN" altLang="en-US"/>
          </a:p>
          <a:p>
            <a:pPr marL="285750" indent="-285750">
              <a:lnSpc>
                <a:spcPct val="150000"/>
              </a:lnSpc>
              <a:buFont typeface="Arial" panose="020B0604020202020204" pitchFamily="34" charset="0"/>
              <a:buChar char="•"/>
            </a:pPr>
            <a:r>
              <a:rPr lang="zh-CN" altLang="en-US"/>
              <a:t>Downloader（下载器）：发送请求到url，接收服务器响应并返回到爬虫。</a:t>
            </a:r>
            <a:endParaRPr lang="zh-CN" altLang="en-US"/>
          </a:p>
          <a:p>
            <a:pPr marL="285750" indent="-285750">
              <a:lnSpc>
                <a:spcPct val="150000"/>
              </a:lnSpc>
              <a:buFont typeface="Arial" panose="020B0604020202020204" pitchFamily="34" charset="0"/>
              <a:buChar char="•"/>
            </a:pPr>
            <a:r>
              <a:rPr lang="zh-CN" altLang="en-US"/>
              <a:t>Spiders（爬虫）：解析响应数据，并提取所需要的数据为条目（items）。</a:t>
            </a:r>
            <a:endParaRPr lang="zh-CN" altLang="en-US"/>
          </a:p>
          <a:p>
            <a:pPr marL="285750" indent="-285750">
              <a:lnSpc>
                <a:spcPct val="150000"/>
              </a:lnSpc>
              <a:buFont typeface="Arial" panose="020B0604020202020204" pitchFamily="34" charset="0"/>
              <a:buChar char="•"/>
            </a:pPr>
            <a:r>
              <a:rPr lang="zh-CN" altLang="en-US"/>
              <a:t>Item Pipeline（条目管道）：处理爬虫从网页中抽取的条目，主要的功能是持久化条目、验证条目的有效性、清除不需要的信息。当页面被爬虫解析后，将被发送到条目管道，并经过几个特定的次序处理数据。</a:t>
            </a:r>
            <a:endParaRPr lang="zh-CN" altLang="en-US"/>
          </a:p>
          <a:p>
            <a:pPr marL="285750" indent="-285750">
              <a:lnSpc>
                <a:spcPct val="150000"/>
              </a:lnSpc>
              <a:buFont typeface="Arial" panose="020B0604020202020204" pitchFamily="34" charset="0"/>
              <a:buChar char="•"/>
            </a:pPr>
            <a:r>
              <a:rPr lang="zh-CN" altLang="en-US"/>
              <a:t>Downloader middlewares（下载器中间件）：是引擎与下载器之间的框架，主要是处理引擎与下载器之间的请求及响应。</a:t>
            </a:r>
            <a:endParaRPr lang="zh-CN" altLang="en-US"/>
          </a:p>
          <a:p>
            <a:pPr marL="285750" indent="-285750">
              <a:lnSpc>
                <a:spcPct val="150000"/>
              </a:lnSpc>
              <a:buFont typeface="Arial" panose="020B0604020202020204" pitchFamily="34" charset="0"/>
              <a:buChar char="•"/>
            </a:pPr>
            <a:r>
              <a:rPr lang="zh-CN" altLang="en-US"/>
              <a:t>Spider middlewares（爬虫中间件）：引擎和爬虫之间的框架，主要工作是处理蜘蛛的响应输入和请求输出。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Scrapy框架</a:t>
            </a:r>
            <a:endParaRPr lang="zh-CN" altLang="en-US" dirty="0"/>
          </a:p>
        </p:txBody>
      </p:sp>
      <p:pic>
        <p:nvPicPr>
          <p:cNvPr id="2" name="图片 1"/>
          <p:cNvPicPr>
            <a:picLocks noChangeAspect="1"/>
          </p:cNvPicPr>
          <p:nvPr/>
        </p:nvPicPr>
        <p:blipFill>
          <a:blip r:embed="rId1"/>
          <a:stretch>
            <a:fillRect/>
          </a:stretch>
        </p:blipFill>
        <p:spPr>
          <a:xfrm>
            <a:off x="62230" y="871220"/>
            <a:ext cx="5613400" cy="3633470"/>
          </a:xfrm>
          <a:prstGeom prst="rect">
            <a:avLst/>
          </a:prstGeom>
        </p:spPr>
      </p:pic>
      <p:sp>
        <p:nvSpPr>
          <p:cNvPr id="3" name="文本框 2"/>
          <p:cNvSpPr txBox="1"/>
          <p:nvPr/>
        </p:nvSpPr>
        <p:spPr>
          <a:xfrm>
            <a:off x="95250" y="4663440"/>
            <a:ext cx="8953500" cy="2030095"/>
          </a:xfrm>
          <a:prstGeom prst="rect">
            <a:avLst/>
          </a:prstGeom>
          <a:noFill/>
        </p:spPr>
        <p:txBody>
          <a:bodyPr wrap="square" rtlCol="0" anchor="t">
            <a:spAutoFit/>
          </a:bodyPr>
          <a:p>
            <a:pPr marL="342900" indent="-342900">
              <a:buFont typeface="+mj-lt"/>
              <a:buAutoNum type="arabicPeriod" startAt="3"/>
            </a:pPr>
            <a:r>
              <a:rPr lang="zh-CN" altLang="en-US"/>
              <a:t>下载器（Downloader）向目标URL发送请求。</a:t>
            </a:r>
            <a:endParaRPr lang="zh-CN" altLang="en-US"/>
          </a:p>
          <a:p>
            <a:pPr marL="342900" indent="-342900">
              <a:buFont typeface="+mj-lt"/>
              <a:buAutoNum type="arabicPeriod" startAt="3"/>
            </a:pPr>
            <a:r>
              <a:rPr lang="zh-CN" altLang="en-US"/>
              <a:t>下载器（Downloader）接收目标URL的响应。</a:t>
            </a:r>
            <a:endParaRPr lang="zh-CN" altLang="en-US"/>
          </a:p>
          <a:p>
            <a:pPr marL="342900" indent="-342900">
              <a:buFont typeface="+mj-lt"/>
              <a:buAutoNum type="arabicPeriod" startAt="3"/>
            </a:pPr>
            <a:r>
              <a:rPr lang="zh-CN" altLang="en-US"/>
              <a:t>下载器（Downloader）将响应通过引擎（Engine）、爬虫中间件（Spider middlewares）提交给爬虫（Spiders）。</a:t>
            </a:r>
            <a:endParaRPr lang="zh-CN" altLang="en-US"/>
          </a:p>
          <a:p>
            <a:pPr marL="342900" indent="-342900">
              <a:buFont typeface="+mj-lt"/>
              <a:buAutoNum type="arabicPeriod" startAt="3"/>
            </a:pPr>
            <a:r>
              <a:rPr lang="zh-CN" altLang="en-US"/>
              <a:t>爬虫（Spiders）处理响应、解析数据，将数据条目经引擎（Engine）提交到条目管道（Item Pipeline）保存，也可以从响应数据中提取URL再经引擎交给调度器进行下一次循环，直到无URL请求时结束。</a:t>
            </a:r>
            <a:endParaRPr lang="zh-CN" altLang="en-US"/>
          </a:p>
        </p:txBody>
      </p:sp>
      <p:sp>
        <p:nvSpPr>
          <p:cNvPr id="5" name="文本框 4"/>
          <p:cNvSpPr txBox="1"/>
          <p:nvPr/>
        </p:nvSpPr>
        <p:spPr>
          <a:xfrm>
            <a:off x="5675630" y="806450"/>
            <a:ext cx="3468370" cy="3969385"/>
          </a:xfrm>
          <a:prstGeom prst="rect">
            <a:avLst/>
          </a:prstGeom>
          <a:noFill/>
        </p:spPr>
        <p:txBody>
          <a:bodyPr wrap="square" rtlCol="0" anchor="t">
            <a:spAutoFit/>
          </a:bodyPr>
          <a:p>
            <a:pPr marL="342900" indent="-342900">
              <a:buFont typeface="+mj-lt"/>
              <a:buAutoNum type="arabicPeriod"/>
            </a:pPr>
            <a:r>
              <a:rPr lang="zh-CN" altLang="en-US"/>
              <a:t>爬虫（Spiders）首先将初始网址和请求（URL、Requests）通过引擎（Engine）提交给调度器（Scheduler）。</a:t>
            </a:r>
            <a:endParaRPr lang="zh-CN" altLang="en-US"/>
          </a:p>
          <a:p>
            <a:pPr marL="342900" indent="-342900">
              <a:buFont typeface="+mj-lt"/>
              <a:buAutoNum type="arabicPeriod"/>
            </a:pPr>
            <a:r>
              <a:rPr lang="zh-CN" altLang="en-US"/>
              <a:t>调度器（Scheduler）将请求进行排序、入队，再经过引擎（Engine）、下载器中间件（Downloader Middlewares）提交给下载器（Downloader）。如果有必要的话，可以通过下载器中间件加入User-Agent、Proxy等信息。</a:t>
            </a:r>
            <a:endParaRPr lang="zh-CN" altLang="en-US"/>
          </a:p>
          <a:p>
            <a:pPr marL="342900" indent="-342900">
              <a:buFont typeface="+mj-lt"/>
              <a:buAutoNum type="arabicPeriod"/>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Scrapy框架</a:t>
            </a:r>
            <a:endParaRPr lang="zh-CN" altLang="en-US" dirty="0"/>
          </a:p>
        </p:txBody>
      </p:sp>
      <p:sp>
        <p:nvSpPr>
          <p:cNvPr id="2" name="文本框 1"/>
          <p:cNvSpPr txBox="1"/>
          <p:nvPr/>
        </p:nvSpPr>
        <p:spPr>
          <a:xfrm>
            <a:off x="457200" y="1167130"/>
            <a:ext cx="7827010" cy="4661535"/>
          </a:xfrm>
          <a:prstGeom prst="rect">
            <a:avLst/>
          </a:prstGeom>
          <a:noFill/>
        </p:spPr>
        <p:txBody>
          <a:bodyPr wrap="square" rtlCol="0" anchor="t">
            <a:spAutoFit/>
          </a:bodyPr>
          <a:p>
            <a:r>
              <a:rPr lang="zh-CN" altLang="en-US"/>
              <a:t>在</a:t>
            </a:r>
            <a:r>
              <a:rPr lang="en-US" altLang="zh-CN"/>
              <a:t>Scrapy</a:t>
            </a:r>
            <a:r>
              <a:rPr lang="zh-CN" altLang="en-US"/>
              <a:t>框架</a:t>
            </a:r>
            <a:r>
              <a:rPr lang="zh-CN" altLang="en-US"/>
              <a:t>下，爬取数据的时候需要我做什么？</a:t>
            </a:r>
            <a:endParaRPr lang="zh-CN" altLang="en-US"/>
          </a:p>
          <a:p>
            <a:endParaRPr lang="zh-CN" altLang="en-US"/>
          </a:p>
          <a:p>
            <a:pPr>
              <a:lnSpc>
                <a:spcPct val="150000"/>
              </a:lnSpc>
            </a:pPr>
            <a:r>
              <a:rPr lang="zh-CN" altLang="en-US"/>
              <a:t>    Scrapy的优势就在于：框架本身已经解决了很多通用的过程，比如提交请求、下载、底层数据传递等等。这些工作主要是由引擎（Engine）、调度器（Scheduler）和下载器（Downloader）自动完成，而我们需要做的主要是：</a:t>
            </a:r>
            <a:endParaRPr lang="zh-CN" altLang="en-US"/>
          </a:p>
          <a:p>
            <a:endParaRPr lang="zh-CN" altLang="en-US"/>
          </a:p>
          <a:p>
            <a:pPr marL="285750" indent="-285750">
              <a:lnSpc>
                <a:spcPct val="150000"/>
              </a:lnSpc>
              <a:buFont typeface="Arial" panose="020B0604020202020204" pitchFamily="34" charset="0"/>
              <a:buChar char="•"/>
            </a:pPr>
            <a:r>
              <a:rPr lang="zh-CN" altLang="en-US"/>
              <a:t>创建Spiders、定义需要的数据和URL；</a:t>
            </a:r>
            <a:endParaRPr lang="zh-CN" altLang="en-US"/>
          </a:p>
          <a:p>
            <a:pPr marL="285750" indent="-285750">
              <a:lnSpc>
                <a:spcPct val="150000"/>
              </a:lnSpc>
              <a:buFont typeface="Arial" panose="020B0604020202020204" pitchFamily="34" charset="0"/>
              <a:buChar char="•"/>
            </a:pPr>
            <a:r>
              <a:rPr lang="zh-CN" altLang="en-US"/>
              <a:t>通过item pipeline处理传递回的数据，比如存储；</a:t>
            </a:r>
            <a:endParaRPr lang="zh-CN" altLang="en-US"/>
          </a:p>
          <a:p>
            <a:pPr marL="285750" indent="-285750">
              <a:lnSpc>
                <a:spcPct val="150000"/>
              </a:lnSpc>
              <a:buFont typeface="Arial" panose="020B0604020202020204" pitchFamily="34" charset="0"/>
              <a:buChar char="•"/>
            </a:pPr>
            <a:r>
              <a:rPr lang="zh-CN" altLang="en-US"/>
              <a:t>如果有必要的话，自定义下载扩展，如浏览器头（User-Agent）、代理（Proxy）等；</a:t>
            </a:r>
            <a:endParaRPr lang="zh-CN" altLang="en-US"/>
          </a:p>
          <a:p>
            <a:pPr marL="285750" indent="-285750">
              <a:lnSpc>
                <a:spcPct val="150000"/>
              </a:lnSpc>
              <a:buFont typeface="Arial" panose="020B0604020202020204" pitchFamily="34" charset="0"/>
              <a:buChar char="•"/>
            </a:pPr>
            <a:r>
              <a:rPr lang="zh-CN" altLang="en-US"/>
              <a:t>如果有必要的话，自定义请求（requests）、响应（response）过滤。</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148"/>
          <p:cNvSpPr txBox="1"/>
          <p:nvPr/>
        </p:nvSpPr>
        <p:spPr>
          <a:xfrm>
            <a:off x="26885" y="1517"/>
            <a:ext cx="954749" cy="2243395"/>
          </a:xfrm>
          <a:prstGeom prst="rect">
            <a:avLst/>
          </a:prstGeom>
          <a:noFill/>
        </p:spPr>
        <p:txBody>
          <a:bodyPr vert="eaVert" wrap="square" rtlCol="0">
            <a:spAutoFit/>
          </a:bodyPr>
          <a:lstStyle/>
          <a:p>
            <a:pPr algn="ctr">
              <a:lnSpc>
                <a:spcPct val="120000"/>
              </a:lnSpc>
            </a:pPr>
            <a:r>
              <a:rPr lang="zh-CN" altLang="en-US" sz="4170" b="1" cap="all" spc="569" dirty="0">
                <a:solidFill>
                  <a:srgbClr val="0066B3"/>
                </a:solidFill>
                <a:cs typeface="+mn-ea"/>
                <a:sym typeface="+mn-lt"/>
              </a:rPr>
              <a:t>目录</a:t>
            </a:r>
            <a:endParaRPr lang="en-US" altLang="zh-CN" sz="4170" b="1" cap="all" spc="569" dirty="0">
              <a:solidFill>
                <a:srgbClr val="0066B3"/>
              </a:solidFill>
              <a:cs typeface="+mn-ea"/>
              <a:sym typeface="+mn-lt"/>
            </a:endParaRPr>
          </a:p>
        </p:txBody>
      </p:sp>
      <p:sp>
        <p:nvSpPr>
          <p:cNvPr id="46" name="TextBox 148"/>
          <p:cNvSpPr txBox="1"/>
          <p:nvPr/>
        </p:nvSpPr>
        <p:spPr>
          <a:xfrm>
            <a:off x="153656" y="1381009"/>
            <a:ext cx="674928" cy="2439419"/>
          </a:xfrm>
          <a:prstGeom prst="rect">
            <a:avLst/>
          </a:prstGeom>
          <a:noFill/>
        </p:spPr>
        <p:txBody>
          <a:bodyPr vert="eaVert" wrap="square" rtlCol="0">
            <a:spAutoFit/>
          </a:bodyPr>
          <a:lstStyle/>
          <a:p>
            <a:pPr algn="ctr">
              <a:lnSpc>
                <a:spcPct val="120000"/>
              </a:lnSpc>
            </a:pPr>
            <a:r>
              <a:rPr lang="en-US" altLang="zh-CN" sz="2655" b="1" cap="all" dirty="0">
                <a:solidFill>
                  <a:schemeClr val="bg1">
                    <a:lumMod val="85000"/>
                  </a:schemeClr>
                </a:solidFill>
                <a:cs typeface="+mn-ea"/>
                <a:sym typeface="+mn-lt"/>
              </a:rPr>
              <a:t>contents</a:t>
            </a:r>
            <a:endParaRPr lang="zh-CN" altLang="en-US" sz="2655" b="1" cap="all" dirty="0">
              <a:solidFill>
                <a:schemeClr val="bg1">
                  <a:lumMod val="85000"/>
                </a:schemeClr>
              </a:solidFill>
              <a:cs typeface="+mn-ea"/>
              <a:sym typeface="+mn-lt"/>
            </a:endParaRPr>
          </a:p>
        </p:txBody>
      </p:sp>
      <p:grpSp>
        <p:nvGrpSpPr>
          <p:cNvPr id="3" name="组合 2"/>
          <p:cNvGrpSpPr/>
          <p:nvPr/>
        </p:nvGrpSpPr>
        <p:grpSpPr>
          <a:xfrm>
            <a:off x="-7144" y="-8512"/>
            <a:ext cx="200026" cy="6882350"/>
            <a:chOff x="-9526" y="378"/>
            <a:chExt cx="266701" cy="6882350"/>
          </a:xfrm>
        </p:grpSpPr>
        <p:sp>
          <p:nvSpPr>
            <p:cNvPr id="44" name="矩形 43"/>
            <p:cNvSpPr/>
            <p:nvPr/>
          </p:nvSpPr>
          <p:spPr>
            <a:xfrm>
              <a:off x="-9526" y="378"/>
              <a:ext cx="266701" cy="2333269"/>
            </a:xfrm>
            <a:custGeom>
              <a:avLst/>
              <a:gdLst>
                <a:gd name="connsiteX0" fmla="*/ 0 w 266700"/>
                <a:gd name="connsiteY0" fmla="*/ 0 h 1990348"/>
                <a:gd name="connsiteX1" fmla="*/ 266700 w 266700"/>
                <a:gd name="connsiteY1" fmla="*/ 0 h 1990348"/>
                <a:gd name="connsiteX2" fmla="*/ 266700 w 266700"/>
                <a:gd name="connsiteY2" fmla="*/ 1990348 h 1990348"/>
                <a:gd name="connsiteX3" fmla="*/ 0 w 266700"/>
                <a:gd name="connsiteY3" fmla="*/ 1990348 h 1990348"/>
                <a:gd name="connsiteX4" fmla="*/ 0 w 266700"/>
                <a:gd name="connsiteY4" fmla="*/ 0 h 1990348"/>
                <a:gd name="connsiteX0-1" fmla="*/ 1 w 266701"/>
                <a:gd name="connsiteY0-2" fmla="*/ 0 h 1990348"/>
                <a:gd name="connsiteX1-3" fmla="*/ 266701 w 266701"/>
                <a:gd name="connsiteY1-4" fmla="*/ 0 h 1990348"/>
                <a:gd name="connsiteX2-5" fmla="*/ 266701 w 266701"/>
                <a:gd name="connsiteY2-6" fmla="*/ 1990348 h 1990348"/>
                <a:gd name="connsiteX3-7" fmla="*/ 1 w 266701"/>
                <a:gd name="connsiteY3-8" fmla="*/ 1990348 h 1990348"/>
                <a:gd name="connsiteX4-9" fmla="*/ 0 w 266701"/>
                <a:gd name="connsiteY4-10" fmla="*/ 1980823 h 1990348"/>
                <a:gd name="connsiteX5" fmla="*/ 1 w 266701"/>
                <a:gd name="connsiteY5" fmla="*/ 0 h 1990348"/>
                <a:gd name="connsiteX0-11" fmla="*/ 1 w 266701"/>
                <a:gd name="connsiteY0-12" fmla="*/ 0 h 2228503"/>
                <a:gd name="connsiteX1-13" fmla="*/ 266701 w 266701"/>
                <a:gd name="connsiteY1-14" fmla="*/ 0 h 2228503"/>
                <a:gd name="connsiteX2-15" fmla="*/ 266701 w 266701"/>
                <a:gd name="connsiteY2-16" fmla="*/ 1990348 h 2228503"/>
                <a:gd name="connsiteX3-17" fmla="*/ 1 w 266701"/>
                <a:gd name="connsiteY3-18" fmla="*/ 1990348 h 2228503"/>
                <a:gd name="connsiteX4-19" fmla="*/ 0 w 266701"/>
                <a:gd name="connsiteY4-20" fmla="*/ 2228473 h 2228503"/>
                <a:gd name="connsiteX5-21" fmla="*/ 1 w 266701"/>
                <a:gd name="connsiteY5-22" fmla="*/ 0 h 2228503"/>
                <a:gd name="connsiteX0-23" fmla="*/ 1 w 266701"/>
                <a:gd name="connsiteY0-24" fmla="*/ 0 h 2228503"/>
                <a:gd name="connsiteX1-25" fmla="*/ 266701 w 266701"/>
                <a:gd name="connsiteY1-26" fmla="*/ 0 h 2228503"/>
                <a:gd name="connsiteX2-27" fmla="*/ 266701 w 266701"/>
                <a:gd name="connsiteY2-28" fmla="*/ 1990348 h 2228503"/>
                <a:gd name="connsiteX3-29" fmla="*/ 247651 w 266701"/>
                <a:gd name="connsiteY3-30" fmla="*/ 1990348 h 2228503"/>
                <a:gd name="connsiteX4-31" fmla="*/ 1 w 266701"/>
                <a:gd name="connsiteY4-32" fmla="*/ 1990348 h 2228503"/>
                <a:gd name="connsiteX5-33" fmla="*/ 0 w 266701"/>
                <a:gd name="connsiteY5-34" fmla="*/ 2228473 h 2228503"/>
                <a:gd name="connsiteX6" fmla="*/ 1 w 266701"/>
                <a:gd name="connsiteY6" fmla="*/ 0 h 2228503"/>
                <a:gd name="connsiteX0-35" fmla="*/ 1 w 266701"/>
                <a:gd name="connsiteY0-36" fmla="*/ 0 h 2228503"/>
                <a:gd name="connsiteX1-37" fmla="*/ 266701 w 266701"/>
                <a:gd name="connsiteY1-38" fmla="*/ 0 h 2228503"/>
                <a:gd name="connsiteX2-39" fmla="*/ 266701 w 266701"/>
                <a:gd name="connsiteY2-40" fmla="*/ 1990348 h 2228503"/>
                <a:gd name="connsiteX3-41" fmla="*/ 247651 w 266701"/>
                <a:gd name="connsiteY3-42" fmla="*/ 2018923 h 2228503"/>
                <a:gd name="connsiteX4-43" fmla="*/ 1 w 266701"/>
                <a:gd name="connsiteY4-44" fmla="*/ 1990348 h 2228503"/>
                <a:gd name="connsiteX5-45" fmla="*/ 0 w 266701"/>
                <a:gd name="connsiteY5-46" fmla="*/ 2228473 h 2228503"/>
                <a:gd name="connsiteX6-47" fmla="*/ 1 w 266701"/>
                <a:gd name="connsiteY6-48" fmla="*/ 0 h 2228503"/>
                <a:gd name="connsiteX0-49" fmla="*/ 1 w 266701"/>
                <a:gd name="connsiteY0-50" fmla="*/ 0 h 2276098"/>
                <a:gd name="connsiteX1-51" fmla="*/ 266701 w 266701"/>
                <a:gd name="connsiteY1-52" fmla="*/ 0 h 2276098"/>
                <a:gd name="connsiteX2-53" fmla="*/ 266701 w 266701"/>
                <a:gd name="connsiteY2-54" fmla="*/ 1990348 h 2276098"/>
                <a:gd name="connsiteX3-55" fmla="*/ 19051 w 266701"/>
                <a:gd name="connsiteY3-56" fmla="*/ 2276098 h 2276098"/>
                <a:gd name="connsiteX4-57" fmla="*/ 1 w 266701"/>
                <a:gd name="connsiteY4-58" fmla="*/ 1990348 h 2276098"/>
                <a:gd name="connsiteX5-59" fmla="*/ 0 w 266701"/>
                <a:gd name="connsiteY5-60" fmla="*/ 2228473 h 2276098"/>
                <a:gd name="connsiteX6-61" fmla="*/ 1 w 266701"/>
                <a:gd name="connsiteY6-62" fmla="*/ 0 h 2276098"/>
                <a:gd name="connsiteX0-63" fmla="*/ 1 w 266701"/>
                <a:gd name="connsiteY0-64" fmla="*/ 0 h 2333269"/>
                <a:gd name="connsiteX1-65" fmla="*/ 266701 w 266701"/>
                <a:gd name="connsiteY1-66" fmla="*/ 0 h 2333269"/>
                <a:gd name="connsiteX2-67" fmla="*/ 266701 w 266701"/>
                <a:gd name="connsiteY2-68" fmla="*/ 1990348 h 2333269"/>
                <a:gd name="connsiteX3-69" fmla="*/ 19051 w 266701"/>
                <a:gd name="connsiteY3-70" fmla="*/ 2276098 h 2333269"/>
                <a:gd name="connsiteX4-71" fmla="*/ 1 w 266701"/>
                <a:gd name="connsiteY4-72" fmla="*/ 1990348 h 2333269"/>
                <a:gd name="connsiteX5-73" fmla="*/ 0 w 266701"/>
                <a:gd name="connsiteY5-74" fmla="*/ 2333248 h 2333269"/>
                <a:gd name="connsiteX6-75" fmla="*/ 1 w 266701"/>
                <a:gd name="connsiteY6-76" fmla="*/ 0 h 23332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47" y="connsiteY6-48"/>
                </a:cxn>
              </a:cxnLst>
              <a:rect l="l" t="t" r="r" b="b"/>
              <a:pathLst>
                <a:path w="266701" h="2333269">
                  <a:moveTo>
                    <a:pt x="1" y="0"/>
                  </a:moveTo>
                  <a:lnTo>
                    <a:pt x="266701" y="0"/>
                  </a:lnTo>
                  <a:lnTo>
                    <a:pt x="266701" y="1990348"/>
                  </a:lnTo>
                  <a:lnTo>
                    <a:pt x="19051" y="2276098"/>
                  </a:lnTo>
                  <a:lnTo>
                    <a:pt x="1" y="1990348"/>
                  </a:lnTo>
                  <a:cubicBezTo>
                    <a:pt x="1" y="1987173"/>
                    <a:pt x="0" y="2336423"/>
                    <a:pt x="0" y="2333248"/>
                  </a:cubicBezTo>
                  <a:cubicBezTo>
                    <a:pt x="0" y="1672974"/>
                    <a:pt x="1" y="660274"/>
                    <a:pt x="1" y="0"/>
                  </a:cubicBez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800" dirty="0">
                <a:cs typeface="+mn-ea"/>
                <a:sym typeface="+mn-lt"/>
              </a:endParaRPr>
            </a:p>
          </p:txBody>
        </p:sp>
        <p:sp>
          <p:nvSpPr>
            <p:cNvPr id="2" name="矩形 1"/>
            <p:cNvSpPr/>
            <p:nvPr/>
          </p:nvSpPr>
          <p:spPr>
            <a:xfrm>
              <a:off x="-9525" y="1996403"/>
              <a:ext cx="45719" cy="4886325"/>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929509" y="1734107"/>
            <a:ext cx="5777230" cy="633095"/>
            <a:chOff x="2582203" y="2399714"/>
            <a:chExt cx="7702974" cy="633095"/>
          </a:xfrm>
        </p:grpSpPr>
        <p:sp>
          <p:nvSpPr>
            <p:cNvPr id="26" name="矩形 33"/>
            <p:cNvSpPr/>
            <p:nvPr/>
          </p:nvSpPr>
          <p:spPr>
            <a:xfrm>
              <a:off x="3610903" y="2399714"/>
              <a:ext cx="6674274" cy="633095"/>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55" dirty="0">
                  <a:solidFill>
                    <a:schemeClr val="bg1"/>
                  </a:solidFill>
                  <a:cs typeface="+mn-ea"/>
                  <a:sym typeface="+mn-lt"/>
                </a:rPr>
                <a:t>BeautifulSoup</a:t>
              </a:r>
              <a:endParaRPr lang="zh-CN" altLang="en-US" sz="2655" dirty="0">
                <a:solidFill>
                  <a:schemeClr val="bg1"/>
                </a:solidFill>
                <a:cs typeface="+mn-ea"/>
                <a:sym typeface="+mn-lt"/>
              </a:endParaRPr>
            </a:p>
          </p:txBody>
        </p:sp>
        <p:sp>
          <p:nvSpPr>
            <p:cNvPr id="27" name="TextBox 2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1</a:t>
              </a:r>
              <a:endParaRPr lang="zh-CN" altLang="en-US" sz="3500" dirty="0">
                <a:solidFill>
                  <a:schemeClr val="bg1"/>
                </a:solidFill>
              </a:endParaRPr>
            </a:p>
          </p:txBody>
        </p:sp>
      </p:grpSp>
      <p:pic>
        <p:nvPicPr>
          <p:cNvPr id="23"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13"/>
          <p:cNvGrpSpPr/>
          <p:nvPr/>
        </p:nvGrpSpPr>
        <p:grpSpPr>
          <a:xfrm>
            <a:off x="1929509" y="2691518"/>
            <a:ext cx="5777230" cy="633095"/>
            <a:chOff x="2582203" y="2397869"/>
            <a:chExt cx="7702974" cy="633095"/>
          </a:xfrm>
        </p:grpSpPr>
        <p:sp>
          <p:nvSpPr>
            <p:cNvPr id="15" name="矩形 33"/>
            <p:cNvSpPr/>
            <p:nvPr/>
          </p:nvSpPr>
          <p:spPr>
            <a:xfrm>
              <a:off x="3531316" y="2397869"/>
              <a:ext cx="6753861" cy="633095"/>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Scrapy</a:t>
              </a:r>
              <a:r>
                <a:rPr lang="zh-CN" altLang="en-US" sz="2800" dirty="0">
                  <a:solidFill>
                    <a:schemeClr val="bg1"/>
                  </a:solidFill>
                  <a:cs typeface="+mn-ea"/>
                  <a:sym typeface="+mn-lt"/>
                </a:rPr>
                <a:t>框架</a:t>
              </a:r>
              <a:endParaRPr lang="en-US" altLang="zh-CN" sz="2800" dirty="0">
                <a:solidFill>
                  <a:schemeClr val="bg1"/>
                </a:solidFill>
                <a:cs typeface="+mn-ea"/>
                <a:sym typeface="+mn-lt"/>
              </a:endParaRPr>
            </a:p>
          </p:txBody>
        </p:sp>
        <p:sp>
          <p:nvSpPr>
            <p:cNvPr id="16" name="TextBox 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2</a:t>
              </a:r>
              <a:endParaRPr lang="zh-CN" altLang="en-US" sz="3500" dirty="0">
                <a:solidFill>
                  <a:schemeClr val="bg1"/>
                </a:solidFill>
              </a:endParaRPr>
            </a:p>
          </p:txBody>
        </p:sp>
      </p:grpSp>
      <p:grpSp>
        <p:nvGrpSpPr>
          <p:cNvPr id="4" name="组合 3"/>
          <p:cNvGrpSpPr/>
          <p:nvPr/>
        </p:nvGrpSpPr>
        <p:grpSpPr>
          <a:xfrm>
            <a:off x="1919349" y="3652908"/>
            <a:ext cx="5787389" cy="633095"/>
            <a:chOff x="2582203" y="2397869"/>
            <a:chExt cx="7716520" cy="633095"/>
          </a:xfrm>
        </p:grpSpPr>
        <p:sp>
          <p:nvSpPr>
            <p:cNvPr id="5" name="矩形 33"/>
            <p:cNvSpPr/>
            <p:nvPr/>
          </p:nvSpPr>
          <p:spPr>
            <a:xfrm>
              <a:off x="3531316" y="2397869"/>
              <a:ext cx="6767407" cy="633095"/>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dirty="0">
                  <a:solidFill>
                    <a:schemeClr val="bg1"/>
                  </a:solidFill>
                  <a:cs typeface="+mn-ea"/>
                  <a:sym typeface="+mn-lt"/>
                </a:rPr>
                <a:t>Scarpy</a:t>
              </a:r>
              <a:r>
                <a:rPr lang="zh-CN" altLang="en-US" sz="2800" dirty="0">
                  <a:solidFill>
                    <a:schemeClr val="bg1"/>
                  </a:solidFill>
                  <a:cs typeface="+mn-ea"/>
                  <a:sym typeface="+mn-lt"/>
                </a:rPr>
                <a:t>爬虫操作入门</a:t>
              </a:r>
              <a:endParaRPr lang="en-US" altLang="zh-CN" sz="2800" dirty="0">
                <a:solidFill>
                  <a:schemeClr val="bg1"/>
                </a:solidFill>
                <a:cs typeface="+mn-ea"/>
                <a:sym typeface="+mn-lt"/>
              </a:endParaRPr>
            </a:p>
          </p:txBody>
        </p:sp>
        <p:sp>
          <p:nvSpPr>
            <p:cNvPr id="6" name="TextBox 6"/>
            <p:cNvSpPr txBox="1"/>
            <p:nvPr/>
          </p:nvSpPr>
          <p:spPr>
            <a:xfrm>
              <a:off x="2582203" y="2399714"/>
              <a:ext cx="936001" cy="629920"/>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p>
              <a:pPr algn="ctr"/>
              <a:r>
                <a:rPr lang="en-US" altLang="zh-CN" sz="3500" dirty="0">
                  <a:solidFill>
                    <a:schemeClr val="bg1"/>
                  </a:solidFill>
                </a:rPr>
                <a:t>3</a:t>
              </a:r>
              <a:endParaRPr lang="zh-CN" altLang="en-US" sz="35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up)">
                                      <p:cBhvr>
                                        <p:cTn id="12" dur="500"/>
                                        <p:tgtEl>
                                          <p:spTgt spid="45"/>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strVal val="4*#ppt_w"/>
                                          </p:val>
                                        </p:tav>
                                        <p:tav tm="100000">
                                          <p:val>
                                            <p:strVal val="#ppt_w"/>
                                          </p:val>
                                        </p:tav>
                                      </p:tavLst>
                                    </p:anim>
                                    <p:anim calcmode="lin" valueType="num">
                                      <p:cBhvr>
                                        <p:cTn id="17" dur="500" fill="hold"/>
                                        <p:tgtEl>
                                          <p:spTgt spid="46"/>
                                        </p:tgtEl>
                                        <p:attrNameLst>
                                          <p:attrName>ppt_h</p:attrName>
                                        </p:attrNameLst>
                                      </p:cBhvr>
                                      <p:tavLst>
                                        <p:tav tm="0">
                                          <p:val>
                                            <p:strVal val="4*#ppt_h"/>
                                          </p:val>
                                        </p:tav>
                                        <p:tav tm="100000">
                                          <p:val>
                                            <p:strVal val="#ppt_h"/>
                                          </p:val>
                                        </p:tav>
                                      </p:tavLst>
                                    </p:anim>
                                  </p:childTnLst>
                                </p:cTn>
                              </p:par>
                              <p:par>
                                <p:cTn id="18" presetID="2" presetClass="entr" presetSubtype="2" fill="hold" nodeType="withEffect">
                                  <p:stCondLst>
                                    <p:cond delay="20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000" fill="hold"/>
                                        <p:tgtEl>
                                          <p:spTgt spid="25"/>
                                        </p:tgtEl>
                                        <p:attrNameLst>
                                          <p:attrName>ppt_x</p:attrName>
                                        </p:attrNameLst>
                                      </p:cBhvr>
                                      <p:tavLst>
                                        <p:tav tm="0">
                                          <p:val>
                                            <p:strVal val="1+#ppt_w/2"/>
                                          </p:val>
                                        </p:tav>
                                        <p:tav tm="100000">
                                          <p:val>
                                            <p:strVal val="#ppt_x"/>
                                          </p:val>
                                        </p:tav>
                                      </p:tavLst>
                                    </p:anim>
                                    <p:anim calcmode="lin" valueType="num">
                                      <p:cBhvr additive="base">
                                        <p:cTn id="21" dur="10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4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1+#ppt_w/2"/>
                                          </p:val>
                                        </p:tav>
                                        <p:tav tm="100000">
                                          <p:val>
                                            <p:strVal val="#ppt_x"/>
                                          </p:val>
                                        </p:tav>
                                      </p:tavLst>
                                    </p:anim>
                                    <p:anim calcmode="lin" valueType="num">
                                      <p:cBhvr additive="base">
                                        <p:cTn id="25" dur="1000" fill="hold"/>
                                        <p:tgtEl>
                                          <p:spTgt spid="14"/>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40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1000" fill="hold"/>
                                        <p:tgtEl>
                                          <p:spTgt spid="4"/>
                                        </p:tgtEl>
                                        <p:attrNameLst>
                                          <p:attrName>ppt_x</p:attrName>
                                        </p:attrNameLst>
                                      </p:cBhvr>
                                      <p:tavLst>
                                        <p:tav tm="0">
                                          <p:val>
                                            <p:strVal val="1+#ppt_w/2"/>
                                          </p:val>
                                        </p:tav>
                                        <p:tav tm="100000">
                                          <p:val>
                                            <p:strVal val="#ppt_x"/>
                                          </p:val>
                                        </p:tav>
                                      </p:tavLst>
                                    </p:anim>
                                    <p:anim calcmode="lin" valueType="num">
                                      <p:cBhvr additive="base">
                                        <p:cTn id="2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Scrapy框架</a:t>
            </a:r>
            <a:endParaRPr lang="zh-CN" altLang="en-US" dirty="0"/>
          </a:p>
        </p:txBody>
      </p:sp>
      <p:sp>
        <p:nvSpPr>
          <p:cNvPr id="5" name="文本框 4"/>
          <p:cNvSpPr txBox="1"/>
          <p:nvPr/>
        </p:nvSpPr>
        <p:spPr>
          <a:xfrm>
            <a:off x="549275" y="1466215"/>
            <a:ext cx="6677025" cy="1558290"/>
          </a:xfrm>
          <a:prstGeom prst="rect">
            <a:avLst/>
          </a:prstGeom>
          <a:noFill/>
        </p:spPr>
        <p:txBody>
          <a:bodyPr wrap="square" rtlCol="0" anchor="t">
            <a:noAutofit/>
          </a:bodyPr>
          <a:p>
            <a:r>
              <a:rPr lang="zh-CN" altLang="en-US"/>
              <a:t>Windows：打开cmd，输入 pip install -i https://pypi.tuna.tsinghua.edu.cn/simple scrapy，回车。</a:t>
            </a:r>
            <a:endParaRPr lang="zh-CN" altLang="en-US"/>
          </a:p>
          <a:p>
            <a:endParaRPr lang="zh-CN" altLang="en-US"/>
          </a:p>
          <a:p>
            <a:r>
              <a:rPr lang="zh-CN" altLang="en-US"/>
              <a:t>Mac：打开终端，输入 pip3 install -i https://pypi.tuna.tsinghua.edu.cn/simple scrapy ，回车。</a:t>
            </a:r>
            <a:endParaRPr lang="zh-CN" altLang="en-US"/>
          </a:p>
          <a:p>
            <a:endParaRPr lang="zh-CN" altLang="en-US"/>
          </a:p>
        </p:txBody>
      </p:sp>
      <p:pic>
        <p:nvPicPr>
          <p:cNvPr id="6" name="图片 5"/>
          <p:cNvPicPr>
            <a:picLocks noChangeAspect="1"/>
          </p:cNvPicPr>
          <p:nvPr/>
        </p:nvPicPr>
        <p:blipFill>
          <a:blip r:embed="rId1"/>
          <a:stretch>
            <a:fillRect/>
          </a:stretch>
        </p:blipFill>
        <p:spPr>
          <a:xfrm>
            <a:off x="549275" y="3024505"/>
            <a:ext cx="6737350" cy="1147445"/>
          </a:xfrm>
          <a:prstGeom prst="rect">
            <a:avLst/>
          </a:prstGeom>
        </p:spPr>
      </p:pic>
      <p:sp>
        <p:nvSpPr>
          <p:cNvPr id="8" name="文本框 7"/>
          <p:cNvSpPr txBox="1"/>
          <p:nvPr/>
        </p:nvSpPr>
        <p:spPr>
          <a:xfrm>
            <a:off x="652780" y="4456430"/>
            <a:ext cx="6045835" cy="368300"/>
          </a:xfrm>
          <a:prstGeom prst="rect">
            <a:avLst/>
          </a:prstGeom>
          <a:noFill/>
        </p:spPr>
        <p:txBody>
          <a:bodyPr wrap="square" rtlCol="0">
            <a:spAutoFit/>
          </a:bodyPr>
          <a:p>
            <a:r>
              <a:rPr lang="zh-CN" altLang="en-US"/>
              <a:t>安装完成后，输入</a:t>
            </a:r>
            <a:r>
              <a:rPr lang="en-US" altLang="zh-CN"/>
              <a:t> scrapy -h,</a:t>
            </a:r>
            <a:r>
              <a:rPr lang="zh-CN" altLang="en-US"/>
              <a:t>验证是否</a:t>
            </a:r>
            <a:r>
              <a:rPr lang="zh-CN" altLang="en-US"/>
              <a:t>成功</a:t>
            </a:r>
            <a:endParaRPr lang="zh-CN" altLang="en-US"/>
          </a:p>
        </p:txBody>
      </p:sp>
      <p:pic>
        <p:nvPicPr>
          <p:cNvPr id="9" name="图片 8"/>
          <p:cNvPicPr>
            <a:picLocks noChangeAspect="1"/>
          </p:cNvPicPr>
          <p:nvPr/>
        </p:nvPicPr>
        <p:blipFill>
          <a:blip r:embed="rId2"/>
          <a:stretch>
            <a:fillRect/>
          </a:stretch>
        </p:blipFill>
        <p:spPr>
          <a:xfrm>
            <a:off x="652780" y="4983480"/>
            <a:ext cx="4002405" cy="1475105"/>
          </a:xfrm>
          <a:prstGeom prst="rect">
            <a:avLst/>
          </a:prstGeom>
        </p:spPr>
      </p:pic>
      <p:sp>
        <p:nvSpPr>
          <p:cNvPr id="2" name="文本框 1"/>
          <p:cNvSpPr txBox="1"/>
          <p:nvPr/>
        </p:nvSpPr>
        <p:spPr>
          <a:xfrm>
            <a:off x="457200" y="847725"/>
            <a:ext cx="2267585" cy="521970"/>
          </a:xfrm>
          <a:prstGeom prst="rect">
            <a:avLst/>
          </a:prstGeom>
          <a:noFill/>
        </p:spPr>
        <p:txBody>
          <a:bodyPr wrap="square" rtlCol="0">
            <a:spAutoFit/>
          </a:bodyPr>
          <a:p>
            <a:r>
              <a:rPr lang="zh-CN" altLang="en-US" sz="2800" b="1"/>
              <a:t>安装</a:t>
            </a:r>
            <a:r>
              <a:rPr lang="en-US" altLang="zh-CN" sz="2800" b="1"/>
              <a:t>Scrapy</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49249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2782570" y="2877820"/>
            <a:ext cx="6222365" cy="521970"/>
          </a:xfrm>
          <a:prstGeom prst="rect">
            <a:avLst/>
          </a:prstGeom>
          <a:noFill/>
        </p:spPr>
        <p:txBody>
          <a:bodyPr wrap="square" rtlCol="0">
            <a:spAutoFit/>
          </a:bodyPr>
          <a:lstStyle/>
          <a:p>
            <a:pPr algn="ctr"/>
            <a:r>
              <a:rPr lang="en-US" sz="2800" dirty="0">
                <a:solidFill>
                  <a:schemeClr val="bg1"/>
                </a:solidFill>
                <a:cs typeface="+mn-ea"/>
                <a:sym typeface="+mn-lt"/>
              </a:rPr>
              <a:t>Scarpy</a:t>
            </a:r>
            <a:r>
              <a:rPr lang="zh-CN" altLang="en-US" sz="2800" dirty="0">
                <a:solidFill>
                  <a:schemeClr val="bg1"/>
                </a:solidFill>
                <a:cs typeface="+mn-ea"/>
                <a:sym typeface="+mn-lt"/>
              </a:rPr>
              <a:t>爬虫操作</a:t>
            </a:r>
            <a:r>
              <a:rPr lang="zh-CN" altLang="en-US" sz="2800" dirty="0">
                <a:solidFill>
                  <a:schemeClr val="bg1"/>
                </a:solidFill>
                <a:cs typeface="+mn-ea"/>
                <a:sym typeface="+mn-lt"/>
              </a:rPr>
              <a:t>入门</a:t>
            </a:r>
            <a:endParaRPr lang="zh-CN" altLang="en-US" sz="2800" dirty="0">
              <a:solidFill>
                <a:schemeClr val="bg1"/>
              </a:solidFill>
              <a:cs typeface="+mn-ea"/>
              <a:sym typeface="+mn-lt"/>
            </a:endParaRPr>
          </a:p>
        </p:txBody>
      </p:sp>
      <p:grpSp>
        <p:nvGrpSpPr>
          <p:cNvPr id="10" name="组合 9"/>
          <p:cNvGrpSpPr/>
          <p:nvPr/>
        </p:nvGrpSpPr>
        <p:grpSpPr>
          <a:xfrm>
            <a:off x="1481329" y="257121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03</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t>Scarpy</a:t>
            </a:r>
            <a:r>
              <a:rPr lang="zh-CN" dirty="0"/>
              <a:t>爬虫操作</a:t>
            </a:r>
            <a:r>
              <a:rPr lang="zh-CN" dirty="0"/>
              <a:t>入门</a:t>
            </a:r>
            <a:endParaRPr lang="zh-CN" dirty="0"/>
          </a:p>
        </p:txBody>
      </p:sp>
      <p:sp>
        <p:nvSpPr>
          <p:cNvPr id="2" name="文本框 1"/>
          <p:cNvSpPr txBox="1"/>
          <p:nvPr/>
        </p:nvSpPr>
        <p:spPr>
          <a:xfrm>
            <a:off x="457200" y="815975"/>
            <a:ext cx="7994650" cy="645160"/>
          </a:xfrm>
          <a:prstGeom prst="rect">
            <a:avLst/>
          </a:prstGeom>
          <a:noFill/>
        </p:spPr>
        <p:txBody>
          <a:bodyPr wrap="square" rtlCol="0">
            <a:spAutoFit/>
          </a:bodyPr>
          <a:p>
            <a:r>
              <a:rPr lang="zh-CN" altLang="en-US"/>
              <a:t>通过爬取的自建的</a:t>
            </a:r>
            <a:r>
              <a:rPr lang="en-US" altLang="zh-CN"/>
              <a:t>web</a:t>
            </a:r>
            <a:r>
              <a:rPr lang="zh-CN" altLang="en-US"/>
              <a:t>服务器中的古诗页面，来看下</a:t>
            </a:r>
            <a:r>
              <a:rPr lang="en-US" altLang="zh-CN"/>
              <a:t>scrapyt</a:t>
            </a:r>
            <a:r>
              <a:rPr lang="zh-CN" altLang="en-US"/>
              <a:t>框架的使用情况（详细实现步骤参看实验</a:t>
            </a:r>
            <a:r>
              <a:rPr lang="en-US" altLang="zh-CN"/>
              <a:t>3</a:t>
            </a:r>
            <a:r>
              <a:rPr lang="zh-CN" altLang="en-US"/>
              <a:t>）</a:t>
            </a:r>
            <a:endParaRPr lang="zh-CN" altLang="en-US"/>
          </a:p>
        </p:txBody>
      </p:sp>
      <p:pic>
        <p:nvPicPr>
          <p:cNvPr id="4" name="图片 3"/>
          <p:cNvPicPr>
            <a:picLocks noChangeAspect="1"/>
          </p:cNvPicPr>
          <p:nvPr/>
        </p:nvPicPr>
        <p:blipFill>
          <a:blip r:embed="rId1"/>
          <a:stretch>
            <a:fillRect/>
          </a:stretch>
        </p:blipFill>
        <p:spPr>
          <a:xfrm>
            <a:off x="457200" y="1754505"/>
            <a:ext cx="2710815" cy="4841240"/>
          </a:xfrm>
          <a:prstGeom prst="rect">
            <a:avLst/>
          </a:prstGeom>
        </p:spPr>
      </p:pic>
      <p:sp>
        <p:nvSpPr>
          <p:cNvPr id="5" name="矩形 4"/>
          <p:cNvSpPr/>
          <p:nvPr/>
        </p:nvSpPr>
        <p:spPr>
          <a:xfrm>
            <a:off x="1273810" y="2451100"/>
            <a:ext cx="1447165" cy="78549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线形标注 2(无边框) 9"/>
          <p:cNvSpPr/>
          <p:nvPr/>
        </p:nvSpPr>
        <p:spPr>
          <a:xfrm>
            <a:off x="4577715" y="1564005"/>
            <a:ext cx="1019175" cy="611505"/>
          </a:xfrm>
          <a:prstGeom prst="callout2">
            <a:avLst>
              <a:gd name="adj1" fmla="val 63032"/>
              <a:gd name="adj2" fmla="val -19937"/>
              <a:gd name="adj3" fmla="val 82346"/>
              <a:gd name="adj4" fmla="val -41931"/>
              <a:gd name="adj5" fmla="val 227310"/>
              <a:gd name="adj6" fmla="val -184423"/>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306570" y="1685290"/>
            <a:ext cx="4838065" cy="368300"/>
          </a:xfrm>
          <a:prstGeom prst="rect">
            <a:avLst/>
          </a:prstGeom>
          <a:noFill/>
        </p:spPr>
        <p:txBody>
          <a:bodyPr wrap="square" rtlCol="0">
            <a:spAutoFit/>
          </a:bodyPr>
          <a:p>
            <a:r>
              <a:rPr lang="zh-CN" altLang="en-US"/>
              <a:t>爬虫</a:t>
            </a:r>
            <a:r>
              <a:rPr lang="zh-CN" altLang="en-US"/>
              <a:t>方案</a:t>
            </a:r>
            <a:endParaRPr lang="zh-CN" altLang="en-US"/>
          </a:p>
        </p:txBody>
      </p:sp>
      <p:sp>
        <p:nvSpPr>
          <p:cNvPr id="21" name="矩形 20"/>
          <p:cNvSpPr/>
          <p:nvPr/>
        </p:nvSpPr>
        <p:spPr>
          <a:xfrm>
            <a:off x="1528445" y="3529330"/>
            <a:ext cx="1192530" cy="24955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线形标注 2(无边框) 21"/>
          <p:cNvSpPr/>
          <p:nvPr/>
        </p:nvSpPr>
        <p:spPr>
          <a:xfrm>
            <a:off x="4681220" y="2278380"/>
            <a:ext cx="1019175" cy="611505"/>
          </a:xfrm>
          <a:prstGeom prst="callout2">
            <a:avLst>
              <a:gd name="adj1" fmla="val 63032"/>
              <a:gd name="adj2" fmla="val -19937"/>
              <a:gd name="adj3" fmla="val 82346"/>
              <a:gd name="adj4" fmla="val -41931"/>
              <a:gd name="adj5" fmla="val 214849"/>
              <a:gd name="adj6" fmla="val -191090"/>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4447540" y="2396490"/>
            <a:ext cx="3048000" cy="645160"/>
          </a:xfrm>
          <a:prstGeom prst="rect">
            <a:avLst/>
          </a:prstGeom>
          <a:noFill/>
        </p:spPr>
        <p:txBody>
          <a:bodyPr wrap="square" rtlCol="0">
            <a:spAutoFit/>
          </a:bodyPr>
          <a:p>
            <a:r>
              <a:rPr lang="zh-CN" altLang="en-US">
                <a:sym typeface="+mn-ea"/>
              </a:rPr>
              <a:t>传递数据</a:t>
            </a:r>
            <a:endParaRPr lang="zh-CN" altLang="en-US"/>
          </a:p>
          <a:p>
            <a:endParaRPr lang="zh-CN" altLang="en-US"/>
          </a:p>
        </p:txBody>
      </p:sp>
      <p:sp>
        <p:nvSpPr>
          <p:cNvPr id="26" name="线形标注 2(无边框) 25"/>
          <p:cNvSpPr/>
          <p:nvPr/>
        </p:nvSpPr>
        <p:spPr>
          <a:xfrm>
            <a:off x="4577715" y="2889885"/>
            <a:ext cx="1019175" cy="611505"/>
          </a:xfrm>
          <a:prstGeom prst="callout2">
            <a:avLst>
              <a:gd name="adj1" fmla="val 114434"/>
              <a:gd name="adj2" fmla="val -15825"/>
              <a:gd name="adj3" fmla="val 130944"/>
              <a:gd name="adj4" fmla="val -40249"/>
              <a:gd name="adj5" fmla="val 227310"/>
              <a:gd name="adj6" fmla="val -184423"/>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4413885" y="3517265"/>
            <a:ext cx="3048000" cy="368300"/>
          </a:xfrm>
          <a:prstGeom prst="rect">
            <a:avLst/>
          </a:prstGeom>
          <a:noFill/>
        </p:spPr>
        <p:txBody>
          <a:bodyPr wrap="square" rtlCol="0">
            <a:spAutoFit/>
          </a:bodyPr>
          <a:p>
            <a:r>
              <a:rPr lang="zh-CN" altLang="en-US"/>
              <a:t>存储数据</a:t>
            </a:r>
            <a:r>
              <a:rPr lang="zh-CN" altLang="en-US"/>
              <a:t>方法</a:t>
            </a:r>
            <a:endParaRPr lang="zh-CN" altLang="en-US"/>
          </a:p>
        </p:txBody>
      </p:sp>
      <p:sp>
        <p:nvSpPr>
          <p:cNvPr id="28" name="线形标注 2(无边框) 27"/>
          <p:cNvSpPr/>
          <p:nvPr/>
        </p:nvSpPr>
        <p:spPr>
          <a:xfrm>
            <a:off x="4515485" y="3167380"/>
            <a:ext cx="951230" cy="610870"/>
          </a:xfrm>
          <a:prstGeom prst="callout2">
            <a:avLst>
              <a:gd name="adj1" fmla="val 189501"/>
              <a:gd name="adj2" fmla="val 2937"/>
              <a:gd name="adj3" fmla="val 204573"/>
              <a:gd name="adj4" fmla="val -45594"/>
              <a:gd name="adj5" fmla="val 225883"/>
              <a:gd name="adj6" fmla="val -189853"/>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4577715" y="4055745"/>
            <a:ext cx="3479800" cy="368300"/>
          </a:xfrm>
          <a:prstGeom prst="rect">
            <a:avLst/>
          </a:prstGeom>
          <a:noFill/>
        </p:spPr>
        <p:txBody>
          <a:bodyPr wrap="square" rtlCol="0">
            <a:spAutoFit/>
          </a:bodyPr>
          <a:p>
            <a:r>
              <a:rPr lang="zh-CN" altLang="en-US"/>
              <a:t>配置存储方法和传递数据</a:t>
            </a:r>
            <a:r>
              <a:rPr lang="zh-CN" altLang="en-US"/>
              <a:t>方法</a:t>
            </a:r>
            <a:endParaRPr lang="zh-CN" altLang="en-US"/>
          </a:p>
        </p:txBody>
      </p:sp>
      <p:sp>
        <p:nvSpPr>
          <p:cNvPr id="30" name="矩形 29"/>
          <p:cNvSpPr/>
          <p:nvPr/>
        </p:nvSpPr>
        <p:spPr>
          <a:xfrm>
            <a:off x="1528445" y="4106545"/>
            <a:ext cx="1192530" cy="24955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1528445" y="4424045"/>
            <a:ext cx="1192530" cy="24955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线形标注 2(无边框) 31"/>
          <p:cNvSpPr/>
          <p:nvPr/>
        </p:nvSpPr>
        <p:spPr>
          <a:xfrm>
            <a:off x="3869690" y="3501390"/>
            <a:ext cx="951230" cy="610870"/>
          </a:xfrm>
          <a:prstGeom prst="callout2">
            <a:avLst>
              <a:gd name="adj1" fmla="val 227027"/>
              <a:gd name="adj2" fmla="val 25233"/>
              <a:gd name="adj3" fmla="val 204573"/>
              <a:gd name="adj4" fmla="val -45594"/>
              <a:gd name="adj5" fmla="val 214760"/>
              <a:gd name="adj6" fmla="val -190720"/>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4159250" y="4770120"/>
            <a:ext cx="3048000" cy="368300"/>
          </a:xfrm>
          <a:prstGeom prst="rect">
            <a:avLst/>
          </a:prstGeom>
          <a:noFill/>
        </p:spPr>
        <p:txBody>
          <a:bodyPr wrap="square" rtlCol="0">
            <a:spAutoFit/>
          </a:bodyPr>
          <a:p>
            <a:r>
              <a:rPr lang="zh-CN" altLang="en-US"/>
              <a:t>主</a:t>
            </a:r>
            <a:r>
              <a:rPr lang="zh-CN" altLang="en-US"/>
              <a:t>函数</a:t>
            </a:r>
            <a:endParaRPr lang="zh-CN" altLang="en-US"/>
          </a:p>
        </p:txBody>
      </p:sp>
      <p:sp>
        <p:nvSpPr>
          <p:cNvPr id="34" name="线形标注 2(无边框) 33"/>
          <p:cNvSpPr/>
          <p:nvPr/>
        </p:nvSpPr>
        <p:spPr>
          <a:xfrm>
            <a:off x="3869690" y="3813175"/>
            <a:ext cx="951230" cy="610870"/>
          </a:xfrm>
          <a:prstGeom prst="callout2">
            <a:avLst>
              <a:gd name="adj1" fmla="val 279833"/>
              <a:gd name="adj2" fmla="val 128771"/>
              <a:gd name="adj3" fmla="val 204573"/>
              <a:gd name="adj4" fmla="val -45594"/>
              <a:gd name="adj5" fmla="val 207796"/>
              <a:gd name="adj6" fmla="val -184445"/>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5126990" y="5349240"/>
            <a:ext cx="3048000" cy="368300"/>
          </a:xfrm>
          <a:prstGeom prst="rect">
            <a:avLst/>
          </a:prstGeom>
          <a:noFill/>
        </p:spPr>
        <p:txBody>
          <a:bodyPr wrap="square" rtlCol="0">
            <a:spAutoFit/>
          </a:bodyPr>
          <a:p>
            <a:r>
              <a:rPr lang="zh-CN" altLang="en-US"/>
              <a:t>界面窗口</a:t>
            </a:r>
            <a:r>
              <a:rPr lang="zh-CN" altLang="en-US"/>
              <a:t>控制</a:t>
            </a:r>
            <a:endParaRPr lang="zh-CN" altLang="en-US"/>
          </a:p>
        </p:txBody>
      </p:sp>
      <p:sp>
        <p:nvSpPr>
          <p:cNvPr id="36" name="线形标注 2(无边框) 35"/>
          <p:cNvSpPr/>
          <p:nvPr/>
        </p:nvSpPr>
        <p:spPr>
          <a:xfrm>
            <a:off x="4175760" y="4119880"/>
            <a:ext cx="951230" cy="610870"/>
          </a:xfrm>
          <a:prstGeom prst="callout2">
            <a:avLst>
              <a:gd name="adj1" fmla="val 325779"/>
              <a:gd name="adj2" fmla="val 161815"/>
              <a:gd name="adj3" fmla="val 219854"/>
              <a:gd name="adj4" fmla="val -39319"/>
              <a:gd name="adj5" fmla="val 207796"/>
              <a:gd name="adj6" fmla="val -184445"/>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5772785" y="5941695"/>
            <a:ext cx="3048000" cy="368300"/>
          </a:xfrm>
          <a:prstGeom prst="rect">
            <a:avLst/>
          </a:prstGeom>
          <a:noFill/>
        </p:spPr>
        <p:txBody>
          <a:bodyPr wrap="square" rtlCol="0">
            <a:spAutoFit/>
          </a:bodyPr>
          <a:p>
            <a:r>
              <a:rPr lang="en-US" altLang="zh-CN"/>
              <a:t>scrapy</a:t>
            </a:r>
            <a:r>
              <a:rPr lang="zh-CN" altLang="en-US"/>
              <a:t>多线程</a:t>
            </a:r>
            <a:r>
              <a:rPr lang="zh-CN" altLang="en-US"/>
              <a:t>控制</a:t>
            </a: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sym typeface="+mn-ea"/>
              </a:rPr>
              <a:t>Scarpy</a:t>
            </a:r>
            <a:r>
              <a:rPr lang="zh-CN" dirty="0">
                <a:sym typeface="+mn-ea"/>
              </a:rPr>
              <a:t>爬虫操作入门</a:t>
            </a:r>
            <a:endParaRPr dirty="0"/>
          </a:p>
        </p:txBody>
      </p:sp>
      <p:pic>
        <p:nvPicPr>
          <p:cNvPr id="2" name="图片 1"/>
          <p:cNvPicPr>
            <a:picLocks noChangeAspect="1"/>
          </p:cNvPicPr>
          <p:nvPr/>
        </p:nvPicPr>
        <p:blipFill>
          <a:blip r:embed="rId1"/>
          <a:stretch>
            <a:fillRect/>
          </a:stretch>
        </p:blipFill>
        <p:spPr>
          <a:xfrm>
            <a:off x="0" y="1640205"/>
            <a:ext cx="3496310" cy="5156200"/>
          </a:xfrm>
          <a:prstGeom prst="rect">
            <a:avLst/>
          </a:prstGeom>
        </p:spPr>
      </p:pic>
      <p:pic>
        <p:nvPicPr>
          <p:cNvPr id="4" name="图片 3"/>
          <p:cNvPicPr>
            <a:picLocks noChangeAspect="1"/>
          </p:cNvPicPr>
          <p:nvPr/>
        </p:nvPicPr>
        <p:blipFill>
          <a:blip r:embed="rId2"/>
          <a:stretch>
            <a:fillRect/>
          </a:stretch>
        </p:blipFill>
        <p:spPr>
          <a:xfrm>
            <a:off x="4122420" y="694055"/>
            <a:ext cx="4718050" cy="4951095"/>
          </a:xfrm>
          <a:prstGeom prst="rect">
            <a:avLst/>
          </a:prstGeom>
        </p:spPr>
      </p:pic>
      <p:cxnSp>
        <p:nvCxnSpPr>
          <p:cNvPr id="5" name="直接箭头连接符 4"/>
          <p:cNvCxnSpPr/>
          <p:nvPr/>
        </p:nvCxnSpPr>
        <p:spPr>
          <a:xfrm flipH="1">
            <a:off x="3123565" y="2944495"/>
            <a:ext cx="976630" cy="534670"/>
          </a:xfrm>
          <a:prstGeom prst="straightConnector1">
            <a:avLst/>
          </a:prstGeom>
          <a:ln w="38100">
            <a:solidFill>
              <a:srgbClr val="E60012"/>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472940" y="5865495"/>
            <a:ext cx="3718560" cy="922020"/>
          </a:xfrm>
          <a:prstGeom prst="rect">
            <a:avLst/>
          </a:prstGeom>
          <a:noFill/>
        </p:spPr>
        <p:txBody>
          <a:bodyPr wrap="square" rtlCol="0">
            <a:spAutoFit/>
          </a:bodyPr>
          <a:p>
            <a:r>
              <a:rPr lang="zh-CN" altLang="en-US"/>
              <a:t>通过继承类，分离出</a:t>
            </a:r>
            <a:r>
              <a:rPr lang="en-US" altLang="zh-CN"/>
              <a:t>GUI</a:t>
            </a:r>
            <a:r>
              <a:rPr lang="zh-CN" altLang="en-US"/>
              <a:t>窗口</a:t>
            </a:r>
            <a:r>
              <a:rPr lang="zh-CN" altLang="en-US"/>
              <a:t>代码；</a:t>
            </a:r>
            <a:endParaRPr lang="zh-CN" altLang="en-US"/>
          </a:p>
          <a:p>
            <a:r>
              <a:rPr lang="zh-CN" altLang="en-US"/>
              <a:t>并将启动</a:t>
            </a:r>
            <a:r>
              <a:rPr lang="en-US" altLang="zh-CN"/>
              <a:t>scrapy</a:t>
            </a:r>
            <a:r>
              <a:rPr lang="zh-CN" altLang="en-US"/>
              <a:t>框架代码以对象的形式注入到窗口类中。</a:t>
            </a: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sym typeface="+mn-ea"/>
              </a:rPr>
              <a:t>Scarpy</a:t>
            </a:r>
            <a:r>
              <a:rPr lang="zh-CN" dirty="0">
                <a:sym typeface="+mn-ea"/>
              </a:rPr>
              <a:t>爬虫操作入门</a:t>
            </a:r>
            <a:endParaRPr dirty="0"/>
          </a:p>
        </p:txBody>
      </p:sp>
      <p:pic>
        <p:nvPicPr>
          <p:cNvPr id="2" name="图片 1"/>
          <p:cNvPicPr>
            <a:picLocks noChangeAspect="1"/>
          </p:cNvPicPr>
          <p:nvPr/>
        </p:nvPicPr>
        <p:blipFill>
          <a:blip r:embed="rId1"/>
          <a:stretch>
            <a:fillRect/>
          </a:stretch>
        </p:blipFill>
        <p:spPr>
          <a:xfrm>
            <a:off x="369570" y="1317625"/>
            <a:ext cx="7962265" cy="2303145"/>
          </a:xfrm>
          <a:prstGeom prst="rect">
            <a:avLst/>
          </a:prstGeom>
        </p:spPr>
      </p:pic>
      <p:pic>
        <p:nvPicPr>
          <p:cNvPr id="4" name="图片 3"/>
          <p:cNvPicPr>
            <a:picLocks noChangeAspect="1"/>
          </p:cNvPicPr>
          <p:nvPr/>
        </p:nvPicPr>
        <p:blipFill>
          <a:blip r:embed="rId2"/>
          <a:stretch>
            <a:fillRect/>
          </a:stretch>
        </p:blipFill>
        <p:spPr>
          <a:xfrm>
            <a:off x="369570" y="800735"/>
            <a:ext cx="1802765" cy="569595"/>
          </a:xfrm>
          <a:prstGeom prst="rect">
            <a:avLst/>
          </a:prstGeom>
        </p:spPr>
      </p:pic>
      <p:sp>
        <p:nvSpPr>
          <p:cNvPr id="5" name="矩形 4"/>
          <p:cNvSpPr/>
          <p:nvPr/>
        </p:nvSpPr>
        <p:spPr>
          <a:xfrm>
            <a:off x="2462530" y="1619250"/>
            <a:ext cx="1192530" cy="26733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462530" y="2629535"/>
            <a:ext cx="2346960" cy="28448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3"/>
          <a:stretch>
            <a:fillRect/>
          </a:stretch>
        </p:blipFill>
        <p:spPr>
          <a:xfrm>
            <a:off x="457200" y="4566285"/>
            <a:ext cx="5132705" cy="1121410"/>
          </a:xfrm>
          <a:prstGeom prst="rect">
            <a:avLst/>
          </a:prstGeom>
        </p:spPr>
      </p:pic>
      <p:cxnSp>
        <p:nvCxnSpPr>
          <p:cNvPr id="8" name="直接箭头连接符 7"/>
          <p:cNvCxnSpPr/>
          <p:nvPr/>
        </p:nvCxnSpPr>
        <p:spPr>
          <a:xfrm flipH="1">
            <a:off x="1841500" y="2914015"/>
            <a:ext cx="4347210" cy="1685925"/>
          </a:xfrm>
          <a:prstGeom prst="straightConnector1">
            <a:avLst/>
          </a:prstGeom>
          <a:ln w="38100">
            <a:solidFill>
              <a:srgbClr val="E60012"/>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752215" y="1569085"/>
            <a:ext cx="3048000" cy="368300"/>
          </a:xfrm>
          <a:prstGeom prst="rect">
            <a:avLst/>
          </a:prstGeom>
          <a:noFill/>
        </p:spPr>
        <p:txBody>
          <a:bodyPr wrap="square" rtlCol="0">
            <a:spAutoFit/>
          </a:bodyPr>
          <a:p>
            <a:r>
              <a:rPr lang="zh-CN" altLang="en-US">
                <a:solidFill>
                  <a:srgbClr val="FF0000"/>
                </a:solidFill>
              </a:rPr>
              <a:t>判断进行什么爬虫</a:t>
            </a:r>
            <a:endParaRPr lang="zh-CN" altLang="en-US">
              <a:solidFill>
                <a:srgbClr val="FF0000"/>
              </a:solidFill>
            </a:endParaRPr>
          </a:p>
        </p:txBody>
      </p:sp>
      <p:sp>
        <p:nvSpPr>
          <p:cNvPr id="10" name="文本框 9"/>
          <p:cNvSpPr txBox="1"/>
          <p:nvPr/>
        </p:nvSpPr>
        <p:spPr>
          <a:xfrm>
            <a:off x="6104255" y="4566285"/>
            <a:ext cx="2734310" cy="922020"/>
          </a:xfrm>
          <a:prstGeom prst="rect">
            <a:avLst/>
          </a:prstGeom>
          <a:noFill/>
        </p:spPr>
        <p:txBody>
          <a:bodyPr wrap="square" rtlCol="0">
            <a:spAutoFit/>
          </a:bodyPr>
          <a:p>
            <a:r>
              <a:rPr lang="zh-CN" altLang="en-US"/>
              <a:t>以多线程的形式启动</a:t>
            </a:r>
            <a:r>
              <a:rPr lang="zh-CN" altLang="en-US"/>
              <a:t>爬虫，可以利用多核CPU的优势,提高爬取效率。</a:t>
            </a:r>
            <a:endParaRPr lang="zh-CN" altLang="en-US"/>
          </a:p>
        </p:txBody>
      </p:sp>
      <p:sp>
        <p:nvSpPr>
          <p:cNvPr id="11" name="文本框 10"/>
          <p:cNvSpPr txBox="1"/>
          <p:nvPr/>
        </p:nvSpPr>
        <p:spPr>
          <a:xfrm>
            <a:off x="559435" y="6281420"/>
            <a:ext cx="4497705" cy="368300"/>
          </a:xfrm>
          <a:prstGeom prst="rect">
            <a:avLst/>
          </a:prstGeom>
          <a:noFill/>
        </p:spPr>
        <p:txBody>
          <a:bodyPr wrap="square" rtlCol="0">
            <a:spAutoFit/>
          </a:bodyPr>
          <a:p>
            <a:r>
              <a:rPr lang="zh-CN" altLang="en-US"/>
              <a:t>什么线程？什么进程？二者的关系是</a:t>
            </a:r>
            <a:r>
              <a:rPr lang="zh-CN" altLang="en-US"/>
              <a:t>什么？</a:t>
            </a: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sym typeface="+mn-ea"/>
              </a:rPr>
              <a:t>Scarpy</a:t>
            </a:r>
            <a:r>
              <a:rPr lang="zh-CN" dirty="0">
                <a:sym typeface="+mn-ea"/>
              </a:rPr>
              <a:t>爬虫操作入门</a:t>
            </a:r>
            <a:endParaRPr dirty="0"/>
          </a:p>
        </p:txBody>
      </p:sp>
      <p:pic>
        <p:nvPicPr>
          <p:cNvPr id="4" name="图片 3"/>
          <p:cNvPicPr>
            <a:picLocks noChangeAspect="1"/>
          </p:cNvPicPr>
          <p:nvPr/>
        </p:nvPicPr>
        <p:blipFill>
          <a:blip r:embed="rId1"/>
          <a:stretch>
            <a:fillRect/>
          </a:stretch>
        </p:blipFill>
        <p:spPr>
          <a:xfrm>
            <a:off x="369570" y="1310640"/>
            <a:ext cx="7962265" cy="2303145"/>
          </a:xfrm>
          <a:prstGeom prst="rect">
            <a:avLst/>
          </a:prstGeom>
        </p:spPr>
      </p:pic>
      <p:pic>
        <p:nvPicPr>
          <p:cNvPr id="6" name="图片 5"/>
          <p:cNvPicPr>
            <a:picLocks noChangeAspect="1"/>
          </p:cNvPicPr>
          <p:nvPr/>
        </p:nvPicPr>
        <p:blipFill>
          <a:blip r:embed="rId2"/>
          <a:stretch>
            <a:fillRect/>
          </a:stretch>
        </p:blipFill>
        <p:spPr>
          <a:xfrm>
            <a:off x="369570" y="800735"/>
            <a:ext cx="1802765" cy="569595"/>
          </a:xfrm>
          <a:prstGeom prst="rect">
            <a:avLst/>
          </a:prstGeom>
        </p:spPr>
      </p:pic>
      <p:sp>
        <p:nvSpPr>
          <p:cNvPr id="7" name="矩形 6"/>
          <p:cNvSpPr/>
          <p:nvPr/>
        </p:nvSpPr>
        <p:spPr>
          <a:xfrm>
            <a:off x="2054860" y="1864995"/>
            <a:ext cx="1192530" cy="26733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369570" y="3855720"/>
            <a:ext cx="7444740" cy="2898775"/>
          </a:xfrm>
          <a:prstGeom prst="rect">
            <a:avLst/>
          </a:prstGeom>
        </p:spPr>
      </p:pic>
      <p:cxnSp>
        <p:nvCxnSpPr>
          <p:cNvPr id="9" name="直接箭头连接符 8"/>
          <p:cNvCxnSpPr/>
          <p:nvPr/>
        </p:nvCxnSpPr>
        <p:spPr>
          <a:xfrm flipH="1">
            <a:off x="2164080" y="2188845"/>
            <a:ext cx="823595" cy="3073400"/>
          </a:xfrm>
          <a:prstGeom prst="straightConnector1">
            <a:avLst/>
          </a:prstGeom>
          <a:ln w="38100">
            <a:solidFill>
              <a:srgbClr val="E60012"/>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580005" y="5355590"/>
            <a:ext cx="1129665" cy="8890"/>
          </a:xfrm>
          <a:prstGeom prst="straightConnector1">
            <a:avLst/>
          </a:prstGeom>
          <a:ln w="38100">
            <a:solidFill>
              <a:srgbClr val="E60012"/>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283835" y="901065"/>
            <a:ext cx="3048000" cy="368300"/>
          </a:xfrm>
          <a:prstGeom prst="rect">
            <a:avLst/>
          </a:prstGeom>
          <a:noFill/>
        </p:spPr>
        <p:txBody>
          <a:bodyPr wrap="square" rtlCol="0">
            <a:spAutoFit/>
          </a:bodyPr>
          <a:p>
            <a:r>
              <a:rPr lang="zh-CN" altLang="en-US"/>
              <a:t>调用不同的爬虫</a:t>
            </a:r>
            <a:r>
              <a:rPr lang="zh-CN" altLang="en-US"/>
              <a:t>方案</a:t>
            </a: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493645" y="3855720"/>
            <a:ext cx="6245225" cy="3002280"/>
          </a:xfrm>
          <a:prstGeom prst="rect">
            <a:avLst/>
          </a:prstGeom>
        </p:spPr>
      </p:pic>
      <p:sp>
        <p:nvSpPr>
          <p:cNvPr id="3" name="标题 2"/>
          <p:cNvSpPr>
            <a:spLocks noGrp="1"/>
          </p:cNvSpPr>
          <p:nvPr>
            <p:ph type="title"/>
          </p:nvPr>
        </p:nvSpPr>
        <p:spPr/>
        <p:txBody>
          <a:bodyPr/>
          <a:lstStyle/>
          <a:p>
            <a:r>
              <a:rPr dirty="0"/>
              <a:t>Scarpy框架使用</a:t>
            </a:r>
            <a:endParaRPr dirty="0"/>
          </a:p>
        </p:txBody>
      </p:sp>
      <p:pic>
        <p:nvPicPr>
          <p:cNvPr id="2" name="图片 1"/>
          <p:cNvPicPr>
            <a:picLocks noChangeAspect="1"/>
          </p:cNvPicPr>
          <p:nvPr/>
        </p:nvPicPr>
        <p:blipFill>
          <a:blip r:embed="rId2"/>
          <a:stretch>
            <a:fillRect/>
          </a:stretch>
        </p:blipFill>
        <p:spPr>
          <a:xfrm>
            <a:off x="50800" y="141605"/>
            <a:ext cx="5793105" cy="4397375"/>
          </a:xfrm>
          <a:prstGeom prst="rect">
            <a:avLst/>
          </a:prstGeom>
        </p:spPr>
      </p:pic>
      <p:cxnSp>
        <p:nvCxnSpPr>
          <p:cNvPr id="9" name="直接箭头连接符 8"/>
          <p:cNvCxnSpPr/>
          <p:nvPr/>
        </p:nvCxnSpPr>
        <p:spPr>
          <a:xfrm>
            <a:off x="2588895" y="4464050"/>
            <a:ext cx="509270" cy="1299210"/>
          </a:xfrm>
          <a:prstGeom prst="straightConnector1">
            <a:avLst/>
          </a:prstGeom>
          <a:ln w="38100">
            <a:solidFill>
              <a:srgbClr val="E60012"/>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4023360" y="5967095"/>
            <a:ext cx="1528445" cy="0"/>
          </a:xfrm>
          <a:prstGeom prst="straightConnector1">
            <a:avLst/>
          </a:prstGeom>
          <a:ln w="38100">
            <a:solidFill>
              <a:srgbClr val="E60012"/>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0510" y="5506085"/>
            <a:ext cx="2318385" cy="922020"/>
          </a:xfrm>
          <a:prstGeom prst="rect">
            <a:avLst/>
          </a:prstGeom>
          <a:noFill/>
        </p:spPr>
        <p:txBody>
          <a:bodyPr wrap="square" rtlCol="0">
            <a:spAutoFit/>
          </a:bodyPr>
          <a:p>
            <a:r>
              <a:rPr lang="zh-CN" altLang="en-US"/>
              <a:t>修改框架已经生成的</a:t>
            </a:r>
            <a:r>
              <a:rPr lang="en-US" altLang="zh-CN"/>
              <a:t>items.py</a:t>
            </a:r>
            <a:r>
              <a:rPr lang="zh-CN" altLang="en-US"/>
              <a:t>文件，将爬取结果存入</a:t>
            </a:r>
            <a:r>
              <a:rPr lang="en-US" altLang="zh-CN"/>
              <a:t>Item</a:t>
            </a:r>
            <a:r>
              <a:rPr lang="zh-CN" altLang="en-US"/>
              <a:t>容器</a:t>
            </a:r>
            <a:endParaRPr lang="zh-CN" altLang="en-US"/>
          </a:p>
        </p:txBody>
      </p:sp>
      <p:sp>
        <p:nvSpPr>
          <p:cNvPr id="7" name="文本框 6"/>
          <p:cNvSpPr txBox="1"/>
          <p:nvPr/>
        </p:nvSpPr>
        <p:spPr>
          <a:xfrm>
            <a:off x="6043930" y="1722120"/>
            <a:ext cx="3048000" cy="645160"/>
          </a:xfrm>
          <a:prstGeom prst="rect">
            <a:avLst/>
          </a:prstGeom>
          <a:noFill/>
        </p:spPr>
        <p:txBody>
          <a:bodyPr wrap="square" rtlCol="0">
            <a:spAutoFit/>
          </a:bodyPr>
          <a:p>
            <a:r>
              <a:rPr lang="zh-CN" altLang="en-US"/>
              <a:t>根据网页结构，设定爬虫</a:t>
            </a:r>
            <a:r>
              <a:rPr lang="zh-CN" altLang="en-US"/>
              <a:t>方案</a:t>
            </a: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sym typeface="+mn-ea"/>
              </a:rPr>
              <a:t>Scarpy</a:t>
            </a:r>
            <a:r>
              <a:rPr lang="zh-CN" dirty="0">
                <a:sym typeface="+mn-ea"/>
              </a:rPr>
              <a:t>爬虫操作入门</a:t>
            </a:r>
            <a:endParaRPr dirty="0"/>
          </a:p>
        </p:txBody>
      </p:sp>
      <p:pic>
        <p:nvPicPr>
          <p:cNvPr id="6" name="图片 5"/>
          <p:cNvPicPr>
            <a:picLocks noChangeAspect="1"/>
          </p:cNvPicPr>
          <p:nvPr/>
        </p:nvPicPr>
        <p:blipFill>
          <a:blip r:embed="rId1"/>
          <a:stretch>
            <a:fillRect/>
          </a:stretch>
        </p:blipFill>
        <p:spPr>
          <a:xfrm>
            <a:off x="111760" y="1065530"/>
            <a:ext cx="8808085" cy="3253740"/>
          </a:xfrm>
          <a:prstGeom prst="rect">
            <a:avLst/>
          </a:prstGeom>
        </p:spPr>
      </p:pic>
      <p:sp>
        <p:nvSpPr>
          <p:cNvPr id="7" name="文本框 6"/>
          <p:cNvSpPr txBox="1"/>
          <p:nvPr/>
        </p:nvSpPr>
        <p:spPr>
          <a:xfrm>
            <a:off x="576580" y="4642485"/>
            <a:ext cx="7760970" cy="368300"/>
          </a:xfrm>
          <a:prstGeom prst="rect">
            <a:avLst/>
          </a:prstGeom>
          <a:noFill/>
        </p:spPr>
        <p:txBody>
          <a:bodyPr wrap="square" rtlCol="0">
            <a:spAutoFit/>
          </a:bodyPr>
          <a:p>
            <a:r>
              <a:rPr lang="zh-CN" altLang="en-US"/>
              <a:t>修改</a:t>
            </a:r>
            <a:r>
              <a:rPr lang="en-US" altLang="zh-CN"/>
              <a:t>scrapy</a:t>
            </a:r>
            <a:r>
              <a:rPr lang="zh-CN" altLang="en-US"/>
              <a:t>框架生成的</a:t>
            </a:r>
            <a:r>
              <a:rPr lang="en-US" altLang="zh-CN"/>
              <a:t>pipelines.py</a:t>
            </a:r>
            <a:r>
              <a:rPr lang="zh-CN" altLang="en-US"/>
              <a:t>文件，设置处理</a:t>
            </a:r>
            <a:r>
              <a:rPr lang="en-US" altLang="zh-CN"/>
              <a:t>Item</a:t>
            </a:r>
            <a:r>
              <a:rPr lang="zh-CN" altLang="en-US"/>
              <a:t>容器中的数据</a:t>
            </a:r>
            <a:r>
              <a:rPr lang="zh-CN" altLang="en-US"/>
              <a:t>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sym typeface="+mn-ea"/>
              </a:rPr>
              <a:t>Scarpy</a:t>
            </a:r>
            <a:r>
              <a:rPr lang="zh-CN" dirty="0">
                <a:sym typeface="+mn-ea"/>
              </a:rPr>
              <a:t>爬虫操作入门</a:t>
            </a:r>
            <a:endParaRPr dirty="0"/>
          </a:p>
        </p:txBody>
      </p:sp>
      <p:pic>
        <p:nvPicPr>
          <p:cNvPr id="2" name="图片 1"/>
          <p:cNvPicPr>
            <a:picLocks noChangeAspect="1"/>
          </p:cNvPicPr>
          <p:nvPr/>
        </p:nvPicPr>
        <p:blipFill>
          <a:blip r:embed="rId1"/>
          <a:stretch>
            <a:fillRect/>
          </a:stretch>
        </p:blipFill>
        <p:spPr>
          <a:xfrm>
            <a:off x="469900" y="1638935"/>
            <a:ext cx="8203565" cy="3580130"/>
          </a:xfrm>
          <a:prstGeom prst="rect">
            <a:avLst/>
          </a:prstGeom>
        </p:spPr>
      </p:pic>
      <p:sp>
        <p:nvSpPr>
          <p:cNvPr id="4" name="文本框 3"/>
          <p:cNvSpPr txBox="1"/>
          <p:nvPr/>
        </p:nvSpPr>
        <p:spPr>
          <a:xfrm>
            <a:off x="737870" y="5508625"/>
            <a:ext cx="7793355" cy="922020"/>
          </a:xfrm>
          <a:prstGeom prst="rect">
            <a:avLst/>
          </a:prstGeom>
          <a:noFill/>
        </p:spPr>
        <p:txBody>
          <a:bodyPr wrap="square" rtlCol="0">
            <a:spAutoFit/>
          </a:bodyPr>
          <a:p>
            <a:r>
              <a:rPr lang="zh-CN" altLang="en-US"/>
              <a:t>修改</a:t>
            </a:r>
            <a:r>
              <a:rPr lang="en-US" altLang="zh-CN"/>
              <a:t>scrapy</a:t>
            </a:r>
            <a:r>
              <a:rPr lang="zh-CN" altLang="en-US"/>
              <a:t>框架生成的</a:t>
            </a:r>
            <a:r>
              <a:rPr lang="en-US" altLang="zh-CN"/>
              <a:t>settings.py</a:t>
            </a:r>
            <a:r>
              <a:rPr lang="zh-CN" altLang="en-US"/>
              <a:t>文件，这里仅需将该部分的代码前的注释（</a:t>
            </a:r>
            <a:r>
              <a:rPr lang="en-US" altLang="zh-CN"/>
              <a:t>#</a:t>
            </a:r>
            <a:r>
              <a:rPr lang="zh-CN" altLang="en-US"/>
              <a:t>）取消掉即可。主要目的是将</a:t>
            </a:r>
            <a:r>
              <a:rPr lang="en-US" altLang="zh-CN"/>
              <a:t>pipelines</a:t>
            </a:r>
            <a:r>
              <a:rPr lang="zh-CN" altLang="en-US"/>
              <a:t>里的MyScrapyPipeline类注册</a:t>
            </a:r>
            <a:r>
              <a:rPr lang="en-US" altLang="zh-CN"/>
              <a:t>Item_Pipelines</a:t>
            </a:r>
            <a:r>
              <a:rPr lang="zh-CN" altLang="en-US"/>
              <a:t>中，以将设置好的数据处理方法供</a:t>
            </a:r>
            <a:r>
              <a:rPr lang="en-US" altLang="zh-CN"/>
              <a:t>Item</a:t>
            </a:r>
            <a:r>
              <a:rPr lang="zh-CN" altLang="en-US"/>
              <a:t>容器</a:t>
            </a:r>
            <a:r>
              <a:rPr lang="zh-CN" altLang="en-US"/>
              <a:t>调用。</a:t>
            </a: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dirty="0"/>
              <a:t>Scarpy框架使用</a:t>
            </a:r>
            <a:endParaRPr dirty="0"/>
          </a:p>
        </p:txBody>
      </p:sp>
      <p:pic>
        <p:nvPicPr>
          <p:cNvPr id="2" name="图片 1"/>
          <p:cNvPicPr>
            <a:picLocks noChangeAspect="1"/>
          </p:cNvPicPr>
          <p:nvPr/>
        </p:nvPicPr>
        <p:blipFill>
          <a:blip r:embed="rId1"/>
          <a:stretch>
            <a:fillRect/>
          </a:stretch>
        </p:blipFill>
        <p:spPr>
          <a:xfrm>
            <a:off x="1454785" y="2369820"/>
            <a:ext cx="2605405" cy="2880995"/>
          </a:xfrm>
          <a:prstGeom prst="rect">
            <a:avLst/>
          </a:prstGeom>
        </p:spPr>
      </p:pic>
      <p:pic>
        <p:nvPicPr>
          <p:cNvPr id="4" name="图片 3"/>
          <p:cNvPicPr>
            <a:picLocks noChangeAspect="1"/>
          </p:cNvPicPr>
          <p:nvPr/>
        </p:nvPicPr>
        <p:blipFill>
          <a:blip r:embed="rId2"/>
          <a:stretch>
            <a:fillRect/>
          </a:stretch>
        </p:blipFill>
        <p:spPr>
          <a:xfrm>
            <a:off x="102235" y="1109345"/>
            <a:ext cx="2605405" cy="767715"/>
          </a:xfrm>
          <a:prstGeom prst="rect">
            <a:avLst/>
          </a:prstGeom>
        </p:spPr>
      </p:pic>
      <p:cxnSp>
        <p:nvCxnSpPr>
          <p:cNvPr id="9" name="直接箭头连接符 8"/>
          <p:cNvCxnSpPr/>
          <p:nvPr/>
        </p:nvCxnSpPr>
        <p:spPr>
          <a:xfrm>
            <a:off x="1306830" y="1662430"/>
            <a:ext cx="330835" cy="815340"/>
          </a:xfrm>
          <a:prstGeom prst="straightConnector1">
            <a:avLst/>
          </a:prstGeom>
          <a:ln w="38100">
            <a:solidFill>
              <a:srgbClr val="E60012"/>
            </a:solidFill>
            <a:tailEnd type="arrow"/>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5658485" y="1996440"/>
            <a:ext cx="2786380" cy="3476625"/>
          </a:xfrm>
          <a:prstGeom prst="rect">
            <a:avLst/>
          </a:prstGeom>
        </p:spPr>
      </p:pic>
      <p:cxnSp>
        <p:nvCxnSpPr>
          <p:cNvPr id="6" name="直接箭头连接符 5"/>
          <p:cNvCxnSpPr/>
          <p:nvPr/>
        </p:nvCxnSpPr>
        <p:spPr>
          <a:xfrm flipV="1">
            <a:off x="4015105" y="3317875"/>
            <a:ext cx="1612900" cy="8890"/>
          </a:xfrm>
          <a:prstGeom prst="straightConnector1">
            <a:avLst/>
          </a:prstGeom>
          <a:ln w="38100">
            <a:solidFill>
              <a:srgbClr val="E6001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2853948" y="2877565"/>
            <a:ext cx="5979333" cy="645160"/>
          </a:xfrm>
          <a:prstGeom prst="rect">
            <a:avLst/>
          </a:prstGeom>
          <a:noFill/>
        </p:spPr>
        <p:txBody>
          <a:bodyPr wrap="square" rtlCol="0">
            <a:spAutoFit/>
          </a:bodyPr>
          <a:lstStyle/>
          <a:p>
            <a:pPr algn="ctr"/>
            <a:r>
              <a:rPr lang="en-US" sz="3600" dirty="0">
                <a:solidFill>
                  <a:schemeClr val="bg1"/>
                </a:solidFill>
                <a:cs typeface="+mn-ea"/>
                <a:sym typeface="+mn-lt"/>
              </a:rPr>
              <a:t>BeautifulSoup</a:t>
            </a:r>
            <a:endParaRPr lang="en-US" sz="3600" dirty="0">
              <a:solidFill>
                <a:schemeClr val="bg1"/>
              </a:solidFill>
              <a:cs typeface="+mn-ea"/>
              <a:sym typeface="+mn-lt"/>
            </a:endParaRPr>
          </a:p>
        </p:txBody>
      </p:sp>
      <p:grpSp>
        <p:nvGrpSpPr>
          <p:cNvPr id="10" name="组合 9"/>
          <p:cNvGrpSpPr/>
          <p:nvPr/>
        </p:nvGrpSpPr>
        <p:grpSpPr>
          <a:xfrm>
            <a:off x="1481329" y="2632179"/>
            <a:ext cx="1199104" cy="1573941"/>
            <a:chOff x="1041891" y="2887277"/>
            <a:chExt cx="1036261" cy="1434712"/>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127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01</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632528"/>
            <a:ext cx="8229600" cy="861928"/>
          </a:xfrm>
          <a:prstGeom prst="rect">
            <a:avLst/>
          </a:prstGeom>
        </p:spPr>
        <p:txBody>
          <a:bodyPr/>
          <a:lstStyle/>
          <a:p>
            <a:r>
              <a:rPr lang="zh-CN" altLang="en-US" sz="5400" b="1" kern="10" spc="300" dirty="0">
                <a:solidFill>
                  <a:schemeClr val="bg1"/>
                </a:solidFill>
                <a:cs typeface="+mn-ea"/>
                <a:sym typeface="+mn-lt"/>
              </a:rPr>
              <a:t>谢谢</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sp>
        <p:nvSpPr>
          <p:cNvPr id="2" name="文本框 1"/>
          <p:cNvSpPr txBox="1"/>
          <p:nvPr/>
        </p:nvSpPr>
        <p:spPr>
          <a:xfrm>
            <a:off x="231775" y="876300"/>
            <a:ext cx="2820670" cy="3415030"/>
          </a:xfrm>
          <a:prstGeom prst="rect">
            <a:avLst/>
          </a:prstGeom>
          <a:noFill/>
        </p:spPr>
        <p:txBody>
          <a:bodyPr wrap="square" rtlCol="0" anchor="t">
            <a:spAutoFit/>
          </a:bodyPr>
          <a:p>
            <a:pPr>
              <a:lnSpc>
                <a:spcPct val="150000"/>
              </a:lnSpc>
            </a:pPr>
            <a:r>
              <a:rPr lang="zh-CN" altLang="en-US"/>
              <a:t>什么是DOM？</a:t>
            </a:r>
            <a:endParaRPr lang="zh-CN" altLang="en-US"/>
          </a:p>
          <a:p>
            <a:pPr>
              <a:lnSpc>
                <a:spcPct val="150000"/>
              </a:lnSpc>
            </a:pPr>
            <a:r>
              <a:rPr lang="zh-CN" altLang="en-US"/>
              <a:t>DOM，全称是“Document Object Model（文档对象模型） ，它是由W3C定义的一个标准</a:t>
            </a:r>
            <a:r>
              <a:rPr lang="en-US" altLang="zh-CN"/>
              <a:t>;</a:t>
            </a:r>
            <a:endParaRPr lang="en-US" altLang="zh-CN"/>
          </a:p>
          <a:p>
            <a:pPr>
              <a:lnSpc>
                <a:spcPct val="150000"/>
              </a:lnSpc>
            </a:pPr>
            <a:r>
              <a:rPr lang="en-US" altLang="zh-CN"/>
              <a:t>DOM采用的是树形结构，一个个树枝的形式来表示页面中的每个元素.</a:t>
            </a:r>
            <a:endParaRPr lang="en-US" altLang="zh-CN"/>
          </a:p>
        </p:txBody>
      </p:sp>
      <p:pic>
        <p:nvPicPr>
          <p:cNvPr id="3" name="图片 2"/>
          <p:cNvPicPr>
            <a:picLocks noChangeAspect="1"/>
          </p:cNvPicPr>
          <p:nvPr/>
        </p:nvPicPr>
        <p:blipFill>
          <a:blip r:embed="rId1"/>
          <a:stretch>
            <a:fillRect/>
          </a:stretch>
        </p:blipFill>
        <p:spPr>
          <a:xfrm>
            <a:off x="3163570" y="1173480"/>
            <a:ext cx="5920740" cy="48088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pic>
        <p:nvPicPr>
          <p:cNvPr id="5" name="图片 4"/>
          <p:cNvPicPr>
            <a:picLocks noChangeAspect="1"/>
          </p:cNvPicPr>
          <p:nvPr/>
        </p:nvPicPr>
        <p:blipFill>
          <a:blip r:embed="rId1"/>
          <a:stretch>
            <a:fillRect/>
          </a:stretch>
        </p:blipFill>
        <p:spPr>
          <a:xfrm>
            <a:off x="-18415" y="675640"/>
            <a:ext cx="3372485" cy="4693285"/>
          </a:xfrm>
          <a:prstGeom prst="rect">
            <a:avLst/>
          </a:prstGeom>
        </p:spPr>
      </p:pic>
      <p:sp>
        <p:nvSpPr>
          <p:cNvPr id="6" name="矩形 5"/>
          <p:cNvSpPr/>
          <p:nvPr/>
        </p:nvSpPr>
        <p:spPr>
          <a:xfrm>
            <a:off x="5885815" y="881380"/>
            <a:ext cx="1278890" cy="3879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solidFill>
                  <a:schemeClr val="tx1"/>
                </a:solidFill>
              </a:rPr>
              <a:t>document</a:t>
            </a:r>
            <a:endParaRPr lang="en-US" altLang="zh-CN">
              <a:solidFill>
                <a:schemeClr val="tx1"/>
              </a:solidFill>
            </a:endParaRPr>
          </a:p>
        </p:txBody>
      </p:sp>
      <p:sp>
        <p:nvSpPr>
          <p:cNvPr id="8" name="矩形 7"/>
          <p:cNvSpPr/>
          <p:nvPr/>
        </p:nvSpPr>
        <p:spPr>
          <a:xfrm>
            <a:off x="5885815" y="1437640"/>
            <a:ext cx="1278890"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html</a:t>
            </a:r>
            <a:endParaRPr lang="en-US" altLang="zh-CN">
              <a:solidFill>
                <a:schemeClr val="tx1"/>
              </a:solidFill>
            </a:endParaRPr>
          </a:p>
        </p:txBody>
      </p:sp>
      <p:sp>
        <p:nvSpPr>
          <p:cNvPr id="9" name="矩形 8"/>
          <p:cNvSpPr/>
          <p:nvPr/>
        </p:nvSpPr>
        <p:spPr>
          <a:xfrm>
            <a:off x="7354570" y="2141855"/>
            <a:ext cx="1278890"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head</a:t>
            </a:r>
            <a:endParaRPr lang="en-US" altLang="zh-CN">
              <a:solidFill>
                <a:schemeClr val="tx1"/>
              </a:solidFill>
            </a:endParaRPr>
          </a:p>
        </p:txBody>
      </p:sp>
      <p:sp>
        <p:nvSpPr>
          <p:cNvPr id="10" name="矩形 9"/>
          <p:cNvSpPr/>
          <p:nvPr/>
        </p:nvSpPr>
        <p:spPr>
          <a:xfrm>
            <a:off x="4909185" y="2141855"/>
            <a:ext cx="1278890"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body</a:t>
            </a:r>
            <a:endParaRPr lang="en-US" altLang="zh-CN">
              <a:solidFill>
                <a:schemeClr val="tx1"/>
              </a:solidFill>
            </a:endParaRPr>
          </a:p>
        </p:txBody>
      </p:sp>
      <p:sp>
        <p:nvSpPr>
          <p:cNvPr id="11" name="矩形 10"/>
          <p:cNvSpPr/>
          <p:nvPr/>
        </p:nvSpPr>
        <p:spPr>
          <a:xfrm>
            <a:off x="7099935" y="2741930"/>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meta</a:t>
            </a:r>
            <a:endParaRPr lang="en-US" altLang="zh-CN">
              <a:solidFill>
                <a:schemeClr val="tx1"/>
              </a:solidFill>
            </a:endParaRPr>
          </a:p>
        </p:txBody>
      </p:sp>
      <p:sp>
        <p:nvSpPr>
          <p:cNvPr id="12" name="矩形 11"/>
          <p:cNvSpPr/>
          <p:nvPr/>
        </p:nvSpPr>
        <p:spPr>
          <a:xfrm>
            <a:off x="8217535" y="2744470"/>
            <a:ext cx="78676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title</a:t>
            </a:r>
            <a:endParaRPr lang="en-US" altLang="zh-CN">
              <a:solidFill>
                <a:schemeClr val="tx1"/>
              </a:solidFill>
            </a:endParaRPr>
          </a:p>
        </p:txBody>
      </p:sp>
      <p:sp>
        <p:nvSpPr>
          <p:cNvPr id="13" name="矩形 12"/>
          <p:cNvSpPr/>
          <p:nvPr/>
        </p:nvSpPr>
        <p:spPr>
          <a:xfrm>
            <a:off x="5166360" y="2736215"/>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div</a:t>
            </a:r>
            <a:endParaRPr lang="en-US" altLang="zh-CN">
              <a:solidFill>
                <a:schemeClr val="tx1"/>
              </a:solidFill>
            </a:endParaRPr>
          </a:p>
        </p:txBody>
      </p:sp>
      <p:sp>
        <p:nvSpPr>
          <p:cNvPr id="14" name="矩形 13"/>
          <p:cNvSpPr/>
          <p:nvPr/>
        </p:nvSpPr>
        <p:spPr>
          <a:xfrm>
            <a:off x="4930775" y="3402330"/>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div</a:t>
            </a:r>
            <a:endParaRPr lang="en-US" altLang="zh-CN">
              <a:solidFill>
                <a:schemeClr val="tx1"/>
              </a:solidFill>
            </a:endParaRPr>
          </a:p>
        </p:txBody>
      </p:sp>
      <p:sp>
        <p:nvSpPr>
          <p:cNvPr id="15" name="矩形 14"/>
          <p:cNvSpPr/>
          <p:nvPr/>
        </p:nvSpPr>
        <p:spPr>
          <a:xfrm>
            <a:off x="6618605" y="3402330"/>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div</a:t>
            </a:r>
            <a:endParaRPr lang="en-US" altLang="zh-CN">
              <a:solidFill>
                <a:schemeClr val="tx1"/>
              </a:solidFill>
            </a:endParaRPr>
          </a:p>
        </p:txBody>
      </p:sp>
      <p:sp>
        <p:nvSpPr>
          <p:cNvPr id="16" name="矩形 15"/>
          <p:cNvSpPr/>
          <p:nvPr/>
        </p:nvSpPr>
        <p:spPr>
          <a:xfrm>
            <a:off x="3647440" y="3402330"/>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h1</a:t>
            </a:r>
            <a:endParaRPr lang="en-US" altLang="zh-CN">
              <a:solidFill>
                <a:schemeClr val="tx1"/>
              </a:solidFill>
            </a:endParaRPr>
          </a:p>
        </p:txBody>
      </p:sp>
      <p:sp>
        <p:nvSpPr>
          <p:cNvPr id="17" name="矩形 16"/>
          <p:cNvSpPr/>
          <p:nvPr/>
        </p:nvSpPr>
        <p:spPr>
          <a:xfrm>
            <a:off x="2967990" y="4980940"/>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h2</a:t>
            </a:r>
            <a:endParaRPr lang="en-US" altLang="zh-CN">
              <a:solidFill>
                <a:schemeClr val="tx1"/>
              </a:solidFill>
            </a:endParaRPr>
          </a:p>
        </p:txBody>
      </p:sp>
      <p:sp>
        <p:nvSpPr>
          <p:cNvPr id="18" name="矩形 17"/>
          <p:cNvSpPr/>
          <p:nvPr/>
        </p:nvSpPr>
        <p:spPr>
          <a:xfrm>
            <a:off x="3964940" y="4980940"/>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p</a:t>
            </a:r>
            <a:endParaRPr lang="en-US" altLang="zh-CN">
              <a:solidFill>
                <a:schemeClr val="tx1"/>
              </a:solidFill>
            </a:endParaRPr>
          </a:p>
        </p:txBody>
      </p:sp>
      <p:sp>
        <p:nvSpPr>
          <p:cNvPr id="19" name="矩形 18"/>
          <p:cNvSpPr/>
          <p:nvPr/>
        </p:nvSpPr>
        <p:spPr>
          <a:xfrm>
            <a:off x="4930775" y="4980940"/>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hr</a:t>
            </a:r>
            <a:endParaRPr lang="en-US" altLang="zh-CN">
              <a:solidFill>
                <a:schemeClr val="tx1"/>
              </a:solidFill>
            </a:endParaRPr>
          </a:p>
        </p:txBody>
      </p:sp>
      <p:sp>
        <p:nvSpPr>
          <p:cNvPr id="20" name="矩形 19"/>
          <p:cNvSpPr/>
          <p:nvPr/>
        </p:nvSpPr>
        <p:spPr>
          <a:xfrm>
            <a:off x="6142355" y="4980940"/>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h2</a:t>
            </a:r>
            <a:endParaRPr lang="en-US" altLang="zh-CN">
              <a:solidFill>
                <a:schemeClr val="tx1"/>
              </a:solidFill>
            </a:endParaRPr>
          </a:p>
        </p:txBody>
      </p:sp>
      <p:sp>
        <p:nvSpPr>
          <p:cNvPr id="21" name="矩形 20"/>
          <p:cNvSpPr/>
          <p:nvPr/>
        </p:nvSpPr>
        <p:spPr>
          <a:xfrm>
            <a:off x="7098030" y="4980940"/>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p</a:t>
            </a:r>
            <a:endParaRPr lang="en-US" altLang="zh-CN">
              <a:solidFill>
                <a:schemeClr val="tx1"/>
              </a:solidFill>
            </a:endParaRPr>
          </a:p>
        </p:txBody>
      </p:sp>
      <p:sp>
        <p:nvSpPr>
          <p:cNvPr id="22" name="矩形 21"/>
          <p:cNvSpPr/>
          <p:nvPr/>
        </p:nvSpPr>
        <p:spPr>
          <a:xfrm>
            <a:off x="8080375" y="4980940"/>
            <a:ext cx="768985" cy="38798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solidFill>
                  <a:schemeClr val="tx1"/>
                </a:solidFill>
              </a:rPr>
              <a:t>hr</a:t>
            </a:r>
            <a:endParaRPr lang="en-US" altLang="zh-CN">
              <a:solidFill>
                <a:schemeClr val="tx1"/>
              </a:solidFill>
            </a:endParaRPr>
          </a:p>
        </p:txBody>
      </p:sp>
      <p:sp>
        <p:nvSpPr>
          <p:cNvPr id="23" name="矩形 22"/>
          <p:cNvSpPr/>
          <p:nvPr/>
        </p:nvSpPr>
        <p:spPr>
          <a:xfrm>
            <a:off x="3999865" y="5745480"/>
            <a:ext cx="701040" cy="2781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solidFill>
                  <a:schemeClr val="tx1"/>
                </a:solidFill>
              </a:rPr>
              <a:t>text</a:t>
            </a:r>
            <a:endParaRPr lang="en-US" altLang="zh-CN">
              <a:solidFill>
                <a:schemeClr val="tx1"/>
              </a:solidFill>
            </a:endParaRPr>
          </a:p>
        </p:txBody>
      </p:sp>
      <p:sp>
        <p:nvSpPr>
          <p:cNvPr id="24" name="矩形 23"/>
          <p:cNvSpPr/>
          <p:nvPr/>
        </p:nvSpPr>
        <p:spPr>
          <a:xfrm>
            <a:off x="6191250" y="5745480"/>
            <a:ext cx="670560" cy="278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solidFill>
                  <a:schemeClr val="tx1"/>
                </a:solidFill>
              </a:rPr>
              <a:t>text</a:t>
            </a:r>
            <a:endParaRPr lang="en-US" altLang="zh-CN">
              <a:solidFill>
                <a:schemeClr val="tx1"/>
              </a:solidFill>
            </a:endParaRPr>
          </a:p>
        </p:txBody>
      </p:sp>
      <p:sp>
        <p:nvSpPr>
          <p:cNvPr id="25" name="矩形 24"/>
          <p:cNvSpPr/>
          <p:nvPr/>
        </p:nvSpPr>
        <p:spPr>
          <a:xfrm>
            <a:off x="7164705" y="5745480"/>
            <a:ext cx="727075" cy="2781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solidFill>
                  <a:schemeClr val="tx1"/>
                </a:solidFill>
              </a:rPr>
              <a:t>text</a:t>
            </a:r>
            <a:endParaRPr lang="en-US" altLang="zh-CN">
              <a:solidFill>
                <a:schemeClr val="tx1"/>
              </a:solidFill>
            </a:endParaRPr>
          </a:p>
        </p:txBody>
      </p:sp>
      <p:sp>
        <p:nvSpPr>
          <p:cNvPr id="29" name="矩形 28"/>
          <p:cNvSpPr/>
          <p:nvPr/>
        </p:nvSpPr>
        <p:spPr>
          <a:xfrm>
            <a:off x="3020695" y="5745480"/>
            <a:ext cx="666750" cy="278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solidFill>
                  <a:schemeClr val="tx1"/>
                </a:solidFill>
              </a:rPr>
              <a:t>text</a:t>
            </a:r>
            <a:endParaRPr lang="en-US" altLang="zh-CN">
              <a:solidFill>
                <a:schemeClr val="tx1"/>
              </a:solidFill>
            </a:endParaRPr>
          </a:p>
        </p:txBody>
      </p:sp>
      <p:cxnSp>
        <p:nvCxnSpPr>
          <p:cNvPr id="31" name="直接连接符 30"/>
          <p:cNvCxnSpPr>
            <a:stCxn id="6" idx="2"/>
            <a:endCxn id="8" idx="0"/>
          </p:cNvCxnSpPr>
          <p:nvPr/>
        </p:nvCxnSpPr>
        <p:spPr>
          <a:xfrm>
            <a:off x="6525260" y="1269365"/>
            <a:ext cx="0" cy="168275"/>
          </a:xfrm>
          <a:prstGeom prst="line">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8" idx="2"/>
            <a:endCxn id="10" idx="0"/>
          </p:cNvCxnSpPr>
          <p:nvPr/>
        </p:nvCxnSpPr>
        <p:spPr>
          <a:xfrm rot="5400000">
            <a:off x="5878830" y="1495425"/>
            <a:ext cx="316230" cy="976630"/>
          </a:xfrm>
          <a:prstGeom prst="bentConnector3">
            <a:avLst>
              <a:gd name="adj1" fmla="val 50000"/>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8" idx="2"/>
            <a:endCxn id="9" idx="0"/>
          </p:cNvCxnSpPr>
          <p:nvPr/>
        </p:nvCxnSpPr>
        <p:spPr>
          <a:xfrm rot="5400000" flipV="1">
            <a:off x="7101205" y="1249045"/>
            <a:ext cx="316230" cy="1468755"/>
          </a:xfrm>
          <a:prstGeom prst="bentConnector3">
            <a:avLst>
              <a:gd name="adj1" fmla="val 49900"/>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10" idx="2"/>
            <a:endCxn id="13" idx="0"/>
          </p:cNvCxnSpPr>
          <p:nvPr/>
        </p:nvCxnSpPr>
        <p:spPr>
          <a:xfrm rot="5400000" flipV="1">
            <a:off x="5446713" y="2631758"/>
            <a:ext cx="206375" cy="2540"/>
          </a:xfrm>
          <a:prstGeom prst="bentConnector3">
            <a:avLst>
              <a:gd name="adj1" fmla="val 50000"/>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9" idx="2"/>
            <a:endCxn id="11" idx="0"/>
          </p:cNvCxnSpPr>
          <p:nvPr/>
        </p:nvCxnSpPr>
        <p:spPr>
          <a:xfrm rot="5400000">
            <a:off x="7633335" y="2381250"/>
            <a:ext cx="212090" cy="509270"/>
          </a:xfrm>
          <a:prstGeom prst="bentConnector3">
            <a:avLst>
              <a:gd name="adj1" fmla="val 50000"/>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9" idx="2"/>
            <a:endCxn id="12" idx="0"/>
          </p:cNvCxnSpPr>
          <p:nvPr/>
        </p:nvCxnSpPr>
        <p:spPr>
          <a:xfrm rot="5400000" flipV="1">
            <a:off x="8195310" y="2328545"/>
            <a:ext cx="214630" cy="617220"/>
          </a:xfrm>
          <a:prstGeom prst="bentConnector3">
            <a:avLst>
              <a:gd name="adj1" fmla="val 50000"/>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3" idx="2"/>
            <a:endCxn id="16" idx="0"/>
          </p:cNvCxnSpPr>
          <p:nvPr/>
        </p:nvCxnSpPr>
        <p:spPr>
          <a:xfrm rot="5400000">
            <a:off x="4652645" y="2503805"/>
            <a:ext cx="278130" cy="1518920"/>
          </a:xfrm>
          <a:prstGeom prst="bentConnector3">
            <a:avLst>
              <a:gd name="adj1" fmla="val 50000"/>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13" idx="2"/>
            <a:endCxn id="14" idx="0"/>
          </p:cNvCxnSpPr>
          <p:nvPr/>
        </p:nvCxnSpPr>
        <p:spPr>
          <a:xfrm rot="5400000">
            <a:off x="5294313" y="3145473"/>
            <a:ext cx="278130" cy="235585"/>
          </a:xfrm>
          <a:prstGeom prst="bentConnector3">
            <a:avLst>
              <a:gd name="adj1" fmla="val 49886"/>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13" idx="2"/>
            <a:endCxn id="15" idx="0"/>
          </p:cNvCxnSpPr>
          <p:nvPr/>
        </p:nvCxnSpPr>
        <p:spPr>
          <a:xfrm rot="5400000" flipV="1">
            <a:off x="6138228" y="2537143"/>
            <a:ext cx="278130" cy="1452245"/>
          </a:xfrm>
          <a:prstGeom prst="bentConnector3">
            <a:avLst>
              <a:gd name="adj1" fmla="val 49886"/>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14" idx="2"/>
            <a:endCxn id="17" idx="0"/>
          </p:cNvCxnSpPr>
          <p:nvPr/>
        </p:nvCxnSpPr>
        <p:spPr>
          <a:xfrm rot="5400000">
            <a:off x="3738880" y="3403600"/>
            <a:ext cx="1190625" cy="1962785"/>
          </a:xfrm>
          <a:prstGeom prst="bentConnector3">
            <a:avLst>
              <a:gd name="adj1" fmla="val 50027"/>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14" idx="2"/>
            <a:endCxn id="18" idx="0"/>
          </p:cNvCxnSpPr>
          <p:nvPr/>
        </p:nvCxnSpPr>
        <p:spPr>
          <a:xfrm rot="5400000">
            <a:off x="4237355" y="3902075"/>
            <a:ext cx="1190625" cy="965835"/>
          </a:xfrm>
          <a:prstGeom prst="bentConnector3">
            <a:avLst>
              <a:gd name="adj1" fmla="val 50027"/>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14" idx="2"/>
            <a:endCxn id="19" idx="0"/>
          </p:cNvCxnSpPr>
          <p:nvPr/>
        </p:nvCxnSpPr>
        <p:spPr>
          <a:xfrm rot="5400000" flipV="1">
            <a:off x="4720273" y="4385628"/>
            <a:ext cx="1190625" cy="3175"/>
          </a:xfrm>
          <a:prstGeom prst="bentConnector2">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15" idx="2"/>
            <a:endCxn id="20" idx="0"/>
          </p:cNvCxnSpPr>
          <p:nvPr/>
        </p:nvCxnSpPr>
        <p:spPr>
          <a:xfrm rot="5400000">
            <a:off x="6169978" y="4147503"/>
            <a:ext cx="1190625" cy="476250"/>
          </a:xfrm>
          <a:prstGeom prst="bentConnector3">
            <a:avLst>
              <a:gd name="adj1" fmla="val 50000"/>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15" idx="2"/>
            <a:endCxn id="21" idx="0"/>
          </p:cNvCxnSpPr>
          <p:nvPr/>
        </p:nvCxnSpPr>
        <p:spPr>
          <a:xfrm rot="5400000" flipV="1">
            <a:off x="6647815" y="4145915"/>
            <a:ext cx="1190625" cy="479425"/>
          </a:xfrm>
          <a:prstGeom prst="bentConnector3">
            <a:avLst>
              <a:gd name="adj1" fmla="val 50027"/>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15" idx="2"/>
            <a:endCxn id="22" idx="0"/>
          </p:cNvCxnSpPr>
          <p:nvPr/>
        </p:nvCxnSpPr>
        <p:spPr>
          <a:xfrm rot="5400000" flipV="1">
            <a:off x="7138988" y="3654743"/>
            <a:ext cx="1190625" cy="1461770"/>
          </a:xfrm>
          <a:prstGeom prst="bentConnector3">
            <a:avLst>
              <a:gd name="adj1" fmla="val 50000"/>
            </a:avLst>
          </a:prstGeom>
          <a:ln w="28575" cmpd="sng">
            <a:solidFill>
              <a:srgbClr val="E60012"/>
            </a:solidFill>
            <a:prstDash val="solid"/>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7" idx="2"/>
            <a:endCxn id="29" idx="0"/>
          </p:cNvCxnSpPr>
          <p:nvPr/>
        </p:nvCxnSpPr>
        <p:spPr>
          <a:xfrm>
            <a:off x="3352800" y="5368925"/>
            <a:ext cx="1270" cy="3765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8" idx="2"/>
            <a:endCxn id="23" idx="0"/>
          </p:cNvCxnSpPr>
          <p:nvPr/>
        </p:nvCxnSpPr>
        <p:spPr>
          <a:xfrm>
            <a:off x="4349750" y="5368925"/>
            <a:ext cx="635" cy="3765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494905" y="5368925"/>
            <a:ext cx="1270" cy="3765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0" idx="2"/>
            <a:endCxn id="24" idx="0"/>
          </p:cNvCxnSpPr>
          <p:nvPr/>
        </p:nvCxnSpPr>
        <p:spPr>
          <a:xfrm flipH="1">
            <a:off x="6526530" y="5368925"/>
            <a:ext cx="635" cy="3765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708015" y="3866515"/>
            <a:ext cx="69786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solidFill>
                  <a:schemeClr val="tx1"/>
                </a:solidFill>
              </a:rPr>
              <a:t>class</a:t>
            </a:r>
            <a:endParaRPr lang="en-US" altLang="zh-CN" sz="1400">
              <a:solidFill>
                <a:schemeClr val="tx1"/>
              </a:solidFill>
            </a:endParaRPr>
          </a:p>
        </p:txBody>
      </p:sp>
      <p:sp>
        <p:nvSpPr>
          <p:cNvPr id="53" name="矩形 52"/>
          <p:cNvSpPr/>
          <p:nvPr/>
        </p:nvSpPr>
        <p:spPr>
          <a:xfrm>
            <a:off x="7519670" y="3866515"/>
            <a:ext cx="69786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solidFill>
                  <a:schemeClr val="tx1"/>
                </a:solidFill>
              </a:rPr>
              <a:t>class</a:t>
            </a:r>
            <a:endParaRPr lang="en-US" altLang="zh-CN" sz="1400">
              <a:solidFill>
                <a:schemeClr val="tx1"/>
              </a:solidFill>
            </a:endParaRPr>
          </a:p>
        </p:txBody>
      </p:sp>
      <p:cxnSp>
        <p:nvCxnSpPr>
          <p:cNvPr id="55" name="肘形连接符 54"/>
          <p:cNvCxnSpPr>
            <a:stCxn id="14" idx="3"/>
            <a:endCxn id="52" idx="0"/>
          </p:cNvCxnSpPr>
          <p:nvPr/>
        </p:nvCxnSpPr>
        <p:spPr>
          <a:xfrm>
            <a:off x="5699760" y="3596640"/>
            <a:ext cx="357505" cy="269875"/>
          </a:xfrm>
          <a:prstGeom prst="bentConnector2">
            <a:avLst/>
          </a:prstGeom>
          <a:ln w="22225" cmpd="sng">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15" idx="3"/>
            <a:endCxn id="53" idx="0"/>
          </p:cNvCxnSpPr>
          <p:nvPr/>
        </p:nvCxnSpPr>
        <p:spPr>
          <a:xfrm>
            <a:off x="7387590" y="3596640"/>
            <a:ext cx="481330" cy="269875"/>
          </a:xfrm>
          <a:prstGeom prst="bentConnector2">
            <a:avLst/>
          </a:prstGeom>
          <a:ln w="22225" cmpd="sng">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28905" y="6156960"/>
            <a:ext cx="3836035" cy="368300"/>
          </a:xfrm>
          <a:prstGeom prst="rect">
            <a:avLst/>
          </a:prstGeom>
          <a:noFill/>
        </p:spPr>
        <p:txBody>
          <a:bodyPr wrap="square" rtlCol="0" anchor="t">
            <a:spAutoFit/>
          </a:bodyPr>
          <a:p>
            <a:r>
              <a:rPr lang="zh-CN" altLang="en-US">
                <a:effectLst>
                  <a:glow rad="228600">
                    <a:schemeClr val="accent4">
                      <a:satMod val="175000"/>
                      <a:alpha val="40000"/>
                    </a:schemeClr>
                  </a:glow>
                </a:effectLst>
              </a:rPr>
              <a:t>soup.findAll(class_='view_text')</a:t>
            </a:r>
            <a:endParaRPr lang="zh-CN" altLang="en-US">
              <a:effectLst>
                <a:glow rad="228600">
                  <a:schemeClr val="accent4">
                    <a:satMod val="175000"/>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sp>
        <p:nvSpPr>
          <p:cNvPr id="2" name="文本框 1"/>
          <p:cNvSpPr txBox="1"/>
          <p:nvPr/>
        </p:nvSpPr>
        <p:spPr>
          <a:xfrm>
            <a:off x="0" y="984885"/>
            <a:ext cx="8279765" cy="506730"/>
          </a:xfrm>
          <a:prstGeom prst="rect">
            <a:avLst/>
          </a:prstGeom>
          <a:noFill/>
        </p:spPr>
        <p:txBody>
          <a:bodyPr wrap="square" rtlCol="0" anchor="t">
            <a:spAutoFit/>
          </a:bodyPr>
          <a:p>
            <a:pPr>
              <a:lnSpc>
                <a:spcPct val="150000"/>
              </a:lnSpc>
            </a:pPr>
            <a:r>
              <a:rPr lang="en-US" altLang="zh-CN"/>
              <a:t>    </a:t>
            </a:r>
            <a:r>
              <a:rPr lang="zh-CN" altLang="en-US"/>
              <a:t>BeautifulSoup是一个可以从HTML或XML文件中提取数据的Python库。</a:t>
            </a:r>
            <a:endParaRPr lang="zh-CN" altLang="en-US"/>
          </a:p>
        </p:txBody>
      </p:sp>
      <p:sp>
        <p:nvSpPr>
          <p:cNvPr id="3" name="文本框 2"/>
          <p:cNvSpPr txBox="1"/>
          <p:nvPr/>
        </p:nvSpPr>
        <p:spPr>
          <a:xfrm>
            <a:off x="685800" y="1834515"/>
            <a:ext cx="3154045" cy="3830955"/>
          </a:xfrm>
          <a:prstGeom prst="rect">
            <a:avLst/>
          </a:prstGeom>
          <a:noFill/>
        </p:spPr>
        <p:txBody>
          <a:bodyPr wrap="square" rtlCol="0" anchor="t">
            <a:spAutoFit/>
          </a:bodyPr>
          <a:p>
            <a:pPr>
              <a:lnSpc>
                <a:spcPct val="150000"/>
              </a:lnSpc>
            </a:pPr>
            <a:r>
              <a:rPr lang="en-US" altLang="zh-CN"/>
              <a:t>1.</a:t>
            </a:r>
            <a:r>
              <a:rPr lang="zh-CN" altLang="en-US"/>
              <a:t>简单筛选</a:t>
            </a:r>
            <a:endParaRPr lang="zh-CN" altLang="en-US"/>
          </a:p>
          <a:p>
            <a:pPr marL="285750" indent="-285750">
              <a:lnSpc>
                <a:spcPct val="150000"/>
              </a:lnSpc>
              <a:buFont typeface="Arial" panose="020B0604020202020204" pitchFamily="34" charset="0"/>
              <a:buChar char="•"/>
            </a:pPr>
            <a:r>
              <a:rPr lang="zh-CN" altLang="en-US"/>
              <a:t>获取p标签对象</a:t>
            </a:r>
            <a:endParaRPr lang="zh-CN" altLang="en-US"/>
          </a:p>
          <a:p>
            <a:pPr lvl="1">
              <a:lnSpc>
                <a:spcPct val="150000"/>
              </a:lnSpc>
            </a:pPr>
            <a:r>
              <a:rPr lang="zh-CN" altLang="en-US"/>
              <a:t>soup.p</a:t>
            </a:r>
            <a:endParaRPr lang="zh-CN" altLang="en-US"/>
          </a:p>
          <a:p>
            <a:pPr marL="285750" indent="-285750">
              <a:lnSpc>
                <a:spcPct val="150000"/>
              </a:lnSpc>
              <a:buFont typeface="Arial" panose="020B0604020202020204" pitchFamily="34" charset="0"/>
              <a:buChar char="•"/>
            </a:pPr>
            <a:r>
              <a:rPr lang="zh-CN" altLang="en-US"/>
              <a:t>获取p标签名称</a:t>
            </a:r>
            <a:endParaRPr lang="zh-CN" altLang="en-US"/>
          </a:p>
          <a:p>
            <a:pPr lvl="1">
              <a:lnSpc>
                <a:spcPct val="150000"/>
              </a:lnSpc>
            </a:pPr>
            <a:r>
              <a:rPr lang="zh-CN" altLang="en-US"/>
              <a:t>soup.p.name</a:t>
            </a:r>
            <a:endParaRPr lang="zh-CN" altLang="en-US"/>
          </a:p>
          <a:p>
            <a:pPr marL="285750" indent="-285750">
              <a:lnSpc>
                <a:spcPct val="150000"/>
              </a:lnSpc>
              <a:buFont typeface="Arial" panose="020B0604020202020204" pitchFamily="34" charset="0"/>
              <a:buChar char="•"/>
            </a:pPr>
            <a:r>
              <a:rPr lang="zh-CN" altLang="en-US"/>
              <a:t>获取p标签属性值</a:t>
            </a:r>
            <a:endParaRPr lang="zh-CN" altLang="en-US"/>
          </a:p>
          <a:p>
            <a:pPr lvl="1">
              <a:lnSpc>
                <a:spcPct val="150000"/>
              </a:lnSpc>
            </a:pPr>
            <a:r>
              <a:rPr lang="zh-CN" altLang="en-US"/>
              <a:t>soup.p.attrs['href']</a:t>
            </a:r>
            <a:endParaRPr lang="zh-CN" altLang="en-US"/>
          </a:p>
          <a:p>
            <a:pPr marL="285750" indent="-285750">
              <a:lnSpc>
                <a:spcPct val="150000"/>
              </a:lnSpc>
              <a:buFont typeface="Arial" panose="020B0604020202020204" pitchFamily="34" charset="0"/>
              <a:buChar char="•"/>
            </a:pPr>
            <a:r>
              <a:rPr lang="zh-CN" altLang="en-US"/>
              <a:t>获取p标签文本内容</a:t>
            </a:r>
            <a:endParaRPr lang="zh-CN" altLang="en-US"/>
          </a:p>
          <a:p>
            <a:pPr lvl="1">
              <a:lnSpc>
                <a:spcPct val="150000"/>
              </a:lnSpc>
            </a:pPr>
            <a:r>
              <a:rPr lang="zh-CN" altLang="en-US"/>
              <a:t>soup.p.string</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sp>
        <p:nvSpPr>
          <p:cNvPr id="5" name="文本框 4"/>
          <p:cNvSpPr txBox="1"/>
          <p:nvPr/>
        </p:nvSpPr>
        <p:spPr>
          <a:xfrm>
            <a:off x="457200" y="892810"/>
            <a:ext cx="7907655" cy="5532755"/>
          </a:xfrm>
          <a:prstGeom prst="rect">
            <a:avLst/>
          </a:prstGeom>
          <a:noFill/>
        </p:spPr>
        <p:txBody>
          <a:bodyPr wrap="square" rtlCol="0" anchor="t">
            <a:noAutofit/>
          </a:bodyPr>
          <a:p>
            <a:r>
              <a:rPr lang="en-US" altLang="zh-CN"/>
              <a:t>2.</a:t>
            </a:r>
            <a:r>
              <a:rPr lang="zh-CN" altLang="en-US"/>
              <a:t>find_all()方法</a:t>
            </a:r>
            <a:endParaRPr lang="zh-CN" altLang="en-US"/>
          </a:p>
          <a:p>
            <a:pPr marL="285750" indent="-285750">
              <a:lnSpc>
                <a:spcPct val="150000"/>
              </a:lnSpc>
              <a:buFont typeface="Arial" panose="020B0604020202020204" pitchFamily="34" charset="0"/>
              <a:buChar char="•"/>
            </a:pPr>
            <a:r>
              <a:rPr lang="zh-CN" altLang="en-US"/>
              <a:t>通过p标签获取</a:t>
            </a:r>
            <a:endParaRPr lang="zh-CN" altLang="en-US"/>
          </a:p>
          <a:p>
            <a:pPr lvl="1">
              <a:lnSpc>
                <a:spcPct val="150000"/>
              </a:lnSpc>
            </a:pPr>
            <a:r>
              <a:rPr lang="zh-CN" altLang="en-US"/>
              <a:t>soup.find_all('p')</a:t>
            </a:r>
            <a:endParaRPr lang="zh-CN" altLang="en-US"/>
          </a:p>
          <a:p>
            <a:pPr marL="285750" indent="-285750">
              <a:lnSpc>
                <a:spcPct val="150000"/>
              </a:lnSpc>
              <a:buFont typeface="Arial" panose="020B0604020202020204" pitchFamily="34" charset="0"/>
              <a:buChar char="•"/>
            </a:pPr>
            <a:r>
              <a:rPr lang="zh-CN" altLang="en-US"/>
              <a:t>通过属性筛选所有具有value值的标签对象</a:t>
            </a:r>
            <a:endParaRPr lang="zh-CN" altLang="en-US"/>
          </a:p>
          <a:p>
            <a:pPr lvl="1">
              <a:lnSpc>
                <a:spcPct val="150000"/>
              </a:lnSpc>
            </a:pPr>
            <a:r>
              <a:rPr lang="zh-CN" altLang="en-US"/>
              <a:t>soup.find_all(class_='value')</a:t>
            </a:r>
            <a:endParaRPr lang="zh-CN" altLang="en-US"/>
          </a:p>
          <a:p>
            <a:pPr lvl="1">
              <a:lnSpc>
                <a:spcPct val="150000"/>
              </a:lnSpc>
            </a:pPr>
            <a:r>
              <a:rPr lang="zh-CN" altLang="en-US"/>
              <a:t>soup.find_all(id='value')</a:t>
            </a:r>
            <a:endParaRPr lang="zh-CN" altLang="en-US"/>
          </a:p>
          <a:p>
            <a:pPr lvl="1">
              <a:lnSpc>
                <a:spcPct val="150000"/>
              </a:lnSpc>
            </a:pPr>
            <a:r>
              <a:rPr lang="zh-CN" altLang="en-US"/>
              <a:t>soup.find_all(tag='value')</a:t>
            </a:r>
            <a:endParaRPr lang="zh-CN" altLang="en-US"/>
          </a:p>
          <a:p>
            <a:pPr marL="285750" lvl="0" indent="-285750">
              <a:lnSpc>
                <a:spcPct val="150000"/>
              </a:lnSpc>
              <a:buFont typeface="Arial" panose="020B0604020202020204" pitchFamily="34" charset="0"/>
              <a:buChar char="•"/>
            </a:pPr>
            <a:r>
              <a:rPr lang="zh-CN" altLang="en-US"/>
              <a:t>组合筛选:</a:t>
            </a:r>
            <a:endParaRPr lang="zh-CN" altLang="en-US"/>
          </a:p>
          <a:p>
            <a:pPr lvl="1">
              <a:lnSpc>
                <a:spcPct val="150000"/>
              </a:lnSpc>
            </a:pPr>
            <a:r>
              <a:rPr lang="zh-CN" altLang="en-US"/>
              <a:t>筛选出具有value值的p标签对象：</a:t>
            </a:r>
            <a:endParaRPr lang="zh-CN" altLang="en-US"/>
          </a:p>
          <a:p>
            <a:pPr lvl="1">
              <a:lnSpc>
                <a:spcPct val="150000"/>
              </a:lnSpc>
            </a:pPr>
            <a:r>
              <a:rPr lang="zh-CN" altLang="en-US"/>
              <a:t>soup.find_all('p',{'class':'value'})</a:t>
            </a:r>
            <a:endParaRPr lang="zh-CN" altLang="en-US"/>
          </a:p>
          <a:p>
            <a:pPr lvl="1">
              <a:lnSpc>
                <a:spcPct val="150000"/>
              </a:lnSpc>
            </a:pPr>
            <a:r>
              <a:rPr lang="zh-CN" altLang="en-US"/>
              <a:t>筛选同时具有class_='value’和text='文本内容’的p标签对象：</a:t>
            </a:r>
            <a:endParaRPr lang="zh-CN" altLang="en-US"/>
          </a:p>
          <a:p>
            <a:pPr lvl="1">
              <a:lnSpc>
                <a:spcPct val="150000"/>
              </a:lnSpc>
            </a:pPr>
            <a:r>
              <a:rPr lang="zh-CN" altLang="en-US"/>
              <a:t>soup.find_all('p',class_='value',text='文本内容')</a:t>
            </a:r>
            <a:endParaRPr lang="zh-CN" altLang="en-US"/>
          </a:p>
          <a:p>
            <a:pPr lvl="1">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sp>
        <p:nvSpPr>
          <p:cNvPr id="3" name="文本框 2"/>
          <p:cNvSpPr txBox="1"/>
          <p:nvPr/>
        </p:nvSpPr>
        <p:spPr>
          <a:xfrm>
            <a:off x="664845" y="1005840"/>
            <a:ext cx="6694805" cy="4107815"/>
          </a:xfrm>
          <a:prstGeom prst="rect">
            <a:avLst/>
          </a:prstGeom>
          <a:noFill/>
        </p:spPr>
        <p:txBody>
          <a:bodyPr wrap="square" rtlCol="0" anchor="t">
            <a:spAutoFit/>
          </a:bodyPr>
          <a:p>
            <a:pPr>
              <a:lnSpc>
                <a:spcPct val="150000"/>
              </a:lnSpc>
            </a:pPr>
            <a:r>
              <a:rPr lang="en-US" altLang="zh-CN"/>
              <a:t>3.</a:t>
            </a:r>
            <a:r>
              <a:rPr lang="zh-CN" altLang="en-US"/>
              <a:t>select()方法</a:t>
            </a:r>
            <a:endParaRPr lang="zh-CN" altLang="en-US"/>
          </a:p>
          <a:p>
            <a:pPr marL="285750" indent="-285750">
              <a:lnSpc>
                <a:spcPct val="150000"/>
              </a:lnSpc>
              <a:buFont typeface="Arial" panose="020B0604020202020204" pitchFamily="34" charset="0"/>
              <a:buChar char="•"/>
            </a:pPr>
            <a:r>
              <a:rPr lang="zh-CN" altLang="en-US"/>
              <a:t>标签筛选：soup.select('p')</a:t>
            </a:r>
            <a:endParaRPr lang="zh-CN" altLang="en-US"/>
          </a:p>
          <a:p>
            <a:pPr marL="285750" indent="-285750">
              <a:lnSpc>
                <a:spcPct val="150000"/>
              </a:lnSpc>
              <a:buFont typeface="Arial" panose="020B0604020202020204" pitchFamily="34" charset="0"/>
              <a:buChar char="•"/>
            </a:pPr>
            <a:r>
              <a:rPr lang="zh-CN" altLang="en-US"/>
              <a:t>属性筛选:</a:t>
            </a:r>
            <a:endParaRPr lang="zh-CN" altLang="en-US"/>
          </a:p>
          <a:p>
            <a:pPr lvl="1">
              <a:lnSpc>
                <a:spcPct val="150000"/>
              </a:lnSpc>
            </a:pPr>
            <a:r>
              <a:rPr lang="zh-CN" altLang="en-US"/>
              <a:t>通过id属性筛选在属性前必须带</a:t>
            </a:r>
            <a:r>
              <a:rPr lang="en-US" altLang="zh-CN"/>
              <a:t>#</a:t>
            </a:r>
            <a:r>
              <a:rPr lang="zh-CN" altLang="en-US"/>
              <a:t>,</a:t>
            </a:r>
            <a:endParaRPr lang="zh-CN" altLang="en-US"/>
          </a:p>
          <a:p>
            <a:pPr lvl="1">
              <a:lnSpc>
                <a:spcPct val="150000"/>
              </a:lnSpc>
            </a:pPr>
            <a:r>
              <a:rPr lang="zh-CN" altLang="en-US"/>
              <a:t>class选择器属性前带</a:t>
            </a:r>
            <a:r>
              <a:rPr lang="en-US" altLang="zh-CN"/>
              <a:t> .</a:t>
            </a:r>
            <a:r>
              <a:rPr lang="zh-CN" altLang="en-US"/>
              <a:t>,</a:t>
            </a:r>
            <a:endParaRPr lang="zh-CN" altLang="en-US"/>
          </a:p>
          <a:p>
            <a:pPr lvl="1">
              <a:lnSpc>
                <a:spcPct val="150000"/>
              </a:lnSpc>
            </a:pPr>
            <a:r>
              <a:rPr lang="zh-CN" altLang="en-US"/>
              <a:t>普通属性必须放在中括号[]内</a:t>
            </a:r>
            <a:endParaRPr lang="zh-CN" altLang="en-US"/>
          </a:p>
          <a:p>
            <a:pPr lvl="1">
              <a:lnSpc>
                <a:spcPct val="150000"/>
              </a:lnSpc>
            </a:pPr>
            <a:r>
              <a:rPr lang="zh-CN" altLang="en-US"/>
              <a:t>soup.select('.story')</a:t>
            </a:r>
            <a:endParaRPr lang="zh-CN" altLang="en-US"/>
          </a:p>
          <a:p>
            <a:pPr lvl="1">
              <a:lnSpc>
                <a:spcPct val="150000"/>
              </a:lnSpc>
            </a:pPr>
            <a:r>
              <a:rPr lang="zh-CN" altLang="en-US"/>
              <a:t>soup.select('#w')</a:t>
            </a:r>
            <a:endParaRPr lang="zh-CN" altLang="en-US"/>
          </a:p>
          <a:p>
            <a:pPr lvl="1">
              <a:lnSpc>
                <a:spcPct val="150000"/>
              </a:lnSpc>
            </a:pPr>
            <a:r>
              <a:rPr lang="zh-CN" altLang="en-US"/>
              <a:t>soup.select('[href="http://example.com/lacie"]')</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199" y="141288"/>
            <a:ext cx="5428695" cy="571500"/>
          </a:xfrm>
        </p:spPr>
        <p:txBody>
          <a:bodyPr/>
          <a:lstStyle/>
          <a:p>
            <a:r>
              <a:rPr lang="zh-CN" altLang="en-US" dirty="0"/>
              <a:t>BeautifulSoup</a:t>
            </a:r>
            <a:endParaRPr lang="zh-CN" altLang="en-US" dirty="0"/>
          </a:p>
        </p:txBody>
      </p:sp>
      <p:sp>
        <p:nvSpPr>
          <p:cNvPr id="5" name="文本框 4"/>
          <p:cNvSpPr txBox="1"/>
          <p:nvPr/>
        </p:nvSpPr>
        <p:spPr>
          <a:xfrm>
            <a:off x="546100" y="991870"/>
            <a:ext cx="8392795" cy="5617210"/>
          </a:xfrm>
          <a:prstGeom prst="rect">
            <a:avLst/>
          </a:prstGeom>
          <a:noFill/>
        </p:spPr>
        <p:txBody>
          <a:bodyPr wrap="square" rtlCol="0" anchor="t">
            <a:noAutofit/>
          </a:bodyPr>
          <a:p>
            <a:pPr marL="285750" indent="-285750">
              <a:lnSpc>
                <a:spcPct val="150000"/>
              </a:lnSpc>
              <a:buFont typeface="Arial" panose="020B0604020202020204" pitchFamily="34" charset="0"/>
              <a:buChar char="•"/>
            </a:pPr>
            <a:r>
              <a:rPr lang="zh-CN" altLang="en-US"/>
              <a:t>组合筛选</a:t>
            </a:r>
            <a:endParaRPr lang="zh-CN" altLang="en-US"/>
          </a:p>
          <a:p>
            <a:pPr lvl="1">
              <a:lnSpc>
                <a:spcPct val="150000"/>
              </a:lnSpc>
            </a:pPr>
            <a:r>
              <a:rPr lang="zh-CN" altLang="en-US"/>
              <a:t>soup.select('p.story')</a:t>
            </a:r>
            <a:endParaRPr lang="zh-CN" altLang="en-US"/>
          </a:p>
          <a:p>
            <a:pPr lvl="1">
              <a:lnSpc>
                <a:spcPct val="150000"/>
              </a:lnSpc>
            </a:pPr>
            <a:r>
              <a:rPr lang="zh-CN" altLang="en-US"/>
              <a:t>soup.select('p#w')</a:t>
            </a:r>
            <a:endParaRPr lang="zh-CN" altLang="en-US"/>
          </a:p>
          <a:p>
            <a:pPr lvl="1">
              <a:lnSpc>
                <a:spcPct val="150000"/>
              </a:lnSpc>
            </a:pPr>
            <a:r>
              <a:rPr lang="zh-CN" altLang="en-US"/>
              <a:t>soup.select('a[href="http://example.com/lacie"]')</a:t>
            </a:r>
            <a:endParaRPr lang="zh-CN" altLang="en-US"/>
          </a:p>
          <a:p>
            <a:pPr lvl="1">
              <a:lnSpc>
                <a:spcPct val="150000"/>
              </a:lnSpc>
            </a:pPr>
            <a:r>
              <a:rPr lang="zh-CN" altLang="en-US"/>
              <a:t>soup.select('p a[href="http://example.com/lacie"]')</a:t>
            </a:r>
            <a:endParaRPr lang="zh-CN" altLang="en-US"/>
          </a:p>
          <a:p>
            <a:pPr lvl="1">
              <a:lnSpc>
                <a:spcPct val="150000"/>
              </a:lnSpc>
            </a:pPr>
            <a:r>
              <a:rPr lang="zh-CN" altLang="en-US"/>
              <a:t>#空格隔开，表示筛选p标签下的具有属性href="http://example.com/lacie"的a标签</a:t>
            </a:r>
            <a:endParaRPr lang="zh-CN" altLang="en-US"/>
          </a:p>
          <a:p>
            <a:pPr marL="285750" indent="-285750">
              <a:lnSpc>
                <a:spcPct val="150000"/>
              </a:lnSpc>
              <a:buFont typeface="Arial" panose="020B0604020202020204" pitchFamily="34" charset="0"/>
              <a:buChar char="•"/>
            </a:pPr>
            <a:r>
              <a:rPr lang="zh-CN" altLang="en-US"/>
              <a:t>子标签查找</a:t>
            </a:r>
            <a:endParaRPr lang="zh-CN" altLang="en-US"/>
          </a:p>
          <a:p>
            <a:pPr lvl="1">
              <a:lnSpc>
                <a:spcPct val="150000"/>
              </a:lnSpc>
            </a:pPr>
            <a:r>
              <a:rPr lang="zh-CN" altLang="en-US"/>
              <a:t>soup.select('head&gt;title')</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ISPRING_FIRST_PUBLISH" val="1"/>
  <p:tag name="ISPRING_PRESENTATION_TITLE" val="建设银行年终总结通用PPT背景"/>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kvugzl">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4712</Words>
  <Application>WPS 演示</Application>
  <PresentationFormat>全屏显示(4:3)</PresentationFormat>
  <Paragraphs>331</Paragraphs>
  <Slides>30</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Calibri</vt:lpstr>
      <vt:lpstr>微软雅黑</vt:lpstr>
      <vt:lpstr>字魂59号-创粗黑</vt:lpstr>
      <vt:lpstr>黑体</vt:lpstr>
      <vt:lpstr>Arial Unicode MS</vt:lpstr>
      <vt:lpstr>等线</vt:lpstr>
      <vt:lpstr>Wingdings</vt:lpstr>
      <vt:lpstr>Office 主题​​</vt:lpstr>
      <vt:lpstr>爬虫基础</vt:lpstr>
      <vt:lpstr>PowerPoint 演示文稿</vt:lpstr>
      <vt:lpstr>PowerPoint 演示文稿</vt:lpstr>
      <vt:lpstr>BeautifulSoup</vt:lpstr>
      <vt:lpstr>Scrapy框架</vt:lpstr>
      <vt:lpstr>BeautifulSoup</vt:lpstr>
      <vt:lpstr>BeautifulSoup</vt:lpstr>
      <vt:lpstr>BeautifulSoup</vt:lpstr>
      <vt:lpstr>BeautifulSoup</vt:lpstr>
      <vt:lpstr>BeautifulSoup</vt:lpstr>
      <vt:lpstr>BeautifulSoup</vt:lpstr>
      <vt:lpstr>BeautifulSoup</vt:lpstr>
      <vt:lpstr>BeautifulSoup</vt:lpstr>
      <vt:lpstr>BeautifulSoup</vt:lpstr>
      <vt:lpstr>PowerPoint 演示文稿</vt:lpstr>
      <vt:lpstr>Scrapy框架</vt:lpstr>
      <vt:lpstr>Scrapy框架</vt:lpstr>
      <vt:lpstr>Scrapy框架</vt:lpstr>
      <vt:lpstr>Scrapy框架</vt:lpstr>
      <vt:lpstr>Scrapy框架</vt:lpstr>
      <vt:lpstr>PowerPoint 演示文稿</vt:lpstr>
      <vt:lpstr>Scarpy爬虫操作入门</vt:lpstr>
      <vt:lpstr>Scarpy爬虫操作入门</vt:lpstr>
      <vt:lpstr>Scarpy爬虫操作入门</vt:lpstr>
      <vt:lpstr>Scarpy爬虫操作入门</vt:lpstr>
      <vt:lpstr>Scarpy框架使用</vt:lpstr>
      <vt:lpstr>Scarpy爬虫操作入门</vt:lpstr>
      <vt:lpstr>Scarpy爬虫操作入门</vt:lpstr>
      <vt:lpstr>Scarpy框架使用</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天蓝色</dc:title>
  <dc:creator>ljw</dc:creator>
  <cp:lastModifiedBy>et</cp:lastModifiedBy>
  <cp:revision>225</cp:revision>
  <dcterms:created xsi:type="dcterms:W3CDTF">2016-10-26T12:21:00Z</dcterms:created>
  <dcterms:modified xsi:type="dcterms:W3CDTF">2024-03-08T16:29:26Z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2052-11.8.2.12195</vt:lpwstr>
  </property>
  <property fmtid="{D5CDD505-2E9C-101B-9397-08002B2CF9AE}" pid="3" name="ICV">
    <vt:lpwstr>000D2C39DD1147198C7130698C8D6F9F</vt:lpwstr>
  </property>
</Properties>
</file>