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sldIdLst>
    <p:sldId id="256" r:id="rId2"/>
    <p:sldId id="257" r:id="rId3"/>
    <p:sldId id="259" r:id="rId4"/>
    <p:sldId id="258" r:id="rId5"/>
    <p:sldId id="260" r:id="rId6"/>
    <p:sldId id="261" r:id="rId7"/>
    <p:sldId id="262" r:id="rId8"/>
    <p:sldId id="263" r:id="rId9"/>
    <p:sldId id="265" r:id="rId10"/>
    <p:sldId id="264" r:id="rId11"/>
    <p:sldId id="27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12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4CD7A4-EA4E-4C94-9E7D-0293E504817A}" type="datetimeFigureOut">
              <a:rPr lang="en-IN" smtClean="0"/>
              <a:t>1-6-19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20113000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CD7A4-EA4E-4C94-9E7D-0293E504817A}" type="datetimeFigureOut">
              <a:rPr lang="en-IN" smtClean="0"/>
              <a:t>1-6-19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184862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B4CD7A4-EA4E-4C94-9E7D-0293E504817A}" type="datetimeFigureOut">
              <a:rPr lang="en-IN" smtClean="0"/>
              <a:t>1-6-19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171823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B4CD7A4-EA4E-4C94-9E7D-0293E504817A}" type="datetimeFigureOut">
              <a:rPr lang="en-IN" smtClean="0"/>
              <a:t>1-6-19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283743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CD7A4-EA4E-4C94-9E7D-0293E504817A}" type="datetimeFigureOut">
              <a:rPr lang="en-IN" smtClean="0"/>
              <a:t>1-6-19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633613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CD7A4-EA4E-4C94-9E7D-0293E504817A}" type="datetimeFigureOut">
              <a:rPr lang="en-IN" smtClean="0"/>
              <a:t>1-6-19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41371224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CD7A4-EA4E-4C94-9E7D-0293E504817A}" type="datetimeFigureOut">
              <a:rPr lang="en-IN" smtClean="0"/>
              <a:t>1-6-19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137357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CD7A4-EA4E-4C94-9E7D-0293E504817A}" type="datetimeFigureOut">
              <a:rPr lang="en-IN" smtClean="0"/>
              <a:t>1-6-19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46572771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4CD7A4-EA4E-4C94-9E7D-0293E504817A}" type="datetimeFigureOut">
              <a:rPr lang="en-IN" smtClean="0"/>
              <a:t>1-6-19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129584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CD7A4-EA4E-4C94-9E7D-0293E504817A}" type="datetimeFigureOut">
              <a:rPr lang="en-IN" smtClean="0"/>
              <a:t>1-6-19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2010379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4CD7A4-EA4E-4C94-9E7D-0293E504817A}" type="datetimeFigureOut">
              <a:rPr lang="en-IN" smtClean="0"/>
              <a:t>1-6-19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55567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CD7A4-EA4E-4C94-9E7D-0293E504817A}" type="datetimeFigureOut">
              <a:rPr lang="en-IN" smtClean="0"/>
              <a:t>1-6-19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38536874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CD7A4-EA4E-4C94-9E7D-0293E504817A}" type="datetimeFigureOut">
              <a:rPr lang="en-IN" smtClean="0"/>
              <a:t>1-6-19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5138374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B4CD7A4-EA4E-4C94-9E7D-0293E504817A}" type="datetimeFigureOut">
              <a:rPr lang="en-IN" smtClean="0"/>
              <a:t>1-6-19</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A2E26557-23A5-4A86-B31A-E72ADBFE0FA2}" type="slidenum">
              <a:rPr lang="en-IN" smtClean="0"/>
              <a:t>‹#›</a:t>
            </a:fld>
            <a:endParaRPr lang="en-IN"/>
          </a:p>
        </p:txBody>
      </p:sp>
    </p:spTree>
    <p:extLst>
      <p:ext uri="{BB962C8B-B14F-4D97-AF65-F5344CB8AC3E}">
        <p14:creationId xmlns:p14="http://schemas.microsoft.com/office/powerpoint/2010/main" val="99645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B4CD7A4-EA4E-4C94-9E7D-0293E504817A}" type="datetimeFigureOut">
              <a:rPr lang="en-IN" smtClean="0"/>
              <a:t>1-6-19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2E26557-23A5-4A86-B31A-E72ADBFE0FA2}" type="slidenum">
              <a:rPr lang="en-IN" smtClean="0"/>
              <a:t>‹#›</a:t>
            </a:fld>
            <a:endParaRPr lang="en-IN"/>
          </a:p>
        </p:txBody>
      </p:sp>
    </p:spTree>
    <p:extLst>
      <p:ext uri="{BB962C8B-B14F-4D97-AF65-F5344CB8AC3E}">
        <p14:creationId xmlns:p14="http://schemas.microsoft.com/office/powerpoint/2010/main" val="3113147654"/>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ample_moment" TargetMode="External"/><Relationship Id="rId2" Type="http://schemas.openxmlformats.org/officeDocument/2006/relationships/hyperlink" Target="https://en.wikipedia.org/wiki/Estimator" TargetMode="External"/><Relationship Id="rId1" Type="http://schemas.openxmlformats.org/officeDocument/2006/relationships/slideLayout" Target="../slideLayouts/slideLayout2.xml"/><Relationship Id="rId4" Type="http://schemas.openxmlformats.org/officeDocument/2006/relationships/hyperlink" Target="https://en.wikipedia.org/wiki/Quadratic_mea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062B-FF2F-49CF-9914-AB0B93143711}"/>
              </a:ext>
            </a:extLst>
          </p:cNvPr>
          <p:cNvSpPr>
            <a:spLocks noGrp="1"/>
          </p:cNvSpPr>
          <p:nvPr>
            <p:ph type="ctrTitle"/>
          </p:nvPr>
        </p:nvSpPr>
        <p:spPr/>
        <p:txBody>
          <a:bodyPr/>
          <a:lstStyle/>
          <a:p>
            <a:r>
              <a:rPr lang="en-IN" sz="6000" dirty="0"/>
              <a:t>Prediction of Taxi Fares.</a:t>
            </a:r>
          </a:p>
        </p:txBody>
      </p:sp>
      <p:sp>
        <p:nvSpPr>
          <p:cNvPr id="3" name="Subtitle 2">
            <a:extLst>
              <a:ext uri="{FF2B5EF4-FFF2-40B4-BE49-F238E27FC236}">
                <a16:creationId xmlns:a16="http://schemas.microsoft.com/office/drawing/2014/main" id="{2C33D49E-5340-4916-A760-394513F017C7}"/>
              </a:ext>
            </a:extLst>
          </p:cNvPr>
          <p:cNvSpPr>
            <a:spLocks noGrp="1"/>
          </p:cNvSpPr>
          <p:nvPr>
            <p:ph type="subTitle" idx="1"/>
          </p:nvPr>
        </p:nvSpPr>
        <p:spPr>
          <a:xfrm>
            <a:off x="810001" y="5280846"/>
            <a:ext cx="10572000" cy="1430671"/>
          </a:xfrm>
        </p:spPr>
        <p:txBody>
          <a:bodyPr>
            <a:normAutofit/>
          </a:bodyPr>
          <a:lstStyle/>
          <a:p>
            <a:r>
              <a:rPr lang="en-IN" dirty="0"/>
              <a:t>By,</a:t>
            </a:r>
          </a:p>
          <a:p>
            <a:r>
              <a:rPr lang="en-IN" dirty="0"/>
              <a:t>Team 3</a:t>
            </a:r>
          </a:p>
        </p:txBody>
      </p:sp>
    </p:spTree>
    <p:extLst>
      <p:ext uri="{BB962C8B-B14F-4D97-AF65-F5344CB8AC3E}">
        <p14:creationId xmlns:p14="http://schemas.microsoft.com/office/powerpoint/2010/main" val="340386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9939-693C-4953-B569-7C4A759FCB2E}"/>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B84431F7-EC95-4AE8-8EB4-B83512DB63AC}"/>
              </a:ext>
            </a:extLst>
          </p:cNvPr>
          <p:cNvSpPr>
            <a:spLocks noGrp="1"/>
          </p:cNvSpPr>
          <p:nvPr>
            <p:ph idx="1"/>
          </p:nvPr>
        </p:nvSpPr>
        <p:spPr>
          <a:xfrm>
            <a:off x="863884" y="1600851"/>
            <a:ext cx="10810252" cy="3796773"/>
          </a:xfrm>
        </p:spPr>
        <p:txBody>
          <a:bodyPr/>
          <a:lstStyle/>
          <a:p>
            <a:r>
              <a:rPr lang="en-IN" dirty="0">
                <a:sym typeface="+mn-ea"/>
              </a:rPr>
              <a:t>In order to perform data cleaning we should use  LAMBDA function.</a:t>
            </a:r>
          </a:p>
          <a:p>
            <a:r>
              <a:rPr lang="en-US" dirty="0">
                <a:sym typeface="+mn-ea"/>
              </a:rPr>
              <a:t>‘</a:t>
            </a:r>
            <a:r>
              <a:rPr lang="en-US" dirty="0">
                <a:solidFill>
                  <a:srgbClr val="FF0000"/>
                </a:solidFill>
                <a:sym typeface="+mn-ea"/>
              </a:rPr>
              <a:t>Lambda</a:t>
            </a:r>
            <a:r>
              <a:rPr lang="en-US" dirty="0">
                <a:sym typeface="+mn-ea"/>
              </a:rPr>
              <a:t>’ is a specialized function which can be used only once to check the missing values. It is a part of anonymous function.</a:t>
            </a:r>
          </a:p>
          <a:p>
            <a:endParaRPr lang="en-IN" dirty="0"/>
          </a:p>
        </p:txBody>
      </p:sp>
      <p:pic>
        <p:nvPicPr>
          <p:cNvPr id="6" name="Picture 5">
            <a:extLst>
              <a:ext uri="{FF2B5EF4-FFF2-40B4-BE49-F238E27FC236}">
                <a16:creationId xmlns:a16="http://schemas.microsoft.com/office/drawing/2014/main" id="{7B70916F-1281-44FA-9424-4479E9748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45" y="4421175"/>
            <a:ext cx="9554908" cy="1952898"/>
          </a:xfrm>
          <a:prstGeom prst="rect">
            <a:avLst/>
          </a:prstGeom>
        </p:spPr>
      </p:pic>
    </p:spTree>
    <p:extLst>
      <p:ext uri="{BB962C8B-B14F-4D97-AF65-F5344CB8AC3E}">
        <p14:creationId xmlns:p14="http://schemas.microsoft.com/office/powerpoint/2010/main" val="17486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E633-8E9C-4F4D-A3BC-1C075BC7690E}"/>
              </a:ext>
            </a:extLst>
          </p:cNvPr>
          <p:cNvSpPr>
            <a:spLocks noGrp="1"/>
          </p:cNvSpPr>
          <p:nvPr>
            <p:ph type="title"/>
          </p:nvPr>
        </p:nvSpPr>
        <p:spPr/>
        <p:txBody>
          <a:bodyPr/>
          <a:lstStyle/>
          <a:p>
            <a:r>
              <a:rPr lang="en-IN" dirty="0"/>
              <a:t>Correlation:</a:t>
            </a:r>
          </a:p>
        </p:txBody>
      </p:sp>
      <p:pic>
        <p:nvPicPr>
          <p:cNvPr id="5" name="Content Placeholder 4">
            <a:extLst>
              <a:ext uri="{FF2B5EF4-FFF2-40B4-BE49-F238E27FC236}">
                <a16:creationId xmlns:a16="http://schemas.microsoft.com/office/drawing/2014/main" id="{AD1D5118-5E86-44EC-BC28-BC9420EC64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8106" y="2773849"/>
            <a:ext cx="7500323" cy="3636963"/>
          </a:xfrm>
        </p:spPr>
      </p:pic>
      <p:sp>
        <p:nvSpPr>
          <p:cNvPr id="6" name="TextBox 5">
            <a:extLst>
              <a:ext uri="{FF2B5EF4-FFF2-40B4-BE49-F238E27FC236}">
                <a16:creationId xmlns:a16="http://schemas.microsoft.com/office/drawing/2014/main" id="{F348B31B-91B9-4769-B121-B6F24A6D7C4E}"/>
              </a:ext>
            </a:extLst>
          </p:cNvPr>
          <p:cNvSpPr txBox="1"/>
          <p:nvPr/>
        </p:nvSpPr>
        <p:spPr>
          <a:xfrm>
            <a:off x="106532" y="2884170"/>
            <a:ext cx="3810726" cy="3416320"/>
          </a:xfrm>
          <a:prstGeom prst="rect">
            <a:avLst/>
          </a:prstGeom>
          <a:noFill/>
        </p:spPr>
        <p:txBody>
          <a:bodyPr wrap="square" rtlCol="0">
            <a:spAutoFit/>
          </a:bodyPr>
          <a:lstStyle/>
          <a:p>
            <a:r>
              <a:rPr lang="en-US" b="1" dirty="0"/>
              <a:t>Correlation</a:t>
            </a:r>
            <a:r>
              <a:rPr lang="en-US" dirty="0"/>
              <a:t> is a statistical measure that indicates the extent to which two or more variables fluctuate together. A positive </a:t>
            </a:r>
            <a:r>
              <a:rPr lang="en-US" b="1" i="1" dirty="0"/>
              <a:t>correlation</a:t>
            </a:r>
            <a:r>
              <a:rPr lang="en-US" dirty="0"/>
              <a:t> indicates the extent to which those variables increase or decrease in parallel; a negative </a:t>
            </a:r>
            <a:r>
              <a:rPr lang="en-US" b="1" i="1" dirty="0"/>
              <a:t>correlation</a:t>
            </a:r>
            <a:r>
              <a:rPr lang="en-US" dirty="0"/>
              <a:t> indicates the extent to which one variable increases as the other decreases.</a:t>
            </a:r>
            <a:endParaRPr lang="en-IN" dirty="0"/>
          </a:p>
          <a:p>
            <a:endParaRPr lang="en-IN" dirty="0"/>
          </a:p>
        </p:txBody>
      </p:sp>
    </p:spTree>
    <p:extLst>
      <p:ext uri="{BB962C8B-B14F-4D97-AF65-F5344CB8AC3E}">
        <p14:creationId xmlns:p14="http://schemas.microsoft.com/office/powerpoint/2010/main" val="17013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09C8-3EE3-4953-A864-03F6C1C66057}"/>
              </a:ext>
            </a:extLst>
          </p:cNvPr>
          <p:cNvSpPr>
            <a:spLocks noGrp="1"/>
          </p:cNvSpPr>
          <p:nvPr>
            <p:ph type="title"/>
          </p:nvPr>
        </p:nvSpPr>
        <p:spPr/>
        <p:txBody>
          <a:bodyPr/>
          <a:lstStyle/>
          <a:p>
            <a:r>
              <a:rPr lang="en-IN" dirty="0"/>
              <a:t>Correlation :Heatmaps</a:t>
            </a:r>
          </a:p>
        </p:txBody>
      </p:sp>
      <p:sp>
        <p:nvSpPr>
          <p:cNvPr id="5" name="Content Placeholder 4">
            <a:extLst>
              <a:ext uri="{FF2B5EF4-FFF2-40B4-BE49-F238E27FC236}">
                <a16:creationId xmlns:a16="http://schemas.microsoft.com/office/drawing/2014/main" id="{F9D18E89-2EBA-4D0B-9B33-755037ED6DC3}"/>
              </a:ext>
            </a:extLst>
          </p:cNvPr>
          <p:cNvSpPr>
            <a:spLocks noGrp="1"/>
          </p:cNvSpPr>
          <p:nvPr>
            <p:ph idx="1"/>
          </p:nvPr>
        </p:nvSpPr>
        <p:spPr>
          <a:xfrm>
            <a:off x="144009" y="2390963"/>
            <a:ext cx="3921964" cy="3636511"/>
          </a:xfrm>
        </p:spPr>
        <p:txBody>
          <a:bodyPr/>
          <a:lstStyle/>
          <a:p>
            <a:r>
              <a:rPr lang="en-IN" dirty="0"/>
              <a:t>In previous we are using scatter plots to represent the data model heat map is used to represent the data in blocks positive is in whitish colour and negative represents in black colour it also represents all the features in the given data.</a:t>
            </a:r>
          </a:p>
          <a:p>
            <a:endParaRPr lang="en-IN" dirty="0"/>
          </a:p>
        </p:txBody>
      </p:sp>
      <p:pic>
        <p:nvPicPr>
          <p:cNvPr id="4" name="Picture 3">
            <a:extLst>
              <a:ext uri="{FF2B5EF4-FFF2-40B4-BE49-F238E27FC236}">
                <a16:creationId xmlns:a16="http://schemas.microsoft.com/office/drawing/2014/main" id="{E4205FA5-2682-4676-A25E-2D64D726D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87" y="2561163"/>
            <a:ext cx="7106642" cy="3296110"/>
          </a:xfrm>
          <a:prstGeom prst="rect">
            <a:avLst/>
          </a:prstGeom>
        </p:spPr>
      </p:pic>
    </p:spTree>
    <p:extLst>
      <p:ext uri="{BB962C8B-B14F-4D97-AF65-F5344CB8AC3E}">
        <p14:creationId xmlns:p14="http://schemas.microsoft.com/office/powerpoint/2010/main" val="1412979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5C4F-72B3-46FC-9252-F5E72C7F8A67}"/>
              </a:ext>
            </a:extLst>
          </p:cNvPr>
          <p:cNvSpPr>
            <a:spLocks noGrp="1"/>
          </p:cNvSpPr>
          <p:nvPr>
            <p:ph type="title"/>
          </p:nvPr>
        </p:nvSpPr>
        <p:spPr/>
        <p:txBody>
          <a:bodyPr/>
          <a:lstStyle/>
          <a:p>
            <a:r>
              <a:rPr lang="en-US" dirty="0"/>
              <a:t>Stats model:</a:t>
            </a:r>
            <a:endParaRPr lang="en-IN" dirty="0"/>
          </a:p>
        </p:txBody>
      </p:sp>
      <p:sp>
        <p:nvSpPr>
          <p:cNvPr id="3" name="Content Placeholder 2">
            <a:extLst>
              <a:ext uri="{FF2B5EF4-FFF2-40B4-BE49-F238E27FC236}">
                <a16:creationId xmlns:a16="http://schemas.microsoft.com/office/drawing/2014/main" id="{6E098080-2D64-4652-9116-7AD9D75BA00A}"/>
              </a:ext>
            </a:extLst>
          </p:cNvPr>
          <p:cNvSpPr>
            <a:spLocks noGrp="1"/>
          </p:cNvSpPr>
          <p:nvPr>
            <p:ph idx="1"/>
          </p:nvPr>
        </p:nvSpPr>
        <p:spPr>
          <a:xfrm>
            <a:off x="144009" y="2506373"/>
            <a:ext cx="10563286" cy="3636511"/>
          </a:xfrm>
        </p:spPr>
        <p:txBody>
          <a:bodyPr>
            <a:normAutofit fontScale="85000" lnSpcReduction="20000"/>
          </a:bodyPr>
          <a:lstStyle/>
          <a:p>
            <a:r>
              <a:rPr lang="en-IN" b="1" dirty="0"/>
              <a:t>r-square</a:t>
            </a:r>
            <a:r>
              <a:rPr lang="en-IN" dirty="0"/>
              <a:t> : </a:t>
            </a:r>
            <a:r>
              <a:rPr lang="en-IN" u="sng" dirty="0"/>
              <a:t>R-squared (R</a:t>
            </a:r>
            <a:r>
              <a:rPr lang="en-IN" u="sng" baseline="30000" dirty="0"/>
              <a:t>2</a:t>
            </a:r>
            <a:r>
              <a:rPr lang="en-IN" u="sng" dirty="0"/>
              <a:t>) is a statistical measure that represents the proportion of the variance for a dependent variable that's explained by an independent variable or variables in a regression</a:t>
            </a:r>
            <a:r>
              <a:rPr lang="en-IN" b="1" u="sng" dirty="0"/>
              <a:t> </a:t>
            </a:r>
            <a:r>
              <a:rPr lang="en-IN" u="sng" dirty="0"/>
              <a:t>model. ... It may also be known as the coefficient of determination.</a:t>
            </a:r>
          </a:p>
          <a:p>
            <a:pPr lvl="3" algn="ctr"/>
            <a:r>
              <a:rPr lang="en-IN" sz="1400" dirty="0"/>
              <a:t>R2 = 1 – (Residual Square Error)/(Total Square Error)</a:t>
            </a:r>
          </a:p>
          <a:p>
            <a:r>
              <a:rPr lang="en-IN" dirty="0" err="1"/>
              <a:t>Rmse</a:t>
            </a:r>
            <a:r>
              <a:rPr lang="en-IN" dirty="0"/>
              <a:t>:  </a:t>
            </a:r>
            <a:r>
              <a:rPr lang="en-IN" u="sng" dirty="0"/>
              <a:t>root-mean-square error (RMSE) (or sometimes root-mean-square</a:t>
            </a:r>
            <a:r>
              <a:rPr lang="en-IN" i="1" u="sng" dirty="0"/>
              <a:t>d</a:t>
            </a:r>
            <a:r>
              <a:rPr lang="en-IN" u="sng" dirty="0"/>
              <a:t> error) is a frequently used measure of the differences between values (sample or population values) predicted by a model or an </a:t>
            </a:r>
            <a:r>
              <a:rPr lang="en-IN" dirty="0">
                <a:hlinkClick r:id="rId2" tooltip="Estimator"/>
              </a:rPr>
              <a:t>estimator</a:t>
            </a:r>
            <a:r>
              <a:rPr lang="en-IN" dirty="0"/>
              <a:t> and the values observed. The RMSD represents the square root of the second </a:t>
            </a:r>
            <a:r>
              <a:rPr lang="en-IN" dirty="0">
                <a:hlinkClick r:id="rId3" tooltip="Sample moment"/>
              </a:rPr>
              <a:t>sample moment</a:t>
            </a:r>
            <a:r>
              <a:rPr lang="en-IN" dirty="0"/>
              <a:t> of the differences between predicted values and observed values or the </a:t>
            </a:r>
            <a:r>
              <a:rPr lang="en-IN" dirty="0">
                <a:hlinkClick r:id="rId4" tooltip="Quadratic mean"/>
              </a:rPr>
              <a:t>quadratic mean</a:t>
            </a:r>
            <a:r>
              <a:rPr lang="en-IN" dirty="0"/>
              <a:t> of these difference</a:t>
            </a:r>
          </a:p>
          <a:p>
            <a:pPr algn="ctr"/>
            <a:r>
              <a:rPr lang="en-IN" dirty="0"/>
              <a:t>RMSE = root of sum of squared differences</a:t>
            </a:r>
          </a:p>
          <a:p>
            <a:r>
              <a:rPr lang="en-IN" b="1" u="sng" dirty="0"/>
              <a:t>Correlation</a:t>
            </a:r>
            <a:r>
              <a:rPr lang="en-IN" dirty="0"/>
              <a:t>: It is the strong relation between two variables Correlation always lies between 0 to 1 weak correlation lies between 0 to 0.5 strong correlation lies between 0.5 to 1</a:t>
            </a:r>
          </a:p>
          <a:p>
            <a:r>
              <a:rPr lang="en-IN" dirty="0"/>
              <a:t>Alpha: It means level of significance</a:t>
            </a:r>
          </a:p>
          <a:p>
            <a:r>
              <a:rPr lang="en-IN" b="1" u="sng" dirty="0"/>
              <a:t>Accuracy</a:t>
            </a:r>
            <a:r>
              <a:rPr lang="en-IN" dirty="0"/>
              <a:t>: if </a:t>
            </a:r>
            <a:r>
              <a:rPr lang="en-IN" dirty="0" err="1"/>
              <a:t>rmse</a:t>
            </a:r>
            <a:r>
              <a:rPr lang="en-IN" dirty="0"/>
              <a:t> value is low and  R- square  value is high  then Accuracy is high </a:t>
            </a:r>
          </a:p>
          <a:p>
            <a:r>
              <a:rPr lang="en-IN" b="1" u="sng" dirty="0" err="1"/>
              <a:t>Ols</a:t>
            </a:r>
            <a:r>
              <a:rPr lang="en-IN" dirty="0"/>
              <a:t>: it means ordinary least squares it is used to estimate the un known parameters in the model</a:t>
            </a:r>
          </a:p>
          <a:p>
            <a:endParaRPr lang="en-IN" dirty="0"/>
          </a:p>
        </p:txBody>
      </p:sp>
    </p:spTree>
    <p:extLst>
      <p:ext uri="{BB962C8B-B14F-4D97-AF65-F5344CB8AC3E}">
        <p14:creationId xmlns:p14="http://schemas.microsoft.com/office/powerpoint/2010/main" val="253639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DE14-9070-47C3-951D-E1E1D167F7AC}"/>
              </a:ext>
            </a:extLst>
          </p:cNvPr>
          <p:cNvSpPr>
            <a:spLocks noGrp="1"/>
          </p:cNvSpPr>
          <p:nvPr>
            <p:ph type="title"/>
          </p:nvPr>
        </p:nvSpPr>
        <p:spPr/>
        <p:txBody>
          <a:bodyPr/>
          <a:lstStyle/>
          <a:p>
            <a:r>
              <a:rPr lang="en-US" dirty="0"/>
              <a:t>Stats model:</a:t>
            </a:r>
            <a:endParaRPr lang="en-IN" dirty="0"/>
          </a:p>
        </p:txBody>
      </p:sp>
      <p:pic>
        <p:nvPicPr>
          <p:cNvPr id="5" name="Content Placeholder 4">
            <a:extLst>
              <a:ext uri="{FF2B5EF4-FFF2-40B4-BE49-F238E27FC236}">
                <a16:creationId xmlns:a16="http://schemas.microsoft.com/office/drawing/2014/main" id="{7AAD2C31-E6B2-452F-81DD-D24568373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12" y="2195868"/>
            <a:ext cx="4783987" cy="4588913"/>
          </a:xfrm>
        </p:spPr>
      </p:pic>
      <p:sp>
        <p:nvSpPr>
          <p:cNvPr id="3" name="TextBox 2">
            <a:extLst>
              <a:ext uri="{FF2B5EF4-FFF2-40B4-BE49-F238E27FC236}">
                <a16:creationId xmlns:a16="http://schemas.microsoft.com/office/drawing/2014/main" id="{246C437A-5208-4A2B-9B5E-B6E2A8E4569A}"/>
              </a:ext>
            </a:extLst>
          </p:cNvPr>
          <p:cNvSpPr txBox="1"/>
          <p:nvPr/>
        </p:nvSpPr>
        <p:spPr>
          <a:xfrm>
            <a:off x="7448365" y="2999712"/>
            <a:ext cx="4502843" cy="2308324"/>
          </a:xfrm>
          <a:prstGeom prst="rect">
            <a:avLst/>
          </a:prstGeom>
          <a:noFill/>
        </p:spPr>
        <p:txBody>
          <a:bodyPr wrap="square" rtlCol="0">
            <a:spAutoFit/>
          </a:bodyPr>
          <a:lstStyle/>
          <a:p>
            <a:pPr marL="285750" indent="-285750">
              <a:buFont typeface="Arial" panose="020B0604020202020204" pitchFamily="34" charset="0"/>
              <a:buChar char="•"/>
            </a:pPr>
            <a:r>
              <a:rPr lang="en-IN" dirty="0" err="1"/>
              <a:t>Crownback</a:t>
            </a:r>
            <a:r>
              <a:rPr lang="en-IN" dirty="0"/>
              <a:t> Constant </a:t>
            </a:r>
            <a:r>
              <a:rPr lang="en-IN" dirty="0" err="1"/>
              <a:t>a.k.a</a:t>
            </a:r>
            <a:r>
              <a:rPr lang="en-IN" dirty="0"/>
              <a:t> Significance.</a:t>
            </a:r>
          </a:p>
          <a:p>
            <a:pPr marL="285750" indent="-285750">
              <a:buFont typeface="Arial" panose="020B0604020202020204" pitchFamily="34" charset="0"/>
              <a:buChar char="•"/>
            </a:pPr>
            <a:r>
              <a:rPr lang="en-US" dirty="0"/>
              <a:t>If  </a:t>
            </a:r>
            <a:r>
              <a:rPr lang="en-US" b="1" dirty="0"/>
              <a:t>P&lt;α </a:t>
            </a:r>
            <a:r>
              <a:rPr lang="en-US" dirty="0"/>
              <a:t>we reject the null hypothesis and accept the alternate hypothesis.</a:t>
            </a:r>
            <a:endParaRPr lang="en-IN" dirty="0"/>
          </a:p>
          <a:p>
            <a:pPr marL="285750" indent="-285750">
              <a:buFont typeface="Arial" panose="020B0604020202020204" pitchFamily="34" charset="0"/>
              <a:buChar char="•"/>
            </a:pPr>
            <a:r>
              <a:rPr lang="en-US" dirty="0"/>
              <a:t>If </a:t>
            </a:r>
            <a:r>
              <a:rPr lang="en-US" b="1" dirty="0"/>
              <a:t>P&gt;α </a:t>
            </a:r>
            <a:r>
              <a:rPr lang="en-US" dirty="0"/>
              <a:t>we accept the null hypothesis and reject the alternate hypothesis.</a:t>
            </a:r>
            <a:r>
              <a:rPr lang="en-US" b="1" dirty="0"/>
              <a:t> </a:t>
            </a:r>
            <a:endParaRPr lang="en-IN" dirty="0"/>
          </a:p>
          <a:p>
            <a:endParaRPr lang="en-IN" dirty="0"/>
          </a:p>
        </p:txBody>
      </p:sp>
    </p:spTree>
    <p:extLst>
      <p:ext uri="{BB962C8B-B14F-4D97-AF65-F5344CB8AC3E}">
        <p14:creationId xmlns:p14="http://schemas.microsoft.com/office/powerpoint/2010/main" val="356879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BCBC-3294-4191-99DC-5108E427021E}"/>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8B377799-1FF1-4F46-943B-EA028EDACDDC}"/>
              </a:ext>
            </a:extLst>
          </p:cNvPr>
          <p:cNvSpPr>
            <a:spLocks noGrp="1"/>
          </p:cNvSpPr>
          <p:nvPr>
            <p:ph idx="1"/>
          </p:nvPr>
        </p:nvSpPr>
        <p:spPr>
          <a:xfrm>
            <a:off x="818712" y="2222287"/>
            <a:ext cx="2363400" cy="3636511"/>
          </a:xfrm>
        </p:spPr>
        <p:txBody>
          <a:bodyPr/>
          <a:lstStyle/>
          <a:p>
            <a:r>
              <a:rPr lang="en-IN" b="1" dirty="0"/>
              <a:t>Linear regression</a:t>
            </a:r>
            <a:r>
              <a:rPr lang="en-IN" dirty="0"/>
              <a:t>: It is one of the regression model  in linear regression the predicted out put value is in numerical</a:t>
            </a:r>
          </a:p>
          <a:p>
            <a:endParaRPr lang="en-IN" dirty="0"/>
          </a:p>
        </p:txBody>
      </p:sp>
      <p:pic>
        <p:nvPicPr>
          <p:cNvPr id="7" name="Picture 6">
            <a:extLst>
              <a:ext uri="{FF2B5EF4-FFF2-40B4-BE49-F238E27FC236}">
                <a16:creationId xmlns:a16="http://schemas.microsoft.com/office/drawing/2014/main" id="{536D93F3-1AAD-4E6A-B495-289CD48D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456" y="2092849"/>
            <a:ext cx="7717230" cy="4212950"/>
          </a:xfrm>
          <a:prstGeom prst="rect">
            <a:avLst/>
          </a:prstGeom>
        </p:spPr>
      </p:pic>
    </p:spTree>
    <p:extLst>
      <p:ext uri="{BB962C8B-B14F-4D97-AF65-F5344CB8AC3E}">
        <p14:creationId xmlns:p14="http://schemas.microsoft.com/office/powerpoint/2010/main" val="88219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8A46-A0FA-4CB9-9FF2-8569D26F7705}"/>
              </a:ext>
            </a:extLst>
          </p:cNvPr>
          <p:cNvSpPr>
            <a:spLocks noGrp="1"/>
          </p:cNvSpPr>
          <p:nvPr>
            <p:ph type="title"/>
          </p:nvPr>
        </p:nvSpPr>
        <p:spPr/>
        <p:txBody>
          <a:bodyPr/>
          <a:lstStyle/>
          <a:p>
            <a:r>
              <a:rPr lang="en-IN" dirty="0"/>
              <a:t>Linear Regression:</a:t>
            </a:r>
          </a:p>
        </p:txBody>
      </p:sp>
      <p:pic>
        <p:nvPicPr>
          <p:cNvPr id="6" name="Content Placeholder 5">
            <a:extLst>
              <a:ext uri="{FF2B5EF4-FFF2-40B4-BE49-F238E27FC236}">
                <a16:creationId xmlns:a16="http://schemas.microsoft.com/office/drawing/2014/main" id="{BCBD31CA-54B3-4354-886E-59608B2908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320430"/>
            <a:ext cx="5184775" cy="3442690"/>
          </a:xfrm>
        </p:spPr>
      </p:pic>
      <p:pic>
        <p:nvPicPr>
          <p:cNvPr id="8" name="Content Placeholder 7">
            <a:extLst>
              <a:ext uri="{FF2B5EF4-FFF2-40B4-BE49-F238E27FC236}">
                <a16:creationId xmlns:a16="http://schemas.microsoft.com/office/drawing/2014/main" id="{7BEE7028-7D15-4D45-90BD-84450869320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8075" y="2963249"/>
            <a:ext cx="5194300" cy="2157051"/>
          </a:xfrm>
        </p:spPr>
      </p:pic>
    </p:spTree>
    <p:extLst>
      <p:ext uri="{BB962C8B-B14F-4D97-AF65-F5344CB8AC3E}">
        <p14:creationId xmlns:p14="http://schemas.microsoft.com/office/powerpoint/2010/main" val="5544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ADC5-6F77-41EA-9E8F-BCA0DA40CF6B}"/>
              </a:ext>
            </a:extLst>
          </p:cNvPr>
          <p:cNvSpPr>
            <a:spLocks noGrp="1"/>
          </p:cNvSpPr>
          <p:nvPr>
            <p:ph type="title"/>
          </p:nvPr>
        </p:nvSpPr>
        <p:spPr/>
        <p:txBody>
          <a:bodyPr/>
          <a:lstStyle/>
          <a:p>
            <a:r>
              <a:rPr lang="en-IN" dirty="0"/>
              <a:t>Multiple Regression:</a:t>
            </a:r>
          </a:p>
        </p:txBody>
      </p:sp>
      <p:sp>
        <p:nvSpPr>
          <p:cNvPr id="3" name="Content Placeholder 2">
            <a:extLst>
              <a:ext uri="{FF2B5EF4-FFF2-40B4-BE49-F238E27FC236}">
                <a16:creationId xmlns:a16="http://schemas.microsoft.com/office/drawing/2014/main" id="{48EDCD7F-89ED-4D9C-9F0B-FA2CD5A356B7}"/>
              </a:ext>
            </a:extLst>
          </p:cNvPr>
          <p:cNvSpPr>
            <a:spLocks noGrp="1"/>
          </p:cNvSpPr>
          <p:nvPr>
            <p:ph idx="1"/>
          </p:nvPr>
        </p:nvSpPr>
        <p:spPr>
          <a:xfrm>
            <a:off x="818712" y="2222287"/>
            <a:ext cx="3149606" cy="3636511"/>
          </a:xfrm>
        </p:spPr>
        <p:txBody>
          <a:bodyPr/>
          <a:lstStyle/>
          <a:p>
            <a:r>
              <a:rPr lang="en-IN" b="1" dirty="0"/>
              <a:t>Multiple Linear Regression</a:t>
            </a:r>
            <a:r>
              <a:rPr lang="en-IN" dirty="0"/>
              <a:t>: it is one of the regression model in multiple linear regression we take one more input values.</a:t>
            </a:r>
          </a:p>
          <a:p>
            <a:endParaRPr lang="en-IN" dirty="0"/>
          </a:p>
        </p:txBody>
      </p:sp>
      <p:pic>
        <p:nvPicPr>
          <p:cNvPr id="5" name="Picture 4">
            <a:extLst>
              <a:ext uri="{FF2B5EF4-FFF2-40B4-BE49-F238E27FC236}">
                <a16:creationId xmlns:a16="http://schemas.microsoft.com/office/drawing/2014/main" id="{F150F495-1F2F-43C2-8BFC-A80553DDD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318" y="2091555"/>
            <a:ext cx="7972148" cy="4587656"/>
          </a:xfrm>
          <a:prstGeom prst="rect">
            <a:avLst/>
          </a:prstGeom>
        </p:spPr>
      </p:pic>
    </p:spTree>
    <p:extLst>
      <p:ext uri="{BB962C8B-B14F-4D97-AF65-F5344CB8AC3E}">
        <p14:creationId xmlns:p14="http://schemas.microsoft.com/office/powerpoint/2010/main" val="310448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2EA8B-6A39-44E8-87B4-92A79CC06C43}"/>
              </a:ext>
            </a:extLst>
          </p:cNvPr>
          <p:cNvSpPr>
            <a:spLocks noGrp="1"/>
          </p:cNvSpPr>
          <p:nvPr>
            <p:ph type="title"/>
          </p:nvPr>
        </p:nvSpPr>
        <p:spPr/>
        <p:txBody>
          <a:bodyPr/>
          <a:lstStyle/>
          <a:p>
            <a:r>
              <a:rPr lang="en-IN" dirty="0"/>
              <a:t>Multiple Regression:</a:t>
            </a:r>
          </a:p>
        </p:txBody>
      </p:sp>
      <p:pic>
        <p:nvPicPr>
          <p:cNvPr id="6" name="Content Placeholder 5">
            <a:extLst>
              <a:ext uri="{FF2B5EF4-FFF2-40B4-BE49-F238E27FC236}">
                <a16:creationId xmlns:a16="http://schemas.microsoft.com/office/drawing/2014/main" id="{AE272336-D64B-4BF5-8AF9-B87DBEA2DB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9150" y="2648201"/>
            <a:ext cx="5184775" cy="2787147"/>
          </a:xfrm>
        </p:spPr>
      </p:pic>
      <p:pic>
        <p:nvPicPr>
          <p:cNvPr id="8" name="Content Placeholder 7">
            <a:extLst>
              <a:ext uri="{FF2B5EF4-FFF2-40B4-BE49-F238E27FC236}">
                <a16:creationId xmlns:a16="http://schemas.microsoft.com/office/drawing/2014/main" id="{373C278B-2244-415A-A665-3CEB89FF56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8075" y="2827498"/>
            <a:ext cx="5194300" cy="2428553"/>
          </a:xfrm>
        </p:spPr>
      </p:pic>
    </p:spTree>
    <p:extLst>
      <p:ext uri="{BB962C8B-B14F-4D97-AF65-F5344CB8AC3E}">
        <p14:creationId xmlns:p14="http://schemas.microsoft.com/office/powerpoint/2010/main" val="106435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2475-88F9-4A6C-B56A-D835B795983E}"/>
              </a:ext>
            </a:extLst>
          </p:cNvPr>
          <p:cNvSpPr>
            <a:spLocks noGrp="1"/>
          </p:cNvSpPr>
          <p:nvPr>
            <p:ph type="title"/>
          </p:nvPr>
        </p:nvSpPr>
        <p:spPr/>
        <p:txBody>
          <a:bodyPr/>
          <a:lstStyle/>
          <a:p>
            <a:r>
              <a:rPr lang="en-IN" dirty="0"/>
              <a:t>Findings and Suggestions</a:t>
            </a:r>
          </a:p>
        </p:txBody>
      </p:sp>
      <p:sp>
        <p:nvSpPr>
          <p:cNvPr id="3" name="Content Placeholder 2">
            <a:extLst>
              <a:ext uri="{FF2B5EF4-FFF2-40B4-BE49-F238E27FC236}">
                <a16:creationId xmlns:a16="http://schemas.microsoft.com/office/drawing/2014/main" id="{EA88055C-334C-4DA7-A8AD-85FDBBC50767}"/>
              </a:ext>
            </a:extLst>
          </p:cNvPr>
          <p:cNvSpPr>
            <a:spLocks noGrp="1"/>
          </p:cNvSpPr>
          <p:nvPr>
            <p:ph idx="1"/>
          </p:nvPr>
        </p:nvSpPr>
        <p:spPr/>
        <p:txBody>
          <a:bodyPr>
            <a:normAutofit fontScale="92500" lnSpcReduction="10000"/>
          </a:bodyPr>
          <a:lstStyle/>
          <a:p>
            <a:r>
              <a:rPr lang="en-IN" dirty="0"/>
              <a:t>Through Exploratory Data Analysis, we use linear regression models each were built for data split in 60-40 and partition.</a:t>
            </a:r>
          </a:p>
          <a:p>
            <a:r>
              <a:rPr lang="en-IN" dirty="0"/>
              <a:t>60-40 split</a:t>
            </a:r>
          </a:p>
          <a:p>
            <a:pPr marL="0" indent="0">
              <a:buNone/>
            </a:pPr>
            <a:r>
              <a:rPr lang="en-IN" dirty="0"/>
              <a:t>	 The Accuracy for single linear regression is 96.2%. It had a R square value for training is </a:t>
            </a:r>
            <a:r>
              <a:rPr lang="en-IN" b="1" dirty="0"/>
              <a:t>0.967 </a:t>
            </a:r>
            <a:r>
              <a:rPr lang="en-IN" dirty="0"/>
              <a:t>and RMSE value for training is 2.17. </a:t>
            </a:r>
          </a:p>
          <a:p>
            <a:pPr marL="0" indent="0">
              <a:buNone/>
            </a:pPr>
            <a:r>
              <a:rPr lang="en-IN" dirty="0"/>
              <a:t> 	 The Accuracy for single linear regression is 96.2%. It had a R square value for testing is 0.16</a:t>
            </a:r>
            <a:r>
              <a:rPr lang="en-IN" b="1" dirty="0"/>
              <a:t> </a:t>
            </a:r>
            <a:r>
              <a:rPr lang="en-IN" dirty="0"/>
              <a:t>and RMSE value for testing is 3.429 </a:t>
            </a:r>
          </a:p>
          <a:p>
            <a:pPr marL="0" indent="0">
              <a:buNone/>
            </a:pPr>
            <a:r>
              <a:rPr lang="en-IN" dirty="0"/>
              <a:t>	 The Accuracy for multiple linear regression is 99.9</a:t>
            </a:r>
          </a:p>
          <a:p>
            <a:r>
              <a:rPr lang="en-IN" dirty="0"/>
              <a:t>The slope for single linear regression model is 1.1812 and intercept is 0.2064</a:t>
            </a:r>
          </a:p>
          <a:p>
            <a:r>
              <a:rPr lang="en-IN" dirty="0"/>
              <a:t>The slope for multiple linear regression model when  we took input variables fare amount </a:t>
            </a:r>
            <a:r>
              <a:rPr lang="en-IN" dirty="0" err="1"/>
              <a:t>toll_amount,tip_amount</a:t>
            </a:r>
            <a:r>
              <a:rPr lang="en-IN" dirty="0"/>
              <a:t>  and intercept is [0.9971,1.007,0.9798] and intercept is 0.8494.</a:t>
            </a:r>
          </a:p>
          <a:p>
            <a:endParaRPr lang="en-IN" dirty="0"/>
          </a:p>
        </p:txBody>
      </p:sp>
    </p:spTree>
    <p:extLst>
      <p:ext uri="{BB962C8B-B14F-4D97-AF65-F5344CB8AC3E}">
        <p14:creationId xmlns:p14="http://schemas.microsoft.com/office/powerpoint/2010/main" val="168224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ADA5-BE5C-42E9-B332-22FB71F43B26}"/>
              </a:ext>
            </a:extLst>
          </p:cNvPr>
          <p:cNvSpPr>
            <a:spLocks noGrp="1"/>
          </p:cNvSpPr>
          <p:nvPr>
            <p:ph type="title"/>
          </p:nvPr>
        </p:nvSpPr>
        <p:spPr/>
        <p:txBody>
          <a:bodyPr/>
          <a:lstStyle/>
          <a:p>
            <a:r>
              <a:rPr lang="en-IN" dirty="0"/>
              <a:t>What does it take to predict taxi fares ?</a:t>
            </a:r>
          </a:p>
        </p:txBody>
      </p:sp>
      <p:pic>
        <p:nvPicPr>
          <p:cNvPr id="5" name="Content Placeholder 4">
            <a:extLst>
              <a:ext uri="{FF2B5EF4-FFF2-40B4-BE49-F238E27FC236}">
                <a16:creationId xmlns:a16="http://schemas.microsoft.com/office/drawing/2014/main" id="{E08BA8AA-65B0-40A0-B9DE-2C253CC531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396" y="2773849"/>
            <a:ext cx="8045594" cy="3636963"/>
          </a:xfrm>
        </p:spPr>
      </p:pic>
      <p:pic>
        <p:nvPicPr>
          <p:cNvPr id="7" name="Picture 6">
            <a:extLst>
              <a:ext uri="{FF2B5EF4-FFF2-40B4-BE49-F238E27FC236}">
                <a16:creationId xmlns:a16="http://schemas.microsoft.com/office/drawing/2014/main" id="{59DA43DC-FD25-4F70-A425-379576619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52797">
            <a:off x="9190458" y="3111916"/>
            <a:ext cx="1072129" cy="1753449"/>
          </a:xfrm>
          <a:prstGeom prst="rect">
            <a:avLst/>
          </a:prstGeom>
        </p:spPr>
      </p:pic>
    </p:spTree>
    <p:extLst>
      <p:ext uri="{BB962C8B-B14F-4D97-AF65-F5344CB8AC3E}">
        <p14:creationId xmlns:p14="http://schemas.microsoft.com/office/powerpoint/2010/main" val="278247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nodeType="clickEffect">
                                  <p:stCondLst>
                                    <p:cond delay="0"/>
                                  </p:stCondLst>
                                  <p:childTnLst>
                                    <p:animMotion origin="layout" path="M 3.125E-6 -4.44444E-6 L 0.25 -4.44444E-6 " pathEditMode="relative" rAng="0" ptsTypes="AA">
                                      <p:cBhvr>
                                        <p:cTn id="12" dur="2000" fill="hold"/>
                                        <p:tgtEl>
                                          <p:spTgt spid="5"/>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B72C-941F-4D60-B20E-7036E2AEC35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63139C1-7E3E-45CE-84F2-19D9FBF73622}"/>
              </a:ext>
            </a:extLst>
          </p:cNvPr>
          <p:cNvSpPr>
            <a:spLocks noGrp="1"/>
          </p:cNvSpPr>
          <p:nvPr>
            <p:ph idx="1"/>
          </p:nvPr>
        </p:nvSpPr>
        <p:spPr/>
        <p:txBody>
          <a:bodyPr>
            <a:normAutofit/>
          </a:bodyPr>
          <a:lstStyle/>
          <a:p>
            <a:r>
              <a:rPr lang="en-IN" dirty="0"/>
              <a:t>Of all the linear regression models built </a:t>
            </a:r>
            <a:r>
              <a:rPr lang="en-IN" dirty="0" err="1"/>
              <a:t>usingdifferent</a:t>
            </a:r>
            <a:r>
              <a:rPr lang="en-IN" dirty="0"/>
              <a:t> data splits, the linear regression model built using 60-40 data split with linear regression model  showed comparatively more accuracy, </a:t>
            </a:r>
            <a:r>
              <a:rPr lang="en-IN" dirty="0" err="1"/>
              <a:t>Rsquare</a:t>
            </a:r>
            <a:r>
              <a:rPr lang="en-IN" dirty="0"/>
              <a:t>, RMSE score</a:t>
            </a:r>
          </a:p>
          <a:p>
            <a:r>
              <a:rPr lang="en-IN" dirty="0"/>
              <a:t>From the above parameters it can be concluded that</a:t>
            </a:r>
          </a:p>
          <a:p>
            <a:r>
              <a:rPr lang="en-IN" dirty="0"/>
              <a:t>Linear and multiple linear regression model with 60-40 data split is a better model to </a:t>
            </a:r>
            <a:r>
              <a:rPr lang="en-IN" dirty="0" err="1"/>
              <a:t>analyze</a:t>
            </a:r>
            <a:r>
              <a:rPr lang="en-IN" dirty="0"/>
              <a:t> the given data set.</a:t>
            </a:r>
          </a:p>
          <a:p>
            <a:r>
              <a:rPr lang="en-IN" dirty="0"/>
              <a:t>In this project, we have proposed </a:t>
            </a:r>
            <a:r>
              <a:rPr lang="en-IN"/>
              <a:t>methods for </a:t>
            </a:r>
            <a:r>
              <a:rPr lang="en-IN" dirty="0"/>
              <a:t>prediction of taxi fares using machine learning techniques. The system was implemented by comparing all other models and their performance was evaluated by using fare and taxes we determined the total charge this model used to reduce burden on taxi drivers.</a:t>
            </a:r>
          </a:p>
          <a:p>
            <a:endParaRPr lang="en-IN" dirty="0"/>
          </a:p>
        </p:txBody>
      </p:sp>
    </p:spTree>
    <p:extLst>
      <p:ext uri="{BB962C8B-B14F-4D97-AF65-F5344CB8AC3E}">
        <p14:creationId xmlns:p14="http://schemas.microsoft.com/office/powerpoint/2010/main" val="300867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F8CEF-F8E1-42C1-B4CC-7642629DF3DE}"/>
              </a:ext>
            </a:extLst>
          </p:cNvPr>
          <p:cNvSpPr>
            <a:spLocks noGrp="1"/>
          </p:cNvSpPr>
          <p:nvPr>
            <p:ph type="title"/>
          </p:nvPr>
        </p:nvSpPr>
        <p:spPr/>
        <p:txBody>
          <a:bodyPr/>
          <a:lstStyle/>
          <a:p>
            <a:r>
              <a:rPr lang="en-IN" sz="3600" dirty="0"/>
              <a:t>Problem Statement :</a:t>
            </a:r>
          </a:p>
        </p:txBody>
      </p:sp>
      <p:sp>
        <p:nvSpPr>
          <p:cNvPr id="3" name="Content Placeholder 2">
            <a:extLst>
              <a:ext uri="{FF2B5EF4-FFF2-40B4-BE49-F238E27FC236}">
                <a16:creationId xmlns:a16="http://schemas.microsoft.com/office/drawing/2014/main" id="{31DED46D-CE42-4F08-9767-E9E22FF60D1A}"/>
              </a:ext>
            </a:extLst>
          </p:cNvPr>
          <p:cNvSpPr>
            <a:spLocks noGrp="1"/>
          </p:cNvSpPr>
          <p:nvPr>
            <p:ph idx="1"/>
          </p:nvPr>
        </p:nvSpPr>
        <p:spPr/>
        <p:txBody>
          <a:bodyPr>
            <a:normAutofit/>
          </a:bodyPr>
          <a:lstStyle/>
          <a:p>
            <a:pPr marL="0" indent="0" algn="just">
              <a:buNone/>
            </a:pPr>
            <a:r>
              <a:rPr lang="en-IN" sz="2400" dirty="0"/>
              <a:t>Predicting the taxi fares based upon the respective inputs</a:t>
            </a:r>
          </a:p>
        </p:txBody>
      </p:sp>
    </p:spTree>
    <p:extLst>
      <p:ext uri="{BB962C8B-B14F-4D97-AF65-F5344CB8AC3E}">
        <p14:creationId xmlns:p14="http://schemas.microsoft.com/office/powerpoint/2010/main" val="375915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A958-1697-4F28-A6F4-B0C2C54DD747}"/>
              </a:ext>
            </a:extLst>
          </p:cNvPr>
          <p:cNvSpPr>
            <a:spLocks noGrp="1"/>
          </p:cNvSpPr>
          <p:nvPr>
            <p:ph type="title"/>
          </p:nvPr>
        </p:nvSpPr>
        <p:spPr/>
        <p:txBody>
          <a:bodyPr/>
          <a:lstStyle/>
          <a:p>
            <a:r>
              <a:rPr lang="en-IN" dirty="0"/>
              <a:t>We will discuss about the following.</a:t>
            </a:r>
          </a:p>
        </p:txBody>
      </p:sp>
      <p:sp>
        <p:nvSpPr>
          <p:cNvPr id="3" name="TextBox 2">
            <a:extLst>
              <a:ext uri="{FF2B5EF4-FFF2-40B4-BE49-F238E27FC236}">
                <a16:creationId xmlns:a16="http://schemas.microsoft.com/office/drawing/2014/main" id="{1D2611F6-1608-4A9D-B746-6028B19A84EB}"/>
              </a:ext>
            </a:extLst>
          </p:cNvPr>
          <p:cNvSpPr txBox="1"/>
          <p:nvPr/>
        </p:nvSpPr>
        <p:spPr>
          <a:xfrm>
            <a:off x="2539013" y="3213717"/>
            <a:ext cx="11984855"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Problem statement</a:t>
            </a:r>
          </a:p>
          <a:p>
            <a:pPr marL="285750" indent="-285750" algn="just">
              <a:buFont typeface="Arial" panose="020B0604020202020204" pitchFamily="34" charset="0"/>
              <a:buChar char="•"/>
            </a:pPr>
            <a:r>
              <a:rPr lang="en-IN" dirty="0"/>
              <a:t>Introduction</a:t>
            </a:r>
          </a:p>
          <a:p>
            <a:pPr marL="285750" indent="-285750" algn="just">
              <a:buFont typeface="Arial" panose="020B0604020202020204" pitchFamily="34" charset="0"/>
              <a:buChar char="•"/>
            </a:pPr>
            <a:r>
              <a:rPr lang="en-IN" dirty="0"/>
              <a:t>Importing packages</a:t>
            </a:r>
          </a:p>
          <a:p>
            <a:pPr marL="285750" indent="-285750" algn="just">
              <a:buFont typeface="Arial" panose="020B0604020202020204" pitchFamily="34" charset="0"/>
              <a:buChar char="•"/>
            </a:pPr>
            <a:r>
              <a:rPr lang="en-IN" dirty="0"/>
              <a:t>Exploratory Data Analysis</a:t>
            </a:r>
          </a:p>
          <a:p>
            <a:pPr marL="285750" indent="-285750" algn="just">
              <a:buFont typeface="Arial" panose="020B0604020202020204" pitchFamily="34" charset="0"/>
              <a:buChar char="•"/>
            </a:pPr>
            <a:r>
              <a:rPr lang="en-IN" dirty="0"/>
              <a:t>Data Cleaning</a:t>
            </a:r>
          </a:p>
          <a:p>
            <a:pPr marL="285750" indent="-285750" algn="just">
              <a:buFont typeface="Arial" panose="020B0604020202020204" pitchFamily="34" charset="0"/>
              <a:buChar char="•"/>
            </a:pPr>
            <a:r>
              <a:rPr lang="en-IN" dirty="0"/>
              <a:t>Data Analysis</a:t>
            </a:r>
          </a:p>
          <a:p>
            <a:pPr marL="285750" indent="-285750" algn="just">
              <a:buFont typeface="Arial" panose="020B0604020202020204" pitchFamily="34" charset="0"/>
              <a:buChar char="•"/>
            </a:pPr>
            <a:r>
              <a:rPr lang="en-IN" dirty="0"/>
              <a:t>Statistical Models</a:t>
            </a:r>
          </a:p>
          <a:p>
            <a:pPr marL="285750" indent="-285750" algn="just">
              <a:buFont typeface="Arial" panose="020B0604020202020204" pitchFamily="34" charset="0"/>
              <a:buChar char="•"/>
            </a:pPr>
            <a:r>
              <a:rPr lang="en-IN" dirty="0"/>
              <a:t>Linear Regression</a:t>
            </a:r>
          </a:p>
          <a:p>
            <a:pPr marL="285750" indent="-285750" algn="just">
              <a:buFont typeface="Arial" panose="020B0604020202020204" pitchFamily="34" charset="0"/>
              <a:buChar char="•"/>
            </a:pPr>
            <a:r>
              <a:rPr lang="en-IN" dirty="0"/>
              <a:t>Multiple Regression</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180492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E1730-8FE0-43E3-9C29-9FBDDFA98DB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974AEC8-855A-4F00-BB36-05FA86563A48}"/>
              </a:ext>
            </a:extLst>
          </p:cNvPr>
          <p:cNvSpPr>
            <a:spLocks noGrp="1"/>
          </p:cNvSpPr>
          <p:nvPr>
            <p:ph idx="1"/>
          </p:nvPr>
        </p:nvSpPr>
        <p:spPr/>
        <p:txBody>
          <a:bodyPr/>
          <a:lstStyle/>
          <a:p>
            <a:pPr marL="0" indent="0" algn="just">
              <a:buNone/>
            </a:pPr>
            <a:r>
              <a:rPr lang="en-US" dirty="0"/>
              <a:t>The taxi fares are not same always and might vary based upon many factors. This unpredictable nature of the taxi fares is the main output here. </a:t>
            </a:r>
          </a:p>
          <a:p>
            <a:pPr marL="0" indent="0" algn="just">
              <a:buNone/>
            </a:pPr>
            <a:r>
              <a:rPr lang="en-US" dirty="0"/>
              <a:t>In order to study various factors and their effects on the taxi fares many different samples of data were collected. Parameters like </a:t>
            </a:r>
            <a:r>
              <a:rPr lang="en-US" dirty="0" err="1"/>
              <a:t>payment_type</a:t>
            </a:r>
            <a:r>
              <a:rPr lang="en-US" dirty="0"/>
              <a:t>, surcharge, </a:t>
            </a:r>
            <a:r>
              <a:rPr lang="en-US" dirty="0" err="1"/>
              <a:t>fare_amount</a:t>
            </a:r>
            <a:r>
              <a:rPr lang="en-US" dirty="0"/>
              <a:t> </a:t>
            </a:r>
            <a:r>
              <a:rPr lang="en-US" dirty="0" err="1"/>
              <a:t>e.t.c</a:t>
            </a:r>
            <a:r>
              <a:rPr lang="en-US" dirty="0"/>
              <a:t>. are found in the samples thus collected. </a:t>
            </a:r>
          </a:p>
          <a:p>
            <a:pPr marL="0" indent="0" algn="just">
              <a:buNone/>
            </a:pPr>
            <a:r>
              <a:rPr lang="en-US" dirty="0"/>
              <a:t>This study reveals that the most of the parameters are exceeding their acceptable limit and hence lay significant impact on the taxi fares.</a:t>
            </a:r>
            <a:endParaRPr lang="en-IN" dirty="0"/>
          </a:p>
          <a:p>
            <a:pPr marL="0" indent="0">
              <a:buNone/>
            </a:pPr>
            <a:endParaRPr lang="en-IN" dirty="0"/>
          </a:p>
        </p:txBody>
      </p:sp>
    </p:spTree>
    <p:extLst>
      <p:ext uri="{BB962C8B-B14F-4D97-AF65-F5344CB8AC3E}">
        <p14:creationId xmlns:p14="http://schemas.microsoft.com/office/powerpoint/2010/main" val="149390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9A8B-C7A9-4983-B05E-C660747FCFC3}"/>
              </a:ext>
            </a:extLst>
          </p:cNvPr>
          <p:cNvSpPr>
            <a:spLocks noGrp="1"/>
          </p:cNvSpPr>
          <p:nvPr>
            <p:ph type="title"/>
          </p:nvPr>
        </p:nvSpPr>
        <p:spPr/>
        <p:txBody>
          <a:bodyPr/>
          <a:lstStyle/>
          <a:p>
            <a:r>
              <a:rPr lang="en-IN" dirty="0"/>
              <a:t>Packages used:</a:t>
            </a:r>
          </a:p>
        </p:txBody>
      </p:sp>
      <p:sp>
        <p:nvSpPr>
          <p:cNvPr id="3" name="Content Placeholder 2">
            <a:extLst>
              <a:ext uri="{FF2B5EF4-FFF2-40B4-BE49-F238E27FC236}">
                <a16:creationId xmlns:a16="http://schemas.microsoft.com/office/drawing/2014/main" id="{1AEE4AD3-BC07-4BE7-8790-85AC8920E831}"/>
              </a:ext>
            </a:extLst>
          </p:cNvPr>
          <p:cNvSpPr>
            <a:spLocks noGrp="1"/>
          </p:cNvSpPr>
          <p:nvPr>
            <p:ph idx="1"/>
          </p:nvPr>
        </p:nvSpPr>
        <p:spPr/>
        <p:txBody>
          <a:bodyPr/>
          <a:lstStyle/>
          <a:p>
            <a:r>
              <a:rPr lang="en-US" sz="2400" dirty="0" err="1"/>
              <a:t>Numpy</a:t>
            </a:r>
            <a:endParaRPr lang="en-US" sz="2400" dirty="0"/>
          </a:p>
          <a:p>
            <a:r>
              <a:rPr lang="en-US" sz="2400" dirty="0" err="1"/>
              <a:t>Sklearn</a:t>
            </a:r>
            <a:endParaRPr lang="en-US" sz="2400" dirty="0"/>
          </a:p>
          <a:p>
            <a:r>
              <a:rPr lang="en-US" sz="2400" dirty="0"/>
              <a:t>Matplotlib</a:t>
            </a:r>
          </a:p>
          <a:p>
            <a:r>
              <a:rPr lang="en-US" sz="2400" dirty="0" err="1"/>
              <a:t>Statsmodel</a:t>
            </a:r>
            <a:endParaRPr lang="en-US" sz="2400" dirty="0"/>
          </a:p>
          <a:p>
            <a:r>
              <a:rPr lang="en-US" sz="2400" dirty="0"/>
              <a:t>Pandas</a:t>
            </a:r>
          </a:p>
          <a:p>
            <a:r>
              <a:rPr lang="en-US" sz="2400" dirty="0"/>
              <a:t>Seaborn</a:t>
            </a:r>
          </a:p>
          <a:p>
            <a:pPr marL="0" indent="0">
              <a:buNone/>
            </a:pPr>
            <a:endParaRPr lang="en-IN" dirty="0"/>
          </a:p>
        </p:txBody>
      </p:sp>
    </p:spTree>
    <p:extLst>
      <p:ext uri="{BB962C8B-B14F-4D97-AF65-F5344CB8AC3E}">
        <p14:creationId xmlns:p14="http://schemas.microsoft.com/office/powerpoint/2010/main" val="70302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65B8-83A5-4A69-BAD5-3C4F8BE5297F}"/>
              </a:ext>
            </a:extLst>
          </p:cNvPr>
          <p:cNvSpPr>
            <a:spLocks noGrp="1"/>
          </p:cNvSpPr>
          <p:nvPr>
            <p:ph type="title"/>
          </p:nvPr>
        </p:nvSpPr>
        <p:spPr/>
        <p:txBody>
          <a:bodyPr/>
          <a:lstStyle/>
          <a:p>
            <a:r>
              <a:rPr lang="en-IN" dirty="0"/>
              <a:t>About the packages :</a:t>
            </a:r>
          </a:p>
        </p:txBody>
      </p:sp>
      <p:sp>
        <p:nvSpPr>
          <p:cNvPr id="3" name="Content Placeholder 2">
            <a:extLst>
              <a:ext uri="{FF2B5EF4-FFF2-40B4-BE49-F238E27FC236}">
                <a16:creationId xmlns:a16="http://schemas.microsoft.com/office/drawing/2014/main" id="{F96F05E1-B8BE-487B-BB20-F0D1289DAC05}"/>
              </a:ext>
            </a:extLst>
          </p:cNvPr>
          <p:cNvSpPr>
            <a:spLocks noGrp="1"/>
          </p:cNvSpPr>
          <p:nvPr>
            <p:ph idx="1"/>
          </p:nvPr>
        </p:nvSpPr>
        <p:spPr>
          <a:xfrm>
            <a:off x="827424" y="2675048"/>
            <a:ext cx="10554574" cy="3636511"/>
          </a:xfrm>
        </p:spPr>
        <p:txBody>
          <a:bodyPr>
            <a:normAutofit lnSpcReduction="10000"/>
          </a:bodyPr>
          <a:lstStyle/>
          <a:p>
            <a:r>
              <a:rPr lang="en-US" u="sng" dirty="0" err="1"/>
              <a:t>Numpy</a:t>
            </a:r>
            <a:r>
              <a:rPr lang="en-US" dirty="0"/>
              <a:t>:-It is a Python package available for performing scientific computations.</a:t>
            </a:r>
          </a:p>
          <a:p>
            <a:r>
              <a:rPr lang="en-US" u="sng" dirty="0" err="1"/>
              <a:t>Sklearn</a:t>
            </a:r>
            <a:r>
              <a:rPr lang="en-US" dirty="0"/>
              <a:t>:-</a:t>
            </a:r>
            <a:r>
              <a:rPr lang="en-US" dirty="0" err="1"/>
              <a:t>Skearn</a:t>
            </a:r>
            <a:r>
              <a:rPr lang="en-US" dirty="0"/>
              <a:t> is a simple tool for data analysis and mining-related tasks.</a:t>
            </a:r>
          </a:p>
          <a:p>
            <a:r>
              <a:rPr lang="en-US" u="sng" dirty="0"/>
              <a:t>Matplotlib</a:t>
            </a:r>
            <a:r>
              <a:rPr lang="en-US" dirty="0"/>
              <a:t>:-This 2D plotting library of Python is very famous among data scientists for designing varieties of figures in multiple formats which is compatible across their respected platforms.</a:t>
            </a:r>
          </a:p>
          <a:p>
            <a:r>
              <a:rPr lang="en-US" dirty="0" err="1"/>
              <a:t>Statsmodel</a:t>
            </a:r>
            <a:r>
              <a:rPr lang="en-US" dirty="0"/>
              <a:t>:-This is responsible for providing the data exploration modules with multiple methods to perform statistical analysis and assertions.</a:t>
            </a:r>
          </a:p>
          <a:p>
            <a:r>
              <a:rPr lang="en-US" dirty="0"/>
              <a:t>Pandas:-Pandas referred as Python Data Analysis Library and used for availing high-performance data structures and analysis tools.</a:t>
            </a:r>
          </a:p>
          <a:p>
            <a:r>
              <a:rPr lang="en-US" dirty="0"/>
              <a:t>Seaborn:-Seaborn was designed to visualize the complex statistical models. It has the potential to deliver accurate graphs such as heat maps.</a:t>
            </a:r>
          </a:p>
          <a:p>
            <a:pPr marL="0" indent="0">
              <a:buNone/>
            </a:pPr>
            <a:endParaRPr lang="en-IN" dirty="0"/>
          </a:p>
        </p:txBody>
      </p:sp>
    </p:spTree>
    <p:extLst>
      <p:ext uri="{BB962C8B-B14F-4D97-AF65-F5344CB8AC3E}">
        <p14:creationId xmlns:p14="http://schemas.microsoft.com/office/powerpoint/2010/main" val="2091031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C7B7-62A7-4D5D-A842-089D0F155F88}"/>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a16="http://schemas.microsoft.com/office/drawing/2014/main" id="{B1B6881D-20A5-4833-9353-951C7E5EA2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3707" y="2175029"/>
            <a:ext cx="4481562" cy="4412403"/>
          </a:xfrm>
        </p:spPr>
      </p:pic>
    </p:spTree>
    <p:extLst>
      <p:ext uri="{BB962C8B-B14F-4D97-AF65-F5344CB8AC3E}">
        <p14:creationId xmlns:p14="http://schemas.microsoft.com/office/powerpoint/2010/main" val="70301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0068-E0ED-43FD-B5BD-D2C0450DA5EC}"/>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5A6DCECF-DDCF-419A-A63C-B8D8470A4BB9}"/>
              </a:ext>
            </a:extLst>
          </p:cNvPr>
          <p:cNvSpPr>
            <a:spLocks noGrp="1"/>
          </p:cNvSpPr>
          <p:nvPr>
            <p:ph idx="1"/>
          </p:nvPr>
        </p:nvSpPr>
        <p:spPr>
          <a:xfrm>
            <a:off x="818713" y="2610036"/>
            <a:ext cx="10554574" cy="4093740"/>
          </a:xfrm>
        </p:spPr>
        <p:txBody>
          <a:bodyPr>
            <a:normAutofit fontScale="92500"/>
          </a:bodyPr>
          <a:lstStyle/>
          <a:p>
            <a:r>
              <a:rPr lang="en-US" dirty="0">
                <a:sym typeface="+mn-ea"/>
              </a:rPr>
              <a:t>Supervised learning.</a:t>
            </a:r>
            <a:endParaRPr lang="en-US" dirty="0"/>
          </a:p>
          <a:p>
            <a:r>
              <a:rPr lang="en-US" dirty="0">
                <a:sym typeface="+mn-ea"/>
              </a:rPr>
              <a:t>Total data(labels and features) are in numerical.</a:t>
            </a:r>
            <a:endParaRPr lang="en-US" dirty="0"/>
          </a:p>
          <a:p>
            <a:r>
              <a:rPr lang="en-US" dirty="0">
                <a:sym typeface="+mn-ea"/>
              </a:rPr>
              <a:t>Label is numerical , so we can perform following to predict output</a:t>
            </a:r>
            <a:endParaRPr lang="en-US" dirty="0"/>
          </a:p>
          <a:p>
            <a:pPr>
              <a:buNone/>
            </a:pPr>
            <a:r>
              <a:rPr lang="en-US" dirty="0">
                <a:sym typeface="+mn-ea"/>
              </a:rPr>
              <a:t>     1.linear regression </a:t>
            </a:r>
            <a:endParaRPr lang="en-US" dirty="0"/>
          </a:p>
          <a:p>
            <a:pPr>
              <a:buNone/>
            </a:pPr>
            <a:r>
              <a:rPr lang="en-US" dirty="0">
                <a:sym typeface="+mn-ea"/>
              </a:rPr>
              <a:t>     2.stat models.</a:t>
            </a:r>
            <a:endParaRPr lang="en-US" dirty="0"/>
          </a:p>
          <a:p>
            <a:pPr>
              <a:buNone/>
            </a:pPr>
            <a:r>
              <a:rPr lang="en-US" dirty="0">
                <a:sym typeface="+mn-ea"/>
              </a:rPr>
              <a:t>     3.multilinear regression.</a:t>
            </a:r>
            <a:endParaRPr lang="en-US" dirty="0"/>
          </a:p>
          <a:p>
            <a:r>
              <a:rPr lang="en-IN" dirty="0">
                <a:sym typeface="+mn-ea"/>
              </a:rPr>
              <a:t>For every quartile(Q1,Q2,Q3) the percentage has been increased for each and every feature.</a:t>
            </a:r>
          </a:p>
          <a:p>
            <a:r>
              <a:rPr lang="en-IN" dirty="0">
                <a:sym typeface="+mn-ea"/>
              </a:rPr>
              <a:t>There are no outliers in the data(the diff </a:t>
            </a:r>
            <a:r>
              <a:rPr lang="en-IN" dirty="0" err="1">
                <a:sym typeface="+mn-ea"/>
              </a:rPr>
              <a:t>btwn</a:t>
            </a:r>
            <a:r>
              <a:rPr lang="en-IN" dirty="0">
                <a:sym typeface="+mn-ea"/>
              </a:rPr>
              <a:t> min and max is too small).</a:t>
            </a:r>
            <a:endParaRPr lang="en-IN" dirty="0"/>
          </a:p>
          <a:p>
            <a:r>
              <a:rPr lang="en-IN" dirty="0">
                <a:sym typeface="+mn-ea"/>
              </a:rPr>
              <a:t>From covariance, </a:t>
            </a:r>
            <a:r>
              <a:rPr lang="en-IN" dirty="0" err="1">
                <a:sym typeface="+mn-ea"/>
              </a:rPr>
              <a:t>Grescore</a:t>
            </a:r>
            <a:r>
              <a:rPr lang="en-IN" dirty="0">
                <a:sym typeface="+mn-ea"/>
              </a:rPr>
              <a:t>- chance of </a:t>
            </a:r>
            <a:r>
              <a:rPr lang="en-IN" dirty="0" err="1">
                <a:sym typeface="+mn-ea"/>
              </a:rPr>
              <a:t>admit,Toefl</a:t>
            </a:r>
            <a:r>
              <a:rPr lang="en-IN" dirty="0">
                <a:sym typeface="+mn-ea"/>
              </a:rPr>
              <a:t> score –</a:t>
            </a:r>
            <a:r>
              <a:rPr lang="en-IN" dirty="0" err="1">
                <a:sym typeface="+mn-ea"/>
              </a:rPr>
              <a:t>coa</a:t>
            </a:r>
            <a:r>
              <a:rPr lang="en-IN" dirty="0">
                <a:sym typeface="+mn-ea"/>
              </a:rPr>
              <a:t> are having strong relationship.</a:t>
            </a:r>
            <a:endParaRPr lang="en-IN" dirty="0"/>
          </a:p>
          <a:p>
            <a:r>
              <a:rPr lang="en-IN" dirty="0">
                <a:sym typeface="+mn-ea"/>
              </a:rPr>
              <a:t>From correlation, all features with label are having good relationship</a:t>
            </a:r>
            <a:endParaRPr lang="en-US" dirty="0"/>
          </a:p>
          <a:p>
            <a:endParaRPr lang="en-US" dirty="0"/>
          </a:p>
          <a:p>
            <a:endParaRPr lang="en-IN" dirty="0"/>
          </a:p>
        </p:txBody>
      </p:sp>
    </p:spTree>
    <p:extLst>
      <p:ext uri="{BB962C8B-B14F-4D97-AF65-F5344CB8AC3E}">
        <p14:creationId xmlns:p14="http://schemas.microsoft.com/office/powerpoint/2010/main" val="1886913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1293</TotalTime>
  <Words>746</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2</vt:lpstr>
      <vt:lpstr>Quotable</vt:lpstr>
      <vt:lpstr>Prediction of Taxi Fares.</vt:lpstr>
      <vt:lpstr>What does it take to predict taxi fares ?</vt:lpstr>
      <vt:lpstr>Problem Statement :</vt:lpstr>
      <vt:lpstr>We will discuss about the following.</vt:lpstr>
      <vt:lpstr>Introduction:</vt:lpstr>
      <vt:lpstr>Packages used:</vt:lpstr>
      <vt:lpstr>About the packages :</vt:lpstr>
      <vt:lpstr>Exploratory Data Analysis:</vt:lpstr>
      <vt:lpstr>Exploratory Data Analysis:</vt:lpstr>
      <vt:lpstr>Data Cleaning</vt:lpstr>
      <vt:lpstr>Correlation:</vt:lpstr>
      <vt:lpstr>Correlation :Heatmaps</vt:lpstr>
      <vt:lpstr>Stats model:</vt:lpstr>
      <vt:lpstr>Stats model:</vt:lpstr>
      <vt:lpstr>Linear Regression:</vt:lpstr>
      <vt:lpstr>Linear Regression:</vt:lpstr>
      <vt:lpstr>Multiple Regression:</vt:lpstr>
      <vt:lpstr>Multiple Regression:</vt:lpstr>
      <vt:lpstr>Findings and Suggestions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Taxi Fares.</dc:title>
  <dc:creator>Cherish Potluri</dc:creator>
  <cp:lastModifiedBy>Cherish Potluri</cp:lastModifiedBy>
  <cp:revision>15</cp:revision>
  <dcterms:created xsi:type="dcterms:W3CDTF">2019-05-31T06:17:46Z</dcterms:created>
  <dcterms:modified xsi:type="dcterms:W3CDTF">2019-06-01T05:44:08Z</dcterms:modified>
</cp:coreProperties>
</file>