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tqB1dywXETWjv7Je+BB/lMd6f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9914AB-09D8-449E-B88A-9730A43A19E0}">
  <a:tblStyle styleId="{9E9914AB-09D8-449E-B88A-9730A43A19E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6E8EA"/>
          </a:solidFill>
        </a:fill>
      </a:tcStyle>
    </a:wholeTbl>
    <a:band1H>
      <a:tcTxStyle/>
      <a:tcStyle>
        <a:fill>
          <a:solidFill>
            <a:srgbClr val="CACFD2"/>
          </a:solidFill>
        </a:fill>
      </a:tcStyle>
    </a:band1H>
    <a:band2H>
      <a:tcTxStyle/>
    </a:band2H>
    <a:band1V>
      <a:tcTxStyle/>
      <a:tcStyle>
        <a:fill>
          <a:solidFill>
            <a:srgbClr val="CACFD2"/>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6E8EA"/>
          </a:solidFill>
        </a:fill>
      </a:tcStyle>
    </a:lastRow>
    <a:seCell>
      <a:tcTxStyle/>
    </a:seCell>
    <a:swCell>
      <a:tcTxStyle/>
    </a:swCell>
    <a:firstRow>
      <a:tcTxStyle b="on" i="off">
        <a:font>
          <a:latin typeface="Calibri"/>
          <a:ea typeface="Calibri"/>
          <a:cs typeface="Calibri"/>
        </a:font>
        <a:schemeClr val="lt1"/>
      </a:tcTxStyle>
      <a:tcStyle>
        <a:fill>
          <a:solidFill>
            <a:schemeClr val="accent4"/>
          </a:solidFill>
        </a:fill>
      </a:tcStyle>
    </a:firstRow>
    <a:neCell>
      <a:tcTxStyle/>
    </a:neCell>
    <a:nwCell>
      <a:tcTxStyle/>
    </a:nwCell>
  </a:tblStyle>
  <a:tblStyle styleId="{57589E35-9216-4C6E-87FE-764CDB6635C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E7E8"/>
          </a:solidFill>
        </a:fill>
      </a:tcStyle>
    </a:wholeTbl>
    <a:band1H>
      <a:tcTxStyle/>
      <a:tcStyle>
        <a:fill>
          <a:solidFill>
            <a:srgbClr val="ECCBCE"/>
          </a:solidFill>
        </a:fill>
      </a:tcStyle>
    </a:band1H>
    <a:band2H>
      <a:tcTxStyle/>
    </a:band2H>
    <a:band1V>
      <a:tcTxStyle/>
      <a:tcStyle>
        <a:fill>
          <a:solidFill>
            <a:srgbClr val="ECCBCE"/>
          </a:solidFill>
        </a:fill>
      </a:tcStyle>
    </a:band1V>
    <a:band2V>
      <a:tcTxStyle/>
    </a:band2V>
    <a:lastCol>
      <a:tcTxStyle b="on" i="off">
        <a:font>
          <a:latin typeface="Calibri"/>
          <a:ea typeface="Calibri"/>
          <a:cs typeface="Calibri"/>
        </a:font>
        <a:schemeClr val="lt1"/>
      </a:tcTxStyle>
      <a:tcStyle>
        <a:fill>
          <a:solidFill>
            <a:schemeClr val="accent4"/>
          </a:solidFill>
        </a:fill>
      </a:tcStyle>
    </a:lastCol>
    <a:firstCol>
      <a:tcTxStyle b="on" i="off">
        <a:font>
          <a:latin typeface="Calibri"/>
          <a:ea typeface="Calibri"/>
          <a:cs typeface="Calibri"/>
        </a:font>
        <a:schemeClr val="lt1"/>
      </a:tcTxStyle>
      <a:tcStyle>
        <a:fill>
          <a:solidFill>
            <a:schemeClr val="accent4"/>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B8C8E"/>
              </a:buClr>
              <a:buSzPts val="2400"/>
              <a:buNone/>
              <a:defRPr sz="2400">
                <a:solidFill>
                  <a:srgbClr val="8B8C8E"/>
                </a:solidFill>
              </a:defRPr>
            </a:lvl1pPr>
            <a:lvl2pPr indent="-228600" lvl="1" marL="914400" algn="l">
              <a:lnSpc>
                <a:spcPct val="90000"/>
              </a:lnSpc>
              <a:spcBef>
                <a:spcPts val="500"/>
              </a:spcBef>
              <a:spcAft>
                <a:spcPts val="0"/>
              </a:spcAft>
              <a:buClr>
                <a:srgbClr val="8B8C8E"/>
              </a:buClr>
              <a:buSzPts val="2000"/>
              <a:buNone/>
              <a:defRPr sz="2000">
                <a:solidFill>
                  <a:srgbClr val="8B8C8E"/>
                </a:solidFill>
              </a:defRPr>
            </a:lvl2pPr>
            <a:lvl3pPr indent="-228600" lvl="2" marL="1371600" algn="l">
              <a:lnSpc>
                <a:spcPct val="90000"/>
              </a:lnSpc>
              <a:spcBef>
                <a:spcPts val="500"/>
              </a:spcBef>
              <a:spcAft>
                <a:spcPts val="0"/>
              </a:spcAft>
              <a:buClr>
                <a:srgbClr val="8B8C8E"/>
              </a:buClr>
              <a:buSzPts val="1800"/>
              <a:buNone/>
              <a:defRPr sz="1800">
                <a:solidFill>
                  <a:srgbClr val="8B8C8E"/>
                </a:solidFill>
              </a:defRPr>
            </a:lvl3pPr>
            <a:lvl4pPr indent="-228600" lvl="3" marL="1828800" algn="l">
              <a:lnSpc>
                <a:spcPct val="90000"/>
              </a:lnSpc>
              <a:spcBef>
                <a:spcPts val="500"/>
              </a:spcBef>
              <a:spcAft>
                <a:spcPts val="0"/>
              </a:spcAft>
              <a:buClr>
                <a:srgbClr val="8B8C8E"/>
              </a:buClr>
              <a:buSzPts val="1600"/>
              <a:buNone/>
              <a:defRPr sz="1600">
                <a:solidFill>
                  <a:srgbClr val="8B8C8E"/>
                </a:solidFill>
              </a:defRPr>
            </a:lvl4pPr>
            <a:lvl5pPr indent="-228600" lvl="4" marL="2286000" algn="l">
              <a:lnSpc>
                <a:spcPct val="90000"/>
              </a:lnSpc>
              <a:spcBef>
                <a:spcPts val="500"/>
              </a:spcBef>
              <a:spcAft>
                <a:spcPts val="0"/>
              </a:spcAft>
              <a:buClr>
                <a:srgbClr val="8B8C8E"/>
              </a:buClr>
              <a:buSzPts val="1600"/>
              <a:buNone/>
              <a:defRPr sz="1600">
                <a:solidFill>
                  <a:srgbClr val="8B8C8E"/>
                </a:solidFill>
              </a:defRPr>
            </a:lvl5pPr>
            <a:lvl6pPr indent="-228600" lvl="5" marL="2743200" algn="l">
              <a:lnSpc>
                <a:spcPct val="90000"/>
              </a:lnSpc>
              <a:spcBef>
                <a:spcPts val="500"/>
              </a:spcBef>
              <a:spcAft>
                <a:spcPts val="0"/>
              </a:spcAft>
              <a:buClr>
                <a:srgbClr val="8B8C8E"/>
              </a:buClr>
              <a:buSzPts val="1600"/>
              <a:buNone/>
              <a:defRPr sz="1600">
                <a:solidFill>
                  <a:srgbClr val="8B8C8E"/>
                </a:solidFill>
              </a:defRPr>
            </a:lvl6pPr>
            <a:lvl7pPr indent="-228600" lvl="6" marL="3200400" algn="l">
              <a:lnSpc>
                <a:spcPct val="90000"/>
              </a:lnSpc>
              <a:spcBef>
                <a:spcPts val="500"/>
              </a:spcBef>
              <a:spcAft>
                <a:spcPts val="0"/>
              </a:spcAft>
              <a:buClr>
                <a:srgbClr val="8B8C8E"/>
              </a:buClr>
              <a:buSzPts val="1600"/>
              <a:buNone/>
              <a:defRPr sz="1600">
                <a:solidFill>
                  <a:srgbClr val="8B8C8E"/>
                </a:solidFill>
              </a:defRPr>
            </a:lvl7pPr>
            <a:lvl8pPr indent="-228600" lvl="7" marL="3657600" algn="l">
              <a:lnSpc>
                <a:spcPct val="90000"/>
              </a:lnSpc>
              <a:spcBef>
                <a:spcPts val="500"/>
              </a:spcBef>
              <a:spcAft>
                <a:spcPts val="0"/>
              </a:spcAft>
              <a:buClr>
                <a:srgbClr val="8B8C8E"/>
              </a:buClr>
              <a:buSzPts val="1600"/>
              <a:buNone/>
              <a:defRPr sz="1600">
                <a:solidFill>
                  <a:srgbClr val="8B8C8E"/>
                </a:solidFill>
              </a:defRPr>
            </a:lvl8pPr>
            <a:lvl9pPr indent="-228600" lvl="8" marL="4114800" algn="l">
              <a:lnSpc>
                <a:spcPct val="90000"/>
              </a:lnSpc>
              <a:spcBef>
                <a:spcPts val="500"/>
              </a:spcBef>
              <a:spcAft>
                <a:spcPts val="0"/>
              </a:spcAft>
              <a:buClr>
                <a:srgbClr val="8B8C8E"/>
              </a:buClr>
              <a:buSzPts val="1600"/>
              <a:buNone/>
              <a:defRPr sz="1600">
                <a:solidFill>
                  <a:srgbClr val="8B8C8E"/>
                </a:solidFill>
              </a:defRPr>
            </a:lvl9pPr>
          </a:lstStyle>
          <a:p/>
        </p:txBody>
      </p:sp>
      <p:sp>
        <p:nvSpPr>
          <p:cNvPr id="30" name="Google Shape;3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B8C8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B8C8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B8C8E"/>
                </a:solidFill>
                <a:latin typeface="Calibri"/>
                <a:ea typeface="Calibri"/>
                <a:cs typeface="Calibri"/>
                <a:sym typeface="Calibri"/>
              </a:defRPr>
            </a:lvl1pPr>
            <a:lvl2pPr indent="0" lvl="1" marL="0" marR="0" rtl="0" algn="r">
              <a:spcBef>
                <a:spcPts val="0"/>
              </a:spcBef>
              <a:buNone/>
              <a:defRPr b="0" i="0" sz="1200" u="none" cap="none" strike="noStrike">
                <a:solidFill>
                  <a:srgbClr val="8B8C8E"/>
                </a:solidFill>
                <a:latin typeface="Calibri"/>
                <a:ea typeface="Calibri"/>
                <a:cs typeface="Calibri"/>
                <a:sym typeface="Calibri"/>
              </a:defRPr>
            </a:lvl2pPr>
            <a:lvl3pPr indent="0" lvl="2" marL="0" marR="0" rtl="0" algn="r">
              <a:spcBef>
                <a:spcPts val="0"/>
              </a:spcBef>
              <a:buNone/>
              <a:defRPr b="0" i="0" sz="1200" u="none" cap="none" strike="noStrike">
                <a:solidFill>
                  <a:srgbClr val="8B8C8E"/>
                </a:solidFill>
                <a:latin typeface="Calibri"/>
                <a:ea typeface="Calibri"/>
                <a:cs typeface="Calibri"/>
                <a:sym typeface="Calibri"/>
              </a:defRPr>
            </a:lvl3pPr>
            <a:lvl4pPr indent="0" lvl="3" marL="0" marR="0" rtl="0" algn="r">
              <a:spcBef>
                <a:spcPts val="0"/>
              </a:spcBef>
              <a:buNone/>
              <a:defRPr b="0" i="0" sz="1200" u="none" cap="none" strike="noStrike">
                <a:solidFill>
                  <a:srgbClr val="8B8C8E"/>
                </a:solidFill>
                <a:latin typeface="Calibri"/>
                <a:ea typeface="Calibri"/>
                <a:cs typeface="Calibri"/>
                <a:sym typeface="Calibri"/>
              </a:defRPr>
            </a:lvl4pPr>
            <a:lvl5pPr indent="0" lvl="4" marL="0" marR="0" rtl="0" algn="r">
              <a:spcBef>
                <a:spcPts val="0"/>
              </a:spcBef>
              <a:buNone/>
              <a:defRPr b="0" i="0" sz="1200" u="none" cap="none" strike="noStrike">
                <a:solidFill>
                  <a:srgbClr val="8B8C8E"/>
                </a:solidFill>
                <a:latin typeface="Calibri"/>
                <a:ea typeface="Calibri"/>
                <a:cs typeface="Calibri"/>
                <a:sym typeface="Calibri"/>
              </a:defRPr>
            </a:lvl5pPr>
            <a:lvl6pPr indent="0" lvl="5" marL="0" marR="0" rtl="0" algn="r">
              <a:spcBef>
                <a:spcPts val="0"/>
              </a:spcBef>
              <a:buNone/>
              <a:defRPr b="0" i="0" sz="1200" u="none" cap="none" strike="noStrike">
                <a:solidFill>
                  <a:srgbClr val="8B8C8E"/>
                </a:solidFill>
                <a:latin typeface="Calibri"/>
                <a:ea typeface="Calibri"/>
                <a:cs typeface="Calibri"/>
                <a:sym typeface="Calibri"/>
              </a:defRPr>
            </a:lvl6pPr>
            <a:lvl7pPr indent="0" lvl="6" marL="0" marR="0" rtl="0" algn="r">
              <a:spcBef>
                <a:spcPts val="0"/>
              </a:spcBef>
              <a:buNone/>
              <a:defRPr b="0" i="0" sz="1200" u="none" cap="none" strike="noStrike">
                <a:solidFill>
                  <a:srgbClr val="8B8C8E"/>
                </a:solidFill>
                <a:latin typeface="Calibri"/>
                <a:ea typeface="Calibri"/>
                <a:cs typeface="Calibri"/>
                <a:sym typeface="Calibri"/>
              </a:defRPr>
            </a:lvl7pPr>
            <a:lvl8pPr indent="0" lvl="7" marL="0" marR="0" rtl="0" algn="r">
              <a:spcBef>
                <a:spcPts val="0"/>
              </a:spcBef>
              <a:buNone/>
              <a:defRPr b="0" i="0" sz="1200" u="none" cap="none" strike="noStrike">
                <a:solidFill>
                  <a:srgbClr val="8B8C8E"/>
                </a:solidFill>
                <a:latin typeface="Calibri"/>
                <a:ea typeface="Calibri"/>
                <a:cs typeface="Calibri"/>
                <a:sym typeface="Calibri"/>
              </a:defRPr>
            </a:lvl8pPr>
            <a:lvl9pPr indent="0" lvl="8" marL="0" marR="0" rtl="0" algn="r">
              <a:spcBef>
                <a:spcPts val="0"/>
              </a:spcBef>
              <a:buNone/>
              <a:defRPr b="0" i="0" sz="1200" u="none" cap="none" strike="noStrike">
                <a:solidFill>
                  <a:srgbClr val="8B8C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jpg"/><Relationship Id="rId4" Type="http://schemas.openxmlformats.org/officeDocument/2006/relationships/image" Target="../media/image18.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83" name="Shape 83"/>
        <p:cNvGrpSpPr/>
        <p:nvPr/>
      </p:nvGrpSpPr>
      <p:grpSpPr>
        <a:xfrm>
          <a:off x="0" y="0"/>
          <a:ext cx="0" cy="0"/>
          <a:chOff x="0" y="0"/>
          <a:chExt cx="0" cy="0"/>
        </a:xfrm>
      </p:grpSpPr>
      <p:sp>
        <p:nvSpPr>
          <p:cNvPr id="84" name="Google Shape;84;p1"/>
          <p:cNvSpPr txBox="1"/>
          <p:nvPr/>
        </p:nvSpPr>
        <p:spPr>
          <a:xfrm>
            <a:off x="182373" y="1543213"/>
            <a:ext cx="7023599" cy="2723823"/>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6000" u="none" cap="none" strike="noStrike">
                <a:solidFill>
                  <a:srgbClr val="EBEF9F"/>
                </a:solidFill>
                <a:latin typeface="Calibri"/>
                <a:ea typeface="Calibri"/>
                <a:cs typeface="Calibri"/>
                <a:sym typeface="Calibri"/>
              </a:rPr>
              <a:t>PRICE PREDICTION FOR USED CARS</a:t>
            </a:r>
            <a:endParaRPr/>
          </a:p>
          <a:p>
            <a:pPr indent="0" lvl="0" marL="0" marR="0" rtl="0" algn="l">
              <a:lnSpc>
                <a:spcPct val="90000"/>
              </a:lnSpc>
              <a:spcBef>
                <a:spcPts val="0"/>
              </a:spcBef>
              <a:spcAft>
                <a:spcPts val="0"/>
              </a:spcAft>
              <a:buClr>
                <a:schemeClr val="dk1"/>
              </a:buClr>
              <a:buSzPts val="7000"/>
              <a:buFont typeface="Calibri"/>
              <a:buNone/>
            </a:pPr>
            <a:r>
              <a:t/>
            </a:r>
            <a:endParaRPr b="0" i="0" sz="7000" u="none" cap="none" strike="noStrike">
              <a:solidFill>
                <a:srgbClr val="007A7D"/>
              </a:solidFill>
              <a:latin typeface="Arial"/>
              <a:ea typeface="Arial"/>
              <a:cs typeface="Arial"/>
              <a:sym typeface="Arial"/>
            </a:endParaRPr>
          </a:p>
        </p:txBody>
      </p:sp>
      <p:sp>
        <p:nvSpPr>
          <p:cNvPr id="85" name="Google Shape;85;p1"/>
          <p:cNvSpPr/>
          <p:nvPr/>
        </p:nvSpPr>
        <p:spPr>
          <a:xfrm>
            <a:off x="1421774" y="824279"/>
            <a:ext cx="41027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EB698C"/>
                </a:solidFill>
                <a:latin typeface="Calibri"/>
                <a:ea typeface="Calibri"/>
                <a:cs typeface="Calibri"/>
                <a:sym typeface="Calibri"/>
              </a:rPr>
              <a:t>ISDS 574  GROUP PROJECT</a:t>
            </a:r>
            <a:endParaRPr/>
          </a:p>
        </p:txBody>
      </p:sp>
      <p:sp>
        <p:nvSpPr>
          <p:cNvPr id="86" name="Google Shape;86;p1"/>
          <p:cNvSpPr/>
          <p:nvPr/>
        </p:nvSpPr>
        <p:spPr>
          <a:xfrm>
            <a:off x="2551711" y="4029486"/>
            <a:ext cx="6096000" cy="25776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EB698C"/>
                </a:solidFill>
                <a:latin typeface="Calibri"/>
                <a:ea typeface="Calibri"/>
                <a:cs typeface="Calibri"/>
                <a:sym typeface="Calibri"/>
              </a:rPr>
              <a:t>Group Members:</a:t>
            </a:r>
            <a:endParaRPr/>
          </a:p>
          <a:p>
            <a:pPr indent="-285750" lvl="0" marL="361950" marR="0" rtl="0" algn="l">
              <a:spcBef>
                <a:spcPts val="2100"/>
              </a:spcBef>
              <a:spcAft>
                <a:spcPts val="0"/>
              </a:spcAft>
              <a:buClr>
                <a:srgbClr val="E2E770"/>
              </a:buClr>
              <a:buSzPts val="2400"/>
              <a:buFont typeface="Arial"/>
              <a:buChar char="•"/>
            </a:pPr>
            <a:r>
              <a:rPr b="0" i="0" lang="en-US" sz="1800" u="none" cap="none" strike="noStrike">
                <a:solidFill>
                  <a:srgbClr val="E2E770"/>
                </a:solidFill>
                <a:latin typeface="Calibri"/>
                <a:ea typeface="Calibri"/>
                <a:cs typeface="Calibri"/>
                <a:sym typeface="Calibri"/>
              </a:rPr>
              <a:t>Alekhya  Botta</a:t>
            </a:r>
            <a:endParaRPr b="0" i="0" sz="1800" u="none" cap="none" strike="noStrike">
              <a:solidFill>
                <a:srgbClr val="E2E770"/>
              </a:solidFill>
              <a:latin typeface="Calibri"/>
              <a:ea typeface="Calibri"/>
              <a:cs typeface="Calibri"/>
              <a:sym typeface="Calibri"/>
            </a:endParaRPr>
          </a:p>
          <a:p>
            <a:pPr indent="-285750" lvl="0" marL="361950" marR="0" rtl="0" algn="l">
              <a:spcBef>
                <a:spcPts val="0"/>
              </a:spcBef>
              <a:spcAft>
                <a:spcPts val="0"/>
              </a:spcAft>
              <a:buClr>
                <a:srgbClr val="E2E770"/>
              </a:buClr>
              <a:buSzPts val="2400"/>
              <a:buFont typeface="Arial"/>
              <a:buChar char="•"/>
            </a:pPr>
            <a:r>
              <a:rPr b="0" i="0" lang="en-US" sz="1800" u="none" cap="none" strike="noStrike">
                <a:solidFill>
                  <a:srgbClr val="E2E770"/>
                </a:solidFill>
                <a:latin typeface="Calibri"/>
                <a:ea typeface="Calibri"/>
                <a:cs typeface="Calibri"/>
                <a:sym typeface="Calibri"/>
              </a:rPr>
              <a:t>Cherish Reddy </a:t>
            </a:r>
            <a:endParaRPr/>
          </a:p>
          <a:p>
            <a:pPr indent="-285750" lvl="0" marL="361950" marR="0" rtl="0" algn="l">
              <a:spcBef>
                <a:spcPts val="0"/>
              </a:spcBef>
              <a:spcAft>
                <a:spcPts val="0"/>
              </a:spcAft>
              <a:buClr>
                <a:srgbClr val="E2E770"/>
              </a:buClr>
              <a:buSzPts val="2400"/>
              <a:buFont typeface="Arial"/>
              <a:buChar char="•"/>
            </a:pPr>
            <a:r>
              <a:rPr b="0" i="0" lang="en-US" sz="1800" u="none" cap="none" strike="noStrike">
                <a:solidFill>
                  <a:srgbClr val="E2E770"/>
                </a:solidFill>
                <a:latin typeface="Calibri"/>
                <a:ea typeface="Calibri"/>
                <a:cs typeface="Calibri"/>
                <a:sym typeface="Calibri"/>
              </a:rPr>
              <a:t>Kinjal Parikh </a:t>
            </a:r>
            <a:endParaRPr/>
          </a:p>
          <a:p>
            <a:pPr indent="-285750" lvl="0" marL="361950" marR="0" rtl="0" algn="l">
              <a:spcBef>
                <a:spcPts val="0"/>
              </a:spcBef>
              <a:spcAft>
                <a:spcPts val="0"/>
              </a:spcAft>
              <a:buClr>
                <a:srgbClr val="E2E770"/>
              </a:buClr>
              <a:buSzPts val="2400"/>
              <a:buFont typeface="Arial"/>
              <a:buChar char="•"/>
            </a:pPr>
            <a:r>
              <a:rPr b="0" i="0" lang="en-US" sz="1800" u="none" cap="none" strike="noStrike">
                <a:solidFill>
                  <a:srgbClr val="E2E770"/>
                </a:solidFill>
                <a:latin typeface="Calibri"/>
                <a:ea typeface="Calibri"/>
                <a:cs typeface="Calibri"/>
                <a:sym typeface="Calibri"/>
              </a:rPr>
              <a:t>Minesh Barot</a:t>
            </a:r>
            <a:endParaRPr b="0" i="0" sz="1800" u="none" cap="none" strike="noStrike">
              <a:solidFill>
                <a:srgbClr val="E2E770"/>
              </a:solidFill>
              <a:latin typeface="Calibri"/>
              <a:ea typeface="Calibri"/>
              <a:cs typeface="Calibri"/>
              <a:sym typeface="Calibri"/>
            </a:endParaRPr>
          </a:p>
          <a:p>
            <a:pPr indent="-285750" lvl="0" marL="361950" marR="0" rtl="0" algn="l">
              <a:spcBef>
                <a:spcPts val="0"/>
              </a:spcBef>
              <a:spcAft>
                <a:spcPts val="0"/>
              </a:spcAft>
              <a:buClr>
                <a:srgbClr val="E2E770"/>
              </a:buClr>
              <a:buSzPts val="2400"/>
              <a:buFont typeface="Arial"/>
              <a:buChar char="•"/>
            </a:pPr>
            <a:r>
              <a:rPr b="0" i="0" lang="en-US" sz="1800" u="none" cap="none" strike="noStrike">
                <a:solidFill>
                  <a:srgbClr val="E2E770"/>
                </a:solidFill>
                <a:latin typeface="Calibri"/>
                <a:ea typeface="Calibri"/>
                <a:cs typeface="Calibri"/>
                <a:sym typeface="Calibri"/>
              </a:rPr>
              <a:t>Prashant Sharma</a:t>
            </a:r>
            <a:endParaRPr/>
          </a:p>
          <a:p>
            <a:pPr indent="-285750" lvl="0" marL="361950" marR="0" rtl="0" algn="l">
              <a:spcBef>
                <a:spcPts val="0"/>
              </a:spcBef>
              <a:spcAft>
                <a:spcPts val="0"/>
              </a:spcAft>
              <a:buClr>
                <a:srgbClr val="E2E770"/>
              </a:buClr>
              <a:buSzPts val="2400"/>
              <a:buFont typeface="Arial"/>
              <a:buChar char="•"/>
            </a:pPr>
            <a:r>
              <a:rPr b="0" i="0" lang="en-US" sz="1800" u="none" cap="none" strike="noStrike">
                <a:solidFill>
                  <a:srgbClr val="E2E770"/>
                </a:solidFill>
                <a:latin typeface="Calibri"/>
                <a:ea typeface="Calibri"/>
                <a:cs typeface="Calibri"/>
                <a:sym typeface="Calibri"/>
              </a:rPr>
              <a:t>Priyanka Kunder</a:t>
            </a:r>
            <a:endParaRPr b="0" i="0" sz="1800" u="none" cap="none" strike="noStrike">
              <a:solidFill>
                <a:srgbClr val="E2E770"/>
              </a:solidFill>
              <a:latin typeface="Calibri"/>
              <a:ea typeface="Calibri"/>
              <a:cs typeface="Calibri"/>
              <a:sym typeface="Calibri"/>
            </a:endParaRPr>
          </a:p>
          <a:p>
            <a:pPr indent="-285750" lvl="0" marL="361950" marR="0" rtl="0" algn="l">
              <a:spcBef>
                <a:spcPts val="0"/>
              </a:spcBef>
              <a:spcAft>
                <a:spcPts val="0"/>
              </a:spcAft>
              <a:buClr>
                <a:srgbClr val="E2E770"/>
              </a:buClr>
              <a:buSzPts val="2400"/>
              <a:buFont typeface="Arial"/>
              <a:buChar char="•"/>
            </a:pPr>
            <a:r>
              <a:rPr b="0" i="0" lang="en-US" sz="1800" u="none" cap="none" strike="noStrike">
                <a:solidFill>
                  <a:srgbClr val="E2E770"/>
                </a:solidFill>
                <a:latin typeface="Calibri"/>
                <a:ea typeface="Calibri"/>
                <a:cs typeface="Calibri"/>
                <a:sym typeface="Calibri"/>
              </a:rPr>
              <a:t>Smriti Jain</a:t>
            </a:r>
            <a:endParaRPr/>
          </a:p>
        </p:txBody>
      </p:sp>
      <p:pic>
        <p:nvPicPr>
          <p:cNvPr id="87" name="Google Shape;87;p1"/>
          <p:cNvPicPr preferRelativeResize="0"/>
          <p:nvPr/>
        </p:nvPicPr>
        <p:blipFill rotWithShape="1">
          <a:blip r:embed="rId3">
            <a:alphaModFix/>
          </a:blip>
          <a:srcRect b="0" l="0" r="0" t="0"/>
          <a:stretch/>
        </p:blipFill>
        <p:spPr>
          <a:xfrm>
            <a:off x="7509164" y="0"/>
            <a:ext cx="4682836"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73" name="Shape 273"/>
        <p:cNvGrpSpPr/>
        <p:nvPr/>
      </p:nvGrpSpPr>
      <p:grpSpPr>
        <a:xfrm>
          <a:off x="0" y="0"/>
          <a:ext cx="0" cy="0"/>
          <a:chOff x="0" y="0"/>
          <a:chExt cx="0" cy="0"/>
        </a:xfrm>
      </p:grpSpPr>
      <p:sp>
        <p:nvSpPr>
          <p:cNvPr id="274" name="Google Shape;274;p10"/>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5" name="Google Shape;275;p10"/>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 name="Google Shape;276;p10"/>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77" name="Google Shape;277;p10"/>
          <p:cNvSpPr/>
          <p:nvPr/>
        </p:nvSpPr>
        <p:spPr>
          <a:xfrm>
            <a:off x="970065" y="2882416"/>
            <a:ext cx="6096000" cy="218521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800">
                <a:solidFill>
                  <a:srgbClr val="17F8FF"/>
                </a:solidFill>
                <a:latin typeface="Calibri"/>
                <a:ea typeface="Calibri"/>
                <a:cs typeface="Calibri"/>
                <a:sym typeface="Calibri"/>
              </a:rPr>
              <a:t>Target Variable : </a:t>
            </a:r>
            <a:r>
              <a:rPr b="1" lang="en-US" sz="2800">
                <a:solidFill>
                  <a:schemeClr val="lt1"/>
                </a:solidFill>
                <a:latin typeface="Calibri"/>
                <a:ea typeface="Calibri"/>
                <a:cs typeface="Calibri"/>
                <a:sym typeface="Calibri"/>
              </a:rPr>
              <a:t>Price</a:t>
            </a:r>
            <a:endParaRPr sz="2800">
              <a:solidFill>
                <a:schemeClr val="lt1"/>
              </a:solidFill>
              <a:latin typeface="Arial"/>
              <a:ea typeface="Arial"/>
              <a:cs typeface="Arial"/>
              <a:sym typeface="Arial"/>
            </a:endParaRPr>
          </a:p>
          <a:p>
            <a:pPr indent="152400" lvl="0" marL="0" marR="0" rtl="0" algn="l">
              <a:lnSpc>
                <a:spcPct val="90000"/>
              </a:lnSpc>
              <a:spcBef>
                <a:spcPts val="600"/>
              </a:spcBef>
              <a:spcAft>
                <a:spcPts val="0"/>
              </a:spcAft>
              <a:buNone/>
            </a:pPr>
            <a:r>
              <a:t/>
            </a:r>
            <a:endParaRPr b="1" sz="2800">
              <a:solidFill>
                <a:schemeClr val="lt1"/>
              </a:solidFill>
              <a:latin typeface="Calibri"/>
              <a:ea typeface="Calibri"/>
              <a:cs typeface="Calibri"/>
              <a:sym typeface="Calibri"/>
            </a:endParaRPr>
          </a:p>
          <a:p>
            <a:pPr indent="0" lvl="0" marL="0" marR="0" rtl="0" algn="l">
              <a:lnSpc>
                <a:spcPct val="90000"/>
              </a:lnSpc>
              <a:spcBef>
                <a:spcPts val="600"/>
              </a:spcBef>
              <a:spcAft>
                <a:spcPts val="0"/>
              </a:spcAft>
              <a:buNone/>
            </a:pPr>
            <a:r>
              <a:rPr b="1" lang="en-US" sz="2800">
                <a:solidFill>
                  <a:srgbClr val="17F8FF"/>
                </a:solidFill>
                <a:latin typeface="Calibri"/>
                <a:ea typeface="Calibri"/>
                <a:cs typeface="Calibri"/>
                <a:sym typeface="Calibri"/>
              </a:rPr>
              <a:t>Predictors: </a:t>
            </a:r>
            <a:r>
              <a:rPr b="1" lang="en-US" sz="2800">
                <a:solidFill>
                  <a:schemeClr val="lt1"/>
                </a:solidFill>
                <a:latin typeface="Calibri"/>
                <a:ea typeface="Calibri"/>
                <a:cs typeface="Calibri"/>
                <a:sym typeface="Calibri"/>
              </a:rPr>
              <a:t>Condition, Color, Drive. Fuel,    Manufacturer, Size, Transmission, Type and Odometer</a:t>
            </a:r>
            <a:endParaRPr sz="2800">
              <a:solidFill>
                <a:schemeClr val="lt1"/>
              </a:solidFill>
              <a:latin typeface="Arial"/>
              <a:ea typeface="Arial"/>
              <a:cs typeface="Arial"/>
              <a:sym typeface="Arial"/>
            </a:endParaRPr>
          </a:p>
        </p:txBody>
      </p:sp>
      <p:sp>
        <p:nvSpPr>
          <p:cNvPr id="278" name="Google Shape;278;p10"/>
          <p:cNvSpPr txBox="1"/>
          <p:nvPr/>
        </p:nvSpPr>
        <p:spPr>
          <a:xfrm>
            <a:off x="1025731" y="450264"/>
            <a:ext cx="598466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2E770"/>
                </a:solidFill>
                <a:latin typeface="Calibri"/>
                <a:ea typeface="Calibri"/>
                <a:cs typeface="Calibri"/>
                <a:sym typeface="Calibri"/>
              </a:rPr>
              <a:t>DATA EXPLORATION THROUGH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82" name="Shape 282"/>
        <p:cNvGrpSpPr/>
        <p:nvPr/>
      </p:nvGrpSpPr>
      <p:grpSpPr>
        <a:xfrm>
          <a:off x="0" y="0"/>
          <a:ext cx="0" cy="0"/>
          <a:chOff x="0" y="0"/>
          <a:chExt cx="0" cy="0"/>
        </a:xfrm>
      </p:grpSpPr>
      <p:pic>
        <p:nvPicPr>
          <p:cNvPr id="283" name="Google Shape;283;p11"/>
          <p:cNvPicPr preferRelativeResize="0"/>
          <p:nvPr/>
        </p:nvPicPr>
        <p:blipFill rotWithShape="1">
          <a:blip r:embed="rId3">
            <a:alphaModFix/>
          </a:blip>
          <a:srcRect b="0" l="0" r="0" t="13123"/>
          <a:stretch/>
        </p:blipFill>
        <p:spPr>
          <a:xfrm>
            <a:off x="5231089" y="628650"/>
            <a:ext cx="6484662" cy="5600700"/>
          </a:xfrm>
          <a:prstGeom prst="rect">
            <a:avLst/>
          </a:prstGeom>
          <a:solidFill>
            <a:srgbClr val="ECECEC"/>
          </a:solidFill>
          <a:ln>
            <a:noFill/>
          </a:ln>
        </p:spPr>
      </p:pic>
      <p:sp>
        <p:nvSpPr>
          <p:cNvPr id="284" name="Google Shape;284;p11"/>
          <p:cNvSpPr/>
          <p:nvPr/>
        </p:nvSpPr>
        <p:spPr>
          <a:xfrm>
            <a:off x="695325" y="2856485"/>
            <a:ext cx="4057650" cy="147732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chemeClr val="lt1"/>
                </a:solidFill>
                <a:latin typeface="Calibri"/>
                <a:ea typeface="Calibri"/>
                <a:cs typeface="Calibri"/>
                <a:sym typeface="Calibri"/>
              </a:rPr>
              <a:t>Here, we can see that as the condition of the car increases, the price of the car also increases. So, the price is directly dependent on the condition of the car.</a:t>
            </a:r>
            <a:endParaRPr/>
          </a:p>
        </p:txBody>
      </p:sp>
      <p:sp>
        <p:nvSpPr>
          <p:cNvPr id="285" name="Google Shape;285;p11"/>
          <p:cNvSpPr/>
          <p:nvPr/>
        </p:nvSpPr>
        <p:spPr>
          <a:xfrm>
            <a:off x="1143000" y="914400"/>
            <a:ext cx="2400300"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1"/>
          <p:cNvSpPr txBox="1"/>
          <p:nvPr/>
        </p:nvSpPr>
        <p:spPr>
          <a:xfrm>
            <a:off x="1462087" y="1116954"/>
            <a:ext cx="17621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CONDITION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90" name="Shape 290"/>
        <p:cNvGrpSpPr/>
        <p:nvPr/>
      </p:nvGrpSpPr>
      <p:grpSpPr>
        <a:xfrm>
          <a:off x="0" y="0"/>
          <a:ext cx="0" cy="0"/>
          <a:chOff x="0" y="0"/>
          <a:chExt cx="0" cy="0"/>
        </a:xfrm>
      </p:grpSpPr>
      <p:pic>
        <p:nvPicPr>
          <p:cNvPr id="291" name="Google Shape;291;p12"/>
          <p:cNvPicPr preferRelativeResize="0"/>
          <p:nvPr/>
        </p:nvPicPr>
        <p:blipFill rotWithShape="1">
          <a:blip r:embed="rId3">
            <a:alphaModFix/>
          </a:blip>
          <a:srcRect b="11395" l="29326" r="0" t="19943"/>
          <a:stretch/>
        </p:blipFill>
        <p:spPr>
          <a:xfrm>
            <a:off x="5202513" y="890587"/>
            <a:ext cx="6250769" cy="5076825"/>
          </a:xfrm>
          <a:prstGeom prst="rect">
            <a:avLst/>
          </a:prstGeom>
          <a:solidFill>
            <a:srgbClr val="ECECEC"/>
          </a:solidFill>
          <a:ln>
            <a:noFill/>
          </a:ln>
        </p:spPr>
      </p:pic>
      <p:sp>
        <p:nvSpPr>
          <p:cNvPr id="292" name="Google Shape;292;p12"/>
          <p:cNvSpPr/>
          <p:nvPr/>
        </p:nvSpPr>
        <p:spPr>
          <a:xfrm>
            <a:off x="1143000" y="914400"/>
            <a:ext cx="2400300"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COLOR</a:t>
            </a:r>
            <a:endParaRPr/>
          </a:p>
        </p:txBody>
      </p:sp>
      <p:sp>
        <p:nvSpPr>
          <p:cNvPr id="293" name="Google Shape;293;p12"/>
          <p:cNvSpPr/>
          <p:nvPr/>
        </p:nvSpPr>
        <p:spPr>
          <a:xfrm>
            <a:off x="209550" y="2145570"/>
            <a:ext cx="4552950" cy="337015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chemeClr val="lt1"/>
                </a:solidFill>
                <a:latin typeface="Calibri"/>
                <a:ea typeface="Calibri"/>
                <a:cs typeface="Calibri"/>
                <a:sym typeface="Calibri"/>
              </a:rPr>
              <a:t>Our dataset consists of 92% of cars which are either white, black, grey, black, blue or red in color i.e. Color1 and 8% of cars with other colors i.e. Color2.</a:t>
            </a:r>
            <a:endParaRPr sz="2000">
              <a:solidFill>
                <a:srgbClr val="000000"/>
              </a:solidFill>
              <a:latin typeface="Arial"/>
              <a:ea typeface="Arial"/>
              <a:cs typeface="Arial"/>
              <a:sym typeface="Arial"/>
            </a:endParaRPr>
          </a:p>
          <a:p>
            <a:pPr indent="0" lvl="0" marL="0" marR="0" rtl="0" algn="l">
              <a:lnSpc>
                <a:spcPct val="90000"/>
              </a:lnSpc>
              <a:spcBef>
                <a:spcPts val="600"/>
              </a:spcBef>
              <a:spcAft>
                <a:spcPts val="0"/>
              </a:spcAft>
              <a:buNone/>
            </a:pPr>
            <a:r>
              <a:t/>
            </a:r>
            <a:endParaRPr sz="2000">
              <a:solidFill>
                <a:schemeClr val="lt1"/>
              </a:solidFill>
              <a:latin typeface="Calibri"/>
              <a:ea typeface="Calibri"/>
              <a:cs typeface="Calibri"/>
              <a:sym typeface="Calibri"/>
            </a:endParaRPr>
          </a:p>
          <a:p>
            <a:pPr indent="-285750" lvl="0" marL="285750" marR="0" rtl="0" algn="just">
              <a:lnSpc>
                <a:spcPct val="90000"/>
              </a:lnSpc>
              <a:spcBef>
                <a:spcPts val="600"/>
              </a:spcBef>
              <a:spcAft>
                <a:spcPts val="0"/>
              </a:spcAft>
              <a:buClr>
                <a:schemeClr val="lt1"/>
              </a:buClr>
              <a:buSzPts val="1572"/>
              <a:buFont typeface="Arial"/>
              <a:buChar char="•"/>
            </a:pPr>
            <a:r>
              <a:rPr lang="en-US" sz="2000">
                <a:solidFill>
                  <a:schemeClr val="lt1"/>
                </a:solidFill>
                <a:latin typeface="Calibri"/>
                <a:ea typeface="Calibri"/>
                <a:cs typeface="Calibri"/>
                <a:sym typeface="Calibri"/>
              </a:rPr>
              <a:t> Additionally, we can see that cars having color1 has higher prices.  </a:t>
            </a:r>
            <a:endParaRPr sz="2000">
              <a:solidFill>
                <a:srgbClr val="000000"/>
              </a:solidFill>
              <a:latin typeface="Arial"/>
              <a:ea typeface="Arial"/>
              <a:cs typeface="Arial"/>
              <a:sym typeface="Arial"/>
            </a:endParaRPr>
          </a:p>
          <a:p>
            <a:pPr indent="-285750" lvl="0" marL="285750" marR="0" rtl="0" algn="just">
              <a:lnSpc>
                <a:spcPct val="90000"/>
              </a:lnSpc>
              <a:spcBef>
                <a:spcPts val="600"/>
              </a:spcBef>
              <a:spcAft>
                <a:spcPts val="0"/>
              </a:spcAft>
              <a:buClr>
                <a:schemeClr val="lt1"/>
              </a:buClr>
              <a:buSzPts val="1572"/>
              <a:buFont typeface="Arial"/>
              <a:buChar char="•"/>
            </a:pPr>
            <a:r>
              <a:rPr lang="en-US" sz="2000">
                <a:solidFill>
                  <a:schemeClr val="lt1"/>
                </a:solidFill>
                <a:latin typeface="Calibri"/>
                <a:ea typeface="Calibri"/>
                <a:cs typeface="Calibri"/>
                <a:sym typeface="Calibri"/>
              </a:rPr>
              <a:t>From this distribution, we can say that cars having color as white, black, grey, blue, silver and red have higher prices as compared to cars of any other color. </a:t>
            </a:r>
            <a:endParaRPr sz="20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97" name="Shape 297"/>
        <p:cNvGrpSpPr/>
        <p:nvPr/>
      </p:nvGrpSpPr>
      <p:grpSpPr>
        <a:xfrm>
          <a:off x="0" y="0"/>
          <a:ext cx="0" cy="0"/>
          <a:chOff x="0" y="0"/>
          <a:chExt cx="0" cy="0"/>
        </a:xfrm>
      </p:grpSpPr>
      <p:sp>
        <p:nvSpPr>
          <p:cNvPr id="298" name="Google Shape;298;p13"/>
          <p:cNvSpPr/>
          <p:nvPr/>
        </p:nvSpPr>
        <p:spPr>
          <a:xfrm>
            <a:off x="1143000" y="914400"/>
            <a:ext cx="2400300"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DRIVE</a:t>
            </a:r>
            <a:endParaRPr/>
          </a:p>
        </p:txBody>
      </p:sp>
      <p:sp>
        <p:nvSpPr>
          <p:cNvPr id="299" name="Google Shape;299;p13"/>
          <p:cNvSpPr/>
          <p:nvPr/>
        </p:nvSpPr>
        <p:spPr>
          <a:xfrm>
            <a:off x="314325" y="2336070"/>
            <a:ext cx="4552950" cy="3396956"/>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70000"/>
              </a:lnSpc>
              <a:spcBef>
                <a:spcPts val="0"/>
              </a:spcBef>
              <a:spcAft>
                <a:spcPts val="0"/>
              </a:spcAft>
              <a:buClr>
                <a:schemeClr val="lt1"/>
              </a:buClr>
              <a:buSzPts val="1600"/>
              <a:buFont typeface="Calibri"/>
              <a:buChar char="●"/>
            </a:pPr>
            <a:r>
              <a:rPr lang="en-US" sz="2000">
                <a:solidFill>
                  <a:schemeClr val="lt1"/>
                </a:solidFill>
                <a:latin typeface="Calibri"/>
                <a:ea typeface="Calibri"/>
                <a:cs typeface="Calibri"/>
                <a:sym typeface="Calibri"/>
              </a:rPr>
              <a:t>4wd used cars are greater in number in the dataset. 4wd forms 47.78% of the data and has a median price of $19,995.</a:t>
            </a:r>
            <a:endParaRPr/>
          </a:p>
          <a:p>
            <a:pPr indent="-228600" lvl="0" marL="228600" marR="0" rtl="0" algn="just">
              <a:lnSpc>
                <a:spcPct val="70000"/>
              </a:lnSpc>
              <a:spcBef>
                <a:spcPts val="1000"/>
              </a:spcBef>
              <a:spcAft>
                <a:spcPts val="0"/>
              </a:spcAft>
              <a:buClr>
                <a:schemeClr val="lt1"/>
              </a:buClr>
              <a:buSzPts val="1600"/>
              <a:buFont typeface="Calibri"/>
              <a:buChar char="●"/>
            </a:pPr>
            <a:r>
              <a:rPr lang="en-US" sz="2000">
                <a:solidFill>
                  <a:schemeClr val="lt1"/>
                </a:solidFill>
                <a:latin typeface="Calibri"/>
                <a:ea typeface="Calibri"/>
                <a:cs typeface="Calibri"/>
                <a:sym typeface="Calibri"/>
              </a:rPr>
              <a:t>Rwd has a median price of $15,000 and fwd has the median price of $9,499. </a:t>
            </a:r>
            <a:endParaRPr/>
          </a:p>
          <a:p>
            <a:pPr indent="-127000" lvl="0" marL="228600" marR="0" rtl="0" algn="just">
              <a:lnSpc>
                <a:spcPct val="70000"/>
              </a:lnSpc>
              <a:spcBef>
                <a:spcPts val="1000"/>
              </a:spcBef>
              <a:spcAft>
                <a:spcPts val="0"/>
              </a:spcAft>
              <a:buNone/>
            </a:pPr>
            <a:r>
              <a:t/>
            </a:r>
            <a:endParaRPr sz="2000">
              <a:solidFill>
                <a:schemeClr val="lt1"/>
              </a:solidFill>
              <a:latin typeface="Calibri"/>
              <a:ea typeface="Calibri"/>
              <a:cs typeface="Calibri"/>
              <a:sym typeface="Calibri"/>
            </a:endParaRPr>
          </a:p>
          <a:p>
            <a:pPr indent="0" lvl="0" marL="0" marR="0" rtl="0" algn="just">
              <a:lnSpc>
                <a:spcPct val="70000"/>
              </a:lnSpc>
              <a:spcBef>
                <a:spcPts val="1000"/>
              </a:spcBef>
              <a:spcAft>
                <a:spcPts val="0"/>
              </a:spcAft>
              <a:buNone/>
            </a:pPr>
            <a:r>
              <a:rPr lang="en-US" sz="2000">
                <a:solidFill>
                  <a:schemeClr val="lt1"/>
                </a:solidFill>
                <a:latin typeface="Calibri"/>
                <a:ea typeface="Calibri"/>
                <a:cs typeface="Calibri"/>
                <a:sym typeface="Calibri"/>
              </a:rPr>
              <a:t>So, from the domain knowledge we know that, 4wd are usually costlier than rwd and fwd and our data reflects the same. Then, 4wd drive has higher prices than fwd because the cost of manufacturing is higher for 4wd drive. </a:t>
            </a:r>
            <a:endParaRPr/>
          </a:p>
          <a:p>
            <a:pPr indent="-139700" lvl="0" marL="228600" marR="0" rtl="0" algn="l">
              <a:lnSpc>
                <a:spcPct val="70000"/>
              </a:lnSpc>
              <a:spcBef>
                <a:spcPts val="1000"/>
              </a:spcBef>
              <a:spcAft>
                <a:spcPts val="0"/>
              </a:spcAft>
              <a:buNone/>
            </a:pPr>
            <a:r>
              <a:t/>
            </a:r>
            <a:endParaRPr sz="2000">
              <a:solidFill>
                <a:schemeClr val="lt1"/>
              </a:solidFill>
              <a:latin typeface="Calibri"/>
              <a:ea typeface="Calibri"/>
              <a:cs typeface="Calibri"/>
              <a:sym typeface="Calibri"/>
            </a:endParaRPr>
          </a:p>
        </p:txBody>
      </p:sp>
      <p:pic>
        <p:nvPicPr>
          <p:cNvPr id="300" name="Google Shape;300;p13"/>
          <p:cNvPicPr preferRelativeResize="0"/>
          <p:nvPr/>
        </p:nvPicPr>
        <p:blipFill rotWithShape="1">
          <a:blip r:embed="rId3">
            <a:alphaModFix/>
          </a:blip>
          <a:srcRect b="13105" l="29163" r="800" t="19372"/>
          <a:stretch/>
        </p:blipFill>
        <p:spPr>
          <a:xfrm>
            <a:off x="5297763" y="914400"/>
            <a:ext cx="6250769" cy="5038725"/>
          </a:xfrm>
          <a:prstGeom prst="rect">
            <a:avLst/>
          </a:prstGeom>
          <a:solidFill>
            <a:srgbClr val="ECECEC"/>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04" name="Shape 304"/>
        <p:cNvGrpSpPr/>
        <p:nvPr/>
      </p:nvGrpSpPr>
      <p:grpSpPr>
        <a:xfrm>
          <a:off x="0" y="0"/>
          <a:ext cx="0" cy="0"/>
          <a:chOff x="0" y="0"/>
          <a:chExt cx="0" cy="0"/>
        </a:xfrm>
      </p:grpSpPr>
      <p:sp>
        <p:nvSpPr>
          <p:cNvPr id="305" name="Google Shape;305;p14"/>
          <p:cNvSpPr/>
          <p:nvPr/>
        </p:nvSpPr>
        <p:spPr>
          <a:xfrm>
            <a:off x="1143000" y="914400"/>
            <a:ext cx="2400300"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FUEL</a:t>
            </a:r>
            <a:endParaRPr/>
          </a:p>
        </p:txBody>
      </p:sp>
      <p:sp>
        <p:nvSpPr>
          <p:cNvPr id="306" name="Google Shape;306;p14"/>
          <p:cNvSpPr/>
          <p:nvPr/>
        </p:nvSpPr>
        <p:spPr>
          <a:xfrm>
            <a:off x="476250" y="2932146"/>
            <a:ext cx="4552950" cy="12003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chemeClr val="lt1"/>
                </a:solidFill>
                <a:latin typeface="Calibri"/>
                <a:ea typeface="Calibri"/>
                <a:cs typeface="Calibri"/>
                <a:sym typeface="Calibri"/>
              </a:rPr>
              <a:t>From the analysis, we can say that cars having fuel type as diesel, gas and others have higher prices than any other fuel type</a:t>
            </a:r>
            <a:r>
              <a:rPr lang="en-US" sz="1600">
                <a:solidFill>
                  <a:schemeClr val="lt1"/>
                </a:solidFill>
                <a:latin typeface="Calibri"/>
                <a:ea typeface="Calibri"/>
                <a:cs typeface="Calibri"/>
                <a:sym typeface="Calibri"/>
              </a:rPr>
              <a:t>. </a:t>
            </a:r>
            <a:endParaRPr sz="1200">
              <a:solidFill>
                <a:srgbClr val="000000"/>
              </a:solidFill>
              <a:latin typeface="Arial"/>
              <a:ea typeface="Arial"/>
              <a:cs typeface="Arial"/>
              <a:sym typeface="Arial"/>
            </a:endParaRPr>
          </a:p>
        </p:txBody>
      </p:sp>
      <p:pic>
        <p:nvPicPr>
          <p:cNvPr id="307" name="Google Shape;307;p14"/>
          <p:cNvPicPr preferRelativeResize="0"/>
          <p:nvPr/>
        </p:nvPicPr>
        <p:blipFill rotWithShape="1">
          <a:blip r:embed="rId3">
            <a:alphaModFix/>
          </a:blip>
          <a:srcRect b="12533" l="29326" r="0" t="20226"/>
          <a:stretch/>
        </p:blipFill>
        <p:spPr>
          <a:xfrm>
            <a:off x="5385010" y="825747"/>
            <a:ext cx="6235489" cy="541312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11" name="Shape 311"/>
        <p:cNvGrpSpPr/>
        <p:nvPr/>
      </p:nvGrpSpPr>
      <p:grpSpPr>
        <a:xfrm>
          <a:off x="0" y="0"/>
          <a:ext cx="0" cy="0"/>
          <a:chOff x="0" y="0"/>
          <a:chExt cx="0" cy="0"/>
        </a:xfrm>
      </p:grpSpPr>
      <p:sp>
        <p:nvSpPr>
          <p:cNvPr id="312" name="Google Shape;312;p15"/>
          <p:cNvSpPr/>
          <p:nvPr/>
        </p:nvSpPr>
        <p:spPr>
          <a:xfrm>
            <a:off x="382978" y="688769"/>
            <a:ext cx="2847976"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MANUFACTURER</a:t>
            </a:r>
            <a:endParaRPr/>
          </a:p>
        </p:txBody>
      </p:sp>
      <p:sp>
        <p:nvSpPr>
          <p:cNvPr id="313" name="Google Shape;313;p15"/>
          <p:cNvSpPr/>
          <p:nvPr/>
        </p:nvSpPr>
        <p:spPr>
          <a:xfrm>
            <a:off x="8632619" y="3238838"/>
            <a:ext cx="3559381" cy="12003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2000">
                <a:solidFill>
                  <a:schemeClr val="lt1"/>
                </a:solidFill>
                <a:latin typeface="Calibri"/>
                <a:ea typeface="Calibri"/>
                <a:cs typeface="Calibri"/>
                <a:sym typeface="Calibri"/>
              </a:rPr>
              <a:t>As the name suggests we can say that budget cars have the lowest price and the trucks have the highest prices. </a:t>
            </a:r>
            <a:endParaRPr/>
          </a:p>
        </p:txBody>
      </p:sp>
      <p:pic>
        <p:nvPicPr>
          <p:cNvPr id="314" name="Google Shape;314;p15"/>
          <p:cNvPicPr preferRelativeResize="0"/>
          <p:nvPr/>
        </p:nvPicPr>
        <p:blipFill rotWithShape="1">
          <a:blip r:embed="rId3">
            <a:alphaModFix/>
          </a:blip>
          <a:srcRect b="12818" l="29006" r="0" t="20227"/>
          <a:stretch/>
        </p:blipFill>
        <p:spPr>
          <a:xfrm>
            <a:off x="275508" y="2483472"/>
            <a:ext cx="7985759" cy="3365125"/>
          </a:xfrm>
          <a:prstGeom prst="rect">
            <a:avLst/>
          </a:prstGeom>
          <a:solidFill>
            <a:srgbClr val="ECECEC"/>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18" name="Shape 318"/>
        <p:cNvGrpSpPr/>
        <p:nvPr/>
      </p:nvGrpSpPr>
      <p:grpSpPr>
        <a:xfrm>
          <a:off x="0" y="0"/>
          <a:ext cx="0" cy="0"/>
          <a:chOff x="0" y="0"/>
          <a:chExt cx="0" cy="0"/>
        </a:xfrm>
      </p:grpSpPr>
      <p:sp>
        <p:nvSpPr>
          <p:cNvPr id="319" name="Google Shape;319;p16"/>
          <p:cNvSpPr/>
          <p:nvPr/>
        </p:nvSpPr>
        <p:spPr>
          <a:xfrm>
            <a:off x="1143000" y="914400"/>
            <a:ext cx="2400300"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SIZE</a:t>
            </a:r>
            <a:endParaRPr/>
          </a:p>
        </p:txBody>
      </p:sp>
      <p:sp>
        <p:nvSpPr>
          <p:cNvPr id="320" name="Google Shape;320;p16"/>
          <p:cNvSpPr/>
          <p:nvPr/>
        </p:nvSpPr>
        <p:spPr>
          <a:xfrm>
            <a:off x="428625" y="2691558"/>
            <a:ext cx="4552950" cy="238526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2000"/>
              <a:buFont typeface="Arial"/>
              <a:buChar char="•"/>
            </a:pPr>
            <a:r>
              <a:rPr lang="en-US" sz="2000">
                <a:solidFill>
                  <a:schemeClr val="lt1"/>
                </a:solidFill>
                <a:latin typeface="Calibri"/>
                <a:ea typeface="Calibri"/>
                <a:cs typeface="Calibri"/>
                <a:sym typeface="Calibri"/>
              </a:rPr>
              <a:t>The resale value of the car increases as the size increases. Therefore, full sized cars have the maximum value i.e. $ 18,000 whereas compact cars are priced almost half the rate of full-sized cars. Compact cars have a value of $9,799.</a:t>
            </a:r>
            <a:endParaRPr sz="1400">
              <a:solidFill>
                <a:srgbClr val="000000"/>
              </a:solidFill>
              <a:latin typeface="Arial"/>
              <a:ea typeface="Arial"/>
              <a:cs typeface="Arial"/>
              <a:sym typeface="Arial"/>
            </a:endParaRPr>
          </a:p>
          <a:p>
            <a:pPr indent="0" lvl="0" marL="0" marR="0" rtl="0" algn="l">
              <a:lnSpc>
                <a:spcPct val="90000"/>
              </a:lnSpc>
              <a:spcBef>
                <a:spcPts val="600"/>
              </a:spcBef>
              <a:spcAft>
                <a:spcPts val="0"/>
              </a:spcAft>
              <a:buClr>
                <a:schemeClr val="lt1"/>
              </a:buClr>
              <a:buSzPts val="2000"/>
              <a:buFont typeface="Arial"/>
              <a:buChar char="•"/>
            </a:pPr>
            <a:r>
              <a:rPr b="1" lang="en-US" sz="2000">
                <a:solidFill>
                  <a:schemeClr val="lt1"/>
                </a:solidFill>
                <a:latin typeface="Calibri"/>
                <a:ea typeface="Calibri"/>
                <a:cs typeface="Calibri"/>
                <a:sym typeface="Calibri"/>
              </a:rPr>
              <a:t>So, if size increases, the prices also increases</a:t>
            </a:r>
            <a:endParaRPr sz="2000">
              <a:solidFill>
                <a:schemeClr val="lt1"/>
              </a:solidFill>
              <a:latin typeface="Calibri"/>
              <a:ea typeface="Calibri"/>
              <a:cs typeface="Calibri"/>
              <a:sym typeface="Calibri"/>
            </a:endParaRPr>
          </a:p>
        </p:txBody>
      </p:sp>
      <p:pic>
        <p:nvPicPr>
          <p:cNvPr id="321" name="Google Shape;321;p16"/>
          <p:cNvPicPr preferRelativeResize="0"/>
          <p:nvPr/>
        </p:nvPicPr>
        <p:blipFill rotWithShape="1">
          <a:blip r:embed="rId3">
            <a:alphaModFix/>
          </a:blip>
          <a:srcRect b="15952" l="28685" r="961" t="20512"/>
          <a:stretch/>
        </p:blipFill>
        <p:spPr>
          <a:xfrm>
            <a:off x="5161281" y="714375"/>
            <a:ext cx="6697344" cy="5581650"/>
          </a:xfrm>
          <a:prstGeom prst="rect">
            <a:avLst/>
          </a:prstGeom>
          <a:solidFill>
            <a:srgbClr val="ECECEC"/>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25" name="Shape 325"/>
        <p:cNvGrpSpPr/>
        <p:nvPr/>
      </p:nvGrpSpPr>
      <p:grpSpPr>
        <a:xfrm>
          <a:off x="0" y="0"/>
          <a:ext cx="0" cy="0"/>
          <a:chOff x="0" y="0"/>
          <a:chExt cx="0" cy="0"/>
        </a:xfrm>
      </p:grpSpPr>
      <p:sp>
        <p:nvSpPr>
          <p:cNvPr id="326" name="Google Shape;326;p17"/>
          <p:cNvSpPr/>
          <p:nvPr/>
        </p:nvSpPr>
        <p:spPr>
          <a:xfrm>
            <a:off x="1066800" y="485775"/>
            <a:ext cx="2628900"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TRANSMISSION</a:t>
            </a:r>
            <a:endParaRPr/>
          </a:p>
        </p:txBody>
      </p:sp>
      <p:pic>
        <p:nvPicPr>
          <p:cNvPr id="327" name="Google Shape;327;p17"/>
          <p:cNvPicPr preferRelativeResize="0"/>
          <p:nvPr/>
        </p:nvPicPr>
        <p:blipFill rotWithShape="1">
          <a:blip r:embed="rId3">
            <a:alphaModFix/>
          </a:blip>
          <a:srcRect b="0" l="0" r="0" t="0"/>
          <a:stretch/>
        </p:blipFill>
        <p:spPr>
          <a:xfrm>
            <a:off x="1143000" y="2114550"/>
            <a:ext cx="6332674" cy="4236899"/>
          </a:xfrm>
          <a:prstGeom prst="rect">
            <a:avLst/>
          </a:prstGeom>
          <a:solidFill>
            <a:srgbClr val="ECECEC"/>
          </a:solidFill>
          <a:ln>
            <a:noFill/>
          </a:ln>
        </p:spPr>
      </p:pic>
      <p:sp>
        <p:nvSpPr>
          <p:cNvPr id="328" name="Google Shape;328;p17"/>
          <p:cNvSpPr txBox="1"/>
          <p:nvPr/>
        </p:nvSpPr>
        <p:spPr>
          <a:xfrm>
            <a:off x="8242025" y="2779550"/>
            <a:ext cx="3312000" cy="22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Calibri"/>
                <a:ea typeface="Calibri"/>
                <a:cs typeface="Calibri"/>
                <a:sym typeface="Calibri"/>
              </a:rPr>
              <a:t>Others transmissions could be conventional, CVT, automated manual, or dual clutch. </a:t>
            </a:r>
            <a:endParaRPr sz="2400">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32" name="Shape 332"/>
        <p:cNvGrpSpPr/>
        <p:nvPr/>
      </p:nvGrpSpPr>
      <p:grpSpPr>
        <a:xfrm>
          <a:off x="0" y="0"/>
          <a:ext cx="0" cy="0"/>
          <a:chOff x="0" y="0"/>
          <a:chExt cx="0" cy="0"/>
        </a:xfrm>
      </p:grpSpPr>
      <p:sp>
        <p:nvSpPr>
          <p:cNvPr id="333" name="Google Shape;333;p18"/>
          <p:cNvSpPr/>
          <p:nvPr/>
        </p:nvSpPr>
        <p:spPr>
          <a:xfrm>
            <a:off x="1143000" y="914400"/>
            <a:ext cx="2400300" cy="866775"/>
          </a:xfrm>
          <a:prstGeom prst="roundRect">
            <a:avLst>
              <a:gd fmla="val 16667" name="adj"/>
            </a:avLst>
          </a:prstGeom>
          <a:solidFill>
            <a:schemeClr val="accent5"/>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TYPE</a:t>
            </a:r>
            <a:endParaRPr/>
          </a:p>
        </p:txBody>
      </p:sp>
      <p:sp>
        <p:nvSpPr>
          <p:cNvPr id="334" name="Google Shape;334;p18"/>
          <p:cNvSpPr/>
          <p:nvPr/>
        </p:nvSpPr>
        <p:spPr>
          <a:xfrm>
            <a:off x="428625" y="2691558"/>
            <a:ext cx="4552950" cy="3112775"/>
          </a:xfrm>
          <a:prstGeom prst="rect">
            <a:avLst/>
          </a:prstGeom>
          <a:noFill/>
          <a:ln>
            <a:noFill/>
          </a:ln>
        </p:spPr>
        <p:txBody>
          <a:bodyPr anchorCtr="0" anchor="t" bIns="45700" lIns="91425" spcFirstLastPara="1" rIns="91425" wrap="square" tIns="45700">
            <a:spAutoFit/>
          </a:bodyPr>
          <a:lstStyle/>
          <a:p>
            <a:pPr indent="0" lvl="0" marL="0" marR="0" rtl="0" algn="l">
              <a:lnSpc>
                <a:spcPct val="70000"/>
              </a:lnSpc>
              <a:spcBef>
                <a:spcPts val="0"/>
              </a:spcBef>
              <a:spcAft>
                <a:spcPts val="0"/>
              </a:spcAft>
              <a:buNone/>
            </a:pPr>
            <a:r>
              <a:rPr lang="en-US" sz="2000">
                <a:solidFill>
                  <a:schemeClr val="lt1"/>
                </a:solidFill>
                <a:latin typeface="Calibri"/>
                <a:ea typeface="Calibri"/>
                <a:cs typeface="Calibri"/>
                <a:sym typeface="Calibri"/>
              </a:rPr>
              <a:t>Type 1 has the highest rate which is $24,765. (off-road, pickup, trucks, buses)</a:t>
            </a:r>
            <a:endParaRPr/>
          </a:p>
          <a:p>
            <a:pPr indent="0" lvl="0" marL="0" marR="0" rtl="0" algn="l">
              <a:lnSpc>
                <a:spcPct val="70000"/>
              </a:lnSpc>
              <a:spcBef>
                <a:spcPts val="1000"/>
              </a:spcBef>
              <a:spcAft>
                <a:spcPts val="0"/>
              </a:spcAft>
              <a:buNone/>
            </a:pPr>
            <a:r>
              <a:rPr lang="en-US" sz="2000">
                <a:solidFill>
                  <a:schemeClr val="lt1"/>
                </a:solidFill>
                <a:latin typeface="Calibri"/>
                <a:ea typeface="Calibri"/>
                <a:cs typeface="Calibri"/>
                <a:sym typeface="Calibri"/>
              </a:rPr>
              <a:t>Type 4 has the lowest value which $9,288. (Sedans)</a:t>
            </a:r>
            <a:endParaRPr/>
          </a:p>
          <a:p>
            <a:pPr indent="0" lvl="0" marL="0" marR="0" rtl="0" algn="l">
              <a:lnSpc>
                <a:spcPct val="70000"/>
              </a:lnSpc>
              <a:spcBef>
                <a:spcPts val="1000"/>
              </a:spcBef>
              <a:spcAft>
                <a:spcPts val="0"/>
              </a:spcAft>
              <a:buNone/>
            </a:pPr>
            <a:r>
              <a:rPr lang="en-US" sz="2000">
                <a:solidFill>
                  <a:schemeClr val="lt1"/>
                </a:solidFill>
                <a:latin typeface="Calibri"/>
                <a:ea typeface="Calibri"/>
                <a:cs typeface="Calibri"/>
                <a:sym typeface="Calibri"/>
              </a:rPr>
              <a:t>Type 7 contributes the least amount of data; however, its median price is second highest with a price of $ 16,800. </a:t>
            </a:r>
            <a:endParaRPr/>
          </a:p>
          <a:p>
            <a:pPr indent="0" lvl="0" marL="0" marR="0" rtl="0" algn="l">
              <a:lnSpc>
                <a:spcPct val="70000"/>
              </a:lnSpc>
              <a:spcBef>
                <a:spcPts val="1000"/>
              </a:spcBef>
              <a:spcAft>
                <a:spcPts val="0"/>
              </a:spcAft>
              <a:buNone/>
            </a:pPr>
            <a:r>
              <a:rPr b="1" lang="en-US" sz="2000">
                <a:solidFill>
                  <a:schemeClr val="lt1"/>
                </a:solidFill>
                <a:latin typeface="Calibri"/>
                <a:ea typeface="Calibri"/>
                <a:cs typeface="Calibri"/>
                <a:sym typeface="Calibri"/>
              </a:rPr>
              <a:t>So, we can say that trucks, off road, buses and pickups cars have higher prices as compared to sedans, hatch bags, wagons and SUV’s. </a:t>
            </a:r>
            <a:endParaRPr sz="2000">
              <a:solidFill>
                <a:schemeClr val="lt1"/>
              </a:solidFill>
              <a:latin typeface="Calibri"/>
              <a:ea typeface="Calibri"/>
              <a:cs typeface="Calibri"/>
              <a:sym typeface="Calibri"/>
            </a:endParaRPr>
          </a:p>
          <a:p>
            <a:pPr indent="-158750" lvl="0" marL="228600" marR="0" rtl="0" algn="l">
              <a:lnSpc>
                <a:spcPct val="70000"/>
              </a:lnSpc>
              <a:spcBef>
                <a:spcPts val="1000"/>
              </a:spcBef>
              <a:spcAft>
                <a:spcPts val="0"/>
              </a:spcAft>
              <a:buNone/>
            </a:pPr>
            <a:r>
              <a:t/>
            </a:r>
            <a:endParaRPr sz="1200">
              <a:solidFill>
                <a:schemeClr val="lt1"/>
              </a:solidFill>
              <a:latin typeface="Calibri"/>
              <a:ea typeface="Calibri"/>
              <a:cs typeface="Calibri"/>
              <a:sym typeface="Calibri"/>
            </a:endParaRPr>
          </a:p>
        </p:txBody>
      </p:sp>
      <p:pic>
        <p:nvPicPr>
          <p:cNvPr id="335" name="Google Shape;335;p18"/>
          <p:cNvPicPr preferRelativeResize="0"/>
          <p:nvPr/>
        </p:nvPicPr>
        <p:blipFill rotWithShape="1">
          <a:blip r:embed="rId3">
            <a:alphaModFix/>
          </a:blip>
          <a:srcRect b="0" l="0" r="0" t="0"/>
          <a:stretch/>
        </p:blipFill>
        <p:spPr>
          <a:xfrm>
            <a:off x="5297763" y="714375"/>
            <a:ext cx="6608487" cy="5676899"/>
          </a:xfrm>
          <a:prstGeom prst="rect">
            <a:avLst/>
          </a:prstGeom>
          <a:solidFill>
            <a:srgbClr val="ECECEC"/>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39" name="Shape 339"/>
        <p:cNvGrpSpPr/>
        <p:nvPr/>
      </p:nvGrpSpPr>
      <p:grpSpPr>
        <a:xfrm>
          <a:off x="0" y="0"/>
          <a:ext cx="0" cy="0"/>
          <a:chOff x="0" y="0"/>
          <a:chExt cx="0" cy="0"/>
        </a:xfrm>
      </p:grpSpPr>
      <p:sp>
        <p:nvSpPr>
          <p:cNvPr id="340" name="Google Shape;340;p19"/>
          <p:cNvSpPr txBox="1"/>
          <p:nvPr/>
        </p:nvSpPr>
        <p:spPr>
          <a:xfrm>
            <a:off x="134872" y="2231982"/>
            <a:ext cx="7023599" cy="2031325"/>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E2E770"/>
              </a:buClr>
              <a:buSzPts val="7000"/>
              <a:buFont typeface="Arial"/>
              <a:buNone/>
            </a:pPr>
            <a:r>
              <a:rPr b="1" i="0" lang="en-US" sz="7000" u="none" cap="none" strike="noStrike">
                <a:solidFill>
                  <a:srgbClr val="E2E770"/>
                </a:solidFill>
                <a:latin typeface="Arial"/>
                <a:ea typeface="Arial"/>
                <a:cs typeface="Arial"/>
                <a:sym typeface="Arial"/>
              </a:rPr>
              <a:t>DATA MINING TECHNIQUES</a:t>
            </a:r>
            <a:endParaRPr/>
          </a:p>
        </p:txBody>
      </p:sp>
      <p:pic>
        <p:nvPicPr>
          <p:cNvPr id="341" name="Google Shape;341;p19"/>
          <p:cNvPicPr preferRelativeResize="0"/>
          <p:nvPr/>
        </p:nvPicPr>
        <p:blipFill rotWithShape="1">
          <a:blip r:embed="rId3">
            <a:alphaModFix/>
          </a:blip>
          <a:srcRect b="0" l="0" r="0" t="0"/>
          <a:stretch/>
        </p:blipFill>
        <p:spPr>
          <a:xfrm>
            <a:off x="7509164" y="0"/>
            <a:ext cx="4682836"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91" name="Shape 91"/>
        <p:cNvGrpSpPr/>
        <p:nvPr/>
      </p:nvGrpSpPr>
      <p:grpSpPr>
        <a:xfrm>
          <a:off x="0" y="0"/>
          <a:ext cx="0" cy="0"/>
          <a:chOff x="0" y="0"/>
          <a:chExt cx="0" cy="0"/>
        </a:xfrm>
      </p:grpSpPr>
      <p:sp>
        <p:nvSpPr>
          <p:cNvPr id="92" name="Google Shape;92;p2"/>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 name="Google Shape;93;p2"/>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2"/>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95" name="Google Shape;95;p2"/>
          <p:cNvSpPr/>
          <p:nvPr/>
        </p:nvSpPr>
        <p:spPr>
          <a:xfrm>
            <a:off x="914400" y="1804651"/>
            <a:ext cx="6096000"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3600"/>
              <a:buFont typeface="Calibri"/>
              <a:buAutoNum type="arabicPeriod"/>
            </a:pPr>
            <a:r>
              <a:rPr b="1" i="0" lang="en-US" sz="4000" u="none" cap="none" strike="noStrike">
                <a:solidFill>
                  <a:schemeClr val="lt1"/>
                </a:solidFill>
                <a:latin typeface="Calibri"/>
                <a:ea typeface="Calibri"/>
                <a:cs typeface="Calibri"/>
                <a:sym typeface="Calibri"/>
              </a:rPr>
              <a:t>Introduction </a:t>
            </a:r>
            <a:endParaRPr/>
          </a:p>
          <a:p>
            <a:pPr indent="-457200" lvl="0" marL="457200" marR="0" rtl="0" algn="l">
              <a:spcBef>
                <a:spcPts val="0"/>
              </a:spcBef>
              <a:spcAft>
                <a:spcPts val="0"/>
              </a:spcAft>
              <a:buClr>
                <a:schemeClr val="lt1"/>
              </a:buClr>
              <a:buSzPts val="3600"/>
              <a:buFont typeface="Calibri"/>
              <a:buAutoNum type="arabicPeriod"/>
            </a:pPr>
            <a:r>
              <a:rPr b="1" i="0" lang="en-US" sz="4000" u="none" cap="none" strike="noStrike">
                <a:solidFill>
                  <a:schemeClr val="lt1"/>
                </a:solidFill>
                <a:latin typeface="Calibri"/>
                <a:ea typeface="Calibri"/>
                <a:cs typeface="Calibri"/>
                <a:sym typeface="Calibri"/>
              </a:rPr>
              <a:t>Problem Description &amp; Background</a:t>
            </a:r>
            <a:endParaRPr/>
          </a:p>
          <a:p>
            <a:pPr indent="-457200" lvl="0" marL="457200" marR="0" rtl="0" algn="l">
              <a:spcBef>
                <a:spcPts val="0"/>
              </a:spcBef>
              <a:spcAft>
                <a:spcPts val="0"/>
              </a:spcAft>
              <a:buClr>
                <a:schemeClr val="lt1"/>
              </a:buClr>
              <a:buSzPts val="3600"/>
              <a:buFont typeface="Calibri"/>
              <a:buAutoNum type="arabicPeriod"/>
            </a:pPr>
            <a:r>
              <a:rPr b="1" i="0" lang="en-US" sz="4000" u="none" cap="none" strike="noStrike">
                <a:solidFill>
                  <a:schemeClr val="lt1"/>
                </a:solidFill>
                <a:latin typeface="Calibri"/>
                <a:ea typeface="Calibri"/>
                <a:cs typeface="Calibri"/>
                <a:sym typeface="Calibri"/>
              </a:rPr>
              <a:t>EDA</a:t>
            </a:r>
            <a:endParaRPr/>
          </a:p>
          <a:p>
            <a:pPr indent="-457200" lvl="0" marL="457200" marR="0" rtl="0" algn="l">
              <a:spcBef>
                <a:spcPts val="0"/>
              </a:spcBef>
              <a:spcAft>
                <a:spcPts val="0"/>
              </a:spcAft>
              <a:buClr>
                <a:schemeClr val="lt1"/>
              </a:buClr>
              <a:buSzPts val="3600"/>
              <a:buFont typeface="Calibri"/>
              <a:buAutoNum type="arabicPeriod"/>
            </a:pPr>
            <a:r>
              <a:rPr b="1" i="0" lang="en-US" sz="4000" u="none" cap="none" strike="noStrike">
                <a:solidFill>
                  <a:schemeClr val="lt1"/>
                </a:solidFill>
                <a:latin typeface="Calibri"/>
                <a:ea typeface="Calibri"/>
                <a:cs typeface="Calibri"/>
                <a:sym typeface="Calibri"/>
              </a:rPr>
              <a:t>Data Pre-processing</a:t>
            </a:r>
            <a:endParaRPr/>
          </a:p>
          <a:p>
            <a:pPr indent="-457200" lvl="0" marL="457200" marR="0" rtl="0" algn="l">
              <a:spcBef>
                <a:spcPts val="0"/>
              </a:spcBef>
              <a:spcAft>
                <a:spcPts val="0"/>
              </a:spcAft>
              <a:buClr>
                <a:schemeClr val="lt1"/>
              </a:buClr>
              <a:buSzPts val="3600"/>
              <a:buFont typeface="Calibri"/>
              <a:buAutoNum type="arabicPeriod"/>
            </a:pPr>
            <a:r>
              <a:rPr b="1" i="0" lang="en-US" sz="4000" u="none" cap="none" strike="noStrike">
                <a:solidFill>
                  <a:schemeClr val="lt1"/>
                </a:solidFill>
                <a:latin typeface="Calibri"/>
                <a:ea typeface="Calibri"/>
                <a:cs typeface="Calibri"/>
                <a:sym typeface="Calibri"/>
              </a:rPr>
              <a:t>Data Mining Tasks</a:t>
            </a:r>
            <a:endParaRPr/>
          </a:p>
          <a:p>
            <a:pPr indent="-457200" lvl="0" marL="457200" marR="0" rtl="0" algn="l">
              <a:spcBef>
                <a:spcPts val="0"/>
              </a:spcBef>
              <a:spcAft>
                <a:spcPts val="0"/>
              </a:spcAft>
              <a:buClr>
                <a:schemeClr val="lt1"/>
              </a:buClr>
              <a:buSzPts val="3600"/>
              <a:buFont typeface="Calibri"/>
              <a:buAutoNum type="arabicPeriod"/>
            </a:pPr>
            <a:r>
              <a:rPr b="1" i="0" lang="en-US" sz="4000" u="none" cap="none" strike="noStrike">
                <a:solidFill>
                  <a:schemeClr val="lt1"/>
                </a:solidFill>
                <a:latin typeface="Calibri"/>
                <a:ea typeface="Calibri"/>
                <a:cs typeface="Calibri"/>
                <a:sym typeface="Calibri"/>
              </a:rPr>
              <a:t>Results and Conclusion</a:t>
            </a:r>
            <a:endParaRPr/>
          </a:p>
        </p:txBody>
      </p:sp>
      <p:sp>
        <p:nvSpPr>
          <p:cNvPr id="96" name="Google Shape;96;p2"/>
          <p:cNvSpPr txBox="1"/>
          <p:nvPr/>
        </p:nvSpPr>
        <p:spPr>
          <a:xfrm>
            <a:off x="800100" y="790575"/>
            <a:ext cx="37719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rgbClr val="E2E770"/>
                </a:solidFill>
                <a:latin typeface="Calibri"/>
                <a:ea typeface="Calibri"/>
                <a:cs typeface="Calibri"/>
                <a:sym typeface="Calibri"/>
              </a:rPr>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45" name="Shape 345"/>
        <p:cNvGrpSpPr/>
        <p:nvPr/>
      </p:nvGrpSpPr>
      <p:grpSpPr>
        <a:xfrm>
          <a:off x="0" y="0"/>
          <a:ext cx="0" cy="0"/>
          <a:chOff x="0" y="0"/>
          <a:chExt cx="0" cy="0"/>
        </a:xfrm>
      </p:grpSpPr>
      <p:sp>
        <p:nvSpPr>
          <p:cNvPr id="346" name="Google Shape;346;p20"/>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 name="Google Shape;347;p20"/>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 name="Google Shape;348;p20"/>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49" name="Google Shape;349;p20"/>
          <p:cNvSpPr/>
          <p:nvPr/>
        </p:nvSpPr>
        <p:spPr>
          <a:xfrm>
            <a:off x="312194" y="2352278"/>
            <a:ext cx="9575223" cy="352404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000">
                <a:solidFill>
                  <a:schemeClr val="lt1"/>
                </a:solidFill>
                <a:latin typeface="Calibri"/>
                <a:ea typeface="Calibri"/>
                <a:cs typeface="Calibri"/>
                <a:sym typeface="Calibri"/>
              </a:rPr>
              <a:t>•Multiple Linear Regression is a statistical method that helps one determine the relationship between two or more variables by identifying the independent variables and dependent variables.</a:t>
            </a:r>
            <a:endParaRPr/>
          </a:p>
          <a:p>
            <a:pPr indent="0" lvl="0" marL="0" marR="0" rtl="0" algn="l">
              <a:spcBef>
                <a:spcPts val="1000"/>
              </a:spcBef>
              <a:spcAft>
                <a:spcPts val="0"/>
              </a:spcAft>
              <a:buNone/>
            </a:pPr>
            <a:r>
              <a:t/>
            </a:r>
            <a:endParaRPr b="1" sz="2000">
              <a:solidFill>
                <a:schemeClr val="lt1"/>
              </a:solidFill>
              <a:latin typeface="Calibri"/>
              <a:ea typeface="Calibri"/>
              <a:cs typeface="Calibri"/>
              <a:sym typeface="Calibri"/>
            </a:endParaRPr>
          </a:p>
          <a:p>
            <a:pPr indent="0" lvl="0" marL="0" marR="0" rtl="0" algn="l">
              <a:lnSpc>
                <a:spcPct val="115000"/>
              </a:lnSpc>
              <a:spcBef>
                <a:spcPts val="0"/>
              </a:spcBef>
              <a:spcAft>
                <a:spcPts val="0"/>
              </a:spcAft>
              <a:buNone/>
            </a:pPr>
            <a:r>
              <a:rPr b="1" lang="en-US" sz="2000">
                <a:solidFill>
                  <a:schemeClr val="lt1"/>
                </a:solidFill>
                <a:latin typeface="Calibri"/>
                <a:ea typeface="Calibri"/>
                <a:cs typeface="Calibri"/>
                <a:sym typeface="Calibri"/>
              </a:rPr>
              <a:t>•Root Mean Squared Error checks for the validity of the data</a:t>
            </a:r>
            <a:endParaRPr/>
          </a:p>
          <a:p>
            <a:pPr indent="0" lvl="0" marL="0" marR="0" rtl="0" algn="l">
              <a:spcBef>
                <a:spcPts val="1000"/>
              </a:spcBef>
              <a:spcAft>
                <a:spcPts val="0"/>
              </a:spcAft>
              <a:buNone/>
            </a:pPr>
            <a:r>
              <a:t/>
            </a:r>
            <a:endParaRPr b="1" sz="2000">
              <a:solidFill>
                <a:schemeClr val="lt1"/>
              </a:solidFill>
              <a:latin typeface="Calibri"/>
              <a:ea typeface="Calibri"/>
              <a:cs typeface="Calibri"/>
              <a:sym typeface="Calibri"/>
            </a:endParaRPr>
          </a:p>
          <a:p>
            <a:pPr indent="0" lvl="0" marL="0" marR="0" rtl="0" algn="l">
              <a:lnSpc>
                <a:spcPct val="115000"/>
              </a:lnSpc>
              <a:spcBef>
                <a:spcPts val="0"/>
              </a:spcBef>
              <a:spcAft>
                <a:spcPts val="0"/>
              </a:spcAft>
              <a:buNone/>
            </a:pPr>
            <a:r>
              <a:rPr b="1" lang="en-US" sz="2000">
                <a:solidFill>
                  <a:schemeClr val="lt1"/>
                </a:solidFill>
                <a:latin typeface="Calibri"/>
                <a:ea typeface="Calibri"/>
                <a:cs typeface="Calibri"/>
                <a:sym typeface="Calibri"/>
              </a:rPr>
              <a:t>•RMSE can be defined as the standard deviation of residuals. Residual informs one about the distance between the data points and the regression line.</a:t>
            </a:r>
            <a:endParaRPr/>
          </a:p>
          <a:p>
            <a:pPr indent="0" lvl="0" marL="0" marR="0" rtl="0" algn="l">
              <a:spcBef>
                <a:spcPts val="1000"/>
              </a:spcBef>
              <a:spcAft>
                <a:spcPts val="0"/>
              </a:spcAft>
              <a:buNone/>
            </a:pPr>
            <a:r>
              <a:t/>
            </a:r>
            <a:endParaRPr b="1" sz="2000">
              <a:solidFill>
                <a:schemeClr val="lt1"/>
              </a:solidFill>
              <a:latin typeface="Calibri"/>
              <a:ea typeface="Calibri"/>
              <a:cs typeface="Calibri"/>
              <a:sym typeface="Calibri"/>
            </a:endParaRPr>
          </a:p>
        </p:txBody>
      </p:sp>
      <p:sp>
        <p:nvSpPr>
          <p:cNvPr id="350" name="Google Shape;350;p20"/>
          <p:cNvSpPr txBox="1"/>
          <p:nvPr/>
        </p:nvSpPr>
        <p:spPr>
          <a:xfrm>
            <a:off x="230152" y="904174"/>
            <a:ext cx="870461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2E770"/>
                </a:solidFill>
                <a:latin typeface="Arial"/>
                <a:ea typeface="Arial"/>
                <a:cs typeface="Arial"/>
                <a:sym typeface="Arial"/>
              </a:rPr>
              <a:t>Multiple Linear Regression</a:t>
            </a:r>
            <a:endParaRPr b="1" sz="4800">
              <a:solidFill>
                <a:srgbClr val="E2E77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54" name="Shape 354"/>
        <p:cNvGrpSpPr/>
        <p:nvPr/>
      </p:nvGrpSpPr>
      <p:grpSpPr>
        <a:xfrm>
          <a:off x="0" y="0"/>
          <a:ext cx="0" cy="0"/>
          <a:chOff x="0" y="0"/>
          <a:chExt cx="0" cy="0"/>
        </a:xfrm>
      </p:grpSpPr>
      <p:pic>
        <p:nvPicPr>
          <p:cNvPr id="355" name="Google Shape;355;p21"/>
          <p:cNvPicPr preferRelativeResize="0"/>
          <p:nvPr/>
        </p:nvPicPr>
        <p:blipFill rotWithShape="1">
          <a:blip r:embed="rId3">
            <a:alphaModFix/>
          </a:blip>
          <a:srcRect b="0" l="0" r="0" t="0"/>
          <a:stretch/>
        </p:blipFill>
        <p:spPr>
          <a:xfrm>
            <a:off x="5997677" y="324465"/>
            <a:ext cx="5673213" cy="4434348"/>
          </a:xfrm>
          <a:prstGeom prst="rect">
            <a:avLst/>
          </a:prstGeom>
          <a:noFill/>
          <a:ln>
            <a:noFill/>
          </a:ln>
        </p:spPr>
      </p:pic>
      <p:pic>
        <p:nvPicPr>
          <p:cNvPr id="356" name="Google Shape;356;p21"/>
          <p:cNvPicPr preferRelativeResize="0"/>
          <p:nvPr/>
        </p:nvPicPr>
        <p:blipFill rotWithShape="1">
          <a:blip r:embed="rId4">
            <a:alphaModFix/>
          </a:blip>
          <a:srcRect b="0" l="0" r="0" t="0"/>
          <a:stretch/>
        </p:blipFill>
        <p:spPr>
          <a:xfrm>
            <a:off x="5997677" y="5181619"/>
            <a:ext cx="5673213" cy="1464987"/>
          </a:xfrm>
          <a:prstGeom prst="rect">
            <a:avLst/>
          </a:prstGeom>
          <a:noFill/>
          <a:ln>
            <a:noFill/>
          </a:ln>
        </p:spPr>
      </p:pic>
      <p:sp>
        <p:nvSpPr>
          <p:cNvPr id="357" name="Google Shape;357;p21"/>
          <p:cNvSpPr/>
          <p:nvPr/>
        </p:nvSpPr>
        <p:spPr>
          <a:xfrm>
            <a:off x="245806" y="2665033"/>
            <a:ext cx="6096000" cy="251658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000">
                <a:solidFill>
                  <a:srgbClr val="FFFFFF"/>
                </a:solidFill>
                <a:latin typeface="Calibri"/>
                <a:ea typeface="Calibri"/>
                <a:cs typeface="Calibri"/>
                <a:sym typeface="Calibri"/>
              </a:rPr>
              <a:t>•Starts with empty model</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•Adds variables one after the other</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•Every time a variable is added it is tested against a criteria that is et for improving the model</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•No scope for improving the model; process stops</a:t>
            </a:r>
            <a:endParaRPr/>
          </a:p>
          <a:p>
            <a:pPr indent="0" lvl="0" marL="0" marR="0" rtl="0" algn="l">
              <a:lnSpc>
                <a:spcPct val="90000"/>
              </a:lnSpc>
              <a:spcBef>
                <a:spcPts val="1000"/>
              </a:spcBef>
              <a:spcAft>
                <a:spcPts val="0"/>
              </a:spcAft>
              <a:buNone/>
            </a:pPr>
            <a:r>
              <a:t/>
            </a:r>
            <a:endParaRPr sz="1800">
              <a:solidFill>
                <a:srgbClr val="FFFFFF"/>
              </a:solidFill>
              <a:latin typeface="Arial"/>
              <a:ea typeface="Arial"/>
              <a:cs typeface="Arial"/>
              <a:sym typeface="Arial"/>
            </a:endParaRPr>
          </a:p>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sp>
        <p:nvSpPr>
          <p:cNvPr id="358" name="Google Shape;358;p21"/>
          <p:cNvSpPr txBox="1"/>
          <p:nvPr/>
        </p:nvSpPr>
        <p:spPr>
          <a:xfrm>
            <a:off x="147484" y="1365384"/>
            <a:ext cx="375592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E2E770"/>
                </a:solidFill>
                <a:latin typeface="Calibri"/>
                <a:ea typeface="Calibri"/>
                <a:cs typeface="Calibri"/>
                <a:sym typeface="Calibri"/>
              </a:rPr>
              <a:t>Forward Selection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62" name="Shape 362"/>
        <p:cNvGrpSpPr/>
        <p:nvPr/>
      </p:nvGrpSpPr>
      <p:grpSpPr>
        <a:xfrm>
          <a:off x="0" y="0"/>
          <a:ext cx="0" cy="0"/>
          <a:chOff x="0" y="0"/>
          <a:chExt cx="0" cy="0"/>
        </a:xfrm>
      </p:grpSpPr>
      <p:sp>
        <p:nvSpPr>
          <p:cNvPr id="363" name="Google Shape;363;p22"/>
          <p:cNvSpPr/>
          <p:nvPr/>
        </p:nvSpPr>
        <p:spPr>
          <a:xfrm>
            <a:off x="245806" y="2665033"/>
            <a:ext cx="5515897" cy="300082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000">
                <a:solidFill>
                  <a:srgbClr val="FFFFFF"/>
                </a:solidFill>
                <a:latin typeface="Calibri"/>
                <a:ea typeface="Calibri"/>
                <a:cs typeface="Calibri"/>
                <a:sym typeface="Calibri"/>
              </a:rPr>
              <a:t>•Begins by including all the independent variables in to the equation</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•Calculates how much each variable contributes towards improving the model</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•If it contributes significantly to the regression equation it is kept in the model, else is deleted</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•Elimination of the variables stops when no further scope of improve is left.</a:t>
            </a:r>
            <a:endParaRPr/>
          </a:p>
          <a:p>
            <a:pPr indent="0" lvl="0" marL="0" marR="0" rtl="0" algn="l">
              <a:spcBef>
                <a:spcPts val="0"/>
              </a:spcBef>
              <a:spcAft>
                <a:spcPts val="0"/>
              </a:spcAft>
              <a:buNone/>
            </a:pPr>
            <a:r>
              <a:t/>
            </a:r>
            <a:endParaRPr b="1" sz="2000">
              <a:solidFill>
                <a:srgbClr val="FFFFFF"/>
              </a:solidFill>
              <a:latin typeface="Calibri"/>
              <a:ea typeface="Calibri"/>
              <a:cs typeface="Calibri"/>
              <a:sym typeface="Calibri"/>
            </a:endParaRPr>
          </a:p>
        </p:txBody>
      </p:sp>
      <p:sp>
        <p:nvSpPr>
          <p:cNvPr id="364" name="Google Shape;364;p22"/>
          <p:cNvSpPr txBox="1"/>
          <p:nvPr/>
        </p:nvSpPr>
        <p:spPr>
          <a:xfrm>
            <a:off x="147484" y="1365384"/>
            <a:ext cx="48866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E2E770"/>
                </a:solidFill>
                <a:latin typeface="Calibri"/>
                <a:ea typeface="Calibri"/>
                <a:cs typeface="Calibri"/>
                <a:sym typeface="Calibri"/>
              </a:rPr>
              <a:t>Backward Elimination</a:t>
            </a:r>
            <a:endParaRPr/>
          </a:p>
        </p:txBody>
      </p:sp>
      <p:pic>
        <p:nvPicPr>
          <p:cNvPr id="365" name="Google Shape;365;p22"/>
          <p:cNvPicPr preferRelativeResize="0"/>
          <p:nvPr/>
        </p:nvPicPr>
        <p:blipFill rotWithShape="1">
          <a:blip r:embed="rId3">
            <a:alphaModFix/>
          </a:blip>
          <a:srcRect b="0" l="0" r="0" t="0"/>
          <a:stretch/>
        </p:blipFill>
        <p:spPr>
          <a:xfrm>
            <a:off x="5778500" y="216445"/>
            <a:ext cx="6166775" cy="4837250"/>
          </a:xfrm>
          <a:prstGeom prst="rect">
            <a:avLst/>
          </a:prstGeom>
          <a:noFill/>
          <a:ln>
            <a:noFill/>
          </a:ln>
        </p:spPr>
      </p:pic>
      <p:pic>
        <p:nvPicPr>
          <p:cNvPr id="366" name="Google Shape;366;p22"/>
          <p:cNvPicPr preferRelativeResize="0"/>
          <p:nvPr/>
        </p:nvPicPr>
        <p:blipFill rotWithShape="1">
          <a:blip r:embed="rId4">
            <a:alphaModFix/>
          </a:blip>
          <a:srcRect b="0" l="0" r="0" t="0"/>
          <a:stretch/>
        </p:blipFill>
        <p:spPr>
          <a:xfrm>
            <a:off x="5778500" y="5209730"/>
            <a:ext cx="6166780" cy="121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70" name="Shape 370"/>
        <p:cNvGrpSpPr/>
        <p:nvPr/>
      </p:nvGrpSpPr>
      <p:grpSpPr>
        <a:xfrm>
          <a:off x="0" y="0"/>
          <a:ext cx="0" cy="0"/>
          <a:chOff x="0" y="0"/>
          <a:chExt cx="0" cy="0"/>
        </a:xfrm>
      </p:grpSpPr>
      <p:sp>
        <p:nvSpPr>
          <p:cNvPr id="371" name="Google Shape;371;p23"/>
          <p:cNvSpPr/>
          <p:nvPr/>
        </p:nvSpPr>
        <p:spPr>
          <a:xfrm>
            <a:off x="97503" y="1785434"/>
            <a:ext cx="5515897" cy="464229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000">
                <a:solidFill>
                  <a:srgbClr val="FFFFFF"/>
                </a:solidFill>
                <a:latin typeface="Calibri"/>
                <a:ea typeface="Calibri"/>
                <a:cs typeface="Calibri"/>
                <a:sym typeface="Calibri"/>
              </a:rPr>
              <a:t>•Combination of the forward as well as the backward selection methods</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•Can begin either with all the available predictor variables or with none</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•Adds as well as eliminates variables from the model</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•Whenever a variable is added to the model, all the candidate variables are examined for their significance</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•Depending on the significance of the variable it is kept or removed</a:t>
            </a:r>
            <a:endParaRPr/>
          </a:p>
          <a:p>
            <a:pPr indent="0" lvl="0" marL="0" marR="0" rtl="0" algn="l">
              <a:lnSpc>
                <a:spcPct val="90000"/>
              </a:lnSpc>
              <a:spcBef>
                <a:spcPts val="1000"/>
              </a:spcBef>
              <a:spcAft>
                <a:spcPts val="0"/>
              </a:spcAft>
              <a:buNone/>
            </a:pPr>
            <a:r>
              <a:rPr b="1" lang="en-US" sz="2000">
                <a:solidFill>
                  <a:srgbClr val="FFFFFF"/>
                </a:solidFill>
                <a:latin typeface="Calibri"/>
                <a:ea typeface="Calibri"/>
                <a:cs typeface="Calibri"/>
                <a:sym typeface="Calibri"/>
              </a:rPr>
              <a:t>•If it is below the specified threshold value, it is nonsignificant and is deleted from the model.</a:t>
            </a:r>
            <a:endParaRPr/>
          </a:p>
          <a:p>
            <a:pPr indent="0" lvl="0" marL="0" marR="0" rtl="0" algn="l">
              <a:spcBef>
                <a:spcPts val="0"/>
              </a:spcBef>
              <a:spcAft>
                <a:spcPts val="0"/>
              </a:spcAft>
              <a:buNone/>
            </a:pPr>
            <a:r>
              <a:t/>
            </a:r>
            <a:endParaRPr b="1" sz="2000">
              <a:solidFill>
                <a:srgbClr val="FFFFFF"/>
              </a:solidFill>
              <a:latin typeface="Calibri"/>
              <a:ea typeface="Calibri"/>
              <a:cs typeface="Calibri"/>
              <a:sym typeface="Calibri"/>
            </a:endParaRPr>
          </a:p>
        </p:txBody>
      </p:sp>
      <p:sp>
        <p:nvSpPr>
          <p:cNvPr id="372" name="Google Shape;372;p23"/>
          <p:cNvSpPr txBox="1"/>
          <p:nvPr/>
        </p:nvSpPr>
        <p:spPr>
          <a:xfrm>
            <a:off x="147484" y="774834"/>
            <a:ext cx="53008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E2E770"/>
                </a:solidFill>
                <a:latin typeface="Calibri"/>
                <a:ea typeface="Calibri"/>
                <a:cs typeface="Calibri"/>
                <a:sym typeface="Calibri"/>
              </a:rPr>
              <a:t>Step-wise Regression</a:t>
            </a:r>
            <a:endParaRPr b="1" sz="3600">
              <a:solidFill>
                <a:srgbClr val="E2E770"/>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b="0" l="0" r="0" t="0"/>
          <a:stretch/>
        </p:blipFill>
        <p:spPr>
          <a:xfrm>
            <a:off x="5778500" y="216445"/>
            <a:ext cx="6166775" cy="4837250"/>
          </a:xfrm>
          <a:prstGeom prst="rect">
            <a:avLst/>
          </a:prstGeom>
          <a:noFill/>
          <a:ln>
            <a:noFill/>
          </a:ln>
        </p:spPr>
      </p:pic>
      <p:pic>
        <p:nvPicPr>
          <p:cNvPr id="374" name="Google Shape;374;p23"/>
          <p:cNvPicPr preferRelativeResize="0"/>
          <p:nvPr/>
        </p:nvPicPr>
        <p:blipFill rotWithShape="1">
          <a:blip r:embed="rId4">
            <a:alphaModFix/>
          </a:blip>
          <a:srcRect b="0" l="0" r="0" t="0"/>
          <a:stretch/>
        </p:blipFill>
        <p:spPr>
          <a:xfrm>
            <a:off x="5778500" y="5209730"/>
            <a:ext cx="6166780" cy="121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78" name="Shape 378"/>
        <p:cNvGrpSpPr/>
        <p:nvPr/>
      </p:nvGrpSpPr>
      <p:grpSpPr>
        <a:xfrm>
          <a:off x="0" y="0"/>
          <a:ext cx="0" cy="0"/>
          <a:chOff x="0" y="0"/>
          <a:chExt cx="0" cy="0"/>
        </a:xfrm>
      </p:grpSpPr>
      <p:sp>
        <p:nvSpPr>
          <p:cNvPr id="379" name="Google Shape;379;p24"/>
          <p:cNvSpPr/>
          <p:nvPr/>
        </p:nvSpPr>
        <p:spPr>
          <a:xfrm>
            <a:off x="250594" y="1716331"/>
            <a:ext cx="4769361" cy="549227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70000"/>
              </a:lnSpc>
              <a:spcBef>
                <a:spcPts val="0"/>
              </a:spcBef>
              <a:spcAft>
                <a:spcPts val="0"/>
              </a:spcAft>
              <a:buClr>
                <a:schemeClr val="lt1"/>
              </a:buClr>
              <a:buSzPts val="1815"/>
              <a:buFont typeface="Calibri"/>
              <a:buChar char="●"/>
            </a:pPr>
            <a:r>
              <a:rPr b="1" lang="en-US" sz="2000">
                <a:solidFill>
                  <a:schemeClr val="lt1"/>
                </a:solidFill>
                <a:latin typeface="Calibri"/>
                <a:ea typeface="Calibri"/>
                <a:cs typeface="Calibri"/>
                <a:sym typeface="Calibri"/>
              </a:rPr>
              <a:t>A decision tree essentials. The decision tree method is a powerful and popular predictive machine learning technique that is used for both classification and regression, hence the name Classification and Regression Tree (CART).</a:t>
            </a:r>
            <a:endParaRPr b="1" sz="2000">
              <a:solidFill>
                <a:schemeClr val="dk1"/>
              </a:solidFill>
              <a:latin typeface="Calibri"/>
              <a:ea typeface="Calibri"/>
              <a:cs typeface="Calibri"/>
              <a:sym typeface="Calibri"/>
            </a:endParaRPr>
          </a:p>
          <a:p>
            <a:pPr indent="-342900" lvl="0" marL="342900" marR="0" rtl="0" algn="just">
              <a:lnSpc>
                <a:spcPct val="70000"/>
              </a:lnSpc>
              <a:spcBef>
                <a:spcPts val="0"/>
              </a:spcBef>
              <a:spcAft>
                <a:spcPts val="0"/>
              </a:spcAft>
              <a:buClr>
                <a:schemeClr val="lt1"/>
              </a:buClr>
              <a:buSzPts val="1815"/>
              <a:buFont typeface="Calibri"/>
              <a:buChar char="●"/>
            </a:pPr>
            <a:r>
              <a:rPr b="1" lang="en-US" sz="2000" u="sng">
                <a:solidFill>
                  <a:schemeClr val="lt1"/>
                </a:solidFill>
                <a:latin typeface="Calibri"/>
                <a:ea typeface="Calibri"/>
                <a:cs typeface="Calibri"/>
                <a:sym typeface="Calibri"/>
              </a:rPr>
              <a:t>The CART algorithm:</a:t>
            </a:r>
            <a:r>
              <a:rPr b="1" lang="en-US" sz="2000">
                <a:solidFill>
                  <a:schemeClr val="lt1"/>
                </a:solidFill>
                <a:latin typeface="Calibri"/>
                <a:ea typeface="Calibri"/>
                <a:cs typeface="Calibri"/>
                <a:sym typeface="Calibri"/>
              </a:rPr>
              <a:t> is structured as a sequence of questions, the answers as to which determine what the next question, if any should be. The result of these questions is a tree like structure where the ends are terminal nodes at which point there are no more questions.</a:t>
            </a:r>
            <a:endParaRPr/>
          </a:p>
          <a:p>
            <a:pPr indent="-342900" lvl="0" marL="342900" marR="0" rtl="0" algn="just">
              <a:lnSpc>
                <a:spcPct val="70000"/>
              </a:lnSpc>
              <a:spcBef>
                <a:spcPts val="0"/>
              </a:spcBef>
              <a:spcAft>
                <a:spcPts val="0"/>
              </a:spcAft>
              <a:buClr>
                <a:schemeClr val="lt1"/>
              </a:buClr>
              <a:buSzPts val="1815"/>
              <a:buFont typeface="Calibri"/>
              <a:buChar char="●"/>
            </a:pPr>
            <a:r>
              <a:rPr b="1" lang="en-US" sz="2000" u="sng">
                <a:solidFill>
                  <a:schemeClr val="lt1"/>
                </a:solidFill>
                <a:latin typeface="Calibri"/>
                <a:ea typeface="Calibri"/>
                <a:cs typeface="Calibri"/>
                <a:sym typeface="Calibri"/>
              </a:rPr>
              <a:t>Classification Trees:</a:t>
            </a:r>
            <a:r>
              <a:rPr b="1" lang="en-US" sz="2000">
                <a:solidFill>
                  <a:schemeClr val="lt1"/>
                </a:solidFill>
                <a:latin typeface="Calibri"/>
                <a:ea typeface="Calibri"/>
                <a:cs typeface="Calibri"/>
                <a:sym typeface="Calibri"/>
              </a:rPr>
              <a:t> Where the target variable is categorical and the tree is used to identify the "class" within which a target variable would likely fall into.</a:t>
            </a:r>
            <a:endParaRPr b="1" sz="2000">
              <a:solidFill>
                <a:schemeClr val="dk1"/>
              </a:solidFill>
              <a:latin typeface="Calibri"/>
              <a:ea typeface="Calibri"/>
              <a:cs typeface="Calibri"/>
              <a:sym typeface="Calibri"/>
            </a:endParaRPr>
          </a:p>
          <a:p>
            <a:pPr indent="-342900" lvl="0" marL="342900" marR="0" rtl="0" algn="just">
              <a:lnSpc>
                <a:spcPct val="70000"/>
              </a:lnSpc>
              <a:spcBef>
                <a:spcPts val="0"/>
              </a:spcBef>
              <a:spcAft>
                <a:spcPts val="0"/>
              </a:spcAft>
              <a:buClr>
                <a:schemeClr val="lt1"/>
              </a:buClr>
              <a:buSzPts val="1815"/>
              <a:buFont typeface="Calibri"/>
              <a:buChar char="●"/>
            </a:pPr>
            <a:r>
              <a:rPr b="1" lang="en-US" sz="2000" u="sng">
                <a:solidFill>
                  <a:schemeClr val="lt1"/>
                </a:solidFill>
                <a:latin typeface="Calibri"/>
                <a:ea typeface="Calibri"/>
                <a:cs typeface="Calibri"/>
                <a:sym typeface="Calibri"/>
              </a:rPr>
              <a:t>Regression Trees:</a:t>
            </a:r>
            <a:r>
              <a:rPr b="1" lang="en-US" sz="2000">
                <a:solidFill>
                  <a:schemeClr val="lt1"/>
                </a:solidFill>
                <a:latin typeface="Calibri"/>
                <a:ea typeface="Calibri"/>
                <a:cs typeface="Calibri"/>
                <a:sym typeface="Calibri"/>
              </a:rPr>
              <a:t> Where the target variable is continuous and tree is used to predict it's value.</a:t>
            </a:r>
            <a:endParaRPr b="1" sz="2000">
              <a:solidFill>
                <a:schemeClr val="dk1"/>
              </a:solidFill>
              <a:latin typeface="Calibri"/>
              <a:ea typeface="Calibri"/>
              <a:cs typeface="Calibri"/>
              <a:sym typeface="Calibri"/>
            </a:endParaRPr>
          </a:p>
          <a:p>
            <a:pPr indent="0" lvl="0" marL="0" marR="0" rtl="0" algn="just">
              <a:lnSpc>
                <a:spcPct val="70000"/>
              </a:lnSpc>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just">
              <a:lnSpc>
                <a:spcPct val="70000"/>
              </a:lnSpc>
              <a:spcBef>
                <a:spcPts val="0"/>
              </a:spcBef>
              <a:spcAft>
                <a:spcPts val="0"/>
              </a:spcAft>
              <a:buNone/>
            </a:pPr>
            <a:r>
              <a:t/>
            </a:r>
            <a:endParaRPr b="1" sz="2000">
              <a:solidFill>
                <a:schemeClr val="lt1"/>
              </a:solidFill>
              <a:latin typeface="Calibri"/>
              <a:ea typeface="Calibri"/>
              <a:cs typeface="Calibri"/>
              <a:sym typeface="Calibri"/>
            </a:endParaRPr>
          </a:p>
        </p:txBody>
      </p:sp>
      <p:sp>
        <p:nvSpPr>
          <p:cNvPr id="380" name="Google Shape;380;p24"/>
          <p:cNvSpPr txBox="1"/>
          <p:nvPr/>
        </p:nvSpPr>
        <p:spPr>
          <a:xfrm>
            <a:off x="250594" y="525914"/>
            <a:ext cx="870461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E2E770"/>
                </a:solidFill>
                <a:latin typeface="Calibri"/>
                <a:ea typeface="Calibri"/>
                <a:cs typeface="Calibri"/>
                <a:sym typeface="Calibri"/>
              </a:rPr>
              <a:t>Classification and </a:t>
            </a:r>
            <a:endParaRPr/>
          </a:p>
          <a:p>
            <a:pPr indent="0" lvl="0" marL="0" marR="0" rtl="0" algn="l">
              <a:spcBef>
                <a:spcPts val="0"/>
              </a:spcBef>
              <a:spcAft>
                <a:spcPts val="0"/>
              </a:spcAft>
              <a:buNone/>
            </a:pPr>
            <a:r>
              <a:rPr b="1" lang="en-US" sz="3200">
                <a:solidFill>
                  <a:srgbClr val="E2E770"/>
                </a:solidFill>
                <a:latin typeface="Calibri"/>
                <a:ea typeface="Calibri"/>
                <a:cs typeface="Calibri"/>
                <a:sym typeface="Calibri"/>
              </a:rPr>
              <a:t>Regression Tree (CART)</a:t>
            </a:r>
            <a:endParaRPr b="1" sz="3200">
              <a:solidFill>
                <a:srgbClr val="E2E770"/>
              </a:solidFill>
              <a:latin typeface="Calibri"/>
              <a:ea typeface="Calibri"/>
              <a:cs typeface="Calibri"/>
              <a:sym typeface="Calibri"/>
            </a:endParaRPr>
          </a:p>
        </p:txBody>
      </p:sp>
      <p:pic>
        <p:nvPicPr>
          <p:cNvPr descr="See the source image" id="381" name="Google Shape;381;p24"/>
          <p:cNvPicPr preferRelativeResize="0"/>
          <p:nvPr/>
        </p:nvPicPr>
        <p:blipFill rotWithShape="1">
          <a:blip r:embed="rId3">
            <a:alphaModFix/>
          </a:blip>
          <a:srcRect b="0" l="0" r="0" t="0"/>
          <a:stretch/>
        </p:blipFill>
        <p:spPr>
          <a:xfrm>
            <a:off x="5106390" y="0"/>
            <a:ext cx="7085610" cy="4191990"/>
          </a:xfrm>
          <a:prstGeom prst="rect">
            <a:avLst/>
          </a:prstGeom>
          <a:noFill/>
          <a:ln>
            <a:noFill/>
          </a:ln>
        </p:spPr>
      </p:pic>
      <p:pic>
        <p:nvPicPr>
          <p:cNvPr id="382" name="Google Shape;382;p24"/>
          <p:cNvPicPr preferRelativeResize="0"/>
          <p:nvPr/>
        </p:nvPicPr>
        <p:blipFill rotWithShape="1">
          <a:blip r:embed="rId4">
            <a:alphaModFix/>
          </a:blip>
          <a:srcRect b="0" l="0" r="0" t="0"/>
          <a:stretch/>
        </p:blipFill>
        <p:spPr>
          <a:xfrm>
            <a:off x="5173317" y="5261245"/>
            <a:ext cx="3781890" cy="1488162"/>
          </a:xfrm>
          <a:prstGeom prst="rect">
            <a:avLst/>
          </a:prstGeom>
          <a:noFill/>
          <a:ln>
            <a:noFill/>
          </a:ln>
        </p:spPr>
      </p:pic>
      <p:pic>
        <p:nvPicPr>
          <p:cNvPr id="383" name="Google Shape;383;p24"/>
          <p:cNvPicPr preferRelativeResize="0"/>
          <p:nvPr/>
        </p:nvPicPr>
        <p:blipFill rotWithShape="1">
          <a:blip r:embed="rId5">
            <a:alphaModFix/>
          </a:blip>
          <a:srcRect b="0" l="0" r="0" t="0"/>
          <a:stretch/>
        </p:blipFill>
        <p:spPr>
          <a:xfrm>
            <a:off x="9056537" y="5261245"/>
            <a:ext cx="2884869" cy="1488162"/>
          </a:xfrm>
          <a:prstGeom prst="rect">
            <a:avLst/>
          </a:prstGeom>
          <a:noFill/>
          <a:ln>
            <a:noFill/>
          </a:ln>
        </p:spPr>
      </p:pic>
      <p:sp>
        <p:nvSpPr>
          <p:cNvPr id="384" name="Google Shape;384;p24"/>
          <p:cNvSpPr txBox="1"/>
          <p:nvPr/>
        </p:nvSpPr>
        <p:spPr>
          <a:xfrm>
            <a:off x="5355771" y="4429496"/>
            <a:ext cx="630579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EB698C"/>
                </a:solidFill>
                <a:latin typeface="Calibri"/>
                <a:ea typeface="Calibri"/>
                <a:cs typeface="Calibri"/>
                <a:sym typeface="Calibri"/>
              </a:rPr>
              <a:t>An example to give an overview of when the tree can be classification and when the tree can be regression.</a:t>
            </a:r>
            <a:endParaRPr b="1" sz="2000">
              <a:solidFill>
                <a:srgbClr val="EB698C"/>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88" name="Shape 388"/>
        <p:cNvGrpSpPr/>
        <p:nvPr/>
      </p:nvGrpSpPr>
      <p:grpSpPr>
        <a:xfrm>
          <a:off x="0" y="0"/>
          <a:ext cx="0" cy="0"/>
          <a:chOff x="0" y="0"/>
          <a:chExt cx="0" cy="0"/>
        </a:xfrm>
      </p:grpSpPr>
      <p:sp>
        <p:nvSpPr>
          <p:cNvPr id="389" name="Google Shape;389;p25"/>
          <p:cNvSpPr/>
          <p:nvPr/>
        </p:nvSpPr>
        <p:spPr>
          <a:xfrm>
            <a:off x="250594" y="1716331"/>
            <a:ext cx="4769361" cy="4801314"/>
          </a:xfrm>
          <a:prstGeom prst="rect">
            <a:avLst/>
          </a:prstGeom>
          <a:noFill/>
          <a:ln>
            <a:noFill/>
          </a:ln>
        </p:spPr>
        <p:txBody>
          <a:bodyPr anchorCtr="0" anchor="t" bIns="45700" lIns="91425" spcFirstLastPara="1" rIns="91425" wrap="square" tIns="45700">
            <a:spAutoFit/>
          </a:bodyPr>
          <a:lstStyle/>
          <a:p>
            <a:pPr indent="0" lvl="0" marL="114300" marR="0" rtl="0" algn="just">
              <a:lnSpc>
                <a:spcPct val="90000"/>
              </a:lnSpc>
              <a:spcBef>
                <a:spcPts val="0"/>
              </a:spcBef>
              <a:spcAft>
                <a:spcPts val="0"/>
              </a:spcAft>
              <a:buNone/>
            </a:pPr>
            <a:r>
              <a:rPr b="1" lang="en-US" sz="2000">
                <a:solidFill>
                  <a:schemeClr val="lt1"/>
                </a:solidFill>
                <a:latin typeface="Calibri"/>
                <a:ea typeface="Calibri"/>
                <a:cs typeface="Calibri"/>
                <a:sym typeface="Calibri"/>
              </a:rPr>
              <a:t>Based on the CP (complexity parameter) table, the minimum error tree contains </a:t>
            </a:r>
            <a:r>
              <a:rPr b="1" lang="en-US" sz="2000">
                <a:solidFill>
                  <a:srgbClr val="FFFF00"/>
                </a:solidFill>
                <a:latin typeface="Calibri"/>
                <a:ea typeface="Calibri"/>
                <a:cs typeface="Calibri"/>
                <a:sym typeface="Calibri"/>
              </a:rPr>
              <a:t>10</a:t>
            </a:r>
            <a:r>
              <a:rPr b="1" lang="en-US" sz="2000" u="sng">
                <a:solidFill>
                  <a:srgbClr val="FFFF00"/>
                </a:solidFill>
                <a:latin typeface="Calibri"/>
                <a:ea typeface="Calibri"/>
                <a:cs typeface="Calibri"/>
                <a:sym typeface="Calibri"/>
              </a:rPr>
              <a:t> </a:t>
            </a:r>
            <a:r>
              <a:rPr b="1" lang="en-US" sz="2000">
                <a:solidFill>
                  <a:srgbClr val="FFFF00"/>
                </a:solidFill>
                <a:latin typeface="Calibri"/>
                <a:ea typeface="Calibri"/>
                <a:cs typeface="Calibri"/>
                <a:sym typeface="Calibri"/>
              </a:rPr>
              <a:t>splits</a:t>
            </a:r>
            <a:r>
              <a:rPr b="1" lang="en-US" sz="2000">
                <a:solidFill>
                  <a:schemeClr val="lt1"/>
                </a:solidFill>
                <a:latin typeface="Calibri"/>
                <a:ea typeface="Calibri"/>
                <a:cs typeface="Calibri"/>
                <a:sym typeface="Calibri"/>
              </a:rPr>
              <a:t>, has a complexity parameter of </a:t>
            </a:r>
            <a:r>
              <a:rPr b="1" lang="en-US" sz="2000">
                <a:solidFill>
                  <a:srgbClr val="FFFF00"/>
                </a:solidFill>
                <a:latin typeface="Calibri"/>
                <a:ea typeface="Calibri"/>
                <a:cs typeface="Calibri"/>
                <a:sym typeface="Calibri"/>
              </a:rPr>
              <a:t>0.010000</a:t>
            </a:r>
            <a:r>
              <a:rPr b="1" lang="en-US" sz="2000">
                <a:solidFill>
                  <a:schemeClr val="lt1"/>
                </a:solidFill>
                <a:latin typeface="Calibri"/>
                <a:ea typeface="Calibri"/>
                <a:cs typeface="Calibri"/>
                <a:sym typeface="Calibri"/>
              </a:rPr>
              <a:t> and yields an error of </a:t>
            </a:r>
            <a:r>
              <a:rPr b="1" lang="en-US" sz="2000">
                <a:solidFill>
                  <a:srgbClr val="FFFF00"/>
                </a:solidFill>
                <a:latin typeface="Calibri"/>
                <a:ea typeface="Calibri"/>
                <a:cs typeface="Calibri"/>
                <a:sym typeface="Calibri"/>
              </a:rPr>
              <a:t>0.43673</a:t>
            </a:r>
            <a:r>
              <a:rPr b="1" lang="en-US" sz="2000">
                <a:solidFill>
                  <a:schemeClr val="lt1"/>
                </a:solidFill>
                <a:latin typeface="Calibri"/>
                <a:ea typeface="Calibri"/>
                <a:cs typeface="Calibri"/>
                <a:sym typeface="Calibri"/>
              </a:rPr>
              <a:t>. Here, the complexity parameter table is mainly used to select the total number of splits for which the CP is lowest. It is also for which the sum of the tree’s relative error along with the standard error is less than the x-val relative error. From the table we can see that the minimum error tree is </a:t>
            </a:r>
            <a:r>
              <a:rPr b="1" lang="en-US" sz="2000">
                <a:solidFill>
                  <a:srgbClr val="FFFF00"/>
                </a:solidFill>
                <a:latin typeface="Calibri"/>
                <a:ea typeface="Calibri"/>
                <a:cs typeface="Calibri"/>
                <a:sym typeface="Calibri"/>
              </a:rPr>
              <a:t>0.43673</a:t>
            </a:r>
            <a:r>
              <a:rPr b="1" lang="en-US" sz="2000">
                <a:solidFill>
                  <a:schemeClr val="lt1"/>
                </a:solidFill>
                <a:latin typeface="Calibri"/>
                <a:ea typeface="Calibri"/>
                <a:cs typeface="Calibri"/>
                <a:sym typeface="Calibri"/>
              </a:rPr>
              <a:t> and standard error tree is </a:t>
            </a:r>
            <a:r>
              <a:rPr b="1" lang="en-US" sz="2000">
                <a:solidFill>
                  <a:srgbClr val="FFFF00"/>
                </a:solidFill>
                <a:latin typeface="Calibri"/>
                <a:ea typeface="Calibri"/>
                <a:cs typeface="Calibri"/>
                <a:sym typeface="Calibri"/>
              </a:rPr>
              <a:t>0.0093296</a:t>
            </a:r>
            <a:r>
              <a:rPr b="1" lang="en-US" sz="2000">
                <a:solidFill>
                  <a:schemeClr val="lt1"/>
                </a:solidFill>
                <a:latin typeface="Calibri"/>
                <a:ea typeface="Calibri"/>
                <a:cs typeface="Calibri"/>
                <a:sym typeface="Calibri"/>
              </a:rPr>
              <a:t>. on finding the sum of minimum error tree and standard error tree we get a value equal to </a:t>
            </a:r>
            <a:r>
              <a:rPr b="1" lang="en-US" sz="2000">
                <a:solidFill>
                  <a:srgbClr val="FFFF00"/>
                </a:solidFill>
                <a:latin typeface="Calibri"/>
                <a:ea typeface="Calibri"/>
                <a:cs typeface="Calibri"/>
                <a:sym typeface="Calibri"/>
              </a:rPr>
              <a:t>0.4460596</a:t>
            </a:r>
            <a:r>
              <a:rPr b="1" lang="en-US" sz="2000">
                <a:solidFill>
                  <a:schemeClr val="lt1"/>
                </a:solidFill>
                <a:latin typeface="Calibri"/>
                <a:ea typeface="Calibri"/>
                <a:cs typeface="Calibri"/>
                <a:sym typeface="Calibri"/>
              </a:rPr>
              <a:t> which is slightly greater that the x-val relative error of </a:t>
            </a:r>
            <a:r>
              <a:rPr b="1" lang="en-US" sz="2000">
                <a:solidFill>
                  <a:srgbClr val="FFFF00"/>
                </a:solidFill>
                <a:latin typeface="Calibri"/>
                <a:ea typeface="Calibri"/>
                <a:cs typeface="Calibri"/>
                <a:sym typeface="Calibri"/>
              </a:rPr>
              <a:t>0.44206</a:t>
            </a:r>
            <a:r>
              <a:rPr b="1" lang="en-US" sz="2000">
                <a:solidFill>
                  <a:schemeClr val="lt1"/>
                </a:solidFill>
                <a:latin typeface="Calibri"/>
                <a:ea typeface="Calibri"/>
                <a:cs typeface="Calibri"/>
                <a:sym typeface="Calibri"/>
              </a:rPr>
              <a:t>.</a:t>
            </a:r>
            <a:endParaRPr b="1" sz="2000">
              <a:solidFill>
                <a:schemeClr val="dk1"/>
              </a:solidFill>
              <a:latin typeface="Calibri"/>
              <a:ea typeface="Calibri"/>
              <a:cs typeface="Calibri"/>
              <a:sym typeface="Calibri"/>
            </a:endParaRPr>
          </a:p>
        </p:txBody>
      </p:sp>
      <p:sp>
        <p:nvSpPr>
          <p:cNvPr id="390" name="Google Shape;390;p25"/>
          <p:cNvSpPr txBox="1"/>
          <p:nvPr/>
        </p:nvSpPr>
        <p:spPr>
          <a:xfrm>
            <a:off x="250595" y="525914"/>
            <a:ext cx="4630164"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E2E770"/>
                </a:solidFill>
                <a:latin typeface="Times New Roman"/>
                <a:ea typeface="Times New Roman"/>
                <a:cs typeface="Times New Roman"/>
                <a:sym typeface="Times New Roman"/>
              </a:rPr>
              <a:t>Complexity Parameter Table and Plot</a:t>
            </a:r>
            <a:endParaRPr b="1" sz="3200">
              <a:solidFill>
                <a:srgbClr val="E2E770"/>
              </a:solidFill>
              <a:latin typeface="Calibri"/>
              <a:ea typeface="Calibri"/>
              <a:cs typeface="Calibri"/>
              <a:sym typeface="Calibri"/>
            </a:endParaRPr>
          </a:p>
        </p:txBody>
      </p:sp>
      <p:pic>
        <p:nvPicPr>
          <p:cNvPr id="391" name="Google Shape;391;p25"/>
          <p:cNvPicPr preferRelativeResize="0"/>
          <p:nvPr/>
        </p:nvPicPr>
        <p:blipFill rotWithShape="1">
          <a:blip r:embed="rId3">
            <a:alphaModFix/>
          </a:blip>
          <a:srcRect b="0" l="0" r="0" t="0"/>
          <a:stretch/>
        </p:blipFill>
        <p:spPr>
          <a:xfrm>
            <a:off x="5672844" y="628233"/>
            <a:ext cx="5929347" cy="2448560"/>
          </a:xfrm>
          <a:prstGeom prst="rect">
            <a:avLst/>
          </a:prstGeom>
          <a:noFill/>
          <a:ln>
            <a:noFill/>
          </a:ln>
        </p:spPr>
      </p:pic>
      <p:pic>
        <p:nvPicPr>
          <p:cNvPr id="392" name="Google Shape;392;p25"/>
          <p:cNvPicPr preferRelativeResize="0"/>
          <p:nvPr/>
        </p:nvPicPr>
        <p:blipFill rotWithShape="1">
          <a:blip r:embed="rId4">
            <a:alphaModFix/>
          </a:blip>
          <a:srcRect b="0" l="0" r="0" t="0"/>
          <a:stretch/>
        </p:blipFill>
        <p:spPr>
          <a:xfrm>
            <a:off x="5672844" y="3593443"/>
            <a:ext cx="6012474" cy="2885705"/>
          </a:xfrm>
          <a:prstGeom prst="rect">
            <a:avLst/>
          </a:prstGeom>
          <a:noFill/>
          <a:ln>
            <a:noFill/>
          </a:ln>
        </p:spPr>
      </p:pic>
      <p:sp>
        <p:nvSpPr>
          <p:cNvPr id="393" name="Google Shape;393;p25"/>
          <p:cNvSpPr txBox="1"/>
          <p:nvPr/>
        </p:nvSpPr>
        <p:spPr>
          <a:xfrm>
            <a:off x="5672844" y="130629"/>
            <a:ext cx="54780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EB698C"/>
                </a:solidFill>
                <a:latin typeface="Arial"/>
                <a:ea typeface="Arial"/>
                <a:cs typeface="Arial"/>
                <a:sym typeface="Arial"/>
              </a:rPr>
              <a:t>COMPLEXITY PARAMETER TABLE</a:t>
            </a:r>
            <a:endParaRPr b="1" sz="1800">
              <a:solidFill>
                <a:srgbClr val="EB698C"/>
              </a:solidFill>
              <a:latin typeface="Calibri"/>
              <a:ea typeface="Calibri"/>
              <a:cs typeface="Calibri"/>
              <a:sym typeface="Calibri"/>
            </a:endParaRPr>
          </a:p>
          <a:p>
            <a:pPr indent="0" lvl="0" marL="0" marR="0" rtl="0" algn="l">
              <a:spcBef>
                <a:spcPts val="0"/>
              </a:spcBef>
              <a:spcAft>
                <a:spcPts val="0"/>
              </a:spcAft>
              <a:buNone/>
            </a:pPr>
            <a:r>
              <a:t/>
            </a:r>
            <a:endParaRPr b="1" sz="1800">
              <a:solidFill>
                <a:srgbClr val="EB698C"/>
              </a:solidFill>
              <a:latin typeface="Calibri"/>
              <a:ea typeface="Calibri"/>
              <a:cs typeface="Calibri"/>
              <a:sym typeface="Calibri"/>
            </a:endParaRPr>
          </a:p>
        </p:txBody>
      </p:sp>
      <p:sp>
        <p:nvSpPr>
          <p:cNvPr id="394" name="Google Shape;394;p25"/>
          <p:cNvSpPr txBox="1"/>
          <p:nvPr/>
        </p:nvSpPr>
        <p:spPr>
          <a:xfrm>
            <a:off x="5672844" y="3170712"/>
            <a:ext cx="5335582"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EB698C"/>
                </a:solidFill>
                <a:latin typeface="Arial"/>
                <a:ea typeface="Arial"/>
                <a:cs typeface="Arial"/>
                <a:sym typeface="Arial"/>
              </a:rPr>
              <a:t>COMPLEXITY PARAMETER PLOT</a:t>
            </a:r>
            <a:endParaRPr sz="1800">
              <a:solidFill>
                <a:srgbClr val="EB698C"/>
              </a:solidFill>
              <a:latin typeface="Calibri"/>
              <a:ea typeface="Calibri"/>
              <a:cs typeface="Calibri"/>
              <a:sym typeface="Calibri"/>
            </a:endParaRPr>
          </a:p>
          <a:p>
            <a:pPr indent="0" lvl="0" marL="0" marR="0" rtl="0" algn="just">
              <a:spcBef>
                <a:spcPts val="0"/>
              </a:spcBef>
              <a:spcAft>
                <a:spcPts val="0"/>
              </a:spcAft>
              <a:buNone/>
            </a:pPr>
            <a:r>
              <a:t/>
            </a:r>
            <a:endParaRPr b="1" sz="1800">
              <a:solidFill>
                <a:srgbClr val="EB698C"/>
              </a:solidFill>
              <a:latin typeface="Arial"/>
              <a:ea typeface="Arial"/>
              <a:cs typeface="Arial"/>
              <a:sym typeface="Arial"/>
            </a:endParaRPr>
          </a:p>
          <a:p>
            <a:pPr indent="0" lvl="0" marL="0" marR="0" rtl="0" algn="l">
              <a:spcBef>
                <a:spcPts val="0"/>
              </a:spcBef>
              <a:spcAft>
                <a:spcPts val="0"/>
              </a:spcAft>
              <a:buNone/>
            </a:pPr>
            <a:r>
              <a:t/>
            </a:r>
            <a:endParaRPr sz="1800">
              <a:solidFill>
                <a:srgbClr val="EB698C"/>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398" name="Shape 398"/>
        <p:cNvGrpSpPr/>
        <p:nvPr/>
      </p:nvGrpSpPr>
      <p:grpSpPr>
        <a:xfrm>
          <a:off x="0" y="0"/>
          <a:ext cx="0" cy="0"/>
          <a:chOff x="0" y="0"/>
          <a:chExt cx="0" cy="0"/>
        </a:xfrm>
      </p:grpSpPr>
      <p:sp>
        <p:nvSpPr>
          <p:cNvPr id="399" name="Google Shape;399;p26"/>
          <p:cNvSpPr/>
          <p:nvPr/>
        </p:nvSpPr>
        <p:spPr>
          <a:xfrm>
            <a:off x="250595" y="1941962"/>
            <a:ext cx="4769361" cy="4483279"/>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chemeClr val="lt1"/>
              </a:buClr>
              <a:buSzPts val="1800"/>
              <a:buFont typeface="Calibri"/>
              <a:buChar char="●"/>
            </a:pPr>
            <a:r>
              <a:rPr b="1" lang="en-US" sz="2000">
                <a:solidFill>
                  <a:schemeClr val="lt1"/>
                </a:solidFill>
                <a:latin typeface="Calibri"/>
                <a:ea typeface="Calibri"/>
                <a:cs typeface="Calibri"/>
                <a:sym typeface="Calibri"/>
              </a:rPr>
              <a:t>Here, we are dividing the data into 70% training and 30% testing. The minimum tree contains similar decision nodes and terminal nodes when compared with the regression tree. </a:t>
            </a:r>
            <a:endParaRPr b="1" sz="2000">
              <a:solidFill>
                <a:schemeClr val="dk1"/>
              </a:solidFill>
              <a:latin typeface="Calibri"/>
              <a:ea typeface="Calibri"/>
              <a:cs typeface="Calibri"/>
              <a:sym typeface="Calibri"/>
            </a:endParaRPr>
          </a:p>
          <a:p>
            <a:pPr indent="-342900" lvl="0" marL="457200" marR="0" rtl="0" algn="just">
              <a:lnSpc>
                <a:spcPct val="90000"/>
              </a:lnSpc>
              <a:spcBef>
                <a:spcPts val="1000"/>
              </a:spcBef>
              <a:spcAft>
                <a:spcPts val="0"/>
              </a:spcAft>
              <a:buClr>
                <a:schemeClr val="lt1"/>
              </a:buClr>
              <a:buSzPts val="1800"/>
              <a:buFont typeface="Calibri"/>
              <a:buChar char="●"/>
            </a:pPr>
            <a:r>
              <a:rPr b="1" lang="en-US" sz="2000">
                <a:solidFill>
                  <a:schemeClr val="lt1"/>
                </a:solidFill>
                <a:latin typeface="Calibri"/>
                <a:ea typeface="Calibri"/>
                <a:cs typeface="Calibri"/>
                <a:sym typeface="Calibri"/>
              </a:rPr>
              <a:t>We are passing the train data (i.e the 70% of the data) to get regression main tree.</a:t>
            </a:r>
            <a:endParaRPr b="1" sz="2000">
              <a:solidFill>
                <a:schemeClr val="dk1"/>
              </a:solidFill>
              <a:latin typeface="Calibri"/>
              <a:ea typeface="Calibri"/>
              <a:cs typeface="Calibri"/>
              <a:sym typeface="Calibri"/>
            </a:endParaRPr>
          </a:p>
          <a:p>
            <a:pPr indent="-342900" lvl="0" marL="457200" marR="0" rtl="0" algn="just">
              <a:lnSpc>
                <a:spcPct val="90000"/>
              </a:lnSpc>
              <a:spcBef>
                <a:spcPts val="1000"/>
              </a:spcBef>
              <a:spcAft>
                <a:spcPts val="0"/>
              </a:spcAft>
              <a:buClr>
                <a:schemeClr val="lt1"/>
              </a:buClr>
              <a:buSzPts val="1800"/>
              <a:buFont typeface="Calibri"/>
              <a:buChar char="●"/>
            </a:pPr>
            <a:r>
              <a:rPr b="1" lang="en-US" sz="2000">
                <a:solidFill>
                  <a:schemeClr val="lt1"/>
                </a:solidFill>
                <a:latin typeface="Calibri"/>
                <a:ea typeface="Calibri"/>
                <a:cs typeface="Calibri"/>
                <a:sym typeface="Calibri"/>
              </a:rPr>
              <a:t>we can conclude from the graph that the regression tree contains </a:t>
            </a:r>
            <a:r>
              <a:rPr b="1" lang="en-US" sz="2000">
                <a:solidFill>
                  <a:srgbClr val="FFFF00"/>
                </a:solidFill>
                <a:latin typeface="Calibri"/>
                <a:ea typeface="Calibri"/>
                <a:cs typeface="Calibri"/>
                <a:sym typeface="Calibri"/>
              </a:rPr>
              <a:t>10 splits </a:t>
            </a:r>
            <a:r>
              <a:rPr b="1" lang="en-US" sz="2000">
                <a:solidFill>
                  <a:schemeClr val="lt1"/>
                </a:solidFill>
                <a:latin typeface="Calibri"/>
                <a:ea typeface="Calibri"/>
                <a:cs typeface="Calibri"/>
                <a:sym typeface="Calibri"/>
              </a:rPr>
              <a:t>and </a:t>
            </a:r>
            <a:r>
              <a:rPr b="1" lang="en-US" sz="2000">
                <a:solidFill>
                  <a:srgbClr val="FFFF00"/>
                </a:solidFill>
                <a:latin typeface="Calibri"/>
                <a:ea typeface="Calibri"/>
                <a:cs typeface="Calibri"/>
                <a:sym typeface="Calibri"/>
              </a:rPr>
              <a:t>11 terminal nodes</a:t>
            </a:r>
            <a:r>
              <a:rPr b="1" lang="en-US" sz="2000">
                <a:solidFill>
                  <a:schemeClr val="lt1"/>
                </a:solidFill>
                <a:latin typeface="Calibri"/>
                <a:ea typeface="Calibri"/>
                <a:cs typeface="Calibri"/>
                <a:sym typeface="Calibri"/>
              </a:rPr>
              <a:t>.</a:t>
            </a:r>
            <a:endParaRPr b="1" sz="2000">
              <a:solidFill>
                <a:schemeClr val="dk1"/>
              </a:solidFill>
              <a:latin typeface="Calibri"/>
              <a:ea typeface="Calibri"/>
              <a:cs typeface="Calibri"/>
              <a:sym typeface="Calibri"/>
            </a:endParaRPr>
          </a:p>
          <a:p>
            <a:pPr indent="-228600" lvl="0" marL="457200" marR="0" rtl="0" algn="just">
              <a:lnSpc>
                <a:spcPct val="90000"/>
              </a:lnSpc>
              <a:spcBef>
                <a:spcPts val="1000"/>
              </a:spcBef>
              <a:spcAft>
                <a:spcPts val="0"/>
              </a:spcAft>
              <a:buNone/>
            </a:pPr>
            <a:r>
              <a:t/>
            </a:r>
            <a:endParaRPr b="1" sz="2000">
              <a:solidFill>
                <a:schemeClr val="lt1"/>
              </a:solidFill>
              <a:latin typeface="Calibri"/>
              <a:ea typeface="Calibri"/>
              <a:cs typeface="Calibri"/>
              <a:sym typeface="Calibri"/>
            </a:endParaRPr>
          </a:p>
          <a:p>
            <a:pPr indent="-228600" lvl="0" marL="457200" marR="0" rtl="0" algn="just">
              <a:lnSpc>
                <a:spcPct val="90000"/>
              </a:lnSpc>
              <a:spcBef>
                <a:spcPts val="1000"/>
              </a:spcBef>
              <a:spcAft>
                <a:spcPts val="0"/>
              </a:spcAft>
              <a:buNone/>
            </a:pPr>
            <a:r>
              <a:t/>
            </a:r>
            <a:endParaRPr b="1" sz="2000">
              <a:solidFill>
                <a:schemeClr val="lt1"/>
              </a:solidFill>
              <a:latin typeface="Calibri"/>
              <a:ea typeface="Calibri"/>
              <a:cs typeface="Calibri"/>
              <a:sym typeface="Calibri"/>
            </a:endParaRPr>
          </a:p>
        </p:txBody>
      </p:sp>
      <p:sp>
        <p:nvSpPr>
          <p:cNvPr id="400" name="Google Shape;400;p26"/>
          <p:cNvSpPr txBox="1"/>
          <p:nvPr/>
        </p:nvSpPr>
        <p:spPr>
          <a:xfrm>
            <a:off x="250595" y="846548"/>
            <a:ext cx="463016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E2E770"/>
                </a:solidFill>
                <a:latin typeface="Calibri"/>
                <a:ea typeface="Calibri"/>
                <a:cs typeface="Calibri"/>
                <a:sym typeface="Calibri"/>
              </a:rPr>
              <a:t>Regression Main Tree</a:t>
            </a:r>
            <a:endParaRPr b="1" sz="3200">
              <a:solidFill>
                <a:srgbClr val="E2E770"/>
              </a:solidFill>
              <a:latin typeface="Calibri"/>
              <a:ea typeface="Calibri"/>
              <a:cs typeface="Calibri"/>
              <a:sym typeface="Calibri"/>
            </a:endParaRPr>
          </a:p>
        </p:txBody>
      </p:sp>
      <p:pic>
        <p:nvPicPr>
          <p:cNvPr id="401" name="Google Shape;401;p26"/>
          <p:cNvPicPr preferRelativeResize="0"/>
          <p:nvPr/>
        </p:nvPicPr>
        <p:blipFill rotWithShape="1">
          <a:blip r:embed="rId3">
            <a:alphaModFix/>
          </a:blip>
          <a:srcRect b="0" l="0" r="0" t="0"/>
          <a:stretch/>
        </p:blipFill>
        <p:spPr>
          <a:xfrm>
            <a:off x="5189516" y="0"/>
            <a:ext cx="7002483" cy="68579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05" name="Shape 405"/>
        <p:cNvGrpSpPr/>
        <p:nvPr/>
      </p:nvGrpSpPr>
      <p:grpSpPr>
        <a:xfrm>
          <a:off x="0" y="0"/>
          <a:ext cx="0" cy="0"/>
          <a:chOff x="0" y="0"/>
          <a:chExt cx="0" cy="0"/>
        </a:xfrm>
      </p:grpSpPr>
      <p:sp>
        <p:nvSpPr>
          <p:cNvPr id="406" name="Google Shape;406;p27"/>
          <p:cNvSpPr/>
          <p:nvPr/>
        </p:nvSpPr>
        <p:spPr>
          <a:xfrm>
            <a:off x="250595" y="1941962"/>
            <a:ext cx="4769361" cy="4078039"/>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chemeClr val="lt1"/>
              </a:buClr>
              <a:buSzPts val="1800"/>
              <a:buFont typeface="Calibri"/>
              <a:buChar char="●"/>
            </a:pPr>
            <a:r>
              <a:rPr b="1" lang="en-US" sz="2000">
                <a:solidFill>
                  <a:schemeClr val="lt1"/>
                </a:solidFill>
                <a:latin typeface="Calibri"/>
                <a:ea typeface="Calibri"/>
                <a:cs typeface="Calibri"/>
                <a:sym typeface="Calibri"/>
              </a:rPr>
              <a:t>Using the “rpart” package and the prune function from r, the regression tree is pruned based on the lowest complexity parameter that yields the lowest error.</a:t>
            </a:r>
            <a:endParaRPr b="1" sz="2000">
              <a:solidFill>
                <a:schemeClr val="dk1"/>
              </a:solidFill>
              <a:latin typeface="Calibri"/>
              <a:ea typeface="Calibri"/>
              <a:cs typeface="Calibri"/>
              <a:sym typeface="Calibri"/>
            </a:endParaRPr>
          </a:p>
          <a:p>
            <a:pPr indent="-342900" lvl="0" marL="457200" marR="0" rtl="0" algn="just">
              <a:lnSpc>
                <a:spcPct val="90000"/>
              </a:lnSpc>
              <a:spcBef>
                <a:spcPts val="1000"/>
              </a:spcBef>
              <a:spcAft>
                <a:spcPts val="0"/>
              </a:spcAft>
              <a:buClr>
                <a:schemeClr val="lt1"/>
              </a:buClr>
              <a:buSzPts val="1800"/>
              <a:buFont typeface="Calibri"/>
              <a:buChar char="●"/>
            </a:pPr>
            <a:r>
              <a:rPr b="1" lang="en-US" sz="2000">
                <a:solidFill>
                  <a:schemeClr val="lt1"/>
                </a:solidFill>
                <a:latin typeface="Calibri"/>
                <a:ea typeface="Calibri"/>
                <a:cs typeface="Calibri"/>
                <a:sym typeface="Calibri"/>
              </a:rPr>
              <a:t>we can conclude from the graph that the minimum error tree contains </a:t>
            </a:r>
            <a:r>
              <a:rPr b="1" lang="en-US" sz="2000">
                <a:solidFill>
                  <a:srgbClr val="FFFF00"/>
                </a:solidFill>
                <a:latin typeface="Calibri"/>
                <a:ea typeface="Calibri"/>
                <a:cs typeface="Calibri"/>
                <a:sym typeface="Calibri"/>
              </a:rPr>
              <a:t>10 splits </a:t>
            </a:r>
            <a:r>
              <a:rPr b="1" lang="en-US" sz="2000">
                <a:solidFill>
                  <a:schemeClr val="lt1"/>
                </a:solidFill>
                <a:latin typeface="Calibri"/>
                <a:ea typeface="Calibri"/>
                <a:cs typeface="Calibri"/>
                <a:sym typeface="Calibri"/>
              </a:rPr>
              <a:t>and</a:t>
            </a:r>
            <a:r>
              <a:rPr b="1" lang="en-US" sz="2000">
                <a:solidFill>
                  <a:srgbClr val="FFFF00"/>
                </a:solidFill>
                <a:latin typeface="Calibri"/>
                <a:ea typeface="Calibri"/>
                <a:cs typeface="Calibri"/>
                <a:sym typeface="Calibri"/>
              </a:rPr>
              <a:t> 11 terminal nodes</a:t>
            </a:r>
            <a:r>
              <a:rPr b="1" lang="en-US" sz="2000">
                <a:solidFill>
                  <a:schemeClr val="lt1"/>
                </a:solidFill>
                <a:latin typeface="Calibri"/>
                <a:ea typeface="Calibri"/>
                <a:cs typeface="Calibri"/>
                <a:sym typeface="Calibri"/>
              </a:rPr>
              <a:t>.</a:t>
            </a:r>
            <a:endParaRPr b="1" sz="2000">
              <a:solidFill>
                <a:schemeClr val="dk1"/>
              </a:solidFill>
              <a:latin typeface="Calibri"/>
              <a:ea typeface="Calibri"/>
              <a:cs typeface="Calibri"/>
              <a:sym typeface="Calibri"/>
            </a:endParaRPr>
          </a:p>
          <a:p>
            <a:pPr indent="-342900" lvl="0" marL="457200" marR="0" rtl="0" algn="just">
              <a:lnSpc>
                <a:spcPct val="90000"/>
              </a:lnSpc>
              <a:spcBef>
                <a:spcPts val="1000"/>
              </a:spcBef>
              <a:spcAft>
                <a:spcPts val="0"/>
              </a:spcAft>
              <a:buClr>
                <a:schemeClr val="lt1"/>
              </a:buClr>
              <a:buSzPts val="1800"/>
              <a:buFont typeface="Calibri"/>
              <a:buChar char="●"/>
            </a:pPr>
            <a:r>
              <a:rPr b="1" lang="en-US" sz="2000">
                <a:solidFill>
                  <a:schemeClr val="lt1"/>
                </a:solidFill>
                <a:latin typeface="Calibri"/>
                <a:ea typeface="Calibri"/>
                <a:cs typeface="Calibri"/>
                <a:sym typeface="Calibri"/>
              </a:rPr>
              <a:t>The minimum tree contains similar decision nodes and terminal nodes when compared with the regression tree.</a:t>
            </a:r>
            <a:endParaRPr b="1" sz="2000">
              <a:solidFill>
                <a:schemeClr val="dk1"/>
              </a:solidFill>
              <a:latin typeface="Calibri"/>
              <a:ea typeface="Calibri"/>
              <a:cs typeface="Calibri"/>
              <a:sym typeface="Calibri"/>
            </a:endParaRPr>
          </a:p>
          <a:p>
            <a:pPr indent="-228600" lvl="0" marL="457200" marR="0" rtl="0" algn="just">
              <a:lnSpc>
                <a:spcPct val="90000"/>
              </a:lnSpc>
              <a:spcBef>
                <a:spcPts val="1000"/>
              </a:spcBef>
              <a:spcAft>
                <a:spcPts val="0"/>
              </a:spcAft>
              <a:buNone/>
            </a:pPr>
            <a:r>
              <a:t/>
            </a:r>
            <a:endParaRPr b="1" sz="2000">
              <a:solidFill>
                <a:schemeClr val="lt1"/>
              </a:solidFill>
              <a:latin typeface="Calibri"/>
              <a:ea typeface="Calibri"/>
              <a:cs typeface="Calibri"/>
              <a:sym typeface="Calibri"/>
            </a:endParaRPr>
          </a:p>
        </p:txBody>
      </p:sp>
      <p:sp>
        <p:nvSpPr>
          <p:cNvPr id="407" name="Google Shape;407;p27"/>
          <p:cNvSpPr txBox="1"/>
          <p:nvPr/>
        </p:nvSpPr>
        <p:spPr>
          <a:xfrm>
            <a:off x="250595" y="609041"/>
            <a:ext cx="4630164"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E2E770"/>
                </a:solidFill>
                <a:latin typeface="Calibri"/>
                <a:ea typeface="Calibri"/>
                <a:cs typeface="Calibri"/>
                <a:sym typeface="Calibri"/>
              </a:rPr>
              <a:t>Minimum Error Tree &amp; the RMSE value</a:t>
            </a:r>
            <a:endParaRPr b="1" sz="3200">
              <a:solidFill>
                <a:srgbClr val="E2E770"/>
              </a:solidFill>
              <a:latin typeface="Calibri"/>
              <a:ea typeface="Calibri"/>
              <a:cs typeface="Calibri"/>
              <a:sym typeface="Calibri"/>
            </a:endParaRPr>
          </a:p>
        </p:txBody>
      </p:sp>
      <p:pic>
        <p:nvPicPr>
          <p:cNvPr id="408" name="Google Shape;408;p27"/>
          <p:cNvPicPr preferRelativeResize="0"/>
          <p:nvPr/>
        </p:nvPicPr>
        <p:blipFill rotWithShape="1">
          <a:blip r:embed="rId3">
            <a:alphaModFix/>
          </a:blip>
          <a:srcRect b="0" l="0" r="0" t="0"/>
          <a:stretch/>
        </p:blipFill>
        <p:spPr>
          <a:xfrm>
            <a:off x="5272644" y="1"/>
            <a:ext cx="6919356" cy="6852920"/>
          </a:xfrm>
          <a:prstGeom prst="rect">
            <a:avLst/>
          </a:prstGeom>
          <a:noFill/>
          <a:ln>
            <a:noFill/>
          </a:ln>
        </p:spPr>
      </p:pic>
      <p:pic>
        <p:nvPicPr>
          <p:cNvPr id="409" name="Google Shape;409;p27"/>
          <p:cNvPicPr preferRelativeResize="0"/>
          <p:nvPr/>
        </p:nvPicPr>
        <p:blipFill rotWithShape="1">
          <a:blip r:embed="rId4">
            <a:alphaModFix/>
          </a:blip>
          <a:srcRect b="0" l="0" r="0" t="0"/>
          <a:stretch/>
        </p:blipFill>
        <p:spPr>
          <a:xfrm>
            <a:off x="804058" y="5637529"/>
            <a:ext cx="4148941" cy="74422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13" name="Shape 413"/>
        <p:cNvGrpSpPr/>
        <p:nvPr/>
      </p:nvGrpSpPr>
      <p:grpSpPr>
        <a:xfrm>
          <a:off x="0" y="0"/>
          <a:ext cx="0" cy="0"/>
          <a:chOff x="0" y="0"/>
          <a:chExt cx="0" cy="0"/>
        </a:xfrm>
      </p:grpSpPr>
      <p:sp>
        <p:nvSpPr>
          <p:cNvPr id="414" name="Google Shape;414;p28"/>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5" name="Google Shape;415;p28"/>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6" name="Google Shape;416;p28"/>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17" name="Google Shape;417;p28"/>
          <p:cNvSpPr/>
          <p:nvPr/>
        </p:nvSpPr>
        <p:spPr>
          <a:xfrm>
            <a:off x="312194" y="2352278"/>
            <a:ext cx="9575223" cy="31239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000">
                <a:solidFill>
                  <a:srgbClr val="EB698C"/>
                </a:solidFill>
                <a:latin typeface="Calibri"/>
                <a:ea typeface="Calibri"/>
                <a:cs typeface="Calibri"/>
                <a:sym typeface="Calibri"/>
              </a:rPr>
              <a:t>How to use K-NN for Prediction (for Numerical or a Continuous Outcome)?</a:t>
            </a:r>
            <a:endParaRPr/>
          </a:p>
          <a:p>
            <a:pPr indent="0" lvl="0" marL="0" marR="0" rtl="0" algn="l">
              <a:lnSpc>
                <a:spcPct val="90000"/>
              </a:lnSpc>
              <a:spcBef>
                <a:spcPts val="0"/>
              </a:spcBef>
              <a:spcAft>
                <a:spcPts val="0"/>
              </a:spcAft>
              <a:buNone/>
            </a:pPr>
            <a:r>
              <a:t/>
            </a:r>
            <a:endParaRPr b="1" sz="2000">
              <a:solidFill>
                <a:srgbClr val="696464"/>
              </a:solidFill>
              <a:latin typeface="Calibri"/>
              <a:ea typeface="Calibri"/>
              <a:cs typeface="Calibri"/>
              <a:sym typeface="Calibri"/>
            </a:endParaRPr>
          </a:p>
          <a:p>
            <a:pPr indent="-342900" lvl="0" marL="381000" marR="0" rtl="0" algn="l">
              <a:lnSpc>
                <a:spcPct val="115000"/>
              </a:lnSpc>
              <a:spcBef>
                <a:spcPts val="600"/>
              </a:spcBef>
              <a:spcAft>
                <a:spcPts val="0"/>
              </a:spcAft>
              <a:buClr>
                <a:schemeClr val="dk1"/>
              </a:buClr>
              <a:buSzPts val="3000"/>
              <a:buFont typeface="Arial"/>
              <a:buChar char="•"/>
            </a:pPr>
            <a:r>
              <a:rPr b="1" lang="en-US" sz="2000">
                <a:solidFill>
                  <a:schemeClr val="lt1"/>
                </a:solidFill>
                <a:latin typeface="Calibri"/>
                <a:ea typeface="Calibri"/>
                <a:cs typeface="Calibri"/>
                <a:sym typeface="Calibri"/>
              </a:rPr>
              <a:t>Used average or weighted average of response values from the k-nearest neighbors to determine predicted value in the validation set</a:t>
            </a:r>
            <a:endParaRPr/>
          </a:p>
          <a:p>
            <a:pPr indent="-342900" lvl="0" marL="381000" marR="0" rtl="0" algn="l">
              <a:lnSpc>
                <a:spcPct val="115000"/>
              </a:lnSpc>
              <a:spcBef>
                <a:spcPts val="0"/>
              </a:spcBef>
              <a:spcAft>
                <a:spcPts val="0"/>
              </a:spcAft>
              <a:buClr>
                <a:schemeClr val="dk1"/>
              </a:buClr>
              <a:buSzPts val="3000"/>
              <a:buFont typeface="Arial"/>
              <a:buChar char="•"/>
            </a:pPr>
            <a:r>
              <a:rPr b="1" lang="en-US" sz="2000">
                <a:solidFill>
                  <a:schemeClr val="lt1"/>
                </a:solidFill>
                <a:latin typeface="Calibri"/>
                <a:ea typeface="Calibri"/>
                <a:cs typeface="Calibri"/>
                <a:sym typeface="Calibri"/>
              </a:rPr>
              <a:t>RMSE usually used instead of the misclassification error rate to choose k.</a:t>
            </a:r>
            <a:endParaRPr/>
          </a:p>
          <a:p>
            <a:pPr indent="-342900" lvl="0" marL="381000" marR="0" rtl="0" algn="l">
              <a:lnSpc>
                <a:spcPct val="115000"/>
              </a:lnSpc>
              <a:spcBef>
                <a:spcPts val="0"/>
              </a:spcBef>
              <a:spcAft>
                <a:spcPts val="0"/>
              </a:spcAft>
              <a:buClr>
                <a:schemeClr val="dk1"/>
              </a:buClr>
              <a:buSzPts val="3000"/>
              <a:buFont typeface="Arial"/>
              <a:buChar char="•"/>
            </a:pPr>
            <a:r>
              <a:rPr b="1" lang="en-US" sz="2000">
                <a:solidFill>
                  <a:schemeClr val="lt1"/>
                </a:solidFill>
                <a:latin typeface="Calibri"/>
                <a:ea typeface="Calibri"/>
                <a:cs typeface="Calibri"/>
                <a:sym typeface="Calibri"/>
              </a:rPr>
              <a:t>Outcome Variable: Price</a:t>
            </a:r>
            <a:endParaRPr/>
          </a:p>
          <a:p>
            <a:pPr indent="-342900" lvl="0" marL="381000" marR="0" rtl="0" algn="l">
              <a:lnSpc>
                <a:spcPct val="115000"/>
              </a:lnSpc>
              <a:spcBef>
                <a:spcPts val="0"/>
              </a:spcBef>
              <a:spcAft>
                <a:spcPts val="0"/>
              </a:spcAft>
              <a:buClr>
                <a:schemeClr val="dk1"/>
              </a:buClr>
              <a:buSzPts val="3000"/>
              <a:buFont typeface="Arial"/>
              <a:buChar char="•"/>
            </a:pPr>
            <a:r>
              <a:rPr b="1" lang="en-US" sz="2000">
                <a:solidFill>
                  <a:schemeClr val="lt1"/>
                </a:solidFill>
                <a:latin typeface="Calibri"/>
                <a:ea typeface="Calibri"/>
                <a:cs typeface="Calibri"/>
                <a:sym typeface="Calibri"/>
              </a:rPr>
              <a:t>Predictors: Cylinder, Odometer, Title_status, Type, Condition, Color, Fuel, Transmission, Type</a:t>
            </a:r>
            <a:endParaRPr/>
          </a:p>
          <a:p>
            <a:pPr indent="0" lvl="0" marL="0" marR="0" rtl="0" algn="l">
              <a:lnSpc>
                <a:spcPct val="90000"/>
              </a:lnSpc>
              <a:spcBef>
                <a:spcPts val="0"/>
              </a:spcBef>
              <a:spcAft>
                <a:spcPts val="0"/>
              </a:spcAft>
              <a:buNone/>
            </a:pPr>
            <a:r>
              <a:t/>
            </a:r>
            <a:endParaRPr b="1" sz="2000">
              <a:solidFill>
                <a:schemeClr val="lt1"/>
              </a:solidFill>
              <a:latin typeface="Calibri"/>
              <a:ea typeface="Calibri"/>
              <a:cs typeface="Calibri"/>
              <a:sym typeface="Calibri"/>
            </a:endParaRPr>
          </a:p>
        </p:txBody>
      </p:sp>
      <p:sp>
        <p:nvSpPr>
          <p:cNvPr id="418" name="Google Shape;418;p28"/>
          <p:cNvSpPr txBox="1"/>
          <p:nvPr/>
        </p:nvSpPr>
        <p:spPr>
          <a:xfrm>
            <a:off x="230152" y="904174"/>
            <a:ext cx="870461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2E770"/>
                </a:solidFill>
                <a:latin typeface="Calibri"/>
                <a:ea typeface="Calibri"/>
                <a:cs typeface="Calibri"/>
                <a:sym typeface="Calibri"/>
              </a:rPr>
              <a:t>KNN Regression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22" name="Shape 422"/>
        <p:cNvGrpSpPr/>
        <p:nvPr/>
      </p:nvGrpSpPr>
      <p:grpSpPr>
        <a:xfrm>
          <a:off x="0" y="0"/>
          <a:ext cx="0" cy="0"/>
          <a:chOff x="0" y="0"/>
          <a:chExt cx="0" cy="0"/>
        </a:xfrm>
      </p:grpSpPr>
      <p:sp>
        <p:nvSpPr>
          <p:cNvPr id="423" name="Google Shape;423;p29"/>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4" name="Google Shape;424;p29"/>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25" name="Google Shape;425;p29"/>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pic>
        <p:nvPicPr>
          <p:cNvPr id="426" name="Google Shape;426;p29"/>
          <p:cNvPicPr preferRelativeResize="0"/>
          <p:nvPr/>
        </p:nvPicPr>
        <p:blipFill rotWithShape="1">
          <a:blip r:embed="rId3">
            <a:alphaModFix/>
          </a:blip>
          <a:srcRect b="0" l="0" r="0" t="0"/>
          <a:stretch/>
        </p:blipFill>
        <p:spPr>
          <a:xfrm>
            <a:off x="6887600" y="0"/>
            <a:ext cx="5304400" cy="4241575"/>
          </a:xfrm>
          <a:prstGeom prst="rect">
            <a:avLst/>
          </a:prstGeom>
          <a:noFill/>
          <a:ln>
            <a:noFill/>
          </a:ln>
        </p:spPr>
      </p:pic>
      <p:pic>
        <p:nvPicPr>
          <p:cNvPr id="427" name="Google Shape;427;p29"/>
          <p:cNvPicPr preferRelativeResize="0"/>
          <p:nvPr/>
        </p:nvPicPr>
        <p:blipFill rotWithShape="1">
          <a:blip r:embed="rId4">
            <a:alphaModFix/>
          </a:blip>
          <a:srcRect b="0" l="0" r="21476" t="0"/>
          <a:stretch/>
        </p:blipFill>
        <p:spPr>
          <a:xfrm>
            <a:off x="6883326" y="4207832"/>
            <a:ext cx="5304401" cy="830573"/>
          </a:xfrm>
          <a:prstGeom prst="rect">
            <a:avLst/>
          </a:prstGeom>
          <a:noFill/>
          <a:ln>
            <a:noFill/>
          </a:ln>
        </p:spPr>
      </p:pic>
      <p:pic>
        <p:nvPicPr>
          <p:cNvPr id="428" name="Google Shape;428;p29"/>
          <p:cNvPicPr preferRelativeResize="0"/>
          <p:nvPr/>
        </p:nvPicPr>
        <p:blipFill rotWithShape="1">
          <a:blip r:embed="rId5">
            <a:alphaModFix/>
          </a:blip>
          <a:srcRect b="0" l="0" r="0" t="0"/>
          <a:stretch/>
        </p:blipFill>
        <p:spPr>
          <a:xfrm>
            <a:off x="6883326" y="5038405"/>
            <a:ext cx="5308674" cy="1819595"/>
          </a:xfrm>
          <a:prstGeom prst="rect">
            <a:avLst/>
          </a:prstGeom>
          <a:noFill/>
          <a:ln>
            <a:noFill/>
          </a:ln>
        </p:spPr>
      </p:pic>
      <p:sp>
        <p:nvSpPr>
          <p:cNvPr id="429" name="Google Shape;429;p29"/>
          <p:cNvSpPr/>
          <p:nvPr/>
        </p:nvSpPr>
        <p:spPr>
          <a:xfrm>
            <a:off x="367923" y="2590740"/>
            <a:ext cx="6096000" cy="2262158"/>
          </a:xfrm>
          <a:prstGeom prst="rect">
            <a:avLst/>
          </a:prstGeom>
          <a:noFill/>
          <a:ln>
            <a:noFill/>
          </a:ln>
        </p:spPr>
        <p:txBody>
          <a:bodyPr anchorCtr="0" anchor="t" bIns="45700" lIns="91425" spcFirstLastPara="1" rIns="91425" wrap="square" tIns="45700">
            <a:spAutoFit/>
          </a:bodyPr>
          <a:lstStyle/>
          <a:p>
            <a:pPr indent="-127000" lvl="0" marL="457200" marR="0" rtl="0" algn="l">
              <a:lnSpc>
                <a:spcPct val="90000"/>
              </a:lnSpc>
              <a:spcBef>
                <a:spcPts val="0"/>
              </a:spcBef>
              <a:spcAft>
                <a:spcPts val="0"/>
              </a:spcAft>
              <a:buClr>
                <a:schemeClr val="lt1"/>
              </a:buClr>
              <a:buSzPts val="2000"/>
              <a:buFont typeface="Arial"/>
              <a:buChar char="•"/>
            </a:pPr>
            <a:r>
              <a:rPr b="1" lang="en-US" sz="2000">
                <a:solidFill>
                  <a:schemeClr val="lt1"/>
                </a:solidFill>
                <a:latin typeface="Calibri"/>
                <a:ea typeface="Calibri"/>
                <a:cs typeface="Calibri"/>
                <a:sym typeface="Calibri"/>
              </a:rPr>
              <a:t>Splitting the data into test and train in the ratio of 70% and 30%.</a:t>
            </a:r>
            <a:endParaRPr/>
          </a:p>
          <a:p>
            <a:pPr indent="-127000" lvl="0" marL="457200" marR="0" rtl="0" algn="l">
              <a:lnSpc>
                <a:spcPct val="90000"/>
              </a:lnSpc>
              <a:spcBef>
                <a:spcPts val="600"/>
              </a:spcBef>
              <a:spcAft>
                <a:spcPts val="0"/>
              </a:spcAft>
              <a:buClr>
                <a:schemeClr val="lt1"/>
              </a:buClr>
              <a:buSzPts val="2000"/>
              <a:buFont typeface="Calibri"/>
              <a:buChar char="•"/>
            </a:pPr>
            <a:r>
              <a:rPr b="1" lang="en-US" sz="2000">
                <a:solidFill>
                  <a:schemeClr val="lt1"/>
                </a:solidFill>
                <a:latin typeface="Calibri"/>
                <a:ea typeface="Calibri"/>
                <a:cs typeface="Calibri"/>
                <a:sym typeface="Calibri"/>
              </a:rPr>
              <a:t>Finding all RMSE values ranging from k=1 to k=20 nearest neighbors by making predictions.</a:t>
            </a:r>
            <a:endParaRPr/>
          </a:p>
          <a:p>
            <a:pPr indent="-127000" lvl="0" marL="457200" marR="0" rtl="0" algn="l">
              <a:lnSpc>
                <a:spcPct val="90000"/>
              </a:lnSpc>
              <a:spcBef>
                <a:spcPts val="600"/>
              </a:spcBef>
              <a:spcAft>
                <a:spcPts val="0"/>
              </a:spcAft>
              <a:buClr>
                <a:schemeClr val="lt1"/>
              </a:buClr>
              <a:buSzPts val="2000"/>
              <a:buFont typeface="Calibri"/>
              <a:buChar char="•"/>
            </a:pPr>
            <a:r>
              <a:rPr b="1" lang="en-US" sz="2000">
                <a:solidFill>
                  <a:schemeClr val="lt1"/>
                </a:solidFill>
                <a:latin typeface="Calibri"/>
                <a:ea typeface="Calibri"/>
                <a:cs typeface="Calibri"/>
                <a:sym typeface="Calibri"/>
              </a:rPr>
              <a:t>Looking for the best k value.</a:t>
            </a:r>
            <a:endParaRPr/>
          </a:p>
          <a:p>
            <a:pPr indent="-127000" lvl="0" marL="457200" marR="0" rtl="0" algn="l">
              <a:lnSpc>
                <a:spcPct val="90000"/>
              </a:lnSpc>
              <a:spcBef>
                <a:spcPts val="600"/>
              </a:spcBef>
              <a:spcAft>
                <a:spcPts val="0"/>
              </a:spcAft>
              <a:buClr>
                <a:schemeClr val="lt1"/>
              </a:buClr>
              <a:buSzPts val="2000"/>
              <a:buFont typeface="Calibri"/>
              <a:buChar char="•"/>
            </a:pPr>
            <a:r>
              <a:rPr b="1" lang="en-US" sz="2000">
                <a:solidFill>
                  <a:schemeClr val="lt1"/>
                </a:solidFill>
                <a:latin typeface="Calibri"/>
                <a:ea typeface="Calibri"/>
                <a:cs typeface="Calibri"/>
                <a:sym typeface="Calibri"/>
              </a:rPr>
              <a:t>Finding the Weighted Average for the target variable(continuous variable)</a:t>
            </a:r>
            <a:endParaRPr/>
          </a:p>
        </p:txBody>
      </p:sp>
      <p:sp>
        <p:nvSpPr>
          <p:cNvPr id="430" name="Google Shape;430;p29"/>
          <p:cNvSpPr/>
          <p:nvPr/>
        </p:nvSpPr>
        <p:spPr>
          <a:xfrm>
            <a:off x="700360" y="1239278"/>
            <a:ext cx="567604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E2E770"/>
                </a:solidFill>
                <a:latin typeface="Calibri"/>
                <a:ea typeface="Calibri"/>
                <a:cs typeface="Calibri"/>
                <a:sym typeface="Calibri"/>
              </a:rPr>
              <a:t>Steps Performed for K-NN</a:t>
            </a:r>
            <a:endParaRPr b="1" sz="4000">
              <a:solidFill>
                <a:srgbClr val="E2E77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100" name="Shape 100"/>
        <p:cNvGrpSpPr/>
        <p:nvPr/>
      </p:nvGrpSpPr>
      <p:grpSpPr>
        <a:xfrm>
          <a:off x="0" y="0"/>
          <a:ext cx="0" cy="0"/>
          <a:chOff x="0" y="0"/>
          <a:chExt cx="0" cy="0"/>
        </a:xfrm>
      </p:grpSpPr>
      <p:sp>
        <p:nvSpPr>
          <p:cNvPr id="101" name="Google Shape;101;p3"/>
          <p:cNvSpPr txBox="1"/>
          <p:nvPr/>
        </p:nvSpPr>
        <p:spPr>
          <a:xfrm>
            <a:off x="4771712" y="848418"/>
            <a:ext cx="6663618"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2E770"/>
              </a:buClr>
              <a:buSzPts val="5000"/>
              <a:buFont typeface="Arial"/>
              <a:buNone/>
            </a:pPr>
            <a:r>
              <a:rPr b="1" lang="en-US" sz="5000">
                <a:solidFill>
                  <a:srgbClr val="E2E770"/>
                </a:solidFill>
                <a:latin typeface="Arial"/>
                <a:ea typeface="Arial"/>
                <a:cs typeface="Arial"/>
                <a:sym typeface="Arial"/>
              </a:rPr>
              <a:t>INTRODUCTION</a:t>
            </a:r>
            <a:endParaRPr b="1" i="0" sz="5000" u="none" cap="none" strike="noStrike">
              <a:solidFill>
                <a:srgbClr val="E2E770"/>
              </a:solidFill>
              <a:latin typeface="Arial"/>
              <a:ea typeface="Arial"/>
              <a:cs typeface="Arial"/>
              <a:sym typeface="Arial"/>
            </a:endParaRPr>
          </a:p>
        </p:txBody>
      </p:sp>
      <p:grpSp>
        <p:nvGrpSpPr>
          <p:cNvPr id="102" name="Google Shape;102;p3"/>
          <p:cNvGrpSpPr/>
          <p:nvPr/>
        </p:nvGrpSpPr>
        <p:grpSpPr>
          <a:xfrm>
            <a:off x="1436386" y="989937"/>
            <a:ext cx="2990000" cy="4896894"/>
            <a:chOff x="1312561" y="1955177"/>
            <a:chExt cx="2342184" cy="3835929"/>
          </a:xfrm>
        </p:grpSpPr>
        <p:sp>
          <p:nvSpPr>
            <p:cNvPr id="103" name="Google Shape;103;p3"/>
            <p:cNvSpPr/>
            <p:nvPr/>
          </p:nvSpPr>
          <p:spPr>
            <a:xfrm>
              <a:off x="1312561" y="5631321"/>
              <a:ext cx="2342184" cy="159785"/>
            </a:xfrm>
            <a:prstGeom prst="ellipse">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Google Shape;104;p3"/>
            <p:cNvSpPr/>
            <p:nvPr/>
          </p:nvSpPr>
          <p:spPr>
            <a:xfrm>
              <a:off x="1577592" y="1955177"/>
              <a:ext cx="1812459" cy="3756037"/>
            </a:xfrm>
            <a:custGeom>
              <a:rect b="b" l="l" r="r" t="t"/>
              <a:pathLst>
                <a:path extrusionOk="0" h="2118" w="1022">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sp>
        <p:nvSpPr>
          <p:cNvPr id="105" name="Google Shape;105;p3"/>
          <p:cNvSpPr txBox="1"/>
          <p:nvPr/>
        </p:nvSpPr>
        <p:spPr>
          <a:xfrm>
            <a:off x="6965499" y="2493679"/>
            <a:ext cx="2883351" cy="707886"/>
          </a:xfrm>
          <a:prstGeom prst="rect">
            <a:avLst/>
          </a:prstGeom>
          <a:noFill/>
          <a:ln>
            <a:noFill/>
          </a:ln>
        </p:spPr>
        <p:txBody>
          <a:bodyPr anchorCtr="0" anchor="t" bIns="45700" lIns="91425" spcFirstLastPara="1" rIns="91425" wrap="square" tIns="45700">
            <a:spAutoFit/>
          </a:bodyPr>
          <a:lstStyle/>
          <a:p>
            <a:pPr indent="0" lvl="0" marL="38100" marR="0" rtl="0" algn="l">
              <a:spcBef>
                <a:spcPts val="0"/>
              </a:spcBef>
              <a:spcAft>
                <a:spcPts val="0"/>
              </a:spcAft>
              <a:buNone/>
            </a:pPr>
            <a:r>
              <a:rPr b="1" lang="en-US" sz="2000">
                <a:solidFill>
                  <a:srgbClr val="65F8FF"/>
                </a:solidFill>
                <a:latin typeface="Calibri"/>
                <a:ea typeface="Calibri"/>
                <a:cs typeface="Calibri"/>
                <a:sym typeface="Calibri"/>
              </a:rPr>
              <a:t>Used car dataset</a:t>
            </a:r>
            <a:endParaRPr/>
          </a:p>
          <a:p>
            <a:pPr indent="-285750" lvl="0" marL="323850" marR="0" rtl="0" algn="l">
              <a:spcBef>
                <a:spcPts val="0"/>
              </a:spcBef>
              <a:spcAft>
                <a:spcPts val="0"/>
              </a:spcAft>
              <a:buClr>
                <a:schemeClr val="lt1"/>
              </a:buClr>
              <a:buSzPts val="3000"/>
              <a:buFont typeface="Arial"/>
              <a:buChar char="•"/>
            </a:pPr>
            <a:r>
              <a:rPr b="1" lang="en-US" sz="2000">
                <a:solidFill>
                  <a:schemeClr val="lt1"/>
                </a:solidFill>
                <a:latin typeface="Calibri"/>
                <a:ea typeface="Calibri"/>
                <a:cs typeface="Calibri"/>
                <a:sym typeface="Calibri"/>
              </a:rPr>
              <a:t>Obtained from Kaggle </a:t>
            </a:r>
            <a:endParaRPr/>
          </a:p>
        </p:txBody>
      </p:sp>
      <p:grpSp>
        <p:nvGrpSpPr>
          <p:cNvPr id="106" name="Google Shape;106;p3"/>
          <p:cNvGrpSpPr/>
          <p:nvPr/>
        </p:nvGrpSpPr>
        <p:grpSpPr>
          <a:xfrm>
            <a:off x="6011708" y="4928220"/>
            <a:ext cx="723650" cy="723475"/>
            <a:chOff x="2700338" y="8651875"/>
            <a:chExt cx="6545262" cy="6543675"/>
          </a:xfrm>
        </p:grpSpPr>
        <p:sp>
          <p:nvSpPr>
            <p:cNvPr id="107" name="Google Shape;107;p3"/>
            <p:cNvSpPr/>
            <p:nvPr/>
          </p:nvSpPr>
          <p:spPr>
            <a:xfrm>
              <a:off x="2700338" y="10820400"/>
              <a:ext cx="4376737" cy="4375150"/>
            </a:xfrm>
            <a:custGeom>
              <a:rect b="b" l="l" r="r" t="t"/>
              <a:pathLst>
                <a:path extrusionOk="0" h="1376" w="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08" name="Google Shape;108;p3"/>
            <p:cNvSpPr/>
            <p:nvPr/>
          </p:nvSpPr>
          <p:spPr>
            <a:xfrm>
              <a:off x="3762375" y="11879263"/>
              <a:ext cx="2255837" cy="2120900"/>
            </a:xfrm>
            <a:custGeom>
              <a:rect b="b" l="l" r="r" t="t"/>
              <a:pathLst>
                <a:path extrusionOk="0" h="667" w="709">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09" name="Google Shape;109;p3"/>
            <p:cNvSpPr/>
            <p:nvPr/>
          </p:nvSpPr>
          <p:spPr>
            <a:xfrm>
              <a:off x="5934075" y="8651875"/>
              <a:ext cx="3311525" cy="3309938"/>
            </a:xfrm>
            <a:custGeom>
              <a:rect b="b" l="l" r="r" t="t"/>
              <a:pathLst>
                <a:path extrusionOk="0" h="1041" w="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10" name="Google Shape;110;p3"/>
            <p:cNvSpPr/>
            <p:nvPr/>
          </p:nvSpPr>
          <p:spPr>
            <a:xfrm>
              <a:off x="7000875" y="9717088"/>
              <a:ext cx="1179512" cy="1179513"/>
            </a:xfrm>
            <a:custGeom>
              <a:rect b="b" l="l" r="r" t="t"/>
              <a:pathLst>
                <a:path extrusionOk="0" h="371" w="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grpSp>
        <p:nvGrpSpPr>
          <p:cNvPr id="111" name="Google Shape;111;p3"/>
          <p:cNvGrpSpPr/>
          <p:nvPr/>
        </p:nvGrpSpPr>
        <p:grpSpPr>
          <a:xfrm rot="2247443">
            <a:off x="6159558" y="3578115"/>
            <a:ext cx="381707" cy="827099"/>
            <a:chOff x="9490633" y="1499448"/>
            <a:chExt cx="1270458" cy="3028167"/>
          </a:xfrm>
        </p:grpSpPr>
        <p:sp>
          <p:nvSpPr>
            <p:cNvPr id="112" name="Google Shape;112;p3"/>
            <p:cNvSpPr/>
            <p:nvPr/>
          </p:nvSpPr>
          <p:spPr>
            <a:xfrm>
              <a:off x="9730649" y="1907294"/>
              <a:ext cx="822910" cy="1768535"/>
            </a:xfrm>
            <a:custGeom>
              <a:rect b="b" l="l" r="r" t="t"/>
              <a:pathLst>
                <a:path extrusionOk="0" h="500" w="233">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13" name="Google Shape;113;p3"/>
            <p:cNvSpPr/>
            <p:nvPr/>
          </p:nvSpPr>
          <p:spPr>
            <a:xfrm>
              <a:off x="10439867" y="3109176"/>
              <a:ext cx="321224" cy="927579"/>
            </a:xfrm>
            <a:custGeom>
              <a:rect b="b" l="l" r="r" t="t"/>
              <a:pathLst>
                <a:path extrusionOk="0" h="262" w="91">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14" name="Google Shape;114;p3"/>
            <p:cNvSpPr/>
            <p:nvPr/>
          </p:nvSpPr>
          <p:spPr>
            <a:xfrm>
              <a:off x="9490633" y="3087521"/>
              <a:ext cx="295959" cy="913142"/>
            </a:xfrm>
            <a:custGeom>
              <a:rect b="b" l="l" r="r" t="t"/>
              <a:pathLst>
                <a:path extrusionOk="0" h="258" w="84">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15" name="Google Shape;115;p3"/>
            <p:cNvSpPr/>
            <p:nvPr/>
          </p:nvSpPr>
          <p:spPr>
            <a:xfrm>
              <a:off x="9840731" y="3771475"/>
              <a:ext cx="517929" cy="756140"/>
            </a:xfrm>
            <a:custGeom>
              <a:rect b="b" l="l" r="r" t="t"/>
              <a:pathLst>
                <a:path extrusionOk="0" h="214" w="147">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16" name="Google Shape;116;p3"/>
            <p:cNvSpPr/>
            <p:nvPr/>
          </p:nvSpPr>
          <p:spPr>
            <a:xfrm>
              <a:off x="9952618" y="1499448"/>
              <a:ext cx="420479" cy="364535"/>
            </a:xfrm>
            <a:custGeom>
              <a:rect b="b" l="l" r="r" t="t"/>
              <a:pathLst>
                <a:path extrusionOk="0" h="103" w="119">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sp>
        <p:nvSpPr>
          <p:cNvPr id="117" name="Google Shape;117;p3"/>
          <p:cNvSpPr txBox="1"/>
          <p:nvPr/>
        </p:nvSpPr>
        <p:spPr>
          <a:xfrm>
            <a:off x="6982480" y="3576210"/>
            <a:ext cx="2990000" cy="707886"/>
          </a:xfrm>
          <a:prstGeom prst="rect">
            <a:avLst/>
          </a:prstGeom>
          <a:noFill/>
          <a:ln>
            <a:noFill/>
          </a:ln>
        </p:spPr>
        <p:txBody>
          <a:bodyPr anchorCtr="0" anchor="t" bIns="45700" lIns="91425" spcFirstLastPara="1" rIns="91425" wrap="square" tIns="45700">
            <a:spAutoFit/>
          </a:bodyPr>
          <a:lstStyle/>
          <a:p>
            <a:pPr indent="0" lvl="0" marL="38100" marR="0" rtl="0" algn="l">
              <a:spcBef>
                <a:spcPts val="0"/>
              </a:spcBef>
              <a:spcAft>
                <a:spcPts val="0"/>
              </a:spcAft>
              <a:buNone/>
            </a:pPr>
            <a:r>
              <a:rPr b="1" lang="en-US" sz="2000">
                <a:solidFill>
                  <a:srgbClr val="65F8FF"/>
                </a:solidFill>
                <a:latin typeface="Calibri"/>
                <a:ea typeface="Calibri"/>
                <a:cs typeface="Calibri"/>
                <a:sym typeface="Calibri"/>
              </a:rPr>
              <a:t>Goal for the dataset</a:t>
            </a:r>
            <a:endParaRPr/>
          </a:p>
          <a:p>
            <a:pPr indent="-342900" lvl="0" marL="381000" marR="0" rtl="0" algn="l">
              <a:spcBef>
                <a:spcPts val="0"/>
              </a:spcBef>
              <a:spcAft>
                <a:spcPts val="0"/>
              </a:spcAft>
              <a:buClr>
                <a:schemeClr val="lt1"/>
              </a:buClr>
              <a:buSzPts val="3000"/>
              <a:buFont typeface="Arial"/>
              <a:buChar char="•"/>
            </a:pPr>
            <a:r>
              <a:rPr b="1" lang="en-US" sz="2000">
                <a:solidFill>
                  <a:schemeClr val="lt1"/>
                </a:solidFill>
                <a:latin typeface="Calibri"/>
                <a:ea typeface="Calibri"/>
                <a:cs typeface="Calibri"/>
                <a:sym typeface="Calibri"/>
              </a:rPr>
              <a:t>Prediction of Prices</a:t>
            </a:r>
            <a:endParaRPr/>
          </a:p>
        </p:txBody>
      </p:sp>
      <p:sp>
        <p:nvSpPr>
          <p:cNvPr id="118" name="Google Shape;118;p3"/>
          <p:cNvSpPr txBox="1"/>
          <p:nvPr/>
        </p:nvSpPr>
        <p:spPr>
          <a:xfrm>
            <a:off x="6965498" y="4641442"/>
            <a:ext cx="4778827" cy="1631216"/>
          </a:xfrm>
          <a:prstGeom prst="rect">
            <a:avLst/>
          </a:prstGeom>
          <a:noFill/>
          <a:ln>
            <a:noFill/>
          </a:ln>
        </p:spPr>
        <p:txBody>
          <a:bodyPr anchorCtr="0" anchor="t" bIns="45700" lIns="91425" spcFirstLastPara="1" rIns="91425" wrap="square" tIns="45700">
            <a:spAutoFit/>
          </a:bodyPr>
          <a:lstStyle/>
          <a:p>
            <a:pPr indent="0" lvl="0" marL="38100" marR="0" rtl="0" algn="l">
              <a:spcBef>
                <a:spcPts val="0"/>
              </a:spcBef>
              <a:spcAft>
                <a:spcPts val="0"/>
              </a:spcAft>
              <a:buNone/>
            </a:pPr>
            <a:r>
              <a:rPr b="1" lang="en-US" sz="2000">
                <a:solidFill>
                  <a:srgbClr val="65F8FF"/>
                </a:solidFill>
                <a:latin typeface="Calibri"/>
                <a:ea typeface="Calibri"/>
                <a:cs typeface="Calibri"/>
                <a:sym typeface="Calibri"/>
              </a:rPr>
              <a:t>Data Mining Techniques employed :</a:t>
            </a:r>
            <a:endParaRPr/>
          </a:p>
          <a:p>
            <a:pPr indent="-342900" lvl="0" marL="381000" marR="0" rtl="0" algn="l">
              <a:spcBef>
                <a:spcPts val="0"/>
              </a:spcBef>
              <a:spcAft>
                <a:spcPts val="0"/>
              </a:spcAft>
              <a:buClr>
                <a:schemeClr val="lt1"/>
              </a:buClr>
              <a:buSzPts val="3000"/>
              <a:buFont typeface="Arial"/>
              <a:buChar char="•"/>
            </a:pPr>
            <a:r>
              <a:rPr b="1" lang="en-US" sz="2000">
                <a:solidFill>
                  <a:schemeClr val="lt1"/>
                </a:solidFill>
                <a:latin typeface="Calibri"/>
                <a:ea typeface="Calibri"/>
                <a:cs typeface="Calibri"/>
                <a:sym typeface="Calibri"/>
              </a:rPr>
              <a:t>MLR</a:t>
            </a:r>
            <a:endParaRPr/>
          </a:p>
          <a:p>
            <a:pPr indent="-342900" lvl="0" marL="381000" marR="0" rtl="0" algn="l">
              <a:spcBef>
                <a:spcPts val="0"/>
              </a:spcBef>
              <a:spcAft>
                <a:spcPts val="0"/>
              </a:spcAft>
              <a:buClr>
                <a:schemeClr val="lt1"/>
              </a:buClr>
              <a:buSzPts val="3000"/>
              <a:buFont typeface="Arial"/>
              <a:buChar char="•"/>
            </a:pPr>
            <a:r>
              <a:rPr b="1" lang="en-US" sz="2000">
                <a:solidFill>
                  <a:schemeClr val="lt1"/>
                </a:solidFill>
                <a:latin typeface="Calibri"/>
                <a:ea typeface="Calibri"/>
                <a:cs typeface="Calibri"/>
                <a:sym typeface="Calibri"/>
              </a:rPr>
              <a:t>CART</a:t>
            </a:r>
            <a:endParaRPr/>
          </a:p>
          <a:p>
            <a:pPr indent="-342900" lvl="0" marL="381000" marR="0" rtl="0" algn="l">
              <a:spcBef>
                <a:spcPts val="0"/>
              </a:spcBef>
              <a:spcAft>
                <a:spcPts val="0"/>
              </a:spcAft>
              <a:buClr>
                <a:schemeClr val="lt1"/>
              </a:buClr>
              <a:buSzPts val="3000"/>
              <a:buFont typeface="Arial"/>
              <a:buChar char="•"/>
            </a:pPr>
            <a:r>
              <a:rPr b="1" lang="en-US" sz="2000">
                <a:solidFill>
                  <a:schemeClr val="lt1"/>
                </a:solidFill>
                <a:latin typeface="Calibri"/>
                <a:ea typeface="Calibri"/>
                <a:cs typeface="Calibri"/>
                <a:sym typeface="Calibri"/>
              </a:rPr>
              <a:t>KNN</a:t>
            </a:r>
            <a:endParaRPr/>
          </a:p>
          <a:p>
            <a:pPr indent="0" lvl="0" marL="0" marR="0" rtl="0" algn="just">
              <a:lnSpc>
                <a:spcPct val="100000"/>
              </a:lnSpc>
              <a:spcBef>
                <a:spcPts val="0"/>
              </a:spcBef>
              <a:spcAft>
                <a:spcPts val="0"/>
              </a:spcAft>
              <a:buClr>
                <a:schemeClr val="dk1"/>
              </a:buClr>
              <a:buSzPts val="2000"/>
              <a:buFont typeface="Calibri"/>
              <a:buNone/>
            </a:pPr>
            <a:r>
              <a:t/>
            </a:r>
            <a:endParaRPr b="0" i="0" sz="2000" u="none" cap="none" strike="noStrike">
              <a:solidFill>
                <a:srgbClr val="FFFFFF"/>
              </a:solidFill>
              <a:latin typeface="Arial"/>
              <a:ea typeface="Arial"/>
              <a:cs typeface="Arial"/>
              <a:sym typeface="Arial"/>
            </a:endParaRPr>
          </a:p>
        </p:txBody>
      </p:sp>
      <p:grpSp>
        <p:nvGrpSpPr>
          <p:cNvPr id="119" name="Google Shape;119;p3"/>
          <p:cNvGrpSpPr/>
          <p:nvPr/>
        </p:nvGrpSpPr>
        <p:grpSpPr>
          <a:xfrm>
            <a:off x="6060898" y="2449386"/>
            <a:ext cx="616670" cy="752179"/>
            <a:chOff x="7549436" y="-3035119"/>
            <a:chExt cx="1474296" cy="1798263"/>
          </a:xfrm>
        </p:grpSpPr>
        <p:sp>
          <p:nvSpPr>
            <p:cNvPr id="120" name="Google Shape;120;p3"/>
            <p:cNvSpPr/>
            <p:nvPr/>
          </p:nvSpPr>
          <p:spPr>
            <a:xfrm>
              <a:off x="7827222" y="-2761530"/>
              <a:ext cx="917325" cy="1524674"/>
            </a:xfrm>
            <a:custGeom>
              <a:rect b="b" l="l" r="r" t="t"/>
              <a:pathLst>
                <a:path extrusionOk="0" h="1237" w="750">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rgbClr val="17F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17F8FF"/>
                </a:solidFill>
                <a:latin typeface="Calibri"/>
                <a:ea typeface="Calibri"/>
                <a:cs typeface="Calibri"/>
                <a:sym typeface="Calibri"/>
              </a:endParaRPr>
            </a:p>
          </p:txBody>
        </p:sp>
        <p:sp>
          <p:nvSpPr>
            <p:cNvPr id="121" name="Google Shape;121;p3"/>
            <p:cNvSpPr/>
            <p:nvPr/>
          </p:nvSpPr>
          <p:spPr>
            <a:xfrm>
              <a:off x="7933578" y="-2329808"/>
              <a:ext cx="65073" cy="110555"/>
            </a:xfrm>
            <a:custGeom>
              <a:rect b="b" l="l" r="r" t="t"/>
              <a:pathLst>
                <a:path extrusionOk="0" h="90" w="53">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2" name="Google Shape;122;p3"/>
            <p:cNvSpPr/>
            <p:nvPr/>
          </p:nvSpPr>
          <p:spPr>
            <a:xfrm>
              <a:off x="7965765" y="-2182168"/>
              <a:ext cx="235803" cy="378545"/>
            </a:xfrm>
            <a:custGeom>
              <a:rect b="b" l="l" r="r" t="t"/>
              <a:pathLst>
                <a:path extrusionOk="0" h="307" w="193">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3" name="Google Shape;123;p3"/>
            <p:cNvSpPr/>
            <p:nvPr/>
          </p:nvSpPr>
          <p:spPr>
            <a:xfrm>
              <a:off x="8510842" y="-2203160"/>
              <a:ext cx="105657" cy="130847"/>
            </a:xfrm>
            <a:custGeom>
              <a:rect b="b" l="l" r="r" t="t"/>
              <a:pathLst>
                <a:path extrusionOk="0" h="106" w="8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4" name="Google Shape;124;p3"/>
            <p:cNvSpPr/>
            <p:nvPr/>
          </p:nvSpPr>
          <p:spPr>
            <a:xfrm>
              <a:off x="8256846" y="-2653076"/>
              <a:ext cx="381344" cy="415630"/>
            </a:xfrm>
            <a:custGeom>
              <a:rect b="b" l="l" r="r" t="t"/>
              <a:pathLst>
                <a:path extrusionOk="0" h="337" w="312">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5" name="Google Shape;125;p3"/>
            <p:cNvSpPr/>
            <p:nvPr/>
          </p:nvSpPr>
          <p:spPr>
            <a:xfrm>
              <a:off x="8256846" y="-3035119"/>
              <a:ext cx="58776" cy="223908"/>
            </a:xfrm>
            <a:custGeom>
              <a:rect b="b" l="l" r="r" t="t"/>
              <a:pathLst>
                <a:path extrusionOk="0" h="182" w="48">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6" name="Google Shape;126;p3"/>
            <p:cNvSpPr/>
            <p:nvPr/>
          </p:nvSpPr>
          <p:spPr>
            <a:xfrm>
              <a:off x="7899293" y="-2944156"/>
              <a:ext cx="149039" cy="207115"/>
            </a:xfrm>
            <a:custGeom>
              <a:rect b="b" l="l" r="r" t="t"/>
              <a:pathLst>
                <a:path extrusionOk="0" h="168" w="122">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7" name="Google Shape;127;p3"/>
            <p:cNvSpPr/>
            <p:nvPr/>
          </p:nvSpPr>
          <p:spPr>
            <a:xfrm>
              <a:off x="8723555" y="-2052722"/>
              <a:ext cx="209214" cy="146940"/>
            </a:xfrm>
            <a:custGeom>
              <a:rect b="b" l="l" r="r" t="t"/>
              <a:pathLst>
                <a:path extrusionOk="0" h="119" w="171">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8" name="Google Shape;128;p3"/>
            <p:cNvSpPr/>
            <p:nvPr/>
          </p:nvSpPr>
          <p:spPr>
            <a:xfrm>
              <a:off x="7640399" y="-2682464"/>
              <a:ext cx="209214" cy="145540"/>
            </a:xfrm>
            <a:custGeom>
              <a:rect b="b" l="l" r="r" t="t"/>
              <a:pathLst>
                <a:path extrusionOk="0" h="118" w="171">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29" name="Google Shape;129;p3"/>
            <p:cNvSpPr/>
            <p:nvPr/>
          </p:nvSpPr>
          <p:spPr>
            <a:xfrm>
              <a:off x="8799824" y="-2322811"/>
              <a:ext cx="223908" cy="59476"/>
            </a:xfrm>
            <a:custGeom>
              <a:rect b="b" l="l" r="r" t="t"/>
              <a:pathLst>
                <a:path extrusionOk="0" h="48" w="183">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30" name="Google Shape;130;p3"/>
            <p:cNvSpPr/>
            <p:nvPr/>
          </p:nvSpPr>
          <p:spPr>
            <a:xfrm>
              <a:off x="7549436" y="-2322811"/>
              <a:ext cx="222509" cy="59476"/>
            </a:xfrm>
            <a:custGeom>
              <a:rect b="b" l="l" r="r" t="t"/>
              <a:pathLst>
                <a:path extrusionOk="0" h="48" w="182">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31" name="Google Shape;131;p3"/>
            <p:cNvSpPr/>
            <p:nvPr/>
          </p:nvSpPr>
          <p:spPr>
            <a:xfrm>
              <a:off x="8723555" y="-2682464"/>
              <a:ext cx="209214" cy="145540"/>
            </a:xfrm>
            <a:custGeom>
              <a:rect b="b" l="l" r="r" t="t"/>
              <a:pathLst>
                <a:path extrusionOk="0" h="118" w="171">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32" name="Google Shape;132;p3"/>
            <p:cNvSpPr/>
            <p:nvPr/>
          </p:nvSpPr>
          <p:spPr>
            <a:xfrm>
              <a:off x="7640399" y="-2052722"/>
              <a:ext cx="209214" cy="146940"/>
            </a:xfrm>
            <a:custGeom>
              <a:rect b="b" l="l" r="r" t="t"/>
              <a:pathLst>
                <a:path extrusionOk="0" h="119" w="171">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33" name="Google Shape;133;p3"/>
            <p:cNvSpPr/>
            <p:nvPr/>
          </p:nvSpPr>
          <p:spPr>
            <a:xfrm>
              <a:off x="8524837" y="-2944156"/>
              <a:ext cx="149039" cy="207115"/>
            </a:xfrm>
            <a:custGeom>
              <a:rect b="b" l="l" r="r" t="t"/>
              <a:pathLst>
                <a:path extrusionOk="0" h="168" w="122">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pic>
        <p:nvPicPr>
          <p:cNvPr id="134" name="Google Shape;134;p3"/>
          <p:cNvPicPr preferRelativeResize="0"/>
          <p:nvPr/>
        </p:nvPicPr>
        <p:blipFill rotWithShape="1">
          <a:blip r:embed="rId3">
            <a:alphaModFix/>
          </a:blip>
          <a:srcRect b="0" l="0" r="0" t="0"/>
          <a:stretch/>
        </p:blipFill>
        <p:spPr>
          <a:xfrm>
            <a:off x="-49938" y="0"/>
            <a:ext cx="5212080" cy="685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34" name="Shape 434"/>
        <p:cNvGrpSpPr/>
        <p:nvPr/>
      </p:nvGrpSpPr>
      <p:grpSpPr>
        <a:xfrm>
          <a:off x="0" y="0"/>
          <a:ext cx="0" cy="0"/>
          <a:chOff x="0" y="0"/>
          <a:chExt cx="0" cy="0"/>
        </a:xfrm>
      </p:grpSpPr>
      <p:sp>
        <p:nvSpPr>
          <p:cNvPr id="435" name="Google Shape;435;p30"/>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 name="Google Shape;436;p30"/>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7" name="Google Shape;437;p30"/>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38" name="Google Shape;438;p30"/>
          <p:cNvSpPr txBox="1"/>
          <p:nvPr/>
        </p:nvSpPr>
        <p:spPr>
          <a:xfrm>
            <a:off x="1743693" y="517369"/>
            <a:ext cx="870461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rgbClr val="E2E770"/>
                </a:solidFill>
                <a:latin typeface="Calibri"/>
                <a:ea typeface="Calibri"/>
                <a:cs typeface="Calibri"/>
                <a:sym typeface="Calibri"/>
              </a:rPr>
              <a:t>K – values Vs RMSE</a:t>
            </a:r>
            <a:endParaRPr/>
          </a:p>
        </p:txBody>
      </p:sp>
      <p:pic>
        <p:nvPicPr>
          <p:cNvPr id="439" name="Google Shape;439;p30"/>
          <p:cNvPicPr preferRelativeResize="0"/>
          <p:nvPr/>
        </p:nvPicPr>
        <p:blipFill rotWithShape="1">
          <a:blip r:embed="rId3">
            <a:alphaModFix/>
          </a:blip>
          <a:srcRect b="0" l="0" r="0" t="0"/>
          <a:stretch/>
        </p:blipFill>
        <p:spPr>
          <a:xfrm>
            <a:off x="572847" y="1655959"/>
            <a:ext cx="7981899" cy="49608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43" name="Shape 443"/>
        <p:cNvGrpSpPr/>
        <p:nvPr/>
      </p:nvGrpSpPr>
      <p:grpSpPr>
        <a:xfrm>
          <a:off x="0" y="0"/>
          <a:ext cx="0" cy="0"/>
          <a:chOff x="0" y="0"/>
          <a:chExt cx="0" cy="0"/>
        </a:xfrm>
      </p:grpSpPr>
      <p:sp>
        <p:nvSpPr>
          <p:cNvPr id="444" name="Google Shape;444;p31"/>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5" name="Google Shape;445;p31"/>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46" name="Google Shape;446;p31"/>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47" name="Google Shape;447;p31"/>
          <p:cNvSpPr/>
          <p:nvPr/>
        </p:nvSpPr>
        <p:spPr>
          <a:xfrm>
            <a:off x="281689" y="300559"/>
            <a:ext cx="7888533" cy="33547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EB698C"/>
                </a:solidFill>
                <a:latin typeface="Calibri"/>
                <a:ea typeface="Calibri"/>
                <a:cs typeface="Calibri"/>
                <a:sym typeface="Calibri"/>
              </a:rPr>
              <a:t>CONCLUSION</a:t>
            </a:r>
            <a:endParaRPr/>
          </a:p>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Hence, in KNN modelling, we conclude that when we split the data into training and test into 70% and 30%, we are getting</a:t>
            </a:r>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the lowest RMSE value of 8220.9859 for the best k nearest neighbors equals 4.</a:t>
            </a:r>
            <a:endParaRPr/>
          </a:p>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en-US" sz="3200">
                <a:solidFill>
                  <a:srgbClr val="EB698C"/>
                </a:solidFill>
                <a:latin typeface="Calibri"/>
                <a:ea typeface="Calibri"/>
                <a:cs typeface="Calibri"/>
                <a:sym typeface="Calibri"/>
              </a:rPr>
              <a:t>Advantages and Disadvantages for K-NN Modelling</a:t>
            </a:r>
            <a:endParaRPr b="1" sz="3200">
              <a:solidFill>
                <a:srgbClr val="EB698C"/>
              </a:solidFill>
              <a:latin typeface="Calibri"/>
              <a:ea typeface="Calibri"/>
              <a:cs typeface="Calibri"/>
              <a:sym typeface="Calibri"/>
            </a:endParaRPr>
          </a:p>
        </p:txBody>
      </p:sp>
      <p:graphicFrame>
        <p:nvGraphicFramePr>
          <p:cNvPr id="448" name="Google Shape;448;p31"/>
          <p:cNvGraphicFramePr/>
          <p:nvPr/>
        </p:nvGraphicFramePr>
        <p:xfrm>
          <a:off x="438076" y="3975023"/>
          <a:ext cx="3000000" cy="3000000"/>
        </p:xfrm>
        <a:graphic>
          <a:graphicData uri="http://schemas.openxmlformats.org/drawingml/2006/table">
            <a:tbl>
              <a:tblPr bandRow="1" firstRow="1">
                <a:noFill/>
                <a:tableStyleId>{57589E35-9216-4C6E-87FE-764CDB6635C8}</a:tableStyleId>
              </a:tblPr>
              <a:tblGrid>
                <a:gridCol w="4064000"/>
                <a:gridCol w="4064000"/>
              </a:tblGrid>
              <a:tr h="228600">
                <a:tc>
                  <a:txBody>
                    <a:bodyPr/>
                    <a:lstStyle/>
                    <a:p>
                      <a:pPr indent="0" lvl="0" marL="0" marR="0" rtl="0" algn="l">
                        <a:spcBef>
                          <a:spcPts val="0"/>
                        </a:spcBef>
                        <a:spcAft>
                          <a:spcPts val="0"/>
                        </a:spcAft>
                        <a:buNone/>
                      </a:pPr>
                      <a:r>
                        <a:rPr lang="en-US" sz="1800"/>
                        <a:t>Advantages</a:t>
                      </a:r>
                      <a:endParaRPr/>
                    </a:p>
                  </a:txBody>
                  <a:tcPr marT="45725" marB="45725" marR="91450" marL="91450"/>
                </a:tc>
                <a:tc>
                  <a:txBody>
                    <a:bodyPr/>
                    <a:lstStyle/>
                    <a:p>
                      <a:pPr indent="0" lvl="0" marL="0" marR="0" rtl="0" algn="l">
                        <a:spcBef>
                          <a:spcPts val="0"/>
                        </a:spcBef>
                        <a:spcAft>
                          <a:spcPts val="0"/>
                        </a:spcAft>
                        <a:buNone/>
                      </a:pPr>
                      <a:r>
                        <a:rPr lang="en-US" sz="1800"/>
                        <a:t>Disadvantages</a:t>
                      </a:r>
                      <a:endParaRPr/>
                    </a:p>
                  </a:txBody>
                  <a:tcPr marT="45725" marB="45725" marR="91450" marL="91450"/>
                </a:tc>
              </a:tr>
              <a:tr h="370850">
                <a:tc>
                  <a:txBody>
                    <a:bodyPr/>
                    <a:lstStyle/>
                    <a:p>
                      <a:pPr indent="-285750" lvl="0" marL="285750" marR="0" rtl="0" algn="l">
                        <a:lnSpc>
                          <a:spcPct val="115000"/>
                        </a:lnSpc>
                        <a:spcBef>
                          <a:spcPts val="0"/>
                        </a:spcBef>
                        <a:spcAft>
                          <a:spcPts val="0"/>
                        </a:spcAft>
                        <a:buClr>
                          <a:srgbClr val="000000"/>
                        </a:buClr>
                        <a:buSzPts val="2600"/>
                        <a:buFont typeface="Arial"/>
                        <a:buChar char="•"/>
                      </a:pPr>
                      <a:r>
                        <a:rPr b="1" i="0" lang="en-US" sz="1800" u="none" cap="none" strike="noStrike">
                          <a:solidFill>
                            <a:srgbClr val="981437"/>
                          </a:solidFill>
                          <a:latin typeface="Arial"/>
                          <a:ea typeface="Arial"/>
                          <a:cs typeface="Arial"/>
                          <a:sym typeface="Arial"/>
                        </a:rPr>
                        <a:t>Simple and intuitive.</a:t>
                      </a:r>
                      <a:endParaRPr/>
                    </a:p>
                    <a:p>
                      <a:pPr indent="-285750" lvl="0" marL="285750" marR="0" rtl="0" algn="l">
                        <a:lnSpc>
                          <a:spcPct val="115000"/>
                        </a:lnSpc>
                        <a:spcBef>
                          <a:spcPts val="600"/>
                        </a:spcBef>
                        <a:spcAft>
                          <a:spcPts val="0"/>
                        </a:spcAft>
                        <a:buClr>
                          <a:srgbClr val="000000"/>
                        </a:buClr>
                        <a:buSzPts val="2200"/>
                        <a:buFont typeface="Arial"/>
                        <a:buChar char="•"/>
                      </a:pPr>
                      <a:r>
                        <a:rPr b="1" i="0" lang="en-US" sz="1600" u="none" cap="none" strike="noStrike">
                          <a:solidFill>
                            <a:srgbClr val="981437"/>
                          </a:solidFill>
                          <a:latin typeface="Arial"/>
                          <a:ea typeface="Arial"/>
                          <a:cs typeface="Arial"/>
                          <a:sym typeface="Arial"/>
                        </a:rPr>
                        <a:t></a:t>
                      </a:r>
                      <a:r>
                        <a:rPr b="1" i="0" lang="en-US" sz="1800" u="none" cap="none" strike="noStrike">
                          <a:solidFill>
                            <a:srgbClr val="981437"/>
                          </a:solidFill>
                          <a:latin typeface="Arial"/>
                          <a:ea typeface="Arial"/>
                          <a:cs typeface="Arial"/>
                          <a:sym typeface="Arial"/>
                        </a:rPr>
                        <a:t>No assumptions required about data.</a:t>
                      </a:r>
                      <a:endParaRPr/>
                    </a:p>
                    <a:p>
                      <a:pPr indent="-285750" lvl="0" marL="285750" marR="0" rtl="0" algn="l">
                        <a:lnSpc>
                          <a:spcPct val="115000"/>
                        </a:lnSpc>
                        <a:spcBef>
                          <a:spcPts val="600"/>
                        </a:spcBef>
                        <a:spcAft>
                          <a:spcPts val="0"/>
                        </a:spcAft>
                        <a:buClr>
                          <a:srgbClr val="000000"/>
                        </a:buClr>
                        <a:buSzPts val="2200"/>
                        <a:buFont typeface="Arial"/>
                        <a:buChar char="•"/>
                      </a:pPr>
                      <a:r>
                        <a:rPr b="1" i="0" lang="en-US" sz="1600" u="none" cap="none" strike="noStrike">
                          <a:solidFill>
                            <a:srgbClr val="981437"/>
                          </a:solidFill>
                          <a:latin typeface="Arial"/>
                          <a:ea typeface="Arial"/>
                          <a:cs typeface="Arial"/>
                          <a:sym typeface="Arial"/>
                        </a:rPr>
                        <a:t></a:t>
                      </a:r>
                      <a:r>
                        <a:rPr b="1" i="0" lang="en-US" sz="1800" u="none" cap="none" strike="noStrike">
                          <a:solidFill>
                            <a:srgbClr val="981437"/>
                          </a:solidFill>
                          <a:latin typeface="Arial"/>
                          <a:ea typeface="Arial"/>
                          <a:cs typeface="Arial"/>
                          <a:sym typeface="Arial"/>
                        </a:rPr>
                        <a:t>Can be very powerful with a large training set.</a:t>
                      </a:r>
                      <a:endParaRPr/>
                    </a:p>
                    <a:p>
                      <a:pPr indent="0" lvl="0" marL="0" marR="0" rtl="0" algn="l">
                        <a:spcBef>
                          <a:spcPts val="0"/>
                        </a:spcBef>
                        <a:spcAft>
                          <a:spcPts val="0"/>
                        </a:spcAft>
                        <a:buNone/>
                      </a:pPr>
                      <a:r>
                        <a:t/>
                      </a:r>
                      <a:endParaRPr b="1" sz="1800">
                        <a:solidFill>
                          <a:srgbClr val="981437"/>
                        </a:solidFill>
                      </a:endParaRPr>
                    </a:p>
                  </a:txBody>
                  <a:tcPr marT="45725" marB="45725" marR="91450" marL="91450"/>
                </a:tc>
                <a:tc>
                  <a:txBody>
                    <a:bodyPr/>
                    <a:lstStyle/>
                    <a:p>
                      <a:pPr indent="0" lvl="0" marL="0" marR="0" rtl="0" algn="l">
                        <a:lnSpc>
                          <a:spcPct val="100000"/>
                        </a:lnSpc>
                        <a:spcBef>
                          <a:spcPts val="0"/>
                        </a:spcBef>
                        <a:spcAft>
                          <a:spcPts val="0"/>
                        </a:spcAft>
                        <a:buClr>
                          <a:srgbClr val="981437"/>
                        </a:buClr>
                        <a:buSzPts val="1800"/>
                        <a:buFont typeface="Arial"/>
                        <a:buNone/>
                      </a:pPr>
                      <a:r>
                        <a:rPr b="1" i="0" lang="en-US" sz="1800" u="none" cap="none" strike="noStrike">
                          <a:solidFill>
                            <a:srgbClr val="981437"/>
                          </a:solidFill>
                          <a:latin typeface="Arial"/>
                          <a:ea typeface="Arial"/>
                          <a:cs typeface="Arial"/>
                          <a:sym typeface="Arial"/>
                        </a:rPr>
                        <a:t>Required size of training set increases exponentially with # of predictors, </a:t>
                      </a:r>
                      <a:r>
                        <a:rPr b="1" i="1" lang="en-US" sz="1800" u="none" cap="none" strike="noStrike">
                          <a:solidFill>
                            <a:srgbClr val="981437"/>
                          </a:solidFill>
                          <a:latin typeface="Arial"/>
                          <a:ea typeface="Arial"/>
                          <a:cs typeface="Arial"/>
                          <a:sym typeface="Arial"/>
                        </a:rPr>
                        <a:t>p</a:t>
                      </a:r>
                      <a:endParaRPr/>
                    </a:p>
                    <a:p>
                      <a:pPr indent="0" lvl="0" marL="0" marR="0" rtl="0" algn="l">
                        <a:spcBef>
                          <a:spcPts val="0"/>
                        </a:spcBef>
                        <a:spcAft>
                          <a:spcPts val="0"/>
                        </a:spcAft>
                        <a:buNone/>
                      </a:pPr>
                      <a:r>
                        <a:t/>
                      </a:r>
                      <a:endParaRPr b="1" sz="1800">
                        <a:solidFill>
                          <a:srgbClr val="981437"/>
                        </a:solidFill>
                      </a:endParaRPr>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52" name="Shape 452"/>
        <p:cNvGrpSpPr/>
        <p:nvPr/>
      </p:nvGrpSpPr>
      <p:grpSpPr>
        <a:xfrm>
          <a:off x="0" y="0"/>
          <a:ext cx="0" cy="0"/>
          <a:chOff x="0" y="0"/>
          <a:chExt cx="0" cy="0"/>
        </a:xfrm>
      </p:grpSpPr>
      <p:sp>
        <p:nvSpPr>
          <p:cNvPr id="453" name="Google Shape;453;p32"/>
          <p:cNvSpPr/>
          <p:nvPr/>
        </p:nvSpPr>
        <p:spPr>
          <a:xfrm>
            <a:off x="5729494" y="5305214"/>
            <a:ext cx="1657350" cy="136915"/>
          </a:xfrm>
          <a:prstGeom prst="ellipse">
            <a:avLst/>
          </a:prstGeom>
          <a:solidFill>
            <a:schemeClr val="dk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4" name="Google Shape;454;p32"/>
          <p:cNvSpPr/>
          <p:nvPr/>
        </p:nvSpPr>
        <p:spPr>
          <a:xfrm>
            <a:off x="9464675" y="5189979"/>
            <a:ext cx="1657350" cy="136915"/>
          </a:xfrm>
          <a:prstGeom prst="ellipse">
            <a:avLst/>
          </a:prstGeom>
          <a:solidFill>
            <a:schemeClr val="dk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5" name="Google Shape;455;p32"/>
          <p:cNvSpPr/>
          <p:nvPr/>
        </p:nvSpPr>
        <p:spPr>
          <a:xfrm>
            <a:off x="1820195" y="5358784"/>
            <a:ext cx="1657350" cy="136915"/>
          </a:xfrm>
          <a:prstGeom prst="ellipse">
            <a:avLst/>
          </a:prstGeom>
          <a:solidFill>
            <a:schemeClr val="dk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6" name="Google Shape;456;p32"/>
          <p:cNvSpPr/>
          <p:nvPr/>
        </p:nvSpPr>
        <p:spPr>
          <a:xfrm>
            <a:off x="2727325" y="2606675"/>
            <a:ext cx="1657350" cy="1885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457" name="Google Shape;457;p32"/>
          <p:cNvSpPr/>
          <p:nvPr/>
        </p:nvSpPr>
        <p:spPr>
          <a:xfrm>
            <a:off x="1813845" y="2692164"/>
            <a:ext cx="1663700" cy="2735077"/>
          </a:xfrm>
          <a:custGeom>
            <a:rect b="b" l="l" r="r" t="t"/>
            <a:pathLst>
              <a:path extrusionOk="0" h="592" w="521">
                <a:moveTo>
                  <a:pt x="260" y="592"/>
                </a:moveTo>
                <a:cubicBezTo>
                  <a:pt x="211" y="592"/>
                  <a:pt x="162" y="592"/>
                  <a:pt x="114" y="592"/>
                </a:cubicBezTo>
                <a:cubicBezTo>
                  <a:pt x="104" y="592"/>
                  <a:pt x="99" y="587"/>
                  <a:pt x="99" y="577"/>
                </a:cubicBezTo>
                <a:cubicBezTo>
                  <a:pt x="99" y="571"/>
                  <a:pt x="99" y="566"/>
                  <a:pt x="99" y="561"/>
                </a:cubicBezTo>
                <a:cubicBezTo>
                  <a:pt x="99" y="553"/>
                  <a:pt x="104" y="548"/>
                  <a:pt x="112" y="548"/>
                </a:cubicBezTo>
                <a:cubicBezTo>
                  <a:pt x="117" y="548"/>
                  <a:pt x="121" y="547"/>
                  <a:pt x="126" y="548"/>
                </a:cubicBezTo>
                <a:cubicBezTo>
                  <a:pt x="129" y="548"/>
                  <a:pt x="131" y="547"/>
                  <a:pt x="131" y="543"/>
                </a:cubicBezTo>
                <a:cubicBezTo>
                  <a:pt x="130" y="513"/>
                  <a:pt x="130" y="482"/>
                  <a:pt x="130" y="452"/>
                </a:cubicBezTo>
                <a:cubicBezTo>
                  <a:pt x="130" y="446"/>
                  <a:pt x="129" y="440"/>
                  <a:pt x="132" y="434"/>
                </a:cubicBezTo>
                <a:cubicBezTo>
                  <a:pt x="136" y="427"/>
                  <a:pt x="141" y="424"/>
                  <a:pt x="149" y="424"/>
                </a:cubicBezTo>
                <a:cubicBezTo>
                  <a:pt x="165" y="424"/>
                  <a:pt x="181" y="424"/>
                  <a:pt x="197" y="424"/>
                </a:cubicBezTo>
                <a:cubicBezTo>
                  <a:pt x="201" y="424"/>
                  <a:pt x="207" y="426"/>
                  <a:pt x="210" y="423"/>
                </a:cubicBezTo>
                <a:cubicBezTo>
                  <a:pt x="213" y="420"/>
                  <a:pt x="211" y="414"/>
                  <a:pt x="211" y="409"/>
                </a:cubicBezTo>
                <a:cubicBezTo>
                  <a:pt x="211" y="402"/>
                  <a:pt x="211" y="395"/>
                  <a:pt x="211" y="388"/>
                </a:cubicBezTo>
                <a:cubicBezTo>
                  <a:pt x="213" y="368"/>
                  <a:pt x="205" y="351"/>
                  <a:pt x="190" y="338"/>
                </a:cubicBezTo>
                <a:cubicBezTo>
                  <a:pt x="173" y="322"/>
                  <a:pt x="158" y="303"/>
                  <a:pt x="146" y="283"/>
                </a:cubicBezTo>
                <a:cubicBezTo>
                  <a:pt x="142" y="278"/>
                  <a:pt x="137" y="277"/>
                  <a:pt x="132" y="275"/>
                </a:cubicBezTo>
                <a:cubicBezTo>
                  <a:pt x="114" y="267"/>
                  <a:pt x="98" y="257"/>
                  <a:pt x="84" y="244"/>
                </a:cubicBezTo>
                <a:cubicBezTo>
                  <a:pt x="58" y="223"/>
                  <a:pt x="40" y="196"/>
                  <a:pt x="26" y="165"/>
                </a:cubicBezTo>
                <a:cubicBezTo>
                  <a:pt x="16" y="142"/>
                  <a:pt x="9" y="117"/>
                  <a:pt x="4" y="92"/>
                </a:cubicBezTo>
                <a:cubicBezTo>
                  <a:pt x="1" y="78"/>
                  <a:pt x="0" y="63"/>
                  <a:pt x="0" y="48"/>
                </a:cubicBezTo>
                <a:cubicBezTo>
                  <a:pt x="0" y="36"/>
                  <a:pt x="6" y="30"/>
                  <a:pt x="18" y="30"/>
                </a:cubicBezTo>
                <a:cubicBezTo>
                  <a:pt x="43" y="30"/>
                  <a:pt x="67" y="30"/>
                  <a:pt x="91" y="30"/>
                </a:cubicBezTo>
                <a:cubicBezTo>
                  <a:pt x="95" y="30"/>
                  <a:pt x="97" y="28"/>
                  <a:pt x="96" y="24"/>
                </a:cubicBezTo>
                <a:cubicBezTo>
                  <a:pt x="96" y="22"/>
                  <a:pt x="96" y="20"/>
                  <a:pt x="96" y="18"/>
                </a:cubicBezTo>
                <a:cubicBezTo>
                  <a:pt x="97" y="8"/>
                  <a:pt x="103" y="2"/>
                  <a:pt x="113" y="2"/>
                </a:cubicBezTo>
                <a:cubicBezTo>
                  <a:pt x="155" y="2"/>
                  <a:pt x="198" y="2"/>
                  <a:pt x="240" y="2"/>
                </a:cubicBezTo>
                <a:cubicBezTo>
                  <a:pt x="256" y="2"/>
                  <a:pt x="273" y="0"/>
                  <a:pt x="290" y="1"/>
                </a:cubicBezTo>
                <a:cubicBezTo>
                  <a:pt x="329" y="3"/>
                  <a:pt x="369" y="1"/>
                  <a:pt x="409" y="2"/>
                </a:cubicBezTo>
                <a:cubicBezTo>
                  <a:pt x="417" y="2"/>
                  <a:pt x="423" y="8"/>
                  <a:pt x="423" y="16"/>
                </a:cubicBezTo>
                <a:cubicBezTo>
                  <a:pt x="423" y="18"/>
                  <a:pt x="423" y="21"/>
                  <a:pt x="423" y="24"/>
                </a:cubicBezTo>
                <a:cubicBezTo>
                  <a:pt x="423" y="30"/>
                  <a:pt x="423" y="30"/>
                  <a:pt x="429" y="30"/>
                </a:cubicBezTo>
                <a:cubicBezTo>
                  <a:pt x="453" y="30"/>
                  <a:pt x="477" y="30"/>
                  <a:pt x="501" y="30"/>
                </a:cubicBezTo>
                <a:cubicBezTo>
                  <a:pt x="515" y="30"/>
                  <a:pt x="521" y="36"/>
                  <a:pt x="520" y="50"/>
                </a:cubicBezTo>
                <a:cubicBezTo>
                  <a:pt x="519" y="65"/>
                  <a:pt x="518" y="79"/>
                  <a:pt x="515" y="94"/>
                </a:cubicBezTo>
                <a:cubicBezTo>
                  <a:pt x="513" y="112"/>
                  <a:pt x="508" y="129"/>
                  <a:pt x="502" y="146"/>
                </a:cubicBezTo>
                <a:cubicBezTo>
                  <a:pt x="492" y="171"/>
                  <a:pt x="480" y="195"/>
                  <a:pt x="463" y="216"/>
                </a:cubicBezTo>
                <a:cubicBezTo>
                  <a:pt x="448" y="236"/>
                  <a:pt x="430" y="252"/>
                  <a:pt x="409" y="264"/>
                </a:cubicBezTo>
                <a:cubicBezTo>
                  <a:pt x="400" y="269"/>
                  <a:pt x="391" y="274"/>
                  <a:pt x="382" y="277"/>
                </a:cubicBezTo>
                <a:cubicBezTo>
                  <a:pt x="375" y="279"/>
                  <a:pt x="373" y="285"/>
                  <a:pt x="370" y="290"/>
                </a:cubicBezTo>
                <a:cubicBezTo>
                  <a:pt x="357" y="309"/>
                  <a:pt x="342" y="327"/>
                  <a:pt x="325" y="343"/>
                </a:cubicBezTo>
                <a:cubicBezTo>
                  <a:pt x="314" y="353"/>
                  <a:pt x="309" y="365"/>
                  <a:pt x="309" y="380"/>
                </a:cubicBezTo>
                <a:cubicBezTo>
                  <a:pt x="309" y="393"/>
                  <a:pt x="309" y="406"/>
                  <a:pt x="309" y="419"/>
                </a:cubicBezTo>
                <a:cubicBezTo>
                  <a:pt x="309" y="423"/>
                  <a:pt x="310" y="424"/>
                  <a:pt x="313" y="424"/>
                </a:cubicBezTo>
                <a:cubicBezTo>
                  <a:pt x="332" y="424"/>
                  <a:pt x="351" y="424"/>
                  <a:pt x="370" y="424"/>
                </a:cubicBezTo>
                <a:cubicBezTo>
                  <a:pt x="381" y="424"/>
                  <a:pt x="390" y="432"/>
                  <a:pt x="390" y="444"/>
                </a:cubicBezTo>
                <a:cubicBezTo>
                  <a:pt x="389" y="476"/>
                  <a:pt x="390" y="509"/>
                  <a:pt x="389" y="542"/>
                </a:cubicBezTo>
                <a:cubicBezTo>
                  <a:pt x="389" y="547"/>
                  <a:pt x="391" y="548"/>
                  <a:pt x="395" y="548"/>
                </a:cubicBezTo>
                <a:cubicBezTo>
                  <a:pt x="399" y="547"/>
                  <a:pt x="404" y="548"/>
                  <a:pt x="408" y="548"/>
                </a:cubicBezTo>
                <a:cubicBezTo>
                  <a:pt x="416" y="548"/>
                  <a:pt x="421" y="553"/>
                  <a:pt x="421" y="561"/>
                </a:cubicBezTo>
                <a:cubicBezTo>
                  <a:pt x="421" y="566"/>
                  <a:pt x="421" y="572"/>
                  <a:pt x="421" y="578"/>
                </a:cubicBezTo>
                <a:cubicBezTo>
                  <a:pt x="421" y="587"/>
                  <a:pt x="416" y="592"/>
                  <a:pt x="407" y="592"/>
                </a:cubicBezTo>
                <a:cubicBezTo>
                  <a:pt x="383" y="592"/>
                  <a:pt x="359" y="592"/>
                  <a:pt x="336" y="592"/>
                </a:cubicBezTo>
                <a:cubicBezTo>
                  <a:pt x="310" y="592"/>
                  <a:pt x="285" y="592"/>
                  <a:pt x="260" y="592"/>
                </a:cubicBezTo>
                <a:close/>
                <a:moveTo>
                  <a:pt x="402" y="228"/>
                </a:moveTo>
                <a:cubicBezTo>
                  <a:pt x="404" y="229"/>
                  <a:pt x="405" y="228"/>
                  <a:pt x="405" y="227"/>
                </a:cubicBezTo>
                <a:cubicBezTo>
                  <a:pt x="412" y="222"/>
                  <a:pt x="418" y="217"/>
                  <a:pt x="424" y="211"/>
                </a:cubicBezTo>
                <a:cubicBezTo>
                  <a:pt x="445" y="190"/>
                  <a:pt x="460" y="164"/>
                  <a:pt x="471" y="135"/>
                </a:cubicBezTo>
                <a:cubicBezTo>
                  <a:pt x="478" y="114"/>
                  <a:pt x="483" y="92"/>
                  <a:pt x="486" y="69"/>
                </a:cubicBezTo>
                <a:cubicBezTo>
                  <a:pt x="487" y="63"/>
                  <a:pt x="487" y="63"/>
                  <a:pt x="480" y="63"/>
                </a:cubicBezTo>
                <a:cubicBezTo>
                  <a:pt x="463" y="63"/>
                  <a:pt x="446" y="63"/>
                  <a:pt x="428" y="63"/>
                </a:cubicBezTo>
                <a:cubicBezTo>
                  <a:pt x="424" y="63"/>
                  <a:pt x="423" y="64"/>
                  <a:pt x="423" y="68"/>
                </a:cubicBezTo>
                <a:cubicBezTo>
                  <a:pt x="423" y="81"/>
                  <a:pt x="423" y="94"/>
                  <a:pt x="423" y="108"/>
                </a:cubicBezTo>
                <a:cubicBezTo>
                  <a:pt x="423" y="131"/>
                  <a:pt x="422" y="155"/>
                  <a:pt x="417" y="178"/>
                </a:cubicBezTo>
                <a:cubicBezTo>
                  <a:pt x="413" y="195"/>
                  <a:pt x="408" y="212"/>
                  <a:pt x="402" y="228"/>
                </a:cubicBezTo>
                <a:close/>
                <a:moveTo>
                  <a:pt x="117" y="229"/>
                </a:moveTo>
                <a:cubicBezTo>
                  <a:pt x="114" y="217"/>
                  <a:pt x="110" y="205"/>
                  <a:pt x="107" y="193"/>
                </a:cubicBezTo>
                <a:cubicBezTo>
                  <a:pt x="102" y="174"/>
                  <a:pt x="99" y="155"/>
                  <a:pt x="98" y="136"/>
                </a:cubicBezTo>
                <a:cubicBezTo>
                  <a:pt x="96" y="113"/>
                  <a:pt x="97" y="90"/>
                  <a:pt x="97" y="68"/>
                </a:cubicBezTo>
                <a:cubicBezTo>
                  <a:pt x="97" y="64"/>
                  <a:pt x="96" y="63"/>
                  <a:pt x="92" y="63"/>
                </a:cubicBezTo>
                <a:cubicBezTo>
                  <a:pt x="74" y="63"/>
                  <a:pt x="56" y="63"/>
                  <a:pt x="38" y="63"/>
                </a:cubicBezTo>
                <a:cubicBezTo>
                  <a:pt x="34" y="63"/>
                  <a:pt x="33" y="64"/>
                  <a:pt x="34" y="68"/>
                </a:cubicBezTo>
                <a:cubicBezTo>
                  <a:pt x="37" y="92"/>
                  <a:pt x="42" y="115"/>
                  <a:pt x="50" y="138"/>
                </a:cubicBezTo>
                <a:cubicBezTo>
                  <a:pt x="59" y="162"/>
                  <a:pt x="72" y="184"/>
                  <a:pt x="89" y="204"/>
                </a:cubicBezTo>
                <a:cubicBezTo>
                  <a:pt x="97" y="213"/>
                  <a:pt x="107" y="222"/>
                  <a:pt x="117" y="229"/>
                </a:cubicBezTo>
                <a:close/>
                <a:moveTo>
                  <a:pt x="260" y="478"/>
                </a:moveTo>
                <a:cubicBezTo>
                  <a:pt x="250" y="478"/>
                  <a:pt x="240" y="478"/>
                  <a:pt x="230" y="478"/>
                </a:cubicBezTo>
                <a:cubicBezTo>
                  <a:pt x="222" y="478"/>
                  <a:pt x="217" y="484"/>
                  <a:pt x="217" y="491"/>
                </a:cubicBezTo>
                <a:cubicBezTo>
                  <a:pt x="217" y="500"/>
                  <a:pt x="222" y="505"/>
                  <a:pt x="230" y="506"/>
                </a:cubicBezTo>
                <a:cubicBezTo>
                  <a:pt x="250" y="506"/>
                  <a:pt x="270" y="506"/>
                  <a:pt x="290" y="506"/>
                </a:cubicBezTo>
                <a:cubicBezTo>
                  <a:pt x="298" y="505"/>
                  <a:pt x="303" y="500"/>
                  <a:pt x="303" y="492"/>
                </a:cubicBezTo>
                <a:cubicBezTo>
                  <a:pt x="303" y="484"/>
                  <a:pt x="298" y="478"/>
                  <a:pt x="290" y="478"/>
                </a:cubicBezTo>
                <a:cubicBezTo>
                  <a:pt x="280" y="478"/>
                  <a:pt x="270" y="478"/>
                  <a:pt x="260" y="478"/>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458" name="Google Shape;458;p32"/>
          <p:cNvSpPr/>
          <p:nvPr/>
        </p:nvSpPr>
        <p:spPr>
          <a:xfrm>
            <a:off x="5716794" y="3098044"/>
            <a:ext cx="1663700" cy="2260740"/>
          </a:xfrm>
          <a:custGeom>
            <a:rect b="b" l="l" r="r" t="t"/>
            <a:pathLst>
              <a:path extrusionOk="0" h="592" w="521">
                <a:moveTo>
                  <a:pt x="260" y="592"/>
                </a:moveTo>
                <a:cubicBezTo>
                  <a:pt x="211" y="592"/>
                  <a:pt x="162" y="592"/>
                  <a:pt x="114" y="592"/>
                </a:cubicBezTo>
                <a:cubicBezTo>
                  <a:pt x="104" y="592"/>
                  <a:pt x="99" y="587"/>
                  <a:pt x="99" y="577"/>
                </a:cubicBezTo>
                <a:cubicBezTo>
                  <a:pt x="99" y="571"/>
                  <a:pt x="99" y="566"/>
                  <a:pt x="99" y="561"/>
                </a:cubicBezTo>
                <a:cubicBezTo>
                  <a:pt x="99" y="553"/>
                  <a:pt x="104" y="548"/>
                  <a:pt x="112" y="548"/>
                </a:cubicBezTo>
                <a:cubicBezTo>
                  <a:pt x="117" y="548"/>
                  <a:pt x="121" y="547"/>
                  <a:pt x="126" y="548"/>
                </a:cubicBezTo>
                <a:cubicBezTo>
                  <a:pt x="129" y="548"/>
                  <a:pt x="131" y="547"/>
                  <a:pt x="131" y="543"/>
                </a:cubicBezTo>
                <a:cubicBezTo>
                  <a:pt x="130" y="513"/>
                  <a:pt x="130" y="482"/>
                  <a:pt x="130" y="452"/>
                </a:cubicBezTo>
                <a:cubicBezTo>
                  <a:pt x="130" y="446"/>
                  <a:pt x="129" y="440"/>
                  <a:pt x="132" y="434"/>
                </a:cubicBezTo>
                <a:cubicBezTo>
                  <a:pt x="136" y="427"/>
                  <a:pt x="141" y="424"/>
                  <a:pt x="149" y="424"/>
                </a:cubicBezTo>
                <a:cubicBezTo>
                  <a:pt x="165" y="424"/>
                  <a:pt x="181" y="424"/>
                  <a:pt x="197" y="424"/>
                </a:cubicBezTo>
                <a:cubicBezTo>
                  <a:pt x="201" y="424"/>
                  <a:pt x="207" y="426"/>
                  <a:pt x="210" y="423"/>
                </a:cubicBezTo>
                <a:cubicBezTo>
                  <a:pt x="213" y="420"/>
                  <a:pt x="211" y="414"/>
                  <a:pt x="211" y="409"/>
                </a:cubicBezTo>
                <a:cubicBezTo>
                  <a:pt x="211" y="402"/>
                  <a:pt x="211" y="395"/>
                  <a:pt x="211" y="388"/>
                </a:cubicBezTo>
                <a:cubicBezTo>
                  <a:pt x="213" y="368"/>
                  <a:pt x="205" y="351"/>
                  <a:pt x="190" y="338"/>
                </a:cubicBezTo>
                <a:cubicBezTo>
                  <a:pt x="173" y="322"/>
                  <a:pt x="158" y="303"/>
                  <a:pt x="146" y="283"/>
                </a:cubicBezTo>
                <a:cubicBezTo>
                  <a:pt x="142" y="278"/>
                  <a:pt x="137" y="277"/>
                  <a:pt x="132" y="275"/>
                </a:cubicBezTo>
                <a:cubicBezTo>
                  <a:pt x="114" y="267"/>
                  <a:pt x="98" y="257"/>
                  <a:pt x="84" y="244"/>
                </a:cubicBezTo>
                <a:cubicBezTo>
                  <a:pt x="58" y="223"/>
                  <a:pt x="40" y="196"/>
                  <a:pt x="26" y="165"/>
                </a:cubicBezTo>
                <a:cubicBezTo>
                  <a:pt x="16" y="142"/>
                  <a:pt x="9" y="117"/>
                  <a:pt x="4" y="92"/>
                </a:cubicBezTo>
                <a:cubicBezTo>
                  <a:pt x="1" y="78"/>
                  <a:pt x="0" y="63"/>
                  <a:pt x="0" y="48"/>
                </a:cubicBezTo>
                <a:cubicBezTo>
                  <a:pt x="0" y="36"/>
                  <a:pt x="6" y="30"/>
                  <a:pt x="18" y="30"/>
                </a:cubicBezTo>
                <a:cubicBezTo>
                  <a:pt x="43" y="30"/>
                  <a:pt x="67" y="30"/>
                  <a:pt x="91" y="30"/>
                </a:cubicBezTo>
                <a:cubicBezTo>
                  <a:pt x="95" y="30"/>
                  <a:pt x="97" y="28"/>
                  <a:pt x="96" y="24"/>
                </a:cubicBezTo>
                <a:cubicBezTo>
                  <a:pt x="96" y="22"/>
                  <a:pt x="96" y="20"/>
                  <a:pt x="96" y="18"/>
                </a:cubicBezTo>
                <a:cubicBezTo>
                  <a:pt x="97" y="8"/>
                  <a:pt x="103" y="2"/>
                  <a:pt x="113" y="2"/>
                </a:cubicBezTo>
                <a:cubicBezTo>
                  <a:pt x="155" y="2"/>
                  <a:pt x="198" y="2"/>
                  <a:pt x="240" y="2"/>
                </a:cubicBezTo>
                <a:cubicBezTo>
                  <a:pt x="256" y="2"/>
                  <a:pt x="273" y="0"/>
                  <a:pt x="290" y="1"/>
                </a:cubicBezTo>
                <a:cubicBezTo>
                  <a:pt x="329" y="3"/>
                  <a:pt x="369" y="1"/>
                  <a:pt x="409" y="2"/>
                </a:cubicBezTo>
                <a:cubicBezTo>
                  <a:pt x="417" y="2"/>
                  <a:pt x="423" y="8"/>
                  <a:pt x="423" y="16"/>
                </a:cubicBezTo>
                <a:cubicBezTo>
                  <a:pt x="423" y="18"/>
                  <a:pt x="423" y="21"/>
                  <a:pt x="423" y="24"/>
                </a:cubicBezTo>
                <a:cubicBezTo>
                  <a:pt x="423" y="30"/>
                  <a:pt x="423" y="30"/>
                  <a:pt x="429" y="30"/>
                </a:cubicBezTo>
                <a:cubicBezTo>
                  <a:pt x="453" y="30"/>
                  <a:pt x="477" y="30"/>
                  <a:pt x="501" y="30"/>
                </a:cubicBezTo>
                <a:cubicBezTo>
                  <a:pt x="515" y="30"/>
                  <a:pt x="521" y="36"/>
                  <a:pt x="520" y="50"/>
                </a:cubicBezTo>
                <a:cubicBezTo>
                  <a:pt x="519" y="65"/>
                  <a:pt x="518" y="79"/>
                  <a:pt x="515" y="94"/>
                </a:cubicBezTo>
                <a:cubicBezTo>
                  <a:pt x="513" y="112"/>
                  <a:pt x="508" y="129"/>
                  <a:pt x="502" y="146"/>
                </a:cubicBezTo>
                <a:cubicBezTo>
                  <a:pt x="492" y="171"/>
                  <a:pt x="480" y="195"/>
                  <a:pt x="463" y="216"/>
                </a:cubicBezTo>
                <a:cubicBezTo>
                  <a:pt x="448" y="236"/>
                  <a:pt x="430" y="252"/>
                  <a:pt x="409" y="264"/>
                </a:cubicBezTo>
                <a:cubicBezTo>
                  <a:pt x="400" y="269"/>
                  <a:pt x="391" y="274"/>
                  <a:pt x="382" y="277"/>
                </a:cubicBezTo>
                <a:cubicBezTo>
                  <a:pt x="375" y="279"/>
                  <a:pt x="373" y="285"/>
                  <a:pt x="370" y="290"/>
                </a:cubicBezTo>
                <a:cubicBezTo>
                  <a:pt x="357" y="309"/>
                  <a:pt x="342" y="327"/>
                  <a:pt x="325" y="343"/>
                </a:cubicBezTo>
                <a:cubicBezTo>
                  <a:pt x="314" y="353"/>
                  <a:pt x="309" y="365"/>
                  <a:pt x="309" y="380"/>
                </a:cubicBezTo>
                <a:cubicBezTo>
                  <a:pt x="309" y="393"/>
                  <a:pt x="309" y="406"/>
                  <a:pt x="309" y="419"/>
                </a:cubicBezTo>
                <a:cubicBezTo>
                  <a:pt x="309" y="423"/>
                  <a:pt x="310" y="424"/>
                  <a:pt x="313" y="424"/>
                </a:cubicBezTo>
                <a:cubicBezTo>
                  <a:pt x="332" y="424"/>
                  <a:pt x="351" y="424"/>
                  <a:pt x="370" y="424"/>
                </a:cubicBezTo>
                <a:cubicBezTo>
                  <a:pt x="381" y="424"/>
                  <a:pt x="390" y="432"/>
                  <a:pt x="390" y="444"/>
                </a:cubicBezTo>
                <a:cubicBezTo>
                  <a:pt x="389" y="476"/>
                  <a:pt x="390" y="509"/>
                  <a:pt x="389" y="542"/>
                </a:cubicBezTo>
                <a:cubicBezTo>
                  <a:pt x="389" y="547"/>
                  <a:pt x="391" y="548"/>
                  <a:pt x="395" y="548"/>
                </a:cubicBezTo>
                <a:cubicBezTo>
                  <a:pt x="399" y="547"/>
                  <a:pt x="404" y="548"/>
                  <a:pt x="408" y="548"/>
                </a:cubicBezTo>
                <a:cubicBezTo>
                  <a:pt x="416" y="548"/>
                  <a:pt x="421" y="553"/>
                  <a:pt x="421" y="561"/>
                </a:cubicBezTo>
                <a:cubicBezTo>
                  <a:pt x="421" y="566"/>
                  <a:pt x="421" y="572"/>
                  <a:pt x="421" y="578"/>
                </a:cubicBezTo>
                <a:cubicBezTo>
                  <a:pt x="421" y="587"/>
                  <a:pt x="416" y="592"/>
                  <a:pt x="407" y="592"/>
                </a:cubicBezTo>
                <a:cubicBezTo>
                  <a:pt x="383" y="592"/>
                  <a:pt x="359" y="592"/>
                  <a:pt x="336" y="592"/>
                </a:cubicBezTo>
                <a:cubicBezTo>
                  <a:pt x="310" y="592"/>
                  <a:pt x="285" y="592"/>
                  <a:pt x="260" y="592"/>
                </a:cubicBezTo>
                <a:close/>
                <a:moveTo>
                  <a:pt x="402" y="228"/>
                </a:moveTo>
                <a:cubicBezTo>
                  <a:pt x="404" y="229"/>
                  <a:pt x="405" y="228"/>
                  <a:pt x="405" y="227"/>
                </a:cubicBezTo>
                <a:cubicBezTo>
                  <a:pt x="412" y="222"/>
                  <a:pt x="418" y="217"/>
                  <a:pt x="424" y="211"/>
                </a:cubicBezTo>
                <a:cubicBezTo>
                  <a:pt x="445" y="190"/>
                  <a:pt x="460" y="164"/>
                  <a:pt x="471" y="135"/>
                </a:cubicBezTo>
                <a:cubicBezTo>
                  <a:pt x="478" y="114"/>
                  <a:pt x="483" y="92"/>
                  <a:pt x="486" y="69"/>
                </a:cubicBezTo>
                <a:cubicBezTo>
                  <a:pt x="487" y="63"/>
                  <a:pt x="487" y="63"/>
                  <a:pt x="480" y="63"/>
                </a:cubicBezTo>
                <a:cubicBezTo>
                  <a:pt x="463" y="63"/>
                  <a:pt x="446" y="63"/>
                  <a:pt x="428" y="63"/>
                </a:cubicBezTo>
                <a:cubicBezTo>
                  <a:pt x="424" y="63"/>
                  <a:pt x="423" y="64"/>
                  <a:pt x="423" y="68"/>
                </a:cubicBezTo>
                <a:cubicBezTo>
                  <a:pt x="423" y="81"/>
                  <a:pt x="423" y="94"/>
                  <a:pt x="423" y="108"/>
                </a:cubicBezTo>
                <a:cubicBezTo>
                  <a:pt x="423" y="131"/>
                  <a:pt x="422" y="155"/>
                  <a:pt x="417" y="178"/>
                </a:cubicBezTo>
                <a:cubicBezTo>
                  <a:pt x="413" y="195"/>
                  <a:pt x="408" y="212"/>
                  <a:pt x="402" y="228"/>
                </a:cubicBezTo>
                <a:close/>
                <a:moveTo>
                  <a:pt x="117" y="229"/>
                </a:moveTo>
                <a:cubicBezTo>
                  <a:pt x="114" y="217"/>
                  <a:pt x="110" y="205"/>
                  <a:pt x="107" y="193"/>
                </a:cubicBezTo>
                <a:cubicBezTo>
                  <a:pt x="102" y="174"/>
                  <a:pt x="99" y="155"/>
                  <a:pt x="98" y="136"/>
                </a:cubicBezTo>
                <a:cubicBezTo>
                  <a:pt x="96" y="113"/>
                  <a:pt x="97" y="90"/>
                  <a:pt x="97" y="68"/>
                </a:cubicBezTo>
                <a:cubicBezTo>
                  <a:pt x="97" y="64"/>
                  <a:pt x="96" y="63"/>
                  <a:pt x="92" y="63"/>
                </a:cubicBezTo>
                <a:cubicBezTo>
                  <a:pt x="74" y="63"/>
                  <a:pt x="56" y="63"/>
                  <a:pt x="38" y="63"/>
                </a:cubicBezTo>
                <a:cubicBezTo>
                  <a:pt x="34" y="63"/>
                  <a:pt x="33" y="64"/>
                  <a:pt x="34" y="68"/>
                </a:cubicBezTo>
                <a:cubicBezTo>
                  <a:pt x="37" y="92"/>
                  <a:pt x="42" y="115"/>
                  <a:pt x="50" y="138"/>
                </a:cubicBezTo>
                <a:cubicBezTo>
                  <a:pt x="59" y="162"/>
                  <a:pt x="72" y="184"/>
                  <a:pt x="89" y="204"/>
                </a:cubicBezTo>
                <a:cubicBezTo>
                  <a:pt x="97" y="213"/>
                  <a:pt x="107" y="222"/>
                  <a:pt x="117" y="229"/>
                </a:cubicBezTo>
                <a:close/>
                <a:moveTo>
                  <a:pt x="260" y="478"/>
                </a:moveTo>
                <a:cubicBezTo>
                  <a:pt x="250" y="478"/>
                  <a:pt x="240" y="478"/>
                  <a:pt x="230" y="478"/>
                </a:cubicBezTo>
                <a:cubicBezTo>
                  <a:pt x="222" y="478"/>
                  <a:pt x="217" y="484"/>
                  <a:pt x="217" y="491"/>
                </a:cubicBezTo>
                <a:cubicBezTo>
                  <a:pt x="217" y="500"/>
                  <a:pt x="222" y="505"/>
                  <a:pt x="230" y="506"/>
                </a:cubicBezTo>
                <a:cubicBezTo>
                  <a:pt x="250" y="506"/>
                  <a:pt x="270" y="506"/>
                  <a:pt x="290" y="506"/>
                </a:cubicBezTo>
                <a:cubicBezTo>
                  <a:pt x="298" y="505"/>
                  <a:pt x="303" y="500"/>
                  <a:pt x="303" y="492"/>
                </a:cubicBezTo>
                <a:cubicBezTo>
                  <a:pt x="303" y="484"/>
                  <a:pt x="298" y="478"/>
                  <a:pt x="290" y="478"/>
                </a:cubicBezTo>
                <a:cubicBezTo>
                  <a:pt x="280" y="478"/>
                  <a:pt x="270" y="478"/>
                  <a:pt x="260" y="478"/>
                </a:cubicBezTo>
                <a:close/>
              </a:path>
            </a:pathLst>
          </a:custGeom>
          <a:solidFill>
            <a:srgbClr val="17F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459" name="Google Shape;459;p32"/>
          <p:cNvSpPr/>
          <p:nvPr/>
        </p:nvSpPr>
        <p:spPr>
          <a:xfrm>
            <a:off x="9458325" y="3456353"/>
            <a:ext cx="1663700" cy="1780055"/>
          </a:xfrm>
          <a:custGeom>
            <a:rect b="b" l="l" r="r" t="t"/>
            <a:pathLst>
              <a:path extrusionOk="0" h="592" w="521">
                <a:moveTo>
                  <a:pt x="260" y="592"/>
                </a:moveTo>
                <a:cubicBezTo>
                  <a:pt x="211" y="592"/>
                  <a:pt x="162" y="592"/>
                  <a:pt x="114" y="592"/>
                </a:cubicBezTo>
                <a:cubicBezTo>
                  <a:pt x="104" y="592"/>
                  <a:pt x="99" y="587"/>
                  <a:pt x="99" y="577"/>
                </a:cubicBezTo>
                <a:cubicBezTo>
                  <a:pt x="99" y="571"/>
                  <a:pt x="99" y="566"/>
                  <a:pt x="99" y="561"/>
                </a:cubicBezTo>
                <a:cubicBezTo>
                  <a:pt x="99" y="553"/>
                  <a:pt x="104" y="548"/>
                  <a:pt x="112" y="548"/>
                </a:cubicBezTo>
                <a:cubicBezTo>
                  <a:pt x="117" y="548"/>
                  <a:pt x="121" y="547"/>
                  <a:pt x="126" y="548"/>
                </a:cubicBezTo>
                <a:cubicBezTo>
                  <a:pt x="129" y="548"/>
                  <a:pt x="131" y="547"/>
                  <a:pt x="131" y="543"/>
                </a:cubicBezTo>
                <a:cubicBezTo>
                  <a:pt x="130" y="513"/>
                  <a:pt x="130" y="482"/>
                  <a:pt x="130" y="452"/>
                </a:cubicBezTo>
                <a:cubicBezTo>
                  <a:pt x="130" y="446"/>
                  <a:pt x="129" y="440"/>
                  <a:pt x="132" y="434"/>
                </a:cubicBezTo>
                <a:cubicBezTo>
                  <a:pt x="136" y="427"/>
                  <a:pt x="141" y="424"/>
                  <a:pt x="149" y="424"/>
                </a:cubicBezTo>
                <a:cubicBezTo>
                  <a:pt x="165" y="424"/>
                  <a:pt x="181" y="424"/>
                  <a:pt x="197" y="424"/>
                </a:cubicBezTo>
                <a:cubicBezTo>
                  <a:pt x="201" y="424"/>
                  <a:pt x="207" y="426"/>
                  <a:pt x="210" y="423"/>
                </a:cubicBezTo>
                <a:cubicBezTo>
                  <a:pt x="213" y="420"/>
                  <a:pt x="211" y="414"/>
                  <a:pt x="211" y="409"/>
                </a:cubicBezTo>
                <a:cubicBezTo>
                  <a:pt x="211" y="402"/>
                  <a:pt x="211" y="395"/>
                  <a:pt x="211" y="388"/>
                </a:cubicBezTo>
                <a:cubicBezTo>
                  <a:pt x="213" y="368"/>
                  <a:pt x="205" y="351"/>
                  <a:pt x="190" y="338"/>
                </a:cubicBezTo>
                <a:cubicBezTo>
                  <a:pt x="173" y="322"/>
                  <a:pt x="158" y="303"/>
                  <a:pt x="146" y="283"/>
                </a:cubicBezTo>
                <a:cubicBezTo>
                  <a:pt x="142" y="278"/>
                  <a:pt x="137" y="277"/>
                  <a:pt x="132" y="275"/>
                </a:cubicBezTo>
                <a:cubicBezTo>
                  <a:pt x="114" y="267"/>
                  <a:pt x="98" y="257"/>
                  <a:pt x="84" y="244"/>
                </a:cubicBezTo>
                <a:cubicBezTo>
                  <a:pt x="58" y="223"/>
                  <a:pt x="40" y="196"/>
                  <a:pt x="26" y="165"/>
                </a:cubicBezTo>
                <a:cubicBezTo>
                  <a:pt x="16" y="142"/>
                  <a:pt x="9" y="117"/>
                  <a:pt x="4" y="92"/>
                </a:cubicBezTo>
                <a:cubicBezTo>
                  <a:pt x="1" y="78"/>
                  <a:pt x="0" y="63"/>
                  <a:pt x="0" y="48"/>
                </a:cubicBezTo>
                <a:cubicBezTo>
                  <a:pt x="0" y="36"/>
                  <a:pt x="6" y="30"/>
                  <a:pt x="18" y="30"/>
                </a:cubicBezTo>
                <a:cubicBezTo>
                  <a:pt x="43" y="30"/>
                  <a:pt x="67" y="30"/>
                  <a:pt x="91" y="30"/>
                </a:cubicBezTo>
                <a:cubicBezTo>
                  <a:pt x="95" y="30"/>
                  <a:pt x="97" y="28"/>
                  <a:pt x="96" y="24"/>
                </a:cubicBezTo>
                <a:cubicBezTo>
                  <a:pt x="96" y="22"/>
                  <a:pt x="96" y="20"/>
                  <a:pt x="96" y="18"/>
                </a:cubicBezTo>
                <a:cubicBezTo>
                  <a:pt x="97" y="8"/>
                  <a:pt x="103" y="2"/>
                  <a:pt x="113" y="2"/>
                </a:cubicBezTo>
                <a:cubicBezTo>
                  <a:pt x="155" y="2"/>
                  <a:pt x="198" y="2"/>
                  <a:pt x="240" y="2"/>
                </a:cubicBezTo>
                <a:cubicBezTo>
                  <a:pt x="256" y="2"/>
                  <a:pt x="273" y="0"/>
                  <a:pt x="290" y="1"/>
                </a:cubicBezTo>
                <a:cubicBezTo>
                  <a:pt x="329" y="3"/>
                  <a:pt x="369" y="1"/>
                  <a:pt x="409" y="2"/>
                </a:cubicBezTo>
                <a:cubicBezTo>
                  <a:pt x="417" y="2"/>
                  <a:pt x="423" y="8"/>
                  <a:pt x="423" y="16"/>
                </a:cubicBezTo>
                <a:cubicBezTo>
                  <a:pt x="423" y="18"/>
                  <a:pt x="423" y="21"/>
                  <a:pt x="423" y="24"/>
                </a:cubicBezTo>
                <a:cubicBezTo>
                  <a:pt x="423" y="30"/>
                  <a:pt x="423" y="30"/>
                  <a:pt x="429" y="30"/>
                </a:cubicBezTo>
                <a:cubicBezTo>
                  <a:pt x="453" y="30"/>
                  <a:pt x="477" y="30"/>
                  <a:pt x="501" y="30"/>
                </a:cubicBezTo>
                <a:cubicBezTo>
                  <a:pt x="515" y="30"/>
                  <a:pt x="521" y="36"/>
                  <a:pt x="520" y="50"/>
                </a:cubicBezTo>
                <a:cubicBezTo>
                  <a:pt x="519" y="65"/>
                  <a:pt x="518" y="79"/>
                  <a:pt x="515" y="94"/>
                </a:cubicBezTo>
                <a:cubicBezTo>
                  <a:pt x="513" y="112"/>
                  <a:pt x="508" y="129"/>
                  <a:pt x="502" y="146"/>
                </a:cubicBezTo>
                <a:cubicBezTo>
                  <a:pt x="492" y="171"/>
                  <a:pt x="480" y="195"/>
                  <a:pt x="463" y="216"/>
                </a:cubicBezTo>
                <a:cubicBezTo>
                  <a:pt x="448" y="236"/>
                  <a:pt x="430" y="252"/>
                  <a:pt x="409" y="264"/>
                </a:cubicBezTo>
                <a:cubicBezTo>
                  <a:pt x="400" y="269"/>
                  <a:pt x="391" y="274"/>
                  <a:pt x="382" y="277"/>
                </a:cubicBezTo>
                <a:cubicBezTo>
                  <a:pt x="375" y="279"/>
                  <a:pt x="373" y="285"/>
                  <a:pt x="370" y="290"/>
                </a:cubicBezTo>
                <a:cubicBezTo>
                  <a:pt x="357" y="309"/>
                  <a:pt x="342" y="327"/>
                  <a:pt x="325" y="343"/>
                </a:cubicBezTo>
                <a:cubicBezTo>
                  <a:pt x="314" y="353"/>
                  <a:pt x="309" y="365"/>
                  <a:pt x="309" y="380"/>
                </a:cubicBezTo>
                <a:cubicBezTo>
                  <a:pt x="309" y="393"/>
                  <a:pt x="309" y="406"/>
                  <a:pt x="309" y="419"/>
                </a:cubicBezTo>
                <a:cubicBezTo>
                  <a:pt x="309" y="423"/>
                  <a:pt x="310" y="424"/>
                  <a:pt x="313" y="424"/>
                </a:cubicBezTo>
                <a:cubicBezTo>
                  <a:pt x="332" y="424"/>
                  <a:pt x="351" y="424"/>
                  <a:pt x="370" y="424"/>
                </a:cubicBezTo>
                <a:cubicBezTo>
                  <a:pt x="381" y="424"/>
                  <a:pt x="390" y="432"/>
                  <a:pt x="390" y="444"/>
                </a:cubicBezTo>
                <a:cubicBezTo>
                  <a:pt x="389" y="476"/>
                  <a:pt x="390" y="509"/>
                  <a:pt x="389" y="542"/>
                </a:cubicBezTo>
                <a:cubicBezTo>
                  <a:pt x="389" y="547"/>
                  <a:pt x="391" y="548"/>
                  <a:pt x="395" y="548"/>
                </a:cubicBezTo>
                <a:cubicBezTo>
                  <a:pt x="399" y="547"/>
                  <a:pt x="404" y="548"/>
                  <a:pt x="408" y="548"/>
                </a:cubicBezTo>
                <a:cubicBezTo>
                  <a:pt x="416" y="548"/>
                  <a:pt x="421" y="553"/>
                  <a:pt x="421" y="561"/>
                </a:cubicBezTo>
                <a:cubicBezTo>
                  <a:pt x="421" y="566"/>
                  <a:pt x="421" y="572"/>
                  <a:pt x="421" y="578"/>
                </a:cubicBezTo>
                <a:cubicBezTo>
                  <a:pt x="421" y="587"/>
                  <a:pt x="416" y="592"/>
                  <a:pt x="407" y="592"/>
                </a:cubicBezTo>
                <a:cubicBezTo>
                  <a:pt x="383" y="592"/>
                  <a:pt x="359" y="592"/>
                  <a:pt x="336" y="592"/>
                </a:cubicBezTo>
                <a:cubicBezTo>
                  <a:pt x="310" y="592"/>
                  <a:pt x="285" y="592"/>
                  <a:pt x="260" y="592"/>
                </a:cubicBezTo>
                <a:close/>
                <a:moveTo>
                  <a:pt x="402" y="228"/>
                </a:moveTo>
                <a:cubicBezTo>
                  <a:pt x="404" y="229"/>
                  <a:pt x="405" y="228"/>
                  <a:pt x="405" y="227"/>
                </a:cubicBezTo>
                <a:cubicBezTo>
                  <a:pt x="412" y="222"/>
                  <a:pt x="418" y="217"/>
                  <a:pt x="424" y="211"/>
                </a:cubicBezTo>
                <a:cubicBezTo>
                  <a:pt x="445" y="190"/>
                  <a:pt x="460" y="164"/>
                  <a:pt x="471" y="135"/>
                </a:cubicBezTo>
                <a:cubicBezTo>
                  <a:pt x="478" y="114"/>
                  <a:pt x="483" y="92"/>
                  <a:pt x="486" y="69"/>
                </a:cubicBezTo>
                <a:cubicBezTo>
                  <a:pt x="487" y="63"/>
                  <a:pt x="487" y="63"/>
                  <a:pt x="480" y="63"/>
                </a:cubicBezTo>
                <a:cubicBezTo>
                  <a:pt x="463" y="63"/>
                  <a:pt x="446" y="63"/>
                  <a:pt x="428" y="63"/>
                </a:cubicBezTo>
                <a:cubicBezTo>
                  <a:pt x="424" y="63"/>
                  <a:pt x="423" y="64"/>
                  <a:pt x="423" y="68"/>
                </a:cubicBezTo>
                <a:cubicBezTo>
                  <a:pt x="423" y="81"/>
                  <a:pt x="423" y="94"/>
                  <a:pt x="423" y="108"/>
                </a:cubicBezTo>
                <a:cubicBezTo>
                  <a:pt x="423" y="131"/>
                  <a:pt x="422" y="155"/>
                  <a:pt x="417" y="178"/>
                </a:cubicBezTo>
                <a:cubicBezTo>
                  <a:pt x="413" y="195"/>
                  <a:pt x="408" y="212"/>
                  <a:pt x="402" y="228"/>
                </a:cubicBezTo>
                <a:close/>
                <a:moveTo>
                  <a:pt x="117" y="229"/>
                </a:moveTo>
                <a:cubicBezTo>
                  <a:pt x="114" y="217"/>
                  <a:pt x="110" y="205"/>
                  <a:pt x="107" y="193"/>
                </a:cubicBezTo>
                <a:cubicBezTo>
                  <a:pt x="102" y="174"/>
                  <a:pt x="99" y="155"/>
                  <a:pt x="98" y="136"/>
                </a:cubicBezTo>
                <a:cubicBezTo>
                  <a:pt x="96" y="113"/>
                  <a:pt x="97" y="90"/>
                  <a:pt x="97" y="68"/>
                </a:cubicBezTo>
                <a:cubicBezTo>
                  <a:pt x="97" y="64"/>
                  <a:pt x="96" y="63"/>
                  <a:pt x="92" y="63"/>
                </a:cubicBezTo>
                <a:cubicBezTo>
                  <a:pt x="74" y="63"/>
                  <a:pt x="56" y="63"/>
                  <a:pt x="38" y="63"/>
                </a:cubicBezTo>
                <a:cubicBezTo>
                  <a:pt x="34" y="63"/>
                  <a:pt x="33" y="64"/>
                  <a:pt x="34" y="68"/>
                </a:cubicBezTo>
                <a:cubicBezTo>
                  <a:pt x="37" y="92"/>
                  <a:pt x="42" y="115"/>
                  <a:pt x="50" y="138"/>
                </a:cubicBezTo>
                <a:cubicBezTo>
                  <a:pt x="59" y="162"/>
                  <a:pt x="72" y="184"/>
                  <a:pt x="89" y="204"/>
                </a:cubicBezTo>
                <a:cubicBezTo>
                  <a:pt x="97" y="213"/>
                  <a:pt x="107" y="222"/>
                  <a:pt x="117" y="229"/>
                </a:cubicBezTo>
                <a:close/>
                <a:moveTo>
                  <a:pt x="260" y="478"/>
                </a:moveTo>
                <a:cubicBezTo>
                  <a:pt x="250" y="478"/>
                  <a:pt x="240" y="478"/>
                  <a:pt x="230" y="478"/>
                </a:cubicBezTo>
                <a:cubicBezTo>
                  <a:pt x="222" y="478"/>
                  <a:pt x="217" y="484"/>
                  <a:pt x="217" y="491"/>
                </a:cubicBezTo>
                <a:cubicBezTo>
                  <a:pt x="217" y="500"/>
                  <a:pt x="222" y="505"/>
                  <a:pt x="230" y="506"/>
                </a:cubicBezTo>
                <a:cubicBezTo>
                  <a:pt x="250" y="506"/>
                  <a:pt x="270" y="506"/>
                  <a:pt x="290" y="506"/>
                </a:cubicBezTo>
                <a:cubicBezTo>
                  <a:pt x="298" y="505"/>
                  <a:pt x="303" y="500"/>
                  <a:pt x="303" y="492"/>
                </a:cubicBezTo>
                <a:cubicBezTo>
                  <a:pt x="303" y="484"/>
                  <a:pt x="298" y="478"/>
                  <a:pt x="290" y="478"/>
                </a:cubicBezTo>
                <a:cubicBezTo>
                  <a:pt x="280" y="478"/>
                  <a:pt x="270" y="478"/>
                  <a:pt x="260" y="4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460" name="Google Shape;460;p32"/>
          <p:cNvSpPr txBox="1"/>
          <p:nvPr/>
        </p:nvSpPr>
        <p:spPr>
          <a:xfrm>
            <a:off x="2194528" y="411591"/>
            <a:ext cx="8469513"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2E770"/>
              </a:buClr>
              <a:buSzPts val="5000"/>
              <a:buFont typeface="Arial"/>
              <a:buNone/>
            </a:pPr>
            <a:r>
              <a:rPr b="1" i="0" lang="en-US" sz="5000" u="none" cap="none" strike="noStrike">
                <a:solidFill>
                  <a:srgbClr val="E2E770"/>
                </a:solidFill>
                <a:latin typeface="Arial"/>
                <a:ea typeface="Arial"/>
                <a:cs typeface="Arial"/>
                <a:sym typeface="Arial"/>
              </a:rPr>
              <a:t>Data Mining Technique Results</a:t>
            </a:r>
            <a:endParaRPr/>
          </a:p>
        </p:txBody>
      </p:sp>
      <p:sp>
        <p:nvSpPr>
          <p:cNvPr id="461" name="Google Shape;461;p32"/>
          <p:cNvSpPr/>
          <p:nvPr/>
        </p:nvSpPr>
        <p:spPr>
          <a:xfrm>
            <a:off x="9125554" y="5495699"/>
            <a:ext cx="288623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K-Nearest Neighbors </a:t>
            </a:r>
            <a:endParaRPr/>
          </a:p>
        </p:txBody>
      </p:sp>
      <p:sp>
        <p:nvSpPr>
          <p:cNvPr id="462" name="Google Shape;462;p32"/>
          <p:cNvSpPr/>
          <p:nvPr/>
        </p:nvSpPr>
        <p:spPr>
          <a:xfrm>
            <a:off x="6137926" y="5506076"/>
            <a:ext cx="8565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CART</a:t>
            </a:r>
            <a:endParaRPr/>
          </a:p>
        </p:txBody>
      </p:sp>
      <p:sp>
        <p:nvSpPr>
          <p:cNvPr id="463" name="Google Shape;463;p32"/>
          <p:cNvSpPr/>
          <p:nvPr/>
        </p:nvSpPr>
        <p:spPr>
          <a:xfrm>
            <a:off x="1011063" y="5506076"/>
            <a:ext cx="35814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Multiple Linear Regression</a:t>
            </a:r>
            <a:endParaRPr/>
          </a:p>
        </p:txBody>
      </p:sp>
      <p:sp>
        <p:nvSpPr>
          <p:cNvPr id="464" name="Google Shape;464;p32"/>
          <p:cNvSpPr txBox="1"/>
          <p:nvPr/>
        </p:nvSpPr>
        <p:spPr>
          <a:xfrm>
            <a:off x="1395428" y="2065962"/>
            <a:ext cx="281276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RMSE = 6047.269</a:t>
            </a:r>
            <a:endParaRPr/>
          </a:p>
        </p:txBody>
      </p:sp>
      <p:sp>
        <p:nvSpPr>
          <p:cNvPr id="465" name="Google Shape;465;p32"/>
          <p:cNvSpPr txBox="1"/>
          <p:nvPr/>
        </p:nvSpPr>
        <p:spPr>
          <a:xfrm>
            <a:off x="5159803" y="2491479"/>
            <a:ext cx="281276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RMSE = 6564.735</a:t>
            </a:r>
            <a:endParaRPr/>
          </a:p>
        </p:txBody>
      </p:sp>
      <p:sp>
        <p:nvSpPr>
          <p:cNvPr id="466" name="Google Shape;466;p32"/>
          <p:cNvSpPr txBox="1"/>
          <p:nvPr/>
        </p:nvSpPr>
        <p:spPr>
          <a:xfrm>
            <a:off x="8971774" y="2933133"/>
            <a:ext cx="281276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RMSE = 8220.986</a:t>
            </a:r>
            <a:endParaRPr/>
          </a:p>
        </p:txBody>
      </p:sp>
      <p:sp>
        <p:nvSpPr>
          <p:cNvPr id="467" name="Google Shape;467;p32"/>
          <p:cNvSpPr/>
          <p:nvPr/>
        </p:nvSpPr>
        <p:spPr>
          <a:xfrm>
            <a:off x="6332610" y="3484331"/>
            <a:ext cx="451117" cy="45111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2</a:t>
            </a:r>
            <a:endParaRPr/>
          </a:p>
        </p:txBody>
      </p:sp>
      <p:sp>
        <p:nvSpPr>
          <p:cNvPr id="468" name="Google Shape;468;p32"/>
          <p:cNvSpPr/>
          <p:nvPr/>
        </p:nvSpPr>
        <p:spPr>
          <a:xfrm>
            <a:off x="2420136" y="3223662"/>
            <a:ext cx="451117" cy="45111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1</a:t>
            </a:r>
            <a:endParaRPr/>
          </a:p>
        </p:txBody>
      </p:sp>
      <p:sp>
        <p:nvSpPr>
          <p:cNvPr id="469" name="Google Shape;469;p32"/>
          <p:cNvSpPr/>
          <p:nvPr/>
        </p:nvSpPr>
        <p:spPr>
          <a:xfrm>
            <a:off x="10064616" y="3719189"/>
            <a:ext cx="451117" cy="45111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73" name="Shape 473"/>
        <p:cNvGrpSpPr/>
        <p:nvPr/>
      </p:nvGrpSpPr>
      <p:grpSpPr>
        <a:xfrm>
          <a:off x="0" y="0"/>
          <a:ext cx="0" cy="0"/>
          <a:chOff x="0" y="0"/>
          <a:chExt cx="0" cy="0"/>
        </a:xfrm>
      </p:grpSpPr>
      <p:sp>
        <p:nvSpPr>
          <p:cNvPr id="474" name="Google Shape;474;p33"/>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 name="Google Shape;475;p33"/>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 name="Google Shape;476;p33"/>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7" name="Google Shape;477;p33"/>
          <p:cNvSpPr txBox="1"/>
          <p:nvPr/>
        </p:nvSpPr>
        <p:spPr>
          <a:xfrm>
            <a:off x="724395" y="961901"/>
            <a:ext cx="697081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E2E770"/>
                </a:solidFill>
                <a:latin typeface="Calibri"/>
                <a:ea typeface="Calibri"/>
                <a:cs typeface="Calibri"/>
                <a:sym typeface="Calibri"/>
              </a:rPr>
              <a:t>RESULTS</a:t>
            </a:r>
            <a:endParaRPr/>
          </a:p>
        </p:txBody>
      </p:sp>
      <p:sp>
        <p:nvSpPr>
          <p:cNvPr id="478" name="Google Shape;478;p33"/>
          <p:cNvSpPr txBox="1"/>
          <p:nvPr/>
        </p:nvSpPr>
        <p:spPr>
          <a:xfrm>
            <a:off x="724395" y="2327564"/>
            <a:ext cx="826522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EB698C"/>
                </a:solidFill>
                <a:latin typeface="Calibri"/>
                <a:ea typeface="Calibri"/>
                <a:cs typeface="Calibri"/>
                <a:sym typeface="Calibri"/>
              </a:rPr>
              <a:t>Relationship between RMSE and Prediction:</a:t>
            </a:r>
            <a:endParaRPr sz="2000">
              <a:solidFill>
                <a:srgbClr val="EB698C"/>
              </a:solidFill>
              <a:latin typeface="Calibri"/>
              <a:ea typeface="Calibri"/>
              <a:cs typeface="Calibri"/>
              <a:sym typeface="Calibri"/>
            </a:endParaRPr>
          </a:p>
          <a:p>
            <a:pPr indent="0" lvl="0" marL="0" marR="0" rtl="0" algn="l">
              <a:spcBef>
                <a:spcPts val="0"/>
              </a:spcBef>
              <a:spcAft>
                <a:spcPts val="0"/>
              </a:spcAft>
              <a:buNone/>
            </a:pPr>
            <a:br>
              <a:rPr lang="en-US" sz="2000">
                <a:solidFill>
                  <a:schemeClr val="lt1"/>
                </a:solidFill>
                <a:latin typeface="Calibri"/>
                <a:ea typeface="Calibri"/>
                <a:cs typeface="Calibri"/>
                <a:sym typeface="Calibri"/>
              </a:rPr>
            </a:br>
            <a:r>
              <a:rPr b="1" lang="en-US" sz="2000">
                <a:solidFill>
                  <a:schemeClr val="lt1"/>
                </a:solidFill>
                <a:latin typeface="Calibri"/>
                <a:ea typeface="Calibri"/>
                <a:cs typeface="Calibri"/>
                <a:sym typeface="Calibri"/>
              </a:rPr>
              <a:t>Lower the RMSE value, better is the prediction rate of the model.</a:t>
            </a:r>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The graph indicates the lowest RMSE value depicted by </a:t>
            </a:r>
            <a:r>
              <a:rPr b="1" i="1" lang="en-US" sz="2000">
                <a:solidFill>
                  <a:schemeClr val="lt1"/>
                </a:solidFill>
                <a:latin typeface="Calibri"/>
                <a:ea typeface="Calibri"/>
                <a:cs typeface="Calibri"/>
                <a:sym typeface="Calibri"/>
              </a:rPr>
              <a:t>multiple linear regression </a:t>
            </a:r>
            <a:r>
              <a:rPr b="1" lang="en-US" sz="2000">
                <a:solidFill>
                  <a:schemeClr val="lt1"/>
                </a:solidFill>
                <a:latin typeface="Calibri"/>
                <a:ea typeface="Calibri"/>
                <a:cs typeface="Calibri"/>
                <a:sym typeface="Calibri"/>
              </a:rPr>
              <a:t>at 6047.269.</a:t>
            </a:r>
            <a:endParaRPr/>
          </a:p>
          <a:p>
            <a:pPr indent="0" lvl="0" marL="0" marR="0" rtl="0" algn="l">
              <a:spcBef>
                <a:spcPts val="0"/>
              </a:spcBef>
              <a:spcAft>
                <a:spcPts val="0"/>
              </a:spcAft>
              <a:buNone/>
            </a:pPr>
            <a:br>
              <a:rPr b="1" lang="en-US" sz="2000">
                <a:solidFill>
                  <a:schemeClr val="lt1"/>
                </a:solidFill>
                <a:latin typeface="Calibri"/>
                <a:ea typeface="Calibri"/>
                <a:cs typeface="Calibri"/>
                <a:sym typeface="Calibri"/>
              </a:rPr>
            </a:br>
            <a:r>
              <a:rPr b="1" lang="en-US" sz="2000">
                <a:solidFill>
                  <a:schemeClr val="lt1"/>
                </a:solidFill>
                <a:latin typeface="Calibri"/>
                <a:ea typeface="Calibri"/>
                <a:cs typeface="Calibri"/>
                <a:sym typeface="Calibri"/>
              </a:rPr>
              <a:t>Thus, proving the that prediction made by this model is more accurate than other models.</a:t>
            </a:r>
            <a:endParaRPr/>
          </a:p>
          <a:p>
            <a:pPr indent="0" lvl="0" marL="0" marR="0" rtl="0" algn="l">
              <a:spcBef>
                <a:spcPts val="0"/>
              </a:spcBef>
              <a:spcAft>
                <a:spcPts val="0"/>
              </a:spcAft>
              <a:buNone/>
            </a:pPr>
            <a:br>
              <a:rPr lang="en-US" sz="2000">
                <a:solidFill>
                  <a:schemeClr val="lt1"/>
                </a:solidFill>
                <a:latin typeface="Calibri"/>
                <a:ea typeface="Calibri"/>
                <a:cs typeface="Calibri"/>
                <a:sym typeface="Calibri"/>
              </a:rPr>
            </a:br>
            <a:br>
              <a:rPr lang="en-US" sz="2000">
                <a:solidFill>
                  <a:schemeClr val="lt1"/>
                </a:solidFill>
                <a:latin typeface="Calibri"/>
                <a:ea typeface="Calibri"/>
                <a:cs typeface="Calibri"/>
                <a:sym typeface="Calibri"/>
              </a:rPr>
            </a:br>
            <a:endParaRPr sz="20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482" name="Shape 482"/>
        <p:cNvGrpSpPr/>
        <p:nvPr/>
      </p:nvGrpSpPr>
      <p:grpSpPr>
        <a:xfrm>
          <a:off x="0" y="0"/>
          <a:ext cx="0" cy="0"/>
          <a:chOff x="0" y="0"/>
          <a:chExt cx="0" cy="0"/>
        </a:xfrm>
      </p:grpSpPr>
      <p:sp>
        <p:nvSpPr>
          <p:cNvPr id="483" name="Google Shape;483;p34"/>
          <p:cNvSpPr/>
          <p:nvPr/>
        </p:nvSpPr>
        <p:spPr>
          <a:xfrm rot="-2538423">
            <a:off x="10306661" y="-880441"/>
            <a:ext cx="548554" cy="5370184"/>
          </a:xfrm>
          <a:custGeom>
            <a:rect b="b" l="l" r="r" t="t"/>
            <a:pathLst>
              <a:path extrusionOk="0" h="5370184" w="54855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4" name="Google Shape;484;p34"/>
          <p:cNvSpPr/>
          <p:nvPr/>
        </p:nvSpPr>
        <p:spPr>
          <a:xfrm rot="-2538423">
            <a:off x="10682119" y="-733829"/>
            <a:ext cx="530340" cy="4315546"/>
          </a:xfrm>
          <a:custGeom>
            <a:rect b="b" l="l" r="r" t="t"/>
            <a:pathLst>
              <a:path extrusionOk="0" h="4315546" w="530340">
                <a:moveTo>
                  <a:pt x="11748" y="0"/>
                </a:moveTo>
                <a:lnTo>
                  <a:pt x="530340" y="473694"/>
                </a:lnTo>
                <a:lnTo>
                  <a:pt x="524835" y="3727355"/>
                </a:lnTo>
                <a:lnTo>
                  <a:pt x="0" y="4315546"/>
                </a:lnTo>
                <a:cubicBezTo>
                  <a:pt x="6808" y="2189895"/>
                  <a:pt x="4940" y="2125651"/>
                  <a:pt x="117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5" name="Google Shape;485;p34"/>
          <p:cNvSpPr/>
          <p:nvPr/>
        </p:nvSpPr>
        <p:spPr>
          <a:xfrm rot="-2538423">
            <a:off x="9611521" y="-1141075"/>
            <a:ext cx="556134" cy="7463630"/>
          </a:xfrm>
          <a:custGeom>
            <a:rect b="b" l="l" r="r" t="t"/>
            <a:pathLst>
              <a:path extrusionOk="0" h="7463630" w="556134">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6" name="Google Shape;486;p34"/>
          <p:cNvSpPr txBox="1"/>
          <p:nvPr/>
        </p:nvSpPr>
        <p:spPr>
          <a:xfrm>
            <a:off x="724395" y="961901"/>
            <a:ext cx="697081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E2E770"/>
                </a:solidFill>
                <a:latin typeface="Calibri"/>
                <a:ea typeface="Calibri"/>
                <a:cs typeface="Calibri"/>
                <a:sym typeface="Calibri"/>
              </a:rPr>
              <a:t>CONCLUSION</a:t>
            </a:r>
            <a:endParaRPr/>
          </a:p>
        </p:txBody>
      </p:sp>
      <p:sp>
        <p:nvSpPr>
          <p:cNvPr id="487" name="Google Shape;487;p34"/>
          <p:cNvSpPr txBox="1"/>
          <p:nvPr/>
        </p:nvSpPr>
        <p:spPr>
          <a:xfrm>
            <a:off x="724395" y="2327564"/>
            <a:ext cx="8265226" cy="317009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Arial"/>
              <a:buChar char="•"/>
            </a:pPr>
            <a:r>
              <a:rPr b="1" lang="en-US" sz="2000">
                <a:solidFill>
                  <a:schemeClr val="lt1"/>
                </a:solidFill>
                <a:latin typeface="Calibri"/>
                <a:ea typeface="Calibri"/>
                <a:cs typeface="Calibri"/>
                <a:sym typeface="Calibri"/>
              </a:rPr>
              <a:t>This analysis helped us understand the data validation for the used-cars in the United States.</a:t>
            </a:r>
            <a:endParaRPr/>
          </a:p>
          <a:p>
            <a:pPr indent="-342900" lvl="0" marL="342900" marR="0" rtl="0" algn="l">
              <a:spcBef>
                <a:spcPts val="0"/>
              </a:spcBef>
              <a:spcAft>
                <a:spcPts val="0"/>
              </a:spcAft>
              <a:buClr>
                <a:schemeClr val="lt1"/>
              </a:buClr>
              <a:buSzPts val="2000"/>
              <a:buFont typeface="Arial"/>
              <a:buChar char="•"/>
            </a:pPr>
            <a:br>
              <a:rPr b="1" lang="en-US" sz="2000">
                <a:solidFill>
                  <a:schemeClr val="lt1"/>
                </a:solidFill>
                <a:latin typeface="Calibri"/>
                <a:ea typeface="Calibri"/>
                <a:cs typeface="Calibri"/>
                <a:sym typeface="Calibri"/>
              </a:rPr>
            </a:br>
            <a:r>
              <a:rPr b="1" lang="en-US" sz="2000">
                <a:solidFill>
                  <a:schemeClr val="lt1"/>
                </a:solidFill>
                <a:latin typeface="Calibri"/>
                <a:ea typeface="Calibri"/>
                <a:cs typeface="Calibri"/>
                <a:sym typeface="Calibri"/>
              </a:rPr>
              <a:t>The concept of RMSE value is utilized to evaluate the efficiency of prediction.</a:t>
            </a:r>
            <a:endParaRPr/>
          </a:p>
          <a:p>
            <a:pPr indent="-342900" lvl="0" marL="342900" marR="0" rtl="0" algn="l">
              <a:spcBef>
                <a:spcPts val="0"/>
              </a:spcBef>
              <a:spcAft>
                <a:spcPts val="0"/>
              </a:spcAft>
              <a:buClr>
                <a:schemeClr val="lt1"/>
              </a:buClr>
              <a:buSzPts val="2000"/>
              <a:buFont typeface="Arial"/>
              <a:buChar char="•"/>
            </a:pPr>
            <a:br>
              <a:rPr b="1" lang="en-US" sz="2000">
                <a:solidFill>
                  <a:schemeClr val="lt1"/>
                </a:solidFill>
                <a:latin typeface="Calibri"/>
                <a:ea typeface="Calibri"/>
                <a:cs typeface="Calibri"/>
                <a:sym typeface="Calibri"/>
              </a:rPr>
            </a:br>
            <a:r>
              <a:rPr b="1" lang="en-US" sz="2000">
                <a:solidFill>
                  <a:schemeClr val="lt1"/>
                </a:solidFill>
                <a:latin typeface="Calibri"/>
                <a:ea typeface="Calibri"/>
                <a:cs typeface="Calibri"/>
                <a:sym typeface="Calibri"/>
              </a:rPr>
              <a:t>This tool can be used in the real-life by the car dealers to maximize their sales, manage their stock efficiently, provide the customer with the best possible price and build a long-lasting relationship down the line.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138" name="Shape 138"/>
        <p:cNvGrpSpPr/>
        <p:nvPr/>
      </p:nvGrpSpPr>
      <p:grpSpPr>
        <a:xfrm>
          <a:off x="0" y="0"/>
          <a:ext cx="0" cy="0"/>
          <a:chOff x="0" y="0"/>
          <a:chExt cx="0" cy="0"/>
        </a:xfrm>
      </p:grpSpPr>
      <p:sp>
        <p:nvSpPr>
          <p:cNvPr id="139" name="Google Shape;139;p4"/>
          <p:cNvSpPr txBox="1"/>
          <p:nvPr/>
        </p:nvSpPr>
        <p:spPr>
          <a:xfrm>
            <a:off x="5162142" y="760070"/>
            <a:ext cx="6663618"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E2E770"/>
              </a:buClr>
              <a:buSzPts val="4400"/>
              <a:buFont typeface="Arial"/>
              <a:buNone/>
            </a:pPr>
            <a:r>
              <a:rPr b="1" i="0" lang="en-US" sz="4400" u="none" cap="none" strike="noStrike">
                <a:solidFill>
                  <a:srgbClr val="E2E770"/>
                </a:solidFill>
                <a:latin typeface="Arial"/>
                <a:ea typeface="Arial"/>
                <a:cs typeface="Arial"/>
                <a:sym typeface="Arial"/>
              </a:rPr>
              <a:t>PROBLEM DESCRIPTION </a:t>
            </a:r>
            <a:r>
              <a:rPr b="1" lang="en-US" sz="4400">
                <a:solidFill>
                  <a:srgbClr val="E2E770"/>
                </a:solidFill>
                <a:latin typeface="Arial"/>
                <a:ea typeface="Arial"/>
                <a:cs typeface="Arial"/>
                <a:sym typeface="Arial"/>
              </a:rPr>
              <a:t>AND BACKGROUND</a:t>
            </a:r>
            <a:endParaRPr b="1" i="0" sz="4400" u="none" cap="none" strike="noStrike">
              <a:solidFill>
                <a:srgbClr val="E2E770"/>
              </a:solidFill>
              <a:latin typeface="Arial"/>
              <a:ea typeface="Arial"/>
              <a:cs typeface="Arial"/>
              <a:sym typeface="Arial"/>
            </a:endParaRPr>
          </a:p>
        </p:txBody>
      </p:sp>
      <p:grpSp>
        <p:nvGrpSpPr>
          <p:cNvPr id="140" name="Google Shape;140;p4"/>
          <p:cNvGrpSpPr/>
          <p:nvPr/>
        </p:nvGrpSpPr>
        <p:grpSpPr>
          <a:xfrm>
            <a:off x="1436386" y="989937"/>
            <a:ext cx="2990000" cy="4896894"/>
            <a:chOff x="1312561" y="1955177"/>
            <a:chExt cx="2342184" cy="3835929"/>
          </a:xfrm>
        </p:grpSpPr>
        <p:sp>
          <p:nvSpPr>
            <p:cNvPr id="141" name="Google Shape;141;p4"/>
            <p:cNvSpPr/>
            <p:nvPr/>
          </p:nvSpPr>
          <p:spPr>
            <a:xfrm>
              <a:off x="1312561" y="5631321"/>
              <a:ext cx="2342184" cy="159785"/>
            </a:xfrm>
            <a:prstGeom prst="ellipse">
              <a:avLst/>
            </a:prstGeom>
            <a:solidFill>
              <a:schemeClr val="dk2">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2" name="Google Shape;142;p4"/>
            <p:cNvSpPr/>
            <p:nvPr/>
          </p:nvSpPr>
          <p:spPr>
            <a:xfrm>
              <a:off x="1577592" y="1955177"/>
              <a:ext cx="1812459" cy="3756037"/>
            </a:xfrm>
            <a:custGeom>
              <a:rect b="b" l="l" r="r" t="t"/>
              <a:pathLst>
                <a:path extrusionOk="0" h="2118" w="1022">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sp>
        <p:nvSpPr>
          <p:cNvPr id="143" name="Google Shape;143;p4"/>
          <p:cNvSpPr txBox="1"/>
          <p:nvPr/>
        </p:nvSpPr>
        <p:spPr>
          <a:xfrm>
            <a:off x="5976787" y="2689498"/>
            <a:ext cx="4778827" cy="3685624"/>
          </a:xfrm>
          <a:prstGeom prst="rect">
            <a:avLst/>
          </a:prstGeom>
          <a:noFill/>
          <a:ln>
            <a:noFill/>
          </a:ln>
        </p:spPr>
        <p:txBody>
          <a:bodyPr anchorCtr="0" anchor="t" bIns="45700" lIns="91425" spcFirstLastPara="1" rIns="91425" wrap="square" tIns="45700">
            <a:spAutoFit/>
          </a:bodyPr>
          <a:lstStyle/>
          <a:p>
            <a:pPr indent="0" lvl="0" marL="38100" marR="0" rtl="0" algn="l">
              <a:spcBef>
                <a:spcPts val="0"/>
              </a:spcBef>
              <a:spcAft>
                <a:spcPts val="0"/>
              </a:spcAft>
              <a:buNone/>
            </a:pPr>
            <a:r>
              <a:rPr b="1" lang="en-US" sz="1800">
                <a:solidFill>
                  <a:srgbClr val="17F8FF"/>
                </a:solidFill>
                <a:latin typeface="Calibri"/>
                <a:ea typeface="Calibri"/>
                <a:cs typeface="Calibri"/>
                <a:sym typeface="Calibri"/>
              </a:rPr>
              <a:t>Recent Market Trend</a:t>
            </a:r>
            <a:endParaRPr/>
          </a:p>
          <a:p>
            <a:pPr indent="-419100" lvl="1" marL="1371600" marR="0" rtl="0" algn="l">
              <a:spcBef>
                <a:spcPts val="0"/>
              </a:spcBef>
              <a:spcAft>
                <a:spcPts val="0"/>
              </a:spcAft>
              <a:buClr>
                <a:schemeClr val="lt1"/>
              </a:buClr>
              <a:buSzPts val="3000"/>
              <a:buFont typeface="Calibri"/>
              <a:buChar char="○"/>
            </a:pPr>
            <a:r>
              <a:rPr b="0" i="0" lang="en-US" sz="1800" u="none" cap="none" strike="noStrike">
                <a:solidFill>
                  <a:schemeClr val="lt1"/>
                </a:solidFill>
                <a:latin typeface="Calibri"/>
                <a:ea typeface="Calibri"/>
                <a:cs typeface="Calibri"/>
                <a:sym typeface="Calibri"/>
              </a:rPr>
              <a:t>Fall in new car purchases</a:t>
            </a:r>
            <a:endParaRPr/>
          </a:p>
          <a:p>
            <a:pPr indent="-419100" lvl="1" marL="1371600" marR="0" rtl="0" algn="l">
              <a:spcBef>
                <a:spcPts val="0"/>
              </a:spcBef>
              <a:spcAft>
                <a:spcPts val="0"/>
              </a:spcAft>
              <a:buClr>
                <a:schemeClr val="lt1"/>
              </a:buClr>
              <a:buSzPts val="3000"/>
              <a:buFont typeface="Calibri"/>
              <a:buChar char="○"/>
            </a:pPr>
            <a:r>
              <a:rPr b="0" i="0" lang="en-US" sz="1800" u="none" cap="none" strike="noStrike">
                <a:solidFill>
                  <a:schemeClr val="lt1"/>
                </a:solidFill>
                <a:latin typeface="Calibri"/>
                <a:ea typeface="Calibri"/>
                <a:cs typeface="Calibri"/>
                <a:sym typeface="Calibri"/>
              </a:rPr>
              <a:t>Resale value is always fluctuating.</a:t>
            </a:r>
            <a:endParaRPr/>
          </a:p>
          <a:p>
            <a:pPr indent="0" lvl="0" marL="38100" marR="0" rtl="0" algn="l">
              <a:spcBef>
                <a:spcPts val="2100"/>
              </a:spcBef>
              <a:spcAft>
                <a:spcPts val="0"/>
              </a:spcAft>
              <a:buNone/>
            </a:pPr>
            <a:r>
              <a:rPr b="1" lang="en-US" sz="1800">
                <a:solidFill>
                  <a:srgbClr val="17F8FF"/>
                </a:solidFill>
                <a:latin typeface="Calibri"/>
                <a:ea typeface="Calibri"/>
                <a:cs typeface="Calibri"/>
                <a:sym typeface="Calibri"/>
              </a:rPr>
              <a:t>Relation between variables</a:t>
            </a:r>
            <a:endParaRPr/>
          </a:p>
          <a:p>
            <a:pPr indent="-419100" lvl="1" marL="1371600" marR="0" rtl="0" algn="l">
              <a:spcBef>
                <a:spcPts val="0"/>
              </a:spcBef>
              <a:spcAft>
                <a:spcPts val="0"/>
              </a:spcAft>
              <a:buClr>
                <a:schemeClr val="lt1"/>
              </a:buClr>
              <a:buSzPts val="3000"/>
              <a:buFont typeface="Calibri"/>
              <a:buChar char="○"/>
            </a:pPr>
            <a:r>
              <a:rPr b="0" i="0" lang="en-US" sz="1800" u="none" cap="none" strike="noStrike">
                <a:solidFill>
                  <a:schemeClr val="lt1"/>
                </a:solidFill>
                <a:latin typeface="Calibri"/>
                <a:ea typeface="Calibri"/>
                <a:cs typeface="Calibri"/>
                <a:sym typeface="Calibri"/>
              </a:rPr>
              <a:t>Positive impact </a:t>
            </a:r>
            <a:endParaRPr/>
          </a:p>
          <a:p>
            <a:pPr indent="-419100" lvl="1" marL="1371600" marR="0" rtl="0" algn="l">
              <a:spcBef>
                <a:spcPts val="0"/>
              </a:spcBef>
              <a:spcAft>
                <a:spcPts val="0"/>
              </a:spcAft>
              <a:buClr>
                <a:schemeClr val="lt1"/>
              </a:buClr>
              <a:buSzPts val="3000"/>
              <a:buFont typeface="Calibri"/>
              <a:buChar char="○"/>
            </a:pPr>
            <a:r>
              <a:rPr b="0" i="0" lang="en-US" sz="1800" u="none" cap="none" strike="noStrike">
                <a:solidFill>
                  <a:schemeClr val="lt1"/>
                </a:solidFill>
                <a:latin typeface="Calibri"/>
                <a:ea typeface="Calibri"/>
                <a:cs typeface="Calibri"/>
                <a:sym typeface="Calibri"/>
              </a:rPr>
              <a:t>Negative Impact</a:t>
            </a:r>
            <a:endParaRPr/>
          </a:p>
          <a:p>
            <a:pPr indent="-228600" lvl="1" marL="1371600" marR="0" rtl="0" algn="l">
              <a:spcBef>
                <a:spcPts val="0"/>
              </a:spcBef>
              <a:spcAft>
                <a:spcPts val="0"/>
              </a:spcAft>
              <a:buClr>
                <a:schemeClr val="dk1"/>
              </a:buClr>
              <a:buSzPts val="3000"/>
              <a:buFont typeface="Calibri"/>
              <a:buNone/>
            </a:pPr>
            <a:r>
              <a:t/>
            </a:r>
            <a:endParaRPr b="1" i="0" sz="1800" u="none" cap="none" strike="noStrike">
              <a:solidFill>
                <a:srgbClr val="65CEF7"/>
              </a:solidFill>
              <a:latin typeface="Calibri"/>
              <a:ea typeface="Calibri"/>
              <a:cs typeface="Calibri"/>
              <a:sym typeface="Calibri"/>
            </a:endParaRPr>
          </a:p>
          <a:p>
            <a:pPr indent="0" lvl="0" marL="38100" marR="0" rtl="0" algn="l">
              <a:spcBef>
                <a:spcPts val="0"/>
              </a:spcBef>
              <a:spcAft>
                <a:spcPts val="0"/>
              </a:spcAft>
              <a:buNone/>
            </a:pPr>
            <a:r>
              <a:rPr b="1" lang="en-US" sz="1800">
                <a:solidFill>
                  <a:srgbClr val="17F8FF"/>
                </a:solidFill>
                <a:latin typeface="Calibri"/>
                <a:ea typeface="Calibri"/>
                <a:cs typeface="Calibri"/>
                <a:sym typeface="Calibri"/>
              </a:rPr>
              <a:t>Need for the model</a:t>
            </a:r>
            <a:endParaRPr/>
          </a:p>
          <a:p>
            <a:pPr indent="-419100" lvl="1" marL="1371600" marR="0" rtl="0" algn="l">
              <a:spcBef>
                <a:spcPts val="0"/>
              </a:spcBef>
              <a:spcAft>
                <a:spcPts val="0"/>
              </a:spcAft>
              <a:buClr>
                <a:schemeClr val="lt1"/>
              </a:buClr>
              <a:buSzPts val="3000"/>
              <a:buFont typeface="Calibri"/>
              <a:buChar char="○"/>
            </a:pPr>
            <a:r>
              <a:rPr b="1" i="0" lang="en-US" sz="1800" u="none" cap="none" strike="noStrike">
                <a:solidFill>
                  <a:schemeClr val="lt1"/>
                </a:solidFill>
                <a:latin typeface="Calibri"/>
                <a:ea typeface="Calibri"/>
                <a:cs typeface="Calibri"/>
                <a:sym typeface="Calibri"/>
              </a:rPr>
              <a:t>Assistance for Craigslist and customers</a:t>
            </a:r>
            <a:endParaRPr/>
          </a:p>
          <a:p>
            <a:pPr indent="0" lvl="1" marL="952500" marR="0" rtl="0" algn="l">
              <a:spcBef>
                <a:spcPts val="0"/>
              </a:spcBef>
              <a:spcAft>
                <a:spcPts val="0"/>
              </a:spcAft>
              <a:buNone/>
            </a:pPr>
            <a:r>
              <a:t/>
            </a:r>
            <a:endParaRPr b="1" i="0" sz="18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Arial"/>
              <a:ea typeface="Arial"/>
              <a:cs typeface="Arial"/>
              <a:sym typeface="Arial"/>
            </a:endParaRPr>
          </a:p>
        </p:txBody>
      </p:sp>
      <p:pic>
        <p:nvPicPr>
          <p:cNvPr id="144" name="Google Shape;144;p4"/>
          <p:cNvPicPr preferRelativeResize="0"/>
          <p:nvPr/>
        </p:nvPicPr>
        <p:blipFill rotWithShape="1">
          <a:blip r:embed="rId3">
            <a:alphaModFix/>
          </a:blip>
          <a:srcRect b="0" l="0" r="0" t="0"/>
          <a:stretch/>
        </p:blipFill>
        <p:spPr>
          <a:xfrm>
            <a:off x="-49938" y="0"/>
            <a:ext cx="521208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148" name="Shape 148"/>
        <p:cNvGrpSpPr/>
        <p:nvPr/>
      </p:nvGrpSpPr>
      <p:grpSpPr>
        <a:xfrm>
          <a:off x="0" y="0"/>
          <a:ext cx="0" cy="0"/>
          <a:chOff x="0" y="0"/>
          <a:chExt cx="0" cy="0"/>
        </a:xfrm>
      </p:grpSpPr>
      <p:grpSp>
        <p:nvGrpSpPr>
          <p:cNvPr id="149" name="Google Shape;149;p5"/>
          <p:cNvGrpSpPr/>
          <p:nvPr/>
        </p:nvGrpSpPr>
        <p:grpSpPr>
          <a:xfrm>
            <a:off x="426507" y="1"/>
            <a:ext cx="9926659" cy="6858000"/>
            <a:chOff x="4549775" y="1466850"/>
            <a:chExt cx="3092450" cy="3922713"/>
          </a:xfrm>
        </p:grpSpPr>
        <p:sp>
          <p:nvSpPr>
            <p:cNvPr id="150" name="Google Shape;150;p5"/>
            <p:cNvSpPr/>
            <p:nvPr/>
          </p:nvSpPr>
          <p:spPr>
            <a:xfrm>
              <a:off x="4549775" y="1466850"/>
              <a:ext cx="3092450" cy="3922713"/>
            </a:xfrm>
            <a:custGeom>
              <a:rect b="b" l="l" r="r" t="t"/>
              <a:pathLst>
                <a:path extrusionOk="0" h="2798" w="4410">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51" name="Google Shape;151;p5"/>
            <p:cNvSpPr/>
            <p:nvPr/>
          </p:nvSpPr>
          <p:spPr>
            <a:xfrm>
              <a:off x="4549775" y="1466850"/>
              <a:ext cx="3081338" cy="3763963"/>
            </a:xfrm>
            <a:custGeom>
              <a:rect b="b" l="l" r="r" t="t"/>
              <a:pathLst>
                <a:path extrusionOk="0" h="2685" w="439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sp>
        <p:nvSpPr>
          <p:cNvPr id="152" name="Google Shape;152;p5"/>
          <p:cNvSpPr txBox="1"/>
          <p:nvPr/>
        </p:nvSpPr>
        <p:spPr>
          <a:xfrm>
            <a:off x="553182" y="347455"/>
            <a:ext cx="592741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5"/>
              </a:buClr>
              <a:buSzPts val="3600"/>
              <a:buFont typeface="Arial"/>
              <a:buNone/>
            </a:pPr>
            <a:r>
              <a:rPr b="1" i="0" lang="en-US" sz="3600" cap="none" strike="noStrike">
                <a:solidFill>
                  <a:schemeClr val="accent5"/>
                </a:solidFill>
                <a:latin typeface="Arial"/>
                <a:ea typeface="Arial"/>
                <a:cs typeface="Arial"/>
                <a:sym typeface="Arial"/>
              </a:rPr>
              <a:t>Phases of the project</a:t>
            </a:r>
            <a:endParaRPr/>
          </a:p>
        </p:txBody>
      </p:sp>
      <p:grpSp>
        <p:nvGrpSpPr>
          <p:cNvPr id="153" name="Google Shape;153;p5"/>
          <p:cNvGrpSpPr/>
          <p:nvPr/>
        </p:nvGrpSpPr>
        <p:grpSpPr>
          <a:xfrm>
            <a:off x="1916621" y="3860754"/>
            <a:ext cx="1462984" cy="2261827"/>
            <a:chOff x="7478257" y="2193205"/>
            <a:chExt cx="452893" cy="700189"/>
          </a:xfrm>
        </p:grpSpPr>
        <p:sp>
          <p:nvSpPr>
            <p:cNvPr id="154" name="Google Shape;154;p5"/>
            <p:cNvSpPr/>
            <p:nvPr/>
          </p:nvSpPr>
          <p:spPr>
            <a:xfrm>
              <a:off x="7478257" y="2786413"/>
              <a:ext cx="452893" cy="106981"/>
            </a:xfrm>
            <a:prstGeom prst="ellipse">
              <a:avLst/>
            </a:prstGeom>
            <a:solidFill>
              <a:schemeClr val="dk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5" name="Google Shape;155;p5"/>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grpSp>
        <p:nvGrpSpPr>
          <p:cNvPr id="156" name="Google Shape;156;p5"/>
          <p:cNvGrpSpPr/>
          <p:nvPr/>
        </p:nvGrpSpPr>
        <p:grpSpPr>
          <a:xfrm>
            <a:off x="107950" y="67734"/>
            <a:ext cx="10839450" cy="6701366"/>
            <a:chOff x="2943225" y="38100"/>
            <a:chExt cx="6305550" cy="6818313"/>
          </a:xfrm>
        </p:grpSpPr>
        <p:sp>
          <p:nvSpPr>
            <p:cNvPr id="157" name="Google Shape;157;p5"/>
            <p:cNvSpPr/>
            <p:nvPr/>
          </p:nvSpPr>
          <p:spPr>
            <a:xfrm>
              <a:off x="2943225" y="6856413"/>
              <a:ext cx="6305550" cy="0"/>
            </a:xfrm>
            <a:custGeom>
              <a:rect b="b" l="l" r="r" t="t"/>
              <a:pathLst>
                <a:path extrusionOk="0" h="120000" w="15350">
                  <a:moveTo>
                    <a:pt x="0" y="0"/>
                  </a:moveTo>
                  <a:cubicBezTo>
                    <a:pt x="5120" y="0"/>
                    <a:pt x="10235" y="0"/>
                    <a:pt x="15350" y="0"/>
                  </a:cubicBezTo>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58" name="Google Shape;158;p5"/>
            <p:cNvSpPr/>
            <p:nvPr/>
          </p:nvSpPr>
          <p:spPr>
            <a:xfrm>
              <a:off x="6410325" y="5073650"/>
              <a:ext cx="330200" cy="195263"/>
            </a:xfrm>
            <a:custGeom>
              <a:rect b="b" l="l" r="r" t="t"/>
              <a:pathLst>
                <a:path extrusionOk="0" h="238" w="803">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59" name="Google Shape;159;p5"/>
            <p:cNvSpPr/>
            <p:nvPr/>
          </p:nvSpPr>
          <p:spPr>
            <a:xfrm>
              <a:off x="5848350" y="5321300"/>
              <a:ext cx="330200" cy="184150"/>
            </a:xfrm>
            <a:custGeom>
              <a:rect b="b" l="l" r="r" t="t"/>
              <a:pathLst>
                <a:path extrusionOk="0" h="224" w="80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0" name="Google Shape;160;p5"/>
            <p:cNvSpPr/>
            <p:nvPr/>
          </p:nvSpPr>
          <p:spPr>
            <a:xfrm>
              <a:off x="5286375" y="5554663"/>
              <a:ext cx="331788" cy="204788"/>
            </a:xfrm>
            <a:custGeom>
              <a:rect b="b" l="l" r="r" t="t"/>
              <a:pathLst>
                <a:path extrusionOk="0" h="250" w="807">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1" name="Google Shape;161;p5"/>
            <p:cNvSpPr/>
            <p:nvPr/>
          </p:nvSpPr>
          <p:spPr>
            <a:xfrm>
              <a:off x="6969125" y="4754563"/>
              <a:ext cx="323850" cy="255588"/>
            </a:xfrm>
            <a:custGeom>
              <a:rect b="b" l="l" r="r" t="t"/>
              <a:pathLst>
                <a:path extrusionOk="0" h="311" w="790">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2" name="Google Shape;162;p5"/>
            <p:cNvSpPr/>
            <p:nvPr/>
          </p:nvSpPr>
          <p:spPr>
            <a:xfrm>
              <a:off x="4735513" y="5840413"/>
              <a:ext cx="323850" cy="257175"/>
            </a:xfrm>
            <a:custGeom>
              <a:rect b="b" l="l" r="r" t="t"/>
              <a:pathLst>
                <a:path extrusionOk="0" h="314" w="787">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3" name="Google Shape;163;p5"/>
            <p:cNvSpPr/>
            <p:nvPr/>
          </p:nvSpPr>
          <p:spPr>
            <a:xfrm>
              <a:off x="6248400" y="2874963"/>
              <a:ext cx="130175" cy="155575"/>
            </a:xfrm>
            <a:custGeom>
              <a:rect b="b" l="l" r="r" t="t"/>
              <a:pathLst>
                <a:path extrusionOk="0" h="190" w="316">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4" name="Google Shape;164;p5"/>
            <p:cNvSpPr/>
            <p:nvPr/>
          </p:nvSpPr>
          <p:spPr>
            <a:xfrm>
              <a:off x="7210425" y="3732213"/>
              <a:ext cx="128588" cy="165100"/>
            </a:xfrm>
            <a:custGeom>
              <a:rect b="b" l="l" r="r" t="t"/>
              <a:pathLst>
                <a:path extrusionOk="0" h="202" w="31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5" name="Google Shape;165;p5"/>
            <p:cNvSpPr/>
            <p:nvPr/>
          </p:nvSpPr>
          <p:spPr>
            <a:xfrm>
              <a:off x="6731000" y="3297238"/>
              <a:ext cx="133350" cy="142875"/>
            </a:xfrm>
            <a:custGeom>
              <a:rect b="b" l="l" r="r" t="t"/>
              <a:pathLst>
                <a:path extrusionOk="0" h="174" w="322">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6" name="Google Shape;166;p5"/>
            <p:cNvSpPr/>
            <p:nvPr/>
          </p:nvSpPr>
          <p:spPr>
            <a:xfrm>
              <a:off x="6488113" y="3095625"/>
              <a:ext cx="133350" cy="142875"/>
            </a:xfrm>
            <a:custGeom>
              <a:rect b="b" l="l" r="r" t="t"/>
              <a:pathLst>
                <a:path extrusionOk="0" h="174" w="323">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7" name="Google Shape;167;p5"/>
            <p:cNvSpPr/>
            <p:nvPr/>
          </p:nvSpPr>
          <p:spPr>
            <a:xfrm>
              <a:off x="7419975" y="4445000"/>
              <a:ext cx="120650" cy="185738"/>
            </a:xfrm>
            <a:custGeom>
              <a:rect b="b" l="l" r="r" t="t"/>
              <a:pathLst>
                <a:path extrusionOk="0" h="226" w="291">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8" name="Google Shape;168;p5"/>
            <p:cNvSpPr/>
            <p:nvPr/>
          </p:nvSpPr>
          <p:spPr>
            <a:xfrm>
              <a:off x="6973888" y="3505200"/>
              <a:ext cx="131763" cy="149225"/>
            </a:xfrm>
            <a:custGeom>
              <a:rect b="b" l="l" r="r" t="t"/>
              <a:pathLst>
                <a:path extrusionOk="0" h="181" w="320">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69" name="Google Shape;169;p5"/>
            <p:cNvSpPr/>
            <p:nvPr/>
          </p:nvSpPr>
          <p:spPr>
            <a:xfrm>
              <a:off x="7432675" y="4010025"/>
              <a:ext cx="107950" cy="217488"/>
            </a:xfrm>
            <a:custGeom>
              <a:rect b="b" l="l" r="r" t="t"/>
              <a:pathLst>
                <a:path extrusionOk="0" h="266" w="262">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0" name="Google Shape;170;p5"/>
            <p:cNvSpPr/>
            <p:nvPr/>
          </p:nvSpPr>
          <p:spPr>
            <a:xfrm>
              <a:off x="7256463" y="1908175"/>
              <a:ext cx="103188" cy="61913"/>
            </a:xfrm>
            <a:custGeom>
              <a:rect b="b" l="l" r="r" t="t"/>
              <a:pathLst>
                <a:path extrusionOk="0" h="76" w="251">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1" name="Google Shape;171;p5"/>
            <p:cNvSpPr/>
            <p:nvPr/>
          </p:nvSpPr>
          <p:spPr>
            <a:xfrm>
              <a:off x="7451725" y="1847850"/>
              <a:ext cx="103188" cy="57150"/>
            </a:xfrm>
            <a:custGeom>
              <a:rect b="b" l="l" r="r" t="t"/>
              <a:pathLst>
                <a:path extrusionOk="0" h="71" w="252">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2" name="Google Shape;172;p5"/>
            <p:cNvSpPr/>
            <p:nvPr/>
          </p:nvSpPr>
          <p:spPr>
            <a:xfrm>
              <a:off x="6484938" y="2205038"/>
              <a:ext cx="100013" cy="77788"/>
            </a:xfrm>
            <a:custGeom>
              <a:rect b="b" l="l" r="r" t="t"/>
              <a:pathLst>
                <a:path extrusionOk="0" h="95" w="242">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3" name="Google Shape;173;p5"/>
            <p:cNvSpPr/>
            <p:nvPr/>
          </p:nvSpPr>
          <p:spPr>
            <a:xfrm>
              <a:off x="7645400" y="1778000"/>
              <a:ext cx="103188" cy="61913"/>
            </a:xfrm>
            <a:custGeom>
              <a:rect b="b" l="l" r="r" t="t"/>
              <a:pathLst>
                <a:path extrusionOk="0" h="77" w="248">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4" name="Google Shape;174;p5"/>
            <p:cNvSpPr/>
            <p:nvPr/>
          </p:nvSpPr>
          <p:spPr>
            <a:xfrm>
              <a:off x="7061200" y="1970088"/>
              <a:ext cx="104775" cy="61913"/>
            </a:xfrm>
            <a:custGeom>
              <a:rect b="b" l="l" r="r" t="t"/>
              <a:pathLst>
                <a:path extrusionOk="0" h="75" w="253">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5" name="Google Shape;175;p5"/>
            <p:cNvSpPr/>
            <p:nvPr/>
          </p:nvSpPr>
          <p:spPr>
            <a:xfrm>
              <a:off x="6165850" y="2497138"/>
              <a:ext cx="57150" cy="184150"/>
            </a:xfrm>
            <a:custGeom>
              <a:rect b="b" l="l" r="r" t="t"/>
              <a:pathLst>
                <a:path extrusionOk="0" h="223" w="139">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6" name="Google Shape;176;p5"/>
            <p:cNvSpPr/>
            <p:nvPr/>
          </p:nvSpPr>
          <p:spPr>
            <a:xfrm>
              <a:off x="6677025" y="2116138"/>
              <a:ext cx="100013" cy="66675"/>
            </a:xfrm>
            <a:custGeom>
              <a:rect b="b" l="l" r="r" t="t"/>
              <a:pathLst>
                <a:path extrusionOk="0" h="82" w="246">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7" name="Google Shape;177;p5"/>
            <p:cNvSpPr/>
            <p:nvPr/>
          </p:nvSpPr>
          <p:spPr>
            <a:xfrm>
              <a:off x="6867525" y="2039938"/>
              <a:ext cx="103188" cy="61913"/>
            </a:xfrm>
            <a:custGeom>
              <a:rect b="b" l="l" r="r" t="t"/>
              <a:pathLst>
                <a:path extrusionOk="0" h="76" w="252">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8" name="Google Shape;178;p5"/>
            <p:cNvSpPr/>
            <p:nvPr/>
          </p:nvSpPr>
          <p:spPr>
            <a:xfrm>
              <a:off x="6296025" y="2322513"/>
              <a:ext cx="101600" cy="98425"/>
            </a:xfrm>
            <a:custGeom>
              <a:rect b="b" l="l" r="r" t="t"/>
              <a:pathLst>
                <a:path extrusionOk="0" h="120" w="245">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79" name="Google Shape;179;p5"/>
            <p:cNvSpPr/>
            <p:nvPr/>
          </p:nvSpPr>
          <p:spPr>
            <a:xfrm>
              <a:off x="7839075" y="1689100"/>
              <a:ext cx="103188" cy="73025"/>
            </a:xfrm>
            <a:custGeom>
              <a:rect b="b" l="l" r="r" t="t"/>
              <a:pathLst>
                <a:path extrusionOk="0" h="88" w="251">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0" name="Google Shape;180;p5"/>
            <p:cNvSpPr/>
            <p:nvPr/>
          </p:nvSpPr>
          <p:spPr>
            <a:xfrm>
              <a:off x="8029575" y="1565275"/>
              <a:ext cx="100013" cy="92075"/>
            </a:xfrm>
            <a:custGeom>
              <a:rect b="b" l="l" r="r" t="t"/>
              <a:pathLst>
                <a:path extrusionOk="0" h="111" w="244">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1" name="Google Shape;181;p5"/>
            <p:cNvSpPr/>
            <p:nvPr/>
          </p:nvSpPr>
          <p:spPr>
            <a:xfrm>
              <a:off x="7735888" y="1001713"/>
              <a:ext cx="71438" cy="44450"/>
            </a:xfrm>
            <a:custGeom>
              <a:rect b="b" l="l" r="r" t="t"/>
              <a:pathLst>
                <a:path extrusionOk="0" h="54" w="172">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2" name="Google Shape;182;p5"/>
            <p:cNvSpPr/>
            <p:nvPr/>
          </p:nvSpPr>
          <p:spPr>
            <a:xfrm>
              <a:off x="7480300" y="890588"/>
              <a:ext cx="71438" cy="44450"/>
            </a:xfrm>
            <a:custGeom>
              <a:rect b="b" l="l" r="r" t="t"/>
              <a:pathLst>
                <a:path extrusionOk="0" h="54" w="171">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3" name="Google Shape;183;p5"/>
            <p:cNvSpPr/>
            <p:nvPr/>
          </p:nvSpPr>
          <p:spPr>
            <a:xfrm>
              <a:off x="7610475" y="942975"/>
              <a:ext cx="68263" cy="46038"/>
            </a:xfrm>
            <a:custGeom>
              <a:rect b="b" l="l" r="r" t="t"/>
              <a:pathLst>
                <a:path extrusionOk="0" h="56" w="167">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4" name="Google Shape;184;p5"/>
            <p:cNvSpPr/>
            <p:nvPr/>
          </p:nvSpPr>
          <p:spPr>
            <a:xfrm>
              <a:off x="7351713" y="835025"/>
              <a:ext cx="71438" cy="46038"/>
            </a:xfrm>
            <a:custGeom>
              <a:rect b="b" l="l" r="r" t="t"/>
              <a:pathLst>
                <a:path extrusionOk="0" h="57" w="175">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5" name="Google Shape;185;p5"/>
            <p:cNvSpPr/>
            <p:nvPr/>
          </p:nvSpPr>
          <p:spPr>
            <a:xfrm>
              <a:off x="7226300" y="760413"/>
              <a:ext cx="65088" cy="60325"/>
            </a:xfrm>
            <a:custGeom>
              <a:rect b="b" l="l" r="r" t="t"/>
              <a:pathLst>
                <a:path extrusionOk="0" h="74" w="160">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6" name="Google Shape;186;p5"/>
            <p:cNvSpPr/>
            <p:nvPr/>
          </p:nvSpPr>
          <p:spPr>
            <a:xfrm>
              <a:off x="8166100" y="1408113"/>
              <a:ext cx="42863" cy="109538"/>
            </a:xfrm>
            <a:custGeom>
              <a:rect b="b" l="l" r="r" t="t"/>
              <a:pathLst>
                <a:path extrusionOk="0" h="133" w="10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7" name="Google Shape;187;p5"/>
            <p:cNvSpPr/>
            <p:nvPr/>
          </p:nvSpPr>
          <p:spPr>
            <a:xfrm>
              <a:off x="7864475" y="1058863"/>
              <a:ext cx="68263" cy="50800"/>
            </a:xfrm>
            <a:custGeom>
              <a:rect b="b" l="l" r="r" t="t"/>
              <a:pathLst>
                <a:path extrusionOk="0" h="61" w="168">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8" name="Google Shape;188;p5"/>
            <p:cNvSpPr/>
            <p:nvPr/>
          </p:nvSpPr>
          <p:spPr>
            <a:xfrm>
              <a:off x="7993063" y="1130300"/>
              <a:ext cx="66675" cy="58738"/>
            </a:xfrm>
            <a:custGeom>
              <a:rect b="b" l="l" r="r" t="t"/>
              <a:pathLst>
                <a:path extrusionOk="0" h="72" w="161">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89" name="Google Shape;189;p5"/>
            <p:cNvSpPr/>
            <p:nvPr/>
          </p:nvSpPr>
          <p:spPr>
            <a:xfrm>
              <a:off x="8112125" y="1225550"/>
              <a:ext cx="63500" cy="79375"/>
            </a:xfrm>
            <a:custGeom>
              <a:rect b="b" l="l" r="r" t="t"/>
              <a:pathLst>
                <a:path extrusionOk="0" h="97" w="153">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0" name="Google Shape;190;p5"/>
            <p:cNvSpPr/>
            <p:nvPr/>
          </p:nvSpPr>
          <p:spPr>
            <a:xfrm>
              <a:off x="7593013" y="354013"/>
              <a:ext cx="38100" cy="28575"/>
            </a:xfrm>
            <a:custGeom>
              <a:rect b="b" l="l" r="r" t="t"/>
              <a:pathLst>
                <a:path extrusionOk="0" h="35" w="94">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1" name="Google Shape;191;p5"/>
            <p:cNvSpPr/>
            <p:nvPr/>
          </p:nvSpPr>
          <p:spPr>
            <a:xfrm>
              <a:off x="7985125" y="242888"/>
              <a:ext cx="38100" cy="31750"/>
            </a:xfrm>
            <a:custGeom>
              <a:rect b="b" l="l" r="r" t="t"/>
              <a:pathLst>
                <a:path extrusionOk="0" h="39" w="92">
                  <a:moveTo>
                    <a:pt x="85" y="0"/>
                  </a:moveTo>
                  <a:cubicBezTo>
                    <a:pt x="92" y="29"/>
                    <a:pt x="75" y="29"/>
                    <a:pt x="61" y="31"/>
                  </a:cubicBezTo>
                  <a:cubicBezTo>
                    <a:pt x="13" y="39"/>
                    <a:pt x="13" y="39"/>
                    <a:pt x="0" y="13"/>
                  </a:cubicBezTo>
                  <a:cubicBezTo>
                    <a:pt x="29" y="9"/>
                    <a:pt x="55" y="5"/>
                    <a:pt x="85"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2" name="Google Shape;192;p5"/>
            <p:cNvSpPr/>
            <p:nvPr/>
          </p:nvSpPr>
          <p:spPr>
            <a:xfrm>
              <a:off x="7529513" y="376238"/>
              <a:ext cx="36513" cy="26988"/>
            </a:xfrm>
            <a:custGeom>
              <a:rect b="b" l="l" r="r" t="t"/>
              <a:pathLst>
                <a:path extrusionOk="0" h="34" w="90">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3" name="Google Shape;193;p5"/>
            <p:cNvSpPr/>
            <p:nvPr/>
          </p:nvSpPr>
          <p:spPr>
            <a:xfrm>
              <a:off x="7466013" y="393700"/>
              <a:ext cx="38100" cy="34925"/>
            </a:xfrm>
            <a:custGeom>
              <a:rect b="b" l="l" r="r" t="t"/>
              <a:pathLst>
                <a:path extrusionOk="0" h="44" w="96">
                  <a:moveTo>
                    <a:pt x="96" y="20"/>
                  </a:moveTo>
                  <a:cubicBezTo>
                    <a:pt x="61" y="38"/>
                    <a:pt x="33" y="44"/>
                    <a:pt x="0" y="38"/>
                  </a:cubicBezTo>
                  <a:cubicBezTo>
                    <a:pt x="15" y="9"/>
                    <a:pt x="58" y="0"/>
                    <a:pt x="96" y="2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4" name="Google Shape;194;p5"/>
            <p:cNvSpPr/>
            <p:nvPr/>
          </p:nvSpPr>
          <p:spPr>
            <a:xfrm>
              <a:off x="7400925" y="419100"/>
              <a:ext cx="34925" cy="33338"/>
            </a:xfrm>
            <a:custGeom>
              <a:rect b="b" l="l" r="r" t="t"/>
              <a:pathLst>
                <a:path extrusionOk="0" h="41" w="84">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5" name="Google Shape;195;p5"/>
            <p:cNvSpPr/>
            <p:nvPr/>
          </p:nvSpPr>
          <p:spPr>
            <a:xfrm>
              <a:off x="7337425" y="447675"/>
              <a:ext cx="36513" cy="41275"/>
            </a:xfrm>
            <a:custGeom>
              <a:rect b="b" l="l" r="r" t="t"/>
              <a:pathLst>
                <a:path extrusionOk="0" h="49" w="89">
                  <a:moveTo>
                    <a:pt x="0" y="27"/>
                  </a:moveTo>
                  <a:cubicBezTo>
                    <a:pt x="26" y="9"/>
                    <a:pt x="53" y="0"/>
                    <a:pt x="82" y="3"/>
                  </a:cubicBezTo>
                  <a:cubicBezTo>
                    <a:pt x="89" y="22"/>
                    <a:pt x="78" y="27"/>
                    <a:pt x="66" y="29"/>
                  </a:cubicBezTo>
                  <a:cubicBezTo>
                    <a:pt x="44" y="33"/>
                    <a:pt x="21" y="49"/>
                    <a:pt x="0" y="27"/>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6" name="Google Shape;196;p5"/>
            <p:cNvSpPr/>
            <p:nvPr/>
          </p:nvSpPr>
          <p:spPr>
            <a:xfrm>
              <a:off x="8183563" y="182563"/>
              <a:ext cx="34925" cy="31750"/>
            </a:xfrm>
            <a:custGeom>
              <a:rect b="b" l="l" r="r" t="t"/>
              <a:pathLst>
                <a:path extrusionOk="0" h="38" w="85">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7" name="Google Shape;197;p5"/>
            <p:cNvSpPr/>
            <p:nvPr/>
          </p:nvSpPr>
          <p:spPr>
            <a:xfrm>
              <a:off x="8245475" y="165100"/>
              <a:ext cx="38100" cy="31750"/>
            </a:xfrm>
            <a:custGeom>
              <a:rect b="b" l="l" r="r" t="t"/>
              <a:pathLst>
                <a:path extrusionOk="0" h="38" w="90">
                  <a:moveTo>
                    <a:pt x="90" y="12"/>
                  </a:moveTo>
                  <a:cubicBezTo>
                    <a:pt x="53" y="36"/>
                    <a:pt x="21" y="38"/>
                    <a:pt x="0" y="19"/>
                  </a:cubicBezTo>
                  <a:cubicBezTo>
                    <a:pt x="24" y="0"/>
                    <a:pt x="51" y="2"/>
                    <a:pt x="78" y="0"/>
                  </a:cubicBezTo>
                  <a:cubicBezTo>
                    <a:pt x="81" y="0"/>
                    <a:pt x="86" y="8"/>
                    <a:pt x="90" y="12"/>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8" name="Google Shape;198;p5"/>
            <p:cNvSpPr/>
            <p:nvPr/>
          </p:nvSpPr>
          <p:spPr>
            <a:xfrm>
              <a:off x="8116888" y="207963"/>
              <a:ext cx="36513" cy="25400"/>
            </a:xfrm>
            <a:custGeom>
              <a:rect b="b" l="l" r="r" t="t"/>
              <a:pathLst>
                <a:path extrusionOk="0" h="32" w="87">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199" name="Google Shape;199;p5"/>
            <p:cNvSpPr/>
            <p:nvPr/>
          </p:nvSpPr>
          <p:spPr>
            <a:xfrm>
              <a:off x="7920038" y="263525"/>
              <a:ext cx="38100" cy="26988"/>
            </a:xfrm>
            <a:custGeom>
              <a:rect b="b" l="l" r="r" t="t"/>
              <a:pathLst>
                <a:path extrusionOk="0" h="32" w="95">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0" name="Google Shape;200;p5"/>
            <p:cNvSpPr/>
            <p:nvPr/>
          </p:nvSpPr>
          <p:spPr>
            <a:xfrm>
              <a:off x="7854950" y="280988"/>
              <a:ext cx="36513" cy="31750"/>
            </a:xfrm>
            <a:custGeom>
              <a:rect b="b" l="l" r="r" t="t"/>
              <a:pathLst>
                <a:path extrusionOk="0" h="39" w="90">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1" name="Google Shape;201;p5"/>
            <p:cNvSpPr/>
            <p:nvPr/>
          </p:nvSpPr>
          <p:spPr>
            <a:xfrm>
              <a:off x="7791450" y="292100"/>
              <a:ext cx="36513" cy="33338"/>
            </a:xfrm>
            <a:custGeom>
              <a:rect b="b" l="l" r="r" t="t"/>
              <a:pathLst>
                <a:path extrusionOk="0" h="41" w="90">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2" name="Google Shape;202;p5"/>
            <p:cNvSpPr/>
            <p:nvPr/>
          </p:nvSpPr>
          <p:spPr>
            <a:xfrm>
              <a:off x="7659688" y="334963"/>
              <a:ext cx="36513" cy="31750"/>
            </a:xfrm>
            <a:custGeom>
              <a:rect b="b" l="l" r="r" t="t"/>
              <a:pathLst>
                <a:path extrusionOk="0" h="37" w="8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3" name="Google Shape;203;p5"/>
            <p:cNvSpPr/>
            <p:nvPr/>
          </p:nvSpPr>
          <p:spPr>
            <a:xfrm>
              <a:off x="8440738" y="79375"/>
              <a:ext cx="34925" cy="36513"/>
            </a:xfrm>
            <a:custGeom>
              <a:rect b="b" l="l" r="r" t="t"/>
              <a:pathLst>
                <a:path extrusionOk="0" h="44" w="85">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4" name="Google Shape;204;p5"/>
            <p:cNvSpPr/>
            <p:nvPr/>
          </p:nvSpPr>
          <p:spPr>
            <a:xfrm>
              <a:off x="8375650" y="111125"/>
              <a:ext cx="36513" cy="38100"/>
            </a:xfrm>
            <a:custGeom>
              <a:rect b="b" l="l" r="r" t="t"/>
              <a:pathLst>
                <a:path extrusionOk="0" h="47" w="86">
                  <a:moveTo>
                    <a:pt x="86" y="14"/>
                  </a:moveTo>
                  <a:cubicBezTo>
                    <a:pt x="64" y="40"/>
                    <a:pt x="23" y="47"/>
                    <a:pt x="0" y="29"/>
                  </a:cubicBezTo>
                  <a:cubicBezTo>
                    <a:pt x="24" y="6"/>
                    <a:pt x="60" y="0"/>
                    <a:pt x="86" y="14"/>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5" name="Google Shape;205;p5"/>
            <p:cNvSpPr/>
            <p:nvPr/>
          </p:nvSpPr>
          <p:spPr>
            <a:xfrm>
              <a:off x="7208838" y="523875"/>
              <a:ext cx="36513" cy="41275"/>
            </a:xfrm>
            <a:custGeom>
              <a:rect b="b" l="l" r="r" t="t"/>
              <a:pathLst>
                <a:path extrusionOk="0" h="51" w="92">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6" name="Google Shape;206;p5"/>
            <p:cNvSpPr/>
            <p:nvPr/>
          </p:nvSpPr>
          <p:spPr>
            <a:xfrm>
              <a:off x="7723188" y="317500"/>
              <a:ext cx="39688" cy="25400"/>
            </a:xfrm>
            <a:custGeom>
              <a:rect b="b" l="l" r="r" t="t"/>
              <a:pathLst>
                <a:path extrusionOk="0" h="32" w="98">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7" name="Google Shape;207;p5"/>
            <p:cNvSpPr/>
            <p:nvPr/>
          </p:nvSpPr>
          <p:spPr>
            <a:xfrm>
              <a:off x="8312150" y="139700"/>
              <a:ext cx="34925" cy="31750"/>
            </a:xfrm>
            <a:custGeom>
              <a:rect b="b" l="l" r="r" t="t"/>
              <a:pathLst>
                <a:path extrusionOk="0" h="38" w="87">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8" name="Google Shape;208;p5"/>
            <p:cNvSpPr/>
            <p:nvPr/>
          </p:nvSpPr>
          <p:spPr>
            <a:xfrm>
              <a:off x="8051800" y="220663"/>
              <a:ext cx="36513" cy="33338"/>
            </a:xfrm>
            <a:custGeom>
              <a:rect b="b" l="l" r="r" t="t"/>
              <a:pathLst>
                <a:path extrusionOk="0" h="42" w="88">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09" name="Google Shape;209;p5"/>
            <p:cNvSpPr/>
            <p:nvPr/>
          </p:nvSpPr>
          <p:spPr>
            <a:xfrm>
              <a:off x="7273925" y="479425"/>
              <a:ext cx="33338" cy="36513"/>
            </a:xfrm>
            <a:custGeom>
              <a:rect b="b" l="l" r="r" t="t"/>
              <a:pathLst>
                <a:path extrusionOk="0" h="44" w="81">
                  <a:moveTo>
                    <a:pt x="0" y="44"/>
                  </a:moveTo>
                  <a:cubicBezTo>
                    <a:pt x="5" y="15"/>
                    <a:pt x="43" y="0"/>
                    <a:pt x="81" y="9"/>
                  </a:cubicBezTo>
                  <a:cubicBezTo>
                    <a:pt x="72" y="31"/>
                    <a:pt x="52" y="40"/>
                    <a:pt x="0" y="44"/>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10" name="Google Shape;210;p5"/>
            <p:cNvSpPr/>
            <p:nvPr/>
          </p:nvSpPr>
          <p:spPr>
            <a:xfrm>
              <a:off x="7169150" y="588963"/>
              <a:ext cx="20638" cy="68263"/>
            </a:xfrm>
            <a:custGeom>
              <a:rect b="b" l="l" r="r" t="t"/>
              <a:pathLst>
                <a:path extrusionOk="0" h="84" w="53">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11" name="Google Shape;211;p5"/>
            <p:cNvSpPr/>
            <p:nvPr/>
          </p:nvSpPr>
          <p:spPr>
            <a:xfrm>
              <a:off x="8502650" y="38100"/>
              <a:ext cx="34925" cy="39688"/>
            </a:xfrm>
            <a:custGeom>
              <a:rect b="b" l="l" r="r" t="t"/>
              <a:pathLst>
                <a:path extrusionOk="0" h="48" w="88">
                  <a:moveTo>
                    <a:pt x="0" y="42"/>
                  </a:moveTo>
                  <a:cubicBezTo>
                    <a:pt x="23" y="11"/>
                    <a:pt x="55" y="14"/>
                    <a:pt x="85" y="0"/>
                  </a:cubicBezTo>
                  <a:cubicBezTo>
                    <a:pt x="85" y="12"/>
                    <a:pt x="88" y="20"/>
                    <a:pt x="86" y="23"/>
                  </a:cubicBezTo>
                  <a:cubicBezTo>
                    <a:pt x="72" y="38"/>
                    <a:pt x="30" y="48"/>
                    <a:pt x="0" y="42"/>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sp>
          <p:nvSpPr>
            <p:cNvPr id="212" name="Google Shape;212;p5"/>
            <p:cNvSpPr/>
            <p:nvPr/>
          </p:nvSpPr>
          <p:spPr>
            <a:xfrm>
              <a:off x="7185025" y="700088"/>
              <a:ext cx="15875" cy="30163"/>
            </a:xfrm>
            <a:custGeom>
              <a:rect b="b" l="l" r="r" t="t"/>
              <a:pathLst>
                <a:path extrusionOk="0" h="36" w="38">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solidFill>
              <a:srgbClr val="77777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grpSp>
        <p:nvGrpSpPr>
          <p:cNvPr id="213" name="Google Shape;213;p5"/>
          <p:cNvGrpSpPr/>
          <p:nvPr/>
        </p:nvGrpSpPr>
        <p:grpSpPr>
          <a:xfrm>
            <a:off x="7569864" y="2623182"/>
            <a:ext cx="1166981" cy="1804195"/>
            <a:chOff x="7478257" y="2193205"/>
            <a:chExt cx="452893" cy="700189"/>
          </a:xfrm>
        </p:grpSpPr>
        <p:sp>
          <p:nvSpPr>
            <p:cNvPr id="214" name="Google Shape;214;p5"/>
            <p:cNvSpPr/>
            <p:nvPr/>
          </p:nvSpPr>
          <p:spPr>
            <a:xfrm>
              <a:off x="7478257" y="2786413"/>
              <a:ext cx="452893" cy="106981"/>
            </a:xfrm>
            <a:prstGeom prst="ellipse">
              <a:avLst/>
            </a:prstGeom>
            <a:solidFill>
              <a:schemeClr val="dk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 name="Google Shape;215;p5"/>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grpSp>
        <p:nvGrpSpPr>
          <p:cNvPr id="216" name="Google Shape;216;p5"/>
          <p:cNvGrpSpPr/>
          <p:nvPr/>
        </p:nvGrpSpPr>
        <p:grpSpPr>
          <a:xfrm>
            <a:off x="4955560" y="1181327"/>
            <a:ext cx="1033652" cy="1598064"/>
            <a:chOff x="7478257" y="2193205"/>
            <a:chExt cx="452893" cy="700189"/>
          </a:xfrm>
        </p:grpSpPr>
        <p:sp>
          <p:nvSpPr>
            <p:cNvPr id="217" name="Google Shape;217;p5"/>
            <p:cNvSpPr/>
            <p:nvPr/>
          </p:nvSpPr>
          <p:spPr>
            <a:xfrm>
              <a:off x="7478257" y="2786413"/>
              <a:ext cx="452893" cy="106981"/>
            </a:xfrm>
            <a:prstGeom prst="ellipse">
              <a:avLst/>
            </a:prstGeom>
            <a:solidFill>
              <a:schemeClr val="dk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5"/>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grpSp>
        <p:nvGrpSpPr>
          <p:cNvPr id="219" name="Google Shape;219;p5"/>
          <p:cNvGrpSpPr/>
          <p:nvPr/>
        </p:nvGrpSpPr>
        <p:grpSpPr>
          <a:xfrm>
            <a:off x="8836282" y="147292"/>
            <a:ext cx="880050" cy="1360590"/>
            <a:chOff x="7478257" y="2193205"/>
            <a:chExt cx="452893" cy="700189"/>
          </a:xfrm>
        </p:grpSpPr>
        <p:sp>
          <p:nvSpPr>
            <p:cNvPr id="220" name="Google Shape;220;p5"/>
            <p:cNvSpPr/>
            <p:nvPr/>
          </p:nvSpPr>
          <p:spPr>
            <a:xfrm>
              <a:off x="7478257" y="2786413"/>
              <a:ext cx="452893" cy="106981"/>
            </a:xfrm>
            <a:prstGeom prst="ellipse">
              <a:avLst/>
            </a:prstGeom>
            <a:solidFill>
              <a:schemeClr val="dk2">
                <a:alpha val="2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Google Shape;221;p5"/>
            <p:cNvSpPr/>
            <p:nvPr/>
          </p:nvSpPr>
          <p:spPr>
            <a:xfrm>
              <a:off x="7478257" y="2193205"/>
              <a:ext cx="452893" cy="646699"/>
            </a:xfrm>
            <a:custGeom>
              <a:rect b="b" l="l" r="r" t="t"/>
              <a:pathLst>
                <a:path extrusionOk="0" h="315" w="221">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82F39"/>
                </a:solidFill>
                <a:latin typeface="Calibri"/>
                <a:ea typeface="Calibri"/>
                <a:cs typeface="Calibri"/>
                <a:sym typeface="Calibri"/>
              </a:endParaRPr>
            </a:p>
          </p:txBody>
        </p:sp>
      </p:grpSp>
      <p:sp>
        <p:nvSpPr>
          <p:cNvPr id="222" name="Google Shape;222;p5"/>
          <p:cNvSpPr txBox="1"/>
          <p:nvPr/>
        </p:nvSpPr>
        <p:spPr>
          <a:xfrm>
            <a:off x="2145346" y="4129219"/>
            <a:ext cx="1033652"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5000"/>
              <a:buFont typeface="Arial"/>
              <a:buNone/>
            </a:pPr>
            <a:r>
              <a:rPr b="0" i="0" lang="en-US" sz="5000" u="none" cap="none" strike="noStrike">
                <a:solidFill>
                  <a:srgbClr val="FFFFFF"/>
                </a:solidFill>
                <a:latin typeface="Arial"/>
                <a:ea typeface="Arial"/>
                <a:cs typeface="Arial"/>
                <a:sym typeface="Arial"/>
              </a:rPr>
              <a:t>01</a:t>
            </a:r>
            <a:endParaRPr b="0" i="0" sz="5000" u="none" cap="none" strike="noStrike">
              <a:solidFill>
                <a:srgbClr val="FFFFFF"/>
              </a:solidFill>
              <a:latin typeface="Arial"/>
              <a:ea typeface="Arial"/>
              <a:cs typeface="Arial"/>
              <a:sym typeface="Arial"/>
            </a:endParaRPr>
          </a:p>
        </p:txBody>
      </p:sp>
      <p:sp>
        <p:nvSpPr>
          <p:cNvPr id="223" name="Google Shape;223;p5"/>
          <p:cNvSpPr txBox="1"/>
          <p:nvPr/>
        </p:nvSpPr>
        <p:spPr>
          <a:xfrm>
            <a:off x="7636527" y="2840814"/>
            <a:ext cx="103365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Arial"/>
              <a:buNone/>
            </a:pPr>
            <a:r>
              <a:rPr b="0" i="0" lang="en-US" sz="4000" u="none" cap="none" strike="noStrike">
                <a:solidFill>
                  <a:srgbClr val="FFFFFF"/>
                </a:solidFill>
                <a:latin typeface="Arial"/>
                <a:ea typeface="Arial"/>
                <a:cs typeface="Arial"/>
                <a:sym typeface="Arial"/>
              </a:rPr>
              <a:t>02</a:t>
            </a:r>
            <a:endParaRPr b="0" i="0" sz="4000" u="none" cap="none" strike="noStrike">
              <a:solidFill>
                <a:srgbClr val="FFFFFF"/>
              </a:solidFill>
              <a:latin typeface="Arial"/>
              <a:ea typeface="Arial"/>
              <a:cs typeface="Arial"/>
              <a:sym typeface="Arial"/>
            </a:endParaRPr>
          </a:p>
        </p:txBody>
      </p:sp>
      <p:sp>
        <p:nvSpPr>
          <p:cNvPr id="224" name="Google Shape;224;p5"/>
          <p:cNvSpPr txBox="1"/>
          <p:nvPr/>
        </p:nvSpPr>
        <p:spPr>
          <a:xfrm>
            <a:off x="4941744" y="1351079"/>
            <a:ext cx="1033652" cy="6309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500"/>
              <a:buFont typeface="Arial"/>
              <a:buNone/>
            </a:pPr>
            <a:r>
              <a:rPr b="0" i="0" lang="en-US" sz="3500" u="none" cap="none" strike="noStrike">
                <a:solidFill>
                  <a:srgbClr val="FFFFFF"/>
                </a:solidFill>
                <a:latin typeface="Arial"/>
                <a:ea typeface="Arial"/>
                <a:cs typeface="Arial"/>
                <a:sym typeface="Arial"/>
              </a:rPr>
              <a:t>03</a:t>
            </a:r>
            <a:endParaRPr b="0" i="0" sz="3500" u="none" cap="none" strike="noStrike">
              <a:solidFill>
                <a:srgbClr val="FFFFFF"/>
              </a:solidFill>
              <a:latin typeface="Arial"/>
              <a:ea typeface="Arial"/>
              <a:cs typeface="Arial"/>
              <a:sym typeface="Arial"/>
            </a:endParaRPr>
          </a:p>
        </p:txBody>
      </p:sp>
      <p:sp>
        <p:nvSpPr>
          <p:cNvPr id="225" name="Google Shape;225;p5"/>
          <p:cNvSpPr txBox="1"/>
          <p:nvPr/>
        </p:nvSpPr>
        <p:spPr>
          <a:xfrm>
            <a:off x="8777145" y="292748"/>
            <a:ext cx="1033652"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000"/>
              <a:buFont typeface="Arial"/>
              <a:buNone/>
            </a:pPr>
            <a:r>
              <a:rPr b="0" i="0" lang="en-US" sz="3000" u="none" cap="none" strike="noStrike">
                <a:solidFill>
                  <a:srgbClr val="FFFFFF"/>
                </a:solidFill>
                <a:latin typeface="Arial"/>
                <a:ea typeface="Arial"/>
                <a:cs typeface="Arial"/>
                <a:sym typeface="Arial"/>
              </a:rPr>
              <a:t>04</a:t>
            </a:r>
            <a:endParaRPr b="0" i="0" sz="3000" u="none" cap="none" strike="noStrike">
              <a:solidFill>
                <a:srgbClr val="FFFFFF"/>
              </a:solidFill>
              <a:latin typeface="Arial"/>
              <a:ea typeface="Arial"/>
              <a:cs typeface="Arial"/>
              <a:sym typeface="Arial"/>
            </a:endParaRPr>
          </a:p>
        </p:txBody>
      </p:sp>
      <p:sp>
        <p:nvSpPr>
          <p:cNvPr id="226" name="Google Shape;226;p5"/>
          <p:cNvSpPr txBox="1"/>
          <p:nvPr/>
        </p:nvSpPr>
        <p:spPr>
          <a:xfrm>
            <a:off x="83906" y="4034962"/>
            <a:ext cx="1691359" cy="7848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FFFF"/>
              </a:buClr>
              <a:buSzPts val="1500"/>
              <a:buFont typeface="Arial"/>
              <a:buNone/>
            </a:pPr>
            <a:r>
              <a:rPr b="0" i="0" lang="en-US" sz="1500" u="none" cap="none" strike="noStrike">
                <a:solidFill>
                  <a:srgbClr val="FFFFFF"/>
                </a:solidFill>
                <a:latin typeface="Arial"/>
                <a:ea typeface="Arial"/>
                <a:cs typeface="Arial"/>
                <a:sym typeface="Arial"/>
              </a:rPr>
              <a:t>Understanding the Data and Literature Review.</a:t>
            </a:r>
            <a:endParaRPr/>
          </a:p>
        </p:txBody>
      </p:sp>
      <p:sp>
        <p:nvSpPr>
          <p:cNvPr id="227" name="Google Shape;227;p5"/>
          <p:cNvSpPr txBox="1"/>
          <p:nvPr/>
        </p:nvSpPr>
        <p:spPr>
          <a:xfrm>
            <a:off x="2150733" y="1634624"/>
            <a:ext cx="2639632" cy="12464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rgbClr val="FFFFFF"/>
                </a:solidFill>
                <a:latin typeface="Open Sans"/>
                <a:ea typeface="Open Sans"/>
                <a:cs typeface="Open Sans"/>
                <a:sym typeface="Open Sans"/>
              </a:rPr>
              <a:t>Apply the machine learning models on the preprocessed dataset with features as inputs and the price as output.</a:t>
            </a:r>
            <a:endParaRPr b="0" i="0" sz="1500" u="none" cap="none" strike="noStrike">
              <a:solidFill>
                <a:srgbClr val="FFFFFF"/>
              </a:solidFill>
              <a:latin typeface="Arial"/>
              <a:ea typeface="Arial"/>
              <a:cs typeface="Arial"/>
              <a:sym typeface="Arial"/>
            </a:endParaRPr>
          </a:p>
        </p:txBody>
      </p:sp>
      <p:sp>
        <p:nvSpPr>
          <p:cNvPr id="228" name="Google Shape;228;p5"/>
          <p:cNvSpPr txBox="1"/>
          <p:nvPr/>
        </p:nvSpPr>
        <p:spPr>
          <a:xfrm>
            <a:off x="9102620" y="3813279"/>
            <a:ext cx="2113197" cy="12464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FFFF"/>
              </a:buClr>
              <a:buSzPts val="1500"/>
              <a:buFont typeface="Arial"/>
              <a:buNone/>
            </a:pPr>
            <a:r>
              <a:rPr b="0" i="0" lang="en-US" sz="1500" u="none" cap="none" strike="noStrike">
                <a:solidFill>
                  <a:srgbClr val="FFFFFF"/>
                </a:solidFill>
                <a:latin typeface="Arial"/>
                <a:ea typeface="Arial"/>
                <a:cs typeface="Arial"/>
                <a:sym typeface="Arial"/>
              </a:rPr>
              <a:t>Pre-process the data and identify the important features that reflect the price by performing Data </a:t>
            </a:r>
            <a:r>
              <a:rPr lang="en-US" sz="1500">
                <a:solidFill>
                  <a:srgbClr val="FFFFFF"/>
                </a:solidFill>
                <a:latin typeface="Arial"/>
                <a:ea typeface="Arial"/>
                <a:cs typeface="Arial"/>
                <a:sym typeface="Arial"/>
              </a:rPr>
              <a:t>E</a:t>
            </a:r>
            <a:r>
              <a:rPr b="0" i="0" lang="en-US" sz="1500" u="none" cap="none" strike="noStrike">
                <a:solidFill>
                  <a:srgbClr val="FFFFFF"/>
                </a:solidFill>
                <a:latin typeface="Arial"/>
                <a:ea typeface="Arial"/>
                <a:cs typeface="Arial"/>
                <a:sym typeface="Arial"/>
              </a:rPr>
              <a:t>xploration.</a:t>
            </a:r>
            <a:endParaRPr/>
          </a:p>
        </p:txBody>
      </p:sp>
      <p:sp>
        <p:nvSpPr>
          <p:cNvPr id="229" name="Google Shape;229;p5"/>
          <p:cNvSpPr txBox="1"/>
          <p:nvPr/>
        </p:nvSpPr>
        <p:spPr>
          <a:xfrm>
            <a:off x="9660627" y="1115578"/>
            <a:ext cx="2313031" cy="55399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FFFFFF"/>
              </a:buClr>
              <a:buSzPts val="1500"/>
              <a:buFont typeface="Arial"/>
              <a:buNone/>
            </a:pPr>
            <a:r>
              <a:rPr b="0" i="0" lang="en-US" sz="1500" u="none" cap="none" strike="noStrike">
                <a:solidFill>
                  <a:srgbClr val="FFFFFF"/>
                </a:solidFill>
                <a:latin typeface="Arial"/>
                <a:ea typeface="Arial"/>
                <a:cs typeface="Arial"/>
                <a:sym typeface="Arial"/>
              </a:rPr>
              <a:t>Interpreting the results and forming a conclusion.</a:t>
            </a:r>
            <a:endParaRPr/>
          </a:p>
        </p:txBody>
      </p:sp>
      <p:sp>
        <p:nvSpPr>
          <p:cNvPr id="230" name="Google Shape;230;p5"/>
          <p:cNvSpPr/>
          <p:nvPr/>
        </p:nvSpPr>
        <p:spPr>
          <a:xfrm>
            <a:off x="83906" y="3860754"/>
            <a:ext cx="1754928" cy="8558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 name="Google Shape;231;p5"/>
          <p:cNvSpPr/>
          <p:nvPr/>
        </p:nvSpPr>
        <p:spPr>
          <a:xfrm>
            <a:off x="2630913" y="1513328"/>
            <a:ext cx="1754928" cy="85584"/>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2" name="Google Shape;232;p5"/>
          <p:cNvSpPr/>
          <p:nvPr/>
        </p:nvSpPr>
        <p:spPr>
          <a:xfrm>
            <a:off x="9245108" y="3666547"/>
            <a:ext cx="1754928" cy="8558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 name="Google Shape;233;p5"/>
          <p:cNvSpPr/>
          <p:nvPr/>
        </p:nvSpPr>
        <p:spPr>
          <a:xfrm>
            <a:off x="9967353" y="1009291"/>
            <a:ext cx="1754928" cy="85584"/>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34" name="Google Shape;234;p5"/>
          <p:cNvPicPr preferRelativeResize="0"/>
          <p:nvPr/>
        </p:nvPicPr>
        <p:blipFill rotWithShape="1">
          <a:blip r:embed="rId3">
            <a:alphaModFix/>
          </a:blip>
          <a:srcRect b="0" l="0" r="0" t="0"/>
          <a:stretch/>
        </p:blipFill>
        <p:spPr>
          <a:xfrm>
            <a:off x="8976170" y="5130667"/>
            <a:ext cx="582188" cy="646332"/>
          </a:xfrm>
          <a:prstGeom prst="rect">
            <a:avLst/>
          </a:prstGeom>
          <a:noFill/>
          <a:ln>
            <a:noFill/>
          </a:ln>
        </p:spPr>
      </p:pic>
      <p:pic>
        <p:nvPicPr>
          <p:cNvPr id="235" name="Google Shape;235;p5"/>
          <p:cNvPicPr preferRelativeResize="0"/>
          <p:nvPr/>
        </p:nvPicPr>
        <p:blipFill rotWithShape="1">
          <a:blip r:embed="rId3">
            <a:alphaModFix/>
          </a:blip>
          <a:srcRect b="0" l="0" r="0" t="0"/>
          <a:stretch/>
        </p:blipFill>
        <p:spPr>
          <a:xfrm>
            <a:off x="2853543" y="2946915"/>
            <a:ext cx="582188" cy="646332"/>
          </a:xfrm>
          <a:prstGeom prst="rect">
            <a:avLst/>
          </a:prstGeom>
          <a:noFill/>
          <a:ln>
            <a:noFill/>
          </a:ln>
        </p:spPr>
      </p:pic>
      <p:pic>
        <p:nvPicPr>
          <p:cNvPr id="236" name="Google Shape;236;p5"/>
          <p:cNvPicPr preferRelativeResize="0"/>
          <p:nvPr/>
        </p:nvPicPr>
        <p:blipFill rotWithShape="1">
          <a:blip r:embed="rId4">
            <a:alphaModFix/>
          </a:blip>
          <a:srcRect b="0" l="0" r="0" t="0"/>
          <a:stretch/>
        </p:blipFill>
        <p:spPr>
          <a:xfrm>
            <a:off x="3686696" y="2927207"/>
            <a:ext cx="636969" cy="654810"/>
          </a:xfrm>
          <a:prstGeom prst="rect">
            <a:avLst/>
          </a:prstGeom>
          <a:noFill/>
          <a:ln>
            <a:noFill/>
          </a:ln>
        </p:spPr>
      </p:pic>
      <p:pic>
        <p:nvPicPr>
          <p:cNvPr id="237" name="Google Shape;237;p5"/>
          <p:cNvPicPr preferRelativeResize="0"/>
          <p:nvPr/>
        </p:nvPicPr>
        <p:blipFill rotWithShape="1">
          <a:blip r:embed="rId5">
            <a:alphaModFix/>
          </a:blip>
          <a:srcRect b="0" l="0" r="0" t="0"/>
          <a:stretch/>
        </p:blipFill>
        <p:spPr>
          <a:xfrm>
            <a:off x="9960885" y="5220429"/>
            <a:ext cx="556710" cy="528673"/>
          </a:xfrm>
          <a:prstGeom prst="rect">
            <a:avLst/>
          </a:prstGeom>
          <a:noFill/>
          <a:ln>
            <a:noFill/>
          </a:ln>
        </p:spPr>
      </p:pic>
      <p:pic>
        <p:nvPicPr>
          <p:cNvPr id="238" name="Google Shape;238;p5"/>
          <p:cNvPicPr preferRelativeResize="0"/>
          <p:nvPr/>
        </p:nvPicPr>
        <p:blipFill rotWithShape="1">
          <a:blip r:embed="rId6">
            <a:alphaModFix/>
          </a:blip>
          <a:srcRect b="0" l="0" r="0" t="0"/>
          <a:stretch/>
        </p:blipFill>
        <p:spPr>
          <a:xfrm>
            <a:off x="10919079" y="5193306"/>
            <a:ext cx="590525" cy="5491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42" name="Shape 242"/>
        <p:cNvGrpSpPr/>
        <p:nvPr/>
      </p:nvGrpSpPr>
      <p:grpSpPr>
        <a:xfrm>
          <a:off x="0" y="0"/>
          <a:ext cx="0" cy="0"/>
          <a:chOff x="0" y="0"/>
          <a:chExt cx="0" cy="0"/>
        </a:xfrm>
      </p:grpSpPr>
      <p:sp>
        <p:nvSpPr>
          <p:cNvPr id="243" name="Google Shape;24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solidFill>
                  <a:schemeClr val="lt1"/>
                </a:solidFill>
              </a:rPr>
              <a:t>The Data</a:t>
            </a:r>
            <a:endParaRPr/>
          </a:p>
        </p:txBody>
      </p:sp>
      <p:pic>
        <p:nvPicPr>
          <p:cNvPr id="244" name="Google Shape;244;p6"/>
          <p:cNvPicPr preferRelativeResize="0"/>
          <p:nvPr>
            <p:ph idx="1" type="body"/>
          </p:nvPr>
        </p:nvPicPr>
        <p:blipFill rotWithShape="1">
          <a:blip r:embed="rId3">
            <a:alphaModFix/>
          </a:blip>
          <a:srcRect b="0" l="0" r="0" t="0"/>
          <a:stretch/>
        </p:blipFill>
        <p:spPr>
          <a:xfrm>
            <a:off x="838200" y="1472540"/>
            <a:ext cx="10515599" cy="50203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48" name="Shape 248"/>
        <p:cNvGrpSpPr/>
        <p:nvPr/>
      </p:nvGrpSpPr>
      <p:grpSpPr>
        <a:xfrm>
          <a:off x="0" y="0"/>
          <a:ext cx="0" cy="0"/>
          <a:chOff x="0" y="0"/>
          <a:chExt cx="0" cy="0"/>
        </a:xfrm>
      </p:grpSpPr>
      <p:pic>
        <p:nvPicPr>
          <p:cNvPr id="249" name="Google Shape;249;p7"/>
          <p:cNvPicPr preferRelativeResize="0"/>
          <p:nvPr>
            <p:ph idx="1" type="body"/>
          </p:nvPr>
        </p:nvPicPr>
        <p:blipFill rotWithShape="1">
          <a:blip r:embed="rId3">
            <a:alphaModFix/>
          </a:blip>
          <a:srcRect b="0" l="0" r="0" t="0"/>
          <a:stretch/>
        </p:blipFill>
        <p:spPr>
          <a:xfrm>
            <a:off x="356259" y="1781299"/>
            <a:ext cx="11364685" cy="3348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53" name="Shape 253"/>
        <p:cNvGrpSpPr/>
        <p:nvPr/>
      </p:nvGrpSpPr>
      <p:grpSpPr>
        <a:xfrm>
          <a:off x="0" y="0"/>
          <a:ext cx="0" cy="0"/>
          <a:chOff x="0" y="0"/>
          <a:chExt cx="0" cy="0"/>
        </a:xfrm>
      </p:grpSpPr>
      <p:sp>
        <p:nvSpPr>
          <p:cNvPr id="254" name="Google Shape;254;p8"/>
          <p:cNvSpPr/>
          <p:nvPr/>
        </p:nvSpPr>
        <p:spPr>
          <a:xfrm>
            <a:off x="3051959" y="1933092"/>
            <a:ext cx="2798808" cy="165151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800">
              <a:solidFill>
                <a:srgbClr val="FFFFFF"/>
              </a:solidFill>
              <a:latin typeface="Arial"/>
              <a:ea typeface="Arial"/>
              <a:cs typeface="Arial"/>
              <a:sym typeface="Arial"/>
            </a:endParaRPr>
          </a:p>
          <a:p>
            <a:pPr indent="0" lvl="0" marL="0" marR="0" rtl="0" algn="ctr">
              <a:spcBef>
                <a:spcPts val="0"/>
              </a:spcBef>
              <a:spcAft>
                <a:spcPts val="0"/>
              </a:spcAft>
              <a:buNone/>
            </a:pPr>
            <a:r>
              <a:rPr b="1" lang="en-US" sz="2800">
                <a:solidFill>
                  <a:srgbClr val="FFFFFF"/>
                </a:solidFill>
                <a:latin typeface="Arial"/>
                <a:ea typeface="Arial"/>
                <a:cs typeface="Arial"/>
                <a:sym typeface="Arial"/>
              </a:rPr>
              <a:t>Missing Values</a:t>
            </a:r>
            <a:endParaRPr/>
          </a:p>
          <a:p>
            <a:pPr indent="0" lvl="0" marL="0" marR="0" rtl="0" algn="ctr">
              <a:lnSpc>
                <a:spcPct val="100000"/>
              </a:lnSpc>
              <a:spcBef>
                <a:spcPts val="0"/>
              </a:spcBef>
              <a:spcAft>
                <a:spcPts val="0"/>
              </a:spcAft>
              <a:buClr>
                <a:schemeClr val="lt1"/>
              </a:buClr>
              <a:buSzPts val="2800"/>
              <a:buFont typeface="Calibri"/>
              <a:buNone/>
            </a:pPr>
            <a:r>
              <a:t/>
            </a:r>
            <a:endParaRPr b="1" i="0" sz="2800" u="none" cap="none" strike="noStrike">
              <a:solidFill>
                <a:srgbClr val="FFFFFF"/>
              </a:solidFill>
              <a:latin typeface="Arial"/>
              <a:ea typeface="Arial"/>
              <a:cs typeface="Arial"/>
              <a:sym typeface="Arial"/>
            </a:endParaRPr>
          </a:p>
        </p:txBody>
      </p:sp>
      <p:sp>
        <p:nvSpPr>
          <p:cNvPr id="255" name="Google Shape;255;p8"/>
          <p:cNvSpPr/>
          <p:nvPr/>
        </p:nvSpPr>
        <p:spPr>
          <a:xfrm>
            <a:off x="3051959" y="3770106"/>
            <a:ext cx="2798808" cy="16515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Arial"/>
              <a:ea typeface="Arial"/>
              <a:cs typeface="Arial"/>
              <a:sym typeface="Arial"/>
            </a:endParaRPr>
          </a:p>
          <a:p>
            <a:pPr indent="0" lvl="0" marL="0" marR="0" rtl="0" algn="ctr">
              <a:spcBef>
                <a:spcPts val="0"/>
              </a:spcBef>
              <a:spcAft>
                <a:spcPts val="0"/>
              </a:spcAft>
              <a:buNone/>
            </a:pPr>
            <a:r>
              <a:rPr b="1" lang="en-US" sz="3200">
                <a:solidFill>
                  <a:srgbClr val="FFFFFF"/>
                </a:solidFill>
                <a:latin typeface="Arial"/>
                <a:ea typeface="Arial"/>
                <a:cs typeface="Arial"/>
                <a:sym typeface="Arial"/>
              </a:rPr>
              <a:t>Outliers</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FFFF"/>
              </a:solidFill>
              <a:latin typeface="Arial"/>
              <a:ea typeface="Arial"/>
              <a:cs typeface="Arial"/>
              <a:sym typeface="Arial"/>
            </a:endParaRPr>
          </a:p>
        </p:txBody>
      </p:sp>
      <p:sp>
        <p:nvSpPr>
          <p:cNvPr id="256" name="Google Shape;256;p8"/>
          <p:cNvSpPr/>
          <p:nvPr/>
        </p:nvSpPr>
        <p:spPr>
          <a:xfrm>
            <a:off x="6076335" y="1933092"/>
            <a:ext cx="2798808" cy="165151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Arial"/>
              <a:ea typeface="Arial"/>
              <a:cs typeface="Arial"/>
              <a:sym typeface="Arial"/>
            </a:endParaRPr>
          </a:p>
          <a:p>
            <a:pPr indent="0" lvl="0" marL="0" marR="0" rtl="0" algn="ctr">
              <a:spcBef>
                <a:spcPts val="0"/>
              </a:spcBef>
              <a:spcAft>
                <a:spcPts val="0"/>
              </a:spcAft>
              <a:buNone/>
            </a:pPr>
            <a:r>
              <a:rPr b="1" lang="en-US" sz="3200">
                <a:solidFill>
                  <a:srgbClr val="FFFFFF"/>
                </a:solidFill>
                <a:latin typeface="Arial"/>
                <a:ea typeface="Arial"/>
                <a:cs typeface="Arial"/>
                <a:sym typeface="Arial"/>
              </a:rPr>
              <a:t>Text Data</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FFFF"/>
              </a:solidFill>
              <a:latin typeface="Arial"/>
              <a:ea typeface="Arial"/>
              <a:cs typeface="Arial"/>
              <a:sym typeface="Arial"/>
            </a:endParaRPr>
          </a:p>
        </p:txBody>
      </p:sp>
      <p:sp>
        <p:nvSpPr>
          <p:cNvPr id="257" name="Google Shape;257;p8"/>
          <p:cNvSpPr/>
          <p:nvPr/>
        </p:nvSpPr>
        <p:spPr>
          <a:xfrm>
            <a:off x="6078467" y="3770106"/>
            <a:ext cx="2796676" cy="16515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FFFFFF"/>
              </a:solidFill>
              <a:latin typeface="Arial"/>
              <a:ea typeface="Arial"/>
              <a:cs typeface="Arial"/>
              <a:sym typeface="Arial"/>
            </a:endParaRPr>
          </a:p>
          <a:p>
            <a:pPr indent="0" lvl="0" marL="0" marR="0" rtl="0" algn="ctr">
              <a:spcBef>
                <a:spcPts val="0"/>
              </a:spcBef>
              <a:spcAft>
                <a:spcPts val="0"/>
              </a:spcAft>
              <a:buNone/>
            </a:pPr>
            <a:r>
              <a:rPr b="1" lang="en-US" sz="3200">
                <a:solidFill>
                  <a:srgbClr val="FFFFFF"/>
                </a:solidFill>
                <a:latin typeface="Arial"/>
                <a:ea typeface="Arial"/>
                <a:cs typeface="Arial"/>
                <a:sym typeface="Arial"/>
              </a:rPr>
              <a:t>Categorical Variables</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FFFF"/>
              </a:solidFill>
              <a:latin typeface="Arial"/>
              <a:ea typeface="Arial"/>
              <a:cs typeface="Arial"/>
              <a:sym typeface="Arial"/>
            </a:endParaRPr>
          </a:p>
        </p:txBody>
      </p:sp>
      <p:sp>
        <p:nvSpPr>
          <p:cNvPr id="258" name="Google Shape;258;p8"/>
          <p:cNvSpPr txBox="1"/>
          <p:nvPr/>
        </p:nvSpPr>
        <p:spPr>
          <a:xfrm>
            <a:off x="3233300" y="301741"/>
            <a:ext cx="5686071" cy="7848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500"/>
              <a:buFont typeface="Arial"/>
              <a:buNone/>
            </a:pPr>
            <a:r>
              <a:rPr b="1" i="0" lang="en-US" sz="4500" u="none" cap="none" strike="noStrike">
                <a:solidFill>
                  <a:srgbClr val="FFFFFF"/>
                </a:solidFill>
                <a:latin typeface="Arial"/>
                <a:ea typeface="Arial"/>
                <a:cs typeface="Arial"/>
                <a:sym typeface="Arial"/>
              </a:rPr>
              <a:t>Data Pre-Processing</a:t>
            </a:r>
            <a:endParaRPr/>
          </a:p>
        </p:txBody>
      </p:sp>
      <p:sp>
        <p:nvSpPr>
          <p:cNvPr id="259" name="Google Shape;259;p8"/>
          <p:cNvSpPr/>
          <p:nvPr/>
        </p:nvSpPr>
        <p:spPr>
          <a:xfrm>
            <a:off x="249873" y="2343352"/>
            <a:ext cx="2576517" cy="1085648"/>
          </a:xfrm>
          <a:prstGeom prst="roundRect">
            <a:avLst>
              <a:gd fmla="val 16667" name="adj"/>
            </a:avLst>
          </a:prstGeom>
          <a:solidFill>
            <a:schemeClr val="lt1"/>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8"/>
          <p:cNvSpPr txBox="1"/>
          <p:nvPr/>
        </p:nvSpPr>
        <p:spPr>
          <a:xfrm>
            <a:off x="730609" y="2286011"/>
            <a:ext cx="161504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Dropped the missing values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61" name="Google Shape;261;p8"/>
          <p:cNvSpPr/>
          <p:nvPr/>
        </p:nvSpPr>
        <p:spPr>
          <a:xfrm>
            <a:off x="249873" y="3991867"/>
            <a:ext cx="2651410" cy="1207993"/>
          </a:xfrm>
          <a:prstGeom prst="roundRect">
            <a:avLst>
              <a:gd fmla="val 16667" name="adj"/>
            </a:avLst>
          </a:prstGeom>
          <a:solidFill>
            <a:schemeClr val="lt1"/>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PRICE</a:t>
            </a:r>
            <a:r>
              <a:rPr b="1"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&gt;1000 and &lt;100,000</a:t>
            </a:r>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ODOMETER</a:t>
            </a:r>
            <a:r>
              <a:rPr b="1" lang="en-US" sz="1800">
                <a:solidFill>
                  <a:schemeClr val="dk1"/>
                </a:solidFill>
                <a:latin typeface="Calibri"/>
                <a:ea typeface="Calibri"/>
                <a:cs typeface="Calibri"/>
                <a:sym typeface="Calibri"/>
              </a:rPr>
              <a:t> :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&gt;12,000 and &lt;120,000</a:t>
            </a:r>
            <a:endParaRPr/>
          </a:p>
        </p:txBody>
      </p:sp>
      <p:sp>
        <p:nvSpPr>
          <p:cNvPr id="262" name="Google Shape;262;p8"/>
          <p:cNvSpPr/>
          <p:nvPr/>
        </p:nvSpPr>
        <p:spPr>
          <a:xfrm>
            <a:off x="9143319" y="2154853"/>
            <a:ext cx="2798808" cy="1110861"/>
          </a:xfrm>
          <a:prstGeom prst="roundRect">
            <a:avLst>
              <a:gd fmla="val 12514" name="adj"/>
            </a:avLst>
          </a:prstGeom>
          <a:solidFill>
            <a:schemeClr val="lt1"/>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CYLINDERS</a:t>
            </a:r>
            <a:r>
              <a:rPr b="1" lang="en-US" sz="1800">
                <a:solidFill>
                  <a:schemeClr val="dk1"/>
                </a:solidFill>
                <a:latin typeface="Calibri"/>
                <a:ea typeface="Calibri"/>
                <a:cs typeface="Calibri"/>
                <a:sym typeface="Calibri"/>
              </a:rPr>
              <a:t> – Came in a text format .Extracted the numerical value.</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63" name="Google Shape;263;p8"/>
          <p:cNvSpPr/>
          <p:nvPr/>
        </p:nvSpPr>
        <p:spPr>
          <a:xfrm>
            <a:off x="9290717" y="3991866"/>
            <a:ext cx="2651410" cy="1207993"/>
          </a:xfrm>
          <a:prstGeom prst="roundRect">
            <a:avLst>
              <a:gd fmla="val 16667" name="adj"/>
            </a:avLst>
          </a:prstGeom>
          <a:solidFill>
            <a:schemeClr val="lt1"/>
          </a:solidFill>
          <a:ln cap="flat" cmpd="sng" w="12700">
            <a:solidFill>
              <a:srgbClr val="8D92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Regrouping and Creating Dummy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B3B3B"/>
        </a:solidFill>
      </p:bgPr>
    </p:bg>
    <p:spTree>
      <p:nvGrpSpPr>
        <p:cNvPr id="267" name="Shape 267"/>
        <p:cNvGrpSpPr/>
        <p:nvPr/>
      </p:nvGrpSpPr>
      <p:grpSpPr>
        <a:xfrm>
          <a:off x="0" y="0"/>
          <a:ext cx="0" cy="0"/>
          <a:chOff x="0" y="0"/>
          <a:chExt cx="0" cy="0"/>
        </a:xfrm>
      </p:grpSpPr>
      <p:sp>
        <p:nvSpPr>
          <p:cNvPr id="268" name="Google Shape;26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solidFill>
                  <a:schemeClr val="lt1"/>
                </a:solidFill>
              </a:rPr>
              <a:t>Data Pre-Processing</a:t>
            </a:r>
            <a:endParaRPr/>
          </a:p>
        </p:txBody>
      </p:sp>
      <p:graphicFrame>
        <p:nvGraphicFramePr>
          <p:cNvPr id="269" name="Google Shape;269;p9"/>
          <p:cNvGraphicFramePr/>
          <p:nvPr/>
        </p:nvGraphicFramePr>
        <p:xfrm>
          <a:off x="838200" y="1825624"/>
          <a:ext cx="3000000" cy="3000000"/>
        </p:xfrm>
        <a:graphic>
          <a:graphicData uri="http://schemas.openxmlformats.org/drawingml/2006/table">
            <a:tbl>
              <a:tblPr bandRow="1" firstRow="1">
                <a:noFill/>
                <a:tableStyleId>{9E9914AB-09D8-449E-B88A-9730A43A19E0}</a:tableStyleId>
              </a:tblPr>
              <a:tblGrid>
                <a:gridCol w="1790700"/>
                <a:gridCol w="5219700"/>
                <a:gridCol w="3505200"/>
              </a:tblGrid>
              <a:tr h="833125">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Variable</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ctr">
                        <a:spcBef>
                          <a:spcPts val="0"/>
                        </a:spcBef>
                        <a:spcAft>
                          <a:spcPts val="0"/>
                        </a:spcAft>
                        <a:buNone/>
                      </a:pPr>
                      <a:r>
                        <a:rPr lang="en-US" sz="1800"/>
                        <a:t>Problem</a:t>
                      </a:r>
                      <a:endParaRPr/>
                    </a:p>
                  </a:txBody>
                  <a:tcPr marT="45725" marB="45725" marR="91450" marL="91450"/>
                </a:tc>
                <a:tc>
                  <a:txBody>
                    <a:bodyPr/>
                    <a:lstStyle/>
                    <a:p>
                      <a:pPr indent="0" lvl="0" marL="0" marR="0" rtl="0" algn="l">
                        <a:spcBef>
                          <a:spcPts val="0"/>
                        </a:spcBef>
                        <a:spcAft>
                          <a:spcPts val="0"/>
                        </a:spcAft>
                        <a:buNone/>
                      </a:pPr>
                      <a:r>
                        <a:t/>
                      </a:r>
                      <a:endParaRPr sz="1800"/>
                    </a:p>
                    <a:p>
                      <a:pPr indent="0" lvl="0" marL="0" marR="0" rtl="0" algn="ctr">
                        <a:spcBef>
                          <a:spcPts val="0"/>
                        </a:spcBef>
                        <a:spcAft>
                          <a:spcPts val="0"/>
                        </a:spcAft>
                        <a:buNone/>
                      </a:pPr>
                      <a:r>
                        <a:rPr lang="en-US" sz="1800"/>
                        <a:t>Solution</a:t>
                      </a:r>
                      <a:endParaRPr/>
                    </a:p>
                  </a:txBody>
                  <a:tcPr marT="45725" marB="45725" marR="91450" marL="91450"/>
                </a:tc>
              </a:tr>
              <a:tr h="228600">
                <a:tc>
                  <a:txBody>
                    <a:bodyPr/>
                    <a:lstStyle/>
                    <a:p>
                      <a:pPr indent="0" lvl="0" marL="0" marR="0" rtl="0" algn="l">
                        <a:spcBef>
                          <a:spcPts val="0"/>
                        </a:spcBef>
                        <a:spcAft>
                          <a:spcPts val="0"/>
                        </a:spcAft>
                        <a:buNone/>
                      </a:pPr>
                      <a:r>
                        <a:rPr b="1" lang="en-US" sz="1800"/>
                        <a:t>Paint Color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More than </a:t>
                      </a:r>
                      <a:r>
                        <a:rPr b="0" i="0" lang="en-US" sz="1800" u="none" strike="noStrike">
                          <a:solidFill>
                            <a:schemeClr val="dk1"/>
                          </a:solidFill>
                          <a:latin typeface="Calibri"/>
                          <a:ea typeface="Calibri"/>
                          <a:cs typeface="Calibri"/>
                          <a:sym typeface="Calibri"/>
                        </a:rPr>
                        <a:t>more than 10 unique values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strike="noStrike">
                          <a:solidFill>
                            <a:schemeClr val="dk1"/>
                          </a:solidFill>
                          <a:latin typeface="Calibri"/>
                          <a:ea typeface="Calibri"/>
                          <a:cs typeface="Calibri"/>
                          <a:sym typeface="Calibri"/>
                        </a:rPr>
                        <a:t>Regrouped into two separate categories</a:t>
                      </a:r>
                      <a:endParaRPr sz="1800"/>
                    </a:p>
                  </a:txBody>
                  <a:tcPr marT="45725" marB="45725" marR="91450" marL="91450"/>
                </a:tc>
              </a:tr>
              <a:tr h="833125">
                <a:tc>
                  <a:txBody>
                    <a:bodyPr/>
                    <a:lstStyle/>
                    <a:p>
                      <a:pPr indent="0" lvl="0" marL="0" marR="0" rtl="0" algn="l">
                        <a:spcBef>
                          <a:spcPts val="0"/>
                        </a:spcBef>
                        <a:spcAft>
                          <a:spcPts val="0"/>
                        </a:spcAft>
                        <a:buNone/>
                      </a:pPr>
                      <a:r>
                        <a:rPr b="1" lang="en-US" sz="1800"/>
                        <a:t>Manufacturer</a:t>
                      </a:r>
                      <a:endParaRPr/>
                    </a:p>
                  </a:txBody>
                  <a:tcPr marT="45725" marB="45725" marR="91450" marL="91450"/>
                </a:tc>
                <a:tc>
                  <a:txBody>
                    <a:bodyPr/>
                    <a:lstStyle/>
                    <a:p>
                      <a:pPr indent="0" lvl="0" marL="0" marR="0" rtl="0" algn="l">
                        <a:spcBef>
                          <a:spcPts val="0"/>
                        </a:spcBef>
                        <a:spcAft>
                          <a:spcPts val="0"/>
                        </a:spcAft>
                        <a:buNone/>
                      </a:pPr>
                      <a:r>
                        <a:rPr lang="en-US" sz="1800"/>
                        <a:t>More than </a:t>
                      </a:r>
                      <a:r>
                        <a:rPr b="0" i="0" lang="en-US" sz="1800" u="none" strike="noStrike">
                          <a:solidFill>
                            <a:schemeClr val="dk1"/>
                          </a:solidFill>
                          <a:latin typeface="Calibri"/>
                          <a:ea typeface="Calibri"/>
                          <a:cs typeface="Calibri"/>
                          <a:sym typeface="Calibri"/>
                        </a:rPr>
                        <a:t>more than 30 unique values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Calibri"/>
                          <a:ea typeface="Calibri"/>
                          <a:cs typeface="Calibri"/>
                          <a:sym typeface="Calibri"/>
                        </a:rPr>
                        <a:t>Regrouped into three separate categories viz; Luxury, Budget, and Truck depending on the manufacturer.</a:t>
                      </a:r>
                      <a:endParaRPr sz="1800"/>
                    </a:p>
                  </a:txBody>
                  <a:tcPr marT="45725" marB="45725" marR="91450" marL="91450"/>
                </a:tc>
              </a:tr>
              <a:tr h="833125">
                <a:tc>
                  <a:txBody>
                    <a:bodyPr/>
                    <a:lstStyle/>
                    <a:p>
                      <a:pPr indent="0" lvl="0" marL="0" marR="0" rtl="0" algn="l">
                        <a:spcBef>
                          <a:spcPts val="0"/>
                        </a:spcBef>
                        <a:spcAft>
                          <a:spcPts val="0"/>
                        </a:spcAft>
                        <a:buNone/>
                      </a:pPr>
                      <a:r>
                        <a:rPr b="1" lang="en-US" sz="1800"/>
                        <a:t>Size</a:t>
                      </a:r>
                      <a:r>
                        <a:rPr lang="en-US" sz="1800"/>
                        <a:t> </a:t>
                      </a:r>
                      <a:endParaRPr/>
                    </a:p>
                  </a:txBody>
                  <a:tcPr marT="45725" marB="45725" marR="91450" marL="91450"/>
                </a:tc>
                <a:tc>
                  <a:txBody>
                    <a:bodyPr/>
                    <a:lstStyle/>
                    <a:p>
                      <a:pPr indent="0" lvl="0" marL="0" marR="0" rtl="0" algn="l">
                        <a:spcBef>
                          <a:spcPts val="0"/>
                        </a:spcBef>
                        <a:spcAft>
                          <a:spcPts val="0"/>
                        </a:spcAft>
                        <a:buNone/>
                      </a:pPr>
                      <a:r>
                        <a:rPr lang="en-US" sz="1800"/>
                        <a:t>Multiple levels </a:t>
                      </a:r>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Calibri"/>
                          <a:ea typeface="Calibri"/>
                          <a:cs typeface="Calibri"/>
                          <a:sym typeface="Calibri"/>
                        </a:rPr>
                        <a:t>Regrouped the categories based on frequency.</a:t>
                      </a:r>
                      <a:endParaRPr sz="1800"/>
                    </a:p>
                  </a:txBody>
                  <a:tcPr marT="45725" marB="45725" marR="91450" marL="91450"/>
                </a:tc>
              </a:tr>
              <a:tr h="833125">
                <a:tc>
                  <a:txBody>
                    <a:bodyPr/>
                    <a:lstStyle/>
                    <a:p>
                      <a:pPr indent="0" lvl="0" marL="0" marR="0" rtl="0" algn="l">
                        <a:spcBef>
                          <a:spcPts val="0"/>
                        </a:spcBef>
                        <a:spcAft>
                          <a:spcPts val="0"/>
                        </a:spcAft>
                        <a:buNone/>
                      </a:pPr>
                      <a:r>
                        <a:rPr b="1" lang="en-US" sz="1800"/>
                        <a:t>Type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More than </a:t>
                      </a:r>
                      <a:r>
                        <a:rPr b="0" i="0" lang="en-US" sz="1800" u="none" strike="noStrike">
                          <a:solidFill>
                            <a:schemeClr val="dk1"/>
                          </a:solidFill>
                          <a:latin typeface="Calibri"/>
                          <a:ea typeface="Calibri"/>
                          <a:cs typeface="Calibri"/>
                          <a:sym typeface="Calibri"/>
                        </a:rPr>
                        <a:t>more than 15 unique values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Created Dummy Variables</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2017-12-05T16:25:52Z</dcterms:created>
  <dc:creator>Igor</dc:creator>
</cp:coreProperties>
</file>