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951" r:id="rId4"/>
  </p:sldMasterIdLst>
  <p:notesMasterIdLst>
    <p:notesMasterId r:id="rId28"/>
  </p:notesMasterIdLst>
  <p:handoutMasterIdLst>
    <p:handoutMasterId r:id="rId29"/>
  </p:handoutMasterIdLst>
  <p:sldIdLst>
    <p:sldId id="256" r:id="rId5"/>
    <p:sldId id="279" r:id="rId6"/>
    <p:sldId id="257" r:id="rId7"/>
    <p:sldId id="258" r:id="rId8"/>
    <p:sldId id="260" r:id="rId9"/>
    <p:sldId id="261" r:id="rId10"/>
    <p:sldId id="262" r:id="rId11"/>
    <p:sldId id="274" r:id="rId12"/>
    <p:sldId id="275" r:id="rId13"/>
    <p:sldId id="276" r:id="rId14"/>
    <p:sldId id="263" r:id="rId15"/>
    <p:sldId id="264" r:id="rId16"/>
    <p:sldId id="265" r:id="rId17"/>
    <p:sldId id="266" r:id="rId18"/>
    <p:sldId id="267" r:id="rId19"/>
    <p:sldId id="268" r:id="rId20"/>
    <p:sldId id="269" r:id="rId21"/>
    <p:sldId id="270" r:id="rId22"/>
    <p:sldId id="271" r:id="rId23"/>
    <p:sldId id="272" r:id="rId24"/>
    <p:sldId id="273"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3905A3-4D9B-4802-BE68-DDDE86C38BC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308C056-811D-4F3B-993B-8CDF5B0AEE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9B822C-711C-423E-851C-7F2FCF70CF74}" type="datetimeFigureOut">
              <a:rPr lang="en-US" smtClean="0"/>
              <a:t>12/5/2019</a:t>
            </a:fld>
            <a:endParaRPr lang="en-US" dirty="0"/>
          </a:p>
        </p:txBody>
      </p:sp>
      <p:sp>
        <p:nvSpPr>
          <p:cNvPr id="4" name="Footer Placeholder 3">
            <a:extLst>
              <a:ext uri="{FF2B5EF4-FFF2-40B4-BE49-F238E27FC236}">
                <a16:creationId xmlns:a16="http://schemas.microsoft.com/office/drawing/2014/main" id="{0FBA321A-940B-443D-9990-EF5F7C98D8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E0A6265-8966-4E1E-B03D-9F0B359505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EE09C4-05F2-4210-9799-59B976D6157E}" type="slidenum">
              <a:rPr lang="en-US" smtClean="0"/>
              <a:t>‹#›</a:t>
            </a:fld>
            <a:endParaRPr lang="en-US" dirty="0"/>
          </a:p>
        </p:txBody>
      </p:sp>
    </p:spTree>
    <p:extLst>
      <p:ext uri="{BB962C8B-B14F-4D97-AF65-F5344CB8AC3E}">
        <p14:creationId xmlns:p14="http://schemas.microsoft.com/office/powerpoint/2010/main" val="3853511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D9F2A-3B57-42DF-B014-1B75AB05F0DE}" type="datetimeFigureOut">
              <a:rPr lang="en-US" smtClean="0"/>
              <a:t>12/5/2019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FB8A0-E701-47A0-967E-A6B83C7F0A58}" type="slidenum">
              <a:rPr lang="en-US" smtClean="0"/>
              <a:t>‹#›</a:t>
            </a:fld>
            <a:endParaRPr lang="en-US" dirty="0"/>
          </a:p>
        </p:txBody>
      </p:sp>
    </p:spTree>
    <p:extLst>
      <p:ext uri="{BB962C8B-B14F-4D97-AF65-F5344CB8AC3E}">
        <p14:creationId xmlns:p14="http://schemas.microsoft.com/office/powerpoint/2010/main" val="1833907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65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E2AB48-6B81-443C-84F0-8098475CA912}" type="datetimeFigureOut">
              <a:rPr lang="en-US" smtClean="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E9ABD0-655E-4203-B2D8-6AEABBAE044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25E5463A-8C7C-435B-A44B-7B61150BE8D4}"/>
              </a:ext>
            </a:extLst>
          </p:cNvPr>
          <p:cNvGrpSpPr/>
          <p:nvPr userDrawn="1"/>
        </p:nvGrpSpPr>
        <p:grpSpPr>
          <a:xfrm>
            <a:off x="-8713" y="5486400"/>
            <a:ext cx="12204696" cy="1386478"/>
            <a:chOff x="-8713" y="5486400"/>
            <a:chExt cx="12204696" cy="1386478"/>
          </a:xfrm>
        </p:grpSpPr>
        <p:pic>
          <p:nvPicPr>
            <p:cNvPr id="11" name="Graphic 10">
              <a:extLst>
                <a:ext uri="{FF2B5EF4-FFF2-40B4-BE49-F238E27FC236}">
                  <a16:creationId xmlns:a16="http://schemas.microsoft.com/office/drawing/2014/main" id="{4144B2B5-9F80-4228-9E10-F356EC2E5C4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13" y="5494973"/>
              <a:ext cx="12200714" cy="1362075"/>
            </a:xfrm>
            <a:prstGeom prst="rect">
              <a:avLst/>
            </a:prstGeom>
          </p:spPr>
        </p:pic>
        <p:pic>
          <p:nvPicPr>
            <p:cNvPr id="12" name="Graphic 11">
              <a:extLst>
                <a:ext uri="{FF2B5EF4-FFF2-40B4-BE49-F238E27FC236}">
                  <a16:creationId xmlns:a16="http://schemas.microsoft.com/office/drawing/2014/main" id="{04659CE7-6D4A-4EBD-8E75-5296445C74A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10150" y="5486400"/>
              <a:ext cx="7185833" cy="1386478"/>
            </a:xfrm>
            <a:prstGeom prst="rect">
              <a:avLst/>
            </a:prstGeom>
          </p:spPr>
        </p:pic>
        <p:pic>
          <p:nvPicPr>
            <p:cNvPr id="13" name="Graphic 12">
              <a:extLst>
                <a:ext uri="{FF2B5EF4-FFF2-40B4-BE49-F238E27FC236}">
                  <a16:creationId xmlns:a16="http://schemas.microsoft.com/office/drawing/2014/main" id="{E5ACF01D-261F-4D39-AD15-F68B86B0575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5556446"/>
              <a:ext cx="11658600" cy="1301554"/>
            </a:xfrm>
            <a:prstGeom prst="rect">
              <a:avLst/>
            </a:prstGeom>
          </p:spPr>
        </p:pic>
      </p:grpSp>
    </p:spTree>
    <p:extLst>
      <p:ext uri="{BB962C8B-B14F-4D97-AF65-F5344CB8AC3E}">
        <p14:creationId xmlns:p14="http://schemas.microsoft.com/office/powerpoint/2010/main" val="1281117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E2AB48-6B81-443C-84F0-8098475CA912}" type="datetimeFigureOut">
              <a:rPr lang="en-US" smtClean="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E9ABD0-655E-4203-B2D8-6AEABBAE044C}" type="slidenum">
              <a:rPr lang="en-US" smtClean="0"/>
              <a:t>‹#›</a:t>
            </a:fld>
            <a:endParaRPr lang="en-US" dirty="0"/>
          </a:p>
        </p:txBody>
      </p:sp>
    </p:spTree>
    <p:extLst>
      <p:ext uri="{BB962C8B-B14F-4D97-AF65-F5344CB8AC3E}">
        <p14:creationId xmlns:p14="http://schemas.microsoft.com/office/powerpoint/2010/main" val="121144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E2AB48-6B81-443C-84F0-8098475CA912}" type="datetimeFigureOut">
              <a:rPr lang="en-US" smtClean="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E9ABD0-655E-4203-B2D8-6AEABBAE044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03B9914-2712-4C5D-B07A-AEE803E52E59}"/>
              </a:ext>
            </a:extLst>
          </p:cNvPr>
          <p:cNvGrpSpPr/>
          <p:nvPr userDrawn="1"/>
        </p:nvGrpSpPr>
        <p:grpSpPr>
          <a:xfrm>
            <a:off x="-8713" y="5486400"/>
            <a:ext cx="12204696" cy="1386478"/>
            <a:chOff x="-8713" y="5486400"/>
            <a:chExt cx="12204696" cy="1386478"/>
          </a:xfrm>
        </p:grpSpPr>
        <p:pic>
          <p:nvPicPr>
            <p:cNvPr id="13" name="Graphic 12">
              <a:extLst>
                <a:ext uri="{FF2B5EF4-FFF2-40B4-BE49-F238E27FC236}">
                  <a16:creationId xmlns:a16="http://schemas.microsoft.com/office/drawing/2014/main" id="{B2D5F1E0-9C00-4EC9-B051-82E5B52E67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13" y="5494973"/>
              <a:ext cx="12200714" cy="1362075"/>
            </a:xfrm>
            <a:prstGeom prst="rect">
              <a:avLst/>
            </a:prstGeom>
          </p:spPr>
        </p:pic>
        <p:pic>
          <p:nvPicPr>
            <p:cNvPr id="14" name="Graphic 13">
              <a:extLst>
                <a:ext uri="{FF2B5EF4-FFF2-40B4-BE49-F238E27FC236}">
                  <a16:creationId xmlns:a16="http://schemas.microsoft.com/office/drawing/2014/main" id="{F1E66CAA-7EE6-43F3-9DA4-13F334E0C54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10150" y="5486400"/>
              <a:ext cx="7185833" cy="1386478"/>
            </a:xfrm>
            <a:prstGeom prst="rect">
              <a:avLst/>
            </a:prstGeom>
          </p:spPr>
        </p:pic>
        <p:pic>
          <p:nvPicPr>
            <p:cNvPr id="15" name="Graphic 14">
              <a:extLst>
                <a:ext uri="{FF2B5EF4-FFF2-40B4-BE49-F238E27FC236}">
                  <a16:creationId xmlns:a16="http://schemas.microsoft.com/office/drawing/2014/main" id="{D67A7579-730D-49B5-BFC5-E4BAFD5D7B8C}"/>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5556446"/>
              <a:ext cx="11658600" cy="1301554"/>
            </a:xfrm>
            <a:prstGeom prst="rect">
              <a:avLst/>
            </a:prstGeom>
          </p:spPr>
        </p:pic>
      </p:grpSp>
    </p:spTree>
    <p:extLst>
      <p:ext uri="{BB962C8B-B14F-4D97-AF65-F5344CB8AC3E}">
        <p14:creationId xmlns:p14="http://schemas.microsoft.com/office/powerpoint/2010/main" val="171816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E2AB48-6B81-443C-84F0-8098475CA912}" type="datetimeFigureOut">
              <a:rPr lang="en-US" smtClean="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E9ABD0-655E-4203-B2D8-6AEABBAE044C}" type="slidenum">
              <a:rPr lang="en-US" smtClean="0"/>
              <a:t>‹#›</a:t>
            </a:fld>
            <a:endParaRPr lang="en-US" dirty="0"/>
          </a:p>
        </p:txBody>
      </p:sp>
    </p:spTree>
    <p:extLst>
      <p:ext uri="{BB962C8B-B14F-4D97-AF65-F5344CB8AC3E}">
        <p14:creationId xmlns:p14="http://schemas.microsoft.com/office/powerpoint/2010/main" val="927051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E2AB48-6B81-443C-84F0-8098475CA912}" type="datetimeFigureOut">
              <a:rPr lang="en-US" smtClean="0"/>
              <a:t>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0E9ABD0-655E-4203-B2D8-6AEABBAE044C}" type="slidenum">
              <a:rPr lang="en-US" smtClean="0"/>
              <a:t>‹#›</a:t>
            </a:fld>
            <a:endParaRPr lang="en-US" dirty="0"/>
          </a:p>
        </p:txBody>
      </p:sp>
    </p:spTree>
    <p:extLst>
      <p:ext uri="{BB962C8B-B14F-4D97-AF65-F5344CB8AC3E}">
        <p14:creationId xmlns:p14="http://schemas.microsoft.com/office/powerpoint/2010/main" val="1302716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E2AB48-6B81-443C-84F0-8098475CA912}" type="datetimeFigureOut">
              <a:rPr lang="en-US" smtClean="0"/>
              <a:t>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0E9ABD0-655E-4203-B2D8-6AEABBAE044C}" type="slidenum">
              <a:rPr lang="en-US" smtClean="0"/>
              <a:t>‹#›</a:t>
            </a:fld>
            <a:endParaRPr lang="en-US" dirty="0"/>
          </a:p>
        </p:txBody>
      </p:sp>
      <p:sp>
        <p:nvSpPr>
          <p:cNvPr id="6" name="Text Placeholder 2">
            <a:extLst>
              <a:ext uri="{FF2B5EF4-FFF2-40B4-BE49-F238E27FC236}">
                <a16:creationId xmlns:a16="http://schemas.microsoft.com/office/drawing/2014/main" id="{593680F6-B3B6-4791-B9D2-3DAE2B6DFBB3}"/>
              </a:ext>
            </a:extLst>
          </p:cNvPr>
          <p:cNvSpPr>
            <a:spLocks noGrp="1"/>
          </p:cNvSpPr>
          <p:nvPr>
            <p:ph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747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4780EEAF-F689-42D7-9EE1-6CE0D81D3B30}"/>
              </a:ext>
            </a:extLst>
          </p:cNvPr>
          <p:cNvGrpSpPr/>
          <p:nvPr userDrawn="1"/>
        </p:nvGrpSpPr>
        <p:grpSpPr>
          <a:xfrm rot="5400000">
            <a:off x="-2191122" y="2163412"/>
            <a:ext cx="6945333" cy="2618508"/>
            <a:chOff x="4" y="2981324"/>
            <a:chExt cx="12226464" cy="1367657"/>
          </a:xfrm>
        </p:grpSpPr>
        <p:pic>
          <p:nvPicPr>
            <p:cNvPr id="28" name="Graphic 27">
              <a:extLst>
                <a:ext uri="{FF2B5EF4-FFF2-40B4-BE49-F238E27FC236}">
                  <a16:creationId xmlns:a16="http://schemas.microsoft.com/office/drawing/2014/main" id="{386A642E-1027-49BB-8DE0-D3CEBB9751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 y="2981324"/>
              <a:ext cx="12191995" cy="1361101"/>
            </a:xfrm>
            <a:prstGeom prst="rect">
              <a:avLst/>
            </a:prstGeom>
          </p:spPr>
        </p:pic>
        <p:pic>
          <p:nvPicPr>
            <p:cNvPr id="29" name="Graphic 28">
              <a:extLst>
                <a:ext uri="{FF2B5EF4-FFF2-40B4-BE49-F238E27FC236}">
                  <a16:creationId xmlns:a16="http://schemas.microsoft.com/office/drawing/2014/main" id="{9C6F5092-7738-410D-8BFF-E85A47B1CC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4" y="2987880"/>
              <a:ext cx="12191995" cy="1361101"/>
            </a:xfrm>
            <a:prstGeom prst="rect">
              <a:avLst/>
            </a:prstGeom>
          </p:spPr>
        </p:pic>
        <p:pic>
          <p:nvPicPr>
            <p:cNvPr id="30" name="Graphic 29">
              <a:extLst>
                <a:ext uri="{FF2B5EF4-FFF2-40B4-BE49-F238E27FC236}">
                  <a16:creationId xmlns:a16="http://schemas.microsoft.com/office/drawing/2014/main" id="{DD87D332-94F6-40EE-A077-923476C95CA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890618" y="2987879"/>
              <a:ext cx="7335850" cy="1354545"/>
            </a:xfrm>
            <a:prstGeom prst="rect">
              <a:avLst/>
            </a:prstGeom>
          </p:spPr>
        </p:pic>
      </p:grpSp>
      <p:sp>
        <p:nvSpPr>
          <p:cNvPr id="3" name="Content Placeholder 2"/>
          <p:cNvSpPr>
            <a:spLocks noGrp="1"/>
          </p:cNvSpPr>
          <p:nvPr>
            <p:ph idx="1"/>
          </p:nvPr>
        </p:nvSpPr>
        <p:spPr>
          <a:xfrm>
            <a:off x="5533292" y="738553"/>
            <a:ext cx="5931877" cy="49119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9E2AB48-6B81-443C-84F0-8098475CA912}" type="datetimeFigureOut">
              <a:rPr lang="en-US" smtClean="0"/>
              <a:t>12/5/2019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E9ABD0-655E-4203-B2D8-6AEABBAE044C}" type="slidenum">
              <a:rPr lang="en-US" smtClean="0"/>
              <a:t>‹#›</a:t>
            </a:fld>
            <a:endParaRPr lang="en-US" dirty="0"/>
          </a:p>
        </p:txBody>
      </p:sp>
      <p:cxnSp>
        <p:nvCxnSpPr>
          <p:cNvPr id="34" name="Straight Connector 33">
            <a:extLst>
              <a:ext uri="{FF2B5EF4-FFF2-40B4-BE49-F238E27FC236}">
                <a16:creationId xmlns:a16="http://schemas.microsoft.com/office/drawing/2014/main" id="{5B58FC21-5EBB-4148-B9B6-5C86CD586D7D}"/>
              </a:ext>
            </a:extLst>
          </p:cNvPr>
          <p:cNvCxnSpPr>
            <a:cxnSpLocks/>
          </p:cNvCxnSpPr>
          <p:nvPr userDrawn="1"/>
        </p:nvCxnSpPr>
        <p:spPr>
          <a:xfrm>
            <a:off x="671247" y="2531221"/>
            <a:ext cx="2080916"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7" name="Title 1">
            <a:extLst>
              <a:ext uri="{FF2B5EF4-FFF2-40B4-BE49-F238E27FC236}">
                <a16:creationId xmlns:a16="http://schemas.microsoft.com/office/drawing/2014/main" id="{5C76D475-C577-46F3-AE49-D62D8FD859EC}"/>
              </a:ext>
            </a:extLst>
          </p:cNvPr>
          <p:cNvSpPr>
            <a:spLocks noGrp="1"/>
          </p:cNvSpPr>
          <p:nvPr>
            <p:ph type="title"/>
          </p:nvPr>
        </p:nvSpPr>
        <p:spPr>
          <a:xfrm>
            <a:off x="586981" y="948681"/>
            <a:ext cx="4784947" cy="1358539"/>
          </a:xfrm>
        </p:spPr>
        <p:txBody>
          <a:bodyPr anchor="b">
            <a:normAutofit/>
          </a:bodyPr>
          <a:lstStyle>
            <a:lvl1pPr>
              <a:defRPr sz="3600" b="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03395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E2AB48-6B81-443C-84F0-8098475CA912}" type="datetimeFigureOut">
              <a:rPr lang="en-US" smtClean="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E9ABD0-655E-4203-B2D8-6AEABBAE044C}" type="slidenum">
              <a:rPr lang="en-US" smtClean="0"/>
              <a:t>‹#›</a:t>
            </a:fld>
            <a:endParaRPr lang="en-US" dirty="0"/>
          </a:p>
        </p:txBody>
      </p:sp>
    </p:spTree>
    <p:extLst>
      <p:ext uri="{BB962C8B-B14F-4D97-AF65-F5344CB8AC3E}">
        <p14:creationId xmlns:p14="http://schemas.microsoft.com/office/powerpoint/2010/main" val="2394141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E2AB48-6B81-443C-84F0-8098475CA912}" type="datetimeFigureOut">
              <a:rPr lang="en-US" smtClean="0"/>
              <a:t>12/5/2019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E9ABD0-655E-4203-B2D8-6AEABBAE044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4E4C7C4-9571-445F-8933-0F25198EC520}"/>
              </a:ext>
            </a:extLst>
          </p:cNvPr>
          <p:cNvGrpSpPr/>
          <p:nvPr userDrawn="1"/>
        </p:nvGrpSpPr>
        <p:grpSpPr>
          <a:xfrm>
            <a:off x="4" y="5490343"/>
            <a:ext cx="12226464" cy="1367657"/>
            <a:chOff x="4" y="2981324"/>
            <a:chExt cx="12226464" cy="1367657"/>
          </a:xfrm>
        </p:grpSpPr>
        <p:pic>
          <p:nvPicPr>
            <p:cNvPr id="16" name="Graphic 15">
              <a:extLst>
                <a:ext uri="{FF2B5EF4-FFF2-40B4-BE49-F238E27FC236}">
                  <a16:creationId xmlns:a16="http://schemas.microsoft.com/office/drawing/2014/main" id="{0F2538E2-1955-4ABC-9B76-D200298C3EF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4" y="2981324"/>
              <a:ext cx="12191995" cy="1361101"/>
            </a:xfrm>
            <a:prstGeom prst="rect">
              <a:avLst/>
            </a:prstGeom>
          </p:spPr>
        </p:pic>
        <p:pic>
          <p:nvPicPr>
            <p:cNvPr id="17" name="Graphic 16">
              <a:extLst>
                <a:ext uri="{FF2B5EF4-FFF2-40B4-BE49-F238E27FC236}">
                  <a16:creationId xmlns:a16="http://schemas.microsoft.com/office/drawing/2014/main" id="{26FEE2BA-38F3-4EAD-9127-79A1262808F0}"/>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a:off x="4" y="2987880"/>
              <a:ext cx="12191995" cy="1361101"/>
            </a:xfrm>
            <a:prstGeom prst="rect">
              <a:avLst/>
            </a:prstGeom>
          </p:spPr>
        </p:pic>
        <p:pic>
          <p:nvPicPr>
            <p:cNvPr id="18" name="Graphic 17">
              <a:extLst>
                <a:ext uri="{FF2B5EF4-FFF2-40B4-BE49-F238E27FC236}">
                  <a16:creationId xmlns:a16="http://schemas.microsoft.com/office/drawing/2014/main" id="{B34F226C-805A-40FF-9E4F-19D10E6AD156}"/>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4890618" y="2987879"/>
              <a:ext cx="7335850" cy="1354545"/>
            </a:xfrm>
            <a:prstGeom prst="rect">
              <a:avLst/>
            </a:prstGeom>
          </p:spPr>
        </p:pic>
      </p:grpSp>
    </p:spTree>
    <p:extLst>
      <p:ext uri="{BB962C8B-B14F-4D97-AF65-F5344CB8AC3E}">
        <p14:creationId xmlns:p14="http://schemas.microsoft.com/office/powerpoint/2010/main" val="658146518"/>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9" r:id="rId7"/>
    <p:sldLayoutId id="2147483961" r:id="rId8"/>
  </p:sldLayoutIdLst>
  <p:txStyles>
    <p:titleStyle>
      <a:lvl1pPr algn="l" defTabSz="914400" rtl="0" eaLnBrk="1" latinLnBrk="0" hangingPunct="1">
        <a:lnSpc>
          <a:spcPct val="85000"/>
        </a:lnSpc>
        <a:spcBef>
          <a:spcPct val="0"/>
        </a:spcBef>
        <a:buNone/>
        <a:defRPr sz="2800" b="1"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800" kern="1200">
          <a:solidFill>
            <a:schemeClr val="tx2"/>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2"/>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200" kern="1200">
          <a:solidFill>
            <a:schemeClr val="tx2"/>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200" kern="1200">
          <a:solidFill>
            <a:schemeClr val="tx2"/>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200" kern="120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7D35F8-AF6D-48C5-96AC-CAB0BF98C60B}"/>
              </a:ext>
            </a:extLst>
          </p:cNvPr>
          <p:cNvPicPr>
            <a:picLocks noChangeAspect="1"/>
          </p:cNvPicPr>
          <p:nvPr/>
        </p:nvPicPr>
        <p:blipFill>
          <a:blip r:embed="rId2"/>
          <a:stretch>
            <a:fillRect/>
          </a:stretch>
        </p:blipFill>
        <p:spPr>
          <a:xfrm>
            <a:off x="1" y="0"/>
            <a:ext cx="12192000" cy="6858000"/>
          </a:xfrm>
          <a:prstGeom prst="rect">
            <a:avLst/>
          </a:prstGeom>
        </p:spPr>
      </p:pic>
      <p:sp>
        <p:nvSpPr>
          <p:cNvPr id="8" name="TextBox 7">
            <a:extLst>
              <a:ext uri="{FF2B5EF4-FFF2-40B4-BE49-F238E27FC236}">
                <a16:creationId xmlns:a16="http://schemas.microsoft.com/office/drawing/2014/main" id="{ADC4F4D5-6DA9-4ED4-A189-1AE73C6F6A3A}"/>
              </a:ext>
            </a:extLst>
          </p:cNvPr>
          <p:cNvSpPr txBox="1"/>
          <p:nvPr/>
        </p:nvSpPr>
        <p:spPr>
          <a:xfrm>
            <a:off x="4572000" y="3638550"/>
            <a:ext cx="6819900" cy="584775"/>
          </a:xfrm>
          <a:prstGeom prst="rect">
            <a:avLst/>
          </a:prstGeom>
          <a:noFill/>
        </p:spPr>
        <p:txBody>
          <a:bodyPr wrap="square" rtlCol="0">
            <a:spAutoFit/>
          </a:bodyPr>
          <a:lstStyle/>
          <a:p>
            <a:pPr algn="ctr"/>
            <a:r>
              <a:rPr lang="en-US" sz="3200" dirty="0">
                <a:solidFill>
                  <a:srgbClr val="FFC000"/>
                </a:solidFill>
              </a:rPr>
              <a:t>PRESENTATION BY</a:t>
            </a:r>
          </a:p>
        </p:txBody>
      </p:sp>
    </p:spTree>
    <p:extLst>
      <p:ext uri="{BB962C8B-B14F-4D97-AF65-F5344CB8AC3E}">
        <p14:creationId xmlns:p14="http://schemas.microsoft.com/office/powerpoint/2010/main" val="3027573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D93136-5469-47A3-BD63-08A8D6607BB5}"/>
              </a:ext>
            </a:extLst>
          </p:cNvPr>
          <p:cNvSpPr>
            <a:spLocks noGrp="1"/>
          </p:cNvSpPr>
          <p:nvPr>
            <p:ph sz="half" idx="1"/>
          </p:nvPr>
        </p:nvSpPr>
        <p:spPr>
          <a:xfrm>
            <a:off x="1097278" y="1845734"/>
            <a:ext cx="9665972" cy="4023360"/>
          </a:xfrm>
        </p:spPr>
        <p:txBody>
          <a:bodyPr>
            <a:normAutofit/>
          </a:bodyPr>
          <a:lstStyle/>
          <a:p>
            <a:r>
              <a:rPr lang="en-US" sz="2200" dirty="0">
                <a:latin typeface="Times New Roman" panose="02020603050405020304" pitchFamily="18" charset="0"/>
                <a:cs typeface="Times New Roman" panose="02020603050405020304" pitchFamily="18" charset="0"/>
              </a:rPr>
              <a:t> 6) Generating a csv file for tweets and its sentiments.</a:t>
            </a:r>
          </a:p>
          <a:p>
            <a:endParaRPr lang="en-US" sz="22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FBA5532D-5EB9-417B-82E1-2121A96F7381}"/>
              </a:ext>
            </a:extLst>
          </p:cNvPr>
          <p:cNvSpPr txBox="1">
            <a:spLocks noGrp="1"/>
          </p:cNvSpPr>
          <p:nvPr>
            <p:ph type="title"/>
          </p:nvPr>
        </p:nvSpPr>
        <p:spPr>
          <a:xfrm>
            <a:off x="1096963"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800" b="1" kern="1200" spc="-50" baseline="0">
                <a:solidFill>
                  <a:schemeClr val="tx1">
                    <a:lumMod val="75000"/>
                    <a:lumOff val="25000"/>
                  </a:schemeClr>
                </a:solidFill>
                <a:latin typeface="+mj-lt"/>
                <a:ea typeface="+mj-ea"/>
                <a:cs typeface="+mj-cs"/>
              </a:defRPr>
            </a:lvl1pPr>
          </a:lstStyle>
          <a:p>
            <a:pPr algn="ctr"/>
            <a:r>
              <a:rPr lang="en-US" sz="3600" dirty="0">
                <a:latin typeface="Times New Roman" panose="02020603050405020304" pitchFamily="18" charset="0"/>
                <a:cs typeface="Times New Roman" panose="02020603050405020304" pitchFamily="18" charset="0"/>
              </a:rPr>
              <a:t>Case Study 1: Fetch The Twitter Data</a:t>
            </a:r>
          </a:p>
        </p:txBody>
      </p:sp>
      <p:pic>
        <p:nvPicPr>
          <p:cNvPr id="7" name="Picture 6">
            <a:extLst>
              <a:ext uri="{FF2B5EF4-FFF2-40B4-BE49-F238E27FC236}">
                <a16:creationId xmlns:a16="http://schemas.microsoft.com/office/drawing/2014/main" id="{766140BF-4357-406E-891D-453105577634}"/>
              </a:ext>
            </a:extLst>
          </p:cNvPr>
          <p:cNvPicPr>
            <a:picLocks noChangeAspect="1"/>
          </p:cNvPicPr>
          <p:nvPr/>
        </p:nvPicPr>
        <p:blipFill>
          <a:blip r:embed="rId2"/>
          <a:stretch>
            <a:fillRect/>
          </a:stretch>
        </p:blipFill>
        <p:spPr>
          <a:xfrm>
            <a:off x="1096963" y="2317757"/>
            <a:ext cx="11125200" cy="4540243"/>
          </a:xfrm>
          <a:prstGeom prst="rect">
            <a:avLst/>
          </a:prstGeom>
        </p:spPr>
      </p:pic>
    </p:spTree>
    <p:extLst>
      <p:ext uri="{BB962C8B-B14F-4D97-AF65-F5344CB8AC3E}">
        <p14:creationId xmlns:p14="http://schemas.microsoft.com/office/powerpoint/2010/main" val="519066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5ED2-0D41-47E3-906B-C8D41B3062FD}"/>
              </a:ext>
            </a:extLst>
          </p:cNvPr>
          <p:cNvSpPr>
            <a:spLocks noGrp="1"/>
          </p:cNvSpPr>
          <p:nvPr>
            <p:ph type="title"/>
          </p:nvPr>
        </p:nvSpPr>
        <p:spPr>
          <a:xfrm>
            <a:off x="1097280" y="286604"/>
            <a:ext cx="10058400" cy="1285022"/>
          </a:xfrm>
        </p:spPr>
        <p:txBody>
          <a:bodyPr>
            <a:noAutofit/>
          </a:bodyPr>
          <a:lstStyle/>
          <a:p>
            <a:pPr algn="ctr"/>
            <a:r>
              <a:rPr lang="en-US" sz="3600" dirty="0">
                <a:latin typeface="Times New Roman" panose="02020603050405020304" pitchFamily="18" charset="0"/>
                <a:cs typeface="Times New Roman" panose="02020603050405020304" pitchFamily="18" charset="0"/>
              </a:rPr>
              <a:t>Case Study 2:  Analyzing the Sentiment data, Implementing the model, Prediction, Confusion Matrix and Finding the accuracy of the data</a:t>
            </a:r>
          </a:p>
        </p:txBody>
      </p:sp>
      <p:sp>
        <p:nvSpPr>
          <p:cNvPr id="3" name="Content Placeholder 2">
            <a:extLst>
              <a:ext uri="{FF2B5EF4-FFF2-40B4-BE49-F238E27FC236}">
                <a16:creationId xmlns:a16="http://schemas.microsoft.com/office/drawing/2014/main" id="{214D27CC-1646-48C2-853D-559BAC1D077C}"/>
              </a:ext>
            </a:extLst>
          </p:cNvPr>
          <p:cNvSpPr>
            <a:spLocks noGrp="1"/>
          </p:cNvSpPr>
          <p:nvPr>
            <p:ph sz="half" idx="1"/>
          </p:nvPr>
        </p:nvSpPr>
        <p:spPr/>
        <p:txBody>
          <a:bodyPr>
            <a:norm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US" sz="2200" u="sng" dirty="0">
                <a:latin typeface="Times New Roman" panose="02020603050405020304" pitchFamily="18" charset="0"/>
                <a:cs typeface="Times New Roman" panose="02020603050405020304" pitchFamily="18" charset="0"/>
              </a:rPr>
              <a:t>Steps Performed:</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1) Fetch the tweets data from the csv file.</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6D588AA-A71F-455F-B40C-BCE2C8E5647D}"/>
              </a:ext>
            </a:extLst>
          </p:cNvPr>
          <p:cNvPicPr>
            <a:picLocks noChangeAspect="1"/>
          </p:cNvPicPr>
          <p:nvPr/>
        </p:nvPicPr>
        <p:blipFill>
          <a:blip r:embed="rId2"/>
          <a:stretch>
            <a:fillRect/>
          </a:stretch>
        </p:blipFill>
        <p:spPr>
          <a:xfrm>
            <a:off x="1181100" y="2834639"/>
            <a:ext cx="9974580" cy="4023360"/>
          </a:xfrm>
          <a:prstGeom prst="rect">
            <a:avLst/>
          </a:prstGeom>
        </p:spPr>
      </p:pic>
    </p:spTree>
    <p:extLst>
      <p:ext uri="{BB962C8B-B14F-4D97-AF65-F5344CB8AC3E}">
        <p14:creationId xmlns:p14="http://schemas.microsoft.com/office/powerpoint/2010/main" val="1059273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4B34E-A886-4154-88D3-5EC971CDAC40}"/>
              </a:ext>
            </a:extLst>
          </p:cNvPr>
          <p:cNvSpPr>
            <a:spLocks noGrp="1"/>
          </p:cNvSpPr>
          <p:nvPr>
            <p:ph type="title"/>
          </p:nvPr>
        </p:nvSpPr>
        <p:spPr/>
        <p:txBody>
          <a:bodyPr>
            <a:noAutofit/>
          </a:bodyPr>
          <a:lstStyle/>
          <a:p>
            <a:pPr algn="ctr"/>
            <a:r>
              <a:rPr lang="en-US" sz="3600" dirty="0">
                <a:latin typeface="Times New Roman" panose="02020603050405020304" pitchFamily="18" charset="0"/>
                <a:cs typeface="Times New Roman" panose="02020603050405020304" pitchFamily="18" charset="0"/>
              </a:rPr>
              <a:t>Case Study 2:  Analyzing the Sentiment data, Implementing the model, Prediction, Confusion Matrix and Finding the accuracy of the data</a:t>
            </a:r>
          </a:p>
        </p:txBody>
      </p:sp>
      <p:pic>
        <p:nvPicPr>
          <p:cNvPr id="5" name="Content Placeholder 4">
            <a:extLst>
              <a:ext uri="{FF2B5EF4-FFF2-40B4-BE49-F238E27FC236}">
                <a16:creationId xmlns:a16="http://schemas.microsoft.com/office/drawing/2014/main" id="{C8DEA59B-50A1-47B7-A1D6-A646CC86E49E}"/>
              </a:ext>
            </a:extLst>
          </p:cNvPr>
          <p:cNvPicPr>
            <a:picLocks noGrp="1" noChangeAspect="1"/>
          </p:cNvPicPr>
          <p:nvPr>
            <p:ph sz="half" idx="1"/>
          </p:nvPr>
        </p:nvPicPr>
        <p:blipFill>
          <a:blip r:embed="rId2"/>
          <a:stretch>
            <a:fillRect/>
          </a:stretch>
        </p:blipFill>
        <p:spPr>
          <a:xfrm>
            <a:off x="0" y="2522630"/>
            <a:ext cx="6217920" cy="4048767"/>
          </a:xfrm>
          <a:prstGeom prst="rect">
            <a:avLst/>
          </a:prstGeom>
        </p:spPr>
      </p:pic>
      <p:sp>
        <p:nvSpPr>
          <p:cNvPr id="4" name="Content Placeholder 3">
            <a:extLst>
              <a:ext uri="{FF2B5EF4-FFF2-40B4-BE49-F238E27FC236}">
                <a16:creationId xmlns:a16="http://schemas.microsoft.com/office/drawing/2014/main" id="{81AB3B09-D15F-4EF8-A7F8-1BDEF77E057D}"/>
              </a:ext>
            </a:extLst>
          </p:cNvPr>
          <p:cNvSpPr>
            <a:spLocks noGrp="1"/>
          </p:cNvSpPr>
          <p:nvPr>
            <p:ph sz="half" idx="2"/>
          </p:nvPr>
        </p:nvSpPr>
        <p:spPr/>
        <p:txBody>
          <a:bodyPr>
            <a:normAutofit/>
          </a:bodyPr>
          <a:lstStyle/>
          <a:p>
            <a:pP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 3) Counting the number of tweets percentage for the six </a:t>
            </a:r>
            <a:r>
              <a:rPr lang="en-US" sz="2200" dirty="0" err="1">
                <a:solidFill>
                  <a:schemeClr val="tx1"/>
                </a:solidFill>
                <a:latin typeface="Times New Roman" panose="02020603050405020304" pitchFamily="18" charset="0"/>
                <a:cs typeface="Times New Roman" panose="02020603050405020304" pitchFamily="18" charset="0"/>
              </a:rPr>
              <a:t>US_Airlines</a:t>
            </a:r>
            <a:r>
              <a:rPr lang="en-US" sz="2200" dirty="0">
                <a:solidFill>
                  <a:schemeClr val="tx1"/>
                </a:solidFill>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C2072AE-B6B7-4E78-884B-15BA63DBD57A}"/>
              </a:ext>
            </a:extLst>
          </p:cNvPr>
          <p:cNvSpPr txBox="1"/>
          <p:nvPr/>
        </p:nvSpPr>
        <p:spPr>
          <a:xfrm>
            <a:off x="-226695" y="1862670"/>
            <a:ext cx="4086225" cy="430887"/>
          </a:xfrm>
          <a:prstGeom prst="rect">
            <a:avLst/>
          </a:prstGeom>
          <a:noFill/>
        </p:spPr>
        <p:txBody>
          <a:bodyPr wrap="square" rtlCol="0">
            <a:spAutoFit/>
          </a:bodyPr>
          <a:lstStyle/>
          <a:p>
            <a:pPr marL="285750" indent="-285750" algn="ct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2) Creating a Data Frame</a:t>
            </a:r>
          </a:p>
        </p:txBody>
      </p:sp>
      <p:pic>
        <p:nvPicPr>
          <p:cNvPr id="3" name="Picture 2">
            <a:extLst>
              <a:ext uri="{FF2B5EF4-FFF2-40B4-BE49-F238E27FC236}">
                <a16:creationId xmlns:a16="http://schemas.microsoft.com/office/drawing/2014/main" id="{19244C67-98BD-413B-B31A-E1C12F83AC6A}"/>
              </a:ext>
            </a:extLst>
          </p:cNvPr>
          <p:cNvPicPr>
            <a:picLocks noChangeAspect="1"/>
          </p:cNvPicPr>
          <p:nvPr/>
        </p:nvPicPr>
        <p:blipFill>
          <a:blip r:embed="rId3"/>
          <a:stretch>
            <a:fillRect/>
          </a:stretch>
        </p:blipFill>
        <p:spPr>
          <a:xfrm>
            <a:off x="6217920" y="2522630"/>
            <a:ext cx="5974080" cy="4048768"/>
          </a:xfrm>
          <a:prstGeom prst="rect">
            <a:avLst/>
          </a:prstGeom>
        </p:spPr>
      </p:pic>
    </p:spTree>
    <p:extLst>
      <p:ext uri="{BB962C8B-B14F-4D97-AF65-F5344CB8AC3E}">
        <p14:creationId xmlns:p14="http://schemas.microsoft.com/office/powerpoint/2010/main" val="1680562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2B991-CEEA-4C93-A698-35BCC56EDACC}"/>
              </a:ext>
            </a:extLst>
          </p:cNvPr>
          <p:cNvSpPr>
            <a:spLocks noGrp="1"/>
          </p:cNvSpPr>
          <p:nvPr>
            <p:ph sz="half" idx="1"/>
          </p:nvPr>
        </p:nvSpPr>
        <p:spPr>
          <a:xfrm>
            <a:off x="693628" y="1843620"/>
            <a:ext cx="4937760" cy="4023360"/>
          </a:xfrm>
        </p:spPr>
        <p:txBody>
          <a:bodyPr>
            <a:normAutofit/>
          </a:bodyPr>
          <a:lstStyle/>
          <a:p>
            <a:pP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 4) Calculating the Percentage of count for the </a:t>
            </a:r>
            <a:r>
              <a:rPr lang="en-US" sz="2200" dirty="0" err="1">
                <a:solidFill>
                  <a:schemeClr val="tx1"/>
                </a:solidFill>
                <a:latin typeface="Times New Roman" panose="02020603050405020304" pitchFamily="18" charset="0"/>
                <a:cs typeface="Times New Roman" panose="02020603050405020304" pitchFamily="18" charset="0"/>
              </a:rPr>
              <a:t>tweet_sentiments</a:t>
            </a:r>
            <a:r>
              <a:rPr lang="en-US" sz="2200"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2E2C990F-5C74-4016-B331-36427E4B240D}"/>
              </a:ext>
            </a:extLst>
          </p:cNvPr>
          <p:cNvSpPr>
            <a:spLocks noGrp="1"/>
          </p:cNvSpPr>
          <p:nvPr>
            <p:ph type="title"/>
          </p:nvPr>
        </p:nvSpPr>
        <p:spPr>
          <a:xfrm>
            <a:off x="1096963" y="287338"/>
            <a:ext cx="10058400" cy="1449387"/>
          </a:xfrm>
        </p:spPr>
        <p:txBody>
          <a:bodyPr>
            <a:noAutofit/>
          </a:bodyPr>
          <a:lstStyle/>
          <a:p>
            <a:pPr algn="ctr"/>
            <a:r>
              <a:rPr lang="en-US" sz="3600" dirty="0">
                <a:latin typeface="Times New Roman" panose="02020603050405020304" pitchFamily="18" charset="0"/>
                <a:cs typeface="Times New Roman" panose="02020603050405020304" pitchFamily="18" charset="0"/>
              </a:rPr>
              <a:t>Case Study 2:  Analyzing the Sentiment data, Implementing the model, Prediction, Confusion Matrix and Finding the accuracy of the data</a:t>
            </a:r>
          </a:p>
        </p:txBody>
      </p:sp>
      <p:sp>
        <p:nvSpPr>
          <p:cNvPr id="10" name="TextBox 9">
            <a:extLst>
              <a:ext uri="{FF2B5EF4-FFF2-40B4-BE49-F238E27FC236}">
                <a16:creationId xmlns:a16="http://schemas.microsoft.com/office/drawing/2014/main" id="{5574EA92-42B5-4630-A615-27ED7513149C}"/>
              </a:ext>
            </a:extLst>
          </p:cNvPr>
          <p:cNvSpPr txBox="1"/>
          <p:nvPr/>
        </p:nvSpPr>
        <p:spPr>
          <a:xfrm>
            <a:off x="6096000" y="1837270"/>
            <a:ext cx="5505451" cy="430887"/>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5) Calculating the mood counts.</a:t>
            </a:r>
          </a:p>
        </p:txBody>
      </p:sp>
      <p:pic>
        <p:nvPicPr>
          <p:cNvPr id="11" name="Picture 10">
            <a:extLst>
              <a:ext uri="{FF2B5EF4-FFF2-40B4-BE49-F238E27FC236}">
                <a16:creationId xmlns:a16="http://schemas.microsoft.com/office/drawing/2014/main" id="{5A47758C-6033-488B-8BA3-54D0834CBE83}"/>
              </a:ext>
            </a:extLst>
          </p:cNvPr>
          <p:cNvPicPr>
            <a:picLocks noChangeAspect="1"/>
          </p:cNvPicPr>
          <p:nvPr/>
        </p:nvPicPr>
        <p:blipFill>
          <a:blip r:embed="rId2"/>
          <a:stretch>
            <a:fillRect/>
          </a:stretch>
        </p:blipFill>
        <p:spPr>
          <a:xfrm>
            <a:off x="6019800" y="2368702"/>
            <a:ext cx="5581651" cy="4201960"/>
          </a:xfrm>
          <a:prstGeom prst="rect">
            <a:avLst/>
          </a:prstGeom>
        </p:spPr>
      </p:pic>
      <p:pic>
        <p:nvPicPr>
          <p:cNvPr id="2" name="Picture 1">
            <a:extLst>
              <a:ext uri="{FF2B5EF4-FFF2-40B4-BE49-F238E27FC236}">
                <a16:creationId xmlns:a16="http://schemas.microsoft.com/office/drawing/2014/main" id="{9A5E13D1-2477-4FF8-8F29-E9801D9ED241}"/>
              </a:ext>
            </a:extLst>
          </p:cNvPr>
          <p:cNvPicPr>
            <a:picLocks noChangeAspect="1"/>
          </p:cNvPicPr>
          <p:nvPr/>
        </p:nvPicPr>
        <p:blipFill>
          <a:blip r:embed="rId3"/>
          <a:stretch>
            <a:fillRect/>
          </a:stretch>
        </p:blipFill>
        <p:spPr>
          <a:xfrm>
            <a:off x="693627" y="2662237"/>
            <a:ext cx="4440347" cy="3908425"/>
          </a:xfrm>
          <a:prstGeom prst="rect">
            <a:avLst/>
          </a:prstGeom>
        </p:spPr>
      </p:pic>
    </p:spTree>
    <p:extLst>
      <p:ext uri="{BB962C8B-B14F-4D97-AF65-F5344CB8AC3E}">
        <p14:creationId xmlns:p14="http://schemas.microsoft.com/office/powerpoint/2010/main" val="1623371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267841-08CC-4F3A-89E4-FC87B7C10ECA}"/>
              </a:ext>
            </a:extLst>
          </p:cNvPr>
          <p:cNvSpPr>
            <a:spLocks noGrp="1"/>
          </p:cNvSpPr>
          <p:nvPr>
            <p:ph sz="half" idx="1"/>
          </p:nvPr>
        </p:nvSpPr>
        <p:spPr>
          <a:xfrm>
            <a:off x="476249" y="1736725"/>
            <a:ext cx="4937760" cy="4132370"/>
          </a:xfrm>
        </p:spPr>
        <p:txBody>
          <a:bodyPr>
            <a:norm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6) Segmenting the </a:t>
            </a:r>
            <a:r>
              <a:rPr lang="en-US" sz="2200" dirty="0" err="1">
                <a:latin typeface="Times New Roman" panose="02020603050405020304" pitchFamily="18" charset="0"/>
                <a:cs typeface="Times New Roman" panose="02020603050405020304" pitchFamily="18" charset="0"/>
              </a:rPr>
              <a:t>tweet_count</a:t>
            </a:r>
            <a:r>
              <a:rPr lang="en-US" sz="2200" dirty="0">
                <a:latin typeface="Times New Roman" panose="02020603050405020304" pitchFamily="18" charset="0"/>
                <a:cs typeface="Times New Roman" panose="02020603050405020304" pitchFamily="18" charset="0"/>
              </a:rPr>
              <a:t> for all the six airlines.</a:t>
            </a:r>
          </a:p>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C814B5E-F5DF-45C0-9CB1-CE48CA3467CB}"/>
              </a:ext>
            </a:extLst>
          </p:cNvPr>
          <p:cNvSpPr>
            <a:spLocks noGrp="1"/>
          </p:cNvSpPr>
          <p:nvPr>
            <p:ph sz="half" idx="2"/>
          </p:nvPr>
        </p:nvSpPr>
        <p:spPr>
          <a:xfrm>
            <a:off x="6217920" y="1845735"/>
            <a:ext cx="4937443" cy="4132370"/>
          </a:xfrm>
        </p:spPr>
        <p:txBody>
          <a:bodyPr>
            <a:no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7) Cleaning the </a:t>
            </a:r>
            <a:r>
              <a:rPr lang="en-US" sz="2200" dirty="0" err="1">
                <a:latin typeface="Times New Roman" panose="02020603050405020304" pitchFamily="18" charset="0"/>
                <a:cs typeface="Times New Roman" panose="02020603050405020304" pitchFamily="18" charset="0"/>
              </a:rPr>
              <a:t>tweet_text</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pPr lvl="3">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Deleting specific  columns.</a:t>
            </a:r>
          </a:p>
          <a:p>
            <a:pPr lvl="3">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Removing all the special characters.</a:t>
            </a:r>
          </a:p>
          <a:p>
            <a:pPr lvl="3">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Removing all the single characters.</a:t>
            </a:r>
          </a:p>
          <a:p>
            <a:pPr lvl="3">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Remove single characters from the start</a:t>
            </a:r>
          </a:p>
          <a:p>
            <a:pPr lvl="3">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Substituting multiple spaces with single space</a:t>
            </a:r>
          </a:p>
          <a:p>
            <a:pPr lvl="3">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Removing prefixed 'b’</a:t>
            </a:r>
          </a:p>
          <a:p>
            <a:pPr lvl="3">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Converting to Lowercase</a:t>
            </a:r>
          </a:p>
        </p:txBody>
      </p:sp>
      <p:sp>
        <p:nvSpPr>
          <p:cNvPr id="5" name="Title 1">
            <a:extLst>
              <a:ext uri="{FF2B5EF4-FFF2-40B4-BE49-F238E27FC236}">
                <a16:creationId xmlns:a16="http://schemas.microsoft.com/office/drawing/2014/main" id="{08F9B418-8156-4E03-A3E4-C6AEFB0D283F}"/>
              </a:ext>
            </a:extLst>
          </p:cNvPr>
          <p:cNvSpPr>
            <a:spLocks noGrp="1"/>
          </p:cNvSpPr>
          <p:nvPr>
            <p:ph type="title"/>
          </p:nvPr>
        </p:nvSpPr>
        <p:spPr>
          <a:xfrm>
            <a:off x="1096963" y="287338"/>
            <a:ext cx="10058400" cy="1449387"/>
          </a:xfrm>
        </p:spPr>
        <p:txBody>
          <a:bodyPr>
            <a:noAutofit/>
          </a:bodyPr>
          <a:lstStyle/>
          <a:p>
            <a:pPr algn="ctr"/>
            <a:r>
              <a:rPr lang="en-US" sz="3600" dirty="0">
                <a:latin typeface="Times New Roman" panose="02020603050405020304" pitchFamily="18" charset="0"/>
                <a:cs typeface="Times New Roman" panose="02020603050405020304" pitchFamily="18" charset="0"/>
              </a:rPr>
              <a:t>Case Study 2:  Analyzing the Sentiment data, Implementing the model, Prediction, Confusion Matrix and Finding the accuracy of the data</a:t>
            </a:r>
          </a:p>
        </p:txBody>
      </p:sp>
      <p:pic>
        <p:nvPicPr>
          <p:cNvPr id="7" name="Picture 6">
            <a:extLst>
              <a:ext uri="{FF2B5EF4-FFF2-40B4-BE49-F238E27FC236}">
                <a16:creationId xmlns:a16="http://schemas.microsoft.com/office/drawing/2014/main" id="{A96D30B7-C713-4ACE-8EB2-E4888EE9C98D}"/>
              </a:ext>
            </a:extLst>
          </p:cNvPr>
          <p:cNvPicPr>
            <a:picLocks noChangeAspect="1"/>
          </p:cNvPicPr>
          <p:nvPr/>
        </p:nvPicPr>
        <p:blipFill>
          <a:blip r:embed="rId2"/>
          <a:stretch>
            <a:fillRect/>
          </a:stretch>
        </p:blipFill>
        <p:spPr>
          <a:xfrm>
            <a:off x="476249" y="2343256"/>
            <a:ext cx="4584974" cy="3143143"/>
          </a:xfrm>
          <a:prstGeom prst="rect">
            <a:avLst/>
          </a:prstGeom>
        </p:spPr>
      </p:pic>
    </p:spTree>
    <p:extLst>
      <p:ext uri="{BB962C8B-B14F-4D97-AF65-F5344CB8AC3E}">
        <p14:creationId xmlns:p14="http://schemas.microsoft.com/office/powerpoint/2010/main" val="1438063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9065D4B-E120-46B0-A66F-EB332DB54806}"/>
              </a:ext>
            </a:extLst>
          </p:cNvPr>
          <p:cNvPicPr>
            <a:picLocks noGrp="1" noChangeAspect="1"/>
          </p:cNvPicPr>
          <p:nvPr>
            <p:ph sz="half" idx="2"/>
          </p:nvPr>
        </p:nvPicPr>
        <p:blipFill>
          <a:blip r:embed="rId2"/>
          <a:stretch>
            <a:fillRect/>
          </a:stretch>
        </p:blipFill>
        <p:spPr>
          <a:xfrm>
            <a:off x="-1" y="1736724"/>
            <a:ext cx="9172575" cy="5121275"/>
          </a:xfrm>
          <a:prstGeom prst="rect">
            <a:avLst/>
          </a:prstGeom>
        </p:spPr>
      </p:pic>
      <p:sp>
        <p:nvSpPr>
          <p:cNvPr id="5" name="Title 1">
            <a:extLst>
              <a:ext uri="{FF2B5EF4-FFF2-40B4-BE49-F238E27FC236}">
                <a16:creationId xmlns:a16="http://schemas.microsoft.com/office/drawing/2014/main" id="{EFE57D73-31EF-4012-91EF-939DD85031B8}"/>
              </a:ext>
            </a:extLst>
          </p:cNvPr>
          <p:cNvSpPr>
            <a:spLocks noGrp="1"/>
          </p:cNvSpPr>
          <p:nvPr>
            <p:ph type="title"/>
          </p:nvPr>
        </p:nvSpPr>
        <p:spPr>
          <a:xfrm>
            <a:off x="1096963" y="287338"/>
            <a:ext cx="10058400" cy="1449387"/>
          </a:xfrm>
        </p:spPr>
        <p:txBody>
          <a:bodyPr>
            <a:noAutofit/>
          </a:bodyPr>
          <a:lstStyle/>
          <a:p>
            <a:pPr algn="ctr"/>
            <a:r>
              <a:rPr lang="en-US" sz="3600" dirty="0">
                <a:latin typeface="Times New Roman" panose="02020603050405020304" pitchFamily="18" charset="0"/>
                <a:cs typeface="Times New Roman" panose="02020603050405020304" pitchFamily="18" charset="0"/>
              </a:rPr>
              <a:t>Case Study 2:  Analyzing the Sentiment data, Implementing the model, Prediction, Confusion Matrix and Finding the accuracy of the data</a:t>
            </a:r>
          </a:p>
        </p:txBody>
      </p:sp>
      <p:sp>
        <p:nvSpPr>
          <p:cNvPr id="8" name="TextBox 7">
            <a:extLst>
              <a:ext uri="{FF2B5EF4-FFF2-40B4-BE49-F238E27FC236}">
                <a16:creationId xmlns:a16="http://schemas.microsoft.com/office/drawing/2014/main" id="{9ACB8CF4-D89F-4037-B576-5D3972695D4F}"/>
              </a:ext>
            </a:extLst>
          </p:cNvPr>
          <p:cNvSpPr txBox="1"/>
          <p:nvPr/>
        </p:nvSpPr>
        <p:spPr>
          <a:xfrm>
            <a:off x="9086850" y="1736724"/>
            <a:ext cx="3105150" cy="4154984"/>
          </a:xfrm>
          <a:prstGeom prst="rect">
            <a:avLst/>
          </a:prstGeom>
          <a:noFill/>
        </p:spPr>
        <p:txBody>
          <a:bodyPr wrap="square" rtlCol="0">
            <a:spAutoFit/>
          </a:bodyPr>
          <a:lstStyle/>
          <a:p>
            <a:pPr marL="285750" indent="-28575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8) From the plots one can find that the distribution of moods for the first three airlines are always skewed toward negative moods. On contrary, the moods are distributed more balanced with the later three airline companies.</a:t>
            </a:r>
          </a:p>
        </p:txBody>
      </p:sp>
    </p:spTree>
    <p:extLst>
      <p:ext uri="{BB962C8B-B14F-4D97-AF65-F5344CB8AC3E}">
        <p14:creationId xmlns:p14="http://schemas.microsoft.com/office/powerpoint/2010/main" val="796603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0D91CC0-D8B6-4138-88F4-94A1CBD48C0B}"/>
              </a:ext>
            </a:extLst>
          </p:cNvPr>
          <p:cNvPicPr>
            <a:picLocks noGrp="1" noChangeAspect="1"/>
          </p:cNvPicPr>
          <p:nvPr>
            <p:ph sz="half" idx="1"/>
          </p:nvPr>
        </p:nvPicPr>
        <p:blipFill>
          <a:blip r:embed="rId2"/>
          <a:stretch>
            <a:fillRect/>
          </a:stretch>
        </p:blipFill>
        <p:spPr>
          <a:xfrm>
            <a:off x="-1" y="1736726"/>
            <a:ext cx="8239125" cy="4444999"/>
          </a:xfrm>
          <a:prstGeom prst="rect">
            <a:avLst/>
          </a:prstGeom>
        </p:spPr>
      </p:pic>
      <p:sp>
        <p:nvSpPr>
          <p:cNvPr id="4" name="Content Placeholder 3">
            <a:extLst>
              <a:ext uri="{FF2B5EF4-FFF2-40B4-BE49-F238E27FC236}">
                <a16:creationId xmlns:a16="http://schemas.microsoft.com/office/drawing/2014/main" id="{3A14B1F7-C994-4755-B87F-6B87BF31B82A}"/>
              </a:ext>
            </a:extLst>
          </p:cNvPr>
          <p:cNvSpPr>
            <a:spLocks noGrp="1"/>
          </p:cNvSpPr>
          <p:nvPr>
            <p:ph sz="half" idx="2"/>
          </p:nvPr>
        </p:nvSpPr>
        <p:spPr>
          <a:xfrm>
            <a:off x="7827962" y="1736725"/>
            <a:ext cx="4364038" cy="1449387"/>
          </a:xfrm>
        </p:spPr>
        <p:txBody>
          <a:bodyPr>
            <a:normAutofit/>
          </a:bodyPr>
          <a:lstStyle/>
          <a:p>
            <a:pPr algn="ct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9)Count of reasons for all the airlines.</a:t>
            </a:r>
          </a:p>
        </p:txBody>
      </p:sp>
      <p:sp>
        <p:nvSpPr>
          <p:cNvPr id="5" name="Title 1">
            <a:extLst>
              <a:ext uri="{FF2B5EF4-FFF2-40B4-BE49-F238E27FC236}">
                <a16:creationId xmlns:a16="http://schemas.microsoft.com/office/drawing/2014/main" id="{528765C3-D160-42D7-B925-E1F81C921CDE}"/>
              </a:ext>
            </a:extLst>
          </p:cNvPr>
          <p:cNvSpPr>
            <a:spLocks noGrp="1"/>
          </p:cNvSpPr>
          <p:nvPr>
            <p:ph type="title"/>
          </p:nvPr>
        </p:nvSpPr>
        <p:spPr>
          <a:xfrm>
            <a:off x="1096963" y="287338"/>
            <a:ext cx="10058400" cy="1449387"/>
          </a:xfrm>
        </p:spPr>
        <p:txBody>
          <a:bodyPr>
            <a:noAutofit/>
          </a:bodyPr>
          <a:lstStyle/>
          <a:p>
            <a:pPr algn="ctr"/>
            <a:r>
              <a:rPr lang="en-US" sz="3600" dirty="0">
                <a:latin typeface="Times New Roman" panose="02020603050405020304" pitchFamily="18" charset="0"/>
                <a:cs typeface="Times New Roman" panose="02020603050405020304" pitchFamily="18" charset="0"/>
              </a:rPr>
              <a:t>Case Study 2:  Analyzing the Sentiment data, Implementing the model, Prediction, Confusion Matrix and Finding the accuracy of the data</a:t>
            </a:r>
          </a:p>
        </p:txBody>
      </p:sp>
    </p:spTree>
    <p:extLst>
      <p:ext uri="{BB962C8B-B14F-4D97-AF65-F5344CB8AC3E}">
        <p14:creationId xmlns:p14="http://schemas.microsoft.com/office/powerpoint/2010/main" val="2857055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D6F902C-7115-4049-8CB8-B1D7E5911BB4}"/>
              </a:ext>
            </a:extLst>
          </p:cNvPr>
          <p:cNvPicPr>
            <a:picLocks noGrp="1" noChangeAspect="1"/>
          </p:cNvPicPr>
          <p:nvPr>
            <p:ph sz="half" idx="1"/>
          </p:nvPr>
        </p:nvPicPr>
        <p:blipFill>
          <a:blip r:embed="rId2"/>
          <a:stretch>
            <a:fillRect/>
          </a:stretch>
        </p:blipFill>
        <p:spPr>
          <a:xfrm>
            <a:off x="1" y="1736725"/>
            <a:ext cx="4219876" cy="5121276"/>
          </a:xfrm>
          <a:prstGeom prst="rect">
            <a:avLst/>
          </a:prstGeom>
        </p:spPr>
      </p:pic>
      <p:pic>
        <p:nvPicPr>
          <p:cNvPr id="7" name="Content Placeholder 6">
            <a:extLst>
              <a:ext uri="{FF2B5EF4-FFF2-40B4-BE49-F238E27FC236}">
                <a16:creationId xmlns:a16="http://schemas.microsoft.com/office/drawing/2014/main" id="{6EB931B3-DA47-49BC-80E4-7B9037A82A75}"/>
              </a:ext>
            </a:extLst>
          </p:cNvPr>
          <p:cNvPicPr>
            <a:picLocks noGrp="1" noChangeAspect="1"/>
          </p:cNvPicPr>
          <p:nvPr>
            <p:ph sz="half" idx="2"/>
          </p:nvPr>
        </p:nvPicPr>
        <p:blipFill>
          <a:blip r:embed="rId3"/>
          <a:stretch>
            <a:fillRect/>
          </a:stretch>
        </p:blipFill>
        <p:spPr>
          <a:xfrm>
            <a:off x="3982689" y="1666876"/>
            <a:ext cx="3845623" cy="5191124"/>
          </a:xfrm>
          <a:prstGeom prst="rect">
            <a:avLst/>
          </a:prstGeom>
        </p:spPr>
      </p:pic>
      <p:sp>
        <p:nvSpPr>
          <p:cNvPr id="5" name="Title 1">
            <a:extLst>
              <a:ext uri="{FF2B5EF4-FFF2-40B4-BE49-F238E27FC236}">
                <a16:creationId xmlns:a16="http://schemas.microsoft.com/office/drawing/2014/main" id="{2A4BFE6E-9EA6-419F-9825-A46214836A1F}"/>
              </a:ext>
            </a:extLst>
          </p:cNvPr>
          <p:cNvSpPr>
            <a:spLocks noGrp="1"/>
          </p:cNvSpPr>
          <p:nvPr>
            <p:ph type="title"/>
          </p:nvPr>
        </p:nvSpPr>
        <p:spPr>
          <a:xfrm>
            <a:off x="1096963" y="287338"/>
            <a:ext cx="10058400" cy="1449387"/>
          </a:xfrm>
        </p:spPr>
        <p:txBody>
          <a:bodyPr>
            <a:noAutofit/>
          </a:bodyPr>
          <a:lstStyle/>
          <a:p>
            <a:pPr algn="ctr"/>
            <a:r>
              <a:rPr lang="en-US" sz="3600" dirty="0">
                <a:latin typeface="Times New Roman" panose="02020603050405020304" pitchFamily="18" charset="0"/>
                <a:cs typeface="Times New Roman" panose="02020603050405020304" pitchFamily="18" charset="0"/>
              </a:rPr>
              <a:t>Case Study 2:  Analyzing the Sentiment data, Implementing the model, Prediction, Confusion Matrix and Finding the accuracy of the data</a:t>
            </a:r>
          </a:p>
        </p:txBody>
      </p:sp>
      <p:pic>
        <p:nvPicPr>
          <p:cNvPr id="8" name="Picture 7">
            <a:extLst>
              <a:ext uri="{FF2B5EF4-FFF2-40B4-BE49-F238E27FC236}">
                <a16:creationId xmlns:a16="http://schemas.microsoft.com/office/drawing/2014/main" id="{EF367F9F-8087-4294-BA5C-3A4262F472D9}"/>
              </a:ext>
            </a:extLst>
          </p:cNvPr>
          <p:cNvPicPr>
            <a:picLocks noChangeAspect="1"/>
          </p:cNvPicPr>
          <p:nvPr/>
        </p:nvPicPr>
        <p:blipFill>
          <a:blip r:embed="rId4"/>
          <a:stretch>
            <a:fillRect/>
          </a:stretch>
        </p:blipFill>
        <p:spPr>
          <a:xfrm>
            <a:off x="7806040" y="1736724"/>
            <a:ext cx="4385960" cy="5121275"/>
          </a:xfrm>
          <a:prstGeom prst="rect">
            <a:avLst/>
          </a:prstGeom>
        </p:spPr>
      </p:pic>
    </p:spTree>
    <p:extLst>
      <p:ext uri="{BB962C8B-B14F-4D97-AF65-F5344CB8AC3E}">
        <p14:creationId xmlns:p14="http://schemas.microsoft.com/office/powerpoint/2010/main" val="1711015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FBB00C2-595F-411A-B8B6-187641249E5F}"/>
              </a:ext>
            </a:extLst>
          </p:cNvPr>
          <p:cNvPicPr>
            <a:picLocks noGrp="1" noChangeAspect="1"/>
          </p:cNvPicPr>
          <p:nvPr>
            <p:ph sz="half" idx="2"/>
          </p:nvPr>
        </p:nvPicPr>
        <p:blipFill>
          <a:blip r:embed="rId2"/>
          <a:stretch>
            <a:fillRect/>
          </a:stretch>
        </p:blipFill>
        <p:spPr>
          <a:xfrm>
            <a:off x="8085805" y="1845733"/>
            <a:ext cx="4128101" cy="5012266"/>
          </a:xfrm>
          <a:prstGeom prst="rect">
            <a:avLst/>
          </a:prstGeom>
        </p:spPr>
      </p:pic>
      <p:sp>
        <p:nvSpPr>
          <p:cNvPr id="5" name="Title 1">
            <a:extLst>
              <a:ext uri="{FF2B5EF4-FFF2-40B4-BE49-F238E27FC236}">
                <a16:creationId xmlns:a16="http://schemas.microsoft.com/office/drawing/2014/main" id="{3B2C64E6-02B6-4312-A069-82C2FFF91F8E}"/>
              </a:ext>
            </a:extLst>
          </p:cNvPr>
          <p:cNvSpPr>
            <a:spLocks noGrp="1"/>
          </p:cNvSpPr>
          <p:nvPr>
            <p:ph type="title"/>
          </p:nvPr>
        </p:nvSpPr>
        <p:spPr>
          <a:xfrm>
            <a:off x="1096963" y="287338"/>
            <a:ext cx="10058400" cy="1449387"/>
          </a:xfrm>
        </p:spPr>
        <p:txBody>
          <a:bodyPr>
            <a:noAutofit/>
          </a:bodyPr>
          <a:lstStyle/>
          <a:p>
            <a:pPr algn="ctr"/>
            <a:r>
              <a:rPr lang="en-US" sz="3600" dirty="0">
                <a:latin typeface="Times New Roman" panose="02020603050405020304" pitchFamily="18" charset="0"/>
                <a:cs typeface="Times New Roman" panose="02020603050405020304" pitchFamily="18" charset="0"/>
              </a:rPr>
              <a:t>Case Study 2:  Analyzing the Sentiment data, Implementing the model, Prediction, Confusion Matrix and Finding the accuracy of the data</a:t>
            </a:r>
          </a:p>
        </p:txBody>
      </p:sp>
      <p:pic>
        <p:nvPicPr>
          <p:cNvPr id="7" name="Picture 6">
            <a:extLst>
              <a:ext uri="{FF2B5EF4-FFF2-40B4-BE49-F238E27FC236}">
                <a16:creationId xmlns:a16="http://schemas.microsoft.com/office/drawing/2014/main" id="{D61351E6-B8E3-4A00-BCEB-43C7E57D2A3C}"/>
              </a:ext>
            </a:extLst>
          </p:cNvPr>
          <p:cNvPicPr>
            <a:picLocks noChangeAspect="1"/>
          </p:cNvPicPr>
          <p:nvPr/>
        </p:nvPicPr>
        <p:blipFill>
          <a:blip r:embed="rId3"/>
          <a:stretch>
            <a:fillRect/>
          </a:stretch>
        </p:blipFill>
        <p:spPr>
          <a:xfrm>
            <a:off x="4070032" y="1845734"/>
            <a:ext cx="4073843" cy="5012265"/>
          </a:xfrm>
          <a:prstGeom prst="rect">
            <a:avLst/>
          </a:prstGeom>
        </p:spPr>
      </p:pic>
      <p:pic>
        <p:nvPicPr>
          <p:cNvPr id="11" name="Picture 10">
            <a:extLst>
              <a:ext uri="{FF2B5EF4-FFF2-40B4-BE49-F238E27FC236}">
                <a16:creationId xmlns:a16="http://schemas.microsoft.com/office/drawing/2014/main" id="{8F417861-2312-4F39-B9C9-490A3AA47853}"/>
              </a:ext>
            </a:extLst>
          </p:cNvPr>
          <p:cNvPicPr>
            <a:picLocks noChangeAspect="1"/>
          </p:cNvPicPr>
          <p:nvPr/>
        </p:nvPicPr>
        <p:blipFill>
          <a:blip r:embed="rId4"/>
          <a:stretch>
            <a:fillRect/>
          </a:stretch>
        </p:blipFill>
        <p:spPr>
          <a:xfrm>
            <a:off x="1" y="1845735"/>
            <a:ext cx="4246810" cy="5012265"/>
          </a:xfrm>
          <a:prstGeom prst="rect">
            <a:avLst/>
          </a:prstGeom>
        </p:spPr>
      </p:pic>
    </p:spTree>
    <p:extLst>
      <p:ext uri="{BB962C8B-B14F-4D97-AF65-F5344CB8AC3E}">
        <p14:creationId xmlns:p14="http://schemas.microsoft.com/office/powerpoint/2010/main" val="2709907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E801545-4B9B-4BCA-B4FA-348DAE916EFE}"/>
              </a:ext>
            </a:extLst>
          </p:cNvPr>
          <p:cNvPicPr>
            <a:picLocks noGrp="1" noChangeAspect="1"/>
          </p:cNvPicPr>
          <p:nvPr>
            <p:ph sz="half" idx="1"/>
          </p:nvPr>
        </p:nvPicPr>
        <p:blipFill>
          <a:blip r:embed="rId2"/>
          <a:stretch>
            <a:fillRect/>
          </a:stretch>
        </p:blipFill>
        <p:spPr>
          <a:xfrm>
            <a:off x="-1" y="1736725"/>
            <a:ext cx="6467475" cy="5099678"/>
          </a:xfrm>
          <a:prstGeom prst="rect">
            <a:avLst/>
          </a:prstGeom>
        </p:spPr>
      </p:pic>
      <p:sp>
        <p:nvSpPr>
          <p:cNvPr id="4" name="Content Placeholder 3">
            <a:extLst>
              <a:ext uri="{FF2B5EF4-FFF2-40B4-BE49-F238E27FC236}">
                <a16:creationId xmlns:a16="http://schemas.microsoft.com/office/drawing/2014/main" id="{C029050B-8AA1-4C66-A867-FBA573C77B11}"/>
              </a:ext>
            </a:extLst>
          </p:cNvPr>
          <p:cNvSpPr>
            <a:spLocks noGrp="1"/>
          </p:cNvSpPr>
          <p:nvPr>
            <p:ph sz="half" idx="2"/>
          </p:nvPr>
        </p:nvSpPr>
        <p:spPr>
          <a:xfrm>
            <a:off x="6467475" y="1846263"/>
            <a:ext cx="4926014" cy="2259012"/>
          </a:xfrm>
        </p:spPr>
        <p:txBody>
          <a:bodyPr>
            <a:no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10) We can find that the Tweets with negative moods are frequently involved some words like cancelled, late flight ,customer or service. People might guess that customer tends to complain when they are waiting for the delayed flights</a:t>
            </a:r>
          </a:p>
        </p:txBody>
      </p:sp>
      <p:sp>
        <p:nvSpPr>
          <p:cNvPr id="5" name="Title 1">
            <a:extLst>
              <a:ext uri="{FF2B5EF4-FFF2-40B4-BE49-F238E27FC236}">
                <a16:creationId xmlns:a16="http://schemas.microsoft.com/office/drawing/2014/main" id="{4941F52B-0598-4085-AA88-D968AF267F9C}"/>
              </a:ext>
            </a:extLst>
          </p:cNvPr>
          <p:cNvSpPr>
            <a:spLocks noGrp="1"/>
          </p:cNvSpPr>
          <p:nvPr>
            <p:ph type="title"/>
          </p:nvPr>
        </p:nvSpPr>
        <p:spPr>
          <a:xfrm>
            <a:off x="1096963" y="287338"/>
            <a:ext cx="10058400" cy="1449387"/>
          </a:xfrm>
        </p:spPr>
        <p:txBody>
          <a:bodyPr>
            <a:noAutofit/>
          </a:bodyPr>
          <a:lstStyle/>
          <a:p>
            <a:pPr algn="ctr"/>
            <a:r>
              <a:rPr lang="en-US" sz="3600" dirty="0">
                <a:latin typeface="Times New Roman" panose="02020603050405020304" pitchFamily="18" charset="0"/>
                <a:cs typeface="Times New Roman" panose="02020603050405020304" pitchFamily="18" charset="0"/>
              </a:rPr>
              <a:t>Case Study 2:  Analyzing the Sentiment data, Implementing the model, Prediction, Confusion Matrix and Finding the accuracy of the data</a:t>
            </a:r>
          </a:p>
        </p:txBody>
      </p:sp>
    </p:spTree>
    <p:extLst>
      <p:ext uri="{BB962C8B-B14F-4D97-AF65-F5344CB8AC3E}">
        <p14:creationId xmlns:p14="http://schemas.microsoft.com/office/powerpoint/2010/main" val="328580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291B36-5961-4459-84F7-F210D5C58DD2}"/>
              </a:ext>
            </a:extLst>
          </p:cNvPr>
          <p:cNvSpPr>
            <a:spLocks noGrp="1"/>
          </p:cNvSpPr>
          <p:nvPr>
            <p:ph idx="1"/>
          </p:nvPr>
        </p:nvSpPr>
        <p:spPr>
          <a:xfrm>
            <a:off x="4866542" y="1214803"/>
            <a:ext cx="6877783" cy="4452572"/>
          </a:xfrm>
        </p:spPr>
        <p:txBody>
          <a:bodyPr>
            <a:normAutofit/>
          </a:bodyPr>
          <a:lstStyle/>
          <a:p>
            <a:pPr algn="just">
              <a:buFont typeface="Wingdings" panose="05000000000000000000" pitchFamily="2" charset="2"/>
              <a:buChar char="Ø"/>
            </a:pPr>
            <a:r>
              <a:rPr lang="en-US" sz="2200" dirty="0"/>
              <a:t>Sentiment Analysis And Its Importance</a:t>
            </a:r>
          </a:p>
          <a:p>
            <a:pPr algn="just">
              <a:buFont typeface="Wingdings" panose="05000000000000000000" pitchFamily="2" charset="2"/>
              <a:buChar char="Ø"/>
            </a:pPr>
            <a:r>
              <a:rPr lang="en-US" sz="2200" dirty="0"/>
              <a:t>Why Twitter Data for Sentiment Analysis</a:t>
            </a:r>
          </a:p>
          <a:p>
            <a:pPr algn="just">
              <a:buFont typeface="Wingdings" panose="05000000000000000000" pitchFamily="2" charset="2"/>
              <a:buChar char="Ø"/>
            </a:pPr>
            <a:r>
              <a:rPr lang="en-US" sz="2200" dirty="0"/>
              <a:t>Challenges</a:t>
            </a:r>
          </a:p>
          <a:p>
            <a:pPr algn="just">
              <a:buFont typeface="Wingdings" panose="05000000000000000000" pitchFamily="2" charset="2"/>
              <a:buChar char="Ø"/>
            </a:pPr>
            <a:r>
              <a:rPr lang="en-US" sz="2200" dirty="0"/>
              <a:t>Process Flow</a:t>
            </a:r>
          </a:p>
          <a:p>
            <a:pPr algn="just">
              <a:buFont typeface="Wingdings" panose="05000000000000000000" pitchFamily="2" charset="2"/>
              <a:buChar char="Ø"/>
            </a:pPr>
            <a:r>
              <a:rPr lang="en-US" sz="2200" dirty="0"/>
              <a:t>Case Study 1: Fetch The Twitter Data</a:t>
            </a:r>
          </a:p>
          <a:p>
            <a:pPr algn="just">
              <a:buFont typeface="Wingdings" panose="05000000000000000000" pitchFamily="2" charset="2"/>
              <a:buChar char="Ø"/>
            </a:pPr>
            <a:r>
              <a:rPr lang="en-US" sz="2200" dirty="0"/>
              <a:t>Case Study 2: Analyzing The Sentiment Data, Implementing The Model, Prediction, Confusion Matrix And Finding The Accuracy Of The Data</a:t>
            </a:r>
          </a:p>
          <a:p>
            <a:pPr algn="just">
              <a:buFont typeface="Wingdings" panose="05000000000000000000" pitchFamily="2" charset="2"/>
              <a:buChar char="Ø"/>
            </a:pPr>
            <a:r>
              <a:rPr lang="en-US" sz="2200" dirty="0"/>
              <a:t>Recommendation</a:t>
            </a:r>
          </a:p>
          <a:p>
            <a:pPr algn="just">
              <a:buFont typeface="Wingdings" panose="05000000000000000000" pitchFamily="2" charset="2"/>
              <a:buChar char="Ø"/>
            </a:pPr>
            <a:r>
              <a:rPr lang="en-US" sz="2200" dirty="0"/>
              <a:t>Conclusion</a:t>
            </a:r>
          </a:p>
          <a:p>
            <a:pPr algn="just">
              <a:buFont typeface="Wingdings" panose="05000000000000000000" pitchFamily="2" charset="2"/>
              <a:buChar char="Ø"/>
            </a:pPr>
            <a:endParaRPr lang="en-US" sz="2200" dirty="0"/>
          </a:p>
        </p:txBody>
      </p:sp>
      <p:sp>
        <p:nvSpPr>
          <p:cNvPr id="3" name="Title 2">
            <a:extLst>
              <a:ext uri="{FF2B5EF4-FFF2-40B4-BE49-F238E27FC236}">
                <a16:creationId xmlns:a16="http://schemas.microsoft.com/office/drawing/2014/main" id="{0EBA1C3C-AA8E-442B-8AD2-D964832E762E}"/>
              </a:ext>
            </a:extLst>
          </p:cNvPr>
          <p:cNvSpPr>
            <a:spLocks noGrp="1"/>
          </p:cNvSpPr>
          <p:nvPr>
            <p:ph type="title"/>
          </p:nvPr>
        </p:nvSpPr>
        <p:spPr>
          <a:xfrm>
            <a:off x="1682356" y="1129656"/>
            <a:ext cx="4784947" cy="1358539"/>
          </a:xfrm>
        </p:spPr>
        <p:txBody>
          <a:bodyPr/>
          <a:lstStyle/>
          <a:p>
            <a:r>
              <a:rPr lang="en-US" dirty="0">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1891840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C23957-16F7-4138-A9B6-7C34B30B4219}"/>
              </a:ext>
            </a:extLst>
          </p:cNvPr>
          <p:cNvSpPr>
            <a:spLocks noGrp="1"/>
          </p:cNvSpPr>
          <p:nvPr>
            <p:ph sz="half" idx="1"/>
          </p:nvPr>
        </p:nvSpPr>
        <p:spPr/>
        <p:txBody>
          <a:bodyPr>
            <a:norm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11) Implementation of Model</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Dividing our data into training and testing sets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will use the 80% dataset for training and 20% dataset for testing.</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Using the Random Forest algorithm, owing to its ability to act upon non-normalized data. </a:t>
            </a:r>
          </a:p>
          <a:p>
            <a:pPr>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716EAAD-DC28-4583-B7DF-8700A5B9A9C5}"/>
              </a:ext>
            </a:extLst>
          </p:cNvPr>
          <p:cNvSpPr>
            <a:spLocks noGrp="1"/>
          </p:cNvSpPr>
          <p:nvPr>
            <p:ph sz="half" idx="2"/>
          </p:nvPr>
        </p:nvSpPr>
        <p:spPr/>
        <p:txBody>
          <a:bodyPr>
            <a:norm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12) Making Predictions on the Model</a:t>
            </a:r>
          </a:p>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34A20604-2078-4559-8D1F-84F1C144B22D}"/>
              </a:ext>
            </a:extLst>
          </p:cNvPr>
          <p:cNvSpPr txBox="1">
            <a:spLocks/>
          </p:cNvSpPr>
          <p:nvPr/>
        </p:nvSpPr>
        <p:spPr>
          <a:xfrm>
            <a:off x="1097280" y="2485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800" b="1" kern="1200" spc="-50" baseline="0">
                <a:solidFill>
                  <a:schemeClr val="tx1">
                    <a:lumMod val="75000"/>
                    <a:lumOff val="25000"/>
                  </a:schemeClr>
                </a:solidFill>
                <a:latin typeface="+mj-lt"/>
                <a:ea typeface="+mj-ea"/>
                <a:cs typeface="+mj-cs"/>
              </a:defRPr>
            </a:lvl1pPr>
          </a:lstStyle>
          <a:p>
            <a:endParaRPr lang="en-US"/>
          </a:p>
        </p:txBody>
      </p:sp>
      <p:sp>
        <p:nvSpPr>
          <p:cNvPr id="7" name="Title 1">
            <a:extLst>
              <a:ext uri="{FF2B5EF4-FFF2-40B4-BE49-F238E27FC236}">
                <a16:creationId xmlns:a16="http://schemas.microsoft.com/office/drawing/2014/main" id="{FB64C5FC-4FD9-4479-876A-B054AF4CCD00}"/>
              </a:ext>
            </a:extLst>
          </p:cNvPr>
          <p:cNvSpPr>
            <a:spLocks noGrp="1"/>
          </p:cNvSpPr>
          <p:nvPr>
            <p:ph type="title"/>
          </p:nvPr>
        </p:nvSpPr>
        <p:spPr>
          <a:xfrm>
            <a:off x="1096963" y="287338"/>
            <a:ext cx="10058400" cy="1449387"/>
          </a:xfrm>
        </p:spPr>
        <p:txBody>
          <a:bodyPr>
            <a:noAutofit/>
          </a:bodyPr>
          <a:lstStyle/>
          <a:p>
            <a:pPr algn="ctr"/>
            <a:r>
              <a:rPr lang="en-US" sz="3600" dirty="0">
                <a:latin typeface="Times New Roman" panose="02020603050405020304" pitchFamily="18" charset="0"/>
                <a:cs typeface="Times New Roman" panose="02020603050405020304" pitchFamily="18" charset="0"/>
              </a:rPr>
              <a:t>Case Study 2:  Analyzing the Sentiment data, Implementing the model, Prediction, Confusion Matrix and Finding the accuracy of the data</a:t>
            </a:r>
          </a:p>
        </p:txBody>
      </p:sp>
      <p:pic>
        <p:nvPicPr>
          <p:cNvPr id="8" name="Picture 7">
            <a:extLst>
              <a:ext uri="{FF2B5EF4-FFF2-40B4-BE49-F238E27FC236}">
                <a16:creationId xmlns:a16="http://schemas.microsoft.com/office/drawing/2014/main" id="{A79D9CFF-6F80-427E-BB50-FD85E3DF81FD}"/>
              </a:ext>
            </a:extLst>
          </p:cNvPr>
          <p:cNvPicPr>
            <a:picLocks noChangeAspect="1"/>
          </p:cNvPicPr>
          <p:nvPr/>
        </p:nvPicPr>
        <p:blipFill>
          <a:blip r:embed="rId2"/>
          <a:stretch>
            <a:fillRect/>
          </a:stretch>
        </p:blipFill>
        <p:spPr>
          <a:xfrm>
            <a:off x="6096000" y="2243137"/>
            <a:ext cx="6096000" cy="3424238"/>
          </a:xfrm>
          <a:prstGeom prst="rect">
            <a:avLst/>
          </a:prstGeom>
        </p:spPr>
      </p:pic>
    </p:spTree>
    <p:extLst>
      <p:ext uri="{BB962C8B-B14F-4D97-AF65-F5344CB8AC3E}">
        <p14:creationId xmlns:p14="http://schemas.microsoft.com/office/powerpoint/2010/main" val="2312358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881C80-CA1C-4421-9200-164643D011CB}"/>
              </a:ext>
            </a:extLst>
          </p:cNvPr>
          <p:cNvSpPr>
            <a:spLocks noGrp="1"/>
          </p:cNvSpPr>
          <p:nvPr>
            <p:ph sz="half" idx="1"/>
          </p:nvPr>
        </p:nvSpPr>
        <p:spPr>
          <a:xfrm>
            <a:off x="1096963" y="1736725"/>
            <a:ext cx="10058400" cy="1449387"/>
          </a:xfrm>
        </p:spPr>
        <p:txBody>
          <a:bodyPr>
            <a:norm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13) Using classification metrics such as a confusion matrix, F1 measure, accuracy to evaluate the performance of the machine learning models</a:t>
            </a:r>
          </a:p>
        </p:txBody>
      </p:sp>
      <p:pic>
        <p:nvPicPr>
          <p:cNvPr id="6" name="Content Placeholder 5">
            <a:extLst>
              <a:ext uri="{FF2B5EF4-FFF2-40B4-BE49-F238E27FC236}">
                <a16:creationId xmlns:a16="http://schemas.microsoft.com/office/drawing/2014/main" id="{9ECCBB48-64F5-4793-B1B0-B3DCF4492185}"/>
              </a:ext>
            </a:extLst>
          </p:cNvPr>
          <p:cNvPicPr>
            <a:picLocks noGrp="1" noChangeAspect="1"/>
          </p:cNvPicPr>
          <p:nvPr>
            <p:ph sz="half" idx="2"/>
          </p:nvPr>
        </p:nvPicPr>
        <p:blipFill>
          <a:blip r:embed="rId2"/>
          <a:stretch>
            <a:fillRect/>
          </a:stretch>
        </p:blipFill>
        <p:spPr>
          <a:xfrm>
            <a:off x="1096962" y="2362200"/>
            <a:ext cx="10058400" cy="3257550"/>
          </a:xfrm>
          <a:prstGeom prst="rect">
            <a:avLst/>
          </a:prstGeom>
        </p:spPr>
      </p:pic>
      <p:sp>
        <p:nvSpPr>
          <p:cNvPr id="5" name="Title 1">
            <a:extLst>
              <a:ext uri="{FF2B5EF4-FFF2-40B4-BE49-F238E27FC236}">
                <a16:creationId xmlns:a16="http://schemas.microsoft.com/office/drawing/2014/main" id="{847EFB2A-2969-4B46-8A27-8402DD1DC477}"/>
              </a:ext>
            </a:extLst>
          </p:cNvPr>
          <p:cNvSpPr>
            <a:spLocks noGrp="1"/>
          </p:cNvSpPr>
          <p:nvPr>
            <p:ph type="title"/>
          </p:nvPr>
        </p:nvSpPr>
        <p:spPr>
          <a:xfrm>
            <a:off x="1096963" y="287338"/>
            <a:ext cx="10058400" cy="1449387"/>
          </a:xfrm>
        </p:spPr>
        <p:txBody>
          <a:bodyPr>
            <a:noAutofit/>
          </a:bodyPr>
          <a:lstStyle/>
          <a:p>
            <a:pPr algn="ctr"/>
            <a:r>
              <a:rPr lang="en-US" sz="3600" dirty="0">
                <a:latin typeface="Times New Roman" panose="02020603050405020304" pitchFamily="18" charset="0"/>
                <a:cs typeface="Times New Roman" panose="02020603050405020304" pitchFamily="18" charset="0"/>
              </a:rPr>
              <a:t>Case Study 2:  Analyzing the Sentiment data, Implementing the model, Prediction, Confusion Matrix and Finding the accuracy of the data</a:t>
            </a:r>
          </a:p>
        </p:txBody>
      </p:sp>
      <p:sp>
        <p:nvSpPr>
          <p:cNvPr id="7" name="TextBox 6">
            <a:extLst>
              <a:ext uri="{FF2B5EF4-FFF2-40B4-BE49-F238E27FC236}">
                <a16:creationId xmlns:a16="http://schemas.microsoft.com/office/drawing/2014/main" id="{28269373-02D3-4753-9B1A-E36DE3EE6FAC}"/>
              </a:ext>
            </a:extLst>
          </p:cNvPr>
          <p:cNvSpPr txBox="1"/>
          <p:nvPr/>
        </p:nvSpPr>
        <p:spPr>
          <a:xfrm>
            <a:off x="371475" y="5801221"/>
            <a:ext cx="11820525" cy="76944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From the output, you can see that our algorithm achieved an accuracy of 63.79%. We performed an analysis of public tweets regarding six US airlines and achieved an accuracy of around 64%.</a:t>
            </a:r>
          </a:p>
        </p:txBody>
      </p:sp>
    </p:spTree>
    <p:extLst>
      <p:ext uri="{BB962C8B-B14F-4D97-AF65-F5344CB8AC3E}">
        <p14:creationId xmlns:p14="http://schemas.microsoft.com/office/powerpoint/2010/main" val="4070540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827E-0058-4E5E-8AAC-798E755C07F8}"/>
              </a:ext>
            </a:extLst>
          </p:cNvPr>
          <p:cNvSpPr>
            <a:spLocks noGrp="1"/>
          </p:cNvSpPr>
          <p:nvPr>
            <p:ph type="title"/>
          </p:nvPr>
        </p:nvSpPr>
        <p:spPr>
          <a:xfrm>
            <a:off x="1097280" y="286603"/>
            <a:ext cx="10058400" cy="1180247"/>
          </a:xfrm>
        </p:spPr>
        <p:txBody>
          <a:bodyPr>
            <a:normAutofit/>
          </a:bodyPr>
          <a:lstStyle/>
          <a:p>
            <a:pPr algn="ctr"/>
            <a:r>
              <a:rPr lang="en-US" sz="3600" dirty="0">
                <a:latin typeface="Times New Roman" panose="02020603050405020304" pitchFamily="18" charset="0"/>
                <a:cs typeface="Times New Roman" panose="02020603050405020304" pitchFamily="18" charset="0"/>
              </a:rPr>
              <a:t>Recommendation</a:t>
            </a:r>
          </a:p>
        </p:txBody>
      </p:sp>
      <p:sp>
        <p:nvSpPr>
          <p:cNvPr id="4" name="Content Placeholder 3">
            <a:extLst>
              <a:ext uri="{FF2B5EF4-FFF2-40B4-BE49-F238E27FC236}">
                <a16:creationId xmlns:a16="http://schemas.microsoft.com/office/drawing/2014/main" id="{516EFB46-DDCE-46F4-A043-4EA3E00169B3}"/>
              </a:ext>
            </a:extLst>
          </p:cNvPr>
          <p:cNvSpPr>
            <a:spLocks noGrp="1"/>
          </p:cNvSpPr>
          <p:nvPr>
            <p:ph sz="half" idx="2"/>
          </p:nvPr>
        </p:nvSpPr>
        <p:spPr>
          <a:xfrm>
            <a:off x="1097281" y="1874520"/>
            <a:ext cx="10058399" cy="4023360"/>
          </a:xfrm>
        </p:spPr>
        <p:txBody>
          <a:bodyPr>
            <a:normAutofit/>
          </a:bodyPr>
          <a:lstStyle/>
          <a:p>
            <a:pP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From the tweets visualization, we see that most of the airlines are effected by people complaining more on late flights and customer service issues which airlines need to work upon.</a:t>
            </a:r>
          </a:p>
          <a:p>
            <a:pP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Ways to improve services:</a:t>
            </a:r>
          </a:p>
          <a:p>
            <a:pPr marL="0" indent="0">
              <a:buNone/>
            </a:pPr>
            <a:r>
              <a:rPr lang="en-US" sz="2200" dirty="0">
                <a:solidFill>
                  <a:schemeClr val="tx1"/>
                </a:solidFill>
                <a:latin typeface="Times New Roman" panose="02020603050405020304" pitchFamily="18" charset="0"/>
                <a:cs typeface="Times New Roman" panose="02020603050405020304" pitchFamily="18" charset="0"/>
              </a:rPr>
              <a:t>1. Steps to prevent delay </a:t>
            </a:r>
          </a:p>
          <a:p>
            <a:pPr marL="749808" lvl="1" indent="-457200"/>
            <a:r>
              <a:rPr lang="en-US" sz="2200" dirty="0">
                <a:solidFill>
                  <a:schemeClr val="tx1"/>
                </a:solidFill>
                <a:latin typeface="Times New Roman" panose="02020603050405020304" pitchFamily="18" charset="0"/>
                <a:cs typeface="Times New Roman" panose="02020603050405020304" pitchFamily="18" charset="0"/>
              </a:rPr>
              <a:t>Fly on point to point carriers, flying non-stop routes.</a:t>
            </a:r>
          </a:p>
          <a:p>
            <a:pPr marL="749808" lvl="1" indent="-457200"/>
            <a:r>
              <a:rPr lang="en-US" sz="2200" dirty="0">
                <a:solidFill>
                  <a:schemeClr val="tx1"/>
                </a:solidFill>
                <a:latin typeface="Times New Roman" panose="02020603050405020304" pitchFamily="18" charset="0"/>
                <a:cs typeface="Times New Roman" panose="02020603050405020304" pitchFamily="18" charset="0"/>
              </a:rPr>
              <a:t>Scheduling flights in morning where time is not clashing with other airlines schedule.</a:t>
            </a:r>
          </a:p>
        </p:txBody>
      </p:sp>
      <p:sp>
        <p:nvSpPr>
          <p:cNvPr id="5" name="TextBox 4">
            <a:extLst>
              <a:ext uri="{FF2B5EF4-FFF2-40B4-BE49-F238E27FC236}">
                <a16:creationId xmlns:a16="http://schemas.microsoft.com/office/drawing/2014/main" id="{FD6AD303-D17D-42E1-8328-F1967786CD60}"/>
              </a:ext>
            </a:extLst>
          </p:cNvPr>
          <p:cNvSpPr txBox="1"/>
          <p:nvPr/>
        </p:nvSpPr>
        <p:spPr>
          <a:xfrm>
            <a:off x="1036320" y="4731575"/>
            <a:ext cx="8599170" cy="2123658"/>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2. To improve customer service</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Improve quality of food served.</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Hire good staff willing to work.</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Ensure better communication.</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Help families with children.</a:t>
            </a:r>
          </a:p>
          <a:p>
            <a:r>
              <a:rPr 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62426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3ACBD-E218-469E-89A1-41FB1BC2F42C}"/>
              </a:ext>
            </a:extLst>
          </p:cNvPr>
          <p:cNvSpPr>
            <a:spLocks noGrp="1"/>
          </p:cNvSpPr>
          <p:nvPr>
            <p:ph type="title"/>
          </p:nvPr>
        </p:nvSpPr>
        <p:spPr>
          <a:xfrm>
            <a:off x="1097280" y="286603"/>
            <a:ext cx="10058400" cy="1294547"/>
          </a:xfrm>
        </p:spPr>
        <p:txBody>
          <a:bodyPr>
            <a:normAutofit/>
          </a:bodyPr>
          <a:lstStyle/>
          <a:p>
            <a:pPr algn="ctr"/>
            <a:r>
              <a:rPr lang="en-US" sz="36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2D084BA-802D-456C-AE0D-34658E859FB1}"/>
              </a:ext>
            </a:extLst>
          </p:cNvPr>
          <p:cNvSpPr>
            <a:spLocks noGrp="1"/>
          </p:cNvSpPr>
          <p:nvPr>
            <p:ph idx="1"/>
          </p:nvPr>
        </p:nvSpPr>
        <p:spPr>
          <a:xfrm>
            <a:off x="1183005" y="1997075"/>
            <a:ext cx="10058400" cy="4351338"/>
          </a:xfrm>
        </p:spPr>
        <p:txBody>
          <a:bodyPr>
            <a:norm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Twitter is a social media tool that many would like to express there view over use of any product or services, be it good or bad, sarcasm or serious topic discussion.</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is one of the best place to know how your product or services are being received by the consumers.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We can predict from the tweets the performance of your product or services and find different ways to improve and provide a overall customer satisfaction.</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90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218D-0155-4E23-B0F1-6847BA992033}"/>
              </a:ext>
            </a:extLst>
          </p:cNvPr>
          <p:cNvSpPr>
            <a:spLocks noGrp="1"/>
          </p:cNvSpPr>
          <p:nvPr>
            <p:ph type="title"/>
          </p:nvPr>
        </p:nvSpPr>
        <p:spPr>
          <a:xfrm>
            <a:off x="1097280" y="248504"/>
            <a:ext cx="10058400" cy="1113572"/>
          </a:xfrm>
        </p:spPr>
        <p:txBody>
          <a:bodyPr>
            <a:normAutofit/>
          </a:bodyPr>
          <a:lstStyle/>
          <a:p>
            <a:pPr algn="ctr"/>
            <a:r>
              <a:rPr lang="en-US" sz="3600" dirty="0">
                <a:latin typeface="Times New Roman" panose="02020603050405020304" pitchFamily="18" charset="0"/>
                <a:cs typeface="Times New Roman" panose="02020603050405020304" pitchFamily="18" charset="0"/>
              </a:rPr>
              <a:t>Sentiment</a:t>
            </a:r>
            <a:r>
              <a:rPr lang="en-US" sz="3600" dirty="0"/>
              <a:t> Analysis &amp; Its Importance</a:t>
            </a:r>
          </a:p>
        </p:txBody>
      </p:sp>
      <p:sp>
        <p:nvSpPr>
          <p:cNvPr id="3" name="Content Placeholder 2">
            <a:extLst>
              <a:ext uri="{FF2B5EF4-FFF2-40B4-BE49-F238E27FC236}">
                <a16:creationId xmlns:a16="http://schemas.microsoft.com/office/drawing/2014/main" id="{26B96B41-5457-4A37-BD0A-B24FF9609C0D}"/>
              </a:ext>
            </a:extLst>
          </p:cNvPr>
          <p:cNvSpPr>
            <a:spLocks noGrp="1"/>
          </p:cNvSpPr>
          <p:nvPr>
            <p:ph idx="1"/>
          </p:nvPr>
        </p:nvSpPr>
        <p:spPr>
          <a:xfrm>
            <a:off x="942975" y="2305050"/>
            <a:ext cx="10669905" cy="4171096"/>
          </a:xfrm>
        </p:spPr>
        <p:txBody>
          <a:bodyPr>
            <a:normAutofit/>
          </a:bodyPr>
          <a:lstStyle/>
          <a:p>
            <a:pPr algn="just">
              <a:buFont typeface="Wingdings" panose="05000000000000000000" pitchFamily="2" charset="2"/>
              <a:buChar char="Ø"/>
            </a:pPr>
            <a:r>
              <a:rPr lang="en-US" sz="2200" dirty="0"/>
              <a:t> Process of determining whether a piece of writing is positive, negative or neutral.</a:t>
            </a:r>
          </a:p>
          <a:p>
            <a:pPr algn="just">
              <a:buFont typeface="Wingdings" panose="05000000000000000000" pitchFamily="2" charset="2"/>
              <a:buChar char="Ø"/>
            </a:pPr>
            <a:r>
              <a:rPr lang="en-US" sz="2200" dirty="0"/>
              <a:t> Public opinions on service review is positive or negative.</a:t>
            </a:r>
          </a:p>
          <a:p>
            <a:pPr algn="just">
              <a:buFont typeface="Wingdings" panose="05000000000000000000" pitchFamily="2" charset="2"/>
              <a:buChar char="Ø"/>
            </a:pPr>
            <a:r>
              <a:rPr lang="en-US" sz="2200" dirty="0"/>
              <a:t> Public opinions on whether the customer is satisfied or dissatisfied.</a:t>
            </a:r>
          </a:p>
          <a:p>
            <a:pPr algn="just">
              <a:buFont typeface="Wingdings" panose="05000000000000000000" pitchFamily="2" charset="2"/>
              <a:buChar char="Ø"/>
            </a:pPr>
            <a:r>
              <a:rPr lang="en-US" sz="2200" dirty="0"/>
              <a:t> Based on sample of tweets, how are people responding to any </a:t>
            </a:r>
          </a:p>
          <a:p>
            <a:pPr marL="0" indent="0" algn="just">
              <a:buNone/>
            </a:pPr>
            <a:r>
              <a:rPr lang="en-US" sz="2200" dirty="0"/>
              <a:t>ad campaign/product release/Service/news item.</a:t>
            </a:r>
          </a:p>
          <a:p>
            <a:pPr algn="just">
              <a:buFont typeface="Wingdings" panose="05000000000000000000" pitchFamily="2" charset="2"/>
              <a:buChar char="Ø"/>
            </a:pPr>
            <a:r>
              <a:rPr lang="en-US" sz="2200" dirty="0"/>
              <a:t>How the Bloggers attitudes about a particular topic changes?</a:t>
            </a:r>
          </a:p>
        </p:txBody>
      </p:sp>
    </p:spTree>
    <p:extLst>
      <p:ext uri="{BB962C8B-B14F-4D97-AF65-F5344CB8AC3E}">
        <p14:creationId xmlns:p14="http://schemas.microsoft.com/office/powerpoint/2010/main" val="138733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50DE3-DD1B-4B3C-91F3-89503898201D}"/>
              </a:ext>
            </a:extLst>
          </p:cNvPr>
          <p:cNvSpPr>
            <a:spLocks noGrp="1"/>
          </p:cNvSpPr>
          <p:nvPr>
            <p:ph type="title"/>
          </p:nvPr>
        </p:nvSpPr>
        <p:spPr>
          <a:xfrm>
            <a:off x="1097280" y="286604"/>
            <a:ext cx="10058400" cy="1227872"/>
          </a:xfrm>
        </p:spPr>
        <p:txBody>
          <a:bodyPr>
            <a:normAutofit/>
          </a:bodyPr>
          <a:lstStyle/>
          <a:p>
            <a:pPr algn="ctr"/>
            <a:r>
              <a:rPr lang="en-US" sz="3600" dirty="0">
                <a:latin typeface="Times New Roman" panose="02020603050405020304" pitchFamily="18" charset="0"/>
                <a:cs typeface="Times New Roman" panose="02020603050405020304" pitchFamily="18" charset="0"/>
              </a:rPr>
              <a:t>Why Twitter Data for Sentiment Analysis?</a:t>
            </a:r>
          </a:p>
        </p:txBody>
      </p:sp>
      <p:sp>
        <p:nvSpPr>
          <p:cNvPr id="4" name="Content Placeholder 3">
            <a:extLst>
              <a:ext uri="{FF2B5EF4-FFF2-40B4-BE49-F238E27FC236}">
                <a16:creationId xmlns:a16="http://schemas.microsoft.com/office/drawing/2014/main" id="{7B24C9DB-8982-4CB8-885B-FE7418C0620F}"/>
              </a:ext>
            </a:extLst>
          </p:cNvPr>
          <p:cNvSpPr>
            <a:spLocks noGrp="1"/>
          </p:cNvSpPr>
          <p:nvPr>
            <p:ph sz="half" idx="2"/>
          </p:nvPr>
        </p:nvSpPr>
        <p:spPr>
          <a:xfrm>
            <a:off x="1191577" y="2257425"/>
            <a:ext cx="9869805" cy="3783120"/>
          </a:xfrm>
        </p:spPr>
        <p:txBody>
          <a:bodyPr>
            <a:norm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250+ million active users.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500 million tweets are generated daily.</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Variety of twitter audiences.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Tweets are short in length of 140 characters.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User shares personal views on various subjects.</a:t>
            </a:r>
          </a:p>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110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E1B5D-424C-4681-A349-9E236451F7C3}"/>
              </a:ext>
            </a:extLst>
          </p:cNvPr>
          <p:cNvSpPr>
            <a:spLocks noGrp="1"/>
          </p:cNvSpPr>
          <p:nvPr>
            <p:ph type="title"/>
          </p:nvPr>
        </p:nvSpPr>
        <p:spPr>
          <a:xfrm>
            <a:off x="1097280" y="286603"/>
            <a:ext cx="10058400" cy="1275497"/>
          </a:xfrm>
        </p:spPr>
        <p:txBody>
          <a:bodyPr>
            <a:normAutofit/>
          </a:bodyPr>
          <a:lstStyle/>
          <a:p>
            <a:pPr algn="ctr"/>
            <a:r>
              <a:rPr lang="en-US" sz="3600" dirty="0">
                <a:latin typeface="Times New Roman" panose="02020603050405020304" pitchFamily="18" charset="0"/>
                <a:cs typeface="Times New Roman" panose="02020603050405020304" pitchFamily="18" charset="0"/>
              </a:rPr>
              <a:t>Challenges</a:t>
            </a:r>
          </a:p>
        </p:txBody>
      </p:sp>
      <p:sp>
        <p:nvSpPr>
          <p:cNvPr id="4" name="Content Placeholder 3">
            <a:extLst>
              <a:ext uri="{FF2B5EF4-FFF2-40B4-BE49-F238E27FC236}">
                <a16:creationId xmlns:a16="http://schemas.microsoft.com/office/drawing/2014/main" id="{8A1BAFB2-DB7D-465D-A698-E4BCD7A5D24F}"/>
              </a:ext>
            </a:extLst>
          </p:cNvPr>
          <p:cNvSpPr>
            <a:spLocks noGrp="1"/>
          </p:cNvSpPr>
          <p:nvPr>
            <p:ph sz="half" idx="2"/>
          </p:nvPr>
        </p:nvSpPr>
        <p:spPr>
          <a:xfrm>
            <a:off x="1097280" y="2076449"/>
            <a:ext cx="10058400" cy="3792645"/>
          </a:xfrm>
        </p:spPr>
        <p:txBody>
          <a:bodyPr>
            <a:norm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People expression opinions in complex ways.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Unstructured and also non-grammatical.</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Lexical variations and out of Vocabulary words.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Rhetorical devices/moods such as sarcasm, irony, implication etc.</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Extensive usage of acronyms like asap, lol etc.</a:t>
            </a:r>
          </a:p>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310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879B-09EA-4D42-929D-CD70035AC602}"/>
              </a:ext>
            </a:extLst>
          </p:cNvPr>
          <p:cNvSpPr>
            <a:spLocks noGrp="1"/>
          </p:cNvSpPr>
          <p:nvPr>
            <p:ph type="title"/>
          </p:nvPr>
        </p:nvSpPr>
        <p:spPr>
          <a:xfrm>
            <a:off x="942975" y="-15050"/>
            <a:ext cx="10058400" cy="798726"/>
          </a:xfrm>
        </p:spPr>
        <p:txBody>
          <a:bodyPr>
            <a:normAutofit/>
          </a:bodyPr>
          <a:lstStyle/>
          <a:p>
            <a:pPr algn="ctr"/>
            <a:r>
              <a:rPr lang="en-US" sz="3600" dirty="0">
                <a:latin typeface="Times New Roman" panose="02020603050405020304" pitchFamily="18" charset="0"/>
                <a:cs typeface="Times New Roman" panose="02020603050405020304" pitchFamily="18" charset="0"/>
              </a:rPr>
              <a:t>Process Flow</a:t>
            </a:r>
          </a:p>
        </p:txBody>
      </p:sp>
      <p:sp>
        <p:nvSpPr>
          <p:cNvPr id="4" name="Oval 3">
            <a:extLst>
              <a:ext uri="{FF2B5EF4-FFF2-40B4-BE49-F238E27FC236}">
                <a16:creationId xmlns:a16="http://schemas.microsoft.com/office/drawing/2014/main" id="{7A4FB395-D0E0-49EC-AB77-B7E953CDBE90}"/>
              </a:ext>
            </a:extLst>
          </p:cNvPr>
          <p:cNvSpPr/>
          <p:nvPr/>
        </p:nvSpPr>
        <p:spPr>
          <a:xfrm>
            <a:off x="1062037" y="1348083"/>
            <a:ext cx="2038350" cy="84266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41834109-B257-412C-B90A-E87967ED9D7A}"/>
              </a:ext>
            </a:extLst>
          </p:cNvPr>
          <p:cNvSpPr/>
          <p:nvPr/>
        </p:nvSpPr>
        <p:spPr>
          <a:xfrm>
            <a:off x="3862386" y="1348083"/>
            <a:ext cx="2038350" cy="84266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8A6146F-E6C8-49EB-98FD-17C2DB9D3E49}"/>
              </a:ext>
            </a:extLst>
          </p:cNvPr>
          <p:cNvSpPr/>
          <p:nvPr/>
        </p:nvSpPr>
        <p:spPr>
          <a:xfrm>
            <a:off x="6786561" y="1348083"/>
            <a:ext cx="2038350" cy="84266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6D417C8-F3A0-4929-A0BF-66F90EAA8C70}"/>
              </a:ext>
            </a:extLst>
          </p:cNvPr>
          <p:cNvSpPr/>
          <p:nvPr/>
        </p:nvSpPr>
        <p:spPr>
          <a:xfrm>
            <a:off x="9710735" y="3081039"/>
            <a:ext cx="2038350" cy="842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469F45-CBA3-45F6-8D0F-48D4D4708FD5}"/>
              </a:ext>
            </a:extLst>
          </p:cNvPr>
          <p:cNvSpPr/>
          <p:nvPr/>
        </p:nvSpPr>
        <p:spPr>
          <a:xfrm>
            <a:off x="9710735" y="1348083"/>
            <a:ext cx="2038350" cy="842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A924E85-387E-46A5-ACC3-D19F6089EEDB}"/>
              </a:ext>
            </a:extLst>
          </p:cNvPr>
          <p:cNvSpPr/>
          <p:nvPr/>
        </p:nvSpPr>
        <p:spPr>
          <a:xfrm>
            <a:off x="9710735" y="5037472"/>
            <a:ext cx="2038350" cy="842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91D207-8EE3-4201-A346-FEE3FF18AF9A}"/>
              </a:ext>
            </a:extLst>
          </p:cNvPr>
          <p:cNvSpPr/>
          <p:nvPr/>
        </p:nvSpPr>
        <p:spPr>
          <a:xfrm>
            <a:off x="1062037" y="3037736"/>
            <a:ext cx="2038350" cy="842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779197A-9D05-433C-AF87-880092184491}"/>
              </a:ext>
            </a:extLst>
          </p:cNvPr>
          <p:cNvSpPr/>
          <p:nvPr/>
        </p:nvSpPr>
        <p:spPr>
          <a:xfrm>
            <a:off x="5295898" y="3096663"/>
            <a:ext cx="2038350" cy="842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96FD18A-A916-47A9-AA29-EC30530CB691}"/>
              </a:ext>
            </a:extLst>
          </p:cNvPr>
          <p:cNvSpPr txBox="1"/>
          <p:nvPr/>
        </p:nvSpPr>
        <p:spPr>
          <a:xfrm>
            <a:off x="1285875" y="1435175"/>
            <a:ext cx="1590675" cy="646331"/>
          </a:xfrm>
          <a:prstGeom prst="rect">
            <a:avLst/>
          </a:prstGeom>
          <a:noFill/>
        </p:spPr>
        <p:txBody>
          <a:bodyPr wrap="square" rtlCol="0">
            <a:spAutoFit/>
          </a:bodyPr>
          <a:lstStyle/>
          <a:p>
            <a:pPr algn="ctr"/>
            <a:r>
              <a:rPr lang="en-US" dirty="0">
                <a:solidFill>
                  <a:schemeClr val="bg1"/>
                </a:solidFill>
              </a:rPr>
              <a:t>Getting keys and tokens</a:t>
            </a:r>
          </a:p>
        </p:txBody>
      </p:sp>
      <p:sp>
        <p:nvSpPr>
          <p:cNvPr id="14" name="TextBox 13">
            <a:extLst>
              <a:ext uri="{FF2B5EF4-FFF2-40B4-BE49-F238E27FC236}">
                <a16:creationId xmlns:a16="http://schemas.microsoft.com/office/drawing/2014/main" id="{FD156075-BF0D-4F89-A30E-91B0FF8EE319}"/>
              </a:ext>
            </a:extLst>
          </p:cNvPr>
          <p:cNvSpPr txBox="1"/>
          <p:nvPr/>
        </p:nvSpPr>
        <p:spPr>
          <a:xfrm>
            <a:off x="3986211" y="1388892"/>
            <a:ext cx="1652587" cy="646331"/>
          </a:xfrm>
          <a:prstGeom prst="rect">
            <a:avLst/>
          </a:prstGeom>
          <a:noFill/>
        </p:spPr>
        <p:txBody>
          <a:bodyPr wrap="square" rtlCol="0">
            <a:spAutoFit/>
          </a:bodyPr>
          <a:lstStyle/>
          <a:p>
            <a:pPr algn="ctr"/>
            <a:r>
              <a:rPr lang="en-US" dirty="0">
                <a:solidFill>
                  <a:schemeClr val="bg1"/>
                </a:solidFill>
              </a:rPr>
              <a:t>Authorizing using </a:t>
            </a:r>
            <a:r>
              <a:rPr lang="en-US" dirty="0" err="1">
                <a:solidFill>
                  <a:schemeClr val="bg1"/>
                </a:solidFill>
              </a:rPr>
              <a:t>tweepy</a:t>
            </a:r>
            <a:endParaRPr lang="en-US" dirty="0">
              <a:solidFill>
                <a:schemeClr val="bg1"/>
              </a:solidFill>
            </a:endParaRPr>
          </a:p>
        </p:txBody>
      </p:sp>
      <p:sp>
        <p:nvSpPr>
          <p:cNvPr id="15" name="TextBox 14">
            <a:extLst>
              <a:ext uri="{FF2B5EF4-FFF2-40B4-BE49-F238E27FC236}">
                <a16:creationId xmlns:a16="http://schemas.microsoft.com/office/drawing/2014/main" id="{A71362C5-CEE3-4749-BC52-4DA6A691D06D}"/>
              </a:ext>
            </a:extLst>
          </p:cNvPr>
          <p:cNvSpPr txBox="1"/>
          <p:nvPr/>
        </p:nvSpPr>
        <p:spPr>
          <a:xfrm>
            <a:off x="6972298" y="1435175"/>
            <a:ext cx="1590675" cy="646331"/>
          </a:xfrm>
          <a:prstGeom prst="rect">
            <a:avLst/>
          </a:prstGeom>
          <a:noFill/>
        </p:spPr>
        <p:txBody>
          <a:bodyPr wrap="square" rtlCol="0">
            <a:spAutoFit/>
          </a:bodyPr>
          <a:lstStyle/>
          <a:p>
            <a:pPr algn="ctr"/>
            <a:r>
              <a:rPr lang="en-US" dirty="0">
                <a:solidFill>
                  <a:schemeClr val="bg1"/>
                </a:solidFill>
              </a:rPr>
              <a:t>User search query</a:t>
            </a:r>
          </a:p>
        </p:txBody>
      </p:sp>
      <p:sp>
        <p:nvSpPr>
          <p:cNvPr id="16" name="TextBox 15">
            <a:extLst>
              <a:ext uri="{FF2B5EF4-FFF2-40B4-BE49-F238E27FC236}">
                <a16:creationId xmlns:a16="http://schemas.microsoft.com/office/drawing/2014/main" id="{E012AFE8-2941-4595-B70A-2665422DC739}"/>
              </a:ext>
            </a:extLst>
          </p:cNvPr>
          <p:cNvSpPr txBox="1"/>
          <p:nvPr/>
        </p:nvSpPr>
        <p:spPr>
          <a:xfrm>
            <a:off x="9929812" y="1422437"/>
            <a:ext cx="1514473" cy="646331"/>
          </a:xfrm>
          <a:prstGeom prst="rect">
            <a:avLst/>
          </a:prstGeom>
          <a:noFill/>
        </p:spPr>
        <p:txBody>
          <a:bodyPr wrap="square" rtlCol="0">
            <a:spAutoFit/>
          </a:bodyPr>
          <a:lstStyle/>
          <a:p>
            <a:pPr algn="ctr"/>
            <a:r>
              <a:rPr lang="en-US" dirty="0">
                <a:solidFill>
                  <a:schemeClr val="bg1"/>
                </a:solidFill>
              </a:rPr>
              <a:t>Cleaning tweets </a:t>
            </a:r>
          </a:p>
        </p:txBody>
      </p:sp>
      <p:sp>
        <p:nvSpPr>
          <p:cNvPr id="17" name="TextBox 16">
            <a:extLst>
              <a:ext uri="{FF2B5EF4-FFF2-40B4-BE49-F238E27FC236}">
                <a16:creationId xmlns:a16="http://schemas.microsoft.com/office/drawing/2014/main" id="{AE5CD779-EC73-4746-B4F2-FC72CC396DC3}"/>
              </a:ext>
            </a:extLst>
          </p:cNvPr>
          <p:cNvSpPr txBox="1"/>
          <p:nvPr/>
        </p:nvSpPr>
        <p:spPr>
          <a:xfrm>
            <a:off x="9789317" y="3056333"/>
            <a:ext cx="1881186" cy="923330"/>
          </a:xfrm>
          <a:prstGeom prst="rect">
            <a:avLst/>
          </a:prstGeom>
          <a:noFill/>
        </p:spPr>
        <p:txBody>
          <a:bodyPr wrap="square" rtlCol="0">
            <a:spAutoFit/>
          </a:bodyPr>
          <a:lstStyle/>
          <a:p>
            <a:pPr algn="ctr"/>
            <a:r>
              <a:rPr lang="en-US" dirty="0">
                <a:solidFill>
                  <a:schemeClr val="bg1"/>
                </a:solidFill>
              </a:rPr>
              <a:t>Calculating sentiment with polarity</a:t>
            </a:r>
          </a:p>
        </p:txBody>
      </p:sp>
      <p:sp>
        <p:nvSpPr>
          <p:cNvPr id="18" name="TextBox 17">
            <a:extLst>
              <a:ext uri="{FF2B5EF4-FFF2-40B4-BE49-F238E27FC236}">
                <a16:creationId xmlns:a16="http://schemas.microsoft.com/office/drawing/2014/main" id="{A15D2EEE-70DB-47D9-972D-517502D41F9B}"/>
              </a:ext>
            </a:extLst>
          </p:cNvPr>
          <p:cNvSpPr txBox="1"/>
          <p:nvPr/>
        </p:nvSpPr>
        <p:spPr>
          <a:xfrm>
            <a:off x="1285875" y="3145204"/>
            <a:ext cx="1595439" cy="646331"/>
          </a:xfrm>
          <a:prstGeom prst="rect">
            <a:avLst/>
          </a:prstGeom>
          <a:noFill/>
        </p:spPr>
        <p:txBody>
          <a:bodyPr wrap="square" rtlCol="0">
            <a:spAutoFit/>
          </a:bodyPr>
          <a:lstStyle/>
          <a:p>
            <a:pPr algn="ctr"/>
            <a:r>
              <a:rPr lang="en-US" dirty="0">
                <a:solidFill>
                  <a:schemeClr val="bg1"/>
                </a:solidFill>
              </a:rPr>
              <a:t>Exporting to CSV file</a:t>
            </a:r>
          </a:p>
        </p:txBody>
      </p:sp>
      <p:sp>
        <p:nvSpPr>
          <p:cNvPr id="19" name="TextBox 18">
            <a:extLst>
              <a:ext uri="{FF2B5EF4-FFF2-40B4-BE49-F238E27FC236}">
                <a16:creationId xmlns:a16="http://schemas.microsoft.com/office/drawing/2014/main" id="{43D8E043-6DD7-4D64-81B8-187D4CDA58D8}"/>
              </a:ext>
            </a:extLst>
          </p:cNvPr>
          <p:cNvSpPr txBox="1"/>
          <p:nvPr/>
        </p:nvSpPr>
        <p:spPr>
          <a:xfrm>
            <a:off x="5672136" y="3194832"/>
            <a:ext cx="1323975" cy="646331"/>
          </a:xfrm>
          <a:prstGeom prst="rect">
            <a:avLst/>
          </a:prstGeom>
          <a:noFill/>
        </p:spPr>
        <p:txBody>
          <a:bodyPr wrap="square" rtlCol="0">
            <a:spAutoFit/>
          </a:bodyPr>
          <a:lstStyle/>
          <a:p>
            <a:pPr algn="ctr"/>
            <a:r>
              <a:rPr lang="en-US" dirty="0">
                <a:solidFill>
                  <a:schemeClr val="bg1"/>
                </a:solidFill>
              </a:rPr>
              <a:t>Creating  </a:t>
            </a:r>
            <a:r>
              <a:rPr lang="en-US" dirty="0" err="1">
                <a:solidFill>
                  <a:schemeClr val="bg1"/>
                </a:solidFill>
              </a:rPr>
              <a:t>dataframe</a:t>
            </a:r>
            <a:endParaRPr lang="en-US" dirty="0">
              <a:solidFill>
                <a:schemeClr val="bg1"/>
              </a:solidFill>
            </a:endParaRPr>
          </a:p>
        </p:txBody>
      </p:sp>
      <p:sp>
        <p:nvSpPr>
          <p:cNvPr id="20" name="Oval 19">
            <a:extLst>
              <a:ext uri="{FF2B5EF4-FFF2-40B4-BE49-F238E27FC236}">
                <a16:creationId xmlns:a16="http://schemas.microsoft.com/office/drawing/2014/main" id="{193D2602-373C-4354-A7FF-2B8A7DB0390C}"/>
              </a:ext>
            </a:extLst>
          </p:cNvPr>
          <p:cNvSpPr/>
          <p:nvPr/>
        </p:nvSpPr>
        <p:spPr>
          <a:xfrm>
            <a:off x="6786560" y="5037472"/>
            <a:ext cx="2038350" cy="842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2A10976-2B5D-4E1D-A837-80FE713BC15C}"/>
              </a:ext>
            </a:extLst>
          </p:cNvPr>
          <p:cNvSpPr/>
          <p:nvPr/>
        </p:nvSpPr>
        <p:spPr>
          <a:xfrm>
            <a:off x="3986209" y="5056435"/>
            <a:ext cx="2038350" cy="842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821559A-356C-48E2-8D45-72AB84EF5F97}"/>
              </a:ext>
            </a:extLst>
          </p:cNvPr>
          <p:cNvSpPr/>
          <p:nvPr/>
        </p:nvSpPr>
        <p:spPr>
          <a:xfrm>
            <a:off x="1062037" y="5056435"/>
            <a:ext cx="2038350" cy="8426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B577528A-D2D0-410B-8EE2-BB82286FDBD6}"/>
              </a:ext>
            </a:extLst>
          </p:cNvPr>
          <p:cNvSpPr txBox="1"/>
          <p:nvPr/>
        </p:nvSpPr>
        <p:spPr>
          <a:xfrm>
            <a:off x="1240630" y="5154602"/>
            <a:ext cx="1854996" cy="646331"/>
          </a:xfrm>
          <a:prstGeom prst="rect">
            <a:avLst/>
          </a:prstGeom>
          <a:noFill/>
        </p:spPr>
        <p:txBody>
          <a:bodyPr wrap="square" rtlCol="0">
            <a:spAutoFit/>
          </a:bodyPr>
          <a:lstStyle/>
          <a:p>
            <a:pPr algn="ctr"/>
            <a:r>
              <a:rPr lang="en-US" dirty="0">
                <a:solidFill>
                  <a:schemeClr val="bg1"/>
                </a:solidFill>
              </a:rPr>
              <a:t>Implementing the model</a:t>
            </a:r>
          </a:p>
        </p:txBody>
      </p:sp>
      <p:sp>
        <p:nvSpPr>
          <p:cNvPr id="24" name="TextBox 23">
            <a:extLst>
              <a:ext uri="{FF2B5EF4-FFF2-40B4-BE49-F238E27FC236}">
                <a16:creationId xmlns:a16="http://schemas.microsoft.com/office/drawing/2014/main" id="{165314BA-B4B9-436C-AEFA-C49E564F94D7}"/>
              </a:ext>
            </a:extLst>
          </p:cNvPr>
          <p:cNvSpPr txBox="1"/>
          <p:nvPr/>
        </p:nvSpPr>
        <p:spPr>
          <a:xfrm>
            <a:off x="4248147" y="5154602"/>
            <a:ext cx="1428751" cy="646331"/>
          </a:xfrm>
          <a:prstGeom prst="rect">
            <a:avLst/>
          </a:prstGeom>
          <a:noFill/>
        </p:spPr>
        <p:txBody>
          <a:bodyPr wrap="square" rtlCol="0">
            <a:spAutoFit/>
          </a:bodyPr>
          <a:lstStyle/>
          <a:p>
            <a:pPr algn="ctr"/>
            <a:r>
              <a:rPr lang="en-US" dirty="0">
                <a:solidFill>
                  <a:schemeClr val="bg1"/>
                </a:solidFill>
              </a:rPr>
              <a:t>Predicting the model</a:t>
            </a:r>
          </a:p>
        </p:txBody>
      </p:sp>
      <p:sp>
        <p:nvSpPr>
          <p:cNvPr id="25" name="TextBox 24">
            <a:extLst>
              <a:ext uri="{FF2B5EF4-FFF2-40B4-BE49-F238E27FC236}">
                <a16:creationId xmlns:a16="http://schemas.microsoft.com/office/drawing/2014/main" id="{7C45AB86-A840-4846-860B-65240F42AA55}"/>
              </a:ext>
            </a:extLst>
          </p:cNvPr>
          <p:cNvSpPr txBox="1"/>
          <p:nvPr/>
        </p:nvSpPr>
        <p:spPr>
          <a:xfrm>
            <a:off x="7053259" y="5115089"/>
            <a:ext cx="1428751" cy="646331"/>
          </a:xfrm>
          <a:prstGeom prst="rect">
            <a:avLst/>
          </a:prstGeom>
          <a:noFill/>
        </p:spPr>
        <p:txBody>
          <a:bodyPr wrap="square" rtlCol="0">
            <a:spAutoFit/>
          </a:bodyPr>
          <a:lstStyle/>
          <a:p>
            <a:pPr algn="ctr"/>
            <a:r>
              <a:rPr lang="en-US" dirty="0">
                <a:solidFill>
                  <a:schemeClr val="bg1"/>
                </a:solidFill>
              </a:rPr>
              <a:t>Finding Accuracy</a:t>
            </a:r>
          </a:p>
        </p:txBody>
      </p:sp>
      <p:sp>
        <p:nvSpPr>
          <p:cNvPr id="26" name="Arrow: Right 25">
            <a:extLst>
              <a:ext uri="{FF2B5EF4-FFF2-40B4-BE49-F238E27FC236}">
                <a16:creationId xmlns:a16="http://schemas.microsoft.com/office/drawing/2014/main" id="{2C51B6A4-B75C-4E75-B7B9-F699F6CC69AC}"/>
              </a:ext>
            </a:extLst>
          </p:cNvPr>
          <p:cNvSpPr/>
          <p:nvPr/>
        </p:nvSpPr>
        <p:spPr>
          <a:xfrm>
            <a:off x="3100387" y="1687335"/>
            <a:ext cx="761997" cy="16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F6612D4A-F29B-44F6-B29A-18EE25D20BDD}"/>
              </a:ext>
            </a:extLst>
          </p:cNvPr>
          <p:cNvSpPr/>
          <p:nvPr/>
        </p:nvSpPr>
        <p:spPr>
          <a:xfrm>
            <a:off x="5900736" y="1687335"/>
            <a:ext cx="885823" cy="16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B3C7A89A-D22D-4550-8ADB-52E608A9BCDB}"/>
              </a:ext>
            </a:extLst>
          </p:cNvPr>
          <p:cNvSpPr/>
          <p:nvPr/>
        </p:nvSpPr>
        <p:spPr>
          <a:xfrm>
            <a:off x="8824911" y="1687335"/>
            <a:ext cx="885822" cy="16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831DB2B5-BB02-4716-BD89-98E957633A78}"/>
              </a:ext>
            </a:extLst>
          </p:cNvPr>
          <p:cNvSpPr/>
          <p:nvPr/>
        </p:nvSpPr>
        <p:spPr>
          <a:xfrm>
            <a:off x="10606087" y="2190747"/>
            <a:ext cx="161925" cy="8902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Left 29">
            <a:extLst>
              <a:ext uri="{FF2B5EF4-FFF2-40B4-BE49-F238E27FC236}">
                <a16:creationId xmlns:a16="http://schemas.microsoft.com/office/drawing/2014/main" id="{EDD48076-66C5-4B2E-84EF-8C1D8C89A00E}"/>
              </a:ext>
            </a:extLst>
          </p:cNvPr>
          <p:cNvSpPr/>
          <p:nvPr/>
        </p:nvSpPr>
        <p:spPr>
          <a:xfrm>
            <a:off x="7334248" y="3454596"/>
            <a:ext cx="2376485" cy="155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9798FA60-E71B-44CB-B6D1-846B714771C5}"/>
              </a:ext>
            </a:extLst>
          </p:cNvPr>
          <p:cNvSpPr/>
          <p:nvPr/>
        </p:nvSpPr>
        <p:spPr>
          <a:xfrm>
            <a:off x="1976435" y="3889702"/>
            <a:ext cx="133352" cy="11477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960BA657-2972-4EFB-A335-5A7EEE6D9F6D}"/>
              </a:ext>
            </a:extLst>
          </p:cNvPr>
          <p:cNvSpPr/>
          <p:nvPr/>
        </p:nvSpPr>
        <p:spPr>
          <a:xfrm>
            <a:off x="6024562" y="5395687"/>
            <a:ext cx="757238" cy="164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6430DF83-E598-4FF2-A26C-0564A33E00DA}"/>
              </a:ext>
            </a:extLst>
          </p:cNvPr>
          <p:cNvSpPr/>
          <p:nvPr/>
        </p:nvSpPr>
        <p:spPr>
          <a:xfrm>
            <a:off x="8824910" y="5387206"/>
            <a:ext cx="885822" cy="16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97E8CE2F-4AC8-42F6-A42C-0CE9DFE68150}"/>
              </a:ext>
            </a:extLst>
          </p:cNvPr>
          <p:cNvSpPr txBox="1"/>
          <p:nvPr/>
        </p:nvSpPr>
        <p:spPr>
          <a:xfrm>
            <a:off x="9972672" y="5211022"/>
            <a:ext cx="1428751" cy="369332"/>
          </a:xfrm>
          <a:prstGeom prst="rect">
            <a:avLst/>
          </a:prstGeom>
          <a:noFill/>
        </p:spPr>
        <p:txBody>
          <a:bodyPr wrap="square" rtlCol="0">
            <a:spAutoFit/>
          </a:bodyPr>
          <a:lstStyle/>
          <a:p>
            <a:pPr algn="ctr"/>
            <a:r>
              <a:rPr lang="en-US" dirty="0">
                <a:solidFill>
                  <a:schemeClr val="bg1"/>
                </a:solidFill>
              </a:rPr>
              <a:t>Conclusion</a:t>
            </a:r>
          </a:p>
        </p:txBody>
      </p:sp>
      <p:sp>
        <p:nvSpPr>
          <p:cNvPr id="3" name="Rectangle 2">
            <a:extLst>
              <a:ext uri="{FF2B5EF4-FFF2-40B4-BE49-F238E27FC236}">
                <a16:creationId xmlns:a16="http://schemas.microsoft.com/office/drawing/2014/main" id="{E2134D6C-1CF1-4A6F-ACD9-1927A25877C7}"/>
              </a:ext>
            </a:extLst>
          </p:cNvPr>
          <p:cNvSpPr/>
          <p:nvPr/>
        </p:nvSpPr>
        <p:spPr>
          <a:xfrm>
            <a:off x="261937" y="1155573"/>
            <a:ext cx="11668125" cy="2953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E6980B85-4DD6-47C4-9C65-B79574DDAC1C}"/>
              </a:ext>
            </a:extLst>
          </p:cNvPr>
          <p:cNvSpPr/>
          <p:nvPr/>
        </p:nvSpPr>
        <p:spPr>
          <a:xfrm>
            <a:off x="3095626" y="5395687"/>
            <a:ext cx="885822" cy="146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Left 37">
            <a:extLst>
              <a:ext uri="{FF2B5EF4-FFF2-40B4-BE49-F238E27FC236}">
                <a16:creationId xmlns:a16="http://schemas.microsoft.com/office/drawing/2014/main" id="{AC26758C-B668-40F8-933F-8ADEB77DEA34}"/>
              </a:ext>
            </a:extLst>
          </p:cNvPr>
          <p:cNvSpPr/>
          <p:nvPr/>
        </p:nvSpPr>
        <p:spPr>
          <a:xfrm>
            <a:off x="3062290" y="3435918"/>
            <a:ext cx="2233606" cy="1641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F8B55E2-C8D9-4077-85A7-E76A32F2A51D}"/>
              </a:ext>
            </a:extLst>
          </p:cNvPr>
          <p:cNvSpPr/>
          <p:nvPr/>
        </p:nvSpPr>
        <p:spPr>
          <a:xfrm>
            <a:off x="261937" y="4210050"/>
            <a:ext cx="11668125" cy="1921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2AC7AB1-96A9-44BF-A43A-EE75EA38D856}"/>
              </a:ext>
            </a:extLst>
          </p:cNvPr>
          <p:cNvSpPr txBox="1"/>
          <p:nvPr/>
        </p:nvSpPr>
        <p:spPr>
          <a:xfrm>
            <a:off x="3450427" y="2460705"/>
            <a:ext cx="5755485" cy="369332"/>
          </a:xfrm>
          <a:prstGeom prst="rect">
            <a:avLst/>
          </a:prstGeom>
          <a:solidFill>
            <a:srgbClr val="FFFF00"/>
          </a:solidFill>
        </p:spPr>
        <p:txBody>
          <a:bodyPr wrap="square" rtlCol="0">
            <a:spAutoFit/>
          </a:bodyPr>
          <a:lstStyle/>
          <a:p>
            <a:pPr algn="ctr"/>
            <a:r>
              <a:rPr lang="en-US" b="1" dirty="0"/>
              <a:t>CASE STUDY 1</a:t>
            </a:r>
          </a:p>
        </p:txBody>
      </p:sp>
      <p:sp>
        <p:nvSpPr>
          <p:cNvPr id="43" name="TextBox 42">
            <a:extLst>
              <a:ext uri="{FF2B5EF4-FFF2-40B4-BE49-F238E27FC236}">
                <a16:creationId xmlns:a16="http://schemas.microsoft.com/office/drawing/2014/main" id="{34CC4471-41CF-446A-A476-EBE1F614BE16}"/>
              </a:ext>
            </a:extLst>
          </p:cNvPr>
          <p:cNvSpPr txBox="1"/>
          <p:nvPr/>
        </p:nvSpPr>
        <p:spPr>
          <a:xfrm>
            <a:off x="3218256" y="4326935"/>
            <a:ext cx="5755485" cy="369332"/>
          </a:xfrm>
          <a:prstGeom prst="rect">
            <a:avLst/>
          </a:prstGeom>
          <a:solidFill>
            <a:srgbClr val="FFFF00"/>
          </a:solidFill>
        </p:spPr>
        <p:txBody>
          <a:bodyPr wrap="square" rtlCol="0">
            <a:spAutoFit/>
          </a:bodyPr>
          <a:lstStyle/>
          <a:p>
            <a:pPr algn="ctr"/>
            <a:r>
              <a:rPr lang="en-US" b="1" dirty="0"/>
              <a:t>CASE STUDY 2</a:t>
            </a:r>
          </a:p>
        </p:txBody>
      </p:sp>
    </p:spTree>
    <p:extLst>
      <p:ext uri="{BB962C8B-B14F-4D97-AF65-F5344CB8AC3E}">
        <p14:creationId xmlns:p14="http://schemas.microsoft.com/office/powerpoint/2010/main" val="3004664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C91DA-11E5-4FD6-B378-A94E0F0071A3}"/>
              </a:ext>
            </a:extLst>
          </p:cNvPr>
          <p:cNvSpPr>
            <a:spLocks noGrp="1"/>
          </p:cNvSpPr>
          <p:nvPr>
            <p:ph type="title"/>
          </p:nvPr>
        </p:nvSpPr>
        <p:spPr>
          <a:xfrm>
            <a:off x="1097280" y="286603"/>
            <a:ext cx="10058400" cy="1161197"/>
          </a:xfrm>
        </p:spPr>
        <p:txBody>
          <a:bodyPr>
            <a:normAutofit/>
          </a:bodyPr>
          <a:lstStyle/>
          <a:p>
            <a:pPr algn="ctr"/>
            <a:r>
              <a:rPr lang="en-US" sz="3600" dirty="0">
                <a:latin typeface="Times New Roman" panose="02020603050405020304" pitchFamily="18" charset="0"/>
                <a:cs typeface="Times New Roman" panose="02020603050405020304" pitchFamily="18" charset="0"/>
              </a:rPr>
              <a:t>Case Study 1: Fetch The Twitter Data</a:t>
            </a:r>
          </a:p>
        </p:txBody>
      </p:sp>
      <p:sp>
        <p:nvSpPr>
          <p:cNvPr id="4" name="Content Placeholder 3">
            <a:extLst>
              <a:ext uri="{FF2B5EF4-FFF2-40B4-BE49-F238E27FC236}">
                <a16:creationId xmlns:a16="http://schemas.microsoft.com/office/drawing/2014/main" id="{96846C9B-D840-4C27-8A15-43ED6486735B}"/>
              </a:ext>
            </a:extLst>
          </p:cNvPr>
          <p:cNvSpPr>
            <a:spLocks noGrp="1"/>
          </p:cNvSpPr>
          <p:nvPr>
            <p:ph sz="half" idx="2"/>
          </p:nvPr>
        </p:nvSpPr>
        <p:spPr>
          <a:xfrm>
            <a:off x="1180147" y="1674284"/>
            <a:ext cx="9831705" cy="4650315"/>
          </a:xfrm>
        </p:spPr>
        <p:txBody>
          <a:bodyPr/>
          <a:lstStyle/>
          <a:p>
            <a:pPr algn="just">
              <a:buFont typeface="Wingdings" panose="05000000000000000000" pitchFamily="2" charset="2"/>
              <a:buChar char="Ø"/>
            </a:pPr>
            <a:r>
              <a:rPr lang="en-US" dirty="0"/>
              <a:t> </a:t>
            </a:r>
            <a:r>
              <a:rPr lang="en-US" sz="2200" dirty="0">
                <a:latin typeface="Times New Roman" panose="02020603050405020304" pitchFamily="18" charset="0"/>
                <a:cs typeface="Times New Roman" panose="02020603050405020304" pitchFamily="18" charset="0"/>
              </a:rPr>
              <a:t>1) Connect to Twitter API by requesting for the access tokens </a:t>
            </a:r>
            <a:r>
              <a:rPr lang="en-US" sz="2200" dirty="0" err="1">
                <a:latin typeface="Times New Roman" panose="02020603050405020304" pitchFamily="18" charset="0"/>
                <a:cs typeface="Times New Roman" panose="02020603050405020304" pitchFamily="18" charset="0"/>
              </a:rPr>
              <a:t>consumer_key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consumer_secret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access_token_key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access_token_secret</a:t>
            </a:r>
            <a:r>
              <a:rPr lang="en-US" sz="2200" dirty="0">
                <a:latin typeface="Times New Roman" panose="02020603050405020304" pitchFamily="18" charset="0"/>
                <a:cs typeface="Times New Roman" panose="02020603050405020304" pitchFamily="18" charset="0"/>
              </a:rPr>
              <a:t> keys.</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2) Take the input of the user search query and gather tweets matching a particular keyword/hashtag/mention.</a:t>
            </a:r>
          </a:p>
          <a:p>
            <a:pPr marL="0" indent="0">
              <a:buNone/>
            </a:pPr>
            <a:endParaRPr lang="en-US"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CA5C39E2-FACC-4AF1-B1DA-0E457415F297}"/>
              </a:ext>
            </a:extLst>
          </p:cNvPr>
          <p:cNvPicPr>
            <a:picLocks noChangeAspect="1"/>
          </p:cNvPicPr>
          <p:nvPr/>
        </p:nvPicPr>
        <p:blipFill>
          <a:blip r:embed="rId2"/>
          <a:stretch>
            <a:fillRect/>
          </a:stretch>
        </p:blipFill>
        <p:spPr>
          <a:xfrm>
            <a:off x="1097280" y="3105150"/>
            <a:ext cx="11094720" cy="3752850"/>
          </a:xfrm>
          <a:prstGeom prst="rect">
            <a:avLst/>
          </a:prstGeom>
        </p:spPr>
      </p:pic>
    </p:spTree>
    <p:extLst>
      <p:ext uri="{BB962C8B-B14F-4D97-AF65-F5344CB8AC3E}">
        <p14:creationId xmlns:p14="http://schemas.microsoft.com/office/powerpoint/2010/main" val="246420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5A843-7129-429E-9488-39E46A336270}"/>
              </a:ext>
            </a:extLst>
          </p:cNvPr>
          <p:cNvSpPr>
            <a:spLocks noGrp="1"/>
          </p:cNvSpPr>
          <p:nvPr>
            <p:ph sz="half" idx="1"/>
          </p:nvPr>
        </p:nvSpPr>
        <p:spPr>
          <a:xfrm>
            <a:off x="0" y="1756303"/>
            <a:ext cx="4095750" cy="3482447"/>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3) Clean the fetched tweets.</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4) Creating a data frame having the column names as Polarity, Sentiment, Tweet.</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5) Calculating the polarity of tweets having the sentiments as positive, negative and neutral.</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5373EB9-A103-4D89-A001-D677256E718F}"/>
              </a:ext>
            </a:extLst>
          </p:cNvPr>
          <p:cNvSpPr txBox="1">
            <a:spLocks/>
          </p:cNvSpPr>
          <p:nvPr/>
        </p:nvSpPr>
        <p:spPr>
          <a:xfrm>
            <a:off x="1224765" y="-88107"/>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800" b="1" kern="1200" spc="-50" baseline="0">
                <a:solidFill>
                  <a:schemeClr val="tx1">
                    <a:lumMod val="75000"/>
                    <a:lumOff val="25000"/>
                  </a:schemeClr>
                </a:solidFill>
                <a:latin typeface="+mj-lt"/>
                <a:ea typeface="+mj-ea"/>
                <a:cs typeface="+mj-cs"/>
              </a:defRPr>
            </a:lvl1pPr>
          </a:lstStyle>
          <a:p>
            <a:pPr algn="ctr"/>
            <a:r>
              <a:rPr lang="en-US" sz="3600" dirty="0">
                <a:latin typeface="Times New Roman" panose="02020603050405020304" pitchFamily="18" charset="0"/>
                <a:cs typeface="Times New Roman" panose="02020603050405020304" pitchFamily="18" charset="0"/>
              </a:rPr>
              <a:t>Case Study 1: Fetch The Twitter Data</a:t>
            </a:r>
          </a:p>
        </p:txBody>
      </p:sp>
      <p:pic>
        <p:nvPicPr>
          <p:cNvPr id="10" name="Picture 9">
            <a:extLst>
              <a:ext uri="{FF2B5EF4-FFF2-40B4-BE49-F238E27FC236}">
                <a16:creationId xmlns:a16="http://schemas.microsoft.com/office/drawing/2014/main" id="{1F1DAB7D-95CD-4821-B60C-435D264896FF}"/>
              </a:ext>
            </a:extLst>
          </p:cNvPr>
          <p:cNvPicPr>
            <a:picLocks noChangeAspect="1"/>
          </p:cNvPicPr>
          <p:nvPr/>
        </p:nvPicPr>
        <p:blipFill>
          <a:blip r:embed="rId2"/>
          <a:stretch>
            <a:fillRect/>
          </a:stretch>
        </p:blipFill>
        <p:spPr>
          <a:xfrm>
            <a:off x="4171950" y="1756302"/>
            <a:ext cx="8020049" cy="5101697"/>
          </a:xfrm>
          <a:prstGeom prst="rect">
            <a:avLst/>
          </a:prstGeom>
        </p:spPr>
      </p:pic>
    </p:spTree>
    <p:extLst>
      <p:ext uri="{BB962C8B-B14F-4D97-AF65-F5344CB8AC3E}">
        <p14:creationId xmlns:p14="http://schemas.microsoft.com/office/powerpoint/2010/main" val="226429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67A47F-E80C-4E71-B947-022B5BA563C1}"/>
              </a:ext>
            </a:extLst>
          </p:cNvPr>
          <p:cNvSpPr>
            <a:spLocks noGrp="1"/>
          </p:cNvSpPr>
          <p:nvPr>
            <p:ph sz="half" idx="1"/>
          </p:nvPr>
        </p:nvSpPr>
        <p:spPr>
          <a:xfrm>
            <a:off x="192403" y="1845735"/>
            <a:ext cx="4937760" cy="1364191"/>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5) Plotting the percentage count for the sentiments as positive, negative and neutral.</a:t>
            </a:r>
          </a:p>
          <a:p>
            <a:pPr algn="just"/>
            <a:endParaRPr lang="en-US" sz="22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0EAE87BD-D04D-4223-A178-8DFB861CE75B}"/>
              </a:ext>
            </a:extLst>
          </p:cNvPr>
          <p:cNvSpPr txBox="1">
            <a:spLocks noGrp="1"/>
          </p:cNvSpPr>
          <p:nvPr>
            <p:ph type="title"/>
          </p:nvPr>
        </p:nvSpPr>
        <p:spPr>
          <a:xfrm>
            <a:off x="1096963"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800" b="1" kern="1200" spc="-50" baseline="0">
                <a:solidFill>
                  <a:schemeClr val="tx1">
                    <a:lumMod val="75000"/>
                    <a:lumOff val="25000"/>
                  </a:schemeClr>
                </a:solidFill>
                <a:latin typeface="+mj-lt"/>
                <a:ea typeface="+mj-ea"/>
                <a:cs typeface="+mj-cs"/>
              </a:defRPr>
            </a:lvl1pPr>
          </a:lstStyle>
          <a:p>
            <a:pPr algn="ctr"/>
            <a:r>
              <a:rPr lang="en-US" sz="3600" dirty="0">
                <a:latin typeface="Times New Roman" panose="02020603050405020304" pitchFamily="18" charset="0"/>
                <a:cs typeface="Times New Roman" panose="02020603050405020304" pitchFamily="18" charset="0"/>
              </a:rPr>
              <a:t>Case Study 1: Fetch The Twitter Data</a:t>
            </a:r>
          </a:p>
        </p:txBody>
      </p:sp>
      <p:pic>
        <p:nvPicPr>
          <p:cNvPr id="9" name="Picture 8">
            <a:extLst>
              <a:ext uri="{FF2B5EF4-FFF2-40B4-BE49-F238E27FC236}">
                <a16:creationId xmlns:a16="http://schemas.microsoft.com/office/drawing/2014/main" id="{87F698D5-0617-4284-8368-4A9D0CF11865}"/>
              </a:ext>
            </a:extLst>
          </p:cNvPr>
          <p:cNvPicPr>
            <a:picLocks noChangeAspect="1"/>
          </p:cNvPicPr>
          <p:nvPr/>
        </p:nvPicPr>
        <p:blipFill>
          <a:blip r:embed="rId2"/>
          <a:stretch>
            <a:fillRect/>
          </a:stretch>
        </p:blipFill>
        <p:spPr>
          <a:xfrm>
            <a:off x="5214937" y="1736725"/>
            <a:ext cx="5881688" cy="4397375"/>
          </a:xfrm>
          <a:prstGeom prst="rect">
            <a:avLst/>
          </a:prstGeom>
        </p:spPr>
      </p:pic>
    </p:spTree>
    <p:extLst>
      <p:ext uri="{BB962C8B-B14F-4D97-AF65-F5344CB8AC3E}">
        <p14:creationId xmlns:p14="http://schemas.microsoft.com/office/powerpoint/2010/main" val="3162836927"/>
      </p:ext>
    </p:extLst>
  </p:cSld>
  <p:clrMapOvr>
    <a:masterClrMapping/>
  </p:clrMapOvr>
</p:sld>
</file>

<file path=ppt/theme/theme1.xml><?xml version="1.0" encoding="utf-8"?>
<a:theme xmlns:a="http://schemas.openxmlformats.org/drawingml/2006/main" name="Retrospect">
  <a:themeElements>
    <a:clrScheme name="Custom 8">
      <a:dk1>
        <a:srgbClr val="0F0D29"/>
      </a:dk1>
      <a:lt1>
        <a:srgbClr val="FFFFFF"/>
      </a:lt1>
      <a:dk2>
        <a:srgbClr val="082A75"/>
      </a:dk2>
      <a:lt2>
        <a:srgbClr val="E7E6E6"/>
      </a:lt2>
      <a:accent1>
        <a:srgbClr val="024F75"/>
      </a:accent1>
      <a:accent2>
        <a:srgbClr val="3592CF"/>
      </a:accent2>
      <a:accent3>
        <a:srgbClr val="34ABA2"/>
      </a:accent3>
      <a:accent4>
        <a:srgbClr val="66B2CA"/>
      </a:accent4>
      <a:accent5>
        <a:srgbClr val="E0EFF4"/>
      </a:accent5>
      <a:accent6>
        <a:srgbClr val="34ABA2"/>
      </a:accent6>
      <a:hlink>
        <a:srgbClr val="3592CF"/>
      </a:hlink>
      <a:folHlink>
        <a:srgbClr val="3592CF"/>
      </a:folHlink>
    </a:clrScheme>
    <a:fontScheme name="Custom 2">
      <a:majorFont>
        <a:latin typeface="Century Gothic"/>
        <a:ea typeface=""/>
        <a:cs typeface=""/>
      </a:majorFont>
      <a:minorFont>
        <a:latin typeface="Lucida Sans"/>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F04001427_Family tree chart (horizontal-green-white-widescreen)_RVA_v3.potx" id="{4DB5C1B4-DB38-4124-8FB0-35A3DD39D5A4}" vid="{44C14600-5505-44A7-BFF1-35568DB033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102C43-2E61-4474-B313-D9FFF596513C}">
  <ds:schemaRefs>
    <ds:schemaRef ds:uri="http://schemas.microsoft.com/sharepoint/v3/contenttype/forms"/>
  </ds:schemaRefs>
</ds:datastoreItem>
</file>

<file path=customXml/itemProps2.xml><?xml version="1.0" encoding="utf-8"?>
<ds:datastoreItem xmlns:ds="http://schemas.openxmlformats.org/officeDocument/2006/customXml" ds:itemID="{FBCFB681-A2F8-4D5F-B0E0-449D8B0ADA1B}">
  <ds:schemaRefs>
    <ds:schemaRef ds:uri="http://purl.org/dc/terms/"/>
    <ds:schemaRef ds:uri="http://www.w3.org/XML/1998/namespace"/>
    <ds:schemaRef ds:uri="http://schemas.microsoft.com/office/2006/documentManagement/types"/>
    <ds:schemaRef ds:uri="http://purl.org/dc/elements/1.1/"/>
    <ds:schemaRef ds:uri="16c05727-aa75-4e4a-9b5f-8a80a1165891"/>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5C315CD1-44D9-4C0C-AE71-E1F6823075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Family tree chart (horizontal, green, white, widescreen)</Template>
  <TotalTime>0</TotalTime>
  <Words>1160</Words>
  <Application>Microsoft Office PowerPoint</Application>
  <PresentationFormat>Widescreen</PresentationFormat>
  <Paragraphs>107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Lucida Sans</vt:lpstr>
      <vt:lpstr>Times New Roman</vt:lpstr>
      <vt:lpstr>Wingdings</vt:lpstr>
      <vt:lpstr>Retrospect</vt:lpstr>
      <vt:lpstr>PowerPoint Presentation</vt:lpstr>
      <vt:lpstr>AGENDA</vt:lpstr>
      <vt:lpstr>Sentiment Analysis &amp; Its Importance</vt:lpstr>
      <vt:lpstr>Why Twitter Data for Sentiment Analysis?</vt:lpstr>
      <vt:lpstr>Challenges</vt:lpstr>
      <vt:lpstr>Process Flow</vt:lpstr>
      <vt:lpstr>Case Study 1: Fetch The Twitter Data</vt:lpstr>
      <vt:lpstr>PowerPoint Presentation</vt:lpstr>
      <vt:lpstr>Case Study 1: Fetch The Twitter Data</vt:lpstr>
      <vt:lpstr>Case Study 1: Fetch The Twitter Data</vt:lpstr>
      <vt:lpstr>Case Study 2:  Analyzing the Sentiment data, Implementing the model, Prediction, Confusion Matrix and Finding the accuracy of the data</vt:lpstr>
      <vt:lpstr>Case Study 2:  Analyzing the Sentiment data, Implementing the model, Prediction, Confusion Matrix and Finding the accuracy of the data</vt:lpstr>
      <vt:lpstr>Case Study 2:  Analyzing the Sentiment data, Implementing the model, Prediction, Confusion Matrix and Finding the accuracy of the data</vt:lpstr>
      <vt:lpstr>Case Study 2:  Analyzing the Sentiment data, Implementing the model, Prediction, Confusion Matrix and Finding the accuracy of the data</vt:lpstr>
      <vt:lpstr>Case Study 2:  Analyzing the Sentiment data, Implementing the model, Prediction, Confusion Matrix and Finding the accuracy of the data</vt:lpstr>
      <vt:lpstr>Case Study 2:  Analyzing the Sentiment data, Implementing the model, Prediction, Confusion Matrix and Finding the accuracy of the data</vt:lpstr>
      <vt:lpstr>Case Study 2:  Analyzing the Sentiment data, Implementing the model, Prediction, Confusion Matrix and Finding the accuracy of the data</vt:lpstr>
      <vt:lpstr>Case Study 2:  Analyzing the Sentiment data, Implementing the model, Prediction, Confusion Matrix and Finding the accuracy of the data</vt:lpstr>
      <vt:lpstr>Case Study 2:  Analyzing the Sentiment data, Implementing the model, Prediction, Confusion Matrix and Finding the accuracy of the data</vt:lpstr>
      <vt:lpstr>Case Study 2:  Analyzing the Sentiment data, Implementing the model, Prediction, Confusion Matrix and Finding the accuracy of the data</vt:lpstr>
      <vt:lpstr>Case Study 2:  Analyzing the Sentiment data, Implementing the model, Prediction, Confusion Matrix and Finding the accuracy of the data</vt:lpstr>
      <vt:lpstr>Recommendation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2019-12-05T21:40:53Z</dcterms:created>
  <dcterms:modified xsi:type="dcterms:W3CDTF">2019-12-06T06:15:29Z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