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77" r:id="rId3"/>
    <p:sldId id="259" r:id="rId4"/>
    <p:sldId id="261" r:id="rId5"/>
    <p:sldId id="281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2" r:id="rId15"/>
    <p:sldId id="283" r:id="rId16"/>
    <p:sldId id="286" r:id="rId17"/>
    <p:sldId id="280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86483" autoAdjust="0"/>
  </p:normalViewPr>
  <p:slideViewPr>
    <p:cSldViewPr snapToGrid="0" showGuides="1">
      <p:cViewPr varScale="1">
        <p:scale>
          <a:sx n="102" d="100"/>
          <a:sy n="102" d="100"/>
        </p:scale>
        <p:origin x="108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52D748-754E-AEF7-F8C0-20619D66BA98}"/>
              </a:ext>
            </a:extLst>
          </p:cNvPr>
          <p:cNvGrpSpPr/>
          <p:nvPr/>
        </p:nvGrpSpPr>
        <p:grpSpPr>
          <a:xfrm>
            <a:off x="0" y="0"/>
            <a:ext cx="11808893" cy="6858000"/>
            <a:chOff x="0" y="0"/>
            <a:chExt cx="11808893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38C7DE-78E0-BF2D-8E6F-0B0DA50A067D}"/>
                </a:ext>
              </a:extLst>
            </p:cNvPr>
            <p:cNvSpPr/>
            <p:nvPr/>
          </p:nvSpPr>
          <p:spPr>
            <a:xfrm>
              <a:off x="6612457" y="0"/>
              <a:ext cx="5196436" cy="3464502"/>
            </a:xfrm>
            <a:custGeom>
              <a:avLst/>
              <a:gdLst>
                <a:gd name="connsiteX0" fmla="*/ 1902085 w 5196436"/>
                <a:gd name="connsiteY0" fmla="*/ 0 h 3464502"/>
                <a:gd name="connsiteX1" fmla="*/ 5196436 w 5196436"/>
                <a:gd name="connsiteY1" fmla="*/ 0 h 3464502"/>
                <a:gd name="connsiteX2" fmla="*/ 3168083 w 5196436"/>
                <a:gd name="connsiteY2" fmla="*/ 3309583 h 3464502"/>
                <a:gd name="connsiteX3" fmla="*/ 2884530 w 5196436"/>
                <a:gd name="connsiteY3" fmla="*/ 3464427 h 3464502"/>
                <a:gd name="connsiteX4" fmla="*/ 318009 w 5196436"/>
                <a:gd name="connsiteY4" fmla="*/ 3408641 h 3464502"/>
                <a:gd name="connsiteX5" fmla="*/ 51161 w 5196436"/>
                <a:gd name="connsiteY5" fmla="*/ 2910143 h 3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6436" h="3464502">
                  <a:moveTo>
                    <a:pt x="1902085" y="0"/>
                  </a:moveTo>
                  <a:lnTo>
                    <a:pt x="5196436" y="0"/>
                  </a:lnTo>
                  <a:lnTo>
                    <a:pt x="3168083" y="3309583"/>
                  </a:lnTo>
                  <a:cubicBezTo>
                    <a:pt x="3107797" y="3407945"/>
                    <a:pt x="2999863" y="3466905"/>
                    <a:pt x="2884530" y="3464427"/>
                  </a:cubicBezTo>
                  <a:lnTo>
                    <a:pt x="318009" y="3408641"/>
                  </a:lnTo>
                  <a:cubicBezTo>
                    <a:pt x="65153" y="3403155"/>
                    <a:pt x="-84514" y="3123424"/>
                    <a:pt x="51161" y="2910143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A60D9D-9180-3AC0-9103-D7528AFD93EE}"/>
                </a:ext>
              </a:extLst>
            </p:cNvPr>
            <p:cNvSpPr/>
            <p:nvPr/>
          </p:nvSpPr>
          <p:spPr>
            <a:xfrm>
              <a:off x="6158347" y="1223274"/>
              <a:ext cx="5477524" cy="4411452"/>
            </a:xfrm>
            <a:custGeom>
              <a:avLst/>
              <a:gdLst>
                <a:gd name="connsiteX0" fmla="*/ 63656 w 7006417"/>
                <a:gd name="connsiteY0" fmla="*/ 4944789 h 5642782"/>
                <a:gd name="connsiteX1" fmla="*/ 3088411 w 7006417"/>
                <a:gd name="connsiteY1" fmla="*/ 189074 h 5642782"/>
                <a:gd name="connsiteX2" fmla="*/ 3433005 w 7006417"/>
                <a:gd name="connsiteY2" fmla="*/ -177 h 5642782"/>
                <a:gd name="connsiteX3" fmla="*/ 6596575 w 7006417"/>
                <a:gd name="connsiteY3" fmla="*/ -177 h 5642782"/>
                <a:gd name="connsiteX4" fmla="*/ 6944816 w 7006417"/>
                <a:gd name="connsiteY4" fmla="*/ 621737 h 5642782"/>
                <a:gd name="connsiteX5" fmla="*/ 3987178 w 7006417"/>
                <a:gd name="connsiteY5" fmla="*/ 5447596 h 5642782"/>
                <a:gd name="connsiteX6" fmla="*/ 3630247 w 7006417"/>
                <a:gd name="connsiteY6" fmla="*/ 5642511 h 5642782"/>
                <a:gd name="connsiteX7" fmla="*/ 399559 w 7006417"/>
                <a:gd name="connsiteY7" fmla="*/ 5572289 h 5642782"/>
                <a:gd name="connsiteX8" fmla="*/ 63656 w 7006417"/>
                <a:gd name="connsiteY8" fmla="*/ 4944789 h 56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417" h="5642782">
                  <a:moveTo>
                    <a:pt x="63656" y="4944789"/>
                  </a:moveTo>
                  <a:lnTo>
                    <a:pt x="3088411" y="189074"/>
                  </a:lnTo>
                  <a:cubicBezTo>
                    <a:pt x="3163367" y="71217"/>
                    <a:pt x="3293337" y="-169"/>
                    <a:pt x="3433005" y="-177"/>
                  </a:cubicBezTo>
                  <a:lnTo>
                    <a:pt x="6596575" y="-177"/>
                  </a:lnTo>
                  <a:cubicBezTo>
                    <a:pt x="6915796" y="-177"/>
                    <a:pt x="7111642" y="349538"/>
                    <a:pt x="6944816" y="621737"/>
                  </a:cubicBezTo>
                  <a:lnTo>
                    <a:pt x="3987178" y="5447596"/>
                  </a:lnTo>
                  <a:cubicBezTo>
                    <a:pt x="3911291" y="5571412"/>
                    <a:pt x="3775426" y="5645630"/>
                    <a:pt x="3630247" y="5642511"/>
                  </a:cubicBezTo>
                  <a:lnTo>
                    <a:pt x="399559" y="5572289"/>
                  </a:lnTo>
                  <a:cubicBezTo>
                    <a:pt x="81269" y="5565383"/>
                    <a:pt x="-107128" y="5213263"/>
                    <a:pt x="63656" y="4944789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2130" r="-1865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0C814-177F-C39C-E95F-AA38D2B46BE0}"/>
                </a:ext>
              </a:extLst>
            </p:cNvPr>
            <p:cNvSpPr/>
            <p:nvPr/>
          </p:nvSpPr>
          <p:spPr>
            <a:xfrm>
              <a:off x="8551941" y="4671100"/>
              <a:ext cx="1665687" cy="1341500"/>
            </a:xfrm>
            <a:custGeom>
              <a:avLst/>
              <a:gdLst>
                <a:gd name="connsiteX0" fmla="*/ 63656 w 7006417"/>
                <a:gd name="connsiteY0" fmla="*/ 4944789 h 5642782"/>
                <a:gd name="connsiteX1" fmla="*/ 3088411 w 7006417"/>
                <a:gd name="connsiteY1" fmla="*/ 189074 h 5642782"/>
                <a:gd name="connsiteX2" fmla="*/ 3433005 w 7006417"/>
                <a:gd name="connsiteY2" fmla="*/ -177 h 5642782"/>
                <a:gd name="connsiteX3" fmla="*/ 6596575 w 7006417"/>
                <a:gd name="connsiteY3" fmla="*/ -177 h 5642782"/>
                <a:gd name="connsiteX4" fmla="*/ 6944816 w 7006417"/>
                <a:gd name="connsiteY4" fmla="*/ 621737 h 5642782"/>
                <a:gd name="connsiteX5" fmla="*/ 3987178 w 7006417"/>
                <a:gd name="connsiteY5" fmla="*/ 5447596 h 5642782"/>
                <a:gd name="connsiteX6" fmla="*/ 3630247 w 7006417"/>
                <a:gd name="connsiteY6" fmla="*/ 5642511 h 5642782"/>
                <a:gd name="connsiteX7" fmla="*/ 399559 w 7006417"/>
                <a:gd name="connsiteY7" fmla="*/ 5572289 h 5642782"/>
                <a:gd name="connsiteX8" fmla="*/ 63656 w 7006417"/>
                <a:gd name="connsiteY8" fmla="*/ 4944789 h 56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417" h="5642782">
                  <a:moveTo>
                    <a:pt x="63656" y="4944789"/>
                  </a:moveTo>
                  <a:lnTo>
                    <a:pt x="3088411" y="189074"/>
                  </a:lnTo>
                  <a:cubicBezTo>
                    <a:pt x="3163367" y="71217"/>
                    <a:pt x="3293337" y="-169"/>
                    <a:pt x="3433005" y="-177"/>
                  </a:cubicBezTo>
                  <a:lnTo>
                    <a:pt x="6596575" y="-177"/>
                  </a:lnTo>
                  <a:cubicBezTo>
                    <a:pt x="6915796" y="-177"/>
                    <a:pt x="7111642" y="349538"/>
                    <a:pt x="6944816" y="621737"/>
                  </a:cubicBezTo>
                  <a:lnTo>
                    <a:pt x="3987178" y="5447596"/>
                  </a:lnTo>
                  <a:cubicBezTo>
                    <a:pt x="3911291" y="5571412"/>
                    <a:pt x="3775426" y="5645630"/>
                    <a:pt x="3630247" y="5642511"/>
                  </a:cubicBezTo>
                  <a:lnTo>
                    <a:pt x="399559" y="5572289"/>
                  </a:lnTo>
                  <a:cubicBezTo>
                    <a:pt x="81269" y="5565383"/>
                    <a:pt x="-107128" y="5213263"/>
                    <a:pt x="63656" y="4944789"/>
                  </a:cubicBezTo>
                  <a:close/>
                </a:path>
              </a:pathLst>
            </a:custGeom>
            <a:solidFill>
              <a:schemeClr val="accent2"/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E59B3B-EBBE-3DBE-5FDA-2230B77345E9}"/>
                </a:ext>
              </a:extLst>
            </p:cNvPr>
            <p:cNvSpPr/>
            <p:nvPr/>
          </p:nvSpPr>
          <p:spPr>
            <a:xfrm flipH="1" flipV="1">
              <a:off x="0" y="5206554"/>
              <a:ext cx="1309744" cy="1651446"/>
            </a:xfrm>
            <a:custGeom>
              <a:avLst/>
              <a:gdLst>
                <a:gd name="connsiteX0" fmla="*/ 1309744 w 1309744"/>
                <a:gd name="connsiteY0" fmla="*/ 1651446 h 1651446"/>
                <a:gd name="connsiteX1" fmla="*/ 205227 w 1309744"/>
                <a:gd name="connsiteY1" fmla="*/ 1627438 h 1651446"/>
                <a:gd name="connsiteX2" fmla="*/ 33017 w 1309744"/>
                <a:gd name="connsiteY2" fmla="*/ 1305732 h 1651446"/>
                <a:gd name="connsiteX3" fmla="*/ 863494 w 1309744"/>
                <a:gd name="connsiteY3" fmla="*/ 0 h 1651446"/>
                <a:gd name="connsiteX4" fmla="*/ 1309744 w 1309744"/>
                <a:gd name="connsiteY4" fmla="*/ 0 h 165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44" h="1651446">
                  <a:moveTo>
                    <a:pt x="1309744" y="1651446"/>
                  </a:moveTo>
                  <a:lnTo>
                    <a:pt x="205227" y="1627438"/>
                  </a:lnTo>
                  <a:cubicBezTo>
                    <a:pt x="42046" y="1623897"/>
                    <a:pt x="-54541" y="1443373"/>
                    <a:pt x="33017" y="1305732"/>
                  </a:cubicBezTo>
                  <a:lnTo>
                    <a:pt x="863494" y="0"/>
                  </a:lnTo>
                  <a:lnTo>
                    <a:pt x="1309744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A5563A3-637F-2414-EC4D-18131FD10B17}"/>
                </a:ext>
              </a:extLst>
            </p:cNvPr>
            <p:cNvSpPr/>
            <p:nvPr/>
          </p:nvSpPr>
          <p:spPr>
            <a:xfrm flipH="1" flipV="1">
              <a:off x="157091" y="6145021"/>
              <a:ext cx="1069403" cy="712979"/>
            </a:xfrm>
            <a:custGeom>
              <a:avLst/>
              <a:gdLst>
                <a:gd name="connsiteX0" fmla="*/ 1902085 w 5196436"/>
                <a:gd name="connsiteY0" fmla="*/ 0 h 3464502"/>
                <a:gd name="connsiteX1" fmla="*/ 5196436 w 5196436"/>
                <a:gd name="connsiteY1" fmla="*/ 0 h 3464502"/>
                <a:gd name="connsiteX2" fmla="*/ 3168083 w 5196436"/>
                <a:gd name="connsiteY2" fmla="*/ 3309583 h 3464502"/>
                <a:gd name="connsiteX3" fmla="*/ 2884530 w 5196436"/>
                <a:gd name="connsiteY3" fmla="*/ 3464427 h 3464502"/>
                <a:gd name="connsiteX4" fmla="*/ 318009 w 5196436"/>
                <a:gd name="connsiteY4" fmla="*/ 3408641 h 3464502"/>
                <a:gd name="connsiteX5" fmla="*/ 51161 w 5196436"/>
                <a:gd name="connsiteY5" fmla="*/ 2910143 h 3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6436" h="3464502">
                  <a:moveTo>
                    <a:pt x="1902085" y="0"/>
                  </a:moveTo>
                  <a:lnTo>
                    <a:pt x="5196436" y="0"/>
                  </a:lnTo>
                  <a:lnTo>
                    <a:pt x="3168083" y="3309583"/>
                  </a:lnTo>
                  <a:cubicBezTo>
                    <a:pt x="3107797" y="3407945"/>
                    <a:pt x="2999863" y="3466905"/>
                    <a:pt x="2884530" y="3464427"/>
                  </a:cubicBezTo>
                  <a:lnTo>
                    <a:pt x="318009" y="3408641"/>
                  </a:lnTo>
                  <a:cubicBezTo>
                    <a:pt x="65153" y="3403155"/>
                    <a:pt x="-84514" y="3123424"/>
                    <a:pt x="51161" y="2910143"/>
                  </a:cubicBezTo>
                  <a:close/>
                </a:path>
              </a:pathLst>
            </a:custGeom>
            <a:solidFill>
              <a:schemeClr val="accent1"/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60400" y="1739900"/>
            <a:ext cx="6578600" cy="1588297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660400" y="3507578"/>
            <a:ext cx="4483318" cy="8291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 b="1" dirty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2150" y="5874101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1793" y="58741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181901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3B38-FCD2-4D0A-90BC-740ACC77290F}" type="datetime1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63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382D769-C366-BC44-5FF8-29FD435608A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ACD82-1AD0-B673-03DE-09180992168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b="-92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3BDADE-532E-35CD-5FA5-28BF34282A4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2025/10/8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995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00A4E4-5A7E-5714-299B-442EF734BACF}"/>
              </a:ext>
            </a:extLst>
          </p:cNvPr>
          <p:cNvGrpSpPr/>
          <p:nvPr/>
        </p:nvGrpSpPr>
        <p:grpSpPr>
          <a:xfrm flipH="1">
            <a:off x="0" y="0"/>
            <a:ext cx="11808893" cy="6858000"/>
            <a:chOff x="0" y="0"/>
            <a:chExt cx="11808893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03BA57-9062-A825-0452-1529CEF73027}"/>
                </a:ext>
              </a:extLst>
            </p:cNvPr>
            <p:cNvSpPr/>
            <p:nvPr/>
          </p:nvSpPr>
          <p:spPr>
            <a:xfrm>
              <a:off x="6612457" y="0"/>
              <a:ext cx="5196436" cy="3464502"/>
            </a:xfrm>
            <a:custGeom>
              <a:avLst/>
              <a:gdLst>
                <a:gd name="connsiteX0" fmla="*/ 1902085 w 5196436"/>
                <a:gd name="connsiteY0" fmla="*/ 0 h 3464502"/>
                <a:gd name="connsiteX1" fmla="*/ 5196436 w 5196436"/>
                <a:gd name="connsiteY1" fmla="*/ 0 h 3464502"/>
                <a:gd name="connsiteX2" fmla="*/ 3168083 w 5196436"/>
                <a:gd name="connsiteY2" fmla="*/ 3309583 h 3464502"/>
                <a:gd name="connsiteX3" fmla="*/ 2884530 w 5196436"/>
                <a:gd name="connsiteY3" fmla="*/ 3464427 h 3464502"/>
                <a:gd name="connsiteX4" fmla="*/ 318009 w 5196436"/>
                <a:gd name="connsiteY4" fmla="*/ 3408641 h 3464502"/>
                <a:gd name="connsiteX5" fmla="*/ 51161 w 5196436"/>
                <a:gd name="connsiteY5" fmla="*/ 2910143 h 3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6436" h="3464502">
                  <a:moveTo>
                    <a:pt x="1902085" y="0"/>
                  </a:moveTo>
                  <a:lnTo>
                    <a:pt x="5196436" y="0"/>
                  </a:lnTo>
                  <a:lnTo>
                    <a:pt x="3168083" y="3309583"/>
                  </a:lnTo>
                  <a:cubicBezTo>
                    <a:pt x="3107797" y="3407945"/>
                    <a:pt x="2999863" y="3466905"/>
                    <a:pt x="2884530" y="3464427"/>
                  </a:cubicBezTo>
                  <a:lnTo>
                    <a:pt x="318009" y="3408641"/>
                  </a:lnTo>
                  <a:cubicBezTo>
                    <a:pt x="65153" y="3403155"/>
                    <a:pt x="-84514" y="3123424"/>
                    <a:pt x="51161" y="2910143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687DCED-6C47-3669-D213-A107A69C5639}"/>
                </a:ext>
              </a:extLst>
            </p:cNvPr>
            <p:cNvSpPr/>
            <p:nvPr/>
          </p:nvSpPr>
          <p:spPr>
            <a:xfrm>
              <a:off x="6158347" y="1223274"/>
              <a:ext cx="5477524" cy="4411452"/>
            </a:xfrm>
            <a:custGeom>
              <a:avLst/>
              <a:gdLst>
                <a:gd name="connsiteX0" fmla="*/ 63656 w 7006417"/>
                <a:gd name="connsiteY0" fmla="*/ 4944789 h 5642782"/>
                <a:gd name="connsiteX1" fmla="*/ 3088411 w 7006417"/>
                <a:gd name="connsiteY1" fmla="*/ 189074 h 5642782"/>
                <a:gd name="connsiteX2" fmla="*/ 3433005 w 7006417"/>
                <a:gd name="connsiteY2" fmla="*/ -177 h 5642782"/>
                <a:gd name="connsiteX3" fmla="*/ 6596575 w 7006417"/>
                <a:gd name="connsiteY3" fmla="*/ -177 h 5642782"/>
                <a:gd name="connsiteX4" fmla="*/ 6944816 w 7006417"/>
                <a:gd name="connsiteY4" fmla="*/ 621737 h 5642782"/>
                <a:gd name="connsiteX5" fmla="*/ 3987178 w 7006417"/>
                <a:gd name="connsiteY5" fmla="*/ 5447596 h 5642782"/>
                <a:gd name="connsiteX6" fmla="*/ 3630247 w 7006417"/>
                <a:gd name="connsiteY6" fmla="*/ 5642511 h 5642782"/>
                <a:gd name="connsiteX7" fmla="*/ 399559 w 7006417"/>
                <a:gd name="connsiteY7" fmla="*/ 5572289 h 5642782"/>
                <a:gd name="connsiteX8" fmla="*/ 63656 w 7006417"/>
                <a:gd name="connsiteY8" fmla="*/ 4944789 h 56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417" h="5642782">
                  <a:moveTo>
                    <a:pt x="63656" y="4944789"/>
                  </a:moveTo>
                  <a:lnTo>
                    <a:pt x="3088411" y="189074"/>
                  </a:lnTo>
                  <a:cubicBezTo>
                    <a:pt x="3163367" y="71217"/>
                    <a:pt x="3293337" y="-169"/>
                    <a:pt x="3433005" y="-177"/>
                  </a:cubicBezTo>
                  <a:lnTo>
                    <a:pt x="6596575" y="-177"/>
                  </a:lnTo>
                  <a:cubicBezTo>
                    <a:pt x="6915796" y="-177"/>
                    <a:pt x="7111642" y="349538"/>
                    <a:pt x="6944816" y="621737"/>
                  </a:cubicBezTo>
                  <a:lnTo>
                    <a:pt x="3987178" y="5447596"/>
                  </a:lnTo>
                  <a:cubicBezTo>
                    <a:pt x="3911291" y="5571412"/>
                    <a:pt x="3775426" y="5645630"/>
                    <a:pt x="3630247" y="5642511"/>
                  </a:cubicBezTo>
                  <a:lnTo>
                    <a:pt x="399559" y="5572289"/>
                  </a:lnTo>
                  <a:cubicBezTo>
                    <a:pt x="81269" y="5565383"/>
                    <a:pt x="-107128" y="5213263"/>
                    <a:pt x="63656" y="4944789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2130" r="-1865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B3F270-7513-14BD-AAD3-31C076D22D65}"/>
                </a:ext>
              </a:extLst>
            </p:cNvPr>
            <p:cNvSpPr/>
            <p:nvPr/>
          </p:nvSpPr>
          <p:spPr>
            <a:xfrm>
              <a:off x="8551941" y="4671100"/>
              <a:ext cx="1665687" cy="1341500"/>
            </a:xfrm>
            <a:custGeom>
              <a:avLst/>
              <a:gdLst>
                <a:gd name="connsiteX0" fmla="*/ 63656 w 7006417"/>
                <a:gd name="connsiteY0" fmla="*/ 4944789 h 5642782"/>
                <a:gd name="connsiteX1" fmla="*/ 3088411 w 7006417"/>
                <a:gd name="connsiteY1" fmla="*/ 189074 h 5642782"/>
                <a:gd name="connsiteX2" fmla="*/ 3433005 w 7006417"/>
                <a:gd name="connsiteY2" fmla="*/ -177 h 5642782"/>
                <a:gd name="connsiteX3" fmla="*/ 6596575 w 7006417"/>
                <a:gd name="connsiteY3" fmla="*/ -177 h 5642782"/>
                <a:gd name="connsiteX4" fmla="*/ 6944816 w 7006417"/>
                <a:gd name="connsiteY4" fmla="*/ 621737 h 5642782"/>
                <a:gd name="connsiteX5" fmla="*/ 3987178 w 7006417"/>
                <a:gd name="connsiteY5" fmla="*/ 5447596 h 5642782"/>
                <a:gd name="connsiteX6" fmla="*/ 3630247 w 7006417"/>
                <a:gd name="connsiteY6" fmla="*/ 5642511 h 5642782"/>
                <a:gd name="connsiteX7" fmla="*/ 399559 w 7006417"/>
                <a:gd name="connsiteY7" fmla="*/ 5572289 h 5642782"/>
                <a:gd name="connsiteX8" fmla="*/ 63656 w 7006417"/>
                <a:gd name="connsiteY8" fmla="*/ 4944789 h 56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417" h="5642782">
                  <a:moveTo>
                    <a:pt x="63656" y="4944789"/>
                  </a:moveTo>
                  <a:lnTo>
                    <a:pt x="3088411" y="189074"/>
                  </a:lnTo>
                  <a:cubicBezTo>
                    <a:pt x="3163367" y="71217"/>
                    <a:pt x="3293337" y="-169"/>
                    <a:pt x="3433005" y="-177"/>
                  </a:cubicBezTo>
                  <a:lnTo>
                    <a:pt x="6596575" y="-177"/>
                  </a:lnTo>
                  <a:cubicBezTo>
                    <a:pt x="6915796" y="-177"/>
                    <a:pt x="7111642" y="349538"/>
                    <a:pt x="6944816" y="621737"/>
                  </a:cubicBezTo>
                  <a:lnTo>
                    <a:pt x="3987178" y="5447596"/>
                  </a:lnTo>
                  <a:cubicBezTo>
                    <a:pt x="3911291" y="5571412"/>
                    <a:pt x="3775426" y="5645630"/>
                    <a:pt x="3630247" y="5642511"/>
                  </a:cubicBezTo>
                  <a:lnTo>
                    <a:pt x="399559" y="5572289"/>
                  </a:lnTo>
                  <a:cubicBezTo>
                    <a:pt x="81269" y="5565383"/>
                    <a:pt x="-107128" y="5213263"/>
                    <a:pt x="63656" y="4944789"/>
                  </a:cubicBezTo>
                  <a:close/>
                </a:path>
              </a:pathLst>
            </a:custGeom>
            <a:solidFill>
              <a:schemeClr val="accent2"/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A888D4-6759-6255-1A5C-3BCDF169E4C9}"/>
                </a:ext>
              </a:extLst>
            </p:cNvPr>
            <p:cNvSpPr/>
            <p:nvPr/>
          </p:nvSpPr>
          <p:spPr>
            <a:xfrm flipH="1" flipV="1">
              <a:off x="0" y="5206554"/>
              <a:ext cx="1309744" cy="1651446"/>
            </a:xfrm>
            <a:custGeom>
              <a:avLst/>
              <a:gdLst>
                <a:gd name="connsiteX0" fmla="*/ 1309744 w 1309744"/>
                <a:gd name="connsiteY0" fmla="*/ 1651446 h 1651446"/>
                <a:gd name="connsiteX1" fmla="*/ 205227 w 1309744"/>
                <a:gd name="connsiteY1" fmla="*/ 1627438 h 1651446"/>
                <a:gd name="connsiteX2" fmla="*/ 33017 w 1309744"/>
                <a:gd name="connsiteY2" fmla="*/ 1305732 h 1651446"/>
                <a:gd name="connsiteX3" fmla="*/ 863494 w 1309744"/>
                <a:gd name="connsiteY3" fmla="*/ 0 h 1651446"/>
                <a:gd name="connsiteX4" fmla="*/ 1309744 w 1309744"/>
                <a:gd name="connsiteY4" fmla="*/ 0 h 165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44" h="1651446">
                  <a:moveTo>
                    <a:pt x="1309744" y="1651446"/>
                  </a:moveTo>
                  <a:lnTo>
                    <a:pt x="205227" y="1627438"/>
                  </a:lnTo>
                  <a:cubicBezTo>
                    <a:pt x="42046" y="1623897"/>
                    <a:pt x="-54541" y="1443373"/>
                    <a:pt x="33017" y="1305732"/>
                  </a:cubicBezTo>
                  <a:lnTo>
                    <a:pt x="863494" y="0"/>
                  </a:lnTo>
                  <a:lnTo>
                    <a:pt x="1309744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31E689-B9C7-8635-4C27-09D493D3D185}"/>
                </a:ext>
              </a:extLst>
            </p:cNvPr>
            <p:cNvSpPr/>
            <p:nvPr/>
          </p:nvSpPr>
          <p:spPr>
            <a:xfrm flipH="1" flipV="1">
              <a:off x="157091" y="6145021"/>
              <a:ext cx="1069403" cy="712979"/>
            </a:xfrm>
            <a:custGeom>
              <a:avLst/>
              <a:gdLst>
                <a:gd name="connsiteX0" fmla="*/ 1902085 w 5196436"/>
                <a:gd name="connsiteY0" fmla="*/ 0 h 3464502"/>
                <a:gd name="connsiteX1" fmla="*/ 5196436 w 5196436"/>
                <a:gd name="connsiteY1" fmla="*/ 0 h 3464502"/>
                <a:gd name="connsiteX2" fmla="*/ 3168083 w 5196436"/>
                <a:gd name="connsiteY2" fmla="*/ 3309583 h 3464502"/>
                <a:gd name="connsiteX3" fmla="*/ 2884530 w 5196436"/>
                <a:gd name="connsiteY3" fmla="*/ 3464427 h 3464502"/>
                <a:gd name="connsiteX4" fmla="*/ 318009 w 5196436"/>
                <a:gd name="connsiteY4" fmla="*/ 3408641 h 3464502"/>
                <a:gd name="connsiteX5" fmla="*/ 51161 w 5196436"/>
                <a:gd name="connsiteY5" fmla="*/ 2910143 h 3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6436" h="3464502">
                  <a:moveTo>
                    <a:pt x="1902085" y="0"/>
                  </a:moveTo>
                  <a:lnTo>
                    <a:pt x="5196436" y="0"/>
                  </a:lnTo>
                  <a:lnTo>
                    <a:pt x="3168083" y="3309583"/>
                  </a:lnTo>
                  <a:cubicBezTo>
                    <a:pt x="3107797" y="3407945"/>
                    <a:pt x="2999863" y="3466905"/>
                    <a:pt x="2884530" y="3464427"/>
                  </a:cubicBezTo>
                  <a:lnTo>
                    <a:pt x="318009" y="3408641"/>
                  </a:lnTo>
                  <a:cubicBezTo>
                    <a:pt x="65153" y="3403155"/>
                    <a:pt x="-84514" y="3123424"/>
                    <a:pt x="51161" y="2910143"/>
                  </a:cubicBezTo>
                  <a:close/>
                </a:path>
              </a:pathLst>
            </a:custGeom>
            <a:solidFill>
              <a:schemeClr val="accent1"/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31614" y="2924717"/>
            <a:ext cx="6787286" cy="83099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46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4731614" y="3767567"/>
            <a:ext cx="6787286" cy="9035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2025/10/8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OfficePLUS</a:t>
            </a:r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645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9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2025/10/8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8FDCEE8-2222-1B71-3B88-74914ABED917}"/>
              </a:ext>
            </a:extLst>
          </p:cNvPr>
          <p:cNvGrpSpPr/>
          <p:nvPr/>
        </p:nvGrpSpPr>
        <p:grpSpPr>
          <a:xfrm>
            <a:off x="0" y="0"/>
            <a:ext cx="11808893" cy="6858000"/>
            <a:chOff x="0" y="0"/>
            <a:chExt cx="11808893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C429DFB-7447-1FF9-52BB-E6A43AC7E671}"/>
                </a:ext>
              </a:extLst>
            </p:cNvPr>
            <p:cNvSpPr/>
            <p:nvPr/>
          </p:nvSpPr>
          <p:spPr>
            <a:xfrm>
              <a:off x="6612457" y="0"/>
              <a:ext cx="5196436" cy="3464502"/>
            </a:xfrm>
            <a:custGeom>
              <a:avLst/>
              <a:gdLst>
                <a:gd name="connsiteX0" fmla="*/ 1902085 w 5196436"/>
                <a:gd name="connsiteY0" fmla="*/ 0 h 3464502"/>
                <a:gd name="connsiteX1" fmla="*/ 5196436 w 5196436"/>
                <a:gd name="connsiteY1" fmla="*/ 0 h 3464502"/>
                <a:gd name="connsiteX2" fmla="*/ 3168083 w 5196436"/>
                <a:gd name="connsiteY2" fmla="*/ 3309583 h 3464502"/>
                <a:gd name="connsiteX3" fmla="*/ 2884530 w 5196436"/>
                <a:gd name="connsiteY3" fmla="*/ 3464427 h 3464502"/>
                <a:gd name="connsiteX4" fmla="*/ 318009 w 5196436"/>
                <a:gd name="connsiteY4" fmla="*/ 3408641 h 3464502"/>
                <a:gd name="connsiteX5" fmla="*/ 51161 w 5196436"/>
                <a:gd name="connsiteY5" fmla="*/ 2910143 h 3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6436" h="3464502">
                  <a:moveTo>
                    <a:pt x="1902085" y="0"/>
                  </a:moveTo>
                  <a:lnTo>
                    <a:pt x="5196436" y="0"/>
                  </a:lnTo>
                  <a:lnTo>
                    <a:pt x="3168083" y="3309583"/>
                  </a:lnTo>
                  <a:cubicBezTo>
                    <a:pt x="3107797" y="3407945"/>
                    <a:pt x="2999863" y="3466905"/>
                    <a:pt x="2884530" y="3464427"/>
                  </a:cubicBezTo>
                  <a:lnTo>
                    <a:pt x="318009" y="3408641"/>
                  </a:lnTo>
                  <a:cubicBezTo>
                    <a:pt x="65153" y="3403155"/>
                    <a:pt x="-84514" y="3123424"/>
                    <a:pt x="51161" y="2910143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CFEE7D-D5A6-2713-2BF8-908F7994E0C5}"/>
                </a:ext>
              </a:extLst>
            </p:cNvPr>
            <p:cNvSpPr/>
            <p:nvPr/>
          </p:nvSpPr>
          <p:spPr>
            <a:xfrm>
              <a:off x="6158347" y="1223274"/>
              <a:ext cx="5477524" cy="4411452"/>
            </a:xfrm>
            <a:custGeom>
              <a:avLst/>
              <a:gdLst>
                <a:gd name="connsiteX0" fmla="*/ 63656 w 7006417"/>
                <a:gd name="connsiteY0" fmla="*/ 4944789 h 5642782"/>
                <a:gd name="connsiteX1" fmla="*/ 3088411 w 7006417"/>
                <a:gd name="connsiteY1" fmla="*/ 189074 h 5642782"/>
                <a:gd name="connsiteX2" fmla="*/ 3433005 w 7006417"/>
                <a:gd name="connsiteY2" fmla="*/ -177 h 5642782"/>
                <a:gd name="connsiteX3" fmla="*/ 6596575 w 7006417"/>
                <a:gd name="connsiteY3" fmla="*/ -177 h 5642782"/>
                <a:gd name="connsiteX4" fmla="*/ 6944816 w 7006417"/>
                <a:gd name="connsiteY4" fmla="*/ 621737 h 5642782"/>
                <a:gd name="connsiteX5" fmla="*/ 3987178 w 7006417"/>
                <a:gd name="connsiteY5" fmla="*/ 5447596 h 5642782"/>
                <a:gd name="connsiteX6" fmla="*/ 3630247 w 7006417"/>
                <a:gd name="connsiteY6" fmla="*/ 5642511 h 5642782"/>
                <a:gd name="connsiteX7" fmla="*/ 399559 w 7006417"/>
                <a:gd name="connsiteY7" fmla="*/ 5572289 h 5642782"/>
                <a:gd name="connsiteX8" fmla="*/ 63656 w 7006417"/>
                <a:gd name="connsiteY8" fmla="*/ 4944789 h 56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417" h="5642782">
                  <a:moveTo>
                    <a:pt x="63656" y="4944789"/>
                  </a:moveTo>
                  <a:lnTo>
                    <a:pt x="3088411" y="189074"/>
                  </a:lnTo>
                  <a:cubicBezTo>
                    <a:pt x="3163367" y="71217"/>
                    <a:pt x="3293337" y="-169"/>
                    <a:pt x="3433005" y="-177"/>
                  </a:cubicBezTo>
                  <a:lnTo>
                    <a:pt x="6596575" y="-177"/>
                  </a:lnTo>
                  <a:cubicBezTo>
                    <a:pt x="6915796" y="-177"/>
                    <a:pt x="7111642" y="349538"/>
                    <a:pt x="6944816" y="621737"/>
                  </a:cubicBezTo>
                  <a:lnTo>
                    <a:pt x="3987178" y="5447596"/>
                  </a:lnTo>
                  <a:cubicBezTo>
                    <a:pt x="3911291" y="5571412"/>
                    <a:pt x="3775426" y="5645630"/>
                    <a:pt x="3630247" y="5642511"/>
                  </a:cubicBezTo>
                  <a:lnTo>
                    <a:pt x="399559" y="5572289"/>
                  </a:lnTo>
                  <a:cubicBezTo>
                    <a:pt x="81269" y="5565383"/>
                    <a:pt x="-107128" y="5213263"/>
                    <a:pt x="63656" y="4944789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2130" r="-1865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6B2F325-D1CB-2E8A-1584-A6390E540773}"/>
                </a:ext>
              </a:extLst>
            </p:cNvPr>
            <p:cNvSpPr/>
            <p:nvPr/>
          </p:nvSpPr>
          <p:spPr>
            <a:xfrm>
              <a:off x="8551941" y="4671100"/>
              <a:ext cx="1665687" cy="1341500"/>
            </a:xfrm>
            <a:custGeom>
              <a:avLst/>
              <a:gdLst>
                <a:gd name="connsiteX0" fmla="*/ 63656 w 7006417"/>
                <a:gd name="connsiteY0" fmla="*/ 4944789 h 5642782"/>
                <a:gd name="connsiteX1" fmla="*/ 3088411 w 7006417"/>
                <a:gd name="connsiteY1" fmla="*/ 189074 h 5642782"/>
                <a:gd name="connsiteX2" fmla="*/ 3433005 w 7006417"/>
                <a:gd name="connsiteY2" fmla="*/ -177 h 5642782"/>
                <a:gd name="connsiteX3" fmla="*/ 6596575 w 7006417"/>
                <a:gd name="connsiteY3" fmla="*/ -177 h 5642782"/>
                <a:gd name="connsiteX4" fmla="*/ 6944816 w 7006417"/>
                <a:gd name="connsiteY4" fmla="*/ 621737 h 5642782"/>
                <a:gd name="connsiteX5" fmla="*/ 3987178 w 7006417"/>
                <a:gd name="connsiteY5" fmla="*/ 5447596 h 5642782"/>
                <a:gd name="connsiteX6" fmla="*/ 3630247 w 7006417"/>
                <a:gd name="connsiteY6" fmla="*/ 5642511 h 5642782"/>
                <a:gd name="connsiteX7" fmla="*/ 399559 w 7006417"/>
                <a:gd name="connsiteY7" fmla="*/ 5572289 h 5642782"/>
                <a:gd name="connsiteX8" fmla="*/ 63656 w 7006417"/>
                <a:gd name="connsiteY8" fmla="*/ 4944789 h 564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6417" h="5642782">
                  <a:moveTo>
                    <a:pt x="63656" y="4944789"/>
                  </a:moveTo>
                  <a:lnTo>
                    <a:pt x="3088411" y="189074"/>
                  </a:lnTo>
                  <a:cubicBezTo>
                    <a:pt x="3163367" y="71217"/>
                    <a:pt x="3293337" y="-169"/>
                    <a:pt x="3433005" y="-177"/>
                  </a:cubicBezTo>
                  <a:lnTo>
                    <a:pt x="6596575" y="-177"/>
                  </a:lnTo>
                  <a:cubicBezTo>
                    <a:pt x="6915796" y="-177"/>
                    <a:pt x="7111642" y="349538"/>
                    <a:pt x="6944816" y="621737"/>
                  </a:cubicBezTo>
                  <a:lnTo>
                    <a:pt x="3987178" y="5447596"/>
                  </a:lnTo>
                  <a:cubicBezTo>
                    <a:pt x="3911291" y="5571412"/>
                    <a:pt x="3775426" y="5645630"/>
                    <a:pt x="3630247" y="5642511"/>
                  </a:cubicBezTo>
                  <a:lnTo>
                    <a:pt x="399559" y="5572289"/>
                  </a:lnTo>
                  <a:cubicBezTo>
                    <a:pt x="81269" y="5565383"/>
                    <a:pt x="-107128" y="5213263"/>
                    <a:pt x="63656" y="4944789"/>
                  </a:cubicBezTo>
                  <a:close/>
                </a:path>
              </a:pathLst>
            </a:custGeom>
            <a:solidFill>
              <a:schemeClr val="accent2"/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34392D7-AD25-2A6F-77A4-7A48232E6822}"/>
                </a:ext>
              </a:extLst>
            </p:cNvPr>
            <p:cNvSpPr/>
            <p:nvPr/>
          </p:nvSpPr>
          <p:spPr>
            <a:xfrm flipH="1" flipV="1">
              <a:off x="0" y="5206554"/>
              <a:ext cx="1309744" cy="1651446"/>
            </a:xfrm>
            <a:custGeom>
              <a:avLst/>
              <a:gdLst>
                <a:gd name="connsiteX0" fmla="*/ 1309744 w 1309744"/>
                <a:gd name="connsiteY0" fmla="*/ 1651446 h 1651446"/>
                <a:gd name="connsiteX1" fmla="*/ 205227 w 1309744"/>
                <a:gd name="connsiteY1" fmla="*/ 1627438 h 1651446"/>
                <a:gd name="connsiteX2" fmla="*/ 33017 w 1309744"/>
                <a:gd name="connsiteY2" fmla="*/ 1305732 h 1651446"/>
                <a:gd name="connsiteX3" fmla="*/ 863494 w 1309744"/>
                <a:gd name="connsiteY3" fmla="*/ 0 h 1651446"/>
                <a:gd name="connsiteX4" fmla="*/ 1309744 w 1309744"/>
                <a:gd name="connsiteY4" fmla="*/ 0 h 165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9744" h="1651446">
                  <a:moveTo>
                    <a:pt x="1309744" y="1651446"/>
                  </a:moveTo>
                  <a:lnTo>
                    <a:pt x="205227" y="1627438"/>
                  </a:lnTo>
                  <a:cubicBezTo>
                    <a:pt x="42046" y="1623897"/>
                    <a:pt x="-54541" y="1443373"/>
                    <a:pt x="33017" y="1305732"/>
                  </a:cubicBezTo>
                  <a:lnTo>
                    <a:pt x="863494" y="0"/>
                  </a:lnTo>
                  <a:lnTo>
                    <a:pt x="1309744" y="0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B21BE68-3185-2D06-5366-7DEC128B50FC}"/>
                </a:ext>
              </a:extLst>
            </p:cNvPr>
            <p:cNvSpPr/>
            <p:nvPr/>
          </p:nvSpPr>
          <p:spPr>
            <a:xfrm flipH="1" flipV="1">
              <a:off x="157091" y="6145021"/>
              <a:ext cx="1069403" cy="712979"/>
            </a:xfrm>
            <a:custGeom>
              <a:avLst/>
              <a:gdLst>
                <a:gd name="connsiteX0" fmla="*/ 1902085 w 5196436"/>
                <a:gd name="connsiteY0" fmla="*/ 0 h 3464502"/>
                <a:gd name="connsiteX1" fmla="*/ 5196436 w 5196436"/>
                <a:gd name="connsiteY1" fmla="*/ 0 h 3464502"/>
                <a:gd name="connsiteX2" fmla="*/ 3168083 w 5196436"/>
                <a:gd name="connsiteY2" fmla="*/ 3309583 h 3464502"/>
                <a:gd name="connsiteX3" fmla="*/ 2884530 w 5196436"/>
                <a:gd name="connsiteY3" fmla="*/ 3464427 h 3464502"/>
                <a:gd name="connsiteX4" fmla="*/ 318009 w 5196436"/>
                <a:gd name="connsiteY4" fmla="*/ 3408641 h 3464502"/>
                <a:gd name="connsiteX5" fmla="*/ 51161 w 5196436"/>
                <a:gd name="connsiteY5" fmla="*/ 2910143 h 346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6436" h="3464502">
                  <a:moveTo>
                    <a:pt x="1902085" y="0"/>
                  </a:moveTo>
                  <a:lnTo>
                    <a:pt x="5196436" y="0"/>
                  </a:lnTo>
                  <a:lnTo>
                    <a:pt x="3168083" y="3309583"/>
                  </a:lnTo>
                  <a:cubicBezTo>
                    <a:pt x="3107797" y="3407945"/>
                    <a:pt x="2999863" y="3466905"/>
                    <a:pt x="2884530" y="3464427"/>
                  </a:cubicBezTo>
                  <a:lnTo>
                    <a:pt x="318009" y="3408641"/>
                  </a:lnTo>
                  <a:cubicBezTo>
                    <a:pt x="65153" y="3403155"/>
                    <a:pt x="-84514" y="3123424"/>
                    <a:pt x="51161" y="2910143"/>
                  </a:cubicBezTo>
                  <a:close/>
                </a:path>
              </a:pathLst>
            </a:custGeom>
            <a:solidFill>
              <a:schemeClr val="accent1"/>
            </a:solidFill>
            <a:ln w="77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05516" y="2459836"/>
            <a:ext cx="6094827" cy="191397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6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92655" y="5846073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05516" y="5846073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952230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2025/10/8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0479" y="1520694"/>
            <a:ext cx="6578600" cy="1588297"/>
          </a:xfrm>
        </p:spPr>
        <p:txBody>
          <a:bodyPr wrap="square">
            <a:normAutofit fontScale="90000"/>
          </a:bodyPr>
          <a:lstStyle/>
          <a:p>
            <a:r>
              <a:rPr lang="en-US" altLang="zh-CN" sz="6400" b="1" dirty="0">
                <a:solidFill>
                  <a:schemeClr val="accent2">
                    <a:lumMod val="50000"/>
                  </a:schemeClr>
                </a:solidFill>
              </a:rPr>
              <a:t>《</a:t>
            </a:r>
            <a:r>
              <a:rPr lang="zh-CN" altLang="en-US" sz="6400" b="1" dirty="0">
                <a:solidFill>
                  <a:schemeClr val="accent2">
                    <a:lumMod val="50000"/>
                  </a:schemeClr>
                </a:solidFill>
              </a:rPr>
              <a:t>冥界回响</a:t>
            </a:r>
            <a:r>
              <a:rPr lang="en-US" altLang="zh-CN" sz="6400" b="1" dirty="0">
                <a:solidFill>
                  <a:schemeClr val="accent2">
                    <a:lumMod val="50000"/>
                  </a:schemeClr>
                </a:solidFill>
              </a:rPr>
              <a:t>》</a:t>
            </a:r>
            <a:br>
              <a:rPr lang="en-US" altLang="zh-CN" dirty="0"/>
            </a:br>
            <a:r>
              <a:rPr lang="en-US" altLang="zh-CN" dirty="0"/>
              <a:t>		——</a:t>
            </a:r>
            <a:r>
              <a:rPr lang="zh-CN" altLang="en-US" sz="5000" dirty="0"/>
              <a:t>策划创意展示</a:t>
            </a:r>
            <a:endParaRPr lang="zh-CN" alt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>
          <a:xfrm>
            <a:off x="1368120" y="3334428"/>
            <a:ext cx="4483318" cy="82916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第一人称叙事驱动型冒险游戏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499014-5555-7223-718A-39234359C3BF}"/>
              </a:ext>
            </a:extLst>
          </p:cNvPr>
          <p:cNvSpPr txBox="1"/>
          <p:nvPr/>
        </p:nvSpPr>
        <p:spPr>
          <a:xfrm>
            <a:off x="1799268" y="4389028"/>
            <a:ext cx="405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制作者：毛杭程</a:t>
            </a:r>
            <a:r>
              <a:rPr lang="en-US" altLang="zh-CN" dirty="0"/>
              <a:t>	</a:t>
            </a:r>
            <a:r>
              <a:rPr lang="zh-CN" altLang="en-US" dirty="0"/>
              <a:t>时间：</a:t>
            </a:r>
            <a:r>
              <a:rPr lang="en-US" altLang="zh-CN" dirty="0"/>
              <a:t>2025</a:t>
            </a:r>
            <a:r>
              <a:rPr lang="zh-CN" altLang="en-US" dirty="0"/>
              <a:t>年 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66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3CE61-D933-24B8-9043-FACFF407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EAA1A1F4-7E7B-ECA0-8D96-CF40C693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459282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Cha.2 </a:t>
            </a:r>
            <a:r>
              <a:rPr lang="zh-CN" altLang="en-US" dirty="0"/>
              <a:t>关键解析：</a:t>
            </a:r>
            <a:br>
              <a:rPr lang="en-US" altLang="zh-CN" dirty="0"/>
            </a:br>
            <a:r>
              <a:rPr lang="en-US" altLang="zh-CN" dirty="0"/>
              <a:t>  (3) </a:t>
            </a:r>
            <a:r>
              <a:rPr lang="zh-CN" altLang="en-US" dirty="0"/>
              <a:t>游戏玩法特点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C4C2BB-035B-43FB-3652-8C748008D0C6}"/>
              </a:ext>
            </a:extLst>
          </p:cNvPr>
          <p:cNvSpPr txBox="1"/>
          <p:nvPr/>
        </p:nvSpPr>
        <p:spPr>
          <a:xfrm>
            <a:off x="532356" y="1960323"/>
            <a:ext cx="39770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特点二：</a:t>
            </a:r>
            <a:r>
              <a:rPr lang="zh-CN" altLang="zh-CN" sz="2000" b="1" dirty="0"/>
              <a:t>回响叙事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玩家的每一次演奏都会在冥界留下“回响”，解锁关于俄尔普斯与欧律狄刻的碎片化记忆，逐步拼凑出往日的回忆，引起玩家代入</a:t>
            </a:r>
            <a:r>
              <a:rPr lang="zh-CN" altLang="en-US" dirty="0"/>
              <a:t>角色与</a:t>
            </a:r>
            <a:r>
              <a:rPr lang="zh-CN" altLang="zh-CN" dirty="0"/>
              <a:t>共鸣，</a:t>
            </a:r>
            <a:r>
              <a:rPr lang="zh-CN" altLang="en-US" dirty="0"/>
              <a:t>并且进一步</a:t>
            </a:r>
            <a:r>
              <a:rPr lang="zh-CN" altLang="zh-CN" dirty="0"/>
              <a:t>推动玩家</a:t>
            </a:r>
            <a:r>
              <a:rPr lang="zh-CN" altLang="en-US" dirty="0"/>
              <a:t>的</a:t>
            </a:r>
            <a:r>
              <a:rPr lang="zh-CN" altLang="zh-CN" dirty="0"/>
              <a:t>情绪逐渐</a:t>
            </a:r>
            <a:r>
              <a:rPr lang="zh-CN" altLang="en-US" dirty="0"/>
              <a:t>走向高潮</a:t>
            </a:r>
            <a:r>
              <a:rPr lang="zh-CN" altLang="zh-CN" dirty="0"/>
              <a:t>。</a:t>
            </a:r>
            <a:r>
              <a:rPr lang="zh-CN" altLang="en-US" dirty="0"/>
              <a:t>辅以多类型台词或文案，共同塑造人物形象、推动剧情发展。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723570-1E12-7691-9113-BA988C55B3D5}"/>
              </a:ext>
            </a:extLst>
          </p:cNvPr>
          <p:cNvSpPr/>
          <p:nvPr/>
        </p:nvSpPr>
        <p:spPr>
          <a:xfrm>
            <a:off x="4964484" y="1017740"/>
            <a:ext cx="6425852" cy="482252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98E42B-BD03-295E-6EEC-DD9B7DD29EA3}"/>
              </a:ext>
            </a:extLst>
          </p:cNvPr>
          <p:cNvSpPr txBox="1"/>
          <p:nvPr/>
        </p:nvSpPr>
        <p:spPr>
          <a:xfrm>
            <a:off x="7754655" y="5950690"/>
            <a:ext cx="132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逃离冥界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20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625BB-8533-7630-C5AA-89125BC3C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6A614465-2DD4-7D61-FBEC-AF56CB31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459282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Cha.2 </a:t>
            </a:r>
            <a:r>
              <a:rPr lang="zh-CN" altLang="en-US" dirty="0"/>
              <a:t>关键解析：</a:t>
            </a:r>
            <a:br>
              <a:rPr lang="en-US" altLang="zh-CN" dirty="0"/>
            </a:br>
            <a:r>
              <a:rPr lang="en-US" altLang="zh-CN" dirty="0"/>
              <a:t>  (3) </a:t>
            </a:r>
            <a:r>
              <a:rPr lang="zh-CN" altLang="en-US" dirty="0"/>
              <a:t>游戏玩法特点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34255A-42F2-03E8-FCDE-17FBE4ED4B76}"/>
              </a:ext>
            </a:extLst>
          </p:cNvPr>
          <p:cNvSpPr txBox="1"/>
          <p:nvPr/>
        </p:nvSpPr>
        <p:spPr>
          <a:xfrm>
            <a:off x="532356" y="1960323"/>
            <a:ext cx="39770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特点三：禁忌机制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b="1" dirty="0"/>
              <a:t>       </a:t>
            </a:r>
            <a:r>
              <a:rPr lang="zh-CN" altLang="en-US" dirty="0"/>
              <a:t>“不可回头”</a:t>
            </a:r>
            <a:r>
              <a:rPr lang="zh-CN" altLang="zh-CN" dirty="0"/>
              <a:t>既是</a:t>
            </a:r>
            <a:r>
              <a:rPr lang="zh-CN" altLang="en-US" dirty="0"/>
              <a:t>传说</a:t>
            </a:r>
            <a:r>
              <a:rPr lang="zh-CN" altLang="zh-CN" dirty="0"/>
              <a:t>故事中冥王的禁令，又是游戏后半段玩家进行迷宫探索过程中提升探索难度的</a:t>
            </a:r>
            <a:r>
              <a:rPr lang="zh-CN" altLang="en-US" dirty="0"/>
              <a:t>关键机制</a:t>
            </a:r>
            <a:r>
              <a:rPr lang="zh-CN" altLang="zh-CN" dirty="0"/>
              <a:t>，玩家需要更加留意周围场景中出现过的特征性物品或者环境，能够提升游玩过程中的紧张感</a:t>
            </a:r>
            <a:r>
              <a:rPr lang="zh-CN" altLang="en-US" dirty="0"/>
              <a:t>和投入程度</a:t>
            </a:r>
            <a:r>
              <a:rPr lang="zh-CN" altLang="zh-CN" dirty="0"/>
              <a:t>。</a:t>
            </a:r>
            <a:endParaRPr lang="en-US" altLang="zh-CN" sz="2000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5461069-BB9B-1150-600E-85FA968F3BFE}"/>
              </a:ext>
            </a:extLst>
          </p:cNvPr>
          <p:cNvSpPr/>
          <p:nvPr/>
        </p:nvSpPr>
        <p:spPr>
          <a:xfrm>
            <a:off x="4964484" y="1017740"/>
            <a:ext cx="6425852" cy="482252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C9AA55-9793-4CF3-B14A-23B47BE88EB0}"/>
              </a:ext>
            </a:extLst>
          </p:cNvPr>
          <p:cNvSpPr txBox="1"/>
          <p:nvPr/>
        </p:nvSpPr>
        <p:spPr>
          <a:xfrm>
            <a:off x="7754655" y="5950690"/>
            <a:ext cx="132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逃离冥界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732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17784-D99C-9F63-027F-187BDC3E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C82F9044-CB1F-9275-501D-87B917EB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459282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Cha.2 </a:t>
            </a:r>
            <a:r>
              <a:rPr lang="zh-CN" altLang="en-US" dirty="0"/>
              <a:t>关键解析：</a:t>
            </a:r>
            <a:br>
              <a:rPr lang="en-US" altLang="zh-CN" dirty="0"/>
            </a:br>
            <a:r>
              <a:rPr lang="en-US" altLang="zh-CN" dirty="0"/>
              <a:t>  (4) </a:t>
            </a:r>
            <a:r>
              <a:rPr lang="zh-CN" altLang="en-US" dirty="0"/>
              <a:t>游戏实现难点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54C558-B517-9249-1122-E0228348F063}"/>
              </a:ext>
            </a:extLst>
          </p:cNvPr>
          <p:cNvSpPr txBox="1"/>
          <p:nvPr/>
        </p:nvSpPr>
        <p:spPr>
          <a:xfrm>
            <a:off x="532356" y="1960323"/>
            <a:ext cx="39770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）游戏开发经验不足，对于技术难点和开发流程的把握存在困难，可能因为错误规划或技术问题，导致项目无法按时达标交付。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）剧情驱动型冒险游戏，要实现较好的体验效果，需要剧情文案、游戏画面、游戏音乐音效等等各方面彼此契合。对于多媒体素材的创作择选的要求较高。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）核心体验设计，包括统一风格的冥界各场景和人物设计，音游谱面设计，迷宫探测过程中的异常设计。</a:t>
            </a:r>
            <a:endParaRPr lang="en-US" altLang="zh-CN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88383E2-6DBC-5C2F-5010-3CACE44BD0A6}"/>
              </a:ext>
            </a:extLst>
          </p:cNvPr>
          <p:cNvSpPr/>
          <p:nvPr/>
        </p:nvSpPr>
        <p:spPr>
          <a:xfrm>
            <a:off x="5918547" y="807929"/>
            <a:ext cx="5292247" cy="507304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858FB6-56CB-12FE-695D-9B1B81907E70}"/>
              </a:ext>
            </a:extLst>
          </p:cNvPr>
          <p:cNvSpPr txBox="1"/>
          <p:nvPr/>
        </p:nvSpPr>
        <p:spPr>
          <a:xfrm>
            <a:off x="7819371" y="5963216"/>
            <a:ext cx="190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怎么办？怎么办？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66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612E4-6C53-C3BA-CAD3-A337A1C1F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5DFCCDC4-99C6-73D2-9537-143A9B1F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459282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Cha.2 </a:t>
            </a:r>
            <a:r>
              <a:rPr lang="zh-CN" altLang="en-US" dirty="0"/>
              <a:t>关键解析：</a:t>
            </a:r>
            <a:br>
              <a:rPr lang="en-US" altLang="zh-CN" dirty="0"/>
            </a:br>
            <a:r>
              <a:rPr lang="en-US" altLang="zh-CN" dirty="0"/>
              <a:t>  (5)</a:t>
            </a:r>
            <a:r>
              <a:rPr lang="zh-CN" altLang="en-US" dirty="0"/>
              <a:t>初步研发计划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5E34CB-7B63-81A6-9E3F-26CABD29A91A}"/>
              </a:ext>
            </a:extLst>
          </p:cNvPr>
          <p:cNvSpPr txBox="1"/>
          <p:nvPr/>
        </p:nvSpPr>
        <p:spPr>
          <a:xfrm>
            <a:off x="388306" y="2035479"/>
            <a:ext cx="3977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目前已有一份初步的策划案，但是比较粗糙，且有较多</a:t>
            </a:r>
            <a:r>
              <a:rPr lang="en-US" altLang="zh-CN" dirty="0"/>
              <a:t>AI</a:t>
            </a:r>
            <a:r>
              <a:rPr lang="zh-CN" altLang="en-US" dirty="0"/>
              <a:t>填充的部分，需要落地的细节还需要进行思考推敲。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E946A5-C31F-F5C6-6D98-46BE7934395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4"/>
          <a:stretch>
            <a:fillRect/>
          </a:stretch>
        </p:blipFill>
        <p:spPr>
          <a:xfrm>
            <a:off x="4797469" y="613774"/>
            <a:ext cx="6812071" cy="5776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957681E-BE61-3006-168E-4CC27CB50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02" y="3685127"/>
            <a:ext cx="3280567" cy="27056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892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EA16B-DC7C-965A-A047-3194D471A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9E70F6-506D-CA56-7441-3BCC03C1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pPr lvl="0"/>
            <a:r>
              <a:rPr lang="en-US" altLang="zh-CN" sz="6000" dirty="0"/>
              <a:t>Cha.3 </a:t>
            </a:r>
            <a:r>
              <a:rPr lang="zh-CN" altLang="en-US" sz="6000" dirty="0"/>
              <a:t>诚邀入伙</a:t>
            </a:r>
            <a:endParaRPr 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008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E632E-0F6D-D18A-2DD3-4DB4FC6DB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6D560820-CB7D-BE0D-1C5D-188AD15A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Cha.3 </a:t>
            </a:r>
            <a:r>
              <a:rPr lang="zh-CN" altLang="en-US" dirty="0"/>
              <a:t>诚邀入伙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7AD2B5-2967-211D-1E33-82E673A98394}"/>
              </a:ext>
            </a:extLst>
          </p:cNvPr>
          <p:cNvSpPr txBox="1"/>
          <p:nvPr/>
        </p:nvSpPr>
        <p:spPr>
          <a:xfrm>
            <a:off x="1778697" y="1934345"/>
            <a:ext cx="38079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现有成员：</a:t>
            </a:r>
            <a:endParaRPr lang="en-US" altLang="zh-CN" sz="2000" b="1" dirty="0"/>
          </a:p>
          <a:p>
            <a:r>
              <a:rPr lang="zh-CN" altLang="en-US" dirty="0"/>
              <a:t>计科</a:t>
            </a:r>
            <a:r>
              <a:rPr lang="en-US" altLang="zh-CN" dirty="0"/>
              <a:t>2302 </a:t>
            </a:r>
            <a:r>
              <a:rPr lang="zh-CN" altLang="en-US" dirty="0"/>
              <a:t>毛杭程</a:t>
            </a:r>
            <a:r>
              <a:rPr lang="en-US" altLang="zh-CN" dirty="0"/>
              <a:t>    </a:t>
            </a:r>
            <a:r>
              <a:rPr lang="zh-CN" altLang="en-US" dirty="0"/>
              <a:t>计科</a:t>
            </a:r>
            <a:r>
              <a:rPr lang="en-US" altLang="zh-CN" dirty="0"/>
              <a:t>2302 </a:t>
            </a:r>
            <a:r>
              <a:rPr lang="zh-CN" altLang="en-US" dirty="0"/>
              <a:t>钟闻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sz="2000" b="1" dirty="0"/>
              <a:t>招募需求：</a:t>
            </a:r>
            <a:endParaRPr lang="en-US" altLang="zh-CN" sz="2000" b="1" dirty="0"/>
          </a:p>
          <a:p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负责美术设计的同学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熟悉音游铺面制作的同学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熟悉游戏开发的同学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4.</a:t>
            </a:r>
            <a:r>
              <a:rPr lang="zh-CN" altLang="en-US" dirty="0">
                <a:latin typeface="+mn-ea"/>
              </a:rPr>
              <a:t>对于本游戏总体策划、剧情文案、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音乐选择、异常设计等等任意开发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环节有独到见解的同学</a:t>
            </a:r>
            <a:endParaRPr lang="en-US" altLang="zh-CN" dirty="0">
              <a:latin typeface="+mn-ea"/>
            </a:endParaRPr>
          </a:p>
          <a:p>
            <a:endParaRPr lang="en-US" altLang="zh-CN" sz="2000" b="1" dirty="0"/>
          </a:p>
          <a:p>
            <a:r>
              <a:rPr lang="zh-CN" altLang="en-US" sz="2000" b="1" dirty="0"/>
              <a:t>联系方式：</a:t>
            </a:r>
            <a:endParaRPr lang="en-US" altLang="zh-CN" sz="2000" b="1" dirty="0"/>
          </a:p>
          <a:p>
            <a:r>
              <a:rPr lang="zh-CN" altLang="en-US" dirty="0"/>
              <a:t>微信：</a:t>
            </a:r>
            <a:r>
              <a:rPr lang="en-US" altLang="zh-CN" dirty="0" err="1"/>
              <a:t>CodaAgain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E9C8C3-AC72-0C46-5D74-DEB848CA0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82" y="751561"/>
            <a:ext cx="3999007" cy="5455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056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14732-E563-8739-69D3-1BA37F80D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22643EBC-C66B-BF5A-F2FC-E4F7DA30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Cha.3 </a:t>
            </a:r>
            <a:r>
              <a:rPr lang="zh-CN" altLang="en-US" dirty="0"/>
              <a:t>诚邀入伙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DA765-8566-DD4B-331B-3717B2782D4B}"/>
              </a:ext>
            </a:extLst>
          </p:cNvPr>
          <p:cNvSpPr txBox="1"/>
          <p:nvPr/>
        </p:nvSpPr>
        <p:spPr>
          <a:xfrm>
            <a:off x="1772434" y="1682735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后记：</a:t>
            </a:r>
            <a:endParaRPr lang="en-US" altLang="zh-CN" sz="2000" b="1" dirty="0"/>
          </a:p>
          <a:p>
            <a:r>
              <a:rPr lang="zh-CN" altLang="en-US" dirty="0"/>
              <a:t>同时，也非常欢迎仅仅是对于我们这个策划感兴趣的朋友关注我们。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或者是对于游戏设计感兴趣的朋友联系我们，兴趣相投，多多交流。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初次开发游戏，水平有限，请多多指教。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如若本学期课程结束，无法达到预期效果，个人承诺后续会进一步优化完善，欢迎持续关注我们的作品。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联系方式：</a:t>
            </a:r>
            <a:endParaRPr lang="en-US" altLang="zh-CN" b="1" dirty="0"/>
          </a:p>
          <a:p>
            <a:r>
              <a:rPr lang="zh-CN" altLang="en-US" dirty="0"/>
              <a:t>微信：</a:t>
            </a:r>
            <a:r>
              <a:rPr lang="en-US" altLang="zh-CN" dirty="0" err="1"/>
              <a:t>CodaAgain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92B631-9AED-2446-FD18-477E11AB2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82" y="751561"/>
            <a:ext cx="3999007" cy="54554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147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6936" y="1626855"/>
            <a:ext cx="6094827" cy="19139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sz="8800" dirty="0"/>
              <a:t>感谢观看！</a:t>
            </a:r>
            <a:endParaRPr lang="en-US" sz="8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74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85CE7E-96A8-4B25-6370-F57237A22CC6}"/>
              </a:ext>
            </a:extLst>
          </p:cNvPr>
          <p:cNvGrpSpPr/>
          <p:nvPr/>
        </p:nvGrpSpPr>
        <p:grpSpPr>
          <a:xfrm>
            <a:off x="732375" y="2323881"/>
            <a:ext cx="10791359" cy="3663039"/>
            <a:chOff x="709178" y="1309272"/>
            <a:chExt cx="10791359" cy="366303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50FAC85-C60F-52CA-166A-2CAB6337E06D}"/>
                </a:ext>
              </a:extLst>
            </p:cNvPr>
            <p:cNvGrpSpPr/>
            <p:nvPr/>
          </p:nvGrpSpPr>
          <p:grpSpPr>
            <a:xfrm>
              <a:off x="709178" y="1309272"/>
              <a:ext cx="3377311" cy="2160567"/>
              <a:chOff x="3475429" y="-78163"/>
              <a:chExt cx="2501901" cy="160054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1B0A2A0-C448-C88D-99E2-92D37F07DB0A}"/>
                  </a:ext>
                </a:extLst>
              </p:cNvPr>
              <p:cNvSpPr/>
              <p:nvPr/>
            </p:nvSpPr>
            <p:spPr>
              <a:xfrm>
                <a:off x="3475429" y="-78163"/>
                <a:ext cx="2501901" cy="1600540"/>
              </a:xfrm>
              <a:prstGeom prst="roundRect">
                <a:avLst>
                  <a:gd name="adj" fmla="val 10657"/>
                </a:avLst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603CB95-3688-E91F-1DFD-B1930A3E1A4F}"/>
                  </a:ext>
                </a:extLst>
              </p:cNvPr>
              <p:cNvSpPr/>
              <p:nvPr/>
            </p:nvSpPr>
            <p:spPr>
              <a:xfrm>
                <a:off x="3672278" y="564051"/>
                <a:ext cx="2108202" cy="737848"/>
              </a:xfrm>
              <a:prstGeom prst="roundRect">
                <a:avLst>
                  <a:gd name="adj" fmla="val 116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72776D-E1BC-D0AF-DEFD-57BBCD59415A}"/>
                  </a:ext>
                </a:extLst>
              </p:cNvPr>
              <p:cNvSpPr/>
              <p:nvPr/>
            </p:nvSpPr>
            <p:spPr>
              <a:xfrm>
                <a:off x="3706604" y="25697"/>
                <a:ext cx="152142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sz="2000" b="1" dirty="0">
                    <a:solidFill>
                      <a:srgbClr val="F8F8F8"/>
                    </a:solidFill>
                  </a:rPr>
                  <a:t>Cha.1</a:t>
                </a:r>
                <a:endParaRPr kumimoji="1" lang="zh-CN" altLang="en-US" sz="2000" b="1" dirty="0">
                  <a:solidFill>
                    <a:srgbClr val="F8F8F8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66C794-89CF-AD19-CECD-BEF9322BE0DB}"/>
                  </a:ext>
                </a:extLst>
              </p:cNvPr>
              <p:cNvSpPr/>
              <p:nvPr/>
            </p:nvSpPr>
            <p:spPr>
              <a:xfrm>
                <a:off x="3893890" y="607794"/>
                <a:ext cx="1939926" cy="5818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effectLst/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游戏概况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3BA5B4-3FA5-7500-2744-A1C5DA9C6502}"/>
                </a:ext>
              </a:extLst>
            </p:cNvPr>
            <p:cNvGrpSpPr/>
            <p:nvPr/>
          </p:nvGrpSpPr>
          <p:grpSpPr>
            <a:xfrm>
              <a:off x="4416079" y="2811745"/>
              <a:ext cx="3377311" cy="2160566"/>
              <a:chOff x="6206369" y="1034864"/>
              <a:chExt cx="2501901" cy="160054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B1FE204-EC13-F46E-CF25-E0DD4ED43C5B}"/>
                  </a:ext>
                </a:extLst>
              </p:cNvPr>
              <p:cNvSpPr/>
              <p:nvPr/>
            </p:nvSpPr>
            <p:spPr>
              <a:xfrm>
                <a:off x="6206369" y="1034864"/>
                <a:ext cx="2501901" cy="1600540"/>
              </a:xfrm>
              <a:prstGeom prst="roundRect">
                <a:avLst>
                  <a:gd name="adj" fmla="val 106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20B0FC8-E23E-1C3A-BDDB-E0A4FD625F5D}"/>
                  </a:ext>
                </a:extLst>
              </p:cNvPr>
              <p:cNvSpPr/>
              <p:nvPr/>
            </p:nvSpPr>
            <p:spPr>
              <a:xfrm>
                <a:off x="6415088" y="1679492"/>
                <a:ext cx="2108202" cy="737848"/>
              </a:xfrm>
              <a:prstGeom prst="roundRect">
                <a:avLst>
                  <a:gd name="adj" fmla="val 116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5E0BBA0-A3E0-996F-D21F-EDC9C70983AE}"/>
                  </a:ext>
                </a:extLst>
              </p:cNvPr>
              <p:cNvSpPr/>
              <p:nvPr/>
            </p:nvSpPr>
            <p:spPr>
              <a:xfrm>
                <a:off x="6415088" y="1189669"/>
                <a:ext cx="152142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sz="2000" b="1" dirty="0">
                    <a:solidFill>
                      <a:srgbClr val="F8F8F8"/>
                    </a:solidFill>
                  </a:rPr>
                  <a:t>Cha.2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225A3B-9E72-31B9-0426-533D0CDBF423}"/>
                  </a:ext>
                </a:extLst>
              </p:cNvPr>
              <p:cNvSpPr/>
              <p:nvPr/>
            </p:nvSpPr>
            <p:spPr>
              <a:xfrm>
                <a:off x="6628511" y="1713806"/>
                <a:ext cx="1939926" cy="5818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关键解析</a:t>
                </a:r>
                <a:endParaRPr lang="en-US" altLang="zh-CN" sz="4000" dirty="0">
                  <a:solidFill>
                    <a:schemeClr val="tx1"/>
                  </a:solidFill>
                  <a:effectLst/>
                  <a:latin typeface="华文琥珀" panose="02010800040101010101" pitchFamily="2" charset="-122"/>
                  <a:ea typeface="华文琥珀" panose="02010800040101010101" pitchFamily="2" charset="-122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EF1C21-04E5-EF15-B314-B9C19A309E0A}"/>
                </a:ext>
              </a:extLst>
            </p:cNvPr>
            <p:cNvGrpSpPr/>
            <p:nvPr/>
          </p:nvGrpSpPr>
          <p:grpSpPr>
            <a:xfrm>
              <a:off x="8123226" y="1309272"/>
              <a:ext cx="3377311" cy="2160566"/>
              <a:chOff x="9013692" y="-78163"/>
              <a:chExt cx="2501901" cy="160054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2195E6D-D0E1-93ED-8160-239B14F5C07F}"/>
                  </a:ext>
                </a:extLst>
              </p:cNvPr>
              <p:cNvSpPr/>
              <p:nvPr/>
            </p:nvSpPr>
            <p:spPr>
              <a:xfrm>
                <a:off x="9013692" y="-78163"/>
                <a:ext cx="2501901" cy="1600540"/>
              </a:xfrm>
              <a:prstGeom prst="roundRect">
                <a:avLst>
                  <a:gd name="adj" fmla="val 10657"/>
                </a:avLst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1924DC5-AB8B-9990-CBDB-BF8A9EE86F4A}"/>
                  </a:ext>
                </a:extLst>
              </p:cNvPr>
              <p:cNvSpPr/>
              <p:nvPr/>
            </p:nvSpPr>
            <p:spPr>
              <a:xfrm>
                <a:off x="9210541" y="564051"/>
                <a:ext cx="2108202" cy="737848"/>
              </a:xfrm>
              <a:prstGeom prst="roundRect">
                <a:avLst>
                  <a:gd name="adj" fmla="val 116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3F7480-2A93-9476-9BC0-851FC0AC07A4}"/>
                  </a:ext>
                </a:extLst>
              </p:cNvPr>
              <p:cNvSpPr/>
              <p:nvPr/>
            </p:nvSpPr>
            <p:spPr>
              <a:xfrm>
                <a:off x="9354053" y="25697"/>
                <a:ext cx="1521427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sz="2000" b="1" dirty="0">
                    <a:solidFill>
                      <a:srgbClr val="F8F8F8"/>
                    </a:solidFill>
                  </a:rPr>
                  <a:t>Cha.3</a:t>
                </a:r>
                <a:endParaRPr kumimoji="1" lang="zh-CN" altLang="en-US" sz="2000" b="1" dirty="0">
                  <a:solidFill>
                    <a:srgbClr val="F8F8F8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6E1A6E-F811-5B2E-DEA9-7D3D12CA34D7}"/>
                  </a:ext>
                </a:extLst>
              </p:cNvPr>
              <p:cNvSpPr/>
              <p:nvPr/>
            </p:nvSpPr>
            <p:spPr>
              <a:xfrm>
                <a:off x="9430847" y="607795"/>
                <a:ext cx="1939926" cy="5818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诚邀入伙</a:t>
                </a:r>
                <a:endParaRPr lang="zh-CN" altLang="en-US" sz="4000" dirty="0">
                  <a:solidFill>
                    <a:schemeClr val="tx1"/>
                  </a:solidFill>
                  <a:effectLst/>
                  <a:latin typeface="华文琥珀" panose="02010800040101010101" pitchFamily="2" charset="-122"/>
                  <a:ea typeface="华文琥珀" panose="02010800040101010101" pitchFamily="2" charset="-122"/>
                </a:endParaRPr>
              </a:p>
            </p:txBody>
          </p:sp>
        </p:grpSp>
      </p:grpSp>
      <p:sp>
        <p:nvSpPr>
          <p:cNvPr id="18" name="TextBox 24">
            <a:extLst>
              <a:ext uri="{FF2B5EF4-FFF2-40B4-BE49-F238E27FC236}">
                <a16:creationId xmlns:a16="http://schemas.microsoft.com/office/drawing/2014/main" id="{9D215BF0-A9E6-7CE7-D23B-CF64C335671A}"/>
              </a:ext>
            </a:extLst>
          </p:cNvPr>
          <p:cNvSpPr txBox="1"/>
          <p:nvPr/>
        </p:nvSpPr>
        <p:spPr>
          <a:xfrm>
            <a:off x="688132" y="441136"/>
            <a:ext cx="2512227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ctr">
              <a:lnSpc>
                <a:spcPct val="100000"/>
              </a:lnSpc>
              <a:buSzPct val="25000"/>
            </a:pPr>
            <a:r>
              <a:rPr lang="en-US" altLang="zh-CN" sz="4800" b="1" dirty="0">
                <a:solidFill>
                  <a:schemeClr val="accent1"/>
                </a:solidFill>
              </a:rPr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135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pPr lvl="0"/>
            <a:r>
              <a:rPr lang="en-US" altLang="zh-CN" sz="6000" dirty="0"/>
              <a:t>Cha.1 </a:t>
            </a:r>
            <a:r>
              <a:rPr lang="zh-CN" altLang="en-US" sz="6000" dirty="0"/>
              <a:t>游戏概况</a:t>
            </a:r>
            <a:endParaRPr 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29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Cha.1 </a:t>
            </a:r>
            <a:r>
              <a:rPr lang="zh-CN" altLang="en-US" dirty="0"/>
              <a:t>游戏概况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4B8A9C-90C7-D65F-8276-E16B13799AA2}"/>
              </a:ext>
            </a:extLst>
          </p:cNvPr>
          <p:cNvSpPr txBox="1"/>
          <p:nvPr/>
        </p:nvSpPr>
        <p:spPr>
          <a:xfrm>
            <a:off x="1246339" y="1803748"/>
            <a:ext cx="8104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游戏名称：</a:t>
            </a:r>
            <a:r>
              <a:rPr lang="zh-CN" altLang="zh-CN" dirty="0"/>
              <a:t>冥界回响</a:t>
            </a:r>
            <a:r>
              <a:rPr lang="zh-CN" altLang="en-US" dirty="0"/>
              <a:t>（暂定）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b="1" dirty="0"/>
              <a:t>游戏类型：</a:t>
            </a:r>
            <a:r>
              <a:rPr lang="zh-CN" altLang="zh-CN" dirty="0"/>
              <a:t>第一人称叙事驱动型冒险游戏，融合节奏演奏</a:t>
            </a:r>
            <a:r>
              <a:rPr lang="zh-CN" altLang="en-US" dirty="0"/>
              <a:t>闯关</a:t>
            </a:r>
            <a:r>
              <a:rPr lang="zh-CN" altLang="zh-CN" dirty="0"/>
              <a:t>与心理恐怖解谜</a:t>
            </a:r>
          </a:p>
          <a:p>
            <a:endParaRPr lang="en-US" altLang="zh-CN" b="1" dirty="0"/>
          </a:p>
          <a:p>
            <a:r>
              <a:rPr lang="zh-CN" altLang="zh-CN" b="1" dirty="0"/>
              <a:t>参考游戏：</a:t>
            </a:r>
            <a:r>
              <a:rPr lang="zh-CN" altLang="zh-CN" dirty="0"/>
              <a:t>《</a:t>
            </a:r>
            <a:r>
              <a:rPr lang="en-US" altLang="zh-CN" dirty="0"/>
              <a:t>DJMAX Respect V</a:t>
            </a:r>
            <a:r>
              <a:rPr lang="zh-CN" altLang="zh-CN" dirty="0"/>
              <a:t>》</a:t>
            </a:r>
            <a:r>
              <a:rPr lang="zh-CN" altLang="en-US" dirty="0"/>
              <a:t>等各类音游；</a:t>
            </a:r>
            <a:r>
              <a:rPr lang="zh-CN" altLang="zh-CN" dirty="0"/>
              <a:t>《</a:t>
            </a:r>
            <a:r>
              <a:rPr lang="en-US" altLang="zh-CN" dirty="0"/>
              <a:t>8</a:t>
            </a:r>
            <a:r>
              <a:rPr lang="zh-CN" altLang="zh-CN" dirty="0"/>
              <a:t>号出口》</a:t>
            </a:r>
          </a:p>
          <a:p>
            <a:endParaRPr lang="en-US" altLang="zh-CN" b="1" dirty="0"/>
          </a:p>
          <a:p>
            <a:r>
              <a:rPr lang="zh-CN" altLang="zh-CN" b="1" dirty="0"/>
              <a:t>系统需求：</a:t>
            </a:r>
            <a:r>
              <a:rPr lang="en-US" altLang="zh-CN" dirty="0"/>
              <a:t>64bit Windows</a:t>
            </a:r>
            <a:r>
              <a:rPr lang="zh-CN" altLang="zh-CN" dirty="0"/>
              <a:t>操作系统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开发引擎：</a:t>
            </a:r>
            <a:r>
              <a:rPr lang="en-US" altLang="zh-CN" dirty="0"/>
              <a:t>Unreal Engine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94B114-95E9-C74A-A442-72F3F5DD1386}"/>
              </a:ext>
            </a:extLst>
          </p:cNvPr>
          <p:cNvSpPr/>
          <p:nvPr/>
        </p:nvSpPr>
        <p:spPr>
          <a:xfrm>
            <a:off x="9262233" y="3021904"/>
            <a:ext cx="2011954" cy="286846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04ED4C-E889-58C7-AC7D-D75F16395D33}"/>
              </a:ext>
            </a:extLst>
          </p:cNvPr>
          <p:cNvSpPr txBox="1"/>
          <p:nvPr/>
        </p:nvSpPr>
        <p:spPr>
          <a:xfrm>
            <a:off x="9901824" y="5956126"/>
            <a:ext cx="1070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里拉琴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19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95B52-E4F6-8100-CF7D-CF4D7ECAD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E89EA-0BCE-EA37-74B9-83E38318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pPr lvl="0"/>
            <a:r>
              <a:rPr lang="en-US" altLang="zh-CN" sz="6000" dirty="0"/>
              <a:t>Cha.2 </a:t>
            </a:r>
            <a:r>
              <a:rPr lang="zh-CN" altLang="en-US" sz="6000" dirty="0"/>
              <a:t>关键解析</a:t>
            </a:r>
            <a:endParaRPr lang="en-US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64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DE1D-659B-25EE-90F5-71235B02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B0038E52-6233-2D03-64BB-9869A681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altLang="zh-CN" dirty="0"/>
              <a:t>Cha.2 </a:t>
            </a:r>
            <a:r>
              <a:rPr lang="zh-CN" altLang="en-US" dirty="0"/>
              <a:t>关键解析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DE528F-F844-AC42-0887-8D111C6BB5FB}"/>
              </a:ext>
            </a:extLst>
          </p:cNvPr>
          <p:cNvSpPr txBox="1"/>
          <p:nvPr/>
        </p:nvSpPr>
        <p:spPr>
          <a:xfrm>
            <a:off x="1127342" y="2029216"/>
            <a:ext cx="2943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游戏设计背景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游戏简要流程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游戏玩法特点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游戏实现难点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5.</a:t>
            </a:r>
            <a:r>
              <a:rPr lang="zh-CN" altLang="en-US" sz="2400" b="1" dirty="0"/>
              <a:t>初步研发计划</a:t>
            </a:r>
            <a:endParaRPr lang="zh-CN" altLang="en-US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DF7F77-8165-6CDB-8A33-6830F11AC776}"/>
              </a:ext>
            </a:extLst>
          </p:cNvPr>
          <p:cNvSpPr/>
          <p:nvPr/>
        </p:nvSpPr>
        <p:spPr>
          <a:xfrm>
            <a:off x="4789120" y="1246341"/>
            <a:ext cx="6425852" cy="482252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7C0F50-C198-A856-B2C4-CED29A728B7B}"/>
              </a:ext>
            </a:extLst>
          </p:cNvPr>
          <p:cNvSpPr txBox="1"/>
          <p:nvPr/>
        </p:nvSpPr>
        <p:spPr>
          <a:xfrm>
            <a:off x="7127309" y="6207474"/>
            <a:ext cx="2141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俄尔普斯演奏里拉琴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01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4E940-4A4B-D5F5-E70C-F00CB99E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4DE82B78-AE46-FC97-F7C7-BFE8403D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459282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Cha.2 </a:t>
            </a:r>
            <a:r>
              <a:rPr lang="zh-CN" altLang="en-US" dirty="0"/>
              <a:t>关键解析：</a:t>
            </a:r>
            <a:br>
              <a:rPr lang="en-US" altLang="zh-CN" dirty="0"/>
            </a:br>
            <a:r>
              <a:rPr lang="en-US" altLang="zh-CN" dirty="0"/>
              <a:t>  (1) </a:t>
            </a:r>
            <a:r>
              <a:rPr lang="zh-CN" altLang="en-US" dirty="0"/>
              <a:t>游戏设计背景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96C498-BD4E-1B60-4BC2-0E01488471A1}"/>
              </a:ext>
            </a:extLst>
          </p:cNvPr>
          <p:cNvSpPr txBox="1"/>
          <p:nvPr/>
        </p:nvSpPr>
        <p:spPr>
          <a:xfrm>
            <a:off x="660399" y="2179529"/>
            <a:ext cx="69018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en-US" dirty="0"/>
              <a:t>在</a:t>
            </a:r>
            <a:r>
              <a:rPr lang="zh-CN" altLang="zh-CN" dirty="0"/>
              <a:t>古希腊神话</a:t>
            </a:r>
            <a:r>
              <a:rPr lang="zh-CN" altLang="en-US" dirty="0"/>
              <a:t>当</a:t>
            </a:r>
            <a:r>
              <a:rPr lang="zh-CN" altLang="zh-CN" dirty="0"/>
              <a:t>中，俄尔普斯具有超凡的音乐天赋，他演奏的里拉琴，琴声能够感化万物。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传说中他的妻子欧律狄刻因</a:t>
            </a:r>
            <a:r>
              <a:rPr lang="zh-CN" altLang="en-US" dirty="0"/>
              <a:t>为</a:t>
            </a:r>
            <a:r>
              <a:rPr lang="zh-CN" altLang="zh-CN" dirty="0"/>
              <a:t>被毒蛇咬伤而</a:t>
            </a:r>
            <a:r>
              <a:rPr lang="zh-CN" altLang="en-US" dirty="0"/>
              <a:t>身</a:t>
            </a:r>
            <a:r>
              <a:rPr lang="zh-CN" altLang="zh-CN" dirty="0"/>
              <a:t>亡，俄尔普斯因此冒险</a:t>
            </a:r>
            <a:r>
              <a:rPr lang="zh-CN" altLang="en-US" dirty="0"/>
              <a:t>尝试</a:t>
            </a:r>
            <a:r>
              <a:rPr lang="zh-CN" altLang="zh-CN" dirty="0"/>
              <a:t>进入冥界，</a:t>
            </a:r>
            <a:r>
              <a:rPr lang="zh-CN" altLang="en-US" dirty="0"/>
              <a:t>借助里拉琴，一路度过冥河、地狱门，</a:t>
            </a:r>
            <a:r>
              <a:rPr lang="zh-CN" altLang="zh-CN" dirty="0"/>
              <a:t>并</a:t>
            </a:r>
            <a:r>
              <a:rPr lang="zh-CN" altLang="en-US" dirty="0"/>
              <a:t>最终</a:t>
            </a:r>
            <a:r>
              <a:rPr lang="zh-CN" altLang="zh-CN" dirty="0"/>
              <a:t>以琴声打动</a:t>
            </a:r>
            <a:r>
              <a:rPr lang="zh-CN" altLang="en-US" dirty="0"/>
              <a:t>了</a:t>
            </a:r>
            <a:r>
              <a:rPr lang="zh-CN" altLang="zh-CN" dirty="0"/>
              <a:t>冥王</a:t>
            </a:r>
            <a:r>
              <a:rPr lang="zh-CN" altLang="en-US" dirty="0"/>
              <a:t>哈迪斯和</a:t>
            </a:r>
            <a:r>
              <a:rPr lang="zh-CN" altLang="zh-CN" dirty="0"/>
              <a:t>冥后</a:t>
            </a:r>
            <a:r>
              <a:rPr lang="zh-CN" altLang="en-US" dirty="0"/>
              <a:t>珀耳塞福涅。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俄尔普斯被</a:t>
            </a:r>
            <a:r>
              <a:rPr lang="zh-CN" altLang="zh-CN" dirty="0"/>
              <a:t>获准带领妻子重返人间，但</a:t>
            </a:r>
            <a:r>
              <a:rPr lang="zh-CN" altLang="en-US" dirty="0"/>
              <a:t>是</a:t>
            </a:r>
            <a:r>
              <a:rPr lang="zh-CN" altLang="zh-CN" dirty="0"/>
              <a:t>被禁止中途回望。</a:t>
            </a:r>
            <a:r>
              <a:rPr lang="zh-CN" altLang="en-US" dirty="0"/>
              <a:t>在传说中，宛如命中注定一般，在俄尔普斯即将成功之时，因为无法听到妻子的确认，出于担忧与关心，他仍是选择了回头，最终永远地失去了她。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E53671-1CF8-6286-F5F3-B9CB35E37CBB}"/>
              </a:ext>
            </a:extLst>
          </p:cNvPr>
          <p:cNvSpPr/>
          <p:nvPr/>
        </p:nvSpPr>
        <p:spPr>
          <a:xfrm>
            <a:off x="8177409" y="995819"/>
            <a:ext cx="3194137" cy="464715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50C344-CE7D-3985-BCB0-C95E77EA8FA5}"/>
              </a:ext>
            </a:extLst>
          </p:cNvPr>
          <p:cNvSpPr txBox="1"/>
          <p:nvPr/>
        </p:nvSpPr>
        <p:spPr>
          <a:xfrm>
            <a:off x="9181578" y="5718959"/>
            <a:ext cx="132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俄尔普斯之死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44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7D1D-7989-A4B7-0A50-68CD7F37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FFD84A79-BAB6-50E2-5C35-52057EE3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459282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Cha.2 </a:t>
            </a:r>
            <a:r>
              <a:rPr lang="zh-CN" altLang="en-US" dirty="0"/>
              <a:t>关键解析：</a:t>
            </a:r>
            <a:br>
              <a:rPr lang="en-US" altLang="zh-CN" dirty="0"/>
            </a:br>
            <a:r>
              <a:rPr lang="en-US" altLang="zh-CN" dirty="0"/>
              <a:t>  (2) </a:t>
            </a:r>
            <a:r>
              <a:rPr lang="zh-CN" altLang="en-US" dirty="0"/>
              <a:t>游戏简要流程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3C5BAA-8102-55F5-C18C-89FD0505F801}"/>
              </a:ext>
            </a:extLst>
          </p:cNvPr>
          <p:cNvSpPr txBox="1"/>
          <p:nvPr/>
        </p:nvSpPr>
        <p:spPr>
          <a:xfrm>
            <a:off x="563671" y="1960323"/>
            <a:ext cx="6901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</a:t>
            </a:r>
            <a:r>
              <a:rPr lang="zh-CN" altLang="zh-CN" dirty="0"/>
              <a:t>在游戏中，玩家将以第一人称视角扮演俄尔普斯，带着里拉琴前往冥界，尝试说服冥王冥后，并携妻子欧律狄刻重返人间。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游戏流程主要分为两个部分。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第一个部分，玩家需要通过难度渐次上升的三道音游关卡，代表着闯入冥界后的俄尔普斯</a:t>
            </a:r>
            <a:r>
              <a:rPr lang="zh-CN" altLang="en-US" dirty="0"/>
              <a:t>，</a:t>
            </a:r>
            <a:r>
              <a:rPr lang="zh-CN" altLang="zh-CN" dirty="0"/>
              <a:t>借助</a:t>
            </a:r>
            <a:r>
              <a:rPr lang="zh-CN" altLang="en-US" dirty="0"/>
              <a:t>着</a:t>
            </a:r>
            <a:r>
              <a:rPr lang="zh-CN" altLang="zh-CN" dirty="0"/>
              <a:t>里拉琴依次说服了冥河摆渡者</a:t>
            </a:r>
            <a:r>
              <a:rPr lang="zh-CN" altLang="en-US" dirty="0"/>
              <a:t>卡戎</a:t>
            </a:r>
            <a:r>
              <a:rPr lang="zh-CN" altLang="zh-CN" dirty="0"/>
              <a:t>，安抚地狱守护犬</a:t>
            </a:r>
            <a:r>
              <a:rPr lang="zh-CN" altLang="en-US" dirty="0"/>
              <a:t>刻耳柏洛斯</a:t>
            </a:r>
            <a:r>
              <a:rPr lang="zh-CN" altLang="zh-CN" dirty="0"/>
              <a:t>，并</a:t>
            </a:r>
            <a:r>
              <a:rPr lang="zh-CN" altLang="en-US" dirty="0"/>
              <a:t>最终</a:t>
            </a:r>
            <a:r>
              <a:rPr lang="zh-CN" altLang="zh-CN" dirty="0"/>
              <a:t>令冥王冥后动容。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第二个部分，玩家需要进入循环的地道迷宫场景，通过异常检测来判断正确的出路，并且严格遵循不可回头的关键原则，代表着俄尔普斯携妻子从冥界重返人间的过程。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2F421CA-58E7-4561-A176-EF6417D55028}"/>
              </a:ext>
            </a:extLst>
          </p:cNvPr>
          <p:cNvSpPr/>
          <p:nvPr/>
        </p:nvSpPr>
        <p:spPr>
          <a:xfrm>
            <a:off x="8129393" y="883085"/>
            <a:ext cx="3242154" cy="475989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9E61D6-8EAA-CD32-2A4B-B51E7315CA39}"/>
              </a:ext>
            </a:extLst>
          </p:cNvPr>
          <p:cNvSpPr txBox="1"/>
          <p:nvPr/>
        </p:nvSpPr>
        <p:spPr>
          <a:xfrm>
            <a:off x="9338153" y="5718959"/>
            <a:ext cx="132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俄尔普斯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881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FC3F5-3D0A-B74E-7CD6-31743A5D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>
            <a:extLst>
              <a:ext uri="{FF2B5EF4-FFF2-40B4-BE49-F238E27FC236}">
                <a16:creationId xmlns:a16="http://schemas.microsoft.com/office/drawing/2014/main" id="{0F0FD0BA-020A-4A1E-AF50-07EF9EC7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459282"/>
          </a:xfrm>
        </p:spPr>
        <p:txBody>
          <a:bodyPr wrap="square">
            <a:normAutofit/>
          </a:bodyPr>
          <a:lstStyle/>
          <a:p>
            <a:pPr lvl="0"/>
            <a:r>
              <a:rPr lang="en-US" altLang="zh-CN" dirty="0"/>
              <a:t>Cha.2 </a:t>
            </a:r>
            <a:r>
              <a:rPr lang="zh-CN" altLang="en-US" dirty="0"/>
              <a:t>关键解析：</a:t>
            </a:r>
            <a:br>
              <a:rPr lang="en-US" altLang="zh-CN" dirty="0"/>
            </a:br>
            <a:r>
              <a:rPr lang="en-US" altLang="zh-CN" dirty="0"/>
              <a:t>  (3) </a:t>
            </a:r>
            <a:r>
              <a:rPr lang="zh-CN" altLang="en-US" dirty="0"/>
              <a:t>游戏玩法特点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F6F9D1-E178-8AF8-5A26-D0167B277D72}"/>
              </a:ext>
            </a:extLst>
          </p:cNvPr>
          <p:cNvSpPr txBox="1"/>
          <p:nvPr/>
        </p:nvSpPr>
        <p:spPr>
          <a:xfrm>
            <a:off x="532356" y="1960323"/>
            <a:ext cx="39770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特点一：神域绘卷</a:t>
            </a:r>
            <a:endParaRPr lang="en-US" altLang="zh-CN" sz="2000" b="1" dirty="0"/>
          </a:p>
          <a:p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本作世界观主要基于古希腊神话，并在此基础上进行进一步的细节补充或改编</a:t>
            </a:r>
            <a:r>
              <a:rPr lang="zh-CN" altLang="en-US" dirty="0"/>
              <a:t>创作</a:t>
            </a:r>
            <a:r>
              <a:rPr lang="zh-CN" altLang="zh-CN" dirty="0"/>
              <a:t>。通过</a:t>
            </a:r>
            <a:r>
              <a:rPr lang="en-US" altLang="zh-CN" dirty="0"/>
              <a:t>“</a:t>
            </a:r>
            <a:r>
              <a:rPr lang="zh-CN" altLang="zh-CN" dirty="0"/>
              <a:t>俄尔普斯冥界救妻</a:t>
            </a:r>
            <a:r>
              <a:rPr lang="en-US" altLang="zh-CN" dirty="0"/>
              <a:t>”</a:t>
            </a:r>
            <a:r>
              <a:rPr lang="zh-CN" altLang="zh-CN" dirty="0"/>
              <a:t>的经典悲剧，聚焦于无法抗拒的命运、无法挽回的失去，以及死亡、信任、爱情等核心议题。</a:t>
            </a:r>
            <a:r>
              <a:rPr lang="zh-CN" altLang="en-US" dirty="0"/>
              <a:t>试图通过</a:t>
            </a:r>
            <a:r>
              <a:rPr lang="en-US" altLang="zh-CN" dirty="0"/>
              <a:t>3D</a:t>
            </a:r>
            <a:r>
              <a:rPr lang="zh-CN" altLang="en-US" dirty="0"/>
              <a:t>画面还原神话传说中那个神秘幽远的冥界，结合剧情文案和音乐为玩家提供更好的游玩体验。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535285-EFCF-5CFE-C530-42007A203232}"/>
              </a:ext>
            </a:extLst>
          </p:cNvPr>
          <p:cNvSpPr/>
          <p:nvPr/>
        </p:nvSpPr>
        <p:spPr>
          <a:xfrm>
            <a:off x="4964484" y="1017740"/>
            <a:ext cx="6425852" cy="482252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65871A-8BD3-8E1F-E4A9-81DB79CC02C6}"/>
              </a:ext>
            </a:extLst>
          </p:cNvPr>
          <p:cNvSpPr txBox="1"/>
          <p:nvPr/>
        </p:nvSpPr>
        <p:spPr>
          <a:xfrm>
            <a:off x="7754655" y="5950690"/>
            <a:ext cx="132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逃离冥界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298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1224_Outline/20231224/images_object_5001_6000/ed1b6177-b14e-40d1-9621-2dc874509e25-2.source.default.zh-Hans.jpg"/>
  <p:tag name="OFFICEPLUS.THEME" val="New_Batches_1224_Outline/20231224/images_object_5001_6000/ed1b6177-b14e-40d1-9621-2dc874509e25-2.source.default.zh-Hans-8.pptx"/>
  <p:tag name="OFFICEPLUS.OUTLINE" val="659539"/>
  <p:tag name="OFFICEPLUS.OUTLINEEXTERNAL" val="31c2b4d3-1788-4286-0b96-269bcadceae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90503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a9331749-dd6e-4d9f-998e-c98337eff189.pptx"/>
  <p:tag name="OFFICEPLUS.TAG" val="bd142c3d-b2ac-49d2-945d-a40ea7d68a02"/>
  <p:tag name="OFFICEPLUS.OUTLINECONTENT" val="199987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9050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90503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a2a65c4-0992-4cb3-9934-dfa384029901.pptx"/>
  <p:tag name="OFFICEPLUS.TAG" val="bd142c3d-b2ac-49d2-945d-a40ea7d68a02"/>
  <p:tag name="OFFICEPLUS.OUTLINECONTENT" val="19998672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87D42"/>
      </a:accent1>
      <a:accent2>
        <a:srgbClr val="854F26"/>
      </a:accent2>
      <a:accent3>
        <a:srgbClr val="0D4A9E"/>
      </a:accent3>
      <a:accent4>
        <a:srgbClr val="468ECD"/>
      </a:accent4>
      <a:accent5>
        <a:srgbClr val="002A75"/>
      </a:accent5>
      <a:accent6>
        <a:srgbClr val="522605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1120</Words>
  <Application>Microsoft Office PowerPoint</Application>
  <PresentationFormat>宽屏</PresentationFormat>
  <Paragraphs>102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华文琥珀</vt:lpstr>
      <vt:lpstr>Arial</vt:lpstr>
      <vt:lpstr>Designed by OfficePLUS</vt:lpstr>
      <vt:lpstr>《冥界回响》   ——策划创意展示</vt:lpstr>
      <vt:lpstr>PowerPoint 演示文稿</vt:lpstr>
      <vt:lpstr>Cha.1 游戏概况</vt:lpstr>
      <vt:lpstr>Cha.1 游戏概况</vt:lpstr>
      <vt:lpstr>Cha.2 关键解析</vt:lpstr>
      <vt:lpstr>Cha.2 关键解析</vt:lpstr>
      <vt:lpstr>Cha.2 关键解析：   (1) 游戏设计背景</vt:lpstr>
      <vt:lpstr>Cha.2 关键解析：   (2) 游戏简要流程</vt:lpstr>
      <vt:lpstr>Cha.2 关键解析：   (3) 游戏玩法特点</vt:lpstr>
      <vt:lpstr>Cha.2 关键解析：   (3) 游戏玩法特点</vt:lpstr>
      <vt:lpstr>Cha.2 关键解析：   (3) 游戏玩法特点</vt:lpstr>
      <vt:lpstr>Cha.2 关键解析：   (4) 游戏实现难点</vt:lpstr>
      <vt:lpstr>Cha.2 关键解析：   (5)初步研发计划</vt:lpstr>
      <vt:lpstr>Cha.3 诚邀入伙</vt:lpstr>
      <vt:lpstr>Cha.3 诚邀入伙</vt:lpstr>
      <vt:lpstr>Cha.3 诚邀入伙</vt:lpstr>
      <vt:lpstr>感谢观看！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Antropy Mao</cp:lastModifiedBy>
  <cp:revision>4</cp:revision>
  <dcterms:created xsi:type="dcterms:W3CDTF">2023-07-20T03:04:31Z</dcterms:created>
  <dcterms:modified xsi:type="dcterms:W3CDTF">2025-10-08T15:48:56Z</dcterms:modified>
</cp:coreProperties>
</file>