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203bf62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203bf62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203bf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203bf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203bf62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203bf62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203bf62a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203bf62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203bf62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f203bf62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f203bf62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f203bf62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203bf62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203bf62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203bf62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203bf62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f203bf62a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f203bf62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f203bf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f203bf6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1c58206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1c58206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f203bf62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f203bf62a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203bf62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7f203bf62a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f203bf62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f203bf62a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f203bf62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f203bf62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f203bf62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7f203bf62a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f203bf62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f203bf62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f203bf62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f203bf62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203bf62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7f203bf62a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f21b07c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f21b07c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1c58206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1c58206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1c58206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1c58206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1c582062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1c582062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1c58206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1c58206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1c582062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1c582062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1c582062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f1c58206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1c58206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1c58206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pokencorpora.ru/showcorpus.py?dir=00dream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ChernayaAnastasia/Dreaming_corpora_with_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F3F3F3"/>
                </a:solidFill>
              </a:rPr>
              <a:t>Авторы: </a:t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F3F3F3"/>
                </a:solidFill>
              </a:rPr>
              <a:t>Смирнова Екатерина, Черная Анастасия </a:t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F3F3F3"/>
                </a:solidFill>
              </a:rPr>
              <a:t>ДПО “Компьютерная лингвистика” </a:t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F3F3F3"/>
                </a:solidFill>
              </a:rPr>
              <a:t>2020</a:t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7339" l="0" r="0" t="27343"/>
          <a:stretch/>
        </p:blipFill>
        <p:spPr>
          <a:xfrm>
            <a:off x="-51324" y="8215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012125" y="1653500"/>
            <a:ext cx="76065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2850">
                <a:solidFill>
                  <a:srgbClr val="333333"/>
                </a:solidFill>
                <a:highlight>
                  <a:srgbClr val="FFFFFF"/>
                </a:highlight>
              </a:rPr>
              <a:t>Статистический анализ </a:t>
            </a:r>
            <a:endParaRPr b="1" sz="28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ru" sz="2850">
                <a:solidFill>
                  <a:srgbClr val="333333"/>
                </a:solidFill>
                <a:highlight>
                  <a:srgbClr val="FFFFFF"/>
                </a:highlight>
              </a:rPr>
              <a:t>рассказов о сновидениях с помощью R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1796950" y="3788350"/>
            <a:ext cx="5944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</a:rPr>
              <a:t>Авторы: Черная Анастасия, Смирнова Екатерина,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</a:rPr>
              <a:t>ДПО “ Компьютерная лингвистика”, 2020.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расстояния Кука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00" y="1281413"/>
            <a:ext cx="7512851" cy="27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776425" y="426147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highlight>
                  <a:srgbClr val="00FF00"/>
                </a:highlight>
                <a:latin typeface="Merriweather"/>
                <a:ea typeface="Merriweather"/>
                <a:cs typeface="Merriweather"/>
                <a:sym typeface="Merriweather"/>
              </a:rPr>
              <a:t>Влиятельных наблюдений нет</a:t>
            </a:r>
            <a:endParaRPr b="1">
              <a:highlight>
                <a:srgbClr val="00FF00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521725" y="4343650"/>
            <a:ext cx="545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4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Распределение не является нормальным</a:t>
            </a:r>
            <a:endParaRPr b="1" sz="14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50" y="266925"/>
            <a:ext cx="8282901" cy="37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5790450" y="4325150"/>
            <a:ext cx="32445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Гетерогенность дисперсий</a:t>
            </a:r>
            <a:endParaRPr b="1" sz="14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999" y="854500"/>
            <a:ext cx="4773603" cy="1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0" y="155875"/>
            <a:ext cx="7895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Т</a:t>
            </a:r>
            <a:r>
              <a:rPr b="1" lang="ru" sz="1800"/>
              <a:t>ест Ливиня (Levene's Test) для проверки равенства дисперсий </a:t>
            </a:r>
            <a:endParaRPr b="1" sz="1800"/>
          </a:p>
        </p:txBody>
      </p:sp>
      <p:sp>
        <p:nvSpPr>
          <p:cNvPr id="151" name="Google Shape;151;p25"/>
          <p:cNvSpPr txBox="1"/>
          <p:nvPr/>
        </p:nvSpPr>
        <p:spPr>
          <a:xfrm>
            <a:off x="838400" y="2089050"/>
            <a:ext cx="6612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</a:rPr>
              <a:t>Боксплот со стандартизированными остатками</a:t>
            </a:r>
            <a:endParaRPr b="1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600" y="2513800"/>
            <a:ext cx="4432965" cy="26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452675" y="527150"/>
            <a:ext cx="68751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Квантильный график стьюдентизированных остатков</a:t>
            </a:r>
            <a:endParaRPr b="1" sz="18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63" y="1282349"/>
            <a:ext cx="7030374" cy="24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2981288" y="4086950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00FF00"/>
                </a:highlight>
              </a:rPr>
              <a:t>Есть небольшие отклонения, но </a:t>
            </a:r>
            <a:r>
              <a:rPr lang="ru">
                <a:highlight>
                  <a:srgbClr val="00FF00"/>
                </a:highlight>
              </a:rPr>
              <a:t>дисперсионный анализ довольно устойчив к отклонениям от условия нормального распределения остатков.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551250" y="485175"/>
            <a:ext cx="80415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Н</a:t>
            </a:r>
            <a:r>
              <a:rPr b="1" lang="ru">
                <a:solidFill>
                  <a:srgbClr val="000000"/>
                </a:solidFill>
              </a:rPr>
              <a:t>есбалансированные данные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Распределение не является нормальным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Гетерогенность дисперсий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674425" y="2244675"/>
            <a:ext cx="212700" cy="550200"/>
          </a:xfrm>
          <a:prstGeom prst="down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1189200" y="2862075"/>
            <a:ext cx="6765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Логарифмируем модель для проведения двухфакторного дисперсионного анализа</a:t>
            </a:r>
            <a:endParaRPr b="1" sz="18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3937925"/>
            <a:ext cx="29337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003725" y="281175"/>
            <a:ext cx="76692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До логарифмирования 						После</a:t>
            </a:r>
            <a:endParaRPr sz="180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9600"/>
            <a:ext cx="4100924" cy="202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75" y="3912428"/>
            <a:ext cx="4100924" cy="10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957864"/>
            <a:ext cx="4387200" cy="94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50" y="1036675"/>
            <a:ext cx="4259752" cy="191712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24625" y="12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Дисперсионный анализ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227450" y="1152425"/>
            <a:ext cx="66891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Несбалансированные данные → дисперсионный анализ со вторым типом суммы квадратов (SS Type II).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Два способа провести анализ: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Функция </a:t>
            </a:r>
            <a:r>
              <a:rPr lang="ru" sz="1400">
                <a:solidFill>
                  <a:srgbClr val="000000"/>
                </a:solidFill>
                <a:highlight>
                  <a:srgbClr val="F5F5F5"/>
                </a:highlight>
              </a:rPr>
              <a:t>Anova</a:t>
            </a:r>
            <a:r>
              <a:rPr lang="ru" sz="1400">
                <a:solidFill>
                  <a:srgbClr val="000000"/>
                </a:solidFill>
              </a:rPr>
              <a:t> из пакета car с аргументом Type = II. Нужно подать функции линейную модель в параметризации индикаторных переменных, сделанную с помощью lm().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Функция </a:t>
            </a:r>
            <a:r>
              <a:rPr lang="ru" sz="1400">
                <a:solidFill>
                  <a:srgbClr val="000000"/>
                </a:solidFill>
                <a:highlight>
                  <a:srgbClr val="F5F5F5"/>
                </a:highlight>
              </a:rPr>
              <a:t>ezANOVA </a:t>
            </a:r>
            <a:r>
              <a:rPr lang="ru" sz="1400">
                <a:solidFill>
                  <a:srgbClr val="000000"/>
                </a:solidFill>
              </a:rPr>
              <a:t>из пакета ez (использует второй тип по умолчанию). Не требует  готовой линейной модели.</a:t>
            </a:r>
            <a:endParaRPr sz="1400">
              <a:solidFill>
                <a:srgbClr val="000000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121875" y="137025"/>
            <a:ext cx="70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дисперсионного анализа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25" y="1016375"/>
            <a:ext cx="5992825" cy="37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6710825" y="1016375"/>
            <a:ext cx="2190525" cy="372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Возраст влияет на длину рассказа.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Наличие невротического расстройства влияет на длину рассказа.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 sz="1200"/>
              <a:t>Мы не можем отвергнуть нулевую гипотезу о том, что взаимодействия факторов нет.</a:t>
            </a:r>
            <a:endParaRPr sz="1200"/>
          </a:p>
        </p:txBody>
      </p:sp>
      <p:sp>
        <p:nvSpPr>
          <p:cNvPr id="195" name="Google Shape;195;p30"/>
          <p:cNvSpPr/>
          <p:nvPr/>
        </p:nvSpPr>
        <p:spPr>
          <a:xfrm>
            <a:off x="6355275" y="2571750"/>
            <a:ext cx="208500" cy="11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2190450" y="95950"/>
            <a:ext cx="55509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Визуализируем результаты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" y="821250"/>
            <a:ext cx="5613749" cy="40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343450" y="2926825"/>
            <a:ext cx="35418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На графике видно, что дети с невротическим расстройством во всех возрастных группах порождают более длинные рассказы. При этом факторы не взаимодействуют (наши линии не пересекаются).</a:t>
            </a:r>
            <a:endParaRPr/>
          </a:p>
        </p:txBody>
      </p:sp>
      <p:cxnSp>
        <p:nvCxnSpPr>
          <p:cNvPr id="204" name="Google Shape;204;p31"/>
          <p:cNvCxnSpPr/>
          <p:nvPr/>
        </p:nvCxnSpPr>
        <p:spPr>
          <a:xfrm flipH="1" rot="10800000">
            <a:off x="5369000" y="4712400"/>
            <a:ext cx="3449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1"/>
          <p:cNvCxnSpPr/>
          <p:nvPr/>
        </p:nvCxnSpPr>
        <p:spPr>
          <a:xfrm flipH="1" rot="10800000">
            <a:off x="5374250" y="2741225"/>
            <a:ext cx="343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80" y="1615337"/>
            <a:ext cx="4108645" cy="22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 rot="392567">
            <a:off x="4082309" y="3477794"/>
            <a:ext cx="4062853" cy="1300038"/>
          </a:xfrm>
          <a:prstGeom prst="irregularSeal2">
            <a:avLst/>
          </a:prstGeom>
          <a:solidFill>
            <a:schemeClr val="lt1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485400" y="450349"/>
            <a:ext cx="69522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Twentieth Century"/>
              <a:buNone/>
            </a:pPr>
            <a:r>
              <a:rPr b="1" lang="ru" sz="2400"/>
              <a:t>РАЗВЕДОЧНЫЙ АНАЛИЗ ДАННЫХ</a:t>
            </a:r>
            <a:endParaRPr b="1" sz="2400"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055821" y="450344"/>
            <a:ext cx="1959600" cy="31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149" l="-469" r="0" t="-14278"/>
            </a:stretch>
          </a:blip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 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6047276" y="298625"/>
            <a:ext cx="11808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Коэффициент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разнообразия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словаря</a:t>
            </a:r>
            <a:endParaRPr b="0" i="0" sz="11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6047275" y="219750"/>
            <a:ext cx="2917200" cy="996000"/>
          </a:xfrm>
          <a:prstGeom prst="rect">
            <a:avLst/>
          </a:prstGeom>
          <a:noFill/>
          <a:ln cap="flat" cmpd="sng" w="158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941050"/>
            <a:ext cx="4443425" cy="12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4572000" y="3893651"/>
            <a:ext cx="24828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3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Несбалансированные данные </a:t>
            </a:r>
            <a:r>
              <a:rPr b="1" lang="ru" sz="13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</a:t>
            </a:r>
            <a:endParaRPr b="1" sz="13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9" name="Google Shape;219;p32"/>
          <p:cNvCxnSpPr/>
          <p:nvPr/>
        </p:nvCxnSpPr>
        <p:spPr>
          <a:xfrm>
            <a:off x="4807625" y="2718536"/>
            <a:ext cx="3762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Для данного проекта мы составили датасет на основе текстов корпуса “Рассказы о сновидениях”, взятого с сайта </a:t>
            </a:r>
            <a:r>
              <a:rPr lang="ru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Проекта «Рассказы о сновидениях и другие корпуса звучащей речи»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Вкратце: это таблица Excel, в которой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129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 рассказов детей и подростков в возрасте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от 7 до 17 лет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об увиденным ими во сне. 60 рассказов взято от здоровых рассказчиков, 69 - от пациентов с разными невротическими расстройствами. В таблице указаны: возраст рассказчика, пол, диагноз, ID текста, каждая строка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соответствует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 элементарной дискурсивной единице (ЭДЕ).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Статистический анализ проводился с помощью языка R с использованием пакетов tidyverse, ez, car, skimr.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005" y="799616"/>
            <a:ext cx="3894670" cy="203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522" y="703576"/>
            <a:ext cx="4078036" cy="213587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/>
          <p:nvPr/>
        </p:nvSpPr>
        <p:spPr>
          <a:xfrm>
            <a:off x="4262742" y="2839453"/>
            <a:ext cx="481200" cy="58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A2BE2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2904501" y="3690499"/>
            <a:ext cx="4077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Распределение ~ нормальное</a:t>
            </a:r>
            <a:endParaRPr sz="1100"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576072" y="329184"/>
            <a:ext cx="5467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Twentieth Century"/>
              <a:buNone/>
            </a:pPr>
            <a:r>
              <a:rPr b="1" lang="ru" sz="2400"/>
              <a:t>ГИПОТЕЗЫ И МЕТОД АНАЛИЗА</a:t>
            </a:r>
            <a:endParaRPr b="1" sz="2400"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647780" y="1473863"/>
            <a:ext cx="8195400" cy="24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952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➔"/>
            </a:pPr>
            <a:r>
              <a:rPr lang="ru" sz="1500">
                <a:solidFill>
                  <a:schemeClr val="dk1"/>
                </a:solidFill>
              </a:rPr>
              <a:t> Исследуемые нулевые гипотезы:</a:t>
            </a:r>
            <a:endParaRPr>
              <a:solidFill>
                <a:schemeClr val="dk1"/>
              </a:solidFill>
            </a:endParaRPr>
          </a:p>
          <a:p>
            <a:pPr indent="0" lvl="0" marL="20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1) Состояние психического здоровья не влияет на разнообразие слов в словаре говорящего; </a:t>
            </a:r>
            <a:endParaRPr sz="1300">
              <a:solidFill>
                <a:schemeClr val="dk1"/>
              </a:solidFill>
            </a:endParaRPr>
          </a:p>
          <a:p>
            <a:pPr indent="0" lvl="0" marL="20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2) Возраст ребёнка не влияет на разнообразие слов в словаре говорящего;</a:t>
            </a:r>
            <a:endParaRPr sz="1300">
              <a:solidFill>
                <a:schemeClr val="dk1"/>
              </a:solidFill>
            </a:endParaRPr>
          </a:p>
          <a:p>
            <a:pPr indent="0" lvl="0" marL="20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3) Состояние психического здоровья и возраст ребёнка не влияют на разнообразие слов в словаре говорящего.</a:t>
            </a:r>
            <a:endParaRPr sz="1300">
              <a:solidFill>
                <a:schemeClr val="dk1"/>
              </a:solidFill>
            </a:endParaRPr>
          </a:p>
          <a:p>
            <a:pPr indent="-209550" lvl="0" marL="215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➔"/>
            </a:pPr>
            <a:r>
              <a:rPr lang="ru" sz="1500">
                <a:solidFill>
                  <a:schemeClr val="dk1"/>
                </a:solidFill>
              </a:rPr>
              <a:t>Зависимая переменная – коэффициент разнообразия словаря.</a:t>
            </a:r>
            <a:endParaRPr sz="1500">
              <a:solidFill>
                <a:schemeClr val="dk1"/>
              </a:solidFill>
            </a:endParaRPr>
          </a:p>
          <a:p>
            <a:pPr indent="-209550" lvl="0" marL="215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➔"/>
            </a:pPr>
            <a:r>
              <a:rPr lang="ru" sz="1500">
                <a:solidFill>
                  <a:schemeClr val="dk1"/>
                </a:solidFill>
              </a:rPr>
              <a:t>Дискретные факторы: </a:t>
            </a:r>
            <a:endParaRPr>
              <a:solidFill>
                <a:schemeClr val="dk1"/>
              </a:solidFill>
            </a:endParaRPr>
          </a:p>
          <a:p>
            <a:pPr indent="-21590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</a:rPr>
              <a:t>Возрастная группа</a:t>
            </a:r>
            <a:endParaRPr>
              <a:solidFill>
                <a:schemeClr val="dk1"/>
              </a:solidFill>
            </a:endParaRPr>
          </a:p>
          <a:p>
            <a:pPr indent="-215900" lvl="1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</a:rPr>
              <a:t>Состояние психического здоровья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908151" y="4318995"/>
            <a:ext cx="5785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Двухфакторный дисперсионный анализ (ANOVA)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3681662" y="3910262"/>
            <a:ext cx="288600" cy="31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576072" y="329184"/>
            <a:ext cx="5467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Twentieth Century"/>
              <a:buNone/>
            </a:pPr>
            <a:r>
              <a:rPr b="1" lang="ru" sz="2400"/>
              <a:t>МОДЕЛЬ ДЛЯ ТЕСТИРОВАНИЯ</a:t>
            </a:r>
            <a:endParaRPr b="1" sz="2400"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437351" y="1286675"/>
            <a:ext cx="7951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ru" sz="1500">
                <a:solidFill>
                  <a:schemeClr val="dk1"/>
                </a:solidFill>
              </a:rPr>
              <a:t>Линейная модель в параметризации индикаторных переменных (для SS II типа)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24" y="2903503"/>
            <a:ext cx="4285637" cy="141755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/>
          <p:nvPr/>
        </p:nvSpPr>
        <p:spPr>
          <a:xfrm>
            <a:off x="1291836" y="2429394"/>
            <a:ext cx="261600" cy="2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3744175" y="3779800"/>
            <a:ext cx="786900" cy="1815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361" y="1745163"/>
            <a:ext cx="65817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5809125" y="3453100"/>
            <a:ext cx="2420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факторов значимо!</a:t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 rot="887197">
            <a:off x="5005017" y="2864526"/>
            <a:ext cx="3647256" cy="1831094"/>
          </a:xfrm>
          <a:prstGeom prst="irregularSeal2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99526" y="598375"/>
            <a:ext cx="7951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ru" sz="1500">
                <a:solidFill>
                  <a:schemeClr val="dk1"/>
                </a:solidFill>
              </a:rPr>
              <a:t>Линейная модель в параметризации эффектов (для SS III типа)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25" y="1124250"/>
            <a:ext cx="5850574" cy="9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4">
            <a:alphaModFix/>
          </a:blip>
          <a:srcRect b="0" l="999" r="0" t="2219"/>
          <a:stretch/>
        </p:blipFill>
        <p:spPr>
          <a:xfrm>
            <a:off x="911625" y="2989200"/>
            <a:ext cx="4100000" cy="14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/>
          <p:nvPr/>
        </p:nvSpPr>
        <p:spPr>
          <a:xfrm>
            <a:off x="1291836" y="2429394"/>
            <a:ext cx="261600" cy="2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3880325" y="3929950"/>
            <a:ext cx="786900" cy="1815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5930325" y="3470675"/>
            <a:ext cx="2420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факторов значимо!</a:t>
            </a:r>
            <a:endParaRPr/>
          </a:p>
        </p:txBody>
      </p:sp>
      <p:sp>
        <p:nvSpPr>
          <p:cNvPr id="262" name="Google Shape;262;p36"/>
          <p:cNvSpPr/>
          <p:nvPr/>
        </p:nvSpPr>
        <p:spPr>
          <a:xfrm rot="887197">
            <a:off x="5184921" y="2809226"/>
            <a:ext cx="3647256" cy="1831094"/>
          </a:xfrm>
          <a:prstGeom prst="irregularSeal2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546721" y="409044"/>
            <a:ext cx="72900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Twentieth Century"/>
              <a:buNone/>
            </a:pPr>
            <a:r>
              <a:rPr b="1" lang="ru" sz="2400"/>
              <a:t>ДИАГНОСТИКА МОДЕЛИ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239" y="2158077"/>
            <a:ext cx="3081499" cy="233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8325" y="2313825"/>
            <a:ext cx="3265500" cy="214361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280247" y="1696275"/>
            <a:ext cx="326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Расстояние Кука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120873" y="898875"/>
            <a:ext cx="258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АНАЛИЗ ОСТАТКОВ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3" name="Google Shape;273;p37"/>
          <p:cNvCxnSpPr/>
          <p:nvPr/>
        </p:nvCxnSpPr>
        <p:spPr>
          <a:xfrm>
            <a:off x="1618700" y="1834725"/>
            <a:ext cx="3405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7"/>
          <p:cNvSpPr txBox="1"/>
          <p:nvPr/>
        </p:nvSpPr>
        <p:spPr>
          <a:xfrm>
            <a:off x="1959200" y="1640925"/>
            <a:ext cx="240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влиятельных наблюдений нет</a:t>
            </a:r>
            <a:endParaRPr sz="1200"/>
          </a:p>
        </p:txBody>
      </p:sp>
      <p:sp>
        <p:nvSpPr>
          <p:cNvPr id="275" name="Google Shape;275;p37"/>
          <p:cNvSpPr/>
          <p:nvPr/>
        </p:nvSpPr>
        <p:spPr>
          <a:xfrm>
            <a:off x="6172175" y="3861900"/>
            <a:ext cx="264600" cy="378000"/>
          </a:xfrm>
          <a:prstGeom prst="flowChartConnector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5037625" y="164987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4836725" y="1649875"/>
            <a:ext cx="4436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График остатков         небольшая гетерогенность дисперсий</a:t>
            </a:r>
            <a:endParaRPr sz="1200"/>
          </a:p>
        </p:txBody>
      </p:sp>
      <p:cxnSp>
        <p:nvCxnSpPr>
          <p:cNvPr id="278" name="Google Shape;278;p37"/>
          <p:cNvCxnSpPr/>
          <p:nvPr/>
        </p:nvCxnSpPr>
        <p:spPr>
          <a:xfrm flipH="1" rot="10800000">
            <a:off x="6175925" y="1834575"/>
            <a:ext cx="257100" cy="3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6003"/>
            <a:ext cx="4419601" cy="243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381550" y="1052300"/>
            <a:ext cx="4436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График остатков         небольшая гетерогенность дисперсий</a:t>
            </a:r>
            <a:endParaRPr sz="1200"/>
          </a:p>
        </p:txBody>
      </p:sp>
      <p:cxnSp>
        <p:nvCxnSpPr>
          <p:cNvPr id="286" name="Google Shape;286;p38"/>
          <p:cNvCxnSpPr/>
          <p:nvPr/>
        </p:nvCxnSpPr>
        <p:spPr>
          <a:xfrm flipH="1" rot="10800000">
            <a:off x="1705625" y="1244550"/>
            <a:ext cx="257100" cy="3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7" name="Google Shape;2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7925"/>
            <a:ext cx="4464975" cy="246146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/>
        </p:nvSpPr>
        <p:spPr>
          <a:xfrm>
            <a:off x="5022475" y="1052300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Остатки распределены </a:t>
            </a:r>
            <a:r>
              <a:rPr b="1" lang="ru" sz="1200">
                <a:solidFill>
                  <a:schemeClr val="dk1"/>
                </a:solidFill>
              </a:rPr>
              <a:t>~ </a:t>
            </a:r>
            <a:r>
              <a:rPr lang="ru" sz="1200">
                <a:solidFill>
                  <a:schemeClr val="dk1"/>
                </a:solidFill>
              </a:rPr>
              <a:t>нормально </a:t>
            </a:r>
            <a:r>
              <a:rPr lang="ru" sz="1200"/>
              <a:t> </a:t>
            </a:r>
            <a:endParaRPr sz="1200"/>
          </a:p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752971" y="24226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POST HOC АНАЛИЗ</a:t>
            </a:r>
            <a:endParaRPr b="1" sz="2400"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631946" y="1177475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Тест Тьюки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49" y="1689825"/>
            <a:ext cx="4410069" cy="253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9"/>
          <p:cNvCxnSpPr/>
          <p:nvPr/>
        </p:nvCxnSpPr>
        <p:spPr>
          <a:xfrm flipH="1">
            <a:off x="632075" y="2987775"/>
            <a:ext cx="4224000" cy="8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9"/>
          <p:cNvCxnSpPr/>
          <p:nvPr/>
        </p:nvCxnSpPr>
        <p:spPr>
          <a:xfrm flipH="1">
            <a:off x="632075" y="3639375"/>
            <a:ext cx="4224000" cy="8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9"/>
          <p:cNvCxnSpPr/>
          <p:nvPr/>
        </p:nvCxnSpPr>
        <p:spPr>
          <a:xfrm flipH="1">
            <a:off x="632063" y="2861425"/>
            <a:ext cx="4224000" cy="8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9"/>
          <p:cNvSpPr txBox="1"/>
          <p:nvPr/>
        </p:nvSpPr>
        <p:spPr>
          <a:xfrm>
            <a:off x="5219150" y="1550625"/>
            <a:ext cx="370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5498900" y="786975"/>
            <a:ext cx="3366000" cy="2200800"/>
          </a:xfrm>
          <a:prstGeom prst="wedgeRectCallout">
            <a:avLst>
              <a:gd fmla="val -49279" name="adj1"/>
              <a:gd fmla="val 67167" name="adj2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5498900" y="786975"/>
            <a:ext cx="3048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ru" sz="1200"/>
              <a:t>у старших детей словарь отличается в зависимости от состояния их здоровья;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ru" sz="1200"/>
              <a:t>у больных подростков и младших детей разнообразие словаря отличается в зависимости от возраста;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ru" sz="1200"/>
              <a:t>у подростков и старших детей разнообразие словаря отличается в зависимости от состояния здоровья и возраста.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576072" y="329184"/>
            <a:ext cx="5467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Twentieth Century"/>
              <a:buNone/>
            </a:pPr>
            <a:r>
              <a:rPr b="1" lang="ru" sz="2400"/>
              <a:t>РЕЗУЛЬТАТЫ АНАЛИЗА</a:t>
            </a:r>
            <a:endParaRPr b="1" sz="2400"/>
          </a:p>
        </p:txBody>
      </p:sp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 b="0" l="0" r="18817" t="0"/>
          <a:stretch/>
        </p:blipFill>
        <p:spPr>
          <a:xfrm>
            <a:off x="476275" y="1646203"/>
            <a:ext cx="4882349" cy="294537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 txBox="1"/>
          <p:nvPr/>
        </p:nvSpPr>
        <p:spPr>
          <a:xfrm>
            <a:off x="914400" y="2148473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5358625" y="329175"/>
            <a:ext cx="3366000" cy="2010000"/>
          </a:xfrm>
          <a:prstGeom prst="wedgeRectCallout">
            <a:avLst>
              <a:gd fmla="val -49279" name="adj1"/>
              <a:gd fmla="val 67167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5446975" y="329175"/>
            <a:ext cx="31893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Существует взаимодействие факторов принадлежности к той или иной возрастной группе и состоянию психического здоровья (пересечение графиков);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у младших детей с психическими расстройствами разнообразие словаря выше, чем у здоровых, то для двух других групп ситуация обратная: разнообразие словаря выше у здоровых старших детей и подростков.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957150" y="1771075"/>
            <a:ext cx="7229700" cy="75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Спасибо за внимание!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2439875" y="43685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Репозиторий проекта находится здесь: </a:t>
            </a:r>
            <a:r>
              <a:rPr lang="ru" sz="1100" u="sng">
                <a:solidFill>
                  <a:schemeClr val="hlink"/>
                </a:solidFill>
                <a:hlinkClick r:id="rId3"/>
              </a:rPr>
              <a:t>https://github.com/ChernayaAnastasia/Dreaming_corpora_with_R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39850" y="26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Сырые данные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75700"/>
            <a:ext cx="8240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25" y="1033525"/>
            <a:ext cx="7425350" cy="37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63025" y="188350"/>
            <a:ext cx="8520600" cy="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сырых данных с помощью skimr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75" y="703300"/>
            <a:ext cx="7710123" cy="42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9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гипотезы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59650" y="750625"/>
            <a:ext cx="86061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Нам интересно посмотреть, как влияет возраст и наличие невротического расстройства на: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1) длину рассказа,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2) разнообразие словаря.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В первой части проекта изучим первый вопрос.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Нулевые гипотезы: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</a:rPr>
              <a:t>Возраст не влияет на длину рассказа.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Наличие не</a:t>
            </a: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вротического расстройства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</a:rPr>
              <a:t>не влияет на длину рассказа.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</a:rPr>
              <a:t>Взаимодействия факторов нет.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Зависимая переменная – количество ЭДЕ (n).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Дискретные факторы: </a:t>
            </a:r>
            <a:endParaRPr sz="1400">
              <a:solidFill>
                <a:schemeClr val="dk1"/>
              </a:solidFill>
            </a:endParaRPr>
          </a:p>
          <a:p>
            <a:pPr indent="-21590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</a:rPr>
              <a:t>Возрастная группа (Age_Group)</a:t>
            </a:r>
            <a:endParaRPr>
              <a:solidFill>
                <a:schemeClr val="dk1"/>
              </a:solidFill>
            </a:endParaRPr>
          </a:p>
          <a:p>
            <a:pPr indent="-215900" lvl="1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</a:rPr>
              <a:t>Наличие невротического расстройства (Health_Group)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метода анализа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22050"/>
            <a:ext cx="85206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Сравнение более двух групп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 (у нас три возрастные группы)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Есть ли влияние сразу нескольких факторов (возраста и наличия невротического расстройства) на зависимую переменную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двухфакторный дисперсионный анализ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(Two-Way ANOVA)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665450" y="3023475"/>
            <a:ext cx="492900" cy="74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данных для исследования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133025" y="781600"/>
            <a:ext cx="72654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Заполнение пустых значений NA нужными значениями.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Создание столбца Health_Group со значениями: здоров и не здоров.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Разбиение рассказчиков по трем возрастным группам.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Фильтрация необходимых данных для анализа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6000"/>
            <a:ext cx="5080952" cy="27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829725" y="3490600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716" y="2002900"/>
            <a:ext cx="5305136" cy="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86225" y="311575"/>
            <a:ext cx="85206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333333"/>
                </a:solidFill>
                <a:highlight>
                  <a:srgbClr val="FFFFFF"/>
                </a:highlight>
              </a:rPr>
              <a:t>Разведочный анализ отфильтрованных данных, проверка условий применимости дисперсионного анализа</a:t>
            </a:r>
            <a:endParaRPr b="1"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243200" y="2107250"/>
            <a:ext cx="48834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Сбалансированность данных</a:t>
            </a:r>
            <a:r>
              <a:rPr lang="ru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Отсутствие влиятельных наблюдений.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Гомогенность дисперсий.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Нормальное распределение.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67925" y="61600"/>
            <a:ext cx="7090800" cy="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Разведочный анализ данных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0" y="678475"/>
            <a:ext cx="6752500" cy="420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5498550" y="4257175"/>
            <a:ext cx="3522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Мы имеем дело с несбалансированными данными</a:t>
            </a:r>
            <a:endParaRPr b="1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200" y="3186725"/>
            <a:ext cx="2345475" cy="6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