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94660"/>
  </p:normalViewPr>
  <p:slideViewPr>
    <p:cSldViewPr snapToGrid="0">
      <p:cViewPr varScale="1">
        <p:scale>
          <a:sx n="70" d="100"/>
          <a:sy n="70" d="100"/>
        </p:scale>
        <p:origin x="6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C4C5D5-C38C-4800-9106-2D24B925914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145535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C4C5D5-C38C-4800-9106-2D24B925914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173365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C4C5D5-C38C-4800-9106-2D24B925914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77191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C4C5D5-C38C-4800-9106-2D24B925914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20857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4C5D5-C38C-4800-9106-2D24B925914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240702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C4C5D5-C38C-4800-9106-2D24B925914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67123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C4C5D5-C38C-4800-9106-2D24B9259147}"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48911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C4C5D5-C38C-4800-9106-2D24B9259147}"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363763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4C5D5-C38C-4800-9106-2D24B9259147}"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281843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4C5D5-C38C-4800-9106-2D24B925914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101233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4C5D5-C38C-4800-9106-2D24B925914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DEC4FB-F32C-4ED1-9374-B2409B8AB75F}" type="slidenum">
              <a:rPr lang="en-IN" smtClean="0"/>
              <a:t>‹#›</a:t>
            </a:fld>
            <a:endParaRPr lang="en-IN"/>
          </a:p>
        </p:txBody>
      </p:sp>
    </p:spTree>
    <p:extLst>
      <p:ext uri="{BB962C8B-B14F-4D97-AF65-F5344CB8AC3E}">
        <p14:creationId xmlns:p14="http://schemas.microsoft.com/office/powerpoint/2010/main" val="34833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4C5D5-C38C-4800-9106-2D24B9259147}" type="datetimeFigureOut">
              <a:rPr lang="en-IN" smtClean="0"/>
              <a:t>18-04-2022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EC4FB-F32C-4ED1-9374-B2409B8AB75F}" type="slidenum">
              <a:rPr lang="en-IN" smtClean="0"/>
              <a:t>‹#›</a:t>
            </a:fld>
            <a:endParaRPr lang="en-IN"/>
          </a:p>
        </p:txBody>
      </p:sp>
    </p:spTree>
    <p:extLst>
      <p:ext uri="{BB962C8B-B14F-4D97-AF65-F5344CB8AC3E}">
        <p14:creationId xmlns:p14="http://schemas.microsoft.com/office/powerpoint/2010/main" val="1780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313899"/>
            <a:ext cx="10998957" cy="5923128"/>
          </a:xfrm>
        </p:spPr>
        <p:txBody>
          <a:bodyPr>
            <a:normAutofit/>
          </a:bodyPr>
          <a:lstStyle/>
          <a:p>
            <a:r>
              <a:rPr lang="en-US" dirty="0" smtClean="0"/>
              <a:t/>
            </a:r>
            <a:br>
              <a:rPr lang="en-US" dirty="0" smtClean="0"/>
            </a:br>
            <a:r>
              <a:rPr lang="en-US" dirty="0"/>
              <a:t/>
            </a:r>
            <a:br>
              <a:rPr lang="en-US" dirty="0"/>
            </a:br>
            <a:r>
              <a:rPr lang="en-US" dirty="0" smtClean="0"/>
              <a:t/>
            </a:r>
            <a:br>
              <a:rPr lang="en-US" dirty="0" smtClean="0"/>
            </a:br>
            <a:r>
              <a:rPr lang="en-US" dirty="0" smtClean="0"/>
              <a:t>Proposed Work: Alphabet Partitioning </a:t>
            </a:r>
            <a:r>
              <a:rPr lang="en-US" dirty="0" smtClean="0"/>
              <a:t/>
            </a:r>
            <a:br>
              <a:rPr lang="en-US" dirty="0" smtClean="0"/>
            </a:br>
            <a:r>
              <a:rPr lang="en-US" dirty="0" smtClean="0"/>
              <a:t/>
            </a:r>
            <a:br>
              <a:rPr lang="en-US" dirty="0" smtClean="0"/>
            </a:br>
            <a:r>
              <a:rPr lang="en-US" sz="3600" dirty="0" smtClean="0"/>
              <a:t>Dr</a:t>
            </a:r>
            <a:r>
              <a:rPr lang="en-US" sz="3600" dirty="0"/>
              <a:t>. </a:t>
            </a:r>
            <a:r>
              <a:rPr lang="en-US" sz="3600" dirty="0" err="1"/>
              <a:t>Abhishek</a:t>
            </a:r>
            <a:r>
              <a:rPr lang="en-US" sz="3600" dirty="0"/>
              <a:t> </a:t>
            </a:r>
            <a:r>
              <a:rPr lang="en-US" sz="3600" dirty="0" smtClean="0"/>
              <a:t>Kumar </a:t>
            </a:r>
            <a:r>
              <a:rPr lang="en-US" dirty="0" smtClean="0"/>
              <a:t/>
            </a:r>
            <a:br>
              <a:rPr lang="en-US" dirty="0" smtClean="0"/>
            </a:br>
            <a:endParaRPr lang="en-IN" dirty="0"/>
          </a:p>
        </p:txBody>
      </p:sp>
    </p:spTree>
    <p:extLst>
      <p:ext uri="{BB962C8B-B14F-4D97-AF65-F5344CB8AC3E}">
        <p14:creationId xmlns:p14="http://schemas.microsoft.com/office/powerpoint/2010/main" val="1429470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495868" y="286691"/>
                <a:ext cx="11527809" cy="6668942"/>
              </a:xfrm>
              <a:prstGeom prst="rect">
                <a:avLst/>
              </a:prstGeom>
            </p:spPr>
            <p:txBody>
              <a:bodyPr wrap="square">
                <a:spAutoFit/>
              </a:bodyPr>
              <a:lstStyle/>
              <a:p>
                <a:r>
                  <a:rPr lang="en-US" sz="3200" b="1" dirty="0" smtClean="0">
                    <a:latin typeface="Times New Roman" pitchFamily="18" charset="0"/>
                    <a:cs typeface="Times New Roman" pitchFamily="18" charset="0"/>
                  </a:rPr>
                  <a:t>Parameters:</a:t>
                </a:r>
                <a:endParaRPr lang="en-US" sz="3200" b="1" dirty="0">
                  <a:latin typeface="Times New Roman" pitchFamily="18" charset="0"/>
                  <a:cs typeface="Times New Roman" pitchFamily="18" charset="0"/>
                </a:endParaRPr>
              </a:p>
              <a:p>
                <a:pPr marL="342900" indent="-342900">
                  <a:buFont typeface="Wingdings" pitchFamily="2" charset="2"/>
                  <a:buChar char="Ø"/>
                </a:pPr>
                <a:endParaRPr lang="en-US" b="1" dirty="0" smtClean="0">
                  <a:latin typeface="Times New Roman" pitchFamily="18" charset="0"/>
                  <a:cs typeface="Times New Roman" pitchFamily="18" charset="0"/>
                </a:endParaRPr>
              </a:p>
              <a:p>
                <a:pPr marL="342900" indent="-342900">
                  <a:buFont typeface="Wingdings" pitchFamily="2" charset="2"/>
                  <a:buChar char="Ø"/>
                </a:pPr>
                <a:endParaRPr lang="en-US" b="1" dirty="0" smtClean="0">
                  <a:latin typeface="Times New Roman" pitchFamily="18" charset="0"/>
                  <a:cs typeface="Times New Roman" pitchFamily="18" charset="0"/>
                </a:endParaRPr>
              </a:p>
              <a:p>
                <a:pPr marL="342900" indent="-342900">
                  <a:buFont typeface="Wingdings" pitchFamily="2" charset="2"/>
                  <a:buChar char="Ø"/>
                </a:pPr>
                <a:r>
                  <a:rPr lang="en-US" b="1" dirty="0" smtClean="0">
                    <a:latin typeface="Times New Roman" pitchFamily="18" charset="0"/>
                    <a:cs typeface="Times New Roman" pitchFamily="18" charset="0"/>
                  </a:rPr>
                  <a:t>Average code length</a:t>
                </a: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We define the average code word </a:t>
                </a:r>
                <a:r>
                  <a:rPr lang="en-IN" dirty="0" smtClean="0">
                    <a:latin typeface="Times New Roman" pitchFamily="18" charset="0"/>
                    <a:cs typeface="Times New Roman" pitchFamily="18" charset="0"/>
                  </a:rPr>
                  <a:t>length of </a:t>
                </a:r>
                <a:r>
                  <a:rPr lang="en-IN" dirty="0" smtClean="0">
                    <a:latin typeface="Times New Roman" pitchFamily="18" charset="0"/>
                    <a:cs typeface="Times New Roman" pitchFamily="18" charset="0"/>
                  </a:rPr>
                  <a:t>the source encoder as</a:t>
                </a:r>
              </a:p>
              <a:p>
                <a:endParaRPr lang="en-IN"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rPr>
                          </m:ctrlPr>
                        </m:accPr>
                        <m:e>
                          <m:r>
                            <a:rPr lang="en-US" sz="2400" b="0" i="1" smtClean="0">
                              <a:latin typeface="Cambria Math"/>
                            </a:rPr>
                            <m:t>𝐿</m:t>
                          </m:r>
                        </m:e>
                      </m:acc>
                      <m:r>
                        <a:rPr lang="en-US" sz="2400" b="0" i="0" smtClean="0">
                          <a:latin typeface="Cambria Math"/>
                        </a:rPr>
                        <m:t>=</m:t>
                      </m:r>
                      <m:nary>
                        <m:naryPr>
                          <m:chr m:val="∑"/>
                          <m:ctrlPr>
                            <a:rPr lang="en-US" sz="2400" b="0" i="1" smtClean="0">
                              <a:latin typeface="Cambria Math" panose="02040503050406030204" pitchFamily="18" charset="0"/>
                            </a:rPr>
                          </m:ctrlPr>
                        </m:naryPr>
                        <m:sub>
                          <m:r>
                            <m:rPr>
                              <m:brk m:alnAt="23"/>
                            </m:rPr>
                            <a:rPr lang="en-US" sz="2400" b="0" i="1" smtClean="0">
                              <a:latin typeface="Cambria Math"/>
                            </a:rPr>
                            <m:t>𝑘</m:t>
                          </m:r>
                          <m:r>
                            <a:rPr lang="en-US" sz="2400" b="0" i="1" smtClean="0">
                              <a:latin typeface="Cambria Math"/>
                            </a:rPr>
                            <m:t>=0</m:t>
                          </m:r>
                        </m:sub>
                        <m:sup>
                          <m:r>
                            <a:rPr lang="en-US" sz="2400" b="0" i="1" smtClean="0">
                              <a:latin typeface="Cambria Math"/>
                            </a:rPr>
                            <m:t>𝐾</m:t>
                          </m:r>
                          <m:r>
                            <a:rPr lang="en-US" sz="2400" b="0" i="1" smtClean="0">
                              <a:latin typeface="Cambria Math"/>
                            </a:rPr>
                            <m:t>−1</m:t>
                          </m:r>
                        </m:sup>
                        <m:e>
                          <m:sSub>
                            <m:sSubPr>
                              <m:ctrlPr>
                                <a:rPr lang="en-US" sz="2400" b="0" i="1" smtClean="0">
                                  <a:latin typeface="Cambria Math" panose="02040503050406030204" pitchFamily="18" charset="0"/>
                                </a:rPr>
                              </m:ctrlPr>
                            </m:sSubPr>
                            <m:e>
                              <m:r>
                                <a:rPr lang="en-US" sz="2400" b="0" i="1" smtClean="0">
                                  <a:latin typeface="Cambria Math"/>
                                </a:rPr>
                                <m:t>𝑝</m:t>
                              </m:r>
                            </m:e>
                            <m:sub>
                              <m:r>
                                <a:rPr lang="en-US" sz="2400" b="0" i="1" smtClean="0">
                                  <a:latin typeface="Cambria Math"/>
                                </a:rPr>
                                <m:t>𝑘</m:t>
                              </m:r>
                            </m:sub>
                          </m:sSub>
                          <m:sSub>
                            <m:sSubPr>
                              <m:ctrlPr>
                                <a:rPr lang="en-US" sz="2400" b="0" i="1" smtClean="0">
                                  <a:latin typeface="Cambria Math" panose="02040503050406030204" pitchFamily="18" charset="0"/>
                                </a:rPr>
                              </m:ctrlPr>
                            </m:sSubPr>
                            <m:e>
                              <m:r>
                                <a:rPr lang="en-US" sz="2400" b="0" i="1" smtClean="0">
                                  <a:latin typeface="Cambria Math"/>
                                </a:rPr>
                                <m:t>𝑙</m:t>
                              </m:r>
                            </m:e>
                            <m:sub>
                              <m:r>
                                <a:rPr lang="en-US" sz="2400" b="0" i="1" smtClean="0">
                                  <a:latin typeface="Cambria Math"/>
                                </a:rPr>
                                <m:t>𝑘</m:t>
                              </m:r>
                            </m:sub>
                          </m:sSub>
                        </m:e>
                      </m:nary>
                    </m:oMath>
                  </m:oMathPara>
                </a14:m>
                <a:endParaRPr lang="en-IN" sz="2400" dirty="0" smtClean="0"/>
              </a:p>
              <a:p>
                <a:endParaRPr lang="en-US" dirty="0"/>
              </a:p>
              <a:p>
                <a:pPr marL="285750" indent="-285750">
                  <a:buFont typeface="Wingdings" panose="05000000000000000000" pitchFamily="2" charset="2"/>
                  <a:buChar char="Ø"/>
                </a:pPr>
                <a:r>
                  <a:rPr lang="en-US" b="1" dirty="0">
                    <a:latin typeface="Times New Roman" pitchFamily="18" charset="0"/>
                    <a:cs typeface="Times New Roman" pitchFamily="18" charset="0"/>
                  </a:rPr>
                  <a:t>Entropy</a:t>
                </a:r>
                <a:r>
                  <a:rPr lang="en-US" dirty="0">
                    <a:latin typeface="Times New Roman" pitchFamily="18" charset="0"/>
                    <a:cs typeface="Times New Roman" pitchFamily="18" charset="0"/>
                  </a:rPr>
                  <a:t>:  It is defined as Avg. </a:t>
                </a:r>
                <a:r>
                  <a:rPr lang="en-US" dirty="0" err="1">
                    <a:latin typeface="Times New Roman" pitchFamily="18" charset="0"/>
                    <a:cs typeface="Times New Roman" pitchFamily="18" charset="0"/>
                  </a:rPr>
                  <a:t>codeword</a:t>
                </a:r>
                <a:r>
                  <a:rPr lang="en-US" dirty="0">
                    <a:latin typeface="Times New Roman" pitchFamily="18" charset="0"/>
                    <a:cs typeface="Times New Roman" pitchFamily="18" charset="0"/>
                  </a:rPr>
                  <a:t> length (</a:t>
                </a:r>
                <a:r>
                  <a:rPr lang="en-US" dirty="0" smtClean="0">
                    <a:latin typeface="Times New Roman" pitchFamily="18" charset="0"/>
                    <a:cs typeface="Times New Roman" pitchFamily="18" charset="0"/>
                  </a:rPr>
                  <a:t>minimum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m:t>
                        </m:r>
                      </m:e>
                      <m:sub>
                        <m:r>
                          <a:rPr lang="en-US" b="0" i="1" smtClean="0">
                            <a:latin typeface="Cambria Math"/>
                          </a:rPr>
                          <m:t>𝑘</m:t>
                        </m:r>
                      </m:sub>
                    </m:sSub>
                    <m:r>
                      <a:rPr lang="en-US" b="0" i="1" smtClean="0">
                        <a:latin typeface="Cambria Math" panose="02040503050406030204" pitchFamily="18" charset="0"/>
                      </a:rPr>
                      <m:t>=</m:t>
                    </m:r>
                    <m:r>
                      <m:rPr>
                        <m:nor/>
                      </m:rPr>
                      <a:rPr lang="en-US" dirty="0">
                        <a:solidFill>
                          <a:prstClr val="black"/>
                        </a:solidFill>
                        <a:latin typeface="Times New Roman" pitchFamily="18" charset="0"/>
                        <a:cs typeface="Times New Roman" pitchFamily="18" charset="0"/>
                      </a:rPr>
                      <m:t>log</m:t>
                    </m:r>
                    <m:r>
                      <m:rPr>
                        <m:nor/>
                      </m:rPr>
                      <a:rPr lang="en-US" baseline="-25000" dirty="0">
                        <a:solidFill>
                          <a:prstClr val="black"/>
                        </a:solidFill>
                        <a:latin typeface="Times New Roman" pitchFamily="18" charset="0"/>
                        <a:cs typeface="Times New Roman" pitchFamily="18" charset="0"/>
                      </a:rPr>
                      <m:t>2</m:t>
                    </m:r>
                    <m:r>
                      <m:rPr>
                        <m:nor/>
                      </m:rPr>
                      <a:rPr lang="en-US" dirty="0">
                        <a:solidFill>
                          <a:prstClr val="black"/>
                        </a:solidFill>
                        <a:latin typeface="Times New Roman" pitchFamily="18" charset="0"/>
                        <a:cs typeface="Times New Roman" pitchFamily="18" charset="0"/>
                      </a:rPr>
                      <m:t>(</m:t>
                    </m:r>
                    <m:f>
                      <m:fPr>
                        <m:ctrlPr>
                          <a:rPr lang="en-US" i="1">
                            <a:solidFill>
                              <a:prstClr val="black"/>
                            </a:solidFill>
                            <a:latin typeface="Cambria Math" panose="02040503050406030204" pitchFamily="18" charset="0"/>
                            <a:cs typeface="Times New Roman" pitchFamily="18" charset="0"/>
                          </a:rPr>
                        </m:ctrlPr>
                      </m:fPr>
                      <m:num>
                        <m:r>
                          <a:rPr lang="en-US" i="1">
                            <a:solidFill>
                              <a:prstClr val="black"/>
                            </a:solidFill>
                            <a:latin typeface="Cambria Math"/>
                            <a:cs typeface="Times New Roman" pitchFamily="18" charset="0"/>
                          </a:rPr>
                          <m:t>1</m:t>
                        </m:r>
                      </m:num>
                      <m:den>
                        <m:r>
                          <a:rPr lang="en-US" i="1">
                            <a:solidFill>
                              <a:prstClr val="black"/>
                            </a:solidFill>
                            <a:latin typeface="Cambria Math"/>
                            <a:cs typeface="Times New Roman" pitchFamily="18" charset="0"/>
                          </a:rPr>
                          <m:t>𝑝</m:t>
                        </m:r>
                        <m:r>
                          <a:rPr lang="en-US" i="1" baseline="-25000">
                            <a:solidFill>
                              <a:prstClr val="black"/>
                            </a:solidFill>
                            <a:latin typeface="Cambria Math"/>
                            <a:cs typeface="Times New Roman" pitchFamily="18" charset="0"/>
                          </a:rPr>
                          <m:t>𝑘</m:t>
                        </m:r>
                      </m:den>
                    </m:f>
                    <m:r>
                      <m:rPr>
                        <m:nor/>
                      </m:rPr>
                      <a:rPr lang="en-US" dirty="0">
                        <a:solidFill>
                          <a:prstClr val="black"/>
                        </a:solidFill>
                        <a:latin typeface="Times New Roman" pitchFamily="18" charset="0"/>
                        <a:cs typeface="Times New Roman" pitchFamily="18" charset="0"/>
                      </a:rPr>
                      <m:t>)</m:t>
                    </m:r>
                  </m:oMath>
                </a14:m>
                <a:r>
                  <a:rPr lang="en-US" dirty="0">
                    <a:latin typeface="Times New Roman" pitchFamily="18" charset="0"/>
                    <a:cs typeface="Times New Roman" pitchFamily="18" charset="0"/>
                  </a:rPr>
                  <a:t>) i.e., </a:t>
                </a:r>
              </a:p>
              <a:p>
                <a:pPr marL="285750" indent="-285750">
                  <a:buFont typeface="Wingdings" panose="05000000000000000000" pitchFamily="2" charset="2"/>
                  <a:buChar char="Ø"/>
                </a:pPr>
                <a:endParaRPr lang="en-US" dirty="0"/>
              </a:p>
              <a:p>
                <a:r>
                  <a:rPr lang="en-US" dirty="0" smtClean="0"/>
                  <a:t>                                                            </a:t>
                </a:r>
              </a:p>
              <a:p>
                <a:pPr lvl="0"/>
                <a:r>
                  <a:rPr lang="en-US" dirty="0"/>
                  <a:t> </a:t>
                </a:r>
                <a:r>
                  <a:rPr lang="en-US" dirty="0" smtClean="0"/>
                  <a:t>                                                                                 </a:t>
                </a:r>
                <a14:m>
                  <m:oMath xmlns:m="http://schemas.openxmlformats.org/officeDocument/2006/math">
                    <m:r>
                      <a:rPr lang="en-US" sz="2800" b="0" i="0" dirty="0" smtClean="0">
                        <a:latin typeface="Cambria Math" panose="02040503050406030204" pitchFamily="18" charset="0"/>
                      </a:rPr>
                      <m:t>       </m:t>
                    </m:r>
                    <m:r>
                      <a:rPr lang="en-US" sz="2800" i="1" dirty="0" smtClean="0">
                        <a:latin typeface="Cambria Math" panose="02040503050406030204" pitchFamily="18" charset="0"/>
                      </a:rPr>
                      <m:t>𝐻</m:t>
                    </m:r>
                    <m:r>
                      <a:rPr lang="en-US" sz="2800" i="1" dirty="0" smtClean="0">
                        <a:latin typeface="Cambria Math" panose="02040503050406030204" pitchFamily="18" charset="0"/>
                      </a:rPr>
                      <m:t> =</m:t>
                    </m:r>
                    <m:sSub>
                      <m:sSubPr>
                        <m:ctrlPr>
                          <a:rPr lang="en-US" sz="2800" i="1" smtClean="0">
                            <a:latin typeface="Cambria Math" panose="02040503050406030204" pitchFamily="18" charset="0"/>
                          </a:rPr>
                        </m:ctrlPr>
                      </m:sSubPr>
                      <m:e>
                        <m:r>
                          <a:rPr lang="en-US" sz="2800">
                            <a:latin typeface="Cambria Math"/>
                          </a:rPr>
                          <m:t>𝐿</m:t>
                        </m:r>
                      </m:e>
                      <m:sub>
                        <m:r>
                          <a:rPr lang="en-US" sz="2800">
                            <a:latin typeface="Cambria Math"/>
                          </a:rPr>
                          <m:t>𝑚𝑖𝑛</m:t>
                        </m:r>
                      </m:sub>
                    </m:sSub>
                    <m:r>
                      <a:rPr lang="en-US" sz="2800" b="0" i="1" smtClean="0">
                        <a:latin typeface="Cambria Math" panose="02040503050406030204" pitchFamily="18" charset="0"/>
                      </a:rPr>
                      <m:t>=</m:t>
                    </m:r>
                    <m:nary>
                      <m:naryPr>
                        <m:chr m:val="∑"/>
                        <m:ctrlPr>
                          <a:rPr lang="en-US" sz="2800" i="1">
                            <a:solidFill>
                              <a:prstClr val="black"/>
                            </a:solidFill>
                            <a:latin typeface="Cambria Math" panose="02040503050406030204" pitchFamily="18" charset="0"/>
                            <a:cs typeface="Times New Roman" pitchFamily="18" charset="0"/>
                          </a:rPr>
                        </m:ctrlPr>
                      </m:naryPr>
                      <m:sub>
                        <m:r>
                          <m:rPr>
                            <m:brk m:alnAt="23"/>
                          </m:rPr>
                          <a:rPr lang="en-US" sz="2800" i="1">
                            <a:solidFill>
                              <a:prstClr val="black"/>
                            </a:solidFill>
                            <a:latin typeface="Cambria Math"/>
                            <a:cs typeface="Times New Roman" pitchFamily="18" charset="0"/>
                          </a:rPr>
                          <m:t>𝑘</m:t>
                        </m:r>
                        <m:r>
                          <a:rPr lang="en-US" sz="2800" i="1">
                            <a:solidFill>
                              <a:prstClr val="black"/>
                            </a:solidFill>
                            <a:latin typeface="Cambria Math"/>
                            <a:cs typeface="Times New Roman" pitchFamily="18" charset="0"/>
                          </a:rPr>
                          <m:t>=0</m:t>
                        </m:r>
                      </m:sub>
                      <m:sup>
                        <m:r>
                          <a:rPr lang="en-US" sz="2800" b="0" i="1" smtClean="0">
                            <a:solidFill>
                              <a:prstClr val="black"/>
                            </a:solidFill>
                            <a:latin typeface="Cambria Math" panose="02040503050406030204" pitchFamily="18" charset="0"/>
                            <a:cs typeface="Times New Roman" pitchFamily="18" charset="0"/>
                          </a:rPr>
                          <m:t>𝐾</m:t>
                        </m:r>
                        <m:r>
                          <a:rPr lang="en-US" sz="2800" i="1">
                            <a:solidFill>
                              <a:prstClr val="black"/>
                            </a:solidFill>
                            <a:latin typeface="Cambria Math"/>
                            <a:cs typeface="Times New Roman" pitchFamily="18" charset="0"/>
                          </a:rPr>
                          <m:t>−1</m:t>
                        </m:r>
                      </m:sup>
                      <m:e>
                        <m:r>
                          <a:rPr lang="en-US" sz="2800" i="1">
                            <a:solidFill>
                              <a:prstClr val="black"/>
                            </a:solidFill>
                            <a:latin typeface="Cambria Math"/>
                            <a:cs typeface="Times New Roman" pitchFamily="18" charset="0"/>
                          </a:rPr>
                          <m:t>𝑝</m:t>
                        </m:r>
                        <m:r>
                          <a:rPr lang="en-US" sz="2800" i="1" baseline="-25000">
                            <a:solidFill>
                              <a:prstClr val="black"/>
                            </a:solidFill>
                            <a:latin typeface="Cambria Math"/>
                            <a:cs typeface="Times New Roman" pitchFamily="18" charset="0"/>
                          </a:rPr>
                          <m:t>𝑘</m:t>
                        </m:r>
                      </m:e>
                    </m:nary>
                  </m:oMath>
                </a14:m>
                <a:r>
                  <a:rPr lang="en-US" sz="2800" dirty="0">
                    <a:solidFill>
                      <a:prstClr val="black"/>
                    </a:solidFill>
                    <a:latin typeface="Times New Roman" pitchFamily="18" charset="0"/>
                    <a:cs typeface="Times New Roman" pitchFamily="18" charset="0"/>
                  </a:rPr>
                  <a:t> log</a:t>
                </a:r>
                <a:r>
                  <a:rPr lang="en-US" sz="2800" baseline="-25000" dirty="0">
                    <a:solidFill>
                      <a:prstClr val="black"/>
                    </a:solidFill>
                    <a:latin typeface="Times New Roman" pitchFamily="18" charset="0"/>
                    <a:cs typeface="Times New Roman" pitchFamily="18" charset="0"/>
                  </a:rPr>
                  <a:t>2</a:t>
                </a:r>
                <a:r>
                  <a:rPr lang="en-US" sz="2800" dirty="0">
                    <a:solidFill>
                      <a:prstClr val="black"/>
                    </a:solidFill>
                    <a:latin typeface="Times New Roman" pitchFamily="18" charset="0"/>
                    <a:cs typeface="Times New Roman" pitchFamily="18" charset="0"/>
                  </a:rPr>
                  <a:t>(</a:t>
                </a:r>
                <a14:m>
                  <m:oMath xmlns:m="http://schemas.openxmlformats.org/officeDocument/2006/math">
                    <m:f>
                      <m:fPr>
                        <m:ctrlPr>
                          <a:rPr lang="en-US" sz="2800" i="1">
                            <a:solidFill>
                              <a:prstClr val="black"/>
                            </a:solidFill>
                            <a:latin typeface="Cambria Math" panose="02040503050406030204" pitchFamily="18" charset="0"/>
                            <a:cs typeface="Times New Roman" pitchFamily="18" charset="0"/>
                          </a:rPr>
                        </m:ctrlPr>
                      </m:fPr>
                      <m:num>
                        <m:r>
                          <a:rPr lang="en-US" sz="2800" i="1">
                            <a:solidFill>
                              <a:prstClr val="black"/>
                            </a:solidFill>
                            <a:latin typeface="Cambria Math"/>
                            <a:cs typeface="Times New Roman" pitchFamily="18" charset="0"/>
                          </a:rPr>
                          <m:t>1</m:t>
                        </m:r>
                      </m:num>
                      <m:den>
                        <m:r>
                          <a:rPr lang="en-US" sz="2800" i="1">
                            <a:solidFill>
                              <a:prstClr val="black"/>
                            </a:solidFill>
                            <a:latin typeface="Cambria Math"/>
                            <a:cs typeface="Times New Roman" pitchFamily="18" charset="0"/>
                          </a:rPr>
                          <m:t>𝑝</m:t>
                        </m:r>
                        <m:r>
                          <a:rPr lang="en-US" sz="2800" i="1" baseline="-25000">
                            <a:solidFill>
                              <a:prstClr val="black"/>
                            </a:solidFill>
                            <a:latin typeface="Cambria Math"/>
                            <a:cs typeface="Times New Roman" pitchFamily="18" charset="0"/>
                          </a:rPr>
                          <m:t>𝑘</m:t>
                        </m:r>
                      </m:den>
                    </m:f>
                  </m:oMath>
                </a14:m>
                <a:r>
                  <a:rPr lang="en-US" sz="2800" dirty="0">
                    <a:solidFill>
                      <a:prstClr val="black"/>
                    </a:solidFill>
                    <a:latin typeface="Times New Roman" pitchFamily="18" charset="0"/>
                    <a:cs typeface="Times New Roman" pitchFamily="18" charset="0"/>
                  </a:rPr>
                  <a:t>) </a:t>
                </a:r>
                <a:endParaRPr lang="en-US" sz="28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b="1" dirty="0" smtClean="0">
                    <a:latin typeface="Times New Roman" pitchFamily="18" charset="0"/>
                    <a:cs typeface="Times New Roman" pitchFamily="18" charset="0"/>
                  </a:rPr>
                  <a:t>Coding</a:t>
                </a:r>
                <a:r>
                  <a:rPr lang="en-IN" sz="2800"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efficiency</a:t>
                </a:r>
                <a:r>
                  <a:rPr lang="en-IN" dirty="0">
                    <a:latin typeface="Times New Roman" pitchFamily="18" charset="0"/>
                    <a:cs typeface="Times New Roman" pitchFamily="18" charset="0"/>
                  </a:rPr>
                  <a:t> can be defined </a:t>
                </a:r>
                <a:r>
                  <a:rPr lang="en-IN" dirty="0" smtClean="0">
                    <a:latin typeface="Times New Roman" pitchFamily="18" charset="0"/>
                    <a:cs typeface="Times New Roman" pitchFamily="18" charset="0"/>
                  </a:rPr>
                  <a:t>as</a:t>
                </a:r>
              </a:p>
              <a:p>
                <a:endParaRPr lang="en-IN" sz="2800" dirty="0">
                  <a:latin typeface="Times New Roman" pitchFamily="18" charset="0"/>
                  <a:cs typeface="Times New Roman" pitchFamily="18" charset="0"/>
                </a:endParaRPr>
              </a:p>
              <a:p>
                <a:r>
                  <a:rPr lang="en-IN" sz="2800" dirty="0"/>
                  <a:t>                                         </a:t>
                </a:r>
                <a:r>
                  <a:rPr lang="en-IN" sz="2800" dirty="0" smtClean="0"/>
                  <a:t>                    </a:t>
                </a:r>
                <a14:m>
                  <m:oMath xmlns:m="http://schemas.openxmlformats.org/officeDocument/2006/math">
                    <m:r>
                      <m:rPr>
                        <m:sty m:val="p"/>
                      </m:rPr>
                      <a:rPr lang="el-GR" sz="2800">
                        <a:latin typeface="Cambria Math"/>
                      </a:rPr>
                      <m:t>η</m:t>
                    </m:r>
                    <m:r>
                      <a:rPr lang="en-US" sz="2800">
                        <a:latin typeface="Cambria Math"/>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a:latin typeface="Cambria Math"/>
                              </a:rPr>
                              <m:t>𝐿</m:t>
                            </m:r>
                          </m:e>
                          <m:sub>
                            <m:r>
                              <a:rPr lang="en-US" sz="2800">
                                <a:latin typeface="Cambria Math"/>
                              </a:rPr>
                              <m:t>𝑚𝑖𝑛</m:t>
                            </m:r>
                          </m:sub>
                        </m:sSub>
                      </m:num>
                      <m:den>
                        <m:acc>
                          <m:accPr>
                            <m:chr m:val="̅"/>
                            <m:ctrlPr>
                              <a:rPr lang="en-US" sz="2800" i="1">
                                <a:latin typeface="Cambria Math" panose="02040503050406030204" pitchFamily="18" charset="0"/>
                              </a:rPr>
                            </m:ctrlPr>
                          </m:accPr>
                          <m:e>
                            <m:r>
                              <a:rPr lang="en-US" sz="2800">
                                <a:latin typeface="Cambria Math"/>
                              </a:rPr>
                              <m:t>𝐿</m:t>
                            </m:r>
                          </m:e>
                        </m:acc>
                      </m:den>
                    </m:f>
                  </m:oMath>
                </a14:m>
                <a:r>
                  <a:rPr lang="en-US" sz="2800" dirty="0" smtClean="0">
                    <a:solidFill>
                      <a:prstClr val="black"/>
                    </a:solidFill>
                    <a:latin typeface="Times New Roman" pitchFamily="18" charset="0"/>
                    <a:cs typeface="Times New Roman" pitchFamily="18" charset="0"/>
                  </a:rPr>
                  <a:t>,    and </a:t>
                </a:r>
                <a14:m>
                  <m:oMath xmlns:m="http://schemas.openxmlformats.org/officeDocument/2006/math">
                    <m:r>
                      <a:rPr lang="en-US" sz="2800" b="0" i="0" dirty="0" smtClean="0">
                        <a:solidFill>
                          <a:prstClr val="black"/>
                        </a:solidFill>
                        <a:latin typeface="Cambria Math" panose="02040503050406030204" pitchFamily="18" charset="0"/>
                        <a:cs typeface="Times New Roman" pitchFamily="18" charset="0"/>
                      </a:rPr>
                      <m:t>    </m:t>
                    </m:r>
                    <m:r>
                      <a:rPr lang="en-US" sz="2800" i="1" dirty="0" smtClean="0">
                        <a:solidFill>
                          <a:prstClr val="black"/>
                        </a:solidFill>
                        <a:latin typeface="Cambria Math" panose="02040503050406030204" pitchFamily="18" charset="0"/>
                        <a:cs typeface="Times New Roman" pitchFamily="18" charset="0"/>
                      </a:rPr>
                      <m:t>𝑟</m:t>
                    </m:r>
                    <m:r>
                      <a:rPr lang="en-US" sz="2800" i="1" dirty="0" smtClean="0">
                        <a:solidFill>
                          <a:prstClr val="black"/>
                        </a:solidFill>
                        <a:latin typeface="Cambria Math" panose="02040503050406030204" pitchFamily="18" charset="0"/>
                        <a:cs typeface="Times New Roman" pitchFamily="18" charset="0"/>
                      </a:rPr>
                      <m:t>=1− </m:t>
                    </m:r>
                    <m:r>
                      <m:rPr>
                        <m:sty m:val="p"/>
                      </m:rPr>
                      <a:rPr lang="el-GR" sz="2800">
                        <a:latin typeface="Cambria Math" panose="02040503050406030204" pitchFamily="18" charset="0"/>
                      </a:rPr>
                      <m:t>η</m:t>
                    </m:r>
                  </m:oMath>
                </a14:m>
                <a:endParaRPr lang="en-US" sz="2800" dirty="0">
                  <a:solidFill>
                    <a:prstClr val="black"/>
                  </a:solidFill>
                  <a:latin typeface="Times New Roman" pitchFamily="18" charset="0"/>
                  <a:cs typeface="Times New Roman" pitchFamily="18" charset="0"/>
                </a:endParaRPr>
              </a:p>
              <a:p>
                <a:endParaRPr lang="en-US" dirty="0" smtClean="0"/>
              </a:p>
              <a:p>
                <a:endParaRPr lang="en-IN" dirty="0"/>
              </a:p>
            </p:txBody>
          </p:sp>
        </mc:Choice>
        <mc:Fallback>
          <p:sp>
            <p:nvSpPr>
              <p:cNvPr id="2" name="Rectangle 1"/>
              <p:cNvSpPr>
                <a:spLocks noRot="1" noChangeAspect="1" noMove="1" noResize="1" noEditPoints="1" noAdjustHandles="1" noChangeArrowheads="1" noChangeShapeType="1" noTextEdit="1"/>
              </p:cNvSpPr>
              <p:nvPr/>
            </p:nvSpPr>
            <p:spPr>
              <a:xfrm>
                <a:off x="495868" y="286691"/>
                <a:ext cx="11527809" cy="6668942"/>
              </a:xfrm>
              <a:prstGeom prst="rect">
                <a:avLst/>
              </a:prstGeom>
              <a:blipFill rotWithShape="0">
                <a:blip r:embed="rId2"/>
                <a:stretch>
                  <a:fillRect l="-1322" t="-1280"/>
                </a:stretch>
              </a:blipFill>
            </p:spPr>
            <p:txBody>
              <a:bodyPr/>
              <a:lstStyle/>
              <a:p>
                <a:r>
                  <a:rPr lang="en-IN">
                    <a:noFill/>
                  </a:rPr>
                  <a:t> </a:t>
                </a:r>
              </a:p>
            </p:txBody>
          </p:sp>
        </mc:Fallback>
      </mc:AlternateContent>
    </p:spTree>
    <p:extLst>
      <p:ext uri="{BB962C8B-B14F-4D97-AF65-F5344CB8AC3E}">
        <p14:creationId xmlns:p14="http://schemas.microsoft.com/office/powerpoint/2010/main" val="2267064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1840" y="7790"/>
                <a:ext cx="11705230" cy="5324535"/>
              </a:xfrm>
              <a:prstGeom prst="rect">
                <a:avLst/>
              </a:prstGeom>
            </p:spPr>
            <p:txBody>
              <a:bodyPr wrap="square">
                <a:spAutoFit/>
              </a:bodyPr>
              <a:lstStyle/>
              <a:p>
                <a:r>
                  <a:rPr lang="en-US" sz="3200" b="0" i="0" u="none" strike="noStrike" baseline="0" dirty="0" smtClean="0">
                    <a:solidFill>
                      <a:srgbClr val="000000"/>
                    </a:solidFill>
                    <a:latin typeface="LKNLA J+ CM R 10"/>
                  </a:rPr>
                  <a:t>Conventional Huffman Algorithm </a:t>
                </a:r>
                <a:r>
                  <a:rPr lang="en-US" sz="3200" dirty="0" smtClean="0">
                    <a:solidFill>
                      <a:srgbClr val="000000"/>
                    </a:solidFill>
                    <a:latin typeface="LKNLA J+ CM R 10"/>
                    <a:sym typeface="Wingdings" panose="05000000000000000000" pitchFamily="2" charset="2"/>
                  </a:rPr>
                  <a:t>(variable length coding</a:t>
                </a:r>
                <a:r>
                  <a:rPr lang="en-US" sz="3200" b="0" i="0" u="none" strike="noStrike" baseline="0" dirty="0" smtClean="0">
                    <a:solidFill>
                      <a:srgbClr val="000000"/>
                    </a:solidFill>
                    <a:latin typeface="LKNLA J+ CM R 10"/>
                    <a:sym typeface="Wingdings" panose="05000000000000000000" pitchFamily="2" charset="2"/>
                  </a:rPr>
                  <a:t>)</a:t>
                </a:r>
                <a:endParaRPr lang="en-US" sz="3200" b="0" i="0" u="none" strike="noStrike" baseline="0" dirty="0" smtClean="0">
                  <a:solidFill>
                    <a:srgbClr val="000000"/>
                  </a:solidFill>
                  <a:latin typeface="LKNLA J+ CM R 10"/>
                </a:endParaRPr>
              </a:p>
              <a:p>
                <a:endParaRPr lang="en-US" dirty="0">
                  <a:solidFill>
                    <a:srgbClr val="000000"/>
                  </a:solidFill>
                  <a:latin typeface="LKNLA J+ CM R 10"/>
                </a:endParaRPr>
              </a:p>
              <a:p>
                <a:r>
                  <a:rPr lang="en-IN" b="0" i="0" u="none" strike="noStrike" baseline="0" dirty="0" smtClean="0">
                    <a:solidFill>
                      <a:srgbClr val="000000"/>
                    </a:solidFill>
                    <a:latin typeface="LKNLA J+ CM R 10"/>
                  </a:rPr>
                  <a:t>The Huffman algorithm chooses an optimal code tree by starting with the two least likely symbols as below</a:t>
                </a:r>
              </a:p>
              <a:p>
                <a:endParaRPr lang="en-US" dirty="0">
                  <a:solidFill>
                    <a:srgbClr val="000000"/>
                  </a:solidFill>
                  <a:latin typeface="LKNLA J+ CM R 10"/>
                </a:endParaRPr>
              </a:p>
              <a:p>
                <a:endParaRPr lang="en-US" dirty="0" smtClean="0">
                  <a:solidFill>
                    <a:srgbClr val="000000"/>
                  </a:solidFill>
                  <a:latin typeface="LKNLA J+ CM R 10"/>
                </a:endParaRPr>
              </a:p>
              <a:p>
                <a:endParaRPr lang="en-US" dirty="0">
                  <a:solidFill>
                    <a:srgbClr val="000000"/>
                  </a:solidFill>
                  <a:latin typeface="LKNLA J+ CM R 10"/>
                </a:endParaRPr>
              </a:p>
              <a:p>
                <a:r>
                  <a:rPr lang="en-US" dirty="0" smtClean="0">
                    <a:solidFill>
                      <a:srgbClr val="000000"/>
                    </a:solidFill>
                    <a:latin typeface="LKNLA J+ CM R 10"/>
                  </a:rPr>
                  <a:t>If number of symbols is dyadic and</a:t>
                </a:r>
              </a:p>
              <a:p>
                <a:r>
                  <a:rPr lang="en-US" dirty="0" smtClean="0">
                    <a:solidFill>
                      <a:srgbClr val="000000"/>
                    </a:solidFill>
                    <a:latin typeface="LKNLA J+ CM R 10"/>
                  </a:rPr>
                  <a:t>uniformly</a:t>
                </a:r>
                <a:r>
                  <a:rPr lang="en-US" dirty="0" smtClean="0">
                    <a:solidFill>
                      <a:srgbClr val="000000"/>
                    </a:solidFill>
                    <a:latin typeface="LKNLA J+ CM R 10"/>
                  </a:rPr>
                  <a:t>  distributed</a:t>
                </a:r>
                <a:r>
                  <a:rPr lang="en-US" dirty="0" smtClean="0">
                    <a:solidFill>
                      <a:srgbClr val="000000"/>
                    </a:solidFill>
                    <a:latin typeface="LKNLA J+ CM R 10"/>
                  </a:rPr>
                  <a:t>, </a:t>
                </a:r>
                <a14:m>
                  <m:oMath xmlns:m="http://schemas.openxmlformats.org/officeDocument/2006/math">
                    <m:acc>
                      <m:accPr>
                        <m:chr m:val="̅"/>
                        <m:ctrlPr>
                          <a:rPr lang="en-IN" i="1">
                            <a:latin typeface="Cambria Math" panose="02040503050406030204" pitchFamily="18" charset="0"/>
                          </a:rPr>
                        </m:ctrlPr>
                      </m:accPr>
                      <m:e>
                        <m:r>
                          <a:rPr lang="en-US" i="1">
                            <a:latin typeface="Cambria Math"/>
                          </a:rPr>
                          <m:t>𝐿</m:t>
                        </m:r>
                      </m:e>
                    </m:acc>
                    <m:r>
                      <a:rPr lang="en-US">
                        <a:latin typeface="Cambria Math"/>
                      </a:rPr>
                      <m:t>=</m:t>
                    </m:r>
                    <m:r>
                      <m:rPr>
                        <m:sty m:val="p"/>
                      </m:rPr>
                      <a:rPr lang="en-US" b="0" i="0" smtClean="0">
                        <a:latin typeface="Cambria Math" panose="02040503050406030204" pitchFamily="18" charset="0"/>
                      </a:rPr>
                      <m:t>H</m:t>
                    </m:r>
                    <m:r>
                      <a:rPr lang="en-US" b="0" i="0" smtClean="0">
                        <a:latin typeface="Cambria Math" panose="02040503050406030204" pitchFamily="18" charset="0"/>
                      </a:rPr>
                      <m:t>, </m:t>
                    </m:r>
                  </m:oMath>
                </a14:m>
                <a:r>
                  <a:rPr lang="en-US" b="0" dirty="0" smtClean="0">
                    <a:latin typeface="LKNLA J+ CM R 10"/>
                  </a:rPr>
                  <a:t>redundancy is zero</a:t>
                </a:r>
              </a:p>
              <a:p>
                <a:r>
                  <a:rPr lang="en-US" dirty="0" smtClean="0">
                    <a:solidFill>
                      <a:srgbClr val="000000"/>
                    </a:solidFill>
                    <a:latin typeface="LKNLA J+ CM R 10"/>
                  </a:rPr>
                  <a:t>Or</a:t>
                </a:r>
              </a:p>
              <a:p>
                <a:r>
                  <a:rPr lang="en-US" dirty="0" smtClean="0">
                    <a:solidFill>
                      <a:srgbClr val="000000"/>
                    </a:solidFill>
                    <a:latin typeface="LKNLA J+ CM R 10"/>
                  </a:rPr>
                  <a:t>Redundancy  increases </a:t>
                </a:r>
                <a:r>
                  <a:rPr lang="en-US" dirty="0" smtClean="0">
                    <a:solidFill>
                      <a:srgbClr val="000000"/>
                    </a:solidFill>
                    <a:latin typeface="LKNLA J+ CM R 10"/>
                  </a:rPr>
                  <a:t>as the </a:t>
                </a:r>
              </a:p>
              <a:p>
                <a:r>
                  <a:rPr lang="en-US" dirty="0" smtClean="0">
                    <a:solidFill>
                      <a:srgbClr val="000000"/>
                    </a:solidFill>
                    <a:latin typeface="LKNLA J+ CM R 10"/>
                  </a:rPr>
                  <a:t>probability distribution shows non-uniformity,</a:t>
                </a:r>
              </a:p>
              <a:p>
                <a:endParaRPr lang="en-US" sz="3200" dirty="0" smtClean="0">
                  <a:solidFill>
                    <a:srgbClr val="000000"/>
                  </a:solidFill>
                  <a:latin typeface="LKNLA J+ CM R 10"/>
                </a:endParaRPr>
              </a:p>
              <a:p>
                <a:r>
                  <a:rPr lang="en-US" sz="3200" dirty="0" smtClean="0">
                    <a:solidFill>
                      <a:srgbClr val="000000"/>
                    </a:solidFill>
                    <a:latin typeface="LKNLA J+ CM R 10"/>
                  </a:rPr>
                  <a:t>Canonical </a:t>
                </a:r>
                <a:r>
                  <a:rPr lang="en-US" sz="3200" dirty="0">
                    <a:solidFill>
                      <a:srgbClr val="000000"/>
                    </a:solidFill>
                    <a:latin typeface="LKNLA J+ CM R 10"/>
                  </a:rPr>
                  <a:t>Huffman</a:t>
                </a:r>
                <a:r>
                  <a:rPr lang="en-US" sz="3200" dirty="0" smtClean="0">
                    <a:solidFill>
                      <a:srgbClr val="000000"/>
                    </a:solidFill>
                    <a:latin typeface="LKNLA J+ CM R 10"/>
                  </a:rPr>
                  <a:t>:</a:t>
                </a:r>
              </a:p>
              <a:p>
                <a:endParaRPr lang="en-US" sz="3200" dirty="0">
                  <a:solidFill>
                    <a:srgbClr val="000000"/>
                  </a:solidFill>
                  <a:latin typeface="LKNLA J+ CM R 10"/>
                </a:endParaRPr>
              </a:p>
              <a:p>
                <a:endParaRPr lang="en-US" sz="3200" dirty="0" smtClean="0">
                  <a:solidFill>
                    <a:srgbClr val="000000"/>
                  </a:solidFill>
                  <a:latin typeface="LKNLA J+ CM R 10"/>
                </a:endParaRPr>
              </a:p>
            </p:txBody>
          </p:sp>
        </mc:Choice>
        <mc:Fallback>
          <p:sp>
            <p:nvSpPr>
              <p:cNvPr id="2" name="Rectangle 1"/>
              <p:cNvSpPr>
                <a:spLocks noRot="1" noChangeAspect="1" noMove="1" noResize="1" noEditPoints="1" noAdjustHandles="1" noChangeArrowheads="1" noChangeShapeType="1" noTextEdit="1"/>
              </p:cNvSpPr>
              <p:nvPr/>
            </p:nvSpPr>
            <p:spPr>
              <a:xfrm>
                <a:off x="31840" y="7790"/>
                <a:ext cx="11705230" cy="5324535"/>
              </a:xfrm>
              <a:prstGeom prst="rect">
                <a:avLst/>
              </a:prstGeom>
              <a:blipFill rotWithShape="0">
                <a:blip r:embed="rId2"/>
                <a:stretch>
                  <a:fillRect l="-1302" t="-1487"/>
                </a:stretch>
              </a:blipFill>
            </p:spPr>
            <p:txBody>
              <a:bodyPr/>
              <a:lstStyle/>
              <a:p>
                <a:r>
                  <a:rPr lang="en-IN">
                    <a:noFill/>
                  </a:rPr>
                  <a:t> </a:t>
                </a:r>
              </a:p>
            </p:txBody>
          </p:sp>
        </mc:Fallback>
      </mc:AlternateContent>
      <p:pic>
        <p:nvPicPr>
          <p:cNvPr id="3" name="Picture 2"/>
          <p:cNvPicPr>
            <a:picLocks noChangeAspect="1"/>
          </p:cNvPicPr>
          <p:nvPr/>
        </p:nvPicPr>
        <p:blipFill>
          <a:blip r:embed="rId3"/>
          <a:stretch>
            <a:fillRect/>
          </a:stretch>
        </p:blipFill>
        <p:spPr>
          <a:xfrm>
            <a:off x="5494260" y="1439284"/>
            <a:ext cx="3608796" cy="2151598"/>
          </a:xfrm>
          <a:prstGeom prst="rect">
            <a:avLst/>
          </a:prstGeom>
        </p:spPr>
      </p:pic>
      <p:pic>
        <p:nvPicPr>
          <p:cNvPr id="4" name="Picture 3"/>
          <p:cNvPicPr>
            <a:picLocks noChangeAspect="1"/>
          </p:cNvPicPr>
          <p:nvPr/>
        </p:nvPicPr>
        <p:blipFill>
          <a:blip r:embed="rId4"/>
          <a:stretch>
            <a:fillRect/>
          </a:stretch>
        </p:blipFill>
        <p:spPr>
          <a:xfrm>
            <a:off x="698496" y="4404345"/>
            <a:ext cx="5071614" cy="2159392"/>
          </a:xfrm>
          <a:prstGeom prst="rect">
            <a:avLst/>
          </a:prstGeom>
        </p:spPr>
      </p:pic>
      <p:sp>
        <p:nvSpPr>
          <p:cNvPr id="5" name="TextBox 4"/>
          <p:cNvSpPr txBox="1"/>
          <p:nvPr/>
        </p:nvSpPr>
        <p:spPr>
          <a:xfrm>
            <a:off x="5770110" y="5022376"/>
            <a:ext cx="6353174" cy="923330"/>
          </a:xfrm>
          <a:prstGeom prst="rect">
            <a:avLst/>
          </a:prstGeom>
          <a:noFill/>
        </p:spPr>
        <p:txBody>
          <a:bodyPr wrap="square" rtlCol="0">
            <a:spAutoFit/>
          </a:bodyPr>
          <a:lstStyle/>
          <a:p>
            <a:r>
              <a:rPr lang="en-US" dirty="0" smtClean="0"/>
              <a:t>Now, instead entire Huffman, we need to store symbols in </a:t>
            </a:r>
          </a:p>
          <a:p>
            <a:r>
              <a:rPr lang="en-US" dirty="0" smtClean="0"/>
              <a:t>increasing order by their bit length and number of symbols </a:t>
            </a:r>
          </a:p>
          <a:p>
            <a:r>
              <a:rPr lang="en-US" dirty="0" smtClean="0"/>
              <a:t>for each bit length. This algorithm further reduces redundancy.</a:t>
            </a:r>
            <a:endParaRPr lang="en-IN" dirty="0"/>
          </a:p>
        </p:txBody>
      </p:sp>
    </p:spTree>
    <p:extLst>
      <p:ext uri="{BB962C8B-B14F-4D97-AF65-F5344CB8AC3E}">
        <p14:creationId xmlns:p14="http://schemas.microsoft.com/office/powerpoint/2010/main" val="1989249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20" y="890583"/>
            <a:ext cx="11505063" cy="3353866"/>
          </a:xfrm>
          <a:prstGeom prst="rect">
            <a:avLst/>
          </a:prstGeom>
        </p:spPr>
      </p:pic>
      <p:sp>
        <p:nvSpPr>
          <p:cNvPr id="3" name="TextBox 2"/>
          <p:cNvSpPr txBox="1"/>
          <p:nvPr/>
        </p:nvSpPr>
        <p:spPr>
          <a:xfrm>
            <a:off x="109180" y="232008"/>
            <a:ext cx="11259403" cy="584775"/>
          </a:xfrm>
          <a:prstGeom prst="rect">
            <a:avLst/>
          </a:prstGeom>
          <a:noFill/>
        </p:spPr>
        <p:txBody>
          <a:bodyPr wrap="square" rtlCol="0">
            <a:spAutoFit/>
          </a:bodyPr>
          <a:lstStyle/>
          <a:p>
            <a:r>
              <a:rPr lang="en-US" sz="3200" dirty="0" smtClean="0"/>
              <a:t>[Amir Said]…, Symbol Grouping </a:t>
            </a:r>
            <a:endParaRPr lang="en-IN" sz="3200" dirty="0"/>
          </a:p>
        </p:txBody>
      </p:sp>
      <p:sp>
        <p:nvSpPr>
          <p:cNvPr id="4" name="TextBox 3"/>
          <p:cNvSpPr txBox="1"/>
          <p:nvPr/>
        </p:nvSpPr>
        <p:spPr>
          <a:xfrm>
            <a:off x="163776" y="4244449"/>
            <a:ext cx="11546007" cy="1077218"/>
          </a:xfrm>
          <a:prstGeom prst="rect">
            <a:avLst/>
          </a:prstGeom>
          <a:noFill/>
        </p:spPr>
        <p:txBody>
          <a:bodyPr wrap="square" rtlCol="0">
            <a:spAutoFit/>
          </a:bodyPr>
          <a:lstStyle/>
          <a:p>
            <a:r>
              <a:rPr lang="en-US" sz="3200" dirty="0" smtClean="0"/>
              <a:t>[Amir Said]…, Symbol Grouping, Proposed</a:t>
            </a:r>
          </a:p>
          <a:p>
            <a:endParaRPr lang="en-IN" sz="3200" dirty="0"/>
          </a:p>
        </p:txBody>
      </p:sp>
      <p:pic>
        <p:nvPicPr>
          <p:cNvPr id="5" name="Picture 4"/>
          <p:cNvPicPr>
            <a:picLocks noChangeAspect="1"/>
          </p:cNvPicPr>
          <p:nvPr/>
        </p:nvPicPr>
        <p:blipFill>
          <a:blip r:embed="rId3"/>
          <a:stretch>
            <a:fillRect/>
          </a:stretch>
        </p:blipFill>
        <p:spPr>
          <a:xfrm>
            <a:off x="2619436" y="4783059"/>
            <a:ext cx="7520852" cy="1781512"/>
          </a:xfrm>
          <a:prstGeom prst="rect">
            <a:avLst/>
          </a:prstGeom>
        </p:spPr>
      </p:pic>
    </p:spTree>
    <p:extLst>
      <p:ext uri="{BB962C8B-B14F-4D97-AF65-F5344CB8AC3E}">
        <p14:creationId xmlns:p14="http://schemas.microsoft.com/office/powerpoint/2010/main" val="1332720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80064" y="1100316"/>
            <a:ext cx="9788270" cy="1247100"/>
          </a:xfrm>
          <a:prstGeom prst="rect">
            <a:avLst/>
          </a:prstGeom>
        </p:spPr>
      </p:pic>
      <p:sp>
        <p:nvSpPr>
          <p:cNvPr id="4" name="TextBox 3"/>
          <p:cNvSpPr txBox="1"/>
          <p:nvPr/>
        </p:nvSpPr>
        <p:spPr>
          <a:xfrm>
            <a:off x="163774" y="447301"/>
            <a:ext cx="4088555" cy="584775"/>
          </a:xfrm>
          <a:prstGeom prst="rect">
            <a:avLst/>
          </a:prstGeom>
          <a:noFill/>
        </p:spPr>
        <p:txBody>
          <a:bodyPr wrap="none" rtlCol="0">
            <a:spAutoFit/>
          </a:bodyPr>
          <a:lstStyle/>
          <a:p>
            <a:r>
              <a:rPr lang="en-US" sz="3200" dirty="0" smtClean="0"/>
              <a:t>Grouping Redundancy: </a:t>
            </a:r>
            <a:endParaRPr lang="en-IN" sz="3200" dirty="0"/>
          </a:p>
        </p:txBody>
      </p:sp>
      <p:sp>
        <p:nvSpPr>
          <p:cNvPr id="6" name="TextBox 5"/>
          <p:cNvSpPr txBox="1"/>
          <p:nvPr/>
        </p:nvSpPr>
        <p:spPr>
          <a:xfrm>
            <a:off x="163774" y="2442952"/>
            <a:ext cx="11559653" cy="3970318"/>
          </a:xfrm>
          <a:prstGeom prst="rect">
            <a:avLst/>
          </a:prstGeom>
          <a:noFill/>
        </p:spPr>
        <p:txBody>
          <a:bodyPr wrap="square" rtlCol="0">
            <a:spAutoFit/>
          </a:bodyPr>
          <a:lstStyle/>
          <a:p>
            <a:r>
              <a:rPr lang="en-US" sz="2800" dirty="0" smtClean="0"/>
              <a:t>On the basis of above expression, Author uses optimal condition in rest of the </a:t>
            </a:r>
          </a:p>
          <a:p>
            <a:r>
              <a:rPr lang="en-US" sz="2800" dirty="0" smtClean="0"/>
              <a:t>Paper:</a:t>
            </a:r>
          </a:p>
          <a:p>
            <a:pPr marL="514350" indent="-514350">
              <a:buAutoNum type="arabicParenR"/>
            </a:pPr>
            <a:r>
              <a:rPr lang="en-US" sz="2800" dirty="0" smtClean="0"/>
              <a:t>Find the partitions of source with the smallest number of group, for the complexity minimization. </a:t>
            </a:r>
          </a:p>
          <a:p>
            <a:pPr marL="514350" indent="-514350">
              <a:buAutoNum type="arabicParenR"/>
            </a:pPr>
            <a:r>
              <a:rPr lang="en-US" sz="2800" dirty="0" smtClean="0"/>
              <a:t>A necessary optimal condition to ascertain optimality.</a:t>
            </a:r>
          </a:p>
          <a:p>
            <a:pPr marL="514350" indent="-514350">
              <a:buAutoNum type="arabicParenR"/>
            </a:pPr>
            <a:r>
              <a:rPr lang="en-US" sz="2800" dirty="0" smtClean="0"/>
              <a:t>Optimal partitioning via dynamic programming</a:t>
            </a:r>
          </a:p>
          <a:p>
            <a:pPr marL="514350" indent="-514350">
              <a:buAutoNum type="arabicParenR"/>
            </a:pPr>
            <a:r>
              <a:rPr lang="en-US" sz="2800" dirty="0" smtClean="0"/>
              <a:t>In addition, some mathematical properties</a:t>
            </a:r>
          </a:p>
          <a:p>
            <a:r>
              <a:rPr lang="en-US" sz="2800" dirty="0"/>
              <a:t> </a:t>
            </a:r>
            <a:r>
              <a:rPr lang="en-US" sz="2800" dirty="0" smtClean="0"/>
              <a:t>   Finally, analysis of the computational complexity is given. </a:t>
            </a:r>
          </a:p>
          <a:p>
            <a:pPr marL="514350" indent="-514350">
              <a:buAutoNum type="arabicParenR"/>
            </a:pPr>
            <a:endParaRPr lang="en-IN" sz="2800" dirty="0"/>
          </a:p>
        </p:txBody>
      </p:sp>
    </p:spTree>
    <p:extLst>
      <p:ext uri="{BB962C8B-B14F-4D97-AF65-F5344CB8AC3E}">
        <p14:creationId xmlns:p14="http://schemas.microsoft.com/office/powerpoint/2010/main" val="4240421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432" y="423081"/>
            <a:ext cx="11559655" cy="7971413"/>
          </a:xfrm>
          <a:prstGeom prst="rect">
            <a:avLst/>
          </a:prstGeom>
          <a:noFill/>
        </p:spPr>
        <p:txBody>
          <a:bodyPr wrap="square" rtlCol="0">
            <a:spAutoFit/>
          </a:bodyPr>
          <a:lstStyle/>
          <a:p>
            <a:r>
              <a:rPr lang="en-US" sz="3200" dirty="0" smtClean="0"/>
              <a:t>Gaps</a:t>
            </a:r>
            <a:r>
              <a:rPr lang="en-US" sz="3200" dirty="0" smtClean="0"/>
              <a:t>:</a:t>
            </a:r>
            <a:endParaRPr lang="en-US" sz="3200" dirty="0" smtClean="0"/>
          </a:p>
          <a:p>
            <a:pPr marL="514350" indent="-514350">
              <a:buAutoNum type="arabicParenR"/>
            </a:pPr>
            <a:r>
              <a:rPr lang="en-US" sz="3200" dirty="0" smtClean="0"/>
              <a:t>As per my survey, for alphabet portioning, Huffman algorithms is not </a:t>
            </a:r>
            <a:r>
              <a:rPr lang="en-US" sz="3200" dirty="0" smtClean="0"/>
              <a:t>proposed yet </a:t>
            </a:r>
            <a:r>
              <a:rPr lang="en-US" sz="3200" dirty="0" smtClean="0"/>
              <a:t>to achieve same avg. code-word length as conventional Huffman. </a:t>
            </a:r>
          </a:p>
          <a:p>
            <a:endParaRPr lang="en-US" sz="3200" dirty="0" smtClean="0"/>
          </a:p>
          <a:p>
            <a:r>
              <a:rPr lang="en-US" sz="3200" dirty="0" smtClean="0"/>
              <a:t>Author suggestion (page 6): </a:t>
            </a:r>
            <a:r>
              <a:rPr lang="en-US" sz="3200" dirty="0"/>
              <a:t>F</a:t>
            </a:r>
            <a:r>
              <a:rPr lang="en-US" sz="3200" dirty="0" smtClean="0"/>
              <a:t>or fractional number of bits, we can use arithmetic coding or </a:t>
            </a:r>
            <a:r>
              <a:rPr lang="en-US" sz="3200" dirty="0" err="1" smtClean="0"/>
              <a:t>Golomb</a:t>
            </a:r>
            <a:r>
              <a:rPr lang="en-US" sz="3200" dirty="0" smtClean="0"/>
              <a:t> code. </a:t>
            </a:r>
          </a:p>
          <a:p>
            <a:r>
              <a:rPr lang="en-US" sz="3200" dirty="0" smtClean="0">
                <a:solidFill>
                  <a:srgbClr val="FF0000"/>
                </a:solidFill>
              </a:rPr>
              <a:t>Observation</a:t>
            </a:r>
            <a:r>
              <a:rPr lang="en-US" sz="3200" dirty="0" smtClean="0">
                <a:solidFill>
                  <a:srgbClr val="FF0000"/>
                </a:solidFill>
              </a:rPr>
              <a:t>: </a:t>
            </a:r>
          </a:p>
          <a:p>
            <a:r>
              <a:rPr lang="en-US" sz="3200" dirty="0" smtClean="0"/>
              <a:t>1)</a:t>
            </a:r>
            <a:r>
              <a:rPr lang="en-US" sz="3200" dirty="0" smtClean="0"/>
              <a:t>Define </a:t>
            </a:r>
            <a:r>
              <a:rPr lang="en-US" sz="3200" dirty="0" smtClean="0"/>
              <a:t>some set of rules to achieve same avg. code-word length as conventional Huffman, since it is possible only for some specific group size combinations. </a:t>
            </a:r>
            <a:endParaRPr lang="en-US" sz="3200" dirty="0" smtClean="0"/>
          </a:p>
          <a:p>
            <a:r>
              <a:rPr lang="en-US" sz="3200" dirty="0" smtClean="0"/>
              <a:t>2) Additionally, we can apply optimization technique as in </a:t>
            </a:r>
            <a:r>
              <a:rPr lang="en-US" sz="3200" dirty="0"/>
              <a:t>[Amir Said]</a:t>
            </a:r>
            <a:endParaRPr lang="en-US" sz="3200" dirty="0" smtClean="0"/>
          </a:p>
          <a:p>
            <a:endParaRPr lang="en-US" sz="3200" dirty="0" smtClean="0"/>
          </a:p>
          <a:p>
            <a:endParaRPr lang="en-US" sz="3200" dirty="0" smtClean="0"/>
          </a:p>
          <a:p>
            <a:endParaRPr lang="en-IN" sz="3200" dirty="0"/>
          </a:p>
        </p:txBody>
      </p:sp>
    </p:spTree>
    <p:extLst>
      <p:ext uri="{BB962C8B-B14F-4D97-AF65-F5344CB8AC3E}">
        <p14:creationId xmlns:p14="http://schemas.microsoft.com/office/powerpoint/2010/main" val="4134375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03" y="631546"/>
            <a:ext cx="11914497" cy="5509200"/>
          </a:xfrm>
          <a:prstGeom prst="rect">
            <a:avLst/>
          </a:prstGeom>
        </p:spPr>
        <p:txBody>
          <a:bodyPr wrap="square">
            <a:spAutoFit/>
          </a:bodyPr>
          <a:lstStyle/>
          <a:p>
            <a:pPr algn="just"/>
            <a:r>
              <a:rPr lang="en-US" sz="3200" dirty="0" smtClean="0"/>
              <a:t>2) </a:t>
            </a:r>
            <a:r>
              <a:rPr lang="en-US" sz="3200" dirty="0"/>
              <a:t>[Amir Said] trade </a:t>
            </a:r>
            <a:r>
              <a:rPr lang="en-US" sz="3200" dirty="0" smtClean="0"/>
              <a:t>with compression ratio and improve computational complexity, however, other paper [</a:t>
            </a:r>
            <a:r>
              <a:rPr lang="en-US" sz="3200" dirty="0" err="1" smtClean="0"/>
              <a:t>Painsky</a:t>
            </a:r>
            <a:r>
              <a:rPr lang="en-US" sz="3200" dirty="0" smtClean="0"/>
              <a:t> et.al.] emphasize on the compression rather than  computational complexity. Additionally, [</a:t>
            </a:r>
            <a:r>
              <a:rPr lang="en-US" sz="3200" dirty="0" err="1" smtClean="0"/>
              <a:t>Painsky</a:t>
            </a:r>
            <a:r>
              <a:rPr lang="en-US" sz="3200" dirty="0" smtClean="0"/>
              <a:t> et.al.] do not provide comparison with respect to computational complexity.</a:t>
            </a:r>
          </a:p>
          <a:p>
            <a:endParaRPr lang="en-US" sz="3200" dirty="0" smtClean="0"/>
          </a:p>
          <a:p>
            <a:r>
              <a:rPr lang="en-US" sz="3200" dirty="0" smtClean="0"/>
              <a:t>Observation</a:t>
            </a:r>
            <a:r>
              <a:rPr lang="en-US" sz="3200" dirty="0" smtClean="0"/>
              <a:t>: </a:t>
            </a:r>
            <a:r>
              <a:rPr lang="en-US" sz="3200" dirty="0" smtClean="0"/>
              <a:t>As per my suggestion, if we apply canonical strategy with proposed Huffman in two part i.e., group and symbol index, further improvement can be observed  w.r.t. compression ratio.  Additionally, we can compare our results with both literatures in terms of computational complexity and  compression ratio. </a:t>
            </a:r>
          </a:p>
        </p:txBody>
      </p:sp>
    </p:spTree>
    <p:extLst>
      <p:ext uri="{BB962C8B-B14F-4D97-AF65-F5344CB8AC3E}">
        <p14:creationId xmlns:p14="http://schemas.microsoft.com/office/powerpoint/2010/main" val="2599643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7976" y="2333767"/>
            <a:ext cx="3408882" cy="1015663"/>
          </a:xfrm>
          <a:prstGeom prst="rect">
            <a:avLst/>
          </a:prstGeom>
          <a:noFill/>
        </p:spPr>
        <p:txBody>
          <a:bodyPr wrap="none" rtlCol="0">
            <a:spAutoFit/>
          </a:bodyPr>
          <a:lstStyle/>
          <a:p>
            <a:r>
              <a:rPr lang="en-US" sz="6000" dirty="0" smtClean="0">
                <a:solidFill>
                  <a:srgbClr val="FF0000"/>
                </a:solidFill>
              </a:rPr>
              <a:t>Thank you</a:t>
            </a:r>
            <a:endParaRPr lang="en-IN" sz="6000" dirty="0">
              <a:solidFill>
                <a:srgbClr val="FF0000"/>
              </a:solidFill>
            </a:endParaRPr>
          </a:p>
        </p:txBody>
      </p:sp>
    </p:spTree>
    <p:extLst>
      <p:ext uri="{BB962C8B-B14F-4D97-AF65-F5344CB8AC3E}">
        <p14:creationId xmlns:p14="http://schemas.microsoft.com/office/powerpoint/2010/main" val="189529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366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 Math</vt:lpstr>
      <vt:lpstr>LKNLA J+ CM R 10</vt:lpstr>
      <vt:lpstr>Times New Roman</vt:lpstr>
      <vt:lpstr>Wingdings</vt:lpstr>
      <vt:lpstr>Office Theme</vt:lpstr>
      <vt:lpstr>   Proposed Work: Alphabet Partitioning   Dr. Abhishek Kumar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32</cp:revision>
  <dcterms:created xsi:type="dcterms:W3CDTF">2022-04-16T08:40:20Z</dcterms:created>
  <dcterms:modified xsi:type="dcterms:W3CDTF">2022-04-18T10:29:09Z</dcterms:modified>
</cp:coreProperties>
</file>