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8" r:id="rId5"/>
    <p:sldId id="267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89612D-F211-40DF-AD15-4E52497F84BA}" type="datetime1">
              <a:rPr lang="ru-RU" noProof="1" smtClean="0"/>
              <a:t>26.02.2023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FB2356-45F8-4CBB-BBF8-E3F4E0C0F34E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40868277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88E00D-6AD2-4F58-A327-EC8E6949A088}" type="datetime1">
              <a:rPr lang="ru-RU" noProof="1" smtClean="0"/>
              <a:t>26.02.2023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900A82-9926-4DBA-8BA5-A22EEB8ACF8E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C900A82-9926-4DBA-8BA5-A22EEB8ACF8E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56157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Прямая соединительная линия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Прямоугольник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Прямоугольник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Равнобедренный треугольник 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Прямоугольник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Прямоугольник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Прямоугольник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Равнобедренный треугольник 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Равнобедренный треугольник 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rtlCol="0"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rtlCol="0"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1" smtClean="0"/>
              <a:t>Образец подзаголовка</a:t>
            </a:r>
            <a:endParaRPr lang="ru-RU" noProof="1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57694A-CB6A-4BB7-9EA2-41A56E0588EE}" type="datetime1">
              <a:rPr lang="ru-RU" noProof="1" dirty="0" smtClean="0"/>
              <a:t>26.02.2023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D71785-A444-48DB-A483-06A8C3F38B6E}" type="datetime1">
              <a:rPr lang="ru-RU" noProof="1" smtClean="0"/>
              <a:t>26.02.2023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70CB8-C3E2-491E-B331-188F8986691E}" type="datetime1">
              <a:rPr lang="ru-RU" noProof="1" smtClean="0"/>
              <a:t>26.02.2023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sp>
        <p:nvSpPr>
          <p:cNvPr id="20" name="Надпись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ru-RU" sz="8000" noProof="1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22" name="Надпись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ru-RU" sz="8000" noProof="1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 lang="ru-RU" noProof="1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rtlCol="0" anchor="b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9605D2-5C38-49CC-A76A-25AA3ED827E7}" type="datetime1">
              <a:rPr lang="ru-RU" noProof="1" smtClean="0"/>
              <a:t>26.02.2023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D578EA-8A2A-49F5-BF01-EC0F118D4D8D}" type="datetime1">
              <a:rPr lang="ru-RU" noProof="1" smtClean="0"/>
              <a:t>26.02.2023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sp>
        <p:nvSpPr>
          <p:cNvPr id="24" name="Надпись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ru-RU" sz="8000" noProof="1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  <p:sp>
        <p:nvSpPr>
          <p:cNvPr id="25" name="Надпись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ru-RU" sz="8000" noProof="1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23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BD6715-A26C-41FE-9C03-788EDB50B17F}" type="datetime1">
              <a:rPr lang="ru-RU" noProof="1" smtClean="0"/>
              <a:t>26.02.2023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6EEF9A-77A3-427A-AE0A-6A8B93DF7E2C}" type="datetime1">
              <a:rPr lang="ru-RU" noProof="1" smtClean="0"/>
              <a:t>26.02.2023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9333C77-0158-454C-844F-B7AB9BD7DAD4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rtlCol="0" anchor="ctr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3623CE-5BC3-4536-B7A8-7F5D7A252FC4}" type="datetime1">
              <a:rPr lang="ru-RU" noProof="1" smtClean="0"/>
              <a:t>26.02.2023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35C719-ECC3-424F-93DD-DDA1B28857E9}" type="datetime1">
              <a:rPr lang="ru-RU" noProof="1" smtClean="0"/>
              <a:t>26.02.2023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636FE2-25FC-40F3-9395-0611F2D7A48E}" type="datetime1">
              <a:rPr lang="ru-RU" noProof="1" smtClean="0"/>
              <a:t>26.02.2023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218EDC-688C-42D9-AB7B-2F32892A89B4}" type="datetime1">
              <a:rPr lang="ru-RU" noProof="1" smtClean="0"/>
              <a:t>26.02.2023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FF9F0C5-380F-41C2-899A-BAC0F0927E16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6811AE-207E-427D-AFED-BE53335BDA74}" type="datetime1">
              <a:rPr lang="ru-RU" noProof="1" smtClean="0"/>
              <a:t>26.02.2023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498085-E371-4135-BE98-F22DB5FD60D7}" type="datetime1">
              <a:rPr lang="ru-RU" noProof="1" smtClean="0"/>
              <a:t>26.02.2023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EFAB7-A3B4-4FBF-95FE-E28AFF665048}" type="datetime1">
              <a:rPr lang="ru-RU" noProof="1" smtClean="0"/>
              <a:t>26.02.2023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rtlCol="0" anchor="b">
            <a:normAutofit/>
          </a:bodyPr>
          <a:lstStyle>
            <a:lvl1pPr>
              <a:defRPr sz="200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0D087F-21B8-4581-B6D8-201303165DD0}" type="datetime1">
              <a:rPr lang="ru-RU" noProof="1" smtClean="0"/>
              <a:t>26.02.2023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19954A3-9DFD-4C44-94BA-B95130A3BA1C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77334" y="609600"/>
            <a:ext cx="8596668" cy="38457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B76EF7-608B-4858-9A4C-7FDB1D86CCD4}" type="datetime1">
              <a:rPr lang="ru-RU" noProof="1" smtClean="0"/>
              <a:t>26.02.2023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Прямая соединительная линия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Прямоугольник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Прямоугольник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Равнобедренный треугольник 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Прямоугольник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Прямоугольник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Прямоугольник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Равнобедренный треугольник 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Равнобедренный треугольник 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BBC65CD-3FD7-42AC-92F3-C1DEED1CDD22}" type="datetime1">
              <a:rPr lang="ru-RU" noProof="1" smtClean="0"/>
              <a:t>26.02.2023</a:t>
            </a:fld>
            <a:endParaRPr lang="ru-RU" noProof="1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Прямоугольник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Прямоугольник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Равнобедренный треугольник 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Прямоугольник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Равнобедренный треугольник 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Полилиния: фигура 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49" name="Равнобедренный треугольник 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 rtlCol="0">
            <a:normAutofit fontScale="90000"/>
          </a:bodyPr>
          <a:lstStyle/>
          <a:p>
            <a:pPr algn="l"/>
            <a:r>
              <a:rPr lang="ru-RU" sz="4800" noProof="1" smtClean="0">
                <a:solidFill>
                  <a:srgbClr val="FFFFFF"/>
                </a:solidFill>
              </a:rPr>
              <a:t>Политика информационной безопасности туристической компании</a:t>
            </a:r>
            <a:endParaRPr lang="ru-RU" sz="4800" noProof="1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7"/>
            <a:ext cx="6112077" cy="1811695"/>
          </a:xfrm>
        </p:spPr>
        <p:txBody>
          <a:bodyPr rtlCol="0">
            <a:normAutofit fontScale="92500" lnSpcReduction="10000"/>
          </a:bodyPr>
          <a:lstStyle/>
          <a:p>
            <a:pPr algn="l" rtl="0"/>
            <a:r>
              <a:rPr lang="ru-RU" noProof="1" smtClean="0">
                <a:solidFill>
                  <a:srgbClr val="FFFFFF">
                    <a:alpha val="70000"/>
                  </a:srgbClr>
                </a:solidFill>
              </a:rPr>
              <a:t>Выполнил:</a:t>
            </a:r>
          </a:p>
          <a:p>
            <a:pPr algn="l" rtl="0"/>
            <a:r>
              <a:rPr lang="ru-RU" noProof="1" smtClean="0">
                <a:solidFill>
                  <a:srgbClr val="FFFFFF">
                    <a:alpha val="70000"/>
                  </a:srgbClr>
                </a:solidFill>
              </a:rPr>
              <a:t>Студент 3 курса 6 группы</a:t>
            </a:r>
          </a:p>
          <a:p>
            <a:pPr algn="l" rtl="0"/>
            <a:r>
              <a:rPr lang="ru-RU" noProof="1" smtClean="0">
                <a:solidFill>
                  <a:srgbClr val="FFFFFF">
                    <a:alpha val="70000"/>
                  </a:srgbClr>
                </a:solidFill>
              </a:rPr>
              <a:t>Мануйлов М.А.</a:t>
            </a:r>
          </a:p>
          <a:p>
            <a:pPr algn="l" rtl="0"/>
            <a:r>
              <a:rPr lang="ru-RU" noProof="1" smtClean="0">
                <a:solidFill>
                  <a:srgbClr val="FFFFFF">
                    <a:alpha val="70000"/>
                  </a:srgbClr>
                </a:solidFill>
              </a:rPr>
              <a:t>Проверил:</a:t>
            </a:r>
          </a:p>
          <a:p>
            <a:pPr algn="l" rtl="0"/>
            <a:r>
              <a:rPr lang="ru-RU" noProof="1" smtClean="0">
                <a:solidFill>
                  <a:srgbClr val="FFFFFF">
                    <a:alpha val="70000"/>
                  </a:srgbClr>
                </a:solidFill>
              </a:rPr>
              <a:t>Сазонова Д.В.</a:t>
            </a:r>
            <a:endParaRPr lang="ru-RU" noProof="1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Шкала оценки ущерба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292644"/>
              </p:ext>
            </p:extLst>
          </p:nvPr>
        </p:nvGraphicFramePr>
        <p:xfrm>
          <a:off x="677863" y="2160588"/>
          <a:ext cx="8596312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320">
                  <a:extLst>
                    <a:ext uri="{9D8B030D-6E8A-4147-A177-3AD203B41FA5}">
                      <a16:colId xmlns:a16="http://schemas.microsoft.com/office/drawing/2014/main" val="804080632"/>
                    </a:ext>
                  </a:extLst>
                </a:gridCol>
                <a:gridCol w="7157992">
                  <a:extLst>
                    <a:ext uri="{9D8B030D-6E8A-4147-A177-3AD203B41FA5}">
                      <a16:colId xmlns:a16="http://schemas.microsoft.com/office/drawing/2014/main" val="436536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Величина</a:t>
                      </a:r>
                      <a:r>
                        <a:rPr lang="ru-RU" baseline="0" dirty="0" smtClean="0"/>
                        <a:t> ущерба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23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 smtClean="0"/>
                        <a:t>Раскрытие информации принесет ничтожный моральный и финансовый ущерб компании 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47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 smtClean="0"/>
                        <a:t>Ущерб от атаки есть, но он незначителен, основные операции и положение компании на рынке не затронуты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2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 smtClean="0"/>
                        <a:t>Деятельность компании не ведется в течение некоторого времени, за это время компания терпит убытки, но ее положение на рынке и количество клиентов изменяются минимально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14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 smtClean="0"/>
                        <a:t>Значительные потери на рынке и в прибыли. Уходит ощутимая часть клиентов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72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 smtClean="0"/>
                        <a:t>Потери очень значительны, на долгий</a:t>
                      </a:r>
                      <a:r>
                        <a:rPr lang="ru-RU" sz="1600" baseline="0" dirty="0" smtClean="0"/>
                        <a:t> период теряется положение на рынке</a:t>
                      </a:r>
                      <a:r>
                        <a:rPr lang="ru-RU" sz="1600" dirty="0" smtClean="0"/>
                        <a:t>. Для восстановления положения требуются крупные финансовые займы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5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 smtClean="0"/>
                        <a:t>Компания прекращает существование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267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6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Вероятностно-временная шкала реализации несанкционированного доступа к информационным ресурсам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638041"/>
              </p:ext>
            </p:extLst>
          </p:nvPr>
        </p:nvGraphicFramePr>
        <p:xfrm>
          <a:off x="677863" y="2160588"/>
          <a:ext cx="859631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657">
                  <a:extLst>
                    <a:ext uri="{9D8B030D-6E8A-4147-A177-3AD203B41FA5}">
                      <a16:colId xmlns:a16="http://schemas.microsoft.com/office/drawing/2014/main" val="2488185424"/>
                    </a:ext>
                  </a:extLst>
                </a:gridCol>
                <a:gridCol w="7018655">
                  <a:extLst>
                    <a:ext uri="{9D8B030D-6E8A-4147-A177-3AD203B41FA5}">
                      <a16:colId xmlns:a16="http://schemas.microsoft.com/office/drawing/2014/main" val="2957402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Вероятность события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Средняя</a:t>
                      </a:r>
                      <a:r>
                        <a:rPr lang="ru-RU" baseline="0" dirty="0" smtClean="0"/>
                        <a:t> частота события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760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Данный вид атаки отсутствует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89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Реже</a:t>
                      </a:r>
                      <a:r>
                        <a:rPr lang="ru-RU" baseline="0" dirty="0" smtClean="0"/>
                        <a:t> чем раз в год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8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Около одного раза в год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32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Около одного раза в месяц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23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Около одного раза в неделю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71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0,5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Практически ежедневно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293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024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рисков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666305"/>
              </p:ext>
            </p:extLst>
          </p:nvPr>
        </p:nvGraphicFramePr>
        <p:xfrm>
          <a:off x="677863" y="2160588"/>
          <a:ext cx="8596312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8937">
                  <a:extLst>
                    <a:ext uri="{9D8B030D-6E8A-4147-A177-3AD203B41FA5}">
                      <a16:colId xmlns:a16="http://schemas.microsoft.com/office/drawing/2014/main" val="283353334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619886240"/>
                    </a:ext>
                  </a:extLst>
                </a:gridCol>
                <a:gridCol w="1654629">
                  <a:extLst>
                    <a:ext uri="{9D8B030D-6E8A-4147-A177-3AD203B41FA5}">
                      <a16:colId xmlns:a16="http://schemas.microsoft.com/office/drawing/2014/main" val="1135250405"/>
                    </a:ext>
                  </a:extLst>
                </a:gridCol>
                <a:gridCol w="1462586">
                  <a:extLst>
                    <a:ext uri="{9D8B030D-6E8A-4147-A177-3AD203B41FA5}">
                      <a16:colId xmlns:a16="http://schemas.microsoft.com/office/drawing/2014/main" val="1304020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r>
                        <a:rPr lang="ru-RU" baseline="0" dirty="0" smtClean="0"/>
                        <a:t> атаки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Ущерб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Вероятность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Риск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00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DDOS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атака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0,3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0,6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73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Спам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0,5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30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НСД</a:t>
                      </a:r>
                      <a:r>
                        <a:rPr lang="ru-RU" baseline="0" dirty="0" smtClean="0"/>
                        <a:t> к личным данным клиентов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0,1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0,3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2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Утечка корпоративной</a:t>
                      </a:r>
                      <a:r>
                        <a:rPr lang="ru-RU" baseline="0" dirty="0" smtClean="0"/>
                        <a:t> информации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0,2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0,6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19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Использование</a:t>
                      </a:r>
                      <a:r>
                        <a:rPr lang="ru-RU" baseline="0" dirty="0" smtClean="0"/>
                        <a:t> уязвимостей в общедоступных ресурсах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0,4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0,8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70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Потеря</a:t>
                      </a:r>
                      <a:r>
                        <a:rPr lang="ru-RU" baseline="0" dirty="0" smtClean="0"/>
                        <a:t> данных в следствии катаклизма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0,2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0,8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657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ИТОГО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3,1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1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78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обеспечения требуемого уровня защищенности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Защита помещений и кабинетов. Установка оборудования идентификации сотрудников доступе на рабочие места;</a:t>
            </a:r>
          </a:p>
          <a:p>
            <a:r>
              <a:rPr lang="ru-RU" dirty="0" smtClean="0"/>
              <a:t>Обеспечение парольной защитой рабочего оборудования. Организация смены паролей сотрудников при истечении срока пароля;</a:t>
            </a:r>
          </a:p>
          <a:p>
            <a:r>
              <a:rPr lang="ru-RU" dirty="0" smtClean="0"/>
              <a:t>Формирования плана действий в случае появления угрозы;</a:t>
            </a:r>
          </a:p>
          <a:p>
            <a:r>
              <a:rPr lang="ru-RU" dirty="0" smtClean="0"/>
              <a:t>Частые инструктажи сотрудников;</a:t>
            </a:r>
          </a:p>
          <a:p>
            <a:r>
              <a:rPr lang="ru-RU" dirty="0" smtClean="0"/>
              <a:t>Разработка ПО, требующего подтверждения вышестоящим сотрудником действия, потенциально создающим угрозу безопасности;</a:t>
            </a:r>
          </a:p>
          <a:p>
            <a:r>
              <a:rPr lang="ru-RU" dirty="0" smtClean="0"/>
              <a:t>Использование антивирусов, </a:t>
            </a:r>
            <a:r>
              <a:rPr lang="ru-RU" dirty="0" err="1" smtClean="0"/>
              <a:t>фаэрволов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Шифрование данных;</a:t>
            </a:r>
          </a:p>
          <a:p>
            <a:r>
              <a:rPr lang="ru-RU" dirty="0" smtClean="0"/>
              <a:t>Резервное копирование информации;</a:t>
            </a:r>
          </a:p>
          <a:p>
            <a:r>
              <a:rPr lang="ru-RU" dirty="0" smtClean="0"/>
              <a:t>Строгий подбор сотрудников.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233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Georgia" panose="02040502050405020303" pitchFamily="18" charset="0"/>
              </a:rPr>
              <a:t>В ходе лабораторной работы были проанализированы риски, связанные с информационной безопасностью </a:t>
            </a:r>
            <a:r>
              <a:rPr lang="ru-RU" dirty="0" smtClean="0">
                <a:latin typeface="Georgia" panose="02040502050405020303" pitchFamily="18" charset="0"/>
              </a:rPr>
              <a:t>туристической компании. </a:t>
            </a:r>
            <a:r>
              <a:rPr lang="ru-RU" dirty="0">
                <a:latin typeface="Georgia" panose="02040502050405020303" pitchFamily="18" charset="0"/>
              </a:rPr>
              <a:t>Были предусмотрены явления, которые могут оказать влияние на целостность системы и вывести ее из строя. Разработанная политика безопасности не способна обеспечить полную защиту всей информации, но она необходима для обеспечения некоторых гарантий. </a:t>
            </a:r>
          </a:p>
        </p:txBody>
      </p:sp>
    </p:spTree>
    <p:extLst>
      <p:ext uri="{BB962C8B-B14F-4D97-AF65-F5344CB8AC3E}">
        <p14:creationId xmlns:p14="http://schemas.microsoft.com/office/powerpoint/2010/main" val="65521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разработки политики информационной безопасности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Основными целями Политики информационной безопасности являются защита </a:t>
            </a:r>
            <a:r>
              <a:rPr lang="ru-RU" dirty="0" smtClean="0"/>
              <a:t>информации предприятия </a:t>
            </a:r>
            <a:r>
              <a:rPr lang="ru-RU" dirty="0"/>
              <a:t>от возможного нанесения материального, физического, морального или иного ущерба, посредством случайного или преднамеренного воздействия на информацию, ее носители, процессы обработки и передачи, а так же обеспечение эффективной работы </a:t>
            </a:r>
            <a:r>
              <a:rPr lang="ru-RU" dirty="0" smtClean="0"/>
              <a:t>всей компании при осуществлении её деятельности.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955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</a:t>
            </a:r>
            <a:r>
              <a:rPr lang="ru-RU" dirty="0"/>
              <a:t>политики информационной </a:t>
            </a:r>
            <a:r>
              <a:rPr lang="ru-RU" dirty="0" smtClean="0"/>
              <a:t>безопасности компании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Защита ресурсов компании от угроз связанных с несанкционированным доступом злоумышленника к ним;</a:t>
            </a:r>
          </a:p>
          <a:p>
            <a:r>
              <a:rPr lang="ru-RU" dirty="0" smtClean="0"/>
              <a:t>Уменьшение рисков;</a:t>
            </a:r>
          </a:p>
          <a:p>
            <a:r>
              <a:rPr lang="ru-RU" dirty="0" smtClean="0"/>
              <a:t>Снижение вреда от ошибочных действий персонала;</a:t>
            </a:r>
          </a:p>
          <a:p>
            <a:r>
              <a:rPr lang="ru-RU" dirty="0" smtClean="0"/>
              <a:t>Снижение вреда от технических сбоев;</a:t>
            </a:r>
          </a:p>
          <a:p>
            <a:r>
              <a:rPr lang="ru-RU" dirty="0" smtClean="0"/>
              <a:t>Ознакомление сотрудников с алгоритмом действий в случае появления угроз информационной безопасности;</a:t>
            </a:r>
          </a:p>
          <a:p>
            <a:r>
              <a:rPr lang="ru-RU" dirty="0" smtClean="0"/>
              <a:t>Контроль безопасного хранения и переноса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930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туристической компании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09600"/>
            <a:ext cx="8596667" cy="384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8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угрозы и их 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Естественные и искусственные;</a:t>
            </a:r>
          </a:p>
          <a:p>
            <a:r>
              <a:rPr lang="ru-RU" dirty="0" smtClean="0"/>
              <a:t>Преднамеренные и непреднамеренные;</a:t>
            </a:r>
          </a:p>
          <a:p>
            <a:r>
              <a:rPr lang="ru-RU" dirty="0" smtClean="0"/>
              <a:t>Внешние и внутренние.</a:t>
            </a:r>
          </a:p>
        </p:txBody>
      </p:sp>
    </p:spTree>
    <p:extLst>
      <p:ext uri="{BB962C8B-B14F-4D97-AF65-F5344CB8AC3E}">
        <p14:creationId xmlns:p14="http://schemas.microsoft.com/office/powerpoint/2010/main" val="3903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угрозы и их </a:t>
            </a:r>
            <a:r>
              <a:rPr lang="ru-RU" dirty="0" smtClean="0"/>
              <a:t>источники: естественные и искусственные угрозы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Естественные угрозы </a:t>
            </a:r>
            <a:r>
              <a:rPr lang="ru-RU" dirty="0" smtClean="0"/>
              <a:t>– угрозы которые не зависят от деятельности человека.</a:t>
            </a:r>
          </a:p>
          <a:p>
            <a:r>
              <a:rPr lang="ru-RU" dirty="0" smtClean="0"/>
              <a:t>Катаклизмы природного или техногенного характера.</a:t>
            </a:r>
          </a:p>
          <a:p>
            <a:pPr marL="0" indent="0">
              <a:buNone/>
            </a:pPr>
            <a:r>
              <a:rPr lang="ru-RU" b="1" dirty="0" smtClean="0"/>
              <a:t>Искусственные угрозы </a:t>
            </a:r>
            <a:r>
              <a:rPr lang="ru-RU" dirty="0" smtClean="0"/>
              <a:t>– угрозы которые напрямую связаны с деятельностью человека.</a:t>
            </a:r>
          </a:p>
          <a:p>
            <a:r>
              <a:rPr lang="ru-RU" dirty="0" smtClean="0"/>
              <a:t>Несанкционированный доступ к оборудованию;</a:t>
            </a:r>
          </a:p>
          <a:p>
            <a:r>
              <a:rPr lang="ru-RU" dirty="0" smtClean="0"/>
              <a:t>Ошибки персонала, приводящие к нарушению безопасности.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617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угрозы и их источники: </a:t>
            </a:r>
            <a:r>
              <a:rPr lang="ru-RU" dirty="0" smtClean="0"/>
              <a:t>преднамеренные </a:t>
            </a:r>
            <a:r>
              <a:rPr lang="ru-RU" dirty="0"/>
              <a:t>и </a:t>
            </a:r>
            <a:r>
              <a:rPr lang="ru-RU" dirty="0" smtClean="0"/>
              <a:t>непреднамеренные </a:t>
            </a:r>
            <a:r>
              <a:rPr lang="ru-RU" dirty="0"/>
              <a:t>угрозы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Преднамеренные </a:t>
            </a:r>
            <a:r>
              <a:rPr lang="ru-RU" b="1" dirty="0"/>
              <a:t>угрозы </a:t>
            </a:r>
            <a:r>
              <a:rPr lang="ru-RU" dirty="0"/>
              <a:t>– угрозы которые </a:t>
            </a:r>
            <a:r>
              <a:rPr lang="ru-RU" dirty="0" smtClean="0"/>
              <a:t>создаются человеком умышленно.</a:t>
            </a:r>
            <a:endParaRPr lang="ru-RU" dirty="0"/>
          </a:p>
          <a:p>
            <a:r>
              <a:rPr lang="ru-RU" dirty="0" smtClean="0"/>
              <a:t>Умышленная установка вредоносного ПО на оборудование;</a:t>
            </a:r>
          </a:p>
          <a:p>
            <a:r>
              <a:rPr lang="en-US" dirty="0" smtClean="0"/>
              <a:t>DDOS </a:t>
            </a:r>
            <a:r>
              <a:rPr lang="ru-RU" dirty="0" smtClean="0"/>
              <a:t>атаки;</a:t>
            </a:r>
          </a:p>
          <a:p>
            <a:r>
              <a:rPr lang="ru-RU" dirty="0" smtClean="0"/>
              <a:t>Умышленное приведение оборудования в негодность.</a:t>
            </a:r>
            <a:endParaRPr lang="ru-RU" dirty="0"/>
          </a:p>
          <a:p>
            <a:pPr marL="0" indent="0">
              <a:buNone/>
            </a:pPr>
            <a:r>
              <a:rPr lang="ru-RU" b="1" dirty="0" smtClean="0"/>
              <a:t>Непреднамеренные </a:t>
            </a:r>
            <a:r>
              <a:rPr lang="ru-RU" b="1" dirty="0"/>
              <a:t>угрозы </a:t>
            </a:r>
            <a:r>
              <a:rPr lang="ru-RU" dirty="0"/>
              <a:t>– угрозы которые </a:t>
            </a:r>
            <a:r>
              <a:rPr lang="ru-RU" dirty="0" smtClean="0"/>
              <a:t>создаются человеком случайно, без злого умысла.</a:t>
            </a:r>
            <a:endParaRPr lang="ru-RU" dirty="0"/>
          </a:p>
          <a:p>
            <a:r>
              <a:rPr lang="ru-RU" dirty="0" smtClean="0"/>
              <a:t>Установка программ, замаскированных под полезные, на деле являющиеся вредоносными;</a:t>
            </a:r>
            <a:endParaRPr lang="ru-RU" dirty="0"/>
          </a:p>
          <a:p>
            <a:r>
              <a:rPr lang="ru-RU" dirty="0" smtClean="0"/>
              <a:t>Случайная отправка почтового сообщения с корпоративной информацией лицу, не являющемуся сотрудником компании.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68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угрозы и их источники: </a:t>
            </a:r>
            <a:r>
              <a:rPr lang="ru-RU" dirty="0" smtClean="0"/>
              <a:t>внешние </a:t>
            </a:r>
            <a:r>
              <a:rPr lang="ru-RU" dirty="0"/>
              <a:t>и </a:t>
            </a:r>
            <a:r>
              <a:rPr lang="ru-RU" dirty="0" smtClean="0"/>
              <a:t>внутренние </a:t>
            </a:r>
            <a:r>
              <a:rPr lang="ru-RU" dirty="0"/>
              <a:t>угрозы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/>
              <a:t>Внешние </a:t>
            </a:r>
            <a:r>
              <a:rPr lang="ru-RU" b="1" dirty="0"/>
              <a:t>угрозы </a:t>
            </a:r>
            <a:r>
              <a:rPr lang="ru-RU" dirty="0"/>
              <a:t>– угрозы </a:t>
            </a:r>
            <a:r>
              <a:rPr lang="ru-RU" dirty="0" smtClean="0"/>
              <a:t>созданные </a:t>
            </a:r>
            <a:r>
              <a:rPr lang="ru-RU" i="1" dirty="0" smtClean="0"/>
              <a:t>«снаружи» </a:t>
            </a:r>
            <a:r>
              <a:rPr lang="ru-RU" dirty="0" smtClean="0"/>
              <a:t>компании</a:t>
            </a:r>
            <a:r>
              <a:rPr lang="ru-RU" i="1" dirty="0" smtClean="0"/>
              <a:t>, </a:t>
            </a:r>
            <a:r>
              <a:rPr lang="ru-RU" dirty="0" smtClean="0"/>
              <a:t>людьми, не входящими в число сотрудников компании и не имеющими прямого доступа к корпоративным данным.</a:t>
            </a:r>
            <a:endParaRPr lang="ru-RU" i="1" dirty="0" smtClean="0"/>
          </a:p>
          <a:p>
            <a:r>
              <a:rPr lang="en-US" dirty="0" smtClean="0"/>
              <a:t>DDOS </a:t>
            </a:r>
            <a:r>
              <a:rPr lang="ru-RU" dirty="0" smtClean="0"/>
              <a:t>атаки;</a:t>
            </a:r>
          </a:p>
          <a:p>
            <a:r>
              <a:rPr lang="ru-RU" dirty="0" err="1" smtClean="0"/>
              <a:t>Фишинг</a:t>
            </a:r>
            <a:r>
              <a:rPr lang="ru-RU" dirty="0" smtClean="0"/>
              <a:t>;</a:t>
            </a:r>
          </a:p>
          <a:p>
            <a:r>
              <a:rPr lang="ru-RU" dirty="0" smtClean="0"/>
              <a:t>Спам;</a:t>
            </a:r>
          </a:p>
          <a:p>
            <a:r>
              <a:rPr lang="ru-RU" dirty="0" smtClean="0"/>
              <a:t>Поиск уязвимостей в общедоступных ресурсах (сайт компании).</a:t>
            </a:r>
          </a:p>
          <a:p>
            <a:pPr marL="0" indent="0">
              <a:buNone/>
            </a:pPr>
            <a:r>
              <a:rPr lang="ru-RU" b="1" dirty="0" smtClean="0"/>
              <a:t>Внутренние </a:t>
            </a:r>
            <a:r>
              <a:rPr lang="ru-RU" b="1" dirty="0"/>
              <a:t>угрозы </a:t>
            </a:r>
            <a:r>
              <a:rPr lang="ru-RU" dirty="0"/>
              <a:t>– </a:t>
            </a:r>
            <a:r>
              <a:rPr lang="ru-RU" dirty="0" smtClean="0"/>
              <a:t>угрозы созданные без внешнего воздействия на компанию самими сотрудниками или же сбоями в работе оборудования.</a:t>
            </a:r>
            <a:endParaRPr lang="ru-RU" dirty="0"/>
          </a:p>
          <a:p>
            <a:r>
              <a:rPr lang="ru-RU" dirty="0" smtClean="0"/>
              <a:t>Утечка информации;</a:t>
            </a:r>
            <a:endParaRPr lang="ru-RU" dirty="0"/>
          </a:p>
          <a:p>
            <a:r>
              <a:rPr lang="ru-RU" dirty="0" smtClean="0"/>
              <a:t>Нарушение политики информационной безопасности.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852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риски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Утечка корпоративной информации;</a:t>
            </a:r>
          </a:p>
          <a:p>
            <a:r>
              <a:rPr lang="ru-RU" dirty="0" smtClean="0"/>
              <a:t>Потеря или недоступность данных;</a:t>
            </a:r>
          </a:p>
          <a:p>
            <a:r>
              <a:rPr lang="ru-RU" dirty="0" smtClean="0"/>
              <a:t>Поломка оборудования;</a:t>
            </a:r>
          </a:p>
          <a:p>
            <a:r>
              <a:rPr lang="ru-RU" dirty="0" smtClean="0"/>
              <a:t>Распространение информации, ухудшающей репутацию компании;</a:t>
            </a:r>
          </a:p>
          <a:p>
            <a:r>
              <a:rPr lang="ru-RU" dirty="0" smtClean="0"/>
              <a:t>Несанкционированный доступ к личным данным клиентов или сотрудников;</a:t>
            </a:r>
          </a:p>
          <a:p>
            <a:r>
              <a:rPr lang="ru-RU" dirty="0" smtClean="0"/>
              <a:t>Уязвимости в общедоступных ресурсах, принадлежащих компании (сайт).</a:t>
            </a:r>
          </a:p>
        </p:txBody>
      </p:sp>
    </p:spTree>
    <p:extLst>
      <p:ext uri="{BB962C8B-B14F-4D97-AF65-F5344CB8AC3E}">
        <p14:creationId xmlns:p14="http://schemas.microsoft.com/office/powerpoint/2010/main" val="69137739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557_TF89119559.potx" id="{88A434A9-C6E8-46BD-9ED5-4A76A6318908}" vid="{8EFEB026-C681-4701-9D01-A71982296CC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24F515-356D-4532-BE08-F6D7771916F0}">
  <ds:schemaRefs>
    <ds:schemaRef ds:uri="http://purl.org/dc/terms/"/>
    <ds:schemaRef ds:uri="http://www.w3.org/XML/1998/namespace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Аспект</Template>
  <TotalTime>0</TotalTime>
  <Words>720</Words>
  <Application>Microsoft Office PowerPoint</Application>
  <PresentationFormat>Широкоэкранный</PresentationFormat>
  <Paragraphs>124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Georgia</vt:lpstr>
      <vt:lpstr>Trebuchet MS</vt:lpstr>
      <vt:lpstr>Wingdings 3</vt:lpstr>
      <vt:lpstr>Аспект</vt:lpstr>
      <vt:lpstr>Политика информационной безопасности туристической компании</vt:lpstr>
      <vt:lpstr>Цели разработки политики информационной безопасности</vt:lpstr>
      <vt:lpstr>Задачи политики информационной безопасности компании</vt:lpstr>
      <vt:lpstr>Структура туристической компании</vt:lpstr>
      <vt:lpstr>Основные угрозы и их источники</vt:lpstr>
      <vt:lpstr>Основные угрозы и их источники: естественные и искусственные угрозы</vt:lpstr>
      <vt:lpstr>Основные угрозы и их источники: преднамеренные и непреднамеренные угрозы</vt:lpstr>
      <vt:lpstr>Основные угрозы и их источники: внешние и внутренние угрозы</vt:lpstr>
      <vt:lpstr>Основные риски</vt:lpstr>
      <vt:lpstr>Шкала оценки ущерба</vt:lpstr>
      <vt:lpstr>Вероятностно-временная шкала реализации несанкционированного доступа к информационным ресурсам</vt:lpstr>
      <vt:lpstr>Оценка рисков</vt:lpstr>
      <vt:lpstr>Методы обеспечения требуемого уровня защищенности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2023-02-26T20:04:40Z</dcterms:created>
  <dcterms:modified xsi:type="dcterms:W3CDTF">2023-02-26T21:53:39Z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