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59" r:id="rId3"/>
    <p:sldId id="260" r:id="rId4"/>
    <p:sldId id="256" r:id="rId5"/>
    <p:sldId id="257" r:id="rId6"/>
    <p:sldId id="258"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0033A4-6260-80E4-72BD-5B731FFBF52A}" v="1809" dt="2020-12-13T18:48:05.221"/>
    <p1510:client id="{2C6F46A8-E6E5-4628-98A4-F29606ADDCF1}" v="628" dt="2020-12-11T11:08:41.180"/>
    <p1510:client id="{AC0F7678-7F6A-DF26-FA04-F573A2EFF975}" v="298" dt="2020-12-13T11:28:22.3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12/13/2020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FB9951-8E9F-437F-9DD8-788DF9C49455}"/>
              </a:ext>
            </a:extLst>
          </p:cNvPr>
          <p:cNvSpPr/>
          <p:nvPr/>
        </p:nvSpPr>
        <p:spPr>
          <a:xfrm>
            <a:off x="-1859" y="1642946"/>
            <a:ext cx="12191999" cy="35683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8E5004C-1781-40F2-888A-294320797A93}"/>
              </a:ext>
            </a:extLst>
          </p:cNvPr>
          <p:cNvSpPr txBox="1"/>
          <p:nvPr/>
        </p:nvSpPr>
        <p:spPr>
          <a:xfrm>
            <a:off x="700669" y="468351"/>
            <a:ext cx="1185931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Verdana"/>
                <a:ea typeface="Verdana"/>
                <a:cs typeface="Verdana"/>
              </a:rPr>
              <a:t>A solution for image blur caused by atmospheric </a:t>
            </a:r>
            <a:r>
              <a:rPr lang="en-US" sz="2000" b="1">
                <a:latin typeface="Verdana"/>
                <a:ea typeface="Verdana"/>
                <a:cs typeface="Verdana"/>
              </a:rPr>
              <a:t>turbulence in astrophotography </a:t>
            </a:r>
            <a:endParaRPr lang="en-US" sz="2000" b="1" dirty="0">
              <a:latin typeface="Verdana"/>
              <a:ea typeface="Verdana"/>
              <a:cs typeface="Verdana"/>
            </a:endParaRPr>
          </a:p>
        </p:txBody>
      </p:sp>
      <p:sp>
        <p:nvSpPr>
          <p:cNvPr id="5" name="TextBox 4">
            <a:extLst>
              <a:ext uri="{FF2B5EF4-FFF2-40B4-BE49-F238E27FC236}">
                <a16:creationId xmlns:a16="http://schemas.microsoft.com/office/drawing/2014/main" id="{56A33158-52FD-44BA-923C-D2D3EBC6D8A8}"/>
              </a:ext>
            </a:extLst>
          </p:cNvPr>
          <p:cNvSpPr txBox="1"/>
          <p:nvPr/>
        </p:nvSpPr>
        <p:spPr>
          <a:xfrm>
            <a:off x="4817327" y="867938"/>
            <a:ext cx="25573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Minimum viable product</a:t>
            </a:r>
          </a:p>
        </p:txBody>
      </p:sp>
      <p:sp>
        <p:nvSpPr>
          <p:cNvPr id="6" name="TextBox 5">
            <a:extLst>
              <a:ext uri="{FF2B5EF4-FFF2-40B4-BE49-F238E27FC236}">
                <a16:creationId xmlns:a16="http://schemas.microsoft.com/office/drawing/2014/main" id="{21C8D3AC-0FD2-4A9A-9886-7D499F5E1C8E}"/>
              </a:ext>
            </a:extLst>
          </p:cNvPr>
          <p:cNvSpPr txBox="1"/>
          <p:nvPr/>
        </p:nvSpPr>
        <p:spPr>
          <a:xfrm>
            <a:off x="4634958" y="5787250"/>
            <a:ext cx="29383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by Pedro Agundez Fernandez</a:t>
            </a:r>
            <a:endParaRPr lang="en-US">
              <a:cs typeface="Calibri"/>
            </a:endParaRPr>
          </a:p>
        </p:txBody>
      </p:sp>
    </p:spTree>
    <p:extLst>
      <p:ext uri="{BB962C8B-B14F-4D97-AF65-F5344CB8AC3E}">
        <p14:creationId xmlns:p14="http://schemas.microsoft.com/office/powerpoint/2010/main" val="2920813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07E810C-D6BB-4B1A-833E-6002C815822E}"/>
              </a:ext>
            </a:extLst>
          </p:cNvPr>
          <p:cNvSpPr/>
          <p:nvPr/>
        </p:nvSpPr>
        <p:spPr>
          <a:xfrm>
            <a:off x="-1859" y="1912434"/>
            <a:ext cx="12191999" cy="35683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Background pattern&#10;&#10;Description automatically generated">
            <a:extLst>
              <a:ext uri="{FF2B5EF4-FFF2-40B4-BE49-F238E27FC236}">
                <a16:creationId xmlns:a16="http://schemas.microsoft.com/office/drawing/2014/main" id="{30B51C42-0DC1-4034-B652-4FE27078B784}"/>
              </a:ext>
            </a:extLst>
          </p:cNvPr>
          <p:cNvPicPr>
            <a:picLocks noChangeAspect="1"/>
          </p:cNvPicPr>
          <p:nvPr/>
        </p:nvPicPr>
        <p:blipFill>
          <a:blip r:embed="rId2"/>
          <a:stretch>
            <a:fillRect/>
          </a:stretch>
        </p:blipFill>
        <p:spPr>
          <a:xfrm>
            <a:off x="3570897" y="2182335"/>
            <a:ext cx="5059881" cy="3029061"/>
          </a:xfrm>
          <a:prstGeom prst="rect">
            <a:avLst/>
          </a:prstGeom>
        </p:spPr>
      </p:pic>
      <p:sp>
        <p:nvSpPr>
          <p:cNvPr id="4" name="TextBox 3">
            <a:extLst>
              <a:ext uri="{FF2B5EF4-FFF2-40B4-BE49-F238E27FC236}">
                <a16:creationId xmlns:a16="http://schemas.microsoft.com/office/drawing/2014/main" id="{0949573E-B37A-45B1-AD94-F24F412AA99A}"/>
              </a:ext>
            </a:extLst>
          </p:cNvPr>
          <p:cNvSpPr txBox="1"/>
          <p:nvPr/>
        </p:nvSpPr>
        <p:spPr>
          <a:xfrm>
            <a:off x="1830658" y="359788"/>
            <a:ext cx="852088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ea typeface="Tahoma"/>
                <a:cs typeface="Arial"/>
              </a:rPr>
              <a:t>One of the problems that are normally faced when taking astronomical images is the atmospheric turbulence, it refracts the light that passes through it in a way that is hard to predict. This phenomenon makes it hard to take long exposure pictures without blur.</a:t>
            </a:r>
          </a:p>
        </p:txBody>
      </p:sp>
      <p:sp>
        <p:nvSpPr>
          <p:cNvPr id="2" name="TextBox 1">
            <a:extLst>
              <a:ext uri="{FF2B5EF4-FFF2-40B4-BE49-F238E27FC236}">
                <a16:creationId xmlns:a16="http://schemas.microsoft.com/office/drawing/2014/main" id="{335E5C70-CCB3-4AA7-9F41-068892009308}"/>
              </a:ext>
            </a:extLst>
          </p:cNvPr>
          <p:cNvSpPr txBox="1"/>
          <p:nvPr/>
        </p:nvSpPr>
        <p:spPr>
          <a:xfrm>
            <a:off x="1765610" y="5978913"/>
            <a:ext cx="86812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The image above is an example of how a long exposure picture can appear blurred.</a:t>
            </a:r>
          </a:p>
        </p:txBody>
      </p:sp>
    </p:spTree>
    <p:extLst>
      <p:ext uri="{BB962C8B-B14F-4D97-AF65-F5344CB8AC3E}">
        <p14:creationId xmlns:p14="http://schemas.microsoft.com/office/powerpoint/2010/main" val="1130854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A0CC5E4-0AE5-4434-8FE7-9A38CE70140C}"/>
              </a:ext>
            </a:extLst>
          </p:cNvPr>
          <p:cNvSpPr/>
          <p:nvPr/>
        </p:nvSpPr>
        <p:spPr>
          <a:xfrm>
            <a:off x="-1859" y="1912434"/>
            <a:ext cx="12191999" cy="35683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EEE9518-2A97-47BF-97E8-B5F9F330E201}"/>
              </a:ext>
            </a:extLst>
          </p:cNvPr>
          <p:cNvSpPr txBox="1"/>
          <p:nvPr/>
        </p:nvSpPr>
        <p:spPr>
          <a:xfrm>
            <a:off x="590085" y="161693"/>
            <a:ext cx="11004394" cy="14959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cs typeface="Arial"/>
              </a:rPr>
              <a:t>There are solutions to this problem such as the use of a Shack Hartmann wavefront sensor, to measure </a:t>
            </a:r>
            <a:r>
              <a:rPr lang="en-US" dirty="0">
                <a:latin typeface="Arial"/>
                <a:cs typeface="Arial"/>
              </a:rPr>
              <a:t>how the incoming light is refracted.</a:t>
            </a:r>
          </a:p>
          <a:p>
            <a:r>
              <a:rPr lang="en-US">
                <a:latin typeface="Arial"/>
                <a:cs typeface="Arial"/>
              </a:rPr>
              <a:t>However, the approach taken here is simpler, since it doesn't require more equipment than the telescope and </a:t>
            </a:r>
            <a:r>
              <a:rPr lang="en-US" dirty="0">
                <a:latin typeface="Arial"/>
                <a:cs typeface="Arial"/>
              </a:rPr>
              <a:t>CCD already needed to capture astronomical images.</a:t>
            </a:r>
          </a:p>
          <a:p>
            <a:r>
              <a:rPr lang="en-US" dirty="0">
                <a:latin typeface="Arial"/>
                <a:cs typeface="Arial"/>
              </a:rPr>
              <a:t>To do it, a series of short exposure pictures are taken and then combined to form the final image.</a:t>
            </a:r>
          </a:p>
        </p:txBody>
      </p:sp>
      <p:pic>
        <p:nvPicPr>
          <p:cNvPr id="3" name="Picture 3" descr="A picture containing photo, star, person, holding&#10;&#10;Description automatically generated">
            <a:extLst>
              <a:ext uri="{FF2B5EF4-FFF2-40B4-BE49-F238E27FC236}">
                <a16:creationId xmlns:a16="http://schemas.microsoft.com/office/drawing/2014/main" id="{3056B716-FE7D-4C59-9552-0F7DDC55B5E8}"/>
              </a:ext>
            </a:extLst>
          </p:cNvPr>
          <p:cNvPicPr>
            <a:picLocks noChangeAspect="1"/>
          </p:cNvPicPr>
          <p:nvPr/>
        </p:nvPicPr>
        <p:blipFill>
          <a:blip r:embed="rId2"/>
          <a:stretch>
            <a:fillRect/>
          </a:stretch>
        </p:blipFill>
        <p:spPr>
          <a:xfrm>
            <a:off x="3559098" y="2174222"/>
            <a:ext cx="5066370" cy="3057824"/>
          </a:xfrm>
          <a:prstGeom prst="rect">
            <a:avLst/>
          </a:prstGeom>
        </p:spPr>
      </p:pic>
      <p:sp>
        <p:nvSpPr>
          <p:cNvPr id="4" name="TextBox 3">
            <a:extLst>
              <a:ext uri="{FF2B5EF4-FFF2-40B4-BE49-F238E27FC236}">
                <a16:creationId xmlns:a16="http://schemas.microsoft.com/office/drawing/2014/main" id="{7C5452AB-6647-4BE2-8FEA-891A569D395A}"/>
              </a:ext>
            </a:extLst>
          </p:cNvPr>
          <p:cNvSpPr txBox="1"/>
          <p:nvPr/>
        </p:nvSpPr>
        <p:spPr>
          <a:xfrm>
            <a:off x="3033132" y="5672253"/>
            <a:ext cx="610715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The gif above shows an exaggerated example of how each short exposure picture would be shifted in a random manner</a:t>
            </a:r>
          </a:p>
        </p:txBody>
      </p:sp>
    </p:spTree>
    <p:extLst>
      <p:ext uri="{BB962C8B-B14F-4D97-AF65-F5344CB8AC3E}">
        <p14:creationId xmlns:p14="http://schemas.microsoft.com/office/powerpoint/2010/main" val="1290461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A23C3A9-AE11-432D-B829-82B9E89347CA}"/>
              </a:ext>
            </a:extLst>
          </p:cNvPr>
          <p:cNvSpPr/>
          <p:nvPr/>
        </p:nvSpPr>
        <p:spPr>
          <a:xfrm>
            <a:off x="7433" y="388434"/>
            <a:ext cx="12191999" cy="26112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1B6AF1A0-B3C7-4142-AF17-10BA13C32994}"/>
              </a:ext>
            </a:extLst>
          </p:cNvPr>
          <p:cNvSpPr/>
          <p:nvPr/>
        </p:nvSpPr>
        <p:spPr>
          <a:xfrm>
            <a:off x="7434" y="3482897"/>
            <a:ext cx="12191999" cy="26112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rain, nature, water, person&#10;&#10;Description automatically generated">
            <a:extLst>
              <a:ext uri="{FF2B5EF4-FFF2-40B4-BE49-F238E27FC236}">
                <a16:creationId xmlns:a16="http://schemas.microsoft.com/office/drawing/2014/main" id="{E88C2A99-C7CD-4F37-AE2E-DC973D60AB33}"/>
              </a:ext>
            </a:extLst>
          </p:cNvPr>
          <p:cNvPicPr>
            <a:picLocks noChangeAspect="1"/>
          </p:cNvPicPr>
          <p:nvPr/>
        </p:nvPicPr>
        <p:blipFill>
          <a:blip r:embed="rId2"/>
          <a:stretch>
            <a:fillRect/>
          </a:stretch>
        </p:blipFill>
        <p:spPr>
          <a:xfrm>
            <a:off x="488264" y="604573"/>
            <a:ext cx="3614057" cy="2178110"/>
          </a:xfrm>
          <a:prstGeom prst="rect">
            <a:avLst/>
          </a:prstGeom>
        </p:spPr>
      </p:pic>
      <p:pic>
        <p:nvPicPr>
          <p:cNvPr id="5" name="Picture 5" descr="A picture containing rain, nature, water, flying&#10;&#10;Description automatically generated">
            <a:extLst>
              <a:ext uri="{FF2B5EF4-FFF2-40B4-BE49-F238E27FC236}">
                <a16:creationId xmlns:a16="http://schemas.microsoft.com/office/drawing/2014/main" id="{FC08A678-6525-4B3E-B111-05E852BA6764}"/>
              </a:ext>
            </a:extLst>
          </p:cNvPr>
          <p:cNvPicPr>
            <a:picLocks noChangeAspect="1"/>
          </p:cNvPicPr>
          <p:nvPr/>
        </p:nvPicPr>
        <p:blipFill>
          <a:blip r:embed="rId3"/>
          <a:stretch>
            <a:fillRect/>
          </a:stretch>
        </p:blipFill>
        <p:spPr>
          <a:xfrm>
            <a:off x="4274635" y="604573"/>
            <a:ext cx="3614057" cy="2178110"/>
          </a:xfrm>
          <a:prstGeom prst="rect">
            <a:avLst/>
          </a:prstGeom>
        </p:spPr>
      </p:pic>
      <p:pic>
        <p:nvPicPr>
          <p:cNvPr id="6" name="Picture 6" descr="A picture containing rain, nature, person, flying&#10;&#10;Description automatically generated">
            <a:extLst>
              <a:ext uri="{FF2B5EF4-FFF2-40B4-BE49-F238E27FC236}">
                <a16:creationId xmlns:a16="http://schemas.microsoft.com/office/drawing/2014/main" id="{602FDB0B-9CF5-40F2-95EF-B2B2204B3F52}"/>
              </a:ext>
            </a:extLst>
          </p:cNvPr>
          <p:cNvPicPr>
            <a:picLocks noChangeAspect="1"/>
          </p:cNvPicPr>
          <p:nvPr/>
        </p:nvPicPr>
        <p:blipFill>
          <a:blip r:embed="rId4"/>
          <a:stretch>
            <a:fillRect/>
          </a:stretch>
        </p:blipFill>
        <p:spPr>
          <a:xfrm>
            <a:off x="8035693" y="604573"/>
            <a:ext cx="3614057" cy="2178110"/>
          </a:xfrm>
          <a:prstGeom prst="rect">
            <a:avLst/>
          </a:prstGeom>
        </p:spPr>
      </p:pic>
      <p:sp>
        <p:nvSpPr>
          <p:cNvPr id="7" name="TextBox 6">
            <a:extLst>
              <a:ext uri="{FF2B5EF4-FFF2-40B4-BE49-F238E27FC236}">
                <a16:creationId xmlns:a16="http://schemas.microsoft.com/office/drawing/2014/main" id="{32A3FF21-6C8C-4E78-912F-DA29DA14EC48}"/>
              </a:ext>
            </a:extLst>
          </p:cNvPr>
          <p:cNvSpPr txBox="1"/>
          <p:nvPr/>
        </p:nvSpPr>
        <p:spPr>
          <a:xfrm>
            <a:off x="827048" y="3059533"/>
            <a:ext cx="1063268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The program takes in images of the same size that are shifted randomly by the atmospheric turbulence</a:t>
            </a:r>
          </a:p>
        </p:txBody>
      </p:sp>
      <p:pic>
        <p:nvPicPr>
          <p:cNvPr id="8" name="Picture 4" descr="A picture containing rain, nature, water, person&#10;&#10;Description automatically generated">
            <a:extLst>
              <a:ext uri="{FF2B5EF4-FFF2-40B4-BE49-F238E27FC236}">
                <a16:creationId xmlns:a16="http://schemas.microsoft.com/office/drawing/2014/main" id="{32C710D0-E7A2-4D3B-934A-E0EF75B6A954}"/>
              </a:ext>
            </a:extLst>
          </p:cNvPr>
          <p:cNvPicPr>
            <a:picLocks noChangeAspect="1"/>
          </p:cNvPicPr>
          <p:nvPr/>
        </p:nvPicPr>
        <p:blipFill>
          <a:blip r:embed="rId2"/>
          <a:stretch>
            <a:fillRect/>
          </a:stretch>
        </p:blipFill>
        <p:spPr>
          <a:xfrm>
            <a:off x="488263" y="3704198"/>
            <a:ext cx="3614057" cy="2178110"/>
          </a:xfrm>
          <a:prstGeom prst="rect">
            <a:avLst/>
          </a:prstGeom>
        </p:spPr>
      </p:pic>
      <p:pic>
        <p:nvPicPr>
          <p:cNvPr id="9" name="Picture 5" descr="A picture containing rain, nature, water, flying&#10;&#10;Description automatically generated">
            <a:extLst>
              <a:ext uri="{FF2B5EF4-FFF2-40B4-BE49-F238E27FC236}">
                <a16:creationId xmlns:a16="http://schemas.microsoft.com/office/drawing/2014/main" id="{BB6612E9-5E19-44C3-B8B0-23363119C148}"/>
              </a:ext>
            </a:extLst>
          </p:cNvPr>
          <p:cNvPicPr>
            <a:picLocks noChangeAspect="1"/>
          </p:cNvPicPr>
          <p:nvPr/>
        </p:nvPicPr>
        <p:blipFill>
          <a:blip r:embed="rId3"/>
          <a:stretch>
            <a:fillRect/>
          </a:stretch>
        </p:blipFill>
        <p:spPr>
          <a:xfrm>
            <a:off x="4261092" y="3704198"/>
            <a:ext cx="3614057" cy="2178110"/>
          </a:xfrm>
          <a:prstGeom prst="rect">
            <a:avLst/>
          </a:prstGeom>
        </p:spPr>
      </p:pic>
      <p:pic>
        <p:nvPicPr>
          <p:cNvPr id="10" name="Picture 6" descr="A picture containing rain, nature, person, flying&#10;&#10;Description automatically generated">
            <a:extLst>
              <a:ext uri="{FF2B5EF4-FFF2-40B4-BE49-F238E27FC236}">
                <a16:creationId xmlns:a16="http://schemas.microsoft.com/office/drawing/2014/main" id="{2657C70B-08F0-4777-8C03-6BA3B212EA04}"/>
              </a:ext>
            </a:extLst>
          </p:cNvPr>
          <p:cNvPicPr>
            <a:picLocks noChangeAspect="1"/>
          </p:cNvPicPr>
          <p:nvPr/>
        </p:nvPicPr>
        <p:blipFill>
          <a:blip r:embed="rId4"/>
          <a:stretch>
            <a:fillRect/>
          </a:stretch>
        </p:blipFill>
        <p:spPr>
          <a:xfrm>
            <a:off x="8035692" y="3704198"/>
            <a:ext cx="3614057" cy="2178110"/>
          </a:xfrm>
          <a:prstGeom prst="rect">
            <a:avLst/>
          </a:prstGeom>
        </p:spPr>
      </p:pic>
      <p:sp>
        <p:nvSpPr>
          <p:cNvPr id="14" name="TextBox 13">
            <a:extLst>
              <a:ext uri="{FF2B5EF4-FFF2-40B4-BE49-F238E27FC236}">
                <a16:creationId xmlns:a16="http://schemas.microsoft.com/office/drawing/2014/main" id="{D26010D2-0A43-4691-8C81-735CC48875CC}"/>
              </a:ext>
            </a:extLst>
          </p:cNvPr>
          <p:cNvSpPr txBox="1"/>
          <p:nvPr/>
        </p:nvSpPr>
        <p:spPr>
          <a:xfrm>
            <a:off x="478573" y="6229167"/>
            <a:ext cx="1123567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The user can pass as an argument which of the images will serve as the pivot to calculate the shift of the rest</a:t>
            </a:r>
          </a:p>
        </p:txBody>
      </p:sp>
      <p:sp>
        <p:nvSpPr>
          <p:cNvPr id="18" name="Rectangle 17">
            <a:extLst>
              <a:ext uri="{FF2B5EF4-FFF2-40B4-BE49-F238E27FC236}">
                <a16:creationId xmlns:a16="http://schemas.microsoft.com/office/drawing/2014/main" id="{E5E62455-BF02-4B51-A4CE-311F1A7C6DC4}"/>
              </a:ext>
            </a:extLst>
          </p:cNvPr>
          <p:cNvSpPr/>
          <p:nvPr/>
        </p:nvSpPr>
        <p:spPr>
          <a:xfrm>
            <a:off x="4189510" y="3646404"/>
            <a:ext cx="3761618" cy="228599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14C5015-5BD8-4FA5-9D67-1C38CFE39F25}"/>
              </a:ext>
            </a:extLst>
          </p:cNvPr>
          <p:cNvSpPr/>
          <p:nvPr/>
        </p:nvSpPr>
        <p:spPr>
          <a:xfrm>
            <a:off x="-1859" y="-29736"/>
            <a:ext cx="12191999" cy="54826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5" descr="A picture containing rain, nature, water, flying&#10;&#10;Description automatically generated">
            <a:extLst>
              <a:ext uri="{FF2B5EF4-FFF2-40B4-BE49-F238E27FC236}">
                <a16:creationId xmlns:a16="http://schemas.microsoft.com/office/drawing/2014/main" id="{93FF3D10-87B7-4069-BAC0-047608B5050C}"/>
              </a:ext>
            </a:extLst>
          </p:cNvPr>
          <p:cNvPicPr>
            <a:picLocks noChangeAspect="1"/>
          </p:cNvPicPr>
          <p:nvPr/>
        </p:nvPicPr>
        <p:blipFill>
          <a:blip r:embed="rId2"/>
          <a:stretch>
            <a:fillRect/>
          </a:stretch>
        </p:blipFill>
        <p:spPr>
          <a:xfrm>
            <a:off x="3499978" y="1574108"/>
            <a:ext cx="5186437" cy="3121538"/>
          </a:xfrm>
          <a:prstGeom prst="rect">
            <a:avLst/>
          </a:prstGeom>
        </p:spPr>
      </p:pic>
      <p:pic>
        <p:nvPicPr>
          <p:cNvPr id="5" name="Picture 4" descr="A picture containing rain, nature, water, person&#10;&#10;Description automatically generated">
            <a:extLst>
              <a:ext uri="{FF2B5EF4-FFF2-40B4-BE49-F238E27FC236}">
                <a16:creationId xmlns:a16="http://schemas.microsoft.com/office/drawing/2014/main" id="{58F99E75-57F9-4BF9-9F01-57215489AD0F}"/>
              </a:ext>
            </a:extLst>
          </p:cNvPr>
          <p:cNvPicPr>
            <a:picLocks noChangeAspect="1"/>
          </p:cNvPicPr>
          <p:nvPr/>
        </p:nvPicPr>
        <p:blipFill>
          <a:blip r:embed="rId3"/>
          <a:stretch>
            <a:fillRect/>
          </a:stretch>
        </p:blipFill>
        <p:spPr>
          <a:xfrm>
            <a:off x="3911215" y="800015"/>
            <a:ext cx="5186437" cy="3121538"/>
          </a:xfrm>
          <a:prstGeom prst="rect">
            <a:avLst/>
          </a:prstGeom>
        </p:spPr>
      </p:pic>
      <p:pic>
        <p:nvPicPr>
          <p:cNvPr id="7" name="Picture 6" descr="A picture containing rain, nature, person, flying&#10;&#10;Description automatically generated">
            <a:extLst>
              <a:ext uri="{FF2B5EF4-FFF2-40B4-BE49-F238E27FC236}">
                <a16:creationId xmlns:a16="http://schemas.microsoft.com/office/drawing/2014/main" id="{3AA90F62-ECC5-4EF6-8232-53EC8DE7365D}"/>
              </a:ext>
            </a:extLst>
          </p:cNvPr>
          <p:cNvPicPr>
            <a:picLocks noChangeAspect="1"/>
          </p:cNvPicPr>
          <p:nvPr/>
        </p:nvPicPr>
        <p:blipFill>
          <a:blip r:embed="rId4"/>
          <a:stretch>
            <a:fillRect/>
          </a:stretch>
        </p:blipFill>
        <p:spPr>
          <a:xfrm>
            <a:off x="2483978" y="1005632"/>
            <a:ext cx="5186437" cy="3121538"/>
          </a:xfrm>
          <a:prstGeom prst="rect">
            <a:avLst/>
          </a:prstGeom>
        </p:spPr>
      </p:pic>
      <p:sp>
        <p:nvSpPr>
          <p:cNvPr id="9" name="Rectangle 8">
            <a:extLst>
              <a:ext uri="{FF2B5EF4-FFF2-40B4-BE49-F238E27FC236}">
                <a16:creationId xmlns:a16="http://schemas.microsoft.com/office/drawing/2014/main" id="{8903BB12-1E53-401C-B6A4-CB9D679DEF7E}"/>
              </a:ext>
            </a:extLst>
          </p:cNvPr>
          <p:cNvSpPr/>
          <p:nvPr/>
        </p:nvSpPr>
        <p:spPr>
          <a:xfrm>
            <a:off x="3440490" y="1516315"/>
            <a:ext cx="5309808" cy="322942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C6A13F3-B52C-4EEB-BDD0-CC4928C7AA3B}"/>
              </a:ext>
            </a:extLst>
          </p:cNvPr>
          <p:cNvSpPr txBox="1"/>
          <p:nvPr/>
        </p:nvSpPr>
        <p:spPr>
          <a:xfrm>
            <a:off x="1496122" y="5817101"/>
            <a:ext cx="920205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program then calculates the shift of each image (using Fast Fourier Transform algorithm, FFT) with respect to the pivot...</a:t>
            </a:r>
          </a:p>
        </p:txBody>
      </p:sp>
      <p:cxnSp>
        <p:nvCxnSpPr>
          <p:cNvPr id="13" name="Straight Arrow Connector 12">
            <a:extLst>
              <a:ext uri="{FF2B5EF4-FFF2-40B4-BE49-F238E27FC236}">
                <a16:creationId xmlns:a16="http://schemas.microsoft.com/office/drawing/2014/main" id="{6DCDE111-3719-47BD-BCCA-E463148C2DFF}"/>
              </a:ext>
            </a:extLst>
          </p:cNvPr>
          <p:cNvCxnSpPr/>
          <p:nvPr/>
        </p:nvCxnSpPr>
        <p:spPr>
          <a:xfrm flipH="1" flipV="1">
            <a:off x="5097236" y="2568300"/>
            <a:ext cx="984551" cy="561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0BB3AFE-4D62-472E-8484-EFBA22D23879}"/>
              </a:ext>
            </a:extLst>
          </p:cNvPr>
          <p:cNvSpPr txBox="1"/>
          <p:nvPr/>
        </p:nvSpPr>
        <p:spPr>
          <a:xfrm>
            <a:off x="6003379" y="2940185"/>
            <a:ext cx="263677" cy="3814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2</a:t>
            </a:r>
          </a:p>
        </p:txBody>
      </p:sp>
      <p:sp>
        <p:nvSpPr>
          <p:cNvPr id="4" name="TextBox 3">
            <a:extLst>
              <a:ext uri="{FF2B5EF4-FFF2-40B4-BE49-F238E27FC236}">
                <a16:creationId xmlns:a16="http://schemas.microsoft.com/office/drawing/2014/main" id="{8FEDB907-5B89-4A81-BF5B-15F96EA25006}"/>
              </a:ext>
            </a:extLst>
          </p:cNvPr>
          <p:cNvSpPr txBox="1"/>
          <p:nvPr/>
        </p:nvSpPr>
        <p:spPr>
          <a:xfrm>
            <a:off x="4869672" y="2364039"/>
            <a:ext cx="263677" cy="3814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1</a:t>
            </a:r>
          </a:p>
        </p:txBody>
      </p:sp>
    </p:spTree>
    <p:extLst>
      <p:ext uri="{BB962C8B-B14F-4D97-AF65-F5344CB8AC3E}">
        <p14:creationId xmlns:p14="http://schemas.microsoft.com/office/powerpoint/2010/main" val="4243274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A89DD74-FDEB-4DF2-9D0D-8EA8787C7849}"/>
              </a:ext>
            </a:extLst>
          </p:cNvPr>
          <p:cNvSpPr/>
          <p:nvPr/>
        </p:nvSpPr>
        <p:spPr>
          <a:xfrm>
            <a:off x="-1859" y="657922"/>
            <a:ext cx="12191999" cy="364273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63300FBD-7E66-43DB-8F3D-414E5253540C}"/>
              </a:ext>
            </a:extLst>
          </p:cNvPr>
          <p:cNvGrpSpPr/>
          <p:nvPr/>
        </p:nvGrpSpPr>
        <p:grpSpPr>
          <a:xfrm>
            <a:off x="292720" y="660328"/>
            <a:ext cx="11595000" cy="3636800"/>
            <a:chOff x="91923" y="465182"/>
            <a:chExt cx="11595000" cy="3636800"/>
          </a:xfrm>
        </p:grpSpPr>
        <p:pic>
          <p:nvPicPr>
            <p:cNvPr id="2" name="Picture 2" descr="A picture containing shape&#10;&#10;Description automatically generated">
              <a:extLst>
                <a:ext uri="{FF2B5EF4-FFF2-40B4-BE49-F238E27FC236}">
                  <a16:creationId xmlns:a16="http://schemas.microsoft.com/office/drawing/2014/main" id="{F7864C65-F155-41E7-B461-037856E8071C}"/>
                </a:ext>
              </a:extLst>
            </p:cNvPr>
            <p:cNvPicPr>
              <a:picLocks noChangeAspect="1"/>
            </p:cNvPicPr>
            <p:nvPr/>
          </p:nvPicPr>
          <p:blipFill rotWithShape="1">
            <a:blip r:embed="rId2"/>
            <a:srcRect l="10057" t="238" r="287" b="6905"/>
            <a:stretch/>
          </p:blipFill>
          <p:spPr>
            <a:xfrm>
              <a:off x="91923" y="465182"/>
              <a:ext cx="5806099" cy="3628617"/>
            </a:xfrm>
            <a:prstGeom prst="rect">
              <a:avLst/>
            </a:prstGeom>
          </p:spPr>
        </p:pic>
        <p:pic>
          <p:nvPicPr>
            <p:cNvPr id="3" name="Picture 3" descr="A picture containing graphical user interface&#10;&#10;Description automatically generated">
              <a:extLst>
                <a:ext uri="{FF2B5EF4-FFF2-40B4-BE49-F238E27FC236}">
                  <a16:creationId xmlns:a16="http://schemas.microsoft.com/office/drawing/2014/main" id="{A061A688-B218-41F4-97EE-8039E2F3DE62}"/>
                </a:ext>
              </a:extLst>
            </p:cNvPr>
            <p:cNvPicPr>
              <a:picLocks noChangeAspect="1"/>
            </p:cNvPicPr>
            <p:nvPr/>
          </p:nvPicPr>
          <p:blipFill rotWithShape="1">
            <a:blip r:embed="rId3"/>
            <a:srcRect l="15172" t="3704" r="2507" b="11111"/>
            <a:stretch/>
          </p:blipFill>
          <p:spPr>
            <a:xfrm>
              <a:off x="5890379" y="465183"/>
              <a:ext cx="5796544" cy="3636799"/>
            </a:xfrm>
            <a:prstGeom prst="rect">
              <a:avLst/>
            </a:prstGeom>
          </p:spPr>
        </p:pic>
      </p:grpSp>
      <p:sp>
        <p:nvSpPr>
          <p:cNvPr id="4" name="TextBox 3">
            <a:extLst>
              <a:ext uri="{FF2B5EF4-FFF2-40B4-BE49-F238E27FC236}">
                <a16:creationId xmlns:a16="http://schemas.microsoft.com/office/drawing/2014/main" id="{4B47CD4B-A5CC-42E7-8A7A-8E87D093E9C5}"/>
              </a:ext>
            </a:extLst>
          </p:cNvPr>
          <p:cNvSpPr txBox="1"/>
          <p:nvPr/>
        </p:nvSpPr>
        <p:spPr>
          <a:xfrm>
            <a:off x="1410305" y="5037844"/>
            <a:ext cx="911739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And stacks the images to form a complete image. On the left image max value combining is shown, that means the pixel chosen from each image is the max value, this approach is better for information integrity, but it also carries the noise from all the images. Median combining, on </a:t>
            </a:r>
            <a:r>
              <a:rPr lang="en-US"/>
              <a:t>the other hand, reduces the noise but some information at the edges might be lost.</a:t>
            </a:r>
            <a:endParaRPr lang="en-US" dirty="0"/>
          </a:p>
        </p:txBody>
      </p:sp>
      <p:sp>
        <p:nvSpPr>
          <p:cNvPr id="6" name="TextBox 5">
            <a:extLst>
              <a:ext uri="{FF2B5EF4-FFF2-40B4-BE49-F238E27FC236}">
                <a16:creationId xmlns:a16="http://schemas.microsoft.com/office/drawing/2014/main" id="{248F9E07-D2FE-40DD-9F9B-78E63E7E76EC}"/>
              </a:ext>
            </a:extLst>
          </p:cNvPr>
          <p:cNvSpPr txBox="1"/>
          <p:nvPr/>
        </p:nvSpPr>
        <p:spPr>
          <a:xfrm>
            <a:off x="2317595" y="4296937"/>
            <a:ext cx="195332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Max value combining</a:t>
            </a:r>
          </a:p>
        </p:txBody>
      </p:sp>
      <p:sp>
        <p:nvSpPr>
          <p:cNvPr id="7" name="TextBox 6">
            <a:extLst>
              <a:ext uri="{FF2B5EF4-FFF2-40B4-BE49-F238E27FC236}">
                <a16:creationId xmlns:a16="http://schemas.microsoft.com/office/drawing/2014/main" id="{D601F43A-C26C-49C8-8FB4-3C980EF1CE25}"/>
              </a:ext>
            </a:extLst>
          </p:cNvPr>
          <p:cNvSpPr txBox="1"/>
          <p:nvPr/>
        </p:nvSpPr>
        <p:spPr>
          <a:xfrm>
            <a:off x="8168268" y="4296937"/>
            <a:ext cx="175817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Median combining</a:t>
            </a:r>
            <a:endParaRPr lang="en-US"/>
          </a:p>
        </p:txBody>
      </p:sp>
    </p:spTree>
    <p:extLst>
      <p:ext uri="{BB962C8B-B14F-4D97-AF65-F5344CB8AC3E}">
        <p14:creationId xmlns:p14="http://schemas.microsoft.com/office/powerpoint/2010/main" val="337480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10313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526</cp:revision>
  <dcterms:created xsi:type="dcterms:W3CDTF">2020-12-11T10:41:33Z</dcterms:created>
  <dcterms:modified xsi:type="dcterms:W3CDTF">2020-12-13T19:36:19Z</dcterms:modified>
</cp:coreProperties>
</file>