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й трикут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Пі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grpSp>
        <p:nvGrpSpPr>
          <p:cNvPr id="2" name="Групувати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іліні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іліні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іліні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 сполучна ліні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Місце для дати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19" name="Місце для нижнього колонтитула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7" name="Місце для номер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Порівняння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8" name="Поліліні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іліні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кутний трикут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 сполучна ліні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іліні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іліні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кутний трикут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 сполучна ліні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Місце для заголовка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Місце для тексту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Місце для дати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7FD595-D97D-48E8-846E-AAC66A65620A}" type="datetimeFigureOut">
              <a:rPr lang="uk-UA" smtClean="0"/>
              <a:t>30.05.2023</a:t>
            </a:fld>
            <a:endParaRPr lang="uk-UA"/>
          </a:p>
        </p:txBody>
      </p:sp>
      <p:sp>
        <p:nvSpPr>
          <p:cNvPr id="22" name="Місце для нижнього колонтитула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8" name="Місце для номера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5C0297-F745-4DED-B5C9-3F179D06C188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Алгоритм А* та його паралельна реалізація засобами мови С</a:t>
            </a:r>
            <a:r>
              <a:rPr lang="en-US" dirty="0" smtClean="0"/>
              <a:t>#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Виконав: Черпак А.В.</a:t>
            </a:r>
          </a:p>
          <a:p>
            <a:r>
              <a:rPr lang="uk-UA" dirty="0" smtClean="0"/>
              <a:t>Керівник: </a:t>
            </a:r>
            <a:r>
              <a:rPr lang="uk-UA" dirty="0" err="1" smtClean="0"/>
              <a:t>Стеценко</a:t>
            </a:r>
            <a:r>
              <a:rPr lang="uk-UA" dirty="0" smtClean="0"/>
              <a:t> І.В.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232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400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just"/>
            <a:r>
              <a:rPr lang="uk-UA" dirty="0"/>
              <a:t>Під час виконання даної курсової роботи мною було досліджено та описано алгоритм А* у його класичній та паралельній реалізації, спроектовано, описано, реалізовано та проаналізовано ще 4 мої власні паралельні реалізації алгоритму А*. Більшість з цих алгоритмів не змогли дати достатнього прискорення порівняно з класичною версією, причини чого теж були ґрунтовно проаналізовані та пояснені. Втім, один з підходів дозволив отримати прискорення до 2х разів за рахунок зменшення кількості переглянутих вершин та паралелізації обчислень. </a:t>
            </a:r>
          </a:p>
          <a:p>
            <a:pPr algn="just"/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281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послідовного алгоритму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221856" cy="54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68760"/>
            <a:ext cx="2536464" cy="54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9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25658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1300" dirty="0"/>
              <a:t>public override </a:t>
            </a:r>
            <a:r>
              <a:rPr lang="en-US" sz="1300" dirty="0" err="1"/>
              <a:t>async</a:t>
            </a:r>
            <a:r>
              <a:rPr lang="en-US" sz="1300" dirty="0"/>
              <a:t> Task&lt;</a:t>
            </a:r>
            <a:r>
              <a:rPr lang="en-US" sz="1300" dirty="0" err="1"/>
              <a:t>IVertice</a:t>
            </a:r>
            <a:r>
              <a:rPr lang="en-US" sz="1300" dirty="0"/>
              <a:t>?&gt; </a:t>
            </a:r>
            <a:r>
              <a:rPr lang="en-US" sz="1300" dirty="0" err="1"/>
              <a:t>SearchPath</a:t>
            </a:r>
            <a:r>
              <a:rPr lang="en-US" sz="1300" dirty="0"/>
              <a:t>()</a:t>
            </a:r>
            <a:br>
              <a:rPr lang="en-US" sz="1300" dirty="0"/>
            </a:br>
            <a:r>
              <a:rPr lang="en-US" sz="1300" dirty="0"/>
              <a:t>{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PriorityQueue</a:t>
            </a:r>
            <a:r>
              <a:rPr lang="en-US" sz="1300" dirty="0"/>
              <a:t>&lt;</a:t>
            </a:r>
            <a:r>
              <a:rPr lang="en-US" sz="1300" dirty="0" err="1"/>
              <a:t>int</a:t>
            </a:r>
            <a:r>
              <a:rPr lang="en-US" sz="1300" dirty="0"/>
              <a:t>&gt; </a:t>
            </a:r>
            <a:r>
              <a:rPr lang="en-US" sz="1300" dirty="0" err="1"/>
              <a:t>verticeQueue</a:t>
            </a:r>
            <a:r>
              <a:rPr lang="en-US" sz="1300" dirty="0"/>
              <a:t> = new </a:t>
            </a:r>
            <a:r>
              <a:rPr lang="en-US" sz="1300" dirty="0" err="1"/>
              <a:t>PriorityQueue</a:t>
            </a:r>
            <a:r>
              <a:rPr lang="en-US" sz="1300" dirty="0"/>
              <a:t>&lt;</a:t>
            </a:r>
            <a:r>
              <a:rPr lang="en-US" sz="1300" dirty="0" err="1"/>
              <a:t>int</a:t>
            </a:r>
            <a:r>
              <a:rPr lang="en-US" sz="1300" dirty="0"/>
              <a:t>&gt;();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Vertice</a:t>
            </a:r>
            <a:r>
              <a:rPr lang="en-US" sz="1300" dirty="0"/>
              <a:t> </a:t>
            </a:r>
            <a:r>
              <a:rPr lang="en-US" sz="1300" dirty="0" err="1"/>
              <a:t>currentVertice</a:t>
            </a:r>
            <a:r>
              <a:rPr lang="en-US" sz="1300" dirty="0"/>
              <a:t>;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verticeQueue.Enqueue</a:t>
            </a:r>
            <a:r>
              <a:rPr lang="en-US" sz="1300" dirty="0"/>
              <a:t>(</a:t>
            </a:r>
            <a:r>
              <a:rPr lang="en-US" sz="1300" dirty="0" err="1"/>
              <a:t>StartPoint</a:t>
            </a:r>
            <a:r>
              <a:rPr lang="en-US" sz="1300" dirty="0"/>
              <a:t>, 0);</a:t>
            </a:r>
            <a:br>
              <a:rPr lang="en-US" sz="1300" dirty="0"/>
            </a:br>
            <a:r>
              <a:rPr lang="en-US" sz="1300" dirty="0"/>
              <a:t>    while (</a:t>
            </a:r>
            <a:r>
              <a:rPr lang="en-US" sz="1300" dirty="0" err="1"/>
              <a:t>verticeQueue.Count</a:t>
            </a:r>
            <a:r>
              <a:rPr lang="en-US" sz="1300" dirty="0"/>
              <a:t> &gt; 0)</a:t>
            </a:r>
            <a:br>
              <a:rPr lang="en-US" sz="1300" dirty="0"/>
            </a:br>
            <a:r>
              <a:rPr lang="en-US" sz="1300" dirty="0"/>
              <a:t>    {</a:t>
            </a:r>
            <a:br>
              <a:rPr lang="en-US" sz="1300" dirty="0"/>
            </a:br>
            <a:r>
              <a:rPr lang="en-US" sz="1300" dirty="0"/>
              <a:t>        </a:t>
            </a:r>
            <a:r>
              <a:rPr lang="en-US" sz="1300" dirty="0" err="1"/>
              <a:t>currentVertice</a:t>
            </a:r>
            <a:r>
              <a:rPr lang="en-US" sz="1300" dirty="0"/>
              <a:t> = (</a:t>
            </a:r>
            <a:r>
              <a:rPr lang="en-US" sz="1300" dirty="0" err="1"/>
              <a:t>Vertice</a:t>
            </a:r>
            <a:r>
              <a:rPr lang="en-US" sz="1300" dirty="0"/>
              <a:t>)_graph[</a:t>
            </a:r>
            <a:r>
              <a:rPr lang="en-US" sz="1300" dirty="0" err="1"/>
              <a:t>verticeQueue.Dequeue</a:t>
            </a:r>
            <a:r>
              <a:rPr lang="en-US" sz="1300" dirty="0"/>
              <a:t>()];</a:t>
            </a:r>
            <a:br>
              <a:rPr lang="en-US" sz="1300" dirty="0"/>
            </a:br>
            <a:r>
              <a:rPr lang="en-US" sz="1300" dirty="0"/>
              <a:t>        if (</a:t>
            </a:r>
            <a:r>
              <a:rPr lang="en-US" sz="1300" dirty="0" err="1"/>
              <a:t>currentVertice.IsPassed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            continue;</a:t>
            </a:r>
            <a:br>
              <a:rPr lang="en-US" sz="1300" dirty="0"/>
            </a:br>
            <a:r>
              <a:rPr lang="en-US" sz="1300" dirty="0"/>
              <a:t>        </a:t>
            </a:r>
            <a:br>
              <a:rPr lang="en-US" sz="1300" dirty="0"/>
            </a:br>
            <a:r>
              <a:rPr lang="en-US" sz="1300" dirty="0"/>
              <a:t>        </a:t>
            </a:r>
            <a:r>
              <a:rPr lang="en-US" sz="1300" dirty="0" err="1"/>
              <a:t>currentVertice.IsPassed</a:t>
            </a:r>
            <a:r>
              <a:rPr lang="en-US" sz="1300" dirty="0"/>
              <a:t> = true;</a:t>
            </a:r>
            <a:br>
              <a:rPr lang="en-US" sz="1300" dirty="0"/>
            </a:br>
            <a:r>
              <a:rPr lang="en-US" sz="1300" dirty="0"/>
              <a:t>        if (</a:t>
            </a:r>
            <a:r>
              <a:rPr lang="en-US" sz="1300" dirty="0" err="1"/>
              <a:t>currentVertice.OwnIndex</a:t>
            </a:r>
            <a:r>
              <a:rPr lang="en-US" sz="1300" dirty="0"/>
              <a:t> == </a:t>
            </a:r>
            <a:r>
              <a:rPr lang="en-US" sz="1300" dirty="0" err="1"/>
              <a:t>EndPoint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            return </a:t>
            </a:r>
            <a:r>
              <a:rPr lang="en-US" sz="1300" dirty="0" err="1"/>
              <a:t>currentVertice</a:t>
            </a:r>
            <a:r>
              <a:rPr lang="en-US" sz="1300" dirty="0"/>
              <a:t>;</a:t>
            </a:r>
            <a:br>
              <a:rPr lang="en-US" sz="1300" dirty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        </a:t>
            </a:r>
            <a:r>
              <a:rPr lang="en-US" sz="1300" dirty="0" err="1"/>
              <a:t>foreach</a:t>
            </a:r>
            <a:r>
              <a:rPr lang="en-US" sz="1300" dirty="0"/>
              <a:t> (</a:t>
            </a:r>
            <a:r>
              <a:rPr lang="en-US" sz="1300" dirty="0" err="1"/>
              <a:t>var</a:t>
            </a:r>
            <a:r>
              <a:rPr lang="en-US" sz="1300" dirty="0"/>
              <a:t> </a:t>
            </a:r>
            <a:r>
              <a:rPr lang="en-US" sz="1300" dirty="0" err="1"/>
              <a:t>adjIndex</a:t>
            </a:r>
            <a:r>
              <a:rPr lang="en-US" sz="1300" dirty="0"/>
              <a:t> in _</a:t>
            </a:r>
            <a:r>
              <a:rPr lang="en-US" sz="1300" dirty="0" err="1"/>
              <a:t>graph.GetAdjacentVertices</a:t>
            </a:r>
            <a:r>
              <a:rPr lang="en-US" sz="1300" dirty="0"/>
              <a:t>(</a:t>
            </a:r>
            <a:r>
              <a:rPr lang="en-US" sz="1300" dirty="0" err="1"/>
              <a:t>currentVertice.OwnIndex</a:t>
            </a:r>
            <a:r>
              <a:rPr lang="en-US" sz="1300" dirty="0"/>
              <a:t>))</a:t>
            </a:r>
            <a:br>
              <a:rPr lang="en-US" sz="1300" dirty="0"/>
            </a:br>
            <a:r>
              <a:rPr lang="en-US" sz="1300" dirty="0"/>
              <a:t>        {</a:t>
            </a:r>
            <a:br>
              <a:rPr lang="en-US" sz="1300" dirty="0"/>
            </a:br>
            <a:r>
              <a:rPr lang="en-US" sz="1300" dirty="0"/>
              <a:t>            </a:t>
            </a:r>
            <a:r>
              <a:rPr lang="en-US" sz="1300" dirty="0" err="1"/>
              <a:t>Vertice</a:t>
            </a:r>
            <a:r>
              <a:rPr lang="en-US" sz="1300" dirty="0"/>
              <a:t> child = (</a:t>
            </a:r>
            <a:r>
              <a:rPr lang="en-US" sz="1300" dirty="0" err="1"/>
              <a:t>Vertice</a:t>
            </a:r>
            <a:r>
              <a:rPr lang="en-US" sz="1300" dirty="0"/>
              <a:t>)_graph[</a:t>
            </a:r>
            <a:r>
              <a:rPr lang="en-US" sz="1300" dirty="0" err="1"/>
              <a:t>adjIndex</a:t>
            </a:r>
            <a:r>
              <a:rPr lang="en-US" sz="1300" dirty="0"/>
              <a:t>];</a:t>
            </a:r>
            <a:br>
              <a:rPr lang="en-US" sz="1300" dirty="0"/>
            </a:br>
            <a:r>
              <a:rPr lang="en-US" sz="1300" dirty="0"/>
              <a:t>            </a:t>
            </a:r>
            <a:r>
              <a:rPr lang="en-US" sz="1300" dirty="0" err="1"/>
              <a:t>Interlocked.Increment</a:t>
            </a:r>
            <a:r>
              <a:rPr lang="en-US" sz="1300" dirty="0"/>
              <a:t>(ref </a:t>
            </a:r>
            <a:r>
              <a:rPr lang="en-US" sz="1300" dirty="0" err="1"/>
              <a:t>ChildrenCalculatedCounter</a:t>
            </a:r>
            <a:r>
              <a:rPr lang="en-US" sz="1300" dirty="0"/>
              <a:t>);</a:t>
            </a:r>
            <a:br>
              <a:rPr lang="en-US" sz="1300" dirty="0"/>
            </a:br>
            <a:r>
              <a:rPr lang="en-US" sz="1300" dirty="0"/>
              <a:t>            if (</a:t>
            </a:r>
            <a:r>
              <a:rPr lang="en-US" sz="1300" dirty="0" err="1"/>
              <a:t>child.TryUpdateMinRoute</a:t>
            </a:r>
            <a:r>
              <a:rPr lang="en-US" sz="1300" dirty="0"/>
              <a:t>(</a:t>
            </a:r>
            <a:r>
              <a:rPr lang="en-US" sz="1300" dirty="0" err="1"/>
              <a:t>currentVertice.OwnIndex</a:t>
            </a:r>
            <a:r>
              <a:rPr lang="en-US" sz="1300" dirty="0"/>
              <a:t>))</a:t>
            </a:r>
            <a:br>
              <a:rPr lang="en-US" sz="1300" dirty="0"/>
            </a:br>
            <a:r>
              <a:rPr lang="en-US" sz="1300" dirty="0"/>
              <a:t>                </a:t>
            </a:r>
            <a:r>
              <a:rPr lang="en-US" sz="1300" dirty="0" err="1"/>
              <a:t>verticeQueue.Enqueue</a:t>
            </a:r>
            <a:r>
              <a:rPr lang="en-US" sz="1300" dirty="0"/>
              <a:t>(</a:t>
            </a:r>
            <a:r>
              <a:rPr lang="en-US" sz="1300" dirty="0" err="1"/>
              <a:t>child.OwnIndex</a:t>
            </a:r>
            <a:r>
              <a:rPr lang="en-US" sz="1300" dirty="0"/>
              <a:t>, </a:t>
            </a:r>
            <a:r>
              <a:rPr lang="en-US" sz="1300" dirty="0" err="1"/>
              <a:t>child.DistanceFromStart</a:t>
            </a:r>
            <a:r>
              <a:rPr lang="en-US" sz="1300" dirty="0"/>
              <a:t> + </a:t>
            </a:r>
            <a:r>
              <a:rPr lang="en-US" sz="1300" dirty="0" err="1"/>
              <a:t>child.Heuristic!.Value</a:t>
            </a:r>
            <a:r>
              <a:rPr lang="en-US" sz="1300" dirty="0"/>
              <a:t>);</a:t>
            </a:r>
            <a:br>
              <a:rPr lang="en-US" sz="1300" dirty="0"/>
            </a:br>
            <a:r>
              <a:rPr lang="en-US" sz="1300" dirty="0"/>
              <a:t>        }</a:t>
            </a:r>
            <a:br>
              <a:rPr lang="en-US" sz="1300" dirty="0"/>
            </a:br>
            <a:r>
              <a:rPr lang="en-US" sz="1300" dirty="0"/>
              <a:t>    }</a:t>
            </a:r>
            <a:br>
              <a:rPr lang="en-US" sz="1300" dirty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    return null;</a:t>
            </a:r>
            <a:br>
              <a:rPr lang="en-US" sz="1300" dirty="0"/>
            </a:br>
            <a:r>
              <a:rPr lang="en-US" sz="1300" dirty="0"/>
              <a:t>}</a:t>
            </a:r>
          </a:p>
          <a:p>
            <a:endParaRPr lang="uk-UA" sz="13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Послідовна реалізація алгоритму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0612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771684"/>
              </p:ext>
            </p:extLst>
          </p:nvPr>
        </p:nvGraphicFramePr>
        <p:xfrm>
          <a:off x="1403648" y="1628800"/>
          <a:ext cx="6113780" cy="4773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6890"/>
                <a:gridCol w="30568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Кількість вершин графу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Час послідовного алгоритму, мc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1000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2000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7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0" lang="uk-UA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kumimoji="0"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kumimoji="0" lang="uk-UA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Тестування послідовного алгоритму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9029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Найкраща з 5 розроблених паралельних реалізацій являє собою ніщо інше як звичайний пошук шляху цим алгоритмом, просто починаючи з обох вхідних точок назустріч один одному, в паралельних потоках. Умовою завершення роботи алгоритму є перетин областей пошуку обох потоків або закінчення доступних вершин графу, якщо шляху немає.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Паралельна реалізація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0119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7260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1150" dirty="0"/>
              <a:t>public </a:t>
            </a:r>
            <a:r>
              <a:rPr lang="en-US" sz="1150" dirty="0" err="1"/>
              <a:t>async</a:t>
            </a:r>
            <a:r>
              <a:rPr lang="en-US" sz="1150" dirty="0"/>
              <a:t> Task&lt;</a:t>
            </a:r>
            <a:r>
              <a:rPr lang="en-US" sz="1150" dirty="0" err="1"/>
              <a:t>bool</a:t>
            </a:r>
            <a:r>
              <a:rPr lang="en-US" sz="1150" dirty="0"/>
              <a:t>&gt; </a:t>
            </a:r>
            <a:r>
              <a:rPr lang="en-US" sz="1150" dirty="0" err="1"/>
              <a:t>SingleThreadPathSearching</a:t>
            </a:r>
            <a:r>
              <a:rPr lang="en-US" sz="1150" dirty="0"/>
              <a:t>(</a:t>
            </a:r>
            <a:r>
              <a:rPr lang="en-US" sz="1150" dirty="0" err="1"/>
              <a:t>int</a:t>
            </a:r>
            <a:r>
              <a:rPr lang="en-US" sz="1150" dirty="0"/>
              <a:t> </a:t>
            </a:r>
            <a:r>
              <a:rPr lang="en-US" sz="1150" dirty="0" err="1"/>
              <a:t>procInd</a:t>
            </a:r>
            <a:r>
              <a:rPr lang="en-US" sz="1150" dirty="0"/>
              <a:t>)</a:t>
            </a:r>
            <a:br>
              <a:rPr lang="en-US" sz="1150" dirty="0"/>
            </a:br>
            <a:r>
              <a:rPr lang="en-US" sz="1150" dirty="0"/>
              <a:t>{</a:t>
            </a:r>
            <a:br>
              <a:rPr lang="en-US" sz="1150" dirty="0"/>
            </a:br>
            <a:r>
              <a:rPr lang="en-US" sz="1150" dirty="0"/>
              <a:t>    </a:t>
            </a:r>
            <a:r>
              <a:rPr lang="en-US" sz="1150" dirty="0" err="1"/>
              <a:t>PriorityQueue</a:t>
            </a:r>
            <a:r>
              <a:rPr lang="en-US" sz="1150" dirty="0"/>
              <a:t>&lt;</a:t>
            </a:r>
            <a:r>
              <a:rPr lang="en-US" sz="1150" dirty="0" err="1"/>
              <a:t>int</a:t>
            </a:r>
            <a:r>
              <a:rPr lang="en-US" sz="1150" dirty="0"/>
              <a:t>&gt; </a:t>
            </a:r>
            <a:r>
              <a:rPr lang="en-US" sz="1150" dirty="0" err="1"/>
              <a:t>verticeQueue</a:t>
            </a:r>
            <a:r>
              <a:rPr lang="en-US" sz="1150" dirty="0"/>
              <a:t> = new </a:t>
            </a:r>
            <a:r>
              <a:rPr lang="en-US" sz="1150" dirty="0" err="1"/>
              <a:t>PriorityQueue</a:t>
            </a:r>
            <a:r>
              <a:rPr lang="en-US" sz="1150" dirty="0"/>
              <a:t>&lt;</a:t>
            </a:r>
            <a:r>
              <a:rPr lang="en-US" sz="1150" dirty="0" err="1"/>
              <a:t>int</a:t>
            </a:r>
            <a:r>
              <a:rPr lang="en-US" sz="1150" dirty="0"/>
              <a:t>&gt;();</a:t>
            </a:r>
            <a:br>
              <a:rPr lang="en-US" sz="1150" dirty="0"/>
            </a:br>
            <a:r>
              <a:rPr lang="en-US" sz="1150" dirty="0"/>
              <a:t>    </a:t>
            </a:r>
            <a:r>
              <a:rPr lang="en-US" sz="1150" dirty="0" err="1"/>
              <a:t>BilateralVertice</a:t>
            </a:r>
            <a:r>
              <a:rPr lang="en-US" sz="1150" dirty="0"/>
              <a:t> </a:t>
            </a:r>
            <a:r>
              <a:rPr lang="en-US" sz="1150" dirty="0" err="1"/>
              <a:t>currentVertice</a:t>
            </a:r>
            <a:r>
              <a:rPr lang="en-US" sz="1150" dirty="0"/>
              <a:t>;</a:t>
            </a:r>
            <a:br>
              <a:rPr lang="en-US" sz="1150" dirty="0"/>
            </a:br>
            <a:r>
              <a:rPr lang="en-US" sz="1150" dirty="0"/>
              <a:t>    </a:t>
            </a:r>
            <a:r>
              <a:rPr lang="en-US" sz="1150" dirty="0" err="1"/>
              <a:t>verticeQueue.Enqueue</a:t>
            </a:r>
            <a:r>
              <a:rPr lang="en-US" sz="1150" dirty="0"/>
              <a:t>(</a:t>
            </a:r>
            <a:r>
              <a:rPr lang="en-US" sz="1150" dirty="0" err="1"/>
              <a:t>procInd</a:t>
            </a:r>
            <a:r>
              <a:rPr lang="en-US" sz="1150" dirty="0"/>
              <a:t> == 0? </a:t>
            </a:r>
            <a:r>
              <a:rPr lang="en-US" sz="1150" dirty="0" err="1"/>
              <a:t>StartPoint</a:t>
            </a:r>
            <a:r>
              <a:rPr lang="en-US" sz="1150" dirty="0"/>
              <a:t> : </a:t>
            </a:r>
            <a:r>
              <a:rPr lang="en-US" sz="1150" dirty="0" err="1"/>
              <a:t>EndPoint</a:t>
            </a:r>
            <a:r>
              <a:rPr lang="en-US" sz="1150" dirty="0"/>
              <a:t>, 0);</a:t>
            </a:r>
            <a:br>
              <a:rPr lang="en-US" sz="1150" dirty="0"/>
            </a:br>
            <a:r>
              <a:rPr lang="en-US" sz="1150" dirty="0"/>
              <a:t>    while (</a:t>
            </a:r>
            <a:r>
              <a:rPr lang="en-US" sz="1150" dirty="0" err="1"/>
              <a:t>verticeQueue.Count</a:t>
            </a:r>
            <a:r>
              <a:rPr lang="en-US" sz="1150" dirty="0"/>
              <a:t> &gt; 0 &amp;&amp; meet is null)</a:t>
            </a:r>
            <a:br>
              <a:rPr lang="en-US" sz="1150" dirty="0"/>
            </a:br>
            <a:r>
              <a:rPr lang="en-US" sz="1150" dirty="0"/>
              <a:t>    {</a:t>
            </a:r>
            <a:br>
              <a:rPr lang="en-US" sz="1150" dirty="0"/>
            </a:br>
            <a:r>
              <a:rPr lang="en-US" sz="1150" dirty="0"/>
              <a:t>        </a:t>
            </a:r>
            <a:r>
              <a:rPr lang="en-US" sz="1150" dirty="0" err="1"/>
              <a:t>currentVertice</a:t>
            </a:r>
            <a:r>
              <a:rPr lang="en-US" sz="1150" dirty="0"/>
              <a:t> = (</a:t>
            </a:r>
            <a:r>
              <a:rPr lang="en-US" sz="1150" dirty="0" err="1"/>
              <a:t>BilateralVertice</a:t>
            </a:r>
            <a:r>
              <a:rPr lang="en-US" sz="1150" dirty="0"/>
              <a:t>)_graph[</a:t>
            </a:r>
            <a:r>
              <a:rPr lang="en-US" sz="1150" dirty="0" err="1"/>
              <a:t>verticeQueue.Dequeue</a:t>
            </a:r>
            <a:r>
              <a:rPr lang="en-US" sz="1150" dirty="0"/>
              <a:t>()];</a:t>
            </a:r>
            <a:br>
              <a:rPr lang="en-US" sz="1150" dirty="0"/>
            </a:br>
            <a:r>
              <a:rPr lang="en-US" sz="1150" dirty="0"/>
              <a:t>        if (</a:t>
            </a:r>
            <a:r>
              <a:rPr lang="en-US" sz="1150" dirty="0" err="1"/>
              <a:t>currentVertice.IsPassed</a:t>
            </a:r>
            <a:r>
              <a:rPr lang="en-US" sz="1150" dirty="0"/>
              <a:t>[</a:t>
            </a:r>
            <a:r>
              <a:rPr lang="en-US" sz="1150" dirty="0" err="1"/>
              <a:t>procInd</a:t>
            </a:r>
            <a:r>
              <a:rPr lang="en-US" sz="1150" dirty="0"/>
              <a:t>])</a:t>
            </a:r>
            <a:br>
              <a:rPr lang="en-US" sz="1150" dirty="0"/>
            </a:br>
            <a:r>
              <a:rPr lang="en-US" sz="1150" dirty="0"/>
              <a:t>            continue;</a:t>
            </a:r>
            <a:br>
              <a:rPr lang="en-US" sz="1150" dirty="0"/>
            </a:br>
            <a:r>
              <a:rPr lang="en-US" sz="1150" dirty="0"/>
              <a:t>        </a:t>
            </a:r>
            <a:br>
              <a:rPr lang="en-US" sz="1150" dirty="0"/>
            </a:br>
            <a:r>
              <a:rPr lang="en-US" sz="1150" dirty="0"/>
              <a:t>        </a:t>
            </a:r>
            <a:r>
              <a:rPr lang="en-US" sz="1150" dirty="0" err="1"/>
              <a:t>currentVertice.IsPassed</a:t>
            </a:r>
            <a:r>
              <a:rPr lang="en-US" sz="1150" dirty="0"/>
              <a:t>[</a:t>
            </a:r>
            <a:r>
              <a:rPr lang="en-US" sz="1150" dirty="0" err="1"/>
              <a:t>procInd</a:t>
            </a:r>
            <a:r>
              <a:rPr lang="en-US" sz="1150" dirty="0"/>
              <a:t>] = true;</a:t>
            </a:r>
            <a:br>
              <a:rPr lang="en-US" sz="1150" dirty="0"/>
            </a:br>
            <a:r>
              <a:rPr lang="en-US" sz="1150" dirty="0"/>
              <a:t>        if (</a:t>
            </a:r>
            <a:r>
              <a:rPr lang="en-US" sz="1150" dirty="0" err="1"/>
              <a:t>currentVertice.IsPassed</a:t>
            </a:r>
            <a:r>
              <a:rPr lang="en-US" sz="1150" dirty="0"/>
              <a:t>[(procInd+1)%2])</a:t>
            </a:r>
            <a:br>
              <a:rPr lang="en-US" sz="1150" dirty="0"/>
            </a:br>
            <a:r>
              <a:rPr lang="en-US" sz="1150" dirty="0"/>
              <a:t>        {</a:t>
            </a:r>
            <a:br>
              <a:rPr lang="en-US" sz="1150" dirty="0"/>
            </a:br>
            <a:r>
              <a:rPr lang="en-US" sz="1150" dirty="0"/>
              <a:t>            if (meet is null || </a:t>
            </a:r>
            <a:r>
              <a:rPr lang="en-US" sz="1150" dirty="0" err="1"/>
              <a:t>meet.DistanceFromStart.Sum</a:t>
            </a:r>
            <a:r>
              <a:rPr lang="en-US" sz="1150" dirty="0"/>
              <a:t>() &gt; </a:t>
            </a:r>
            <a:r>
              <a:rPr lang="en-US" sz="1150" dirty="0" err="1"/>
              <a:t>currentVertice.DistanceFromStart.Sum</a:t>
            </a:r>
            <a:r>
              <a:rPr lang="en-US" sz="1150" dirty="0"/>
              <a:t>())</a:t>
            </a:r>
            <a:br>
              <a:rPr lang="en-US" sz="1150" dirty="0"/>
            </a:br>
            <a:r>
              <a:rPr lang="en-US" sz="1150" dirty="0"/>
              <a:t>                meet = </a:t>
            </a:r>
            <a:r>
              <a:rPr lang="en-US" sz="1150" dirty="0" err="1"/>
              <a:t>currentVertice</a:t>
            </a:r>
            <a:r>
              <a:rPr lang="en-US" sz="1150" dirty="0"/>
              <a:t>;</a:t>
            </a:r>
            <a:br>
              <a:rPr lang="en-US" sz="1150" dirty="0"/>
            </a:br>
            <a:r>
              <a:rPr lang="en-US" sz="1150" dirty="0"/>
              <a:t>            return true;</a:t>
            </a:r>
            <a:br>
              <a:rPr lang="en-US" sz="1150" dirty="0"/>
            </a:br>
            <a:r>
              <a:rPr lang="en-US" sz="1150" dirty="0"/>
              <a:t>        }</a:t>
            </a:r>
            <a:br>
              <a:rPr lang="en-US" sz="1150" dirty="0"/>
            </a:br>
            <a:r>
              <a:rPr lang="en-US" sz="1150" dirty="0"/>
              <a:t/>
            </a:r>
            <a:br>
              <a:rPr lang="en-US" sz="1150" dirty="0"/>
            </a:br>
            <a:r>
              <a:rPr lang="en-US" sz="1150" dirty="0"/>
              <a:t>        </a:t>
            </a:r>
            <a:r>
              <a:rPr lang="en-US" sz="1150" dirty="0" err="1"/>
              <a:t>foreach</a:t>
            </a:r>
            <a:r>
              <a:rPr lang="en-US" sz="1150" dirty="0"/>
              <a:t> (</a:t>
            </a:r>
            <a:r>
              <a:rPr lang="en-US" sz="1150" dirty="0" err="1"/>
              <a:t>var</a:t>
            </a:r>
            <a:r>
              <a:rPr lang="en-US" sz="1150" dirty="0"/>
              <a:t> </a:t>
            </a:r>
            <a:r>
              <a:rPr lang="en-US" sz="1150" dirty="0" err="1"/>
              <a:t>adjIndex</a:t>
            </a:r>
            <a:r>
              <a:rPr lang="en-US" sz="1150" dirty="0"/>
              <a:t> in _</a:t>
            </a:r>
            <a:r>
              <a:rPr lang="en-US" sz="1150" dirty="0" err="1"/>
              <a:t>graph.GetAdjacentVertices</a:t>
            </a:r>
            <a:r>
              <a:rPr lang="en-US" sz="1150" dirty="0"/>
              <a:t>(</a:t>
            </a:r>
            <a:r>
              <a:rPr lang="en-US" sz="1150" dirty="0" err="1"/>
              <a:t>currentVertice.OwnIndex</a:t>
            </a:r>
            <a:r>
              <a:rPr lang="en-US" sz="1150" dirty="0"/>
              <a:t>))</a:t>
            </a:r>
            <a:br>
              <a:rPr lang="en-US" sz="1150" dirty="0"/>
            </a:br>
            <a:r>
              <a:rPr lang="en-US" sz="1150" dirty="0"/>
              <a:t>        {</a:t>
            </a:r>
            <a:br>
              <a:rPr lang="en-US" sz="1150" dirty="0"/>
            </a:br>
            <a:r>
              <a:rPr lang="en-US" sz="1150" dirty="0"/>
              <a:t>            </a:t>
            </a:r>
            <a:r>
              <a:rPr lang="en-US" sz="1150" dirty="0" err="1"/>
              <a:t>BilateralVertice</a:t>
            </a:r>
            <a:r>
              <a:rPr lang="en-US" sz="1150" dirty="0"/>
              <a:t> child = (</a:t>
            </a:r>
            <a:r>
              <a:rPr lang="en-US" sz="1150" dirty="0" err="1"/>
              <a:t>BilateralVertice</a:t>
            </a:r>
            <a:r>
              <a:rPr lang="en-US" sz="1150" dirty="0"/>
              <a:t>)_graph[</a:t>
            </a:r>
            <a:r>
              <a:rPr lang="en-US" sz="1150" dirty="0" err="1"/>
              <a:t>adjIndex</a:t>
            </a:r>
            <a:r>
              <a:rPr lang="en-US" sz="1150" dirty="0"/>
              <a:t>];</a:t>
            </a:r>
            <a:br>
              <a:rPr lang="en-US" sz="1150" dirty="0"/>
            </a:br>
            <a:r>
              <a:rPr lang="en-US" sz="1150" dirty="0"/>
              <a:t>            </a:t>
            </a:r>
            <a:r>
              <a:rPr lang="en-US" sz="1150" dirty="0" err="1"/>
              <a:t>Interlocked.Increment</a:t>
            </a:r>
            <a:r>
              <a:rPr lang="en-US" sz="1150" dirty="0"/>
              <a:t>(ref </a:t>
            </a:r>
            <a:r>
              <a:rPr lang="en-US" sz="1150" dirty="0" err="1"/>
              <a:t>ChildrenCalculatedCounter</a:t>
            </a:r>
            <a:r>
              <a:rPr lang="en-US" sz="1150" dirty="0"/>
              <a:t>);</a:t>
            </a:r>
            <a:br>
              <a:rPr lang="en-US" sz="1150" dirty="0"/>
            </a:br>
            <a:r>
              <a:rPr lang="en-US" sz="1150" dirty="0"/>
              <a:t>            if (</a:t>
            </a:r>
            <a:r>
              <a:rPr lang="en-US" sz="1150" dirty="0" err="1"/>
              <a:t>child.TryUpdateMinRoute</a:t>
            </a:r>
            <a:r>
              <a:rPr lang="en-US" sz="1150" dirty="0"/>
              <a:t>(</a:t>
            </a:r>
            <a:r>
              <a:rPr lang="en-US" sz="1150" dirty="0" err="1"/>
              <a:t>currentVertice.OwnIndex</a:t>
            </a:r>
            <a:r>
              <a:rPr lang="en-US" sz="1150" dirty="0"/>
              <a:t>, </a:t>
            </a:r>
            <a:r>
              <a:rPr lang="en-US" sz="1150" dirty="0" err="1"/>
              <a:t>procInd</a:t>
            </a:r>
            <a:r>
              <a:rPr lang="en-US" sz="1150" dirty="0"/>
              <a:t>))</a:t>
            </a:r>
            <a:br>
              <a:rPr lang="en-US" sz="1150" dirty="0"/>
            </a:br>
            <a:r>
              <a:rPr lang="en-US" sz="1150" dirty="0"/>
              <a:t>                </a:t>
            </a:r>
            <a:r>
              <a:rPr lang="en-US" sz="1150" dirty="0" err="1"/>
              <a:t>verticeQueue.Enqueue</a:t>
            </a:r>
            <a:r>
              <a:rPr lang="en-US" sz="1150" dirty="0"/>
              <a:t>(</a:t>
            </a:r>
            <a:r>
              <a:rPr lang="en-US" sz="1150" dirty="0" err="1"/>
              <a:t>child.OwnIndex</a:t>
            </a:r>
            <a:r>
              <a:rPr lang="en-US" sz="1150" dirty="0"/>
              <a:t>,</a:t>
            </a:r>
            <a:br>
              <a:rPr lang="en-US" sz="1150" dirty="0"/>
            </a:br>
            <a:r>
              <a:rPr lang="en-US" sz="1150" dirty="0"/>
              <a:t>                    </a:t>
            </a:r>
            <a:r>
              <a:rPr lang="en-US" sz="1150" dirty="0" err="1"/>
              <a:t>child.DistanceFromStart</a:t>
            </a:r>
            <a:r>
              <a:rPr lang="en-US" sz="1150" dirty="0"/>
              <a:t>[</a:t>
            </a:r>
            <a:r>
              <a:rPr lang="en-US" sz="1150" dirty="0" err="1"/>
              <a:t>procInd</a:t>
            </a:r>
            <a:r>
              <a:rPr lang="en-US" sz="1150" dirty="0"/>
              <a:t>] + </a:t>
            </a:r>
            <a:r>
              <a:rPr lang="en-US" sz="1150" dirty="0" err="1"/>
              <a:t>child.Heuristic</a:t>
            </a:r>
            <a:r>
              <a:rPr lang="en-US" sz="1150" dirty="0"/>
              <a:t>[</a:t>
            </a:r>
            <a:r>
              <a:rPr lang="en-US" sz="1150" dirty="0" err="1"/>
              <a:t>procInd</a:t>
            </a:r>
            <a:r>
              <a:rPr lang="en-US" sz="1150" dirty="0"/>
              <a:t>].Value);</a:t>
            </a:r>
            <a:br>
              <a:rPr lang="en-US" sz="1150" dirty="0"/>
            </a:br>
            <a:r>
              <a:rPr lang="en-US" sz="1150" dirty="0"/>
              <a:t>        }</a:t>
            </a:r>
            <a:br>
              <a:rPr lang="en-US" sz="1150" dirty="0"/>
            </a:br>
            <a:r>
              <a:rPr lang="en-US" sz="1150" dirty="0"/>
              <a:t>    }</a:t>
            </a:r>
            <a:br>
              <a:rPr lang="en-US" sz="1150" dirty="0"/>
            </a:br>
            <a:r>
              <a:rPr lang="en-US" sz="1150" dirty="0"/>
              <a:t/>
            </a:r>
            <a:br>
              <a:rPr lang="en-US" sz="1150" dirty="0"/>
            </a:br>
            <a:r>
              <a:rPr lang="en-US" sz="1150" dirty="0"/>
              <a:t>    return false;</a:t>
            </a:r>
            <a:br>
              <a:rPr lang="en-US" sz="1150" dirty="0"/>
            </a:br>
            <a:r>
              <a:rPr lang="en-US" sz="1150" dirty="0"/>
              <a:t>}</a:t>
            </a:r>
          </a:p>
          <a:p>
            <a:endParaRPr lang="uk-UA" sz="115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Паралельна реалізація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681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895616"/>
              </p:ext>
            </p:extLst>
          </p:nvPr>
        </p:nvGraphicFramePr>
        <p:xfrm>
          <a:off x="611560" y="1480979"/>
          <a:ext cx="7920881" cy="4927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745"/>
                <a:gridCol w="1447369"/>
                <a:gridCol w="1284769"/>
                <a:gridCol w="1455379"/>
                <a:gridCol w="1307197"/>
                <a:gridCol w="1326422"/>
              </a:tblGrid>
              <a:tr h="11559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Кількість вершин графу</a:t>
                      </a:r>
                      <a:endParaRPr lang="uk-U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Середній час послідовного</a:t>
                      </a:r>
                      <a:r>
                        <a:rPr lang="en-US" sz="1100">
                          <a:effectLst/>
                        </a:rPr>
                        <a:t> A*, ms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Середній час </a:t>
                      </a:r>
                      <a:r>
                        <a:rPr lang="en-US" sz="1100" dirty="0">
                          <a:effectLst/>
                        </a:rPr>
                        <a:t>A* </a:t>
                      </a:r>
                      <a:r>
                        <a:rPr lang="uk-UA" sz="1100" dirty="0">
                          <a:effectLst/>
                        </a:rPr>
                        <a:t>з </a:t>
                      </a:r>
                      <a:r>
                        <a:rPr lang="en-US" sz="1100" dirty="0" err="1">
                          <a:effectLst/>
                        </a:rPr>
                        <a:t>ParallelFor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ms</a:t>
                      </a:r>
                      <a:endParaRPr lang="uk-U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Середній час </a:t>
                      </a:r>
                      <a:r>
                        <a:rPr lang="uk-UA" sz="1100" dirty="0" err="1">
                          <a:effectLst/>
                        </a:rPr>
                        <a:t>багатопоточ-ного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A* </a:t>
                      </a:r>
                      <a:r>
                        <a:rPr lang="uk-UA" sz="1100" dirty="0">
                          <a:effectLst/>
                        </a:rPr>
                        <a:t>зі спільною чергою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ms</a:t>
                      </a:r>
                      <a:endParaRPr lang="uk-U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Середній час одно-поточного </a:t>
                      </a:r>
                      <a:r>
                        <a:rPr lang="en-US" sz="1100">
                          <a:effectLst/>
                        </a:rPr>
                        <a:t>A* </a:t>
                      </a:r>
                      <a:r>
                        <a:rPr lang="uk-UA" sz="1100">
                          <a:effectLst/>
                        </a:rPr>
                        <a:t>з чергою тасків</a:t>
                      </a:r>
                      <a:r>
                        <a:rPr lang="en-US" sz="1100">
                          <a:effectLst/>
                        </a:rPr>
                        <a:t>, ms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Середній час двосторон-нього </a:t>
                      </a:r>
                      <a:r>
                        <a:rPr lang="en-US" sz="1100">
                          <a:effectLst/>
                        </a:rPr>
                        <a:t>A*, ms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 anchor="ctr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uk-UA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uk-UA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uk-UA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uk-UA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uk-UA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uk-UA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uk-UA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uk-UA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kumimoji="0" lang="uk-UA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uk-UA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uk-UA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uk-UA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  <a:endParaRPr kumimoji="0" lang="uk-UA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uk-UA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kumimoji="0" lang="uk-UA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uk-UA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uk-UA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uk-UA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4000</a:t>
                      </a:r>
                      <a:endParaRPr lang="uk-U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</a:t>
                      </a:r>
                      <a:endParaRPr lang="uk-U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uk-U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11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34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12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15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7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37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12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16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8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13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45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15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17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11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17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71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19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23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14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17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52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19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21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14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22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58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28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29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17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35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63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41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29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51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127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210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159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28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63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81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201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182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  <a:tr h="251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60000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uk-UA" sz="1100">
                          <a:effectLst/>
                        </a:rPr>
                        <a:t>09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137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110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143</a:t>
                      </a:r>
                      <a:endParaRPr lang="uk-U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52</a:t>
                      </a:r>
                      <a:endParaRPr lang="uk-U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0" marR="53880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Тестування паралельних реалізацій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215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Тестування швидкодії паралельних реалізацій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976" y="1481138"/>
            <a:ext cx="6908047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Тестування прискорення паралельних реалізацій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60" y="1557179"/>
            <a:ext cx="711708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06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стибюль">
  <a:themeElements>
    <a:clrScheme name="Вестибюль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Вестибюль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Вестибюль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</TotalTime>
  <Words>367</Words>
  <Application>Microsoft Office PowerPoint</Application>
  <PresentationFormat>Екран (4:3)</PresentationFormat>
  <Paragraphs>144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1" baseType="lpstr">
      <vt:lpstr>Вестибюль</vt:lpstr>
      <vt:lpstr>Алгоритм А* та його паралельна реалізація засобами мови С#</vt:lpstr>
      <vt:lpstr>Опис послідовного алгоритму</vt:lpstr>
      <vt:lpstr>Послідовна реалізація алгоритму</vt:lpstr>
      <vt:lpstr>Тестування послідовного алгоритму</vt:lpstr>
      <vt:lpstr>Паралельна реалізація</vt:lpstr>
      <vt:lpstr>Паралельна реалізація</vt:lpstr>
      <vt:lpstr>Тестування паралельних реалізацій</vt:lpstr>
      <vt:lpstr>Тестування швидкодії паралельних реалізацій</vt:lpstr>
      <vt:lpstr>Тестування прискорення паралельних реалізацій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А* та його паралельна реалізація засобами мови С#</dc:title>
  <dc:creator>l</dc:creator>
  <cp:lastModifiedBy>l</cp:lastModifiedBy>
  <cp:revision>4</cp:revision>
  <dcterms:created xsi:type="dcterms:W3CDTF">2023-05-30T06:53:24Z</dcterms:created>
  <dcterms:modified xsi:type="dcterms:W3CDTF">2023-05-30T07:39:59Z</dcterms:modified>
</cp:coreProperties>
</file>