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37163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7"/>
            <a:ext cx="85203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3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3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7"/>
            <a:ext cx="85203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oß Klein Zentrier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0" y="211576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539552" y="245689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539552" y="623731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539552" y="683187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880"/>
              </a:spcBef>
              <a:buClr>
                <a:srgbClr val="FFC000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5" type="body"/>
          </p:nvPr>
        </p:nvSpPr>
        <p:spPr>
          <a:xfrm>
            <a:off x="0" y="596728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6" type="body"/>
          </p:nvPr>
        </p:nvSpPr>
        <p:spPr>
          <a:xfrm>
            <a:off x="731573" y="4223411"/>
            <a:ext cx="8064900" cy="43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FFC000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0" y="2106588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539552" y="245689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539552" y="623731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539552" y="683187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880"/>
              </a:spcBef>
              <a:buClr>
                <a:srgbClr val="FFC000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5" type="body"/>
          </p:nvPr>
        </p:nvSpPr>
        <p:spPr>
          <a:xfrm>
            <a:off x="0" y="596728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6" type="body"/>
          </p:nvPr>
        </p:nvSpPr>
        <p:spPr>
          <a:xfrm>
            <a:off x="731573" y="415416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880"/>
              </a:spcBef>
              <a:buClr>
                <a:srgbClr val="FFC000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Kleinere Titel Zentrier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0" y="211576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539552" y="245689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539552" y="623731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539552" y="752436"/>
            <a:ext cx="8064900" cy="43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FFC000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5" type="body"/>
          </p:nvPr>
        </p:nvSpPr>
        <p:spPr>
          <a:xfrm>
            <a:off x="0" y="596728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6" type="body"/>
          </p:nvPr>
        </p:nvSpPr>
        <p:spPr>
          <a:xfrm>
            <a:off x="731573" y="4223411"/>
            <a:ext cx="8064900" cy="43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FFC000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Klein Linksbündig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0" y="211576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539552" y="245689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539552" y="623731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4" type="body"/>
          </p:nvPr>
        </p:nvSpPr>
        <p:spPr>
          <a:xfrm>
            <a:off x="539552" y="361439"/>
            <a:ext cx="8064900" cy="3924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wrap="square" tIns="91425"/>
          <a:lstStyle>
            <a:lvl1pPr indent="0" lvl="0" marL="0" marR="0" rtl="0" algn="l">
              <a:spcBef>
                <a:spcPts val="560"/>
              </a:spcBef>
              <a:buClr>
                <a:srgbClr val="FFC000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5" type="body"/>
          </p:nvPr>
        </p:nvSpPr>
        <p:spPr>
          <a:xfrm>
            <a:off x="0" y="596728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545287" y="3877816"/>
            <a:ext cx="8064900" cy="3924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wrap="square" tIns="91425"/>
          <a:lstStyle>
            <a:lvl1pPr indent="0" lvl="0" marL="0" marR="0" rtl="0" algn="l">
              <a:spcBef>
                <a:spcPts val="560"/>
              </a:spcBef>
              <a:buClr>
                <a:srgbClr val="FFC000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003" lvl="1" marL="743003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82" lvl="2" marL="114308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715" lvl="3" marL="16003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748" lvl="4" marL="205754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781" lvl="5" marL="25147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813" lvl="6" marL="29720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846" lvl="7" marL="34292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879" lvl="8" marL="388647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3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3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5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67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3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-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5" Type="http://schemas.openxmlformats.org/officeDocument/2006/relationships/image" Target="../media/image3.jp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8" y="992767"/>
            <a:ext cx="8520300" cy="2736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3600">
                <a:latin typeface="Calibri"/>
                <a:ea typeface="Calibri"/>
                <a:cs typeface="Calibri"/>
                <a:sym typeface="Calibri"/>
              </a:rPr>
              <a:t>Sonic Pi Workshop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3600">
                <a:latin typeface="Calibri"/>
                <a:ea typeface="Calibri"/>
                <a:cs typeface="Calibri"/>
                <a:sym typeface="Calibri"/>
              </a:rPr>
              <a:t>TechGirl event 4 november 2017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311700" y="3778833"/>
            <a:ext cx="8520300" cy="105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 Bart Roorda en Saskia Vermeer-Ooms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5611" y="1998958"/>
            <a:ext cx="1328017" cy="1078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2311" y="4835731"/>
            <a:ext cx="1919681" cy="673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chess_logo.jpg"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7652" y="5610275"/>
            <a:ext cx="734325" cy="73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IIidlJg_400x400.png"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2311" y="5607444"/>
            <a:ext cx="739988" cy="739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chGirl.png" id="93" name="Shape 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7825" y="5058733"/>
            <a:ext cx="24765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31175" y="6445725"/>
            <a:ext cx="6400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play_pattern (scale :c4, :major)</a:t>
            </a:r>
          </a:p>
          <a:p>
            <a:pPr lvl="0" rtl="0" algn="ctr">
              <a:spcBef>
                <a:spcPts val="64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t/>
            </a:r>
            <a:endParaRPr sz="4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Speel een patroon (meerdere noten achter elkaar) – een toonladder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:major 	:major_pentatonic 	:minor_pentatonic	:minor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4294967295" type="body"/>
          </p:nvPr>
        </p:nvSpPr>
        <p:spPr>
          <a:xfrm>
            <a:off x="2286000" y="3140400"/>
            <a:ext cx="63183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use_bpm 600</a:t>
            </a:r>
          </a:p>
          <a:p>
            <a:pPr lv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2.times do</a:t>
            </a:r>
          </a:p>
          <a:p>
            <a:pPr lv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play_pattern (scale :e4, :minor)</a:t>
            </a:r>
          </a:p>
          <a:p>
            <a:pPr lvl="0" rtl="0">
              <a:spcBef>
                <a:spcPts val="56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375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keer. Dit noemen we een loop.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3.times	5.times</a:t>
            </a:r>
          </a:p>
          <a:p>
            <a:pPr lvl="0" rtl="0" algn="ctr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 rot="10800000">
            <a:off x="1646100" y="2477950"/>
            <a:ext cx="639900" cy="1358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601428" y="3018700"/>
            <a:ext cx="183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keer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4294967295" type="body"/>
          </p:nvPr>
        </p:nvSpPr>
        <p:spPr>
          <a:xfrm>
            <a:off x="2286000" y="3140400"/>
            <a:ext cx="63183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live_loop :toonladder do</a:t>
            </a:r>
          </a:p>
          <a:p>
            <a:pPr lv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use_bpm 120</a:t>
            </a:r>
          </a:p>
          <a:p>
            <a:pPr lv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play_pattern (scale :e4, :minor)</a:t>
            </a:r>
          </a:p>
          <a:p>
            <a:pPr lv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375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noemen we een oneindige loop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Verander bpm naar 480.</a:t>
            </a: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Druk op Run en luister wanneer het verandert.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 rot="10800000">
            <a:off x="1272900" y="1968450"/>
            <a:ext cx="1013100" cy="2000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4086" y="2830188"/>
            <a:ext cx="162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oneindig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375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use_synth :saw</a:t>
            </a:r>
          </a:p>
          <a:p>
            <a:pPr indent="-279400" lvl="0" marL="0" marR="0" rtl="0" algn="l">
              <a:spcBef>
                <a:spcPts val="0"/>
              </a:spcBef>
              <a:buClr>
                <a:srgbClr val="FFC000"/>
              </a:buClr>
              <a:buSzPct val="1375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Standaard gebruikt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piano, maar er zijn meer mogelijkheden. Probeer wat andere synthesizers uit.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:dsaw	:mod_dsaw	:prophet		:piano</a:t>
            </a:r>
          </a:p>
          <a:p>
            <a:pPr lvl="0" rtl="0" algn="ctr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:blade	:tb303		:pluck		:dtri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play_pattern (scale :e4, :minor)</a:t>
            </a:r>
          </a:p>
          <a:p>
            <a:pPr lvl="0" rtl="0" algn="ctr">
              <a:spcBef>
                <a:spcPts val="56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play_pattern (scale :e4, :minor).</a:t>
            </a:r>
            <a:r>
              <a:rPr b="1"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57142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kunnen ook de toonladder achterstevoren spelen.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b="0" i="0" lang="de-DE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Buffer </a:t>
            </a:r>
            <a:r>
              <a:rPr lang="de-DE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45" name="Shape 245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Sonic Pi</a:t>
            </a:r>
          </a:p>
        </p:txBody>
      </p:sp>
      <p:pic>
        <p:nvPicPr>
          <p:cNvPr descr="Duchess_logo.jp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live_loop :geblubber do</a:t>
            </a:r>
          </a:p>
          <a:p>
            <a:pPr lv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use_bpm 240</a:t>
            </a:r>
          </a:p>
          <a:p>
            <a:pPr lv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de-DE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_pattern </a:t>
            </a:r>
            <a:r>
              <a:rPr b="1" lang="de-DE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(scale :e4, :minor).choose, amp: 2</a:t>
            </a:r>
          </a:p>
          <a:p>
            <a:pPr lv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sleep 1</a:t>
            </a:r>
          </a:p>
          <a:p>
            <a:pPr lv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lvl="0" rtl="0">
              <a:spcBef>
                <a:spcPts val="56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57142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selecteert een willekeurige noot uit de ladder. Slechts 1 maal.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i="1"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speelt slechts 1 noot (maar </a:t>
            </a:r>
            <a:r>
              <a:rPr i="1"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play_pattern</a:t>
            </a:r>
            <a:r>
              <a:rPr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speelt er meerdere)</a:t>
            </a:r>
          </a:p>
          <a:p>
            <a:pPr indent="0" lvl="0" rtl="0">
              <a:spcBef>
                <a:spcPts val="320"/>
              </a:spcBef>
              <a:buClr>
                <a:srgbClr val="7F7F7F"/>
              </a:buClr>
              <a:buSzPct val="100000"/>
              <a:buChar char="-"/>
            </a:pPr>
            <a:r>
              <a:rPr i="1"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selecteert een willekeurige noot uit een snoten set.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Shape 259"/>
          <p:cNvCxnSpPr/>
          <p:nvPr/>
        </p:nvCxnSpPr>
        <p:spPr>
          <a:xfrm flipH="1" rot="10800000">
            <a:off x="1488600" y="2511975"/>
            <a:ext cx="1096200" cy="385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" name="Shape 260"/>
          <p:cNvCxnSpPr/>
          <p:nvPr/>
        </p:nvCxnSpPr>
        <p:spPr>
          <a:xfrm>
            <a:off x="1525650" y="2511975"/>
            <a:ext cx="1022100" cy="385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61" name="Shape 2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b="0" i="0" lang="de-DE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Buffer </a:t>
            </a:r>
            <a:r>
              <a:rPr lang="de-DE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Sonic Pi</a:t>
            </a:r>
          </a:p>
        </p:txBody>
      </p:sp>
      <p:pic>
        <p:nvPicPr>
          <p:cNvPr descr="Duchess_logo.jpg"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live_loop :slagwerk do  	</a:t>
            </a:r>
          </a:p>
          <a:p>
            <a:pPr lv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	sample :bd_haus</a:t>
            </a:r>
          </a:p>
          <a:p>
            <a:pPr lv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sleep 1</a:t>
            </a:r>
          </a:p>
          <a:p>
            <a:pPr lvl="0" rtl="0">
              <a:spcBef>
                <a:spcPts val="56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83333"/>
              <a:buFont typeface="Arial"/>
              <a:buNone/>
            </a:pPr>
            <a:r>
              <a:t/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oneindige loop, deze kan je aanpassen tijdens het spelen.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4294967295" type="body"/>
          </p:nvPr>
        </p:nvSpPr>
        <p:spPr>
          <a:xfrm>
            <a:off x="439052" y="49734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Voeg een andere sample toe: </a:t>
            </a:r>
            <a:r>
              <a:rPr b="1" i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sn_zome</a:t>
            </a: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met </a:t>
            </a:r>
            <a:r>
              <a:rPr b="1" i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sleep 1</a:t>
            </a:r>
          </a:p>
          <a:p>
            <a:pPr lvl="0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Maak de drums sneller (120)</a:t>
            </a:r>
          </a:p>
          <a:p>
            <a:pPr lvl="0" rtl="0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:drum_bass_hard	:drum_snare_hard	:drum_tom_hi_hard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25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b="0" i="0" lang="de-DE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Buffer </a:t>
            </a:r>
            <a:r>
              <a:rPr lang="de-DE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89" name="Shape 289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Sonic Pi</a:t>
            </a:r>
          </a:p>
        </p:txBody>
      </p:sp>
      <p:pic>
        <p:nvPicPr>
          <p:cNvPr descr="Duchess_logo.jpg"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b="0" i="0" lang="de-DE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Buffer 0</a:t>
            </a:r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0 in Sonic Pi</a:t>
            </a:r>
          </a:p>
        </p:txBody>
      </p:sp>
      <p:pic>
        <p:nvPicPr>
          <p:cNvPr descr="Duchess_logo.jp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live_loop :melodie do  	</a:t>
            </a:r>
          </a:p>
          <a:p>
            <a:pPr lvl="0" rtl="0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	sample :guit_em9</a:t>
            </a:r>
          </a:p>
          <a:p>
            <a:pPr lvl="0" rtl="0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sleep 2</a:t>
            </a:r>
          </a:p>
          <a:p>
            <a:pPr lvl="0" rtl="0">
              <a:spcBef>
                <a:spcPts val="64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57142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elektrische gitaar sample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>
            <p:ph idx="4294967295" type="body"/>
          </p:nvPr>
        </p:nvSpPr>
        <p:spPr>
          <a:xfrm>
            <a:off x="439052" y="49734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Probeer uit en voeg de drums (uit buffer 4) samen met deze melodie in buffer 5.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indent="0" lv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Char char="-"/>
            </a:pPr>
            <a:r>
              <a:rPr lang="de-DE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Nu voegen we alles samen in buffer 6</a:t>
            </a:r>
          </a:p>
          <a:p>
            <a:pPr indent="0" lvl="0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Char char="-"/>
            </a:pPr>
            <a:r>
              <a:rPr lang="de-DE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Eerst Buffer 5, dan buffer 3 en dan 2</a:t>
            </a:r>
          </a:p>
          <a:p>
            <a:pPr indent="0" lvl="0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Char char="-"/>
            </a:pPr>
            <a:r>
              <a:rPr lang="de-DE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Druk op Run na elke kopieer actie en beluister</a:t>
            </a:r>
          </a:p>
          <a:p>
            <a:pPr indent="0" lvl="0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Char char="-"/>
            </a:pPr>
            <a:r>
              <a:rPr lang="de-DE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Kopieer buffer 1 and voeg een live_loop toe. </a:t>
            </a:r>
          </a:p>
          <a:p>
            <a:pPr indent="0" lvl="0" rtl="0">
              <a:spcBef>
                <a:spcPts val="400"/>
              </a:spcBef>
              <a:buClr>
                <a:srgbClr val="FFC000"/>
              </a:buClr>
              <a:buSzPct val="100000"/>
              <a:buChar char="-"/>
            </a:pPr>
            <a:r>
              <a:rPr lang="de-DE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Klinkt het goed?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375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Size- and Size + om de grootte van de tekst aan te passen.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use_bpm		use_synth :hollow		,amp: 5</a:t>
            </a:r>
          </a:p>
          <a:p>
            <a:pPr lvl="0" rtl="0" algn="ctr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use_synth: hoover		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Shape 3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Andere ideeën</a:t>
            </a:r>
          </a:p>
          <a:p>
            <a:pPr indent="-114274" lvl="0" marL="114274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Char char="-"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Probeer meerdere drums uit</a:t>
            </a:r>
          </a:p>
          <a:p>
            <a:pPr indent="-114274" lvl="0" marL="114274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Char char="-"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Speel met de melodien</a:t>
            </a:r>
          </a:p>
          <a:p>
            <a:pPr indent="-114274" lvl="0" marL="114274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Char char="-"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Voeg effecten toe (fx)</a:t>
            </a:r>
          </a:p>
          <a:p>
            <a:pPr indent="-114274" lvl="0" marL="114274" rtl="0">
              <a:spcBef>
                <a:spcPts val="480"/>
              </a:spcBef>
              <a:buClr>
                <a:srgbClr val="FFC000"/>
              </a:buClr>
              <a:buSzPct val="100000"/>
              <a:buChar char="-"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Probeer verschillende samples uit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220000"/>
              <a:buFont typeface="Arial"/>
              <a:buNone/>
            </a:pPr>
            <a:r>
              <a:t/>
            </a:r>
            <a:endParaRPr sz="20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Durf te experimenteren!</a:t>
            </a:r>
          </a:p>
        </p:txBody>
      </p:sp>
      <p:pic>
        <p:nvPicPr>
          <p:cNvPr descr="Duchess_logo.jpg"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Shape 3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live_loop :withReverv do</a:t>
            </a:r>
          </a:p>
          <a:p>
            <a:pPr lv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with_fx :reverb, room: 0.9 do</a:t>
            </a:r>
          </a:p>
          <a:p>
            <a:pPr lv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 play_pattern (scale :e4, :minor)</a:t>
            </a:r>
          </a:p>
          <a:p>
            <a:pPr lv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</a:p>
          <a:p>
            <a:pPr lvl="0" rtl="0">
              <a:spcBef>
                <a:spcPts val="48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83333"/>
              <a:buFont typeface="Arial"/>
              <a:buNone/>
            </a:pPr>
            <a:r>
              <a:t/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voorbeeld om effecten toe te passen.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334" name="Shape 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>
            <p:ph idx="4294967295" type="body"/>
          </p:nvPr>
        </p:nvSpPr>
        <p:spPr>
          <a:xfrm>
            <a:off x="1505700" y="5039700"/>
            <a:ext cx="753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Char char="-"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fx betekent „effects“. Elk effect heeft zijn eigen parameters: hier de grootte van de ruimte (room) van de echo (reverb).</a:t>
            </a:r>
          </a:p>
          <a:p>
            <a:pPr indent="0" lvl="0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Char char="-"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Probeer meerdere effects (bekijk de fx van de help sectie)</a:t>
            </a:r>
          </a:p>
          <a:p>
            <a:pPr indent="0" lvl="0" rtl="0">
              <a:spcBef>
                <a:spcPts val="360"/>
              </a:spcBef>
              <a:buClr>
                <a:srgbClr val="7F7F7F"/>
              </a:buClr>
              <a:buChar char="-"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Gebruik play en choose en bpm van 300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Shape 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165250" y="151775"/>
            <a:ext cx="2813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200">
                <a:latin typeface="Calibri"/>
                <a:ea typeface="Calibri"/>
                <a:cs typeface="Calibri"/>
                <a:sym typeface="Calibri"/>
              </a:rPr>
              <a:t>Alles bij elkaar</a:t>
            </a:r>
          </a:p>
        </p:txBody>
      </p:sp>
      <p:pic>
        <p:nvPicPr>
          <p:cNvPr descr="Screen Shot 2017-10-28 at 17.19.18.png"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779" y="590381"/>
            <a:ext cx="2068335" cy="605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89" y="22343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-21680" y="439398"/>
            <a:ext cx="9144000" cy="639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35563" y="1376772"/>
            <a:ext cx="5244000" cy="276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 :c4  ←   toonladder = c,d,e,f,g,a,b,c</a:t>
            </a:r>
          </a:p>
        </p:txBody>
      </p:sp>
      <p:sp>
        <p:nvSpPr>
          <p:cNvPr id="350" name="Shape 350"/>
          <p:cNvSpPr/>
          <p:nvPr/>
        </p:nvSpPr>
        <p:spPr>
          <a:xfrm>
            <a:off x="5628117" y="944724"/>
            <a:ext cx="1133100" cy="276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 1</a:t>
            </a:r>
          </a:p>
        </p:txBody>
      </p:sp>
      <p:sp>
        <p:nvSpPr>
          <p:cNvPr id="351" name="Shape 351"/>
          <p:cNvSpPr/>
          <p:nvPr/>
        </p:nvSpPr>
        <p:spPr>
          <a:xfrm>
            <a:off x="4187957" y="1916832"/>
            <a:ext cx="3335700" cy="276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play_chord [:c4, :e4, :g4]</a:t>
            </a:r>
          </a:p>
        </p:txBody>
      </p:sp>
      <p:sp>
        <p:nvSpPr>
          <p:cNvPr id="352" name="Shape 352"/>
          <p:cNvSpPr/>
          <p:nvPr/>
        </p:nvSpPr>
        <p:spPr>
          <a:xfrm>
            <a:off x="1307637" y="2456892"/>
            <a:ext cx="6590400" cy="276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play_chord chord(:e4, :major)     → major, minor… </a:t>
            </a:r>
          </a:p>
        </p:txBody>
      </p:sp>
      <p:sp>
        <p:nvSpPr>
          <p:cNvPr id="353" name="Shape 353"/>
          <p:cNvSpPr/>
          <p:nvPr/>
        </p:nvSpPr>
        <p:spPr>
          <a:xfrm>
            <a:off x="2171733" y="728700"/>
            <a:ext cx="1142400" cy="276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 60</a:t>
            </a:r>
          </a:p>
        </p:txBody>
      </p:sp>
      <p:sp>
        <p:nvSpPr>
          <p:cNvPr id="354" name="Shape 354"/>
          <p:cNvSpPr/>
          <p:nvPr/>
        </p:nvSpPr>
        <p:spPr>
          <a:xfrm>
            <a:off x="731573" y="4239090"/>
            <a:ext cx="1945500" cy="276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use_bpm 600</a:t>
            </a:r>
          </a:p>
        </p:txBody>
      </p:sp>
      <p:sp>
        <p:nvSpPr>
          <p:cNvPr id="355" name="Shape 355"/>
          <p:cNvSpPr/>
          <p:nvPr/>
        </p:nvSpPr>
        <p:spPr>
          <a:xfrm>
            <a:off x="347531" y="3104964"/>
            <a:ext cx="6351900" cy="276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play_pattern (scale :e4, :minor) → .reverse</a:t>
            </a:r>
          </a:p>
        </p:txBody>
      </p:sp>
      <p:sp>
        <p:nvSpPr>
          <p:cNvPr id="356" name="Shape 356"/>
          <p:cNvSpPr/>
          <p:nvPr/>
        </p:nvSpPr>
        <p:spPr>
          <a:xfrm>
            <a:off x="6194725" y="4728149"/>
            <a:ext cx="1920300" cy="9948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2.times 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357" name="Shape 357"/>
          <p:cNvSpPr/>
          <p:nvPr/>
        </p:nvSpPr>
        <p:spPr>
          <a:xfrm>
            <a:off x="443550" y="4995175"/>
            <a:ext cx="4572000" cy="9948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live_loop :mijnOneindigeLoop 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358" name="Shape 358"/>
          <p:cNvSpPr/>
          <p:nvPr/>
        </p:nvSpPr>
        <p:spPr>
          <a:xfrm>
            <a:off x="3803915" y="6129300"/>
            <a:ext cx="4529700" cy="276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:bd_haus → :guit_em9 ...  </a:t>
            </a:r>
          </a:p>
        </p:txBody>
      </p:sp>
      <p:sp>
        <p:nvSpPr>
          <p:cNvPr id="359" name="Shape 359"/>
          <p:cNvSpPr/>
          <p:nvPr/>
        </p:nvSpPr>
        <p:spPr>
          <a:xfrm>
            <a:off x="3470587" y="4159864"/>
            <a:ext cx="5325900" cy="276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use_synth :hollow → saw, hoover, piano </a:t>
            </a:r>
          </a:p>
        </p:txBody>
      </p:sp>
      <p:sp>
        <p:nvSpPr>
          <p:cNvPr id="360" name="Shape 360"/>
          <p:cNvSpPr/>
          <p:nvPr/>
        </p:nvSpPr>
        <p:spPr>
          <a:xfrm>
            <a:off x="347531" y="3553562"/>
            <a:ext cx="6351900" cy="276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                (scale :e4, :minor).choose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3165250" y="151775"/>
            <a:ext cx="2813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200">
                <a:latin typeface="Calibri"/>
                <a:ea typeface="Calibri"/>
                <a:cs typeface="Calibri"/>
                <a:sym typeface="Calibri"/>
              </a:rPr>
              <a:t>Alles bij elkaar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89" y="22343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48007" y="752626"/>
            <a:ext cx="9144000" cy="597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443541" y="498738"/>
            <a:ext cx="268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Sneltoetsen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443543" y="828196"/>
            <a:ext cx="8352900" cy="7617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ALT-R	Run 			ALT-A	Selecteer alles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ALT-S	Stop			ALT-C	Copy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ALT-V	Toevoegen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STRG-I	Help voor huidige commando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409452" y="1867492"/>
            <a:ext cx="159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Knoppen</a:t>
            </a: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 b="0" l="0" r="32414" t="0"/>
          <a:stretch/>
        </p:blipFill>
        <p:spPr>
          <a:xfrm>
            <a:off x="443536" y="3268650"/>
            <a:ext cx="2527233" cy="3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443538" y="3762750"/>
            <a:ext cx="2527200" cy="2076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Verklein</a:t>
            </a: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Tekst   Vergroot 	  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277404" y="6477229"/>
            <a:ext cx="273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Handleiding 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3318848" y="6477229"/>
            <a:ext cx="205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Voorbeelden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6677633" y="6467156"/>
            <a:ext cx="24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 commando’s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5427200" y="6477225"/>
            <a:ext cx="135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Effecten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443543" y="2761575"/>
            <a:ext cx="3775800" cy="2076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Speel af	Stop		  Opnemen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452" y="2350401"/>
            <a:ext cx="2143125" cy="32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2229" y="2357544"/>
            <a:ext cx="1421571" cy="30710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4740126" y="2767333"/>
            <a:ext cx="3000300" cy="2076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Bewaren        	Openen bestand</a:t>
            </a:r>
          </a:p>
        </p:txBody>
      </p:sp>
      <p:pic>
        <p:nvPicPr>
          <p:cNvPr descr="Screen Shot 2017-10-28 at 17.03.43.png" id="382" name="Shape 382"/>
          <p:cNvPicPr preferRelativeResize="0"/>
          <p:nvPr/>
        </p:nvPicPr>
        <p:blipFill rotWithShape="1">
          <a:blip r:embed="rId6">
            <a:alphaModFix/>
          </a:blip>
          <a:srcRect b="0" l="0" r="0" t="9123"/>
          <a:stretch/>
        </p:blipFill>
        <p:spPr>
          <a:xfrm>
            <a:off x="1289450" y="4100331"/>
            <a:ext cx="6661097" cy="1985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Shape 383"/>
          <p:cNvCxnSpPr/>
          <p:nvPr/>
        </p:nvCxnSpPr>
        <p:spPr>
          <a:xfrm flipH="1" rot="10800000">
            <a:off x="1208048" y="6032204"/>
            <a:ext cx="1706700" cy="49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4" name="Shape 384"/>
          <p:cNvCxnSpPr/>
          <p:nvPr/>
        </p:nvCxnSpPr>
        <p:spPr>
          <a:xfrm rot="10800000">
            <a:off x="3813236" y="6015704"/>
            <a:ext cx="182700" cy="51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6317400" y="6019931"/>
            <a:ext cx="1383600" cy="49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6" name="Shape 386"/>
          <p:cNvCxnSpPr/>
          <p:nvPr/>
        </p:nvCxnSpPr>
        <p:spPr>
          <a:xfrm rot="10800000">
            <a:off x="5086788" y="6019747"/>
            <a:ext cx="1002300" cy="492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87" name="Shape 387"/>
          <p:cNvSpPr txBox="1"/>
          <p:nvPr/>
        </p:nvSpPr>
        <p:spPr>
          <a:xfrm>
            <a:off x="3165250" y="151775"/>
            <a:ext cx="2813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200">
                <a:latin typeface="Calibri"/>
                <a:ea typeface="Calibri"/>
                <a:cs typeface="Calibri"/>
                <a:sym typeface="Calibri"/>
              </a:rPr>
              <a:t>Alles bij elkaar</a:t>
            </a:r>
          </a:p>
        </p:txBody>
      </p:sp>
      <p:pic>
        <p:nvPicPr>
          <p:cNvPr id="388" name="Shape 3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689" y="22343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48007" y="752626"/>
            <a:ext cx="9144000" cy="639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443543" y="1132734"/>
            <a:ext cx="159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use_synth 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477" y="1124776"/>
            <a:ext cx="3071045" cy="29281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443550" y="1462201"/>
            <a:ext cx="8352900" cy="15789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beep	blade	bnoise	cnoise	dark_ambience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dpulse	dsaw	dull_bell	fm	gnoise	growl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hollow	hoover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mod_beep	mod_dsaw	mod_fm	chiplead	chipbass	chipnoise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mod_pulse	mod_saw		mod_sine	mod_tri	pule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	piano	pnoise	pretty_bell	prophet	dtri	pluck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saw	sine	square	subpulse	tb303	tri	zawa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165250" y="151775"/>
            <a:ext cx="2813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200">
                <a:latin typeface="Calibri"/>
                <a:ea typeface="Calibri"/>
                <a:cs typeface="Calibri"/>
                <a:sym typeface="Calibri"/>
              </a:rPr>
              <a:t>Alles bij elkaar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89" y="22343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48007" y="752626"/>
            <a:ext cx="9144000" cy="639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406589" y="956641"/>
            <a:ext cx="159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2928450" y="5125653"/>
            <a:ext cx="1850700" cy="17892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:ambi_soft_buzz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:ambi_swoosh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:ambi_drone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:ambi_glass_hum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:ambi_glass_rub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:ambi_haunted_hum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:ambi_piano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:ambi_lunar_land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:ambi_dark_woosh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:ambi_choir 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5020825" y="1329948"/>
            <a:ext cx="2688300" cy="17892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:ambi_soft_buzz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:ambi_swoosh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:ambi_drone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:ambi_glass_hum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:ambi_glass_rub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:ambi_haunted_hum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:ambi_piano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:ambi_lunar_land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:ambi_dark_woosh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:ambi_choir 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2928575" y="1329953"/>
            <a:ext cx="1551900" cy="2055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:bd_pure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:bd_808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:bd_zum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:bd_gas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:bd_sone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:bd_haus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:bd_zome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:bd_boom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:bd_klub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:bd_fat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:bd_tek 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931950" y="3551801"/>
            <a:ext cx="1806000" cy="1407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:bass_hit_c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:bass_hard_c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:bass_thick_c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:bass_drop_c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:bass_woodsy_c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:bass_voxy_c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:bass_voxy_hit_c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:bass_dnb_f 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5020825" y="3281203"/>
            <a:ext cx="1972500" cy="36336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:drum_heavy_kick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:drum_tom_mid_soft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:drum_tom_mid_hard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:drum_tom_lo_soft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:drum_tom_lo_hard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:drum_tom_hi_soft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:drum_tom_hi_hard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:drum_splash_soft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:drum_splash_hard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:drum_snare_soft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:drum_snare_hard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:drum_cymbal_soft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:drum_cymbal_hard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:drum_cymbal_open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:drum_cymbal_closed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:drum_cymbal_pedal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:drum_bass_soft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:drum_bass_hard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:sn_dub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:sn_dolf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:sn_zome </a:t>
            </a:r>
          </a:p>
        </p:txBody>
      </p:sp>
      <p:sp>
        <p:nvSpPr>
          <p:cNvPr id="412" name="Shape 412"/>
          <p:cNvSpPr/>
          <p:nvPr/>
        </p:nvSpPr>
        <p:spPr>
          <a:xfrm>
            <a:off x="406600" y="1329953"/>
            <a:ext cx="2242500" cy="4146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:elec_triangle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:elec_snare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:elec_lo_snare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:elec_hi_snare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:elec_mid_snare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:elec_cymbal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:elec_soft_kick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:elec_filt_snare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:elec_fuzz_tom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:elec_chime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:elec_bong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:elec_twang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:elec_wood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:elec_pop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:elec_beep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:elec_blip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:elec_blip2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:elec_ping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:elec_bell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:elec_flip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:elec_tick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:elec_hollow_kick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:elec_twip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:elec_plip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:elec_blup 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406600" y="5668178"/>
            <a:ext cx="2242500" cy="7461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:misc_burp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:perc_bell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:perc_snap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:perc_snap2 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7276200" y="6154511"/>
            <a:ext cx="1598400" cy="7461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:guit_harmonics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:guit_e_fifths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:guit_e_slide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:guit_em9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276200" y="3281196"/>
            <a:ext cx="1598400" cy="12612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:loop_industrial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:loop_compus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:loop_amen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:loop_amen_full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:loop_garzul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:loop_mika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:loop_breakbeat </a:t>
            </a: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957" y="934408"/>
            <a:ext cx="3112080" cy="321388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7276200" y="4644809"/>
            <a:ext cx="1598400" cy="1407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:drum_cowbell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:drum_roll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:misc_cros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:misc_cineboom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:perc_swash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:perc_till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:loop_safari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:loop_tabla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165250" y="151775"/>
            <a:ext cx="2813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200">
                <a:latin typeface="Calibri"/>
                <a:ea typeface="Calibri"/>
                <a:cs typeface="Calibri"/>
                <a:sym typeface="Calibri"/>
              </a:rPr>
              <a:t>Alles bij elkaar</a:t>
            </a:r>
          </a:p>
        </p:txBody>
      </p:sp>
      <p:pic>
        <p:nvPicPr>
          <p:cNvPr id="419" name="Shape 4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89" y="22343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 60</a:t>
            </a:r>
          </a:p>
          <a:p>
            <a:pPr lvl="0" rtl="0" algn="ctr">
              <a:spcBef>
                <a:spcPts val="88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lang="de-DE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t/>
            </a:r>
            <a:endParaRPr sz="4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439050" y="43378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Speel een noot en wacht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347875" y="4979525"/>
            <a:ext cx="869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i="0" lang="de-DE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80	60	62	64	65	20</a:t>
            </a:r>
          </a:p>
          <a:p>
            <a:pPr indent="-11430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i="0" lang="de-DE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67	69	71	72</a:t>
            </a:r>
          </a:p>
          <a:p>
            <a:pPr indent="-114300" lvl="0" marL="0" marR="0" rtl="0" algn="ctr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b="1" i="0" lang="de-DE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:c4	:d4	:c5	:d5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 :c4 </a:t>
            </a:r>
          </a:p>
          <a:p>
            <a:pPr lvl="0" rtl="0" algn="ctr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 :e4</a:t>
            </a:r>
          </a:p>
          <a:p>
            <a:pPr lvl="0" rtl="0" algn="ctr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 :g4 </a:t>
            </a:r>
          </a:p>
          <a:p>
            <a:pPr lvl="0" rtl="0" algn="ctr">
              <a:spcBef>
                <a:spcPts val="64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t/>
            </a:r>
            <a:endParaRPr sz="4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Speel een akkoord en wacht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439052" y="51272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c5 e5 g5	  f4 a4 c5 	   g4 a4 d5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539548" y="26103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 :c4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 :d4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 :e4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 :c4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375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Herken je de melodie?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439052" y="51272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b="0" i="0" lang="de-DE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Buffer </a:t>
            </a:r>
            <a:r>
              <a:rPr lang="de-DE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Sonic Pi</a:t>
            </a:r>
          </a:p>
        </p:txBody>
      </p:sp>
      <p:pic>
        <p:nvPicPr>
          <p:cNvPr descr="Duchess_logo.jp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play_chord [:c4, :e4, :g4]</a:t>
            </a:r>
          </a:p>
          <a:p>
            <a:pPr lvl="0" rtl="0" algn="ctr">
              <a:spcBef>
                <a:spcPts val="88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lang="de-DE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sleep 1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t/>
            </a:r>
            <a:endParaRPr sz="4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Meerdere noten tegelijkertijd noemt men een akkoord. Dit commando is makkelijker. Dit is een C-akkoord.</a:t>
            </a: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c5 e5 g5	  f4 a4 c5 	   g4 a4 d5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play_chord chord(:e4, :major)</a:t>
            </a:r>
          </a:p>
          <a:p>
            <a:pPr lvl="0" rtl="0" algn="ctr">
              <a:spcBef>
                <a:spcPts val="64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lang="de-DE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sleep 1</a:t>
            </a:r>
          </a:p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t/>
            </a:r>
            <a:endParaRPr sz="4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Hoor je het verschil (mineur, majeur)?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:a4	:b4	 :major7	:minor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FFC000"/>
              </a:buClr>
              <a:buSzPct val="100000"/>
              <a:buFont typeface="Arial"/>
              <a:buNone/>
            </a:pPr>
            <a:r>
              <a:rPr b="0" i="0" lang="de-DE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Buffer </a:t>
            </a:r>
            <a:r>
              <a:rPr lang="de-DE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Sonic Pi</a:t>
            </a:r>
          </a:p>
        </p:txBody>
      </p:sp>
      <p:pic>
        <p:nvPicPr>
          <p:cNvPr descr="Duchess_logo.jp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