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59" r:id="rId11"/>
    <p:sldId id="258" r:id="rId12"/>
    <p:sldId id="257" r:id="rId13"/>
    <p:sldId id="270" r:id="rId14"/>
    <p:sldId id="271" r:id="rId15"/>
    <p:sldId id="272" r:id="rId16"/>
    <p:sldId id="268" r:id="rId17"/>
    <p:sldId id="274" r:id="rId18"/>
    <p:sldId id="275" r:id="rId19"/>
    <p:sldId id="277" r:id="rId20"/>
    <p:sldId id="276" r:id="rId21"/>
    <p:sldId id="279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5274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088362" y="6355274"/>
            <a:ext cx="157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@Devoxx4Kids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8451" y="6355274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facebook.com</a:t>
            </a:r>
            <a:r>
              <a:rPr lang="en-US" dirty="0" smtClean="0"/>
              <a:t>/Devoxx4Kids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2192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55274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Atelier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err="1" smtClean="0"/>
              <a:t>CodeBug</a:t>
            </a:r>
            <a:endParaRPr lang="fr-BE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Simulation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957682"/>
            <a:ext cx="2419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triped Right Arrow 6"/>
          <p:cNvSpPr/>
          <p:nvPr/>
        </p:nvSpPr>
        <p:spPr>
          <a:xfrm rot="13500000">
            <a:off x="3735830" y="4681178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66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CodeBug</a:t>
            </a:r>
            <a:r>
              <a:rPr lang="fr-BE" dirty="0" smtClean="0"/>
              <a:t> [1/2]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1. Téléchargement du programme</a:t>
            </a:r>
          </a:p>
          <a:p>
            <a:endParaRPr lang="fr-B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2290889"/>
            <a:ext cx="2419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triped Right Arrow 9"/>
          <p:cNvSpPr/>
          <p:nvPr/>
        </p:nvSpPr>
        <p:spPr>
          <a:xfrm rot="13500000">
            <a:off x="5448394" y="5626568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99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CodeBug</a:t>
            </a:r>
            <a:r>
              <a:rPr lang="fr-BE" dirty="0" smtClean="0"/>
              <a:t> [2/2]</a:t>
            </a:r>
            <a:endParaRPr lang="fr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2. Transfer vers le </a:t>
            </a:r>
            <a:r>
              <a:rPr lang="fr-BE" dirty="0" err="1" smtClean="0"/>
              <a:t>CodeBug</a:t>
            </a:r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290245"/>
            <a:ext cx="54959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#2</a:t>
            </a:r>
            <a:br>
              <a:rPr lang="fr-BE" dirty="0" smtClean="0"/>
            </a:br>
            <a:r>
              <a:rPr lang="fr-BE" dirty="0" smtClean="0"/>
              <a:t>Badge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91556"/>
            <a:ext cx="7799901" cy="294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triped Right Arrow 15"/>
          <p:cNvSpPr/>
          <p:nvPr/>
        </p:nvSpPr>
        <p:spPr>
          <a:xfrm rot="13500000">
            <a:off x="7632796" y="3867617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57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#2</a:t>
            </a:r>
            <a:br>
              <a:rPr lang="fr-BE" dirty="0" smtClean="0"/>
            </a:br>
            <a:r>
              <a:rPr lang="fr-BE" dirty="0" smtClean="0"/>
              <a:t>Badge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498725"/>
            <a:ext cx="56483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2 (Accent Bar) 7"/>
          <p:cNvSpPr/>
          <p:nvPr/>
        </p:nvSpPr>
        <p:spPr>
          <a:xfrm>
            <a:off x="2984500" y="4946650"/>
            <a:ext cx="2914650" cy="676275"/>
          </a:xfrm>
          <a:prstGeom prst="accentCallout2">
            <a:avLst>
              <a:gd name="adj1" fmla="val 19689"/>
              <a:gd name="adj2" fmla="val 107750"/>
              <a:gd name="adj3" fmla="val 17811"/>
              <a:gd name="adj4" fmla="val 113757"/>
              <a:gd name="adj5" fmla="val -137265"/>
              <a:gd name="adj6" fmla="val 132420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Variables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Line Callout 2 (Accent Bar) 13"/>
          <p:cNvSpPr/>
          <p:nvPr/>
        </p:nvSpPr>
        <p:spPr>
          <a:xfrm>
            <a:off x="3365500" y="4962524"/>
            <a:ext cx="2152650" cy="67627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3932"/>
              <a:gd name="adj6" fmla="val -57434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#2</a:t>
            </a:r>
            <a:br>
              <a:rPr lang="fr-BE" dirty="0" smtClean="0"/>
            </a:br>
            <a:r>
              <a:rPr lang="fr-BE" dirty="0" smtClean="0"/>
              <a:t>Badge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040062"/>
            <a:ext cx="52578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2 (Accent Bar) 7"/>
          <p:cNvSpPr/>
          <p:nvPr/>
        </p:nvSpPr>
        <p:spPr>
          <a:xfrm>
            <a:off x="787399" y="4654550"/>
            <a:ext cx="885825" cy="676275"/>
          </a:xfrm>
          <a:prstGeom prst="accentCallout2">
            <a:avLst>
              <a:gd name="adj1" fmla="val 19689"/>
              <a:gd name="adj2" fmla="val 108186"/>
              <a:gd name="adj3" fmla="val 18750"/>
              <a:gd name="adj4" fmla="val 120672"/>
              <a:gd name="adj5" fmla="val -30223"/>
              <a:gd name="adj6" fmla="val 178298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Si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46313"/>
            <a:ext cx="22479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Callout 2 (Accent Bar) 11"/>
          <p:cNvSpPr/>
          <p:nvPr/>
        </p:nvSpPr>
        <p:spPr>
          <a:xfrm>
            <a:off x="4083050" y="2701924"/>
            <a:ext cx="4502150" cy="676275"/>
          </a:xfrm>
          <a:prstGeom prst="accentCallout2">
            <a:avLst>
              <a:gd name="adj1" fmla="val 17811"/>
              <a:gd name="adj2" fmla="val -2127"/>
              <a:gd name="adj3" fmla="val 19689"/>
              <a:gd name="adj4" fmla="val -8204"/>
              <a:gd name="adj5" fmla="val 126584"/>
              <a:gd name="adj6" fmla="val -16377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40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Entrées/Sorties</a:t>
            </a:r>
            <a:endParaRPr lang="fr-BE" sz="40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#2</a:t>
            </a:r>
            <a:br>
              <a:rPr lang="fr-BE" dirty="0" smtClean="0"/>
            </a:br>
            <a:r>
              <a:rPr lang="fr-BE" dirty="0" smtClean="0"/>
              <a:t>Badge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039144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olded Corner 14"/>
          <p:cNvSpPr/>
          <p:nvPr/>
        </p:nvSpPr>
        <p:spPr>
          <a:xfrm>
            <a:off x="6619882" y="5758247"/>
            <a:ext cx="2261285" cy="3624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http://goo.gl/BhKn3r</a:t>
            </a:r>
          </a:p>
        </p:txBody>
      </p:sp>
    </p:spTree>
    <p:extLst>
      <p:ext uri="{BB962C8B-B14F-4D97-AF65-F5344CB8AC3E}">
        <p14:creationId xmlns:p14="http://schemas.microsoft.com/office/powerpoint/2010/main" val="35356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#3</a:t>
            </a:r>
            <a:br>
              <a:rPr lang="fr-BE" dirty="0" smtClean="0"/>
            </a:br>
            <a:r>
              <a:rPr lang="fr-BE" dirty="0" smtClean="0"/>
              <a:t>Animation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770188"/>
            <a:ext cx="66008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Callout 2 (Accent Bar) 7"/>
          <p:cNvSpPr/>
          <p:nvPr/>
        </p:nvSpPr>
        <p:spPr>
          <a:xfrm>
            <a:off x="2357437" y="5395913"/>
            <a:ext cx="2152650" cy="41433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84"/>
              <a:gd name="adj6" fmla="val -20856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6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Simple</a:t>
            </a:r>
            <a:endParaRPr lang="fr-BE" sz="36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Line Callout 2 (Accent Bar) 5"/>
          <p:cNvSpPr/>
          <p:nvPr/>
        </p:nvSpPr>
        <p:spPr>
          <a:xfrm>
            <a:off x="4932362" y="2284399"/>
            <a:ext cx="3063876" cy="485789"/>
          </a:xfrm>
          <a:prstGeom prst="accentCallout2">
            <a:avLst>
              <a:gd name="adj1" fmla="val 20628"/>
              <a:gd name="adj2" fmla="val -5017"/>
              <a:gd name="adj3" fmla="val 21567"/>
              <a:gd name="adj4" fmla="val -13973"/>
              <a:gd name="adj5" fmla="val 164087"/>
              <a:gd name="adj6" fmla="val -24201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6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Motif</a:t>
            </a:r>
            <a:endParaRPr lang="fr-BE" sz="36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Line Callout 2 (Accent Bar) 17"/>
          <p:cNvSpPr/>
          <p:nvPr/>
        </p:nvSpPr>
        <p:spPr>
          <a:xfrm>
            <a:off x="2357437" y="2278049"/>
            <a:ext cx="1916113" cy="492139"/>
          </a:xfrm>
          <a:prstGeom prst="accentCallout2">
            <a:avLst>
              <a:gd name="adj1" fmla="val 20628"/>
              <a:gd name="adj2" fmla="val -5017"/>
              <a:gd name="adj3" fmla="val 21567"/>
              <a:gd name="adj4" fmla="val -13973"/>
              <a:gd name="adj5" fmla="val 163294"/>
              <a:gd name="adj6" fmla="val -28881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6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Motif</a:t>
            </a:r>
            <a:endParaRPr lang="fr-BE" sz="36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#3</a:t>
            </a:r>
            <a:br>
              <a:rPr lang="fr-BE" dirty="0" smtClean="0"/>
            </a:br>
            <a:r>
              <a:rPr lang="fr-BE" dirty="0" smtClean="0"/>
              <a:t>Animation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16" y="1816100"/>
            <a:ext cx="2912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ded Corner 11"/>
          <p:cNvSpPr/>
          <p:nvPr/>
        </p:nvSpPr>
        <p:spPr>
          <a:xfrm>
            <a:off x="6622968" y="5758247"/>
            <a:ext cx="2261285" cy="3624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http://goo.gl/MjWLKo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5305742" y="1999912"/>
            <a:ext cx="3063876" cy="485789"/>
          </a:xfrm>
          <a:prstGeom prst="accentCallout2">
            <a:avLst>
              <a:gd name="adj1" fmla="val 20628"/>
              <a:gd name="adj2" fmla="val -5017"/>
              <a:gd name="adj3" fmla="val 21567"/>
              <a:gd name="adj4" fmla="val -13973"/>
              <a:gd name="adj5" fmla="val 93501"/>
              <a:gd name="adj6" fmla="val -29672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36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Math</a:t>
            </a:r>
            <a:endParaRPr lang="fr-BE" sz="36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Challenge #3 </a:t>
            </a:r>
            <a:r>
              <a:rPr lang="fr-BE" dirty="0" smtClean="0"/>
              <a:t>[+]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Animation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99" y="1769886"/>
            <a:ext cx="603461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4710396" y="2404125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Striped Right Arrow 14"/>
          <p:cNvSpPr/>
          <p:nvPr/>
        </p:nvSpPr>
        <p:spPr>
          <a:xfrm>
            <a:off x="3124200" y="3498821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621441" y="3366915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Plus lent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183" y="2224029"/>
            <a:ext cx="3028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Plus rapide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CodeBug</a:t>
            </a:r>
            <a:r>
              <a:rPr lang="fr-BE" dirty="0" smtClean="0"/>
              <a:t>? </a:t>
            </a:r>
            <a:r>
              <a:rPr lang="fr-BE" dirty="0" smtClean="0"/>
              <a:t>C’est quoi?</a:t>
            </a:r>
            <a:endParaRPr lang="fr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5111" y="94488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>
                <a:latin typeface="Comic Sans MS" panose="030F0702030302020204" pitchFamily="66" charset="0"/>
              </a:rPr>
              <a:t>Un ordinateur !</a:t>
            </a:r>
          </a:p>
        </p:txBody>
      </p:sp>
    </p:spTree>
    <p:extLst>
      <p:ext uri="{BB962C8B-B14F-4D97-AF65-F5344CB8AC3E}">
        <p14:creationId xmlns:p14="http://schemas.microsoft.com/office/powerpoint/2010/main" val="2495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#3 [+]</a:t>
            </a:r>
            <a:br>
              <a:rPr lang="fr-BE" dirty="0" smtClean="0"/>
            </a:br>
            <a:r>
              <a:rPr lang="fr-BE" dirty="0" smtClean="0"/>
              <a:t>Animation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468563"/>
            <a:ext cx="41433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4175126"/>
            <a:ext cx="22764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lded Corner 13"/>
          <p:cNvSpPr/>
          <p:nvPr/>
        </p:nvSpPr>
        <p:spPr>
          <a:xfrm>
            <a:off x="6619882" y="5758247"/>
            <a:ext cx="2261285" cy="3624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http://goo.gl/fzECGp</a:t>
            </a:r>
          </a:p>
        </p:txBody>
      </p:sp>
    </p:spTree>
    <p:extLst>
      <p:ext uri="{BB962C8B-B14F-4D97-AF65-F5344CB8AC3E}">
        <p14:creationId xmlns:p14="http://schemas.microsoft.com/office/powerpoint/2010/main" val="258672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7168" name="Freeform 7167"/>
          <p:cNvSpPr/>
          <p:nvPr/>
        </p:nvSpPr>
        <p:spPr>
          <a:xfrm>
            <a:off x="7981337" y="4765129"/>
            <a:ext cx="247135" cy="280087"/>
          </a:xfrm>
          <a:custGeom>
            <a:avLst/>
            <a:gdLst>
              <a:gd name="connsiteX0" fmla="*/ 0 w 247135"/>
              <a:gd name="connsiteY0" fmla="*/ 280087 h 280087"/>
              <a:gd name="connsiteX1" fmla="*/ 247135 w 247135"/>
              <a:gd name="connsiteY1" fmla="*/ 0 h 2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7135" h="280087">
                <a:moveTo>
                  <a:pt x="0" y="280087"/>
                </a:moveTo>
                <a:lnTo>
                  <a:pt x="247135" y="0"/>
                </a:lnTo>
              </a:path>
            </a:pathLst>
          </a:custGeom>
          <a:noFill/>
          <a:ln w="5715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Challenge #4</a:t>
            </a:r>
            <a:br>
              <a:rPr lang="fr-BE" dirty="0"/>
            </a:br>
            <a:r>
              <a:rPr lang="fr-BE" dirty="0"/>
              <a:t>Plus un geste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20879813">
            <a:off x="3615171" y="4541001"/>
            <a:ext cx="414387" cy="365879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 rot="621851">
            <a:off x="5307746" y="3337631"/>
            <a:ext cx="327200" cy="256515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Oval 22"/>
          <p:cNvSpPr/>
          <p:nvPr/>
        </p:nvSpPr>
        <p:spPr>
          <a:xfrm rot="975614">
            <a:off x="5802618" y="3690733"/>
            <a:ext cx="363788" cy="29705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Freeform 13"/>
          <p:cNvSpPr/>
          <p:nvPr/>
        </p:nvSpPr>
        <p:spPr>
          <a:xfrm>
            <a:off x="5486400" y="2658580"/>
            <a:ext cx="543697" cy="760123"/>
          </a:xfrm>
          <a:custGeom>
            <a:avLst/>
            <a:gdLst>
              <a:gd name="connsiteX0" fmla="*/ 543697 w 543697"/>
              <a:gd name="connsiteY0" fmla="*/ 2242 h 760123"/>
              <a:gd name="connsiteX1" fmla="*/ 181232 w 543697"/>
              <a:gd name="connsiteY1" fmla="*/ 117571 h 760123"/>
              <a:gd name="connsiteX2" fmla="*/ 0 w 543697"/>
              <a:gd name="connsiteY2" fmla="*/ 760123 h 76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697" h="760123">
                <a:moveTo>
                  <a:pt x="543697" y="2242"/>
                </a:moveTo>
                <a:cubicBezTo>
                  <a:pt x="407772" y="-3250"/>
                  <a:pt x="271848" y="-8742"/>
                  <a:pt x="181232" y="117571"/>
                </a:cubicBezTo>
                <a:cubicBezTo>
                  <a:pt x="90616" y="243884"/>
                  <a:pt x="45308" y="502003"/>
                  <a:pt x="0" y="76012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Freeform 14"/>
          <p:cNvSpPr/>
          <p:nvPr/>
        </p:nvSpPr>
        <p:spPr>
          <a:xfrm>
            <a:off x="5897643" y="2792627"/>
            <a:ext cx="132454" cy="1021492"/>
          </a:xfrm>
          <a:custGeom>
            <a:avLst/>
            <a:gdLst>
              <a:gd name="connsiteX0" fmla="*/ 132454 w 132454"/>
              <a:gd name="connsiteY0" fmla="*/ 0 h 1021492"/>
              <a:gd name="connsiteX1" fmla="*/ 649 w 132454"/>
              <a:gd name="connsiteY1" fmla="*/ 271849 h 1021492"/>
              <a:gd name="connsiteX2" fmla="*/ 91265 w 132454"/>
              <a:gd name="connsiteY2" fmla="*/ 1021492 h 102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54" h="1021492">
                <a:moveTo>
                  <a:pt x="132454" y="0"/>
                </a:moveTo>
                <a:cubicBezTo>
                  <a:pt x="69984" y="50800"/>
                  <a:pt x="7514" y="101600"/>
                  <a:pt x="649" y="271849"/>
                </a:cubicBezTo>
                <a:cubicBezTo>
                  <a:pt x="-6216" y="442098"/>
                  <a:pt x="42524" y="731795"/>
                  <a:pt x="91265" y="1021492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170" name="Picture 2" descr="C:\Users\pguermo\AppData\Local\Microsoft\Windows\Temporary Internet Files\Content.IE5\M2U66UO0\1280px-Sound-icon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70" y="1773012"/>
            <a:ext cx="2361514" cy="17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28"/>
          <p:cNvSpPr/>
          <p:nvPr/>
        </p:nvSpPr>
        <p:spPr>
          <a:xfrm>
            <a:off x="5963870" y="3779677"/>
            <a:ext cx="1739276" cy="1191717"/>
          </a:xfrm>
          <a:custGeom>
            <a:avLst/>
            <a:gdLst>
              <a:gd name="connsiteX0" fmla="*/ 0 w 1993556"/>
              <a:gd name="connsiteY0" fmla="*/ 38100 h 944262"/>
              <a:gd name="connsiteX1" fmla="*/ 354227 w 1993556"/>
              <a:gd name="connsiteY1" fmla="*/ 13386 h 944262"/>
              <a:gd name="connsiteX2" fmla="*/ 1260389 w 1993556"/>
              <a:gd name="connsiteY2" fmla="*/ 95764 h 944262"/>
              <a:gd name="connsiteX3" fmla="*/ 1993556 w 1993556"/>
              <a:gd name="connsiteY3" fmla="*/ 944262 h 9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556" h="944262">
                <a:moveTo>
                  <a:pt x="0" y="38100"/>
                </a:moveTo>
                <a:cubicBezTo>
                  <a:pt x="72081" y="20937"/>
                  <a:pt x="144162" y="3775"/>
                  <a:pt x="354227" y="13386"/>
                </a:cubicBezTo>
                <a:cubicBezTo>
                  <a:pt x="564292" y="22997"/>
                  <a:pt x="987168" y="-59382"/>
                  <a:pt x="1260389" y="95764"/>
                </a:cubicBezTo>
                <a:cubicBezTo>
                  <a:pt x="1533611" y="250910"/>
                  <a:pt x="1763583" y="597586"/>
                  <a:pt x="1993556" y="944262"/>
                </a:cubicBezTo>
              </a:path>
            </a:pathLst>
          </a:cu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Oval 32"/>
          <p:cNvSpPr/>
          <p:nvPr/>
        </p:nvSpPr>
        <p:spPr>
          <a:xfrm rot="1523483">
            <a:off x="7441758" y="4971395"/>
            <a:ext cx="729049" cy="4777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Oval 33"/>
          <p:cNvSpPr/>
          <p:nvPr/>
        </p:nvSpPr>
        <p:spPr>
          <a:xfrm rot="1523483">
            <a:off x="7703146" y="5131181"/>
            <a:ext cx="206271" cy="156519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Freeform 25"/>
          <p:cNvSpPr/>
          <p:nvPr/>
        </p:nvSpPr>
        <p:spPr>
          <a:xfrm>
            <a:off x="2712361" y="4703805"/>
            <a:ext cx="5113585" cy="1430445"/>
          </a:xfrm>
          <a:custGeom>
            <a:avLst/>
            <a:gdLst>
              <a:gd name="connsiteX0" fmla="*/ 1118234 w 5113585"/>
              <a:gd name="connsiteY0" fmla="*/ 0 h 1430445"/>
              <a:gd name="connsiteX1" fmla="*/ 14363 w 5113585"/>
              <a:gd name="connsiteY1" fmla="*/ 691979 h 1430445"/>
              <a:gd name="connsiteX2" fmla="*/ 722817 w 5113585"/>
              <a:gd name="connsiteY2" fmla="*/ 1268627 h 1430445"/>
              <a:gd name="connsiteX3" fmla="*/ 3770817 w 5113585"/>
              <a:gd name="connsiteY3" fmla="*/ 1375719 h 1430445"/>
              <a:gd name="connsiteX4" fmla="*/ 5113585 w 5113585"/>
              <a:gd name="connsiteY4" fmla="*/ 502509 h 143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3585" h="1430445">
                <a:moveTo>
                  <a:pt x="1118234" y="0"/>
                </a:moveTo>
                <a:cubicBezTo>
                  <a:pt x="599250" y="240270"/>
                  <a:pt x="80266" y="480541"/>
                  <a:pt x="14363" y="691979"/>
                </a:cubicBezTo>
                <a:cubicBezTo>
                  <a:pt x="-51540" y="903417"/>
                  <a:pt x="96741" y="1154670"/>
                  <a:pt x="722817" y="1268627"/>
                </a:cubicBezTo>
                <a:cubicBezTo>
                  <a:pt x="1348893" y="1382584"/>
                  <a:pt x="3039022" y="1503405"/>
                  <a:pt x="3770817" y="1375719"/>
                </a:cubicBezTo>
                <a:cubicBezTo>
                  <a:pt x="4502612" y="1248033"/>
                  <a:pt x="4828007" y="697471"/>
                  <a:pt x="5113585" y="502509"/>
                </a:cubicBezTo>
              </a:path>
            </a:pathLst>
          </a:custGeom>
          <a:noFill/>
          <a:ln w="5715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03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" grpId="0" animBg="1"/>
      <p:bldP spid="14" grpId="0" animBg="1"/>
      <p:bldP spid="15" grpId="0" animBg="1"/>
      <p:bldP spid="29" grpId="0" animBg="1"/>
      <p:bldP spid="33" grpId="0" animBg="1"/>
      <p:bldP spid="34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#4</a:t>
            </a:r>
            <a:br>
              <a:rPr lang="fr-BE" dirty="0" smtClean="0"/>
            </a:br>
            <a:r>
              <a:rPr lang="fr-BE" dirty="0" smtClean="0"/>
              <a:t>Plus un geste 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64" y="2877487"/>
            <a:ext cx="51435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5" y="1974156"/>
            <a:ext cx="2419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triped Right Arrow 8"/>
          <p:cNvSpPr/>
          <p:nvPr/>
        </p:nvSpPr>
        <p:spPr>
          <a:xfrm rot="8100000">
            <a:off x="2664522" y="1599908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Striped Right Arrow 11"/>
          <p:cNvSpPr/>
          <p:nvPr/>
        </p:nvSpPr>
        <p:spPr>
          <a:xfrm rot="13500000">
            <a:off x="3469528" y="4907401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val 12"/>
          <p:cNvSpPr/>
          <p:nvPr/>
        </p:nvSpPr>
        <p:spPr>
          <a:xfrm>
            <a:off x="3124200" y="1480524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latin typeface="Comic Sans MS" panose="030F0702030302020204" pitchFamily="66" charset="0"/>
              </a:rPr>
              <a:t>1</a:t>
            </a:r>
            <a:endParaRPr lang="fr-BE" sz="2400" b="1" dirty="0">
              <a:latin typeface="Comic Sans MS" panose="030F0702030302020204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02231" y="5039661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5" name="Striped Right Arrow 14"/>
          <p:cNvSpPr/>
          <p:nvPr/>
        </p:nvSpPr>
        <p:spPr>
          <a:xfrm rot="13500000">
            <a:off x="8006446" y="5328046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Oval 15"/>
          <p:cNvSpPr/>
          <p:nvPr/>
        </p:nvSpPr>
        <p:spPr>
          <a:xfrm>
            <a:off x="8439149" y="5460306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latin typeface="Comic Sans MS" panose="030F0702030302020204" pitchFamily="66" charset="0"/>
              </a:rPr>
              <a:t>3</a:t>
            </a:r>
            <a:endParaRPr lang="fr-BE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#4</a:t>
            </a:r>
            <a:br>
              <a:rPr lang="fr-BE" dirty="0" smtClean="0"/>
            </a:br>
            <a:r>
              <a:rPr lang="fr-BE" dirty="0" smtClean="0"/>
              <a:t>Plus un geste 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86" y="1790871"/>
            <a:ext cx="2314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99" y="3546175"/>
            <a:ext cx="36861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136" y="3046516"/>
            <a:ext cx="38290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Folded Corner 16"/>
          <p:cNvSpPr/>
          <p:nvPr/>
        </p:nvSpPr>
        <p:spPr>
          <a:xfrm>
            <a:off x="6619882" y="5758247"/>
            <a:ext cx="2261285" cy="3624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http://goo.gl/lovqPx</a:t>
            </a:r>
          </a:p>
        </p:txBody>
      </p:sp>
    </p:spTree>
    <p:extLst>
      <p:ext uri="{BB962C8B-B14F-4D97-AF65-F5344CB8AC3E}">
        <p14:creationId xmlns:p14="http://schemas.microsoft.com/office/powerpoint/2010/main" val="5453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Ecran: 5x5 Pixels</a:t>
            </a:r>
            <a:endParaRPr lang="fr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145795" y="3580108"/>
            <a:ext cx="1999281" cy="1704814"/>
          </a:xfrm>
          <a:custGeom>
            <a:avLst/>
            <a:gdLst>
              <a:gd name="connsiteX0" fmla="*/ 0 w 1844298"/>
              <a:gd name="connsiteY0" fmla="*/ 705173 h 1627322"/>
              <a:gd name="connsiteX1" fmla="*/ 852406 w 1844298"/>
              <a:gd name="connsiteY1" fmla="*/ 0 h 1627322"/>
              <a:gd name="connsiteX2" fmla="*/ 1844298 w 1844298"/>
              <a:gd name="connsiteY2" fmla="*/ 774915 h 1627322"/>
              <a:gd name="connsiteX3" fmla="*/ 914400 w 1844298"/>
              <a:gd name="connsiteY3" fmla="*/ 1627322 h 1627322"/>
              <a:gd name="connsiteX4" fmla="*/ 0 w 1844298"/>
              <a:gd name="connsiteY4" fmla="*/ 705173 h 162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298" h="1627322">
                <a:moveTo>
                  <a:pt x="0" y="705173"/>
                </a:moveTo>
                <a:lnTo>
                  <a:pt x="852406" y="0"/>
                </a:lnTo>
                <a:lnTo>
                  <a:pt x="1844298" y="774915"/>
                </a:lnTo>
                <a:lnTo>
                  <a:pt x="914400" y="1627322"/>
                </a:lnTo>
                <a:lnTo>
                  <a:pt x="0" y="705173"/>
                </a:lnTo>
                <a:close/>
              </a:path>
            </a:pathLst>
          </a:custGeom>
          <a:noFill/>
          <a:ln w="762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18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Clavier: deux </a:t>
            </a:r>
            <a:r>
              <a:rPr lang="fr-BE" dirty="0" smtClean="0"/>
              <a:t>boutons</a:t>
            </a:r>
            <a:endParaRPr lang="fr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 rot="7200000">
            <a:off x="4485394" y="2094640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Striped Right Arrow 14"/>
          <p:cNvSpPr/>
          <p:nvPr/>
        </p:nvSpPr>
        <p:spPr>
          <a:xfrm rot="900000">
            <a:off x="2312208" y="3115091"/>
            <a:ext cx="604570" cy="604570"/>
          </a:xfrm>
          <a:prstGeom prst="stripedRightArrow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2234831" y="3685918"/>
            <a:ext cx="596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A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881" y="1968497"/>
            <a:ext cx="540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B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Connectique: quatre entrées/sorties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2387" y="4435816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>
                <a:solidFill>
                  <a:srgbClr val="F8AF33"/>
                </a:solidFill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5121" y="2578194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1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1012" y="5656858"/>
            <a:ext cx="529312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2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11843" y="3985495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3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 rot="20879813">
            <a:off x="3615171" y="4541001"/>
            <a:ext cx="414387" cy="365879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Oval 18"/>
          <p:cNvSpPr/>
          <p:nvPr/>
        </p:nvSpPr>
        <p:spPr>
          <a:xfrm rot="621851">
            <a:off x="5307746" y="3337631"/>
            <a:ext cx="327200" cy="256515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Oval 19"/>
          <p:cNvSpPr/>
          <p:nvPr/>
        </p:nvSpPr>
        <p:spPr>
          <a:xfrm rot="975614">
            <a:off x="6097476" y="4241967"/>
            <a:ext cx="396313" cy="297051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Oval 20"/>
          <p:cNvSpPr/>
          <p:nvPr/>
        </p:nvSpPr>
        <p:spPr>
          <a:xfrm rot="18082363">
            <a:off x="4889923" y="5271578"/>
            <a:ext cx="414387" cy="461336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Oval 21"/>
          <p:cNvSpPr/>
          <p:nvPr/>
        </p:nvSpPr>
        <p:spPr>
          <a:xfrm rot="20879813">
            <a:off x="4137879" y="5037491"/>
            <a:ext cx="413100" cy="38341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Oval 22"/>
          <p:cNvSpPr/>
          <p:nvPr/>
        </p:nvSpPr>
        <p:spPr>
          <a:xfrm rot="975614">
            <a:off x="5802618" y="3690733"/>
            <a:ext cx="363788" cy="29705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6208910" y="3187947"/>
            <a:ext cx="896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0V</a:t>
            </a:r>
            <a:endParaRPr lang="fr-BE" sz="4400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5688" y="5298940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+5V</a:t>
            </a:r>
            <a:endParaRPr lang="fr-BE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Réseau: </a:t>
            </a:r>
            <a:br>
              <a:rPr lang="fr-BE" dirty="0" smtClean="0"/>
            </a:br>
            <a:r>
              <a:rPr lang="fr-BE" dirty="0" smtClean="0"/>
              <a:t>une connexion </a:t>
            </a:r>
            <a:r>
              <a:rPr lang="fr-BE" dirty="0" smtClean="0"/>
              <a:t>USB</a:t>
            </a:r>
            <a:endParaRPr lang="fr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222064" y="2749327"/>
            <a:ext cx="1235860" cy="1002314"/>
          </a:xfrm>
          <a:custGeom>
            <a:avLst/>
            <a:gdLst>
              <a:gd name="connsiteX0" fmla="*/ 52387 w 921544"/>
              <a:gd name="connsiteY0" fmla="*/ 288131 h 719137"/>
              <a:gd name="connsiteX1" fmla="*/ 471487 w 921544"/>
              <a:gd name="connsiteY1" fmla="*/ 0 h 719137"/>
              <a:gd name="connsiteX2" fmla="*/ 921544 w 921544"/>
              <a:gd name="connsiteY2" fmla="*/ 333375 h 719137"/>
              <a:gd name="connsiteX3" fmla="*/ 450056 w 921544"/>
              <a:gd name="connsiteY3" fmla="*/ 719137 h 719137"/>
              <a:gd name="connsiteX4" fmla="*/ 0 w 921544"/>
              <a:gd name="connsiteY4" fmla="*/ 319087 h 719137"/>
              <a:gd name="connsiteX5" fmla="*/ 52387 w 921544"/>
              <a:gd name="connsiteY5" fmla="*/ 288131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544" h="719137">
                <a:moveTo>
                  <a:pt x="52387" y="288131"/>
                </a:moveTo>
                <a:lnTo>
                  <a:pt x="471487" y="0"/>
                </a:lnTo>
                <a:lnTo>
                  <a:pt x="921544" y="333375"/>
                </a:lnTo>
                <a:lnTo>
                  <a:pt x="450056" y="719137"/>
                </a:lnTo>
                <a:lnTo>
                  <a:pt x="0" y="319087"/>
                </a:lnTo>
                <a:lnTo>
                  <a:pt x="52387" y="288131"/>
                </a:lnTo>
                <a:close/>
              </a:path>
            </a:pathLst>
          </a:custGeom>
          <a:noFill/>
          <a:ln w="762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24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un processeur !</a:t>
            </a:r>
            <a:endParaRPr lang="fr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190927">
            <a:off x="3935018" y="3426618"/>
            <a:ext cx="921544" cy="719137"/>
          </a:xfrm>
          <a:custGeom>
            <a:avLst/>
            <a:gdLst>
              <a:gd name="connsiteX0" fmla="*/ 52387 w 921544"/>
              <a:gd name="connsiteY0" fmla="*/ 288131 h 719137"/>
              <a:gd name="connsiteX1" fmla="*/ 471487 w 921544"/>
              <a:gd name="connsiteY1" fmla="*/ 0 h 719137"/>
              <a:gd name="connsiteX2" fmla="*/ 921544 w 921544"/>
              <a:gd name="connsiteY2" fmla="*/ 333375 h 719137"/>
              <a:gd name="connsiteX3" fmla="*/ 450056 w 921544"/>
              <a:gd name="connsiteY3" fmla="*/ 719137 h 719137"/>
              <a:gd name="connsiteX4" fmla="*/ 0 w 921544"/>
              <a:gd name="connsiteY4" fmla="*/ 319087 h 719137"/>
              <a:gd name="connsiteX5" fmla="*/ 52387 w 921544"/>
              <a:gd name="connsiteY5" fmla="*/ 288131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1544" h="719137">
                <a:moveTo>
                  <a:pt x="52387" y="288131"/>
                </a:moveTo>
                <a:lnTo>
                  <a:pt x="471487" y="0"/>
                </a:lnTo>
                <a:lnTo>
                  <a:pt x="921544" y="333375"/>
                </a:lnTo>
                <a:lnTo>
                  <a:pt x="450056" y="719137"/>
                </a:lnTo>
                <a:lnTo>
                  <a:pt x="0" y="319087"/>
                </a:lnTo>
                <a:lnTo>
                  <a:pt x="52387" y="288131"/>
                </a:lnTo>
                <a:close/>
              </a:path>
            </a:pathLst>
          </a:custGeom>
          <a:noFill/>
          <a:ln w="762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77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Programmation</a:t>
            </a:r>
            <a:br>
              <a:rPr lang="fr-BE" dirty="0" smtClean="0"/>
            </a:br>
            <a:r>
              <a:rPr lang="fr-BE" dirty="0" smtClean="0"/>
              <a:t>www.codebug.org.uk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10" y="1943100"/>
            <a:ext cx="5557230" cy="427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Challenge #1</a:t>
            </a:r>
            <a:br>
              <a:rPr lang="fr-BE" dirty="0" smtClean="0"/>
            </a:br>
            <a:r>
              <a:rPr lang="fr-BE" dirty="0" smtClean="0"/>
              <a:t>« Salut ! »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291556"/>
            <a:ext cx="7799901" cy="294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2 (Accent Bar) 5"/>
          <p:cNvSpPr/>
          <p:nvPr/>
        </p:nvSpPr>
        <p:spPr>
          <a:xfrm>
            <a:off x="4619625" y="5448298"/>
            <a:ext cx="2152650" cy="67627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683"/>
              <a:gd name="adj6" fmla="val -28968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Motif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Line Callout 2 (Accent Bar) 7"/>
          <p:cNvSpPr/>
          <p:nvPr/>
        </p:nvSpPr>
        <p:spPr>
          <a:xfrm>
            <a:off x="1704975" y="5572124"/>
            <a:ext cx="2152650" cy="67627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4683"/>
              <a:gd name="adj6" fmla="val -24986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Boucles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Line Callout 2 (Accent Bar) 8"/>
          <p:cNvSpPr/>
          <p:nvPr/>
        </p:nvSpPr>
        <p:spPr>
          <a:xfrm>
            <a:off x="6228275" y="4567235"/>
            <a:ext cx="2152650" cy="67627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613"/>
              <a:gd name="adj6" fmla="val -25871"/>
            </a:avLst>
          </a:prstGeom>
          <a:noFill/>
          <a:ln w="38100">
            <a:solidFill>
              <a:srgbClr val="F8AF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4400" dirty="0" smtClean="0">
                <a:solidFill>
                  <a:srgbClr val="F8AF33"/>
                </a:solidFill>
                <a:latin typeface="Comic Sans MS" panose="030F0702030302020204" pitchFamily="66" charset="0"/>
              </a:rPr>
              <a:t>Motif</a:t>
            </a:r>
            <a:endParaRPr lang="fr-BE" sz="4400" dirty="0">
              <a:solidFill>
                <a:srgbClr val="F8AF33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6750" y="4171950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latin typeface="Comic Sans MS" panose="030F0702030302020204" pitchFamily="66" charset="0"/>
              </a:rPr>
              <a:t>1</a:t>
            </a:r>
            <a:endParaRPr lang="fr-BE" sz="2400" b="1" dirty="0"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19250" y="3933825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10075" y="3505200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 smtClean="0">
                <a:latin typeface="Comic Sans MS" panose="030F0702030302020204" pitchFamily="66" charset="0"/>
              </a:rPr>
              <a:t>3</a:t>
            </a:r>
            <a:endParaRPr lang="fr-BE" sz="2400" b="1" dirty="0">
              <a:latin typeface="Comic Sans MS" panose="030F0702030302020204" pitchFamily="66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86575" y="3514725"/>
            <a:ext cx="495300" cy="495300"/>
          </a:xfrm>
          <a:prstGeom prst="ellipse">
            <a:avLst/>
          </a:prstGeom>
          <a:solidFill>
            <a:srgbClr val="F8A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latin typeface="Comic Sans MS" panose="030F0702030302020204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61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</Template>
  <TotalTime>3452</TotalTime>
  <Words>148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Devoxx4Kids-pptx-template</vt:lpstr>
      <vt:lpstr> Atelier CodeBug</vt:lpstr>
      <vt:lpstr>CodeBug? C’est quoi?</vt:lpstr>
      <vt:lpstr>Ecran: 5x5 Pixels</vt:lpstr>
      <vt:lpstr>Clavier: deux boutons</vt:lpstr>
      <vt:lpstr>Connectique: quatre entrées/sorties</vt:lpstr>
      <vt:lpstr>Réseau:  une connexion USB</vt:lpstr>
      <vt:lpstr>Et un processeur !</vt:lpstr>
      <vt:lpstr>Programmation www.codebug.org.uk</vt:lpstr>
      <vt:lpstr>Challenge #1 « Salut ! »</vt:lpstr>
      <vt:lpstr>Simulation</vt:lpstr>
      <vt:lpstr>CodeBug [1/2]</vt:lpstr>
      <vt:lpstr>CodeBug [2/2]</vt:lpstr>
      <vt:lpstr>Challenge #2 Badge</vt:lpstr>
      <vt:lpstr>Challenge #2 Badge</vt:lpstr>
      <vt:lpstr>Challenge #2 Badge</vt:lpstr>
      <vt:lpstr>Challenge #2 Badge</vt:lpstr>
      <vt:lpstr>Challenge #3 Animation</vt:lpstr>
      <vt:lpstr>Challenge #3 Animation</vt:lpstr>
      <vt:lpstr>Challenge #3 [+] Animation</vt:lpstr>
      <vt:lpstr>Challenge #3 [+] Animation</vt:lpstr>
      <vt:lpstr>Challenge #4 Plus un geste !</vt:lpstr>
      <vt:lpstr>Challenge #4 Plus un geste !</vt:lpstr>
      <vt:lpstr>Challenge #4 Plus un geste !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Guermonprez</dc:creator>
  <cp:keywords>CodeBug</cp:keywords>
  <cp:lastModifiedBy>Patrick Guermonprez</cp:lastModifiedBy>
  <cp:revision>35</cp:revision>
  <dcterms:created xsi:type="dcterms:W3CDTF">2016-01-09T21:05:53Z</dcterms:created>
  <dcterms:modified xsi:type="dcterms:W3CDTF">2016-01-31T21:53:41Z</dcterms:modified>
</cp:coreProperties>
</file>