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3" r:id="rId12"/>
    <p:sldId id="266" r:id="rId13"/>
    <p:sldId id="267" r:id="rId14"/>
    <p:sldId id="268" r:id="rId15"/>
    <p:sldId id="271" r:id="rId16"/>
    <p:sldId id="269" r:id="rId17"/>
    <p:sldId id="272" r:id="rId18"/>
    <p:sldId id="270" r:id="rId1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lise DEVAUX" initials="ED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6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3E608-754E-4CD4-8F23-CEE97051E97B}" type="datetimeFigureOut">
              <a:rPr lang="fr-FR" smtClean="0"/>
              <a:t>08/04/2016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A6BD5-5400-4036-B5C5-3EA70C661B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9636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3E608-754E-4CD4-8F23-CEE97051E97B}" type="datetimeFigureOut">
              <a:rPr lang="fr-FR" smtClean="0"/>
              <a:t>08/04/2016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A6BD5-5400-4036-B5C5-3EA70C661B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5305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3E608-754E-4CD4-8F23-CEE97051E97B}" type="datetimeFigureOut">
              <a:rPr lang="fr-FR" smtClean="0"/>
              <a:t>08/04/2016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A6BD5-5400-4036-B5C5-3EA70C661B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9861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3E608-754E-4CD4-8F23-CEE97051E97B}" type="datetimeFigureOut">
              <a:rPr lang="fr-FR" smtClean="0"/>
              <a:t>08/04/2016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A6BD5-5400-4036-B5C5-3EA70C661B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5353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3E608-754E-4CD4-8F23-CEE97051E97B}" type="datetimeFigureOut">
              <a:rPr lang="fr-FR" smtClean="0"/>
              <a:t>08/04/2016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A6BD5-5400-4036-B5C5-3EA70C661B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5611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3E608-754E-4CD4-8F23-CEE97051E97B}" type="datetimeFigureOut">
              <a:rPr lang="fr-FR" smtClean="0"/>
              <a:t>08/04/2016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A6BD5-5400-4036-B5C5-3EA70C661B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5904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3E608-754E-4CD4-8F23-CEE97051E97B}" type="datetimeFigureOut">
              <a:rPr lang="fr-FR" smtClean="0"/>
              <a:t>08/04/2016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A6BD5-5400-4036-B5C5-3EA70C661B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757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3E608-754E-4CD4-8F23-CEE97051E97B}" type="datetimeFigureOut">
              <a:rPr lang="fr-FR" smtClean="0"/>
              <a:t>08/04/2016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A6BD5-5400-4036-B5C5-3EA70C661B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2004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3E608-754E-4CD4-8F23-CEE97051E97B}" type="datetimeFigureOut">
              <a:rPr lang="fr-FR" smtClean="0"/>
              <a:t>08/04/2016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A6BD5-5400-4036-B5C5-3EA70C661B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9343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3E608-754E-4CD4-8F23-CEE97051E97B}" type="datetimeFigureOut">
              <a:rPr lang="fr-FR" smtClean="0"/>
              <a:t>08/04/2016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A6BD5-5400-4036-B5C5-3EA70C661B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0321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3E608-754E-4CD4-8F23-CEE97051E97B}" type="datetimeFigureOut">
              <a:rPr lang="fr-FR" smtClean="0"/>
              <a:t>08/04/2016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A6BD5-5400-4036-B5C5-3EA70C661B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3783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3E608-754E-4CD4-8F23-CEE97051E97B}" type="datetimeFigureOut">
              <a:rPr lang="fr-FR" smtClean="0"/>
              <a:t>08/04/2016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5A6BD5-5400-4036-B5C5-3EA70C661B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9691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741" y="1"/>
            <a:ext cx="10269071" cy="6846048"/>
          </a:xfrm>
          <a:prstGeom prst="rect">
            <a:avLst/>
          </a:prstGeom>
        </p:spPr>
      </p:pic>
      <p:sp>
        <p:nvSpPr>
          <p:cNvPr id="5" name="Ellipse 4"/>
          <p:cNvSpPr/>
          <p:nvPr/>
        </p:nvSpPr>
        <p:spPr>
          <a:xfrm>
            <a:off x="309283" y="199932"/>
            <a:ext cx="4156022" cy="4156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 rot="21068728">
            <a:off x="713159" y="870566"/>
            <a:ext cx="3348270" cy="324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smtClean="0">
                <a:solidFill>
                  <a:schemeClr val="bg1"/>
                </a:solidFill>
                <a:latin typeface="DINRoundPro" panose="020B0504020101020102" pitchFamily="34" charset="0"/>
                <a:ea typeface="DIN Condensed" charset="0"/>
                <a:cs typeface="DIN Condensed" charset="0"/>
              </a:rPr>
              <a:t>LET’S PROGRAM OUR HUMANOID FRIEND </a:t>
            </a:r>
            <a:r>
              <a:rPr lang="fr-FR" sz="8800" b="1" dirty="0" smtClean="0">
                <a:solidFill>
                  <a:schemeClr val="bg1"/>
                </a:solidFill>
                <a:latin typeface="DINRoundPro" panose="020B0504020101020102" pitchFamily="34" charset="0"/>
                <a:ea typeface="DIN Condensed" charset="0"/>
                <a:cs typeface="DIN Condensed" charset="0"/>
              </a:rPr>
              <a:t>NAO</a:t>
            </a:r>
            <a:r>
              <a:rPr lang="fr-FR" sz="2800" b="1" dirty="0" smtClean="0">
                <a:solidFill>
                  <a:schemeClr val="bg1"/>
                </a:solidFill>
                <a:latin typeface="DINRoundPro" panose="020B0504020101020102" pitchFamily="34" charset="0"/>
                <a:ea typeface="DIN Condensed" charset="0"/>
                <a:cs typeface="DIN Condensed" charset="0"/>
              </a:rPr>
              <a:t/>
            </a:r>
            <a:br>
              <a:rPr lang="fr-FR" sz="2800" b="1" dirty="0" smtClean="0">
                <a:solidFill>
                  <a:schemeClr val="bg1"/>
                </a:solidFill>
                <a:latin typeface="DINRoundPro" panose="020B0504020101020102" pitchFamily="34" charset="0"/>
                <a:ea typeface="DIN Condensed" charset="0"/>
                <a:cs typeface="DIN Condensed" charset="0"/>
              </a:rPr>
            </a:br>
            <a:r>
              <a:rPr lang="fr-FR" sz="100" b="1" dirty="0" smtClean="0">
                <a:solidFill>
                  <a:schemeClr val="bg1"/>
                </a:solidFill>
                <a:latin typeface="DINRoundPro" panose="020B0504020101020102" pitchFamily="34" charset="0"/>
                <a:ea typeface="DIN Condensed" charset="0"/>
                <a:cs typeface="DIN Condensed" charset="0"/>
              </a:rPr>
              <a:t> </a:t>
            </a:r>
          </a:p>
          <a:p>
            <a:pPr algn="ctr"/>
            <a:r>
              <a:rPr lang="fr-FR" sz="2000" b="1" dirty="0" smtClean="0">
                <a:solidFill>
                  <a:schemeClr val="bg1"/>
                </a:solidFill>
                <a:latin typeface="DINRoundPro" panose="020B0504020101020102" pitchFamily="34" charset="0"/>
                <a:ea typeface="DIN Condensed" charset="0"/>
                <a:cs typeface="DIN Condensed" charset="0"/>
              </a:rPr>
              <a:t>(</a:t>
            </a:r>
            <a:r>
              <a:rPr lang="fr-FR" sz="2000" b="1" dirty="0" err="1" smtClean="0">
                <a:solidFill>
                  <a:schemeClr val="bg1"/>
                </a:solidFill>
                <a:latin typeface="DINRoundPro" panose="020B0504020101020102" pitchFamily="34" charset="0"/>
                <a:ea typeface="DIN Condensed" charset="0"/>
                <a:cs typeface="DIN Condensed" charset="0"/>
              </a:rPr>
              <a:t>with</a:t>
            </a:r>
            <a:r>
              <a:rPr lang="fr-FR" sz="2000" b="1" dirty="0" smtClean="0">
                <a:solidFill>
                  <a:schemeClr val="bg1"/>
                </a:solidFill>
                <a:latin typeface="DINRoundPro" panose="020B0504020101020102" pitchFamily="34" charset="0"/>
                <a:ea typeface="DIN Condensed" charset="0"/>
                <a:cs typeface="DIN Condensed" charset="0"/>
              </a:rPr>
              <a:t> or </a:t>
            </a:r>
            <a:r>
              <a:rPr lang="fr-FR" sz="2000" b="1" dirty="0" err="1" smtClean="0">
                <a:solidFill>
                  <a:schemeClr val="bg1"/>
                </a:solidFill>
                <a:latin typeface="DINRoundPro" panose="020B0504020101020102" pitchFamily="34" charset="0"/>
                <a:ea typeface="DIN Condensed" charset="0"/>
                <a:cs typeface="DIN Condensed" charset="0"/>
              </a:rPr>
              <a:t>without</a:t>
            </a:r>
            <a:r>
              <a:rPr lang="fr-FR" sz="2000" b="1" dirty="0" smtClean="0">
                <a:solidFill>
                  <a:schemeClr val="bg1"/>
                </a:solidFill>
                <a:latin typeface="DINRoundPro" panose="020B0504020101020102" pitchFamily="34" charset="0"/>
                <a:ea typeface="DIN Condensed" charset="0"/>
                <a:cs typeface="DIN Condensed" charset="0"/>
              </a:rPr>
              <a:t> robot)</a:t>
            </a:r>
            <a:endParaRPr lang="fr-FR" sz="2000" b="1" dirty="0">
              <a:solidFill>
                <a:schemeClr val="bg1"/>
              </a:solidFill>
              <a:latin typeface="DINRoundPro" panose="020B0504020101020102" pitchFamily="34" charset="0"/>
              <a:ea typeface="DIN Condensed" charset="0"/>
              <a:cs typeface="DIN Condensed" charset="0"/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29" y="6348685"/>
            <a:ext cx="1530284" cy="424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479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3232" y="1012034"/>
            <a:ext cx="5563376" cy="3057952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0461" y="4245618"/>
            <a:ext cx="5087060" cy="237205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" y="1"/>
            <a:ext cx="6064624" cy="9278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/>
          <p:cNvSpPr txBox="1"/>
          <p:nvPr/>
        </p:nvSpPr>
        <p:spPr>
          <a:xfrm>
            <a:off x="371847" y="109981"/>
            <a:ext cx="58898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>
                <a:latin typeface="DINRoundPro-Bold" panose="020B0804020101020102" pitchFamily="34" charset="0"/>
              </a:rPr>
              <a:t>6</a:t>
            </a:r>
            <a:r>
              <a:rPr lang="fr-FR" sz="4000" b="1" dirty="0" smtClean="0">
                <a:latin typeface="DINRoundPro-Bold" panose="020B0804020101020102" pitchFamily="34" charset="0"/>
              </a:rPr>
              <a:t> – </a:t>
            </a:r>
            <a:r>
              <a:rPr lang="fr-FR" sz="4000" b="1" dirty="0" err="1" smtClean="0">
                <a:latin typeface="DINRoundPro-Bold" panose="020B0804020101020102" pitchFamily="34" charset="0"/>
              </a:rPr>
              <a:t>Asking</a:t>
            </a:r>
            <a:r>
              <a:rPr lang="fr-FR" sz="4000" b="1" dirty="0" smtClean="0">
                <a:latin typeface="DINRoundPro-Bold" panose="020B0804020101020102" pitchFamily="34" charset="0"/>
              </a:rPr>
              <a:t> a question</a:t>
            </a:r>
            <a:endParaRPr lang="fr-FR" sz="4000" b="1" dirty="0">
              <a:latin typeface="DINRoundPro-Bold" panose="020B0804020101020102" pitchFamily="34" charset="0"/>
            </a:endParaRPr>
          </a:p>
        </p:txBody>
      </p:sp>
      <p:sp>
        <p:nvSpPr>
          <p:cNvPr id="36" name="ZoneTexte 35"/>
          <p:cNvSpPr txBox="1"/>
          <p:nvPr/>
        </p:nvSpPr>
        <p:spPr>
          <a:xfrm>
            <a:off x="206115" y="2160289"/>
            <a:ext cx="6457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To </a:t>
            </a:r>
            <a:r>
              <a:rPr lang="fr-FR" sz="2400" dirty="0" err="1" smtClean="0"/>
              <a:t>ask</a:t>
            </a:r>
            <a:r>
              <a:rPr lang="fr-FR" sz="2400" dirty="0" smtClean="0"/>
              <a:t> a question, I use the </a:t>
            </a:r>
            <a:r>
              <a:rPr lang="fr-FR" sz="2400" b="1" dirty="0" smtClean="0">
                <a:solidFill>
                  <a:schemeClr val="accent2"/>
                </a:solidFill>
              </a:rPr>
              <a:t>Say</a:t>
            </a:r>
            <a:r>
              <a:rPr lang="fr-FR" sz="2400" dirty="0"/>
              <a:t> </a:t>
            </a:r>
            <a:r>
              <a:rPr lang="fr-FR" sz="2400" dirty="0" smtClean="0"/>
              <a:t>box</a:t>
            </a:r>
            <a:endParaRPr lang="fr-FR" sz="2400" b="1" dirty="0">
              <a:solidFill>
                <a:schemeClr val="accent2"/>
              </a:solidFill>
            </a:endParaRPr>
          </a:p>
        </p:txBody>
      </p:sp>
      <p:sp>
        <p:nvSpPr>
          <p:cNvPr id="6" name="Ellipse 5"/>
          <p:cNvSpPr/>
          <p:nvPr/>
        </p:nvSpPr>
        <p:spPr>
          <a:xfrm>
            <a:off x="10049469" y="1763677"/>
            <a:ext cx="1430450" cy="1430450"/>
          </a:xfrm>
          <a:prstGeom prst="ellipse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" name="Connecteur droit avec flèche 11"/>
          <p:cNvCxnSpPr>
            <a:stCxn id="6" idx="3"/>
          </p:cNvCxnSpPr>
          <p:nvPr/>
        </p:nvCxnSpPr>
        <p:spPr>
          <a:xfrm flipH="1">
            <a:off x="7192371" y="2984642"/>
            <a:ext cx="3066583" cy="1983694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/>
          <p:cNvSpPr txBox="1"/>
          <p:nvPr/>
        </p:nvSpPr>
        <p:spPr>
          <a:xfrm>
            <a:off x="187435" y="4723014"/>
            <a:ext cx="60742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I select </a:t>
            </a:r>
            <a:r>
              <a:rPr lang="fr-FR" sz="2400" b="1" dirty="0" smtClean="0">
                <a:solidFill>
                  <a:srgbClr val="7030A0"/>
                </a:solidFill>
              </a:rPr>
              <a:t>English</a:t>
            </a:r>
            <a:r>
              <a:rPr lang="fr-FR" sz="2400" dirty="0">
                <a:solidFill>
                  <a:srgbClr val="7030A0"/>
                </a:solidFill>
              </a:rPr>
              <a:t> </a:t>
            </a:r>
            <a:r>
              <a:rPr lang="fr-FR" sz="2400" dirty="0" smtClean="0"/>
              <a:t>and </a:t>
            </a:r>
            <a:r>
              <a:rPr lang="fr-FR" sz="2400" dirty="0" err="1" smtClean="0"/>
              <a:t>write</a:t>
            </a:r>
            <a:r>
              <a:rPr lang="fr-FR" sz="2400" dirty="0" smtClean="0"/>
              <a:t>:</a:t>
            </a:r>
          </a:p>
          <a:p>
            <a:r>
              <a:rPr lang="fr-FR" sz="2400" i="1" dirty="0" smtClean="0"/>
              <a:t>« I know a good story. </a:t>
            </a:r>
            <a:endParaRPr lang="fr-FR" sz="2400" i="1" dirty="0" smtClean="0"/>
          </a:p>
          <a:p>
            <a:r>
              <a:rPr lang="fr-FR" sz="2400" i="1" dirty="0" smtClean="0"/>
              <a:t>Do </a:t>
            </a:r>
            <a:r>
              <a:rPr lang="fr-FR" sz="2400" i="1" dirty="0" err="1" smtClean="0"/>
              <a:t>you</a:t>
            </a:r>
            <a:r>
              <a:rPr lang="fr-FR" sz="2400" i="1" dirty="0" smtClean="0"/>
              <a:t> </a:t>
            </a:r>
            <a:r>
              <a:rPr lang="fr-FR" sz="2400" i="1" dirty="0" err="1" smtClean="0"/>
              <a:t>want</a:t>
            </a:r>
            <a:r>
              <a:rPr lang="fr-FR" sz="2400" i="1" dirty="0" smtClean="0"/>
              <a:t> </a:t>
            </a:r>
            <a:r>
              <a:rPr lang="fr-FR" sz="2400" i="1" dirty="0" smtClean="0"/>
              <a:t> to </a:t>
            </a:r>
            <a:r>
              <a:rPr lang="fr-FR" sz="2400" i="1" dirty="0" err="1" smtClean="0"/>
              <a:t>listen</a:t>
            </a:r>
            <a:r>
              <a:rPr lang="fr-FR" sz="2400" i="1" dirty="0" smtClean="0"/>
              <a:t> to </a:t>
            </a:r>
            <a:r>
              <a:rPr lang="fr-FR" sz="2400" i="1" dirty="0" err="1" smtClean="0"/>
              <a:t>it</a:t>
            </a:r>
            <a:r>
              <a:rPr lang="fr-FR" sz="2400" i="1" dirty="0" smtClean="0"/>
              <a:t> </a:t>
            </a:r>
            <a:r>
              <a:rPr lang="fr-FR" sz="2400" i="1" dirty="0" smtClean="0"/>
              <a:t>? »</a:t>
            </a:r>
            <a:endParaRPr lang="fr-FR" sz="2400" i="1" dirty="0"/>
          </a:p>
        </p:txBody>
      </p:sp>
    </p:spTree>
    <p:extLst>
      <p:ext uri="{BB962C8B-B14F-4D97-AF65-F5344CB8AC3E}">
        <p14:creationId xmlns:p14="http://schemas.microsoft.com/office/powerpoint/2010/main" val="3915381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1137" y="1068549"/>
            <a:ext cx="6211167" cy="289600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" y="1"/>
            <a:ext cx="6952128" cy="9278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/>
          <p:cNvSpPr txBox="1"/>
          <p:nvPr/>
        </p:nvSpPr>
        <p:spPr>
          <a:xfrm>
            <a:off x="371847" y="109981"/>
            <a:ext cx="73871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 smtClean="0">
                <a:latin typeface="DINRoundPro-Bold" panose="020B0804020101020102" pitchFamily="34" charset="0"/>
              </a:rPr>
              <a:t>7 – </a:t>
            </a:r>
            <a:r>
              <a:rPr lang="en-US" sz="4000" b="1" dirty="0" smtClean="0">
                <a:latin typeface="DINRoundPro-Bold" panose="020B0804020101020102" pitchFamily="34" charset="0"/>
              </a:rPr>
              <a:t>Listening</a:t>
            </a:r>
            <a:r>
              <a:rPr lang="fr-FR" sz="4000" b="1" dirty="0" smtClean="0">
                <a:latin typeface="DINRoundPro-Bold" panose="020B0804020101020102" pitchFamily="34" charset="0"/>
              </a:rPr>
              <a:t> </a:t>
            </a:r>
            <a:r>
              <a:rPr lang="fr-FR" sz="4000" b="1" dirty="0" smtClean="0">
                <a:latin typeface="DINRoundPro-Bold" panose="020B0804020101020102" pitchFamily="34" charset="0"/>
              </a:rPr>
              <a:t>to the </a:t>
            </a:r>
            <a:r>
              <a:rPr lang="fr-FR" sz="4000" b="1" dirty="0" err="1" smtClean="0">
                <a:latin typeface="DINRoundPro-Bold" panose="020B0804020101020102" pitchFamily="34" charset="0"/>
              </a:rPr>
              <a:t>answer</a:t>
            </a:r>
            <a:endParaRPr lang="fr-FR" sz="4000" b="1" dirty="0">
              <a:latin typeface="DINRoundPro-Bold" panose="020B0804020101020102" pitchFamily="34" charset="0"/>
            </a:endParaRPr>
          </a:p>
        </p:txBody>
      </p:sp>
      <p:sp>
        <p:nvSpPr>
          <p:cNvPr id="36" name="ZoneTexte 35"/>
          <p:cNvSpPr txBox="1"/>
          <p:nvPr/>
        </p:nvSpPr>
        <p:spPr>
          <a:xfrm>
            <a:off x="187434" y="1936448"/>
            <a:ext cx="64571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I </a:t>
            </a:r>
            <a:r>
              <a:rPr lang="fr-FR" sz="2400" dirty="0" smtClean="0"/>
              <a:t>use the </a:t>
            </a:r>
            <a:r>
              <a:rPr lang="fr-FR" sz="2400" b="1" dirty="0" smtClean="0">
                <a:solidFill>
                  <a:schemeClr val="accent2"/>
                </a:solidFill>
              </a:rPr>
              <a:t>Speech </a:t>
            </a:r>
            <a:r>
              <a:rPr lang="fr-FR" sz="2400" b="1" dirty="0" err="1" smtClean="0">
                <a:solidFill>
                  <a:schemeClr val="accent2"/>
                </a:solidFill>
              </a:rPr>
              <a:t>Reco</a:t>
            </a:r>
            <a:r>
              <a:rPr lang="fr-FR" sz="2400" b="1" dirty="0" smtClean="0">
                <a:solidFill>
                  <a:schemeClr val="accent2"/>
                </a:solidFill>
              </a:rPr>
              <a:t> </a:t>
            </a:r>
            <a:r>
              <a:rPr lang="fr-FR" sz="2400" dirty="0"/>
              <a:t> </a:t>
            </a:r>
            <a:r>
              <a:rPr lang="fr-FR" sz="2400" dirty="0" smtClean="0"/>
              <a:t>box </a:t>
            </a:r>
            <a:r>
              <a:rPr lang="fr-FR" sz="2400" dirty="0" err="1" smtClean="0"/>
              <a:t>so</a:t>
            </a:r>
            <a:r>
              <a:rPr lang="fr-FR" sz="2400" dirty="0" smtClean="0"/>
              <a:t> </a:t>
            </a:r>
            <a:r>
              <a:rPr lang="fr-FR" sz="2400" dirty="0" err="1" smtClean="0"/>
              <a:t>that</a:t>
            </a:r>
            <a:r>
              <a:rPr lang="fr-FR" sz="2400" dirty="0" smtClean="0"/>
              <a:t> </a:t>
            </a:r>
            <a:r>
              <a:rPr lang="fr-FR" sz="2400" dirty="0" smtClean="0"/>
              <a:t>NAO</a:t>
            </a:r>
          </a:p>
          <a:p>
            <a:r>
              <a:rPr lang="fr-FR" sz="2400" dirty="0" err="1" smtClean="0"/>
              <a:t>can</a:t>
            </a:r>
            <a:r>
              <a:rPr lang="fr-FR" sz="2400" dirty="0" smtClean="0"/>
              <a:t> </a:t>
            </a:r>
            <a:r>
              <a:rPr lang="fr-FR" sz="2400" dirty="0" err="1" smtClean="0"/>
              <a:t>understand</a:t>
            </a:r>
            <a:r>
              <a:rPr lang="fr-FR" sz="2400" dirty="0" smtClean="0"/>
              <a:t> </a:t>
            </a:r>
            <a:r>
              <a:rPr lang="fr-FR" sz="2400" dirty="0" err="1" smtClean="0"/>
              <a:t>my</a:t>
            </a:r>
            <a:r>
              <a:rPr lang="fr-FR" sz="2400" dirty="0" smtClean="0"/>
              <a:t> </a:t>
            </a:r>
            <a:r>
              <a:rPr lang="fr-FR" sz="2400" dirty="0" err="1" smtClean="0"/>
              <a:t>answer</a:t>
            </a:r>
            <a:r>
              <a:rPr lang="fr-FR" sz="2400" dirty="0" smtClean="0"/>
              <a:t>.</a:t>
            </a:r>
            <a:endParaRPr lang="fr-FR" sz="2400" b="1" dirty="0">
              <a:solidFill>
                <a:schemeClr val="accent2"/>
              </a:solidFill>
            </a:endParaRPr>
          </a:p>
        </p:txBody>
      </p:sp>
      <p:sp>
        <p:nvSpPr>
          <p:cNvPr id="6" name="Ellipse 5"/>
          <p:cNvSpPr/>
          <p:nvPr/>
        </p:nvSpPr>
        <p:spPr>
          <a:xfrm>
            <a:off x="10371854" y="2062525"/>
            <a:ext cx="1430450" cy="1430450"/>
          </a:xfrm>
          <a:prstGeom prst="ellipse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/>
          <p:cNvSpPr txBox="1"/>
          <p:nvPr/>
        </p:nvSpPr>
        <p:spPr>
          <a:xfrm>
            <a:off x="187434" y="2974151"/>
            <a:ext cx="60742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I </a:t>
            </a:r>
            <a:r>
              <a:rPr lang="fr-FR" sz="2400" dirty="0" err="1" smtClean="0"/>
              <a:t>connect</a:t>
            </a:r>
            <a:r>
              <a:rPr lang="fr-FR" sz="2400" dirty="0" smtClean="0"/>
              <a:t> </a:t>
            </a:r>
            <a:r>
              <a:rPr lang="fr-FR" sz="2400" dirty="0" err="1" smtClean="0"/>
              <a:t>my</a:t>
            </a:r>
            <a:r>
              <a:rPr lang="fr-FR" sz="2400" dirty="0" smtClean="0"/>
              <a:t> box to the </a:t>
            </a:r>
            <a:r>
              <a:rPr lang="fr-FR" sz="2400" b="1" dirty="0" smtClean="0">
                <a:solidFill>
                  <a:schemeClr val="accent2"/>
                </a:solidFill>
              </a:rPr>
              <a:t>Say </a:t>
            </a:r>
            <a:r>
              <a:rPr lang="fr-FR" sz="2400" dirty="0" smtClean="0"/>
              <a:t>box</a:t>
            </a:r>
            <a:endParaRPr lang="fr-FR" sz="2400" b="1" dirty="0">
              <a:solidFill>
                <a:schemeClr val="accent2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87434" y="4919657"/>
            <a:ext cx="60742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I go </a:t>
            </a:r>
            <a:r>
              <a:rPr lang="fr-FR" sz="2400" dirty="0" err="1" smtClean="0"/>
              <a:t>into</a:t>
            </a:r>
            <a:r>
              <a:rPr lang="fr-FR" sz="2400" dirty="0" smtClean="0"/>
              <a:t> </a:t>
            </a:r>
            <a:r>
              <a:rPr lang="fr-FR" sz="2400" dirty="0" smtClean="0"/>
              <a:t>the </a:t>
            </a:r>
            <a:r>
              <a:rPr lang="fr-FR" sz="2400" dirty="0" err="1" smtClean="0"/>
              <a:t>parameters</a:t>
            </a:r>
            <a:endParaRPr lang="fr-FR" sz="2400" b="1" dirty="0">
              <a:solidFill>
                <a:schemeClr val="accent2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187434" y="5563623"/>
            <a:ext cx="44808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In </a:t>
            </a:r>
            <a:r>
              <a:rPr lang="fr-FR" sz="2400" b="1" dirty="0" smtClean="0">
                <a:solidFill>
                  <a:srgbClr val="7030A0"/>
                </a:solidFill>
              </a:rPr>
              <a:t>Word List </a:t>
            </a:r>
            <a:r>
              <a:rPr lang="fr-FR" sz="2400" dirty="0" smtClean="0"/>
              <a:t>I enter: </a:t>
            </a:r>
            <a:r>
              <a:rPr lang="fr-FR" sz="2400" i="1" dirty="0" err="1" smtClean="0"/>
              <a:t>yes;no</a:t>
            </a:r>
            <a:endParaRPr lang="fr-FR" sz="2400" i="1" dirty="0" smtClean="0"/>
          </a:p>
          <a:p>
            <a:endParaRPr lang="fr-FR" sz="2400" i="1" dirty="0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817" t="28228" r="15196" b="13382"/>
          <a:stretch/>
        </p:blipFill>
        <p:spPr>
          <a:xfrm>
            <a:off x="5336275" y="3929255"/>
            <a:ext cx="3070746" cy="2647666"/>
          </a:xfrm>
          <a:prstGeom prst="rect">
            <a:avLst/>
          </a:prstGeom>
        </p:spPr>
      </p:pic>
      <p:cxnSp>
        <p:nvCxnSpPr>
          <p:cNvPr id="12" name="Connecteur droit avec flèche 11"/>
          <p:cNvCxnSpPr/>
          <p:nvPr/>
        </p:nvCxnSpPr>
        <p:spPr>
          <a:xfrm flipH="1">
            <a:off x="7942997" y="3248167"/>
            <a:ext cx="2552131" cy="1372836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8276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955" y="1159859"/>
            <a:ext cx="6277851" cy="411537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" y="1"/>
            <a:ext cx="6064624" cy="9278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/>
          <p:cNvSpPr txBox="1"/>
          <p:nvPr/>
        </p:nvSpPr>
        <p:spPr>
          <a:xfrm>
            <a:off x="174812" y="109981"/>
            <a:ext cx="58898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 smtClean="0">
                <a:latin typeface="DINRoundPro-Bold" panose="020B0804020101020102" pitchFamily="34" charset="0"/>
              </a:rPr>
              <a:t>8 – </a:t>
            </a:r>
            <a:r>
              <a:rPr lang="fr-FR" sz="4000" b="1" dirty="0" err="1" smtClean="0">
                <a:latin typeface="DINRoundPro-Bold" panose="020B0804020101020102" pitchFamily="34" charset="0"/>
              </a:rPr>
              <a:t>Analyzing</a:t>
            </a:r>
            <a:r>
              <a:rPr lang="fr-FR" sz="4000" b="1" dirty="0" smtClean="0">
                <a:latin typeface="DINRoundPro-Bold" panose="020B0804020101020102" pitchFamily="34" charset="0"/>
              </a:rPr>
              <a:t> the </a:t>
            </a:r>
            <a:r>
              <a:rPr lang="fr-FR" sz="4000" b="1" dirty="0" err="1" smtClean="0">
                <a:latin typeface="DINRoundPro-Bold" panose="020B0804020101020102" pitchFamily="34" charset="0"/>
              </a:rPr>
              <a:t>answer</a:t>
            </a:r>
            <a:endParaRPr lang="fr-FR" sz="4000" b="1" dirty="0">
              <a:latin typeface="DINRoundPro-Bold" panose="020B0804020101020102" pitchFamily="34" charset="0"/>
            </a:endParaRPr>
          </a:p>
        </p:txBody>
      </p:sp>
      <p:sp>
        <p:nvSpPr>
          <p:cNvPr id="20" name="Ellipse 19"/>
          <p:cNvSpPr/>
          <p:nvPr/>
        </p:nvSpPr>
        <p:spPr>
          <a:xfrm>
            <a:off x="6923578" y="3478537"/>
            <a:ext cx="1788302" cy="1430450"/>
          </a:xfrm>
          <a:prstGeom prst="ellipse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ZoneTexte 20"/>
          <p:cNvSpPr txBox="1"/>
          <p:nvPr/>
        </p:nvSpPr>
        <p:spPr>
          <a:xfrm>
            <a:off x="174812" y="2029300"/>
            <a:ext cx="64571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I use the </a:t>
            </a:r>
            <a:r>
              <a:rPr lang="fr-FR" sz="2400" b="1" dirty="0" smtClean="0">
                <a:solidFill>
                  <a:schemeClr val="accent2"/>
                </a:solidFill>
              </a:rPr>
              <a:t>Switch Case</a:t>
            </a:r>
            <a:r>
              <a:rPr lang="fr-FR" sz="2400" dirty="0"/>
              <a:t> </a:t>
            </a:r>
            <a:r>
              <a:rPr lang="fr-FR" sz="2400" dirty="0" smtClean="0"/>
              <a:t>box in </a:t>
            </a:r>
            <a:r>
              <a:rPr lang="fr-FR" sz="2400" dirty="0" err="1" smtClean="0"/>
              <a:t>order</a:t>
            </a:r>
            <a:r>
              <a:rPr lang="fr-FR" sz="2400" dirty="0" smtClean="0"/>
              <a:t> to </a:t>
            </a:r>
            <a:r>
              <a:rPr lang="fr-FR" sz="2400" dirty="0" err="1" smtClean="0"/>
              <a:t>get</a:t>
            </a:r>
            <a:r>
              <a:rPr lang="fr-FR" sz="2400" dirty="0" smtClean="0"/>
              <a:t> </a:t>
            </a:r>
            <a:br>
              <a:rPr lang="fr-FR" sz="2400" dirty="0" smtClean="0"/>
            </a:br>
            <a:r>
              <a:rPr lang="fr-FR" sz="2400" dirty="0" smtClean="0"/>
              <a:t>NAO to </a:t>
            </a:r>
            <a:r>
              <a:rPr lang="fr-FR" sz="2400" dirty="0" err="1" smtClean="0"/>
              <a:t>analyze</a:t>
            </a:r>
            <a:r>
              <a:rPr lang="fr-FR" sz="2400" dirty="0" smtClean="0"/>
              <a:t> </a:t>
            </a:r>
            <a:r>
              <a:rPr lang="fr-FR" sz="2400" dirty="0" err="1" smtClean="0"/>
              <a:t>my</a:t>
            </a:r>
            <a:r>
              <a:rPr lang="fr-FR" sz="2400" dirty="0" smtClean="0"/>
              <a:t> </a:t>
            </a:r>
            <a:r>
              <a:rPr lang="fr-FR" sz="2400" dirty="0" err="1" smtClean="0"/>
              <a:t>answer</a:t>
            </a:r>
            <a:endParaRPr lang="fr-FR" sz="2400" b="1" dirty="0">
              <a:solidFill>
                <a:srgbClr val="FFC000"/>
              </a:solidFill>
            </a:endParaRPr>
          </a:p>
        </p:txBody>
      </p:sp>
      <p:sp>
        <p:nvSpPr>
          <p:cNvPr id="24" name="ZoneTexte 23"/>
          <p:cNvSpPr txBox="1"/>
          <p:nvPr/>
        </p:nvSpPr>
        <p:spPr>
          <a:xfrm>
            <a:off x="210701" y="3961750"/>
            <a:ext cx="49072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On the first line, I type </a:t>
            </a:r>
            <a:r>
              <a:rPr lang="fr-FR" sz="2400" b="1" dirty="0" smtClean="0">
                <a:solidFill>
                  <a:schemeClr val="accent2"/>
                </a:solidFill>
              </a:rPr>
              <a:t>« no »</a:t>
            </a:r>
            <a:endParaRPr lang="fr-FR" sz="2400" b="1" dirty="0" smtClean="0"/>
          </a:p>
          <a:p>
            <a:r>
              <a:rPr lang="fr-FR" sz="2400" dirty="0" smtClean="0"/>
              <a:t>On the second line, I type </a:t>
            </a:r>
            <a:r>
              <a:rPr lang="fr-FR" sz="2400" b="1" dirty="0" smtClean="0">
                <a:solidFill>
                  <a:schemeClr val="accent2"/>
                </a:solidFill>
              </a:rPr>
              <a:t>«</a:t>
            </a:r>
            <a:r>
              <a:rPr lang="fr-FR" sz="2400" b="1" dirty="0">
                <a:solidFill>
                  <a:schemeClr val="accent2"/>
                </a:solidFill>
              </a:rPr>
              <a:t> </a:t>
            </a:r>
            <a:r>
              <a:rPr lang="fr-FR" sz="2400" b="1" dirty="0" err="1" smtClean="0">
                <a:solidFill>
                  <a:schemeClr val="accent2"/>
                </a:solidFill>
              </a:rPr>
              <a:t>yes</a:t>
            </a:r>
            <a:r>
              <a:rPr lang="fr-FR" sz="2400" b="1" dirty="0" smtClean="0">
                <a:solidFill>
                  <a:schemeClr val="accent2"/>
                </a:solidFill>
              </a:rPr>
              <a:t> »</a:t>
            </a:r>
            <a:endParaRPr lang="fr-FR" sz="2400" b="1" dirty="0" smtClean="0"/>
          </a:p>
        </p:txBody>
      </p:sp>
      <p:sp>
        <p:nvSpPr>
          <p:cNvPr id="8" name="ZoneTexte 7"/>
          <p:cNvSpPr txBox="1"/>
          <p:nvPr/>
        </p:nvSpPr>
        <p:spPr>
          <a:xfrm>
            <a:off x="4796555" y="5981384"/>
            <a:ext cx="5525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u="sng" smtClean="0"/>
              <a:t>SAVE YOUR PROJECT</a:t>
            </a:r>
            <a:endParaRPr lang="fr-FR" sz="2400" b="1" u="sng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322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6024" y="108066"/>
            <a:ext cx="6154009" cy="403916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" y="1"/>
            <a:ext cx="6064624" cy="9278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/>
          <p:cNvSpPr txBox="1"/>
          <p:nvPr/>
        </p:nvSpPr>
        <p:spPr>
          <a:xfrm>
            <a:off x="174812" y="108066"/>
            <a:ext cx="58898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 smtClean="0">
                <a:latin typeface="DINRoundPro-Bold" panose="020B0804020101020102" pitchFamily="34" charset="0"/>
              </a:rPr>
              <a:t>9 – The </a:t>
            </a:r>
            <a:r>
              <a:rPr lang="fr-FR" sz="4000" b="1" dirty="0" err="1" smtClean="0">
                <a:latin typeface="DINRoundPro-Bold" panose="020B0804020101020102" pitchFamily="34" charset="0"/>
              </a:rPr>
              <a:t>answer</a:t>
            </a:r>
            <a:r>
              <a:rPr lang="fr-FR" sz="4000" b="1" dirty="0" smtClean="0">
                <a:latin typeface="DINRoundPro-Bold" panose="020B0804020101020102" pitchFamily="34" charset="0"/>
              </a:rPr>
              <a:t> </a:t>
            </a:r>
            <a:r>
              <a:rPr lang="fr-FR" sz="4000" b="1" dirty="0" err="1" smtClean="0">
                <a:latin typeface="DINRoundPro-Bold" panose="020B0804020101020102" pitchFamily="34" charset="0"/>
              </a:rPr>
              <a:t>is</a:t>
            </a:r>
            <a:r>
              <a:rPr lang="fr-FR" sz="4000" b="1" dirty="0" smtClean="0">
                <a:latin typeface="DINRoundPro-Bold" panose="020B0804020101020102" pitchFamily="34" charset="0"/>
              </a:rPr>
              <a:t> NO</a:t>
            </a:r>
            <a:endParaRPr lang="fr-FR" sz="4000" b="1" dirty="0">
              <a:latin typeface="DINRoundPro-Bold" panose="020B0804020101020102" pitchFamily="34" charset="0"/>
            </a:endParaRPr>
          </a:p>
        </p:txBody>
      </p:sp>
      <p:sp>
        <p:nvSpPr>
          <p:cNvPr id="36" name="ZoneTexte 35"/>
          <p:cNvSpPr txBox="1"/>
          <p:nvPr/>
        </p:nvSpPr>
        <p:spPr>
          <a:xfrm>
            <a:off x="274431" y="1847264"/>
            <a:ext cx="6457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 smtClean="0"/>
              <a:t>Let’s</a:t>
            </a:r>
            <a:r>
              <a:rPr lang="fr-FR" sz="2400" dirty="0" smtClean="0"/>
              <a:t> use the </a:t>
            </a:r>
            <a:r>
              <a:rPr lang="fr-FR" sz="2400" b="1" dirty="0" smtClean="0">
                <a:solidFill>
                  <a:schemeClr val="accent2"/>
                </a:solidFill>
              </a:rPr>
              <a:t>Say</a:t>
            </a:r>
            <a:r>
              <a:rPr lang="fr-FR" sz="2400" dirty="0"/>
              <a:t> </a:t>
            </a:r>
            <a:r>
              <a:rPr lang="fr-FR" sz="2400" dirty="0" smtClean="0"/>
              <a:t>box</a:t>
            </a:r>
            <a:endParaRPr lang="fr-FR" sz="2400" b="1" dirty="0">
              <a:solidFill>
                <a:schemeClr val="accent2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274431" y="5354342"/>
            <a:ext cx="60742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I select </a:t>
            </a:r>
            <a:r>
              <a:rPr lang="fr-FR" sz="2400" b="1" dirty="0" smtClean="0">
                <a:solidFill>
                  <a:srgbClr val="7030A0"/>
                </a:solidFill>
              </a:rPr>
              <a:t>English</a:t>
            </a:r>
            <a:r>
              <a:rPr lang="fr-FR" sz="2400" dirty="0" smtClean="0">
                <a:solidFill>
                  <a:srgbClr val="7030A0"/>
                </a:solidFill>
              </a:rPr>
              <a:t> </a:t>
            </a:r>
            <a:r>
              <a:rPr lang="fr-FR" sz="2400" dirty="0" smtClean="0"/>
              <a:t>and type:</a:t>
            </a:r>
          </a:p>
          <a:p>
            <a:r>
              <a:rPr lang="fr-FR" sz="2400" i="1" dirty="0" smtClean="0"/>
              <a:t>« </a:t>
            </a:r>
            <a:r>
              <a:rPr lang="fr-FR" sz="2400" i="1" dirty="0" err="1" smtClean="0"/>
              <a:t>Too</a:t>
            </a:r>
            <a:r>
              <a:rPr lang="fr-FR" sz="2400" i="1" dirty="0" smtClean="0"/>
              <a:t> </a:t>
            </a:r>
            <a:r>
              <a:rPr lang="fr-FR" sz="2400" i="1" dirty="0" err="1" smtClean="0"/>
              <a:t>bad</a:t>
            </a:r>
            <a:r>
              <a:rPr lang="fr-FR" sz="2400" i="1" dirty="0" smtClean="0"/>
              <a:t>!</a:t>
            </a:r>
            <a:r>
              <a:rPr lang="fr-FR" sz="2400" i="1" dirty="0" smtClean="0"/>
              <a:t> »</a:t>
            </a:r>
            <a:endParaRPr lang="fr-FR" sz="2400" i="1" dirty="0"/>
          </a:p>
        </p:txBody>
      </p:sp>
      <p:sp>
        <p:nvSpPr>
          <p:cNvPr id="16" name="ZoneTexte 15"/>
          <p:cNvSpPr txBox="1"/>
          <p:nvPr/>
        </p:nvSpPr>
        <p:spPr>
          <a:xfrm>
            <a:off x="248597" y="2625396"/>
            <a:ext cx="60742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I </a:t>
            </a:r>
            <a:r>
              <a:rPr lang="fr-FR" sz="2400" dirty="0" err="1" smtClean="0"/>
              <a:t>connect</a:t>
            </a:r>
            <a:r>
              <a:rPr lang="fr-FR" sz="2400" dirty="0" smtClean="0"/>
              <a:t> </a:t>
            </a:r>
            <a:r>
              <a:rPr lang="fr-FR" sz="2400" dirty="0" err="1" smtClean="0"/>
              <a:t>this</a:t>
            </a:r>
            <a:r>
              <a:rPr lang="fr-FR" sz="2400" dirty="0" smtClean="0"/>
              <a:t> box to the </a:t>
            </a:r>
            <a:r>
              <a:rPr lang="fr-FR" sz="2400" b="1" dirty="0">
                <a:solidFill>
                  <a:schemeClr val="accent2"/>
                </a:solidFill>
              </a:rPr>
              <a:t>« </a:t>
            </a:r>
            <a:r>
              <a:rPr lang="fr-FR" sz="2400" b="1" dirty="0" smtClean="0">
                <a:solidFill>
                  <a:schemeClr val="accent2"/>
                </a:solidFill>
              </a:rPr>
              <a:t>no</a:t>
            </a:r>
            <a:r>
              <a:rPr lang="fr-FR" sz="2400" b="1" dirty="0">
                <a:solidFill>
                  <a:schemeClr val="accent2"/>
                </a:solidFill>
              </a:rPr>
              <a:t> </a:t>
            </a:r>
            <a:r>
              <a:rPr lang="fr-FR" sz="2400" b="1" dirty="0" smtClean="0">
                <a:solidFill>
                  <a:schemeClr val="accent2"/>
                </a:solidFill>
              </a:rPr>
              <a:t>» </a:t>
            </a:r>
            <a:r>
              <a:rPr lang="fr-FR" sz="2400" dirty="0" smtClean="0"/>
              <a:t>output of the</a:t>
            </a:r>
            <a:br>
              <a:rPr lang="fr-FR" sz="2400" dirty="0" smtClean="0"/>
            </a:br>
            <a:r>
              <a:rPr lang="fr-FR" sz="2400" b="1" dirty="0">
                <a:solidFill>
                  <a:schemeClr val="accent2"/>
                </a:solidFill>
              </a:rPr>
              <a:t> Switch Case</a:t>
            </a:r>
            <a:r>
              <a:rPr lang="fr-FR" sz="2400" dirty="0" smtClean="0"/>
              <a:t> box</a:t>
            </a:r>
            <a:endParaRPr lang="fr-FR" sz="2400" b="1" dirty="0"/>
          </a:p>
          <a:p>
            <a:endParaRPr lang="fr-FR" sz="2400" b="1" dirty="0" smtClean="0">
              <a:solidFill>
                <a:schemeClr val="accent2"/>
              </a:solidFill>
            </a:endParaRPr>
          </a:p>
        </p:txBody>
      </p:sp>
      <p:cxnSp>
        <p:nvCxnSpPr>
          <p:cNvPr id="18" name="Connecteur droit avec flèche 17"/>
          <p:cNvCxnSpPr/>
          <p:nvPr/>
        </p:nvCxnSpPr>
        <p:spPr>
          <a:xfrm flipH="1" flipV="1">
            <a:off x="5836024" y="4318500"/>
            <a:ext cx="773554" cy="1682499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1185" y="3931988"/>
            <a:ext cx="6138713" cy="2854127"/>
          </a:xfrm>
          <a:prstGeom prst="rect">
            <a:avLst/>
          </a:prstGeom>
        </p:spPr>
      </p:pic>
      <p:sp>
        <p:nvSpPr>
          <p:cNvPr id="6" name="Ellipse 5"/>
          <p:cNvSpPr/>
          <p:nvPr/>
        </p:nvSpPr>
        <p:spPr>
          <a:xfrm>
            <a:off x="9101139" y="2344959"/>
            <a:ext cx="1288466" cy="1287283"/>
          </a:xfrm>
          <a:prstGeom prst="ellipse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" name="Connecteur droit avec flèche 10"/>
          <p:cNvCxnSpPr>
            <a:stCxn id="6" idx="3"/>
          </p:cNvCxnSpPr>
          <p:nvPr/>
        </p:nvCxnSpPr>
        <p:spPr>
          <a:xfrm flipH="1">
            <a:off x="6990418" y="3443724"/>
            <a:ext cx="2299412" cy="1950376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1700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312" y="620012"/>
            <a:ext cx="2962688" cy="3886742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3901" y="2246981"/>
            <a:ext cx="2876951" cy="391532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" y="1"/>
            <a:ext cx="4128246" cy="9278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/>
          <p:cNvSpPr txBox="1"/>
          <p:nvPr/>
        </p:nvSpPr>
        <p:spPr>
          <a:xfrm>
            <a:off x="174812" y="108066"/>
            <a:ext cx="58898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 smtClean="0">
                <a:latin typeface="DINRoundPro-Bold" panose="020B0804020101020102" pitchFamily="34" charset="0"/>
              </a:rPr>
              <a:t>10 – NAO </a:t>
            </a:r>
            <a:r>
              <a:rPr lang="fr-FR" sz="4000" b="1" dirty="0" err="1" smtClean="0">
                <a:latin typeface="DINRoundPro-Bold" panose="020B0804020101020102" pitchFamily="34" charset="0"/>
              </a:rPr>
              <a:t>is</a:t>
            </a:r>
            <a:r>
              <a:rPr lang="fr-FR" sz="4000" b="1" dirty="0" smtClean="0">
                <a:latin typeface="DINRoundPro-Bold" panose="020B0804020101020102" pitchFamily="34" charset="0"/>
              </a:rPr>
              <a:t> </a:t>
            </a:r>
            <a:r>
              <a:rPr lang="fr-FR" sz="4000" b="1" dirty="0" err="1" smtClean="0">
                <a:latin typeface="DINRoundPro-Bold" panose="020B0804020101020102" pitchFamily="34" charset="0"/>
              </a:rPr>
              <a:t>sad</a:t>
            </a:r>
            <a:endParaRPr lang="fr-FR" sz="4000" b="1" dirty="0">
              <a:latin typeface="DINRoundPro-Bold" panose="020B0804020101020102" pitchFamily="34" charset="0"/>
            </a:endParaRPr>
          </a:p>
        </p:txBody>
      </p:sp>
      <p:sp>
        <p:nvSpPr>
          <p:cNvPr id="36" name="ZoneTexte 35"/>
          <p:cNvSpPr txBox="1"/>
          <p:nvPr/>
        </p:nvSpPr>
        <p:spPr>
          <a:xfrm>
            <a:off x="393382" y="2877124"/>
            <a:ext cx="64571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In the animation </a:t>
            </a:r>
            <a:r>
              <a:rPr lang="fr-FR" sz="2400" dirty="0" err="1" smtClean="0"/>
              <a:t>library</a:t>
            </a:r>
            <a:r>
              <a:rPr lang="fr-FR" sz="2400" dirty="0" smtClean="0"/>
              <a:t>, </a:t>
            </a:r>
            <a:r>
              <a:rPr lang="fr-FR" sz="2400" dirty="0" smtClean="0"/>
              <a:t>I </a:t>
            </a:r>
            <a:r>
              <a:rPr lang="fr-FR" sz="2400" dirty="0" err="1" smtClean="0"/>
              <a:t>am</a:t>
            </a:r>
            <a:r>
              <a:rPr lang="fr-FR" sz="2400" dirty="0" smtClean="0"/>
              <a:t> </a:t>
            </a:r>
            <a:r>
              <a:rPr lang="fr-FR" sz="2400" dirty="0" err="1" smtClean="0"/>
              <a:t>going</a:t>
            </a:r>
            <a:r>
              <a:rPr lang="fr-FR" sz="2400" dirty="0" smtClean="0"/>
              <a:t> to use the</a:t>
            </a:r>
          </a:p>
          <a:p>
            <a:r>
              <a:rPr lang="fr-FR" sz="2400" b="1" dirty="0" err="1">
                <a:solidFill>
                  <a:schemeClr val="accent2"/>
                </a:solidFill>
              </a:rPr>
              <a:t>Sad</a:t>
            </a:r>
            <a:r>
              <a:rPr lang="fr-FR" sz="2400" b="1" dirty="0">
                <a:solidFill>
                  <a:schemeClr val="accent2"/>
                </a:solidFill>
              </a:rPr>
              <a:t> </a:t>
            </a:r>
            <a:r>
              <a:rPr lang="fr-FR" sz="2400" dirty="0" smtClean="0"/>
              <a:t>box</a:t>
            </a:r>
            <a:endParaRPr lang="fr-FR" sz="2400" b="1" dirty="0">
              <a:solidFill>
                <a:schemeClr val="accent2"/>
              </a:solidFill>
            </a:endParaRPr>
          </a:p>
        </p:txBody>
      </p:sp>
      <p:sp>
        <p:nvSpPr>
          <p:cNvPr id="6" name="Ellipse 5"/>
          <p:cNvSpPr/>
          <p:nvPr/>
        </p:nvSpPr>
        <p:spPr>
          <a:xfrm>
            <a:off x="8999621" y="5161546"/>
            <a:ext cx="881154" cy="637941"/>
          </a:xfrm>
          <a:prstGeom prst="ellipse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" name="Connecteur droit avec flèche 10"/>
          <p:cNvCxnSpPr>
            <a:endCxn id="6" idx="1"/>
          </p:cNvCxnSpPr>
          <p:nvPr/>
        </p:nvCxnSpPr>
        <p:spPr>
          <a:xfrm>
            <a:off x="8021899" y="2492895"/>
            <a:ext cx="1106764" cy="2762075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/>
          <p:cNvSpPr txBox="1"/>
          <p:nvPr/>
        </p:nvSpPr>
        <p:spPr>
          <a:xfrm>
            <a:off x="393382" y="4918480"/>
            <a:ext cx="60742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I </a:t>
            </a:r>
            <a:r>
              <a:rPr lang="fr-FR" sz="2400" dirty="0" err="1" smtClean="0"/>
              <a:t>connect</a:t>
            </a:r>
            <a:r>
              <a:rPr lang="fr-FR" sz="2400" dirty="0" smtClean="0"/>
              <a:t> </a:t>
            </a:r>
            <a:r>
              <a:rPr lang="fr-FR" sz="2400" dirty="0" err="1" smtClean="0"/>
              <a:t>it</a:t>
            </a:r>
            <a:r>
              <a:rPr lang="fr-FR" sz="2400" dirty="0" smtClean="0"/>
              <a:t> to the </a:t>
            </a:r>
            <a:r>
              <a:rPr lang="fr-FR" sz="2400" b="1" dirty="0" smtClean="0">
                <a:solidFill>
                  <a:schemeClr val="accent2"/>
                </a:solidFill>
              </a:rPr>
              <a:t>Say</a:t>
            </a:r>
            <a:r>
              <a:rPr lang="fr-FR" sz="2400" b="1" dirty="0">
                <a:solidFill>
                  <a:schemeClr val="accent2"/>
                </a:solidFill>
              </a:rPr>
              <a:t> </a:t>
            </a:r>
            <a:r>
              <a:rPr lang="fr-FR" sz="2400" dirty="0" smtClean="0"/>
              <a:t>box and to the </a:t>
            </a:r>
            <a:r>
              <a:rPr lang="fr-FR" sz="2400" b="1" dirty="0" smtClean="0">
                <a:solidFill>
                  <a:schemeClr val="accent2"/>
                </a:solidFill>
              </a:rPr>
              <a:t>final exit</a:t>
            </a:r>
            <a:endParaRPr lang="fr-FR" sz="2400" b="1" dirty="0">
              <a:solidFill>
                <a:schemeClr val="accent2"/>
              </a:solidFill>
            </a:endParaRPr>
          </a:p>
        </p:txBody>
      </p:sp>
      <p:cxnSp>
        <p:nvCxnSpPr>
          <p:cNvPr id="18" name="Connecteur droit avec flèche 17"/>
          <p:cNvCxnSpPr/>
          <p:nvPr/>
        </p:nvCxnSpPr>
        <p:spPr>
          <a:xfrm flipV="1">
            <a:off x="4472460" y="1473005"/>
            <a:ext cx="2963056" cy="548301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4796555" y="5981384"/>
            <a:ext cx="5525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u="sng" smtClean="0"/>
              <a:t>SAVE YOUR PROJECT</a:t>
            </a:r>
            <a:endParaRPr lang="fr-FR" sz="2400" b="1" u="sng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8181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1681" y="1290190"/>
            <a:ext cx="6649378" cy="379147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" y="1"/>
            <a:ext cx="4491317" cy="9278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/>
          <p:cNvSpPr txBox="1"/>
          <p:nvPr/>
        </p:nvSpPr>
        <p:spPr>
          <a:xfrm>
            <a:off x="174812" y="108066"/>
            <a:ext cx="58898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 smtClean="0">
                <a:latin typeface="DINRoundPro-Bold" panose="020B0804020101020102" pitchFamily="34" charset="0"/>
              </a:rPr>
              <a:t>11 – NAO </a:t>
            </a:r>
            <a:r>
              <a:rPr lang="fr-FR" sz="4000" b="1" dirty="0" err="1" smtClean="0">
                <a:latin typeface="DINRoundPro-Bold" panose="020B0804020101020102" pitchFamily="34" charset="0"/>
              </a:rPr>
              <a:t>is</a:t>
            </a:r>
            <a:r>
              <a:rPr lang="fr-FR" sz="4000" b="1" dirty="0" smtClean="0">
                <a:latin typeface="DINRoundPro-Bold" panose="020B0804020101020102" pitchFamily="34" charset="0"/>
              </a:rPr>
              <a:t> </a:t>
            </a:r>
            <a:r>
              <a:rPr lang="fr-FR" sz="4000" b="1" dirty="0" err="1" smtClean="0">
                <a:latin typeface="DINRoundPro-Bold" panose="020B0804020101020102" pitchFamily="34" charset="0"/>
              </a:rPr>
              <a:t>sad</a:t>
            </a:r>
            <a:endParaRPr lang="fr-FR" sz="4000" b="1" dirty="0">
              <a:latin typeface="DINRoundPro-Bold" panose="020B0804020101020102" pitchFamily="34" charset="0"/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270610" y="2653376"/>
            <a:ext cx="60742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I </a:t>
            </a:r>
            <a:r>
              <a:rPr lang="fr-FR" sz="2400" dirty="0" err="1"/>
              <a:t>connect</a:t>
            </a:r>
            <a:r>
              <a:rPr lang="fr-FR" sz="2400" dirty="0"/>
              <a:t> </a:t>
            </a:r>
            <a:r>
              <a:rPr lang="fr-FR" sz="2400" dirty="0" err="1"/>
              <a:t>it</a:t>
            </a:r>
            <a:r>
              <a:rPr lang="fr-FR" sz="2400" dirty="0"/>
              <a:t> to the </a:t>
            </a:r>
            <a:r>
              <a:rPr lang="fr-FR" sz="2400" b="1" dirty="0">
                <a:solidFill>
                  <a:schemeClr val="accent2"/>
                </a:solidFill>
              </a:rPr>
              <a:t>Say </a:t>
            </a:r>
            <a:r>
              <a:rPr lang="fr-FR" sz="2400" dirty="0"/>
              <a:t>box and </a:t>
            </a:r>
            <a:r>
              <a:rPr lang="fr-FR" sz="2400" dirty="0" smtClean="0"/>
              <a:t>to</a:t>
            </a:r>
            <a:br>
              <a:rPr lang="fr-FR" sz="2400" dirty="0" smtClean="0"/>
            </a:br>
            <a:r>
              <a:rPr lang="fr-FR" sz="2400" dirty="0" smtClean="0"/>
              <a:t> </a:t>
            </a:r>
            <a:r>
              <a:rPr lang="fr-FR" sz="2400" dirty="0"/>
              <a:t>the </a:t>
            </a:r>
            <a:r>
              <a:rPr lang="fr-FR" sz="2400" b="1" dirty="0">
                <a:solidFill>
                  <a:schemeClr val="accent2"/>
                </a:solidFill>
              </a:rPr>
              <a:t>final exit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270611" y="4793305"/>
            <a:ext cx="60742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I test by pressing </a:t>
            </a:r>
            <a:r>
              <a:rPr lang="fr-FR" sz="2400" b="1" dirty="0" smtClean="0">
                <a:solidFill>
                  <a:schemeClr val="accent2"/>
                </a:solidFill>
              </a:rPr>
              <a:t>Play</a:t>
            </a:r>
            <a:endParaRPr lang="fr-FR" sz="2400" b="1" dirty="0">
              <a:solidFill>
                <a:schemeClr val="accent2"/>
              </a:solidFill>
            </a:endParaRPr>
          </a:p>
        </p:txBody>
      </p:sp>
      <p:sp>
        <p:nvSpPr>
          <p:cNvPr id="13" name="Ellipse 12"/>
          <p:cNvSpPr/>
          <p:nvPr/>
        </p:nvSpPr>
        <p:spPr>
          <a:xfrm>
            <a:off x="9784335" y="3309070"/>
            <a:ext cx="1430450" cy="1430450"/>
          </a:xfrm>
          <a:prstGeom prst="ellipse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" name="Connecteur droit avec flèche 13"/>
          <p:cNvCxnSpPr/>
          <p:nvPr/>
        </p:nvCxnSpPr>
        <p:spPr>
          <a:xfrm flipV="1">
            <a:off x="10890913" y="1951631"/>
            <a:ext cx="928048" cy="1532742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/>
          <p:cNvSpPr txBox="1"/>
          <p:nvPr/>
        </p:nvSpPr>
        <p:spPr>
          <a:xfrm>
            <a:off x="4796555" y="5981384"/>
            <a:ext cx="5525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u="sng" smtClean="0"/>
              <a:t>SAVE YOUR PROJECT</a:t>
            </a:r>
            <a:endParaRPr lang="fr-FR" sz="2400" b="1" u="sng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1286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3710" y="1035912"/>
            <a:ext cx="6192114" cy="433448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" y="1"/>
            <a:ext cx="6064624" cy="9278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/>
          <p:cNvSpPr txBox="1"/>
          <p:nvPr/>
        </p:nvSpPr>
        <p:spPr>
          <a:xfrm>
            <a:off x="174812" y="108066"/>
            <a:ext cx="58898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 smtClean="0">
                <a:latin typeface="DINRoundPro-Bold" panose="020B0804020101020102" pitchFamily="34" charset="0"/>
              </a:rPr>
              <a:t>12 – The </a:t>
            </a:r>
            <a:r>
              <a:rPr lang="fr-FR" sz="4000" b="1" dirty="0" err="1" smtClean="0">
                <a:latin typeface="DINRoundPro-Bold" panose="020B0804020101020102" pitchFamily="34" charset="0"/>
              </a:rPr>
              <a:t>answer</a:t>
            </a:r>
            <a:r>
              <a:rPr lang="fr-FR" sz="4000" b="1" dirty="0" smtClean="0">
                <a:latin typeface="DINRoundPro-Bold" panose="020B0804020101020102" pitchFamily="34" charset="0"/>
              </a:rPr>
              <a:t> </a:t>
            </a:r>
            <a:r>
              <a:rPr lang="fr-FR" sz="4000" b="1" dirty="0" err="1" smtClean="0">
                <a:latin typeface="DINRoundPro-Bold" panose="020B0804020101020102" pitchFamily="34" charset="0"/>
              </a:rPr>
              <a:t>is</a:t>
            </a:r>
            <a:r>
              <a:rPr lang="fr-FR" sz="4000" b="1" dirty="0" smtClean="0">
                <a:latin typeface="DINRoundPro-Bold" panose="020B0804020101020102" pitchFamily="34" charset="0"/>
              </a:rPr>
              <a:t> YES</a:t>
            </a:r>
            <a:endParaRPr lang="fr-FR" sz="4000" b="1" dirty="0">
              <a:latin typeface="DINRoundPro-Bold" panose="020B0804020101020102" pitchFamily="34" charset="0"/>
            </a:endParaRPr>
          </a:p>
        </p:txBody>
      </p:sp>
      <p:sp>
        <p:nvSpPr>
          <p:cNvPr id="6" name="Ellipse 5"/>
          <p:cNvSpPr/>
          <p:nvPr/>
        </p:nvSpPr>
        <p:spPr>
          <a:xfrm>
            <a:off x="8572463" y="4104599"/>
            <a:ext cx="1166593" cy="1171257"/>
          </a:xfrm>
          <a:prstGeom prst="ellipse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/>
          <p:cNvSpPr txBox="1"/>
          <p:nvPr/>
        </p:nvSpPr>
        <p:spPr>
          <a:xfrm>
            <a:off x="270611" y="4465333"/>
            <a:ext cx="60742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I </a:t>
            </a:r>
            <a:r>
              <a:rPr lang="fr-FR" sz="2400" dirty="0" err="1"/>
              <a:t>connect</a:t>
            </a:r>
            <a:r>
              <a:rPr lang="fr-FR" sz="2400" dirty="0"/>
              <a:t> </a:t>
            </a:r>
            <a:r>
              <a:rPr lang="fr-FR" sz="2400" dirty="0" err="1"/>
              <a:t>this</a:t>
            </a:r>
            <a:r>
              <a:rPr lang="fr-FR" sz="2400" dirty="0"/>
              <a:t> box to the </a:t>
            </a:r>
            <a:r>
              <a:rPr lang="fr-FR" sz="2400" b="1" dirty="0">
                <a:solidFill>
                  <a:schemeClr val="accent2"/>
                </a:solidFill>
              </a:rPr>
              <a:t>« </a:t>
            </a:r>
            <a:r>
              <a:rPr lang="fr-FR" sz="2400" b="1" dirty="0" err="1" smtClean="0">
                <a:solidFill>
                  <a:schemeClr val="accent2"/>
                </a:solidFill>
              </a:rPr>
              <a:t>yes</a:t>
            </a:r>
            <a:r>
              <a:rPr lang="fr-FR" sz="2400" b="1" dirty="0">
                <a:solidFill>
                  <a:schemeClr val="accent2"/>
                </a:solidFill>
              </a:rPr>
              <a:t> » </a:t>
            </a:r>
            <a:r>
              <a:rPr lang="fr-FR" sz="2400" dirty="0" smtClean="0"/>
              <a:t>output</a:t>
            </a:r>
          </a:p>
          <a:p>
            <a:r>
              <a:rPr lang="fr-FR" sz="2400" dirty="0" smtClean="0"/>
              <a:t>of </a:t>
            </a:r>
            <a:r>
              <a:rPr lang="fr-FR" sz="2400" dirty="0" smtClean="0"/>
              <a:t>the</a:t>
            </a:r>
            <a:r>
              <a:rPr lang="fr-FR" sz="2400" b="1" dirty="0" smtClean="0">
                <a:solidFill>
                  <a:schemeClr val="accent2"/>
                </a:solidFill>
              </a:rPr>
              <a:t> </a:t>
            </a:r>
            <a:r>
              <a:rPr lang="fr-FR" sz="2400" b="1" dirty="0">
                <a:solidFill>
                  <a:schemeClr val="accent2"/>
                </a:solidFill>
              </a:rPr>
              <a:t>Switch Case</a:t>
            </a:r>
            <a:r>
              <a:rPr lang="fr-FR" sz="2400" dirty="0"/>
              <a:t> box</a:t>
            </a:r>
            <a:endParaRPr lang="fr-FR" sz="2400" b="1" dirty="0"/>
          </a:p>
        </p:txBody>
      </p:sp>
      <p:cxnSp>
        <p:nvCxnSpPr>
          <p:cNvPr id="18" name="Connecteur droit avec flèche 17"/>
          <p:cNvCxnSpPr>
            <a:stCxn id="6" idx="2"/>
          </p:cNvCxnSpPr>
          <p:nvPr/>
        </p:nvCxnSpPr>
        <p:spPr>
          <a:xfrm flipH="1" flipV="1">
            <a:off x="8284191" y="4244454"/>
            <a:ext cx="288272" cy="445774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270611" y="2808019"/>
            <a:ext cx="64571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This time </a:t>
            </a:r>
            <a:r>
              <a:rPr lang="fr-FR" sz="2400" dirty="0" smtClean="0"/>
              <a:t>I </a:t>
            </a:r>
            <a:r>
              <a:rPr lang="fr-FR" sz="2400" dirty="0" err="1" smtClean="0"/>
              <a:t>am</a:t>
            </a:r>
            <a:r>
              <a:rPr lang="fr-FR" sz="2400" dirty="0" smtClean="0"/>
              <a:t> </a:t>
            </a:r>
            <a:r>
              <a:rPr lang="fr-FR" sz="2400" dirty="0" err="1" smtClean="0"/>
              <a:t>going</a:t>
            </a:r>
            <a:r>
              <a:rPr lang="fr-FR" sz="2400" dirty="0" smtClean="0"/>
              <a:t> to use the</a:t>
            </a:r>
          </a:p>
          <a:p>
            <a:r>
              <a:rPr lang="fr-FR" sz="2400" b="1" dirty="0" err="1" smtClean="0">
                <a:solidFill>
                  <a:schemeClr val="accent2"/>
                </a:solidFill>
              </a:rPr>
              <a:t>Animated</a:t>
            </a:r>
            <a:r>
              <a:rPr lang="fr-FR" sz="2400" b="1" dirty="0" smtClean="0">
                <a:solidFill>
                  <a:schemeClr val="accent2"/>
                </a:solidFill>
              </a:rPr>
              <a:t> Say</a:t>
            </a:r>
            <a:r>
              <a:rPr lang="fr-FR" sz="2400" dirty="0"/>
              <a:t> </a:t>
            </a:r>
            <a:r>
              <a:rPr lang="fr-FR" sz="2400" dirty="0" smtClean="0"/>
              <a:t>box</a:t>
            </a:r>
            <a:endParaRPr lang="fr-FR" sz="2400" b="1" dirty="0">
              <a:solidFill>
                <a:schemeClr val="accent2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4796555" y="5981384"/>
            <a:ext cx="5525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u="sng" smtClean="0"/>
              <a:t>SAVE YOUR PROJECT</a:t>
            </a:r>
            <a:endParaRPr lang="fr-FR" sz="2400" b="1" u="sng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6010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384" y="2393970"/>
            <a:ext cx="6963747" cy="258163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" y="1"/>
            <a:ext cx="6064624" cy="9278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/>
          <p:cNvSpPr txBox="1"/>
          <p:nvPr/>
        </p:nvSpPr>
        <p:spPr>
          <a:xfrm>
            <a:off x="174812" y="108066"/>
            <a:ext cx="58898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 smtClean="0">
                <a:latin typeface="DINRoundPro-Bold" panose="020B0804020101020102" pitchFamily="34" charset="0"/>
              </a:rPr>
              <a:t>13 – NAO </a:t>
            </a:r>
            <a:r>
              <a:rPr lang="fr-FR" sz="4000" b="1" dirty="0" err="1" smtClean="0">
                <a:latin typeface="DINRoundPro-Bold" panose="020B0804020101020102" pitchFamily="34" charset="0"/>
              </a:rPr>
              <a:t>is</a:t>
            </a:r>
            <a:r>
              <a:rPr lang="fr-FR" sz="4000" b="1" dirty="0" smtClean="0">
                <a:latin typeface="DINRoundPro-Bold" panose="020B0804020101020102" pitchFamily="34" charset="0"/>
              </a:rPr>
              <a:t> happy</a:t>
            </a:r>
            <a:endParaRPr lang="fr-FR" sz="4000" b="1" dirty="0">
              <a:latin typeface="DINRoundPro-Bold" panose="020B0804020101020102" pitchFamily="34" charset="0"/>
            </a:endParaRPr>
          </a:p>
        </p:txBody>
      </p:sp>
      <p:cxnSp>
        <p:nvCxnSpPr>
          <p:cNvPr id="11" name="Connecteur droit avec flèche 10"/>
          <p:cNvCxnSpPr/>
          <p:nvPr/>
        </p:nvCxnSpPr>
        <p:spPr>
          <a:xfrm flipH="1">
            <a:off x="6703665" y="2470401"/>
            <a:ext cx="393126" cy="1315596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/>
          <p:cNvSpPr txBox="1"/>
          <p:nvPr/>
        </p:nvSpPr>
        <p:spPr>
          <a:xfrm>
            <a:off x="436181" y="3384592"/>
            <a:ext cx="60742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I select </a:t>
            </a:r>
            <a:r>
              <a:rPr lang="fr-FR" sz="2400" b="1" dirty="0" smtClean="0">
                <a:solidFill>
                  <a:srgbClr val="7030A0"/>
                </a:solidFill>
              </a:rPr>
              <a:t>English</a:t>
            </a:r>
            <a:r>
              <a:rPr lang="fr-FR" sz="2400" dirty="0" smtClean="0">
                <a:solidFill>
                  <a:srgbClr val="7030A0"/>
                </a:solidFill>
              </a:rPr>
              <a:t> </a:t>
            </a:r>
            <a:r>
              <a:rPr lang="fr-FR" sz="2400" dirty="0" smtClean="0"/>
              <a:t>and </a:t>
            </a:r>
            <a:r>
              <a:rPr lang="fr-FR" sz="2400" dirty="0" err="1" smtClean="0"/>
              <a:t>write</a:t>
            </a:r>
            <a:r>
              <a:rPr lang="fr-FR" sz="2400" dirty="0" smtClean="0"/>
              <a:t>:</a:t>
            </a:r>
          </a:p>
          <a:p>
            <a:r>
              <a:rPr lang="fr-FR" sz="2400" i="1" dirty="0" smtClean="0"/>
              <a:t>« Great! </a:t>
            </a:r>
            <a:r>
              <a:rPr lang="fr-FR" sz="2400" i="1" dirty="0" err="1" smtClean="0"/>
              <a:t>Let’s</a:t>
            </a:r>
            <a:r>
              <a:rPr lang="fr-FR" sz="2400" i="1" dirty="0" smtClean="0"/>
              <a:t> go !»</a:t>
            </a:r>
            <a:endParaRPr lang="fr-FR" sz="2400" i="1" dirty="0"/>
          </a:p>
        </p:txBody>
      </p:sp>
      <p:sp>
        <p:nvSpPr>
          <p:cNvPr id="15" name="ZoneTexte 14"/>
          <p:cNvSpPr txBox="1"/>
          <p:nvPr/>
        </p:nvSpPr>
        <p:spPr>
          <a:xfrm>
            <a:off x="352287" y="5506352"/>
            <a:ext cx="60742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I go back to the main plane by </a:t>
            </a:r>
            <a:r>
              <a:rPr lang="fr-FR" sz="2400" dirty="0" err="1" smtClean="0"/>
              <a:t>clicking</a:t>
            </a:r>
            <a:r>
              <a:rPr lang="fr-FR" sz="2400" dirty="0" smtClean="0"/>
              <a:t> </a:t>
            </a:r>
            <a:r>
              <a:rPr lang="fr-FR" sz="2400" b="1" dirty="0" err="1" smtClean="0">
                <a:solidFill>
                  <a:srgbClr val="7030A0"/>
                </a:solidFill>
              </a:rPr>
              <a:t>root</a:t>
            </a:r>
            <a:r>
              <a:rPr lang="fr-FR" sz="2400" dirty="0" smtClean="0">
                <a:solidFill>
                  <a:srgbClr val="7030A0"/>
                </a:solidFill>
              </a:rPr>
              <a:t> </a:t>
            </a:r>
          </a:p>
          <a:p>
            <a:r>
              <a:rPr lang="fr-FR" sz="2400" dirty="0" smtClean="0"/>
              <a:t>And I test by </a:t>
            </a:r>
            <a:r>
              <a:rPr lang="fr-FR" sz="2400" dirty="0" err="1" smtClean="0"/>
              <a:t>clicking</a:t>
            </a:r>
            <a:r>
              <a:rPr lang="fr-FR" sz="2400" dirty="0" smtClean="0"/>
              <a:t> </a:t>
            </a:r>
            <a:r>
              <a:rPr lang="fr-FR" sz="2400" b="1" dirty="0" smtClean="0">
                <a:solidFill>
                  <a:srgbClr val="7030A0"/>
                </a:solidFill>
              </a:rPr>
              <a:t>Play</a:t>
            </a:r>
            <a:endParaRPr lang="fr-FR" sz="2400" b="1" dirty="0">
              <a:solidFill>
                <a:srgbClr val="7030A0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352287" y="1632164"/>
            <a:ext cx="60742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I open the </a:t>
            </a:r>
            <a:r>
              <a:rPr lang="fr-FR" sz="2400" b="1" dirty="0" err="1" smtClean="0">
                <a:solidFill>
                  <a:schemeClr val="accent2"/>
                </a:solidFill>
              </a:rPr>
              <a:t>Animated</a:t>
            </a:r>
            <a:r>
              <a:rPr lang="fr-FR" sz="2400" b="1" dirty="0" smtClean="0">
                <a:solidFill>
                  <a:schemeClr val="accent2"/>
                </a:solidFill>
              </a:rPr>
              <a:t> Say</a:t>
            </a:r>
            <a:r>
              <a:rPr lang="fr-FR" sz="2400" dirty="0" smtClean="0"/>
              <a:t> box</a:t>
            </a:r>
            <a:endParaRPr lang="fr-FR" sz="2400" b="1" dirty="0"/>
          </a:p>
        </p:txBody>
      </p:sp>
      <p:sp>
        <p:nvSpPr>
          <p:cNvPr id="9" name="ZoneTexte 8"/>
          <p:cNvSpPr txBox="1"/>
          <p:nvPr/>
        </p:nvSpPr>
        <p:spPr>
          <a:xfrm>
            <a:off x="4796555" y="5981384"/>
            <a:ext cx="5525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u="sng" smtClean="0"/>
              <a:t>SAVE YOUR PROJECT</a:t>
            </a:r>
            <a:endParaRPr lang="fr-FR" sz="2400" b="1" u="sng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6956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"/>
            <a:ext cx="6191543" cy="9278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/>
          <p:cNvSpPr txBox="1"/>
          <p:nvPr/>
        </p:nvSpPr>
        <p:spPr>
          <a:xfrm>
            <a:off x="1" y="109981"/>
            <a:ext cx="61915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 smtClean="0">
                <a:latin typeface="DINRoundPro-Bold" panose="020B0804020101020102" pitchFamily="34" charset="0"/>
              </a:rPr>
              <a:t>14 – Write the story</a:t>
            </a:r>
            <a:endParaRPr lang="fr-FR" sz="4000" b="1" dirty="0">
              <a:latin typeface="DINRoundPro-Bold" panose="020B0804020101020102" pitchFamily="34" charset="0"/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198002" y="2308594"/>
            <a:ext cx="60742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 smtClean="0"/>
              <a:t>Add</a:t>
            </a:r>
            <a:r>
              <a:rPr lang="fr-FR" sz="2400" dirty="0" smtClean="0"/>
              <a:t> </a:t>
            </a:r>
            <a:r>
              <a:rPr lang="fr-FR" sz="2400" dirty="0" err="1" smtClean="0"/>
              <a:t>reactions</a:t>
            </a:r>
            <a:r>
              <a:rPr lang="fr-FR" sz="2400" dirty="0" smtClean="0"/>
              <a:t> and </a:t>
            </a:r>
            <a:r>
              <a:rPr lang="fr-FR" sz="2400" dirty="0" err="1" smtClean="0"/>
              <a:t>emotions</a:t>
            </a:r>
            <a:r>
              <a:rPr lang="fr-FR" sz="2400" dirty="0" smtClean="0"/>
              <a:t> </a:t>
            </a:r>
            <a:r>
              <a:rPr lang="fr-FR" sz="2400" dirty="0" err="1" smtClean="0"/>
              <a:t>using</a:t>
            </a:r>
            <a:r>
              <a:rPr lang="fr-FR" sz="2400" dirty="0" smtClean="0"/>
              <a:t> the </a:t>
            </a:r>
            <a:r>
              <a:rPr lang="fr-FR" sz="2400" b="1" dirty="0" smtClean="0">
                <a:solidFill>
                  <a:schemeClr val="accent2"/>
                </a:solidFill>
              </a:rPr>
              <a:t>animation </a:t>
            </a:r>
            <a:r>
              <a:rPr lang="fr-FR" sz="2400" b="1" dirty="0" err="1" smtClean="0">
                <a:solidFill>
                  <a:schemeClr val="accent2"/>
                </a:solidFill>
              </a:rPr>
              <a:t>library</a:t>
            </a:r>
            <a:endParaRPr lang="fr-FR" sz="2400" b="1" dirty="0">
              <a:solidFill>
                <a:schemeClr val="accent2"/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251789" y="1549294"/>
            <a:ext cx="6457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Use </a:t>
            </a:r>
            <a:r>
              <a:rPr lang="fr-FR" sz="2400" b="1" dirty="0" smtClean="0">
                <a:solidFill>
                  <a:schemeClr val="accent2"/>
                </a:solidFill>
              </a:rPr>
              <a:t>Say</a:t>
            </a:r>
            <a:r>
              <a:rPr lang="fr-FR" sz="2400" dirty="0" smtClean="0">
                <a:solidFill>
                  <a:schemeClr val="accent2"/>
                </a:solidFill>
              </a:rPr>
              <a:t> </a:t>
            </a:r>
            <a:r>
              <a:rPr lang="fr-FR" sz="2400" dirty="0" smtClean="0"/>
              <a:t>boxes </a:t>
            </a:r>
            <a:r>
              <a:rPr lang="fr-FR" sz="2400" dirty="0" smtClean="0"/>
              <a:t>to tell </a:t>
            </a:r>
            <a:r>
              <a:rPr lang="fr-FR" sz="2400" dirty="0" err="1" smtClean="0"/>
              <a:t>your</a:t>
            </a:r>
            <a:r>
              <a:rPr lang="fr-FR" sz="2400" dirty="0" smtClean="0"/>
              <a:t> </a:t>
            </a:r>
            <a:r>
              <a:rPr lang="fr-FR" sz="2400" dirty="0" err="1" smtClean="0"/>
              <a:t>own</a:t>
            </a:r>
            <a:r>
              <a:rPr lang="fr-FR" sz="2400" dirty="0" smtClean="0"/>
              <a:t> story</a:t>
            </a:r>
            <a:endParaRPr lang="fr-FR" sz="2400" b="1" dirty="0">
              <a:solidFill>
                <a:schemeClr val="accent2"/>
              </a:solidFill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117318" y="4082953"/>
            <a:ext cx="60742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In the end, </a:t>
            </a:r>
            <a:r>
              <a:rPr lang="fr-FR" sz="2400" dirty="0" err="1" smtClean="0"/>
              <a:t>it</a:t>
            </a:r>
            <a:r>
              <a:rPr lang="fr-FR" sz="2400" dirty="0" smtClean="0"/>
              <a:t> </a:t>
            </a:r>
            <a:r>
              <a:rPr lang="fr-FR" sz="2400" dirty="0" err="1" smtClean="0"/>
              <a:t>should</a:t>
            </a:r>
            <a:r>
              <a:rPr lang="fr-FR" sz="2400" dirty="0" smtClean="0"/>
              <a:t> </a:t>
            </a:r>
            <a:r>
              <a:rPr lang="fr-FR" sz="2400" dirty="0" smtClean="0"/>
              <a:t>looks </a:t>
            </a:r>
            <a:r>
              <a:rPr lang="fr-FR" sz="2400" dirty="0" err="1" smtClean="0"/>
              <a:t>like</a:t>
            </a:r>
            <a:r>
              <a:rPr lang="fr-FR" sz="2400" dirty="0" smtClean="0"/>
              <a:t> </a:t>
            </a:r>
            <a:r>
              <a:rPr lang="fr-FR" sz="2400" dirty="0" err="1" smtClean="0"/>
              <a:t>this</a:t>
            </a:r>
            <a:r>
              <a:rPr lang="fr-FR" sz="2400" dirty="0" smtClean="0"/>
              <a:t>:</a:t>
            </a:r>
            <a:endParaRPr lang="fr-FR" sz="2400" b="1" dirty="0">
              <a:solidFill>
                <a:srgbClr val="7030A0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4796555" y="5981384"/>
            <a:ext cx="5525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u="sng" smtClean="0"/>
              <a:t>SAVE YOUR PROJECT</a:t>
            </a:r>
            <a:endParaRPr lang="fr-FR" sz="2400" b="1" u="sng" dirty="0">
              <a:solidFill>
                <a:srgbClr val="7030A0"/>
              </a:solidFill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0125" y="3511372"/>
            <a:ext cx="7291283" cy="152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932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" y="1"/>
            <a:ext cx="3590364" cy="9278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/>
          <p:cNvSpPr txBox="1"/>
          <p:nvPr/>
        </p:nvSpPr>
        <p:spPr>
          <a:xfrm>
            <a:off x="183779" y="120666"/>
            <a:ext cx="88078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 err="1" smtClean="0">
                <a:latin typeface="DINRoundPro-Bold" panose="020B0804020101020102" pitchFamily="34" charset="0"/>
              </a:rPr>
              <a:t>Choregraphe</a:t>
            </a:r>
            <a:endParaRPr lang="fr-FR" sz="4000" b="1" dirty="0">
              <a:latin typeface="DINRoundPro-Bold" panose="020B0804020101020102" pitchFamily="34" charset="0"/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6718" y="2174864"/>
            <a:ext cx="8485094" cy="4534493"/>
          </a:xfrm>
          <a:prstGeom prst="rect">
            <a:avLst/>
          </a:prstGeom>
        </p:spPr>
      </p:pic>
      <p:grpSp>
        <p:nvGrpSpPr>
          <p:cNvPr id="34" name="Groupe 33"/>
          <p:cNvGrpSpPr/>
          <p:nvPr/>
        </p:nvGrpSpPr>
        <p:grpSpPr>
          <a:xfrm>
            <a:off x="3994899" y="2621561"/>
            <a:ext cx="8197101" cy="3308589"/>
            <a:chOff x="3994899" y="1949211"/>
            <a:chExt cx="8197101" cy="3308589"/>
          </a:xfrm>
        </p:grpSpPr>
        <p:sp>
          <p:nvSpPr>
            <p:cNvPr id="10" name="Rectangle 9"/>
            <p:cNvSpPr/>
            <p:nvPr/>
          </p:nvSpPr>
          <p:spPr>
            <a:xfrm>
              <a:off x="3994899" y="2370597"/>
              <a:ext cx="4282887" cy="2887203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2" name="Connecteur droit 11"/>
            <p:cNvCxnSpPr/>
            <p:nvPr/>
          </p:nvCxnSpPr>
          <p:spPr>
            <a:xfrm>
              <a:off x="7974105" y="2366682"/>
              <a:ext cx="4007224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ZoneTexte 12"/>
            <p:cNvSpPr txBox="1"/>
            <p:nvPr/>
          </p:nvSpPr>
          <p:spPr>
            <a:xfrm>
              <a:off x="10564906" y="1949211"/>
              <a:ext cx="16270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b="1" dirty="0" smtClean="0">
                  <a:solidFill>
                    <a:srgbClr val="FF0000"/>
                  </a:solidFill>
                </a:rPr>
                <a:t>Main Plane</a:t>
              </a:r>
              <a:endParaRPr lang="fr-FR" sz="20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5" name="Groupe 34"/>
          <p:cNvGrpSpPr/>
          <p:nvPr/>
        </p:nvGrpSpPr>
        <p:grpSpPr>
          <a:xfrm>
            <a:off x="8646460" y="3249849"/>
            <a:ext cx="3545540" cy="3285420"/>
            <a:chOff x="8646460" y="2577499"/>
            <a:chExt cx="3545540" cy="3285420"/>
          </a:xfrm>
        </p:grpSpPr>
        <p:sp>
          <p:nvSpPr>
            <p:cNvPr id="15" name="Rectangle 14"/>
            <p:cNvSpPr/>
            <p:nvPr/>
          </p:nvSpPr>
          <p:spPr>
            <a:xfrm>
              <a:off x="8646460" y="2577499"/>
              <a:ext cx="1667434" cy="3285420"/>
            </a:xfrm>
            <a:prstGeom prst="rect">
              <a:avLst/>
            </a:prstGeom>
            <a:noFill/>
            <a:ln w="571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6" name="Connecteur droit 15"/>
            <p:cNvCxnSpPr/>
            <p:nvPr/>
          </p:nvCxnSpPr>
          <p:spPr>
            <a:xfrm>
              <a:off x="9244293" y="5862919"/>
              <a:ext cx="2641226" cy="0"/>
            </a:xfrm>
            <a:prstGeom prst="line">
              <a:avLst/>
            </a:prstGeom>
            <a:ln w="571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ZoneTexte 17"/>
            <p:cNvSpPr txBox="1"/>
            <p:nvPr/>
          </p:nvSpPr>
          <p:spPr>
            <a:xfrm>
              <a:off x="10564906" y="5434686"/>
              <a:ext cx="16270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b="1" dirty="0" smtClean="0">
                  <a:solidFill>
                    <a:srgbClr val="FFC000"/>
                  </a:solidFill>
                </a:rPr>
                <a:t>Simulator</a:t>
              </a:r>
              <a:endParaRPr lang="fr-FR" sz="2000" b="1" dirty="0">
                <a:solidFill>
                  <a:srgbClr val="FFC000"/>
                </a:solidFill>
              </a:endParaRPr>
            </a:p>
          </p:txBody>
        </p:sp>
      </p:grpSp>
      <p:grpSp>
        <p:nvGrpSpPr>
          <p:cNvPr id="33" name="Groupe 32"/>
          <p:cNvGrpSpPr/>
          <p:nvPr/>
        </p:nvGrpSpPr>
        <p:grpSpPr>
          <a:xfrm>
            <a:off x="183779" y="4087904"/>
            <a:ext cx="3512203" cy="2447365"/>
            <a:chOff x="183779" y="3415554"/>
            <a:chExt cx="3512203" cy="2447365"/>
          </a:xfrm>
        </p:grpSpPr>
        <p:sp>
          <p:nvSpPr>
            <p:cNvPr id="19" name="Rectangle 18"/>
            <p:cNvSpPr/>
            <p:nvPr/>
          </p:nvSpPr>
          <p:spPr>
            <a:xfrm>
              <a:off x="2046475" y="3415554"/>
              <a:ext cx="1649507" cy="2447365"/>
            </a:xfrm>
            <a:prstGeom prst="rect">
              <a:avLst/>
            </a:prstGeom>
            <a:noFill/>
            <a:ln w="571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0" name="Connecteur droit 19"/>
            <p:cNvCxnSpPr/>
            <p:nvPr/>
          </p:nvCxnSpPr>
          <p:spPr>
            <a:xfrm>
              <a:off x="400611" y="5862919"/>
              <a:ext cx="2641226" cy="0"/>
            </a:xfrm>
            <a:prstGeom prst="line">
              <a:avLst/>
            </a:prstGeom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ZoneTexte 20"/>
            <p:cNvSpPr txBox="1"/>
            <p:nvPr/>
          </p:nvSpPr>
          <p:spPr>
            <a:xfrm>
              <a:off x="419381" y="5420625"/>
              <a:ext cx="16270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b="1" dirty="0" smtClean="0">
                  <a:solidFill>
                    <a:srgbClr val="7030A0"/>
                  </a:solidFill>
                </a:rPr>
                <a:t>Boxes</a:t>
              </a:r>
              <a:endParaRPr lang="fr-FR" sz="2000" b="1" dirty="0">
                <a:solidFill>
                  <a:srgbClr val="7030A0"/>
                </a:solidFill>
              </a:endParaRPr>
            </a:p>
          </p:txBody>
        </p:sp>
        <p:sp>
          <p:nvSpPr>
            <p:cNvPr id="22" name="ZoneTexte 21"/>
            <p:cNvSpPr txBox="1"/>
            <p:nvPr/>
          </p:nvSpPr>
          <p:spPr>
            <a:xfrm>
              <a:off x="183779" y="4253930"/>
              <a:ext cx="16270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b="1" dirty="0" err="1" smtClean="0">
                  <a:solidFill>
                    <a:srgbClr val="7030A0"/>
                  </a:solidFill>
                </a:rPr>
                <a:t>Search</a:t>
              </a:r>
              <a:endParaRPr lang="fr-FR" b="1" dirty="0">
                <a:solidFill>
                  <a:srgbClr val="7030A0"/>
                </a:solidFill>
              </a:endParaRPr>
            </a:p>
          </p:txBody>
        </p:sp>
        <p:cxnSp>
          <p:nvCxnSpPr>
            <p:cNvPr id="23" name="Connecteur droit 22"/>
            <p:cNvCxnSpPr/>
            <p:nvPr/>
          </p:nvCxnSpPr>
          <p:spPr>
            <a:xfrm>
              <a:off x="790578" y="4958533"/>
              <a:ext cx="2251259" cy="0"/>
            </a:xfrm>
            <a:prstGeom prst="line">
              <a:avLst/>
            </a:prstGeom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eur droit avec flèche 29"/>
            <p:cNvCxnSpPr/>
            <p:nvPr/>
          </p:nvCxnSpPr>
          <p:spPr>
            <a:xfrm flipV="1">
              <a:off x="3014944" y="4087906"/>
              <a:ext cx="0" cy="870628"/>
            </a:xfrm>
            <a:prstGeom prst="straightConnector1">
              <a:avLst/>
            </a:prstGeom>
            <a:ln w="571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ZoneTexte 35"/>
          <p:cNvSpPr txBox="1"/>
          <p:nvPr/>
        </p:nvSpPr>
        <p:spPr>
          <a:xfrm>
            <a:off x="2447364" y="1291007"/>
            <a:ext cx="88310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It </a:t>
            </a:r>
            <a:r>
              <a:rPr lang="fr-FR" sz="2400" dirty="0" err="1" smtClean="0"/>
              <a:t>is</a:t>
            </a:r>
            <a:r>
              <a:rPr lang="fr-FR" sz="2400" dirty="0" smtClean="0"/>
              <a:t> </a:t>
            </a:r>
            <a:r>
              <a:rPr lang="fr-FR" sz="2400" dirty="0" smtClean="0"/>
              <a:t>the </a:t>
            </a:r>
            <a:r>
              <a:rPr lang="fr-FR" sz="2400" dirty="0" err="1" smtClean="0"/>
              <a:t>graphical</a:t>
            </a:r>
            <a:r>
              <a:rPr lang="fr-FR" sz="2400" dirty="0" smtClean="0"/>
              <a:t> interface to program NAO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3367398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7757" y="1837675"/>
            <a:ext cx="2918150" cy="258144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" y="1"/>
            <a:ext cx="6064624" cy="9278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/>
          <p:cNvSpPr txBox="1"/>
          <p:nvPr/>
        </p:nvSpPr>
        <p:spPr>
          <a:xfrm>
            <a:off x="1169893" y="92912"/>
            <a:ext cx="40072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 smtClean="0">
                <a:latin typeface="DINRoundPro-Bold" panose="020B0804020101020102" pitchFamily="34" charset="0"/>
              </a:rPr>
              <a:t>Boxes</a:t>
            </a:r>
            <a:endParaRPr lang="fr-FR" sz="4000" b="1" dirty="0">
              <a:latin typeface="DINRoundPro-Bold" panose="020B0804020101020102" pitchFamily="34" charset="0"/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11080515" y="2664165"/>
            <a:ext cx="14632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rgbClr val="7030A0"/>
                </a:solidFill>
              </a:rPr>
              <a:t>Output</a:t>
            </a:r>
            <a:endParaRPr lang="fr-FR" sz="2000" b="1" dirty="0">
              <a:solidFill>
                <a:srgbClr val="7030A0"/>
              </a:solidFill>
            </a:endParaRPr>
          </a:p>
        </p:txBody>
      </p:sp>
      <p:cxnSp>
        <p:nvCxnSpPr>
          <p:cNvPr id="30" name="Connecteur droit avec flèche 29"/>
          <p:cNvCxnSpPr/>
          <p:nvPr/>
        </p:nvCxnSpPr>
        <p:spPr>
          <a:xfrm flipH="1" flipV="1">
            <a:off x="10276356" y="2662513"/>
            <a:ext cx="1288114" cy="2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ZoneTexte 35"/>
          <p:cNvSpPr txBox="1"/>
          <p:nvPr/>
        </p:nvSpPr>
        <p:spPr>
          <a:xfrm>
            <a:off x="211583" y="2163341"/>
            <a:ext cx="542288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 smtClean="0"/>
              <a:t>Execute</a:t>
            </a:r>
            <a:r>
              <a:rPr lang="fr-FR" sz="2400" dirty="0" smtClean="0"/>
              <a:t> a </a:t>
            </a:r>
            <a:r>
              <a:rPr lang="fr-FR" sz="2400" dirty="0" err="1" smtClean="0"/>
              <a:t>specific</a:t>
            </a:r>
            <a:r>
              <a:rPr lang="fr-FR" sz="2400" dirty="0" smtClean="0"/>
              <a:t> action</a:t>
            </a:r>
          </a:p>
          <a:p>
            <a:endParaRPr lang="fr-FR" sz="2400" dirty="0" smtClean="0">
              <a:solidFill>
                <a:schemeClr val="bg2">
                  <a:lumMod val="50000"/>
                </a:schemeClr>
              </a:solidFill>
            </a:endParaRPr>
          </a:p>
          <a:p>
            <a:endParaRPr lang="fr-FR" sz="2400" dirty="0" smtClean="0">
              <a:solidFill>
                <a:schemeClr val="bg2">
                  <a:lumMod val="50000"/>
                </a:schemeClr>
              </a:solidFill>
            </a:endParaRPr>
          </a:p>
          <a:p>
            <a:endParaRPr lang="fr-FR" sz="2400" dirty="0" smtClean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fr-FR" sz="2400" dirty="0" smtClean="0"/>
              <a:t>Python </a:t>
            </a:r>
            <a:r>
              <a:rPr lang="fr-FR" sz="2400" dirty="0" err="1" smtClean="0"/>
              <a:t>mainly</a:t>
            </a:r>
            <a:endParaRPr lang="fr-FR" sz="2400" dirty="0" smtClean="0"/>
          </a:p>
          <a:p>
            <a:endParaRPr lang="fr-FR" sz="2400" dirty="0" smtClean="0">
              <a:solidFill>
                <a:schemeClr val="bg2">
                  <a:lumMod val="50000"/>
                </a:schemeClr>
              </a:solidFill>
            </a:endParaRPr>
          </a:p>
          <a:p>
            <a:endParaRPr lang="fr-FR" sz="2400" dirty="0" smtClean="0">
              <a:solidFill>
                <a:schemeClr val="bg2">
                  <a:lumMod val="50000"/>
                </a:schemeClr>
              </a:solidFill>
            </a:endParaRPr>
          </a:p>
          <a:p>
            <a:endParaRPr lang="fr-FR" sz="2400" dirty="0" smtClean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fr-FR" sz="2400" dirty="0" smtClean="0"/>
              <a:t>Boxes </a:t>
            </a:r>
            <a:r>
              <a:rPr lang="fr-FR" sz="2400" dirty="0" err="1" smtClean="0"/>
              <a:t>can</a:t>
            </a:r>
            <a:r>
              <a:rPr lang="fr-FR" sz="2400" dirty="0" smtClean="0"/>
              <a:t> </a:t>
            </a:r>
            <a:r>
              <a:rPr lang="fr-FR" sz="2400" dirty="0" err="1" smtClean="0"/>
              <a:t>be</a:t>
            </a:r>
            <a:r>
              <a:rPr lang="fr-FR" sz="2400" dirty="0" smtClean="0"/>
              <a:t> </a:t>
            </a:r>
            <a:r>
              <a:rPr lang="fr-FR" sz="2400" dirty="0" err="1" smtClean="0"/>
              <a:t>connected</a:t>
            </a:r>
            <a:r>
              <a:rPr lang="fr-FR" sz="2400" dirty="0" smtClean="0"/>
              <a:t> to </a:t>
            </a:r>
            <a:r>
              <a:rPr lang="fr-FR" sz="2400" dirty="0" err="1" smtClean="0"/>
              <a:t>each</a:t>
            </a:r>
            <a:r>
              <a:rPr lang="fr-FR" sz="2400" dirty="0" smtClean="0"/>
              <a:t> </a:t>
            </a:r>
            <a:r>
              <a:rPr lang="fr-FR" sz="2400" dirty="0" err="1" smtClean="0"/>
              <a:t>other</a:t>
            </a:r>
            <a:endParaRPr lang="fr-FR" sz="2400" dirty="0"/>
          </a:p>
        </p:txBody>
      </p:sp>
      <p:cxnSp>
        <p:nvCxnSpPr>
          <p:cNvPr id="24" name="Connecteur droit avec flèche 23"/>
          <p:cNvCxnSpPr/>
          <p:nvPr/>
        </p:nvCxnSpPr>
        <p:spPr>
          <a:xfrm>
            <a:off x="6414247" y="2435567"/>
            <a:ext cx="2084294" cy="428653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ZoneTexte 26"/>
          <p:cNvSpPr txBox="1"/>
          <p:nvPr/>
        </p:nvSpPr>
        <p:spPr>
          <a:xfrm>
            <a:off x="6100904" y="1963286"/>
            <a:ext cx="14632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rgbClr val="7030A0"/>
                </a:solidFill>
              </a:rPr>
              <a:t>Input</a:t>
            </a:r>
            <a:endParaRPr lang="fr-FR" sz="2000" b="1" dirty="0">
              <a:solidFill>
                <a:srgbClr val="7030A0"/>
              </a:solidFill>
            </a:endParaRPr>
          </a:p>
        </p:txBody>
      </p:sp>
      <p:cxnSp>
        <p:nvCxnSpPr>
          <p:cNvPr id="28" name="Connecteur droit avec flèche 27"/>
          <p:cNvCxnSpPr/>
          <p:nvPr/>
        </p:nvCxnSpPr>
        <p:spPr>
          <a:xfrm flipV="1">
            <a:off x="7049194" y="3156756"/>
            <a:ext cx="1489975" cy="347451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ZoneTexte 30"/>
          <p:cNvSpPr txBox="1"/>
          <p:nvPr/>
        </p:nvSpPr>
        <p:spPr>
          <a:xfrm>
            <a:off x="5571254" y="3512220"/>
            <a:ext cx="2087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rgbClr val="7030A0"/>
                </a:solidFill>
              </a:rPr>
              <a:t>Stop box</a:t>
            </a:r>
            <a:endParaRPr lang="fr-FR" sz="2000" b="1" dirty="0">
              <a:solidFill>
                <a:srgbClr val="7030A0"/>
              </a:solidFill>
            </a:endParaRPr>
          </a:p>
        </p:txBody>
      </p:sp>
      <p:cxnSp>
        <p:nvCxnSpPr>
          <p:cNvPr id="32" name="Connecteur droit avec flèche 31"/>
          <p:cNvCxnSpPr/>
          <p:nvPr/>
        </p:nvCxnSpPr>
        <p:spPr>
          <a:xfrm flipV="1">
            <a:off x="8226583" y="3712275"/>
            <a:ext cx="622069" cy="778748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ZoneTexte 36"/>
          <p:cNvSpPr txBox="1"/>
          <p:nvPr/>
        </p:nvSpPr>
        <p:spPr>
          <a:xfrm>
            <a:off x="7454996" y="4497622"/>
            <a:ext cx="2087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err="1" smtClean="0">
                <a:solidFill>
                  <a:srgbClr val="7030A0"/>
                </a:solidFill>
              </a:rPr>
              <a:t>Parameters</a:t>
            </a:r>
            <a:endParaRPr lang="fr-FR" sz="2000" b="1" dirty="0">
              <a:solidFill>
                <a:srgbClr val="7030A0"/>
              </a:solidFill>
            </a:endParaRPr>
          </a:p>
        </p:txBody>
      </p:sp>
      <p:cxnSp>
        <p:nvCxnSpPr>
          <p:cNvPr id="38" name="Connecteur droit avec flèche 37"/>
          <p:cNvCxnSpPr/>
          <p:nvPr/>
        </p:nvCxnSpPr>
        <p:spPr>
          <a:xfrm flipH="1" flipV="1">
            <a:off x="9469647" y="3260296"/>
            <a:ext cx="237061" cy="1237326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ZoneTexte 38"/>
          <p:cNvSpPr txBox="1"/>
          <p:nvPr/>
        </p:nvSpPr>
        <p:spPr>
          <a:xfrm>
            <a:off x="9014545" y="4576129"/>
            <a:ext cx="29711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2000" b="1" dirty="0" err="1" smtClean="0">
                <a:solidFill>
                  <a:schemeClr val="accent2"/>
                </a:solidFill>
              </a:rPr>
              <a:t>Double-click</a:t>
            </a:r>
            <a:r>
              <a:rPr lang="fr-FR" sz="2000" b="1" dirty="0" smtClean="0">
                <a:solidFill>
                  <a:schemeClr val="accent2"/>
                </a:solidFill>
              </a:rPr>
              <a:t> to </a:t>
            </a:r>
            <a:r>
              <a:rPr lang="fr-FR" sz="2000" b="1" dirty="0" err="1" smtClean="0">
                <a:solidFill>
                  <a:schemeClr val="accent2"/>
                </a:solidFill>
              </a:rPr>
              <a:t>edit</a:t>
            </a:r>
            <a:endParaRPr lang="fr-FR" sz="20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5311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4418" y="1477297"/>
            <a:ext cx="5972065" cy="481780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" y="1"/>
            <a:ext cx="6064624" cy="9278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/>
          <p:cNvSpPr txBox="1"/>
          <p:nvPr/>
        </p:nvSpPr>
        <p:spPr>
          <a:xfrm>
            <a:off x="554264" y="103479"/>
            <a:ext cx="58898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 smtClean="0">
                <a:latin typeface="DINRoundPro-Bold" panose="020B0804020101020102" pitchFamily="34" charset="0"/>
              </a:rPr>
              <a:t>1 – Set up </a:t>
            </a:r>
            <a:r>
              <a:rPr lang="fr-FR" sz="4000" b="1" dirty="0" err="1" smtClean="0">
                <a:latin typeface="DINRoundPro-Bold" panose="020B0804020101020102" pitchFamily="34" charset="0"/>
              </a:rPr>
              <a:t>language</a:t>
            </a:r>
            <a:endParaRPr lang="fr-FR" sz="4000" b="1" dirty="0">
              <a:latin typeface="DINRoundPro-Bold" panose="020B0804020101020102" pitchFamily="34" charset="0"/>
            </a:endParaRPr>
          </a:p>
        </p:txBody>
      </p:sp>
      <p:sp>
        <p:nvSpPr>
          <p:cNvPr id="36" name="ZoneTexte 35"/>
          <p:cNvSpPr txBox="1"/>
          <p:nvPr/>
        </p:nvSpPr>
        <p:spPr>
          <a:xfrm>
            <a:off x="189431" y="2144077"/>
            <a:ext cx="6457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I use </a:t>
            </a:r>
            <a:r>
              <a:rPr lang="fr-FR" sz="2400" b="1" dirty="0" smtClean="0">
                <a:solidFill>
                  <a:schemeClr val="accent2"/>
                </a:solidFill>
              </a:rPr>
              <a:t>Set </a:t>
            </a:r>
            <a:r>
              <a:rPr lang="fr-FR" sz="2400" b="1" dirty="0" err="1" smtClean="0">
                <a:solidFill>
                  <a:schemeClr val="accent2"/>
                </a:solidFill>
              </a:rPr>
              <a:t>language</a:t>
            </a:r>
            <a:r>
              <a:rPr lang="fr-FR" sz="2400" dirty="0"/>
              <a:t> </a:t>
            </a:r>
            <a:r>
              <a:rPr lang="fr-FR" sz="2400" dirty="0" smtClean="0"/>
              <a:t>box</a:t>
            </a:r>
            <a:endParaRPr lang="fr-FR" sz="2400" b="1" dirty="0">
              <a:solidFill>
                <a:schemeClr val="accent2"/>
              </a:solidFill>
            </a:endParaRPr>
          </a:p>
        </p:txBody>
      </p:sp>
      <p:sp>
        <p:nvSpPr>
          <p:cNvPr id="6" name="Ellipse 5"/>
          <p:cNvSpPr/>
          <p:nvPr/>
        </p:nvSpPr>
        <p:spPr>
          <a:xfrm>
            <a:off x="7063897" y="1874313"/>
            <a:ext cx="1430450" cy="1430450"/>
          </a:xfrm>
          <a:prstGeom prst="ellipse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/>
          <p:cNvSpPr txBox="1"/>
          <p:nvPr/>
        </p:nvSpPr>
        <p:spPr>
          <a:xfrm>
            <a:off x="189431" y="3655366"/>
            <a:ext cx="56266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I select </a:t>
            </a:r>
            <a:r>
              <a:rPr lang="fr-FR" sz="2400" b="1" dirty="0" smtClean="0">
                <a:solidFill>
                  <a:srgbClr val="7030A0"/>
                </a:solidFill>
              </a:rPr>
              <a:t>‘English’ </a:t>
            </a:r>
            <a:r>
              <a:rPr lang="fr-FR" sz="2400" dirty="0" smtClean="0"/>
              <a:t>in the </a:t>
            </a:r>
            <a:r>
              <a:rPr lang="fr-FR" sz="2400" dirty="0" err="1" smtClean="0"/>
              <a:t>parameters</a:t>
            </a:r>
            <a:endParaRPr lang="fr-FR" sz="2400" b="1" dirty="0"/>
          </a:p>
        </p:txBody>
      </p:sp>
      <p:sp>
        <p:nvSpPr>
          <p:cNvPr id="19" name="ZoneTexte 18"/>
          <p:cNvSpPr txBox="1"/>
          <p:nvPr/>
        </p:nvSpPr>
        <p:spPr>
          <a:xfrm>
            <a:off x="178658" y="5001571"/>
            <a:ext cx="60742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I </a:t>
            </a:r>
            <a:r>
              <a:rPr lang="fr-FR" sz="2400" dirty="0" err="1" smtClean="0"/>
              <a:t>connect</a:t>
            </a:r>
            <a:r>
              <a:rPr lang="fr-FR" sz="2400" dirty="0" smtClean="0"/>
              <a:t> </a:t>
            </a:r>
            <a:r>
              <a:rPr lang="fr-FR" sz="2400" dirty="0" err="1" smtClean="0"/>
              <a:t>my</a:t>
            </a:r>
            <a:r>
              <a:rPr lang="fr-FR" sz="2400" dirty="0" smtClean="0"/>
              <a:t> box to the </a:t>
            </a:r>
            <a:r>
              <a:rPr lang="fr-FR" sz="2400" dirty="0" err="1" smtClean="0"/>
              <a:t>beginning</a:t>
            </a:r>
            <a:endParaRPr lang="fr-FR" sz="2400" b="1" dirty="0"/>
          </a:p>
        </p:txBody>
      </p:sp>
      <p:cxnSp>
        <p:nvCxnSpPr>
          <p:cNvPr id="20" name="Connecteur droit avec flèche 19"/>
          <p:cNvCxnSpPr/>
          <p:nvPr/>
        </p:nvCxnSpPr>
        <p:spPr>
          <a:xfrm flipH="1" flipV="1">
            <a:off x="7553803" y="2975074"/>
            <a:ext cx="697154" cy="1035509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/>
          <p:cNvSpPr txBox="1"/>
          <p:nvPr/>
        </p:nvSpPr>
        <p:spPr>
          <a:xfrm>
            <a:off x="7553803" y="4010582"/>
            <a:ext cx="2087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err="1" smtClean="0">
                <a:solidFill>
                  <a:srgbClr val="7030A0"/>
                </a:solidFill>
              </a:rPr>
              <a:t>Parameters</a:t>
            </a:r>
            <a:endParaRPr lang="fr-FR" sz="2000" b="1" dirty="0">
              <a:solidFill>
                <a:srgbClr val="7030A0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4796555" y="5981384"/>
            <a:ext cx="5525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u="sng" smtClean="0"/>
              <a:t>SAVE YOUR PROJECT</a:t>
            </a:r>
            <a:endParaRPr lang="fr-FR" sz="2400" b="1" u="sng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0021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4625" y="1326696"/>
            <a:ext cx="6054192" cy="489929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" y="1"/>
            <a:ext cx="6064624" cy="9278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/>
          <p:cNvSpPr txBox="1"/>
          <p:nvPr/>
        </p:nvSpPr>
        <p:spPr>
          <a:xfrm>
            <a:off x="554264" y="103479"/>
            <a:ext cx="58898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>
                <a:latin typeface="DINRoundPro-Bold" panose="020B0804020101020102" pitchFamily="34" charset="0"/>
              </a:rPr>
              <a:t>2</a:t>
            </a:r>
            <a:r>
              <a:rPr lang="fr-FR" sz="4000" b="1" dirty="0" smtClean="0">
                <a:latin typeface="DINRoundPro-Bold" panose="020B0804020101020102" pitchFamily="34" charset="0"/>
              </a:rPr>
              <a:t> – Stand up NAO !</a:t>
            </a:r>
            <a:endParaRPr lang="fr-FR" sz="4000" b="1" dirty="0">
              <a:latin typeface="DINRoundPro-Bold" panose="020B0804020101020102" pitchFamily="34" charset="0"/>
            </a:endParaRPr>
          </a:p>
        </p:txBody>
      </p:sp>
      <p:sp>
        <p:nvSpPr>
          <p:cNvPr id="36" name="ZoneTexte 35"/>
          <p:cNvSpPr txBox="1"/>
          <p:nvPr/>
        </p:nvSpPr>
        <p:spPr>
          <a:xfrm>
            <a:off x="270611" y="2825944"/>
            <a:ext cx="6457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I use </a:t>
            </a:r>
            <a:r>
              <a:rPr lang="fr-FR" sz="2400" b="1" dirty="0" smtClean="0">
                <a:solidFill>
                  <a:schemeClr val="accent2"/>
                </a:solidFill>
              </a:rPr>
              <a:t>Stand Up</a:t>
            </a:r>
            <a:r>
              <a:rPr lang="fr-FR" sz="2400" dirty="0" smtClean="0"/>
              <a:t> box</a:t>
            </a:r>
            <a:endParaRPr lang="fr-FR" sz="2400" b="1" dirty="0">
              <a:solidFill>
                <a:schemeClr val="accent2"/>
              </a:solidFill>
            </a:endParaRPr>
          </a:p>
        </p:txBody>
      </p:sp>
      <p:sp>
        <p:nvSpPr>
          <p:cNvPr id="6" name="Ellipse 5"/>
          <p:cNvSpPr/>
          <p:nvPr/>
        </p:nvSpPr>
        <p:spPr>
          <a:xfrm>
            <a:off x="7951403" y="1857159"/>
            <a:ext cx="1430450" cy="1430450"/>
          </a:xfrm>
          <a:prstGeom prst="ellipse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/>
          <p:cNvSpPr txBox="1"/>
          <p:nvPr/>
        </p:nvSpPr>
        <p:spPr>
          <a:xfrm>
            <a:off x="279642" y="4010582"/>
            <a:ext cx="60742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 connect this box to the previous one</a:t>
            </a:r>
            <a:endParaRPr lang="en-US" sz="2400" b="1" dirty="0"/>
          </a:p>
        </p:txBody>
      </p:sp>
      <p:sp>
        <p:nvSpPr>
          <p:cNvPr id="8" name="ZoneTexte 7"/>
          <p:cNvSpPr txBox="1"/>
          <p:nvPr/>
        </p:nvSpPr>
        <p:spPr>
          <a:xfrm>
            <a:off x="4796555" y="5981384"/>
            <a:ext cx="5525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u="sng" smtClean="0"/>
              <a:t>SAVE YOUR PROJECT</a:t>
            </a:r>
            <a:endParaRPr lang="fr-FR" sz="2400" b="1" u="sng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3285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3729" y="1291116"/>
            <a:ext cx="6287861" cy="497521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" y="1"/>
            <a:ext cx="6064624" cy="9278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/>
          <p:cNvSpPr txBox="1"/>
          <p:nvPr/>
        </p:nvSpPr>
        <p:spPr>
          <a:xfrm>
            <a:off x="554264" y="103479"/>
            <a:ext cx="58898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 smtClean="0">
                <a:latin typeface="DINRoundPro-Bold" panose="020B0804020101020102" pitchFamily="34" charset="0"/>
              </a:rPr>
              <a:t>3 – Hello !</a:t>
            </a:r>
            <a:endParaRPr lang="fr-FR" sz="4000" b="1" dirty="0">
              <a:latin typeface="DINRoundPro-Bold" panose="020B0804020101020102" pitchFamily="34" charset="0"/>
            </a:endParaRPr>
          </a:p>
        </p:txBody>
      </p:sp>
      <p:sp>
        <p:nvSpPr>
          <p:cNvPr id="36" name="ZoneTexte 35"/>
          <p:cNvSpPr txBox="1"/>
          <p:nvPr/>
        </p:nvSpPr>
        <p:spPr>
          <a:xfrm>
            <a:off x="270611" y="2757049"/>
            <a:ext cx="6457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I use </a:t>
            </a:r>
            <a:r>
              <a:rPr lang="fr-FR" sz="2400" b="1" dirty="0" smtClean="0">
                <a:solidFill>
                  <a:schemeClr val="accent2"/>
                </a:solidFill>
              </a:rPr>
              <a:t>Hello </a:t>
            </a:r>
            <a:r>
              <a:rPr lang="fr-FR" sz="2400" dirty="0" smtClean="0"/>
              <a:t>box</a:t>
            </a:r>
            <a:endParaRPr lang="fr-FR" sz="2400" b="1" dirty="0">
              <a:solidFill>
                <a:schemeClr val="accent2"/>
              </a:solidFill>
            </a:endParaRPr>
          </a:p>
        </p:txBody>
      </p:sp>
      <p:sp>
        <p:nvSpPr>
          <p:cNvPr id="6" name="Ellipse 5"/>
          <p:cNvSpPr/>
          <p:nvPr/>
        </p:nvSpPr>
        <p:spPr>
          <a:xfrm>
            <a:off x="9022351" y="1557432"/>
            <a:ext cx="1430450" cy="1430450"/>
          </a:xfrm>
          <a:prstGeom prst="ellipse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/>
          <p:cNvSpPr txBox="1"/>
          <p:nvPr/>
        </p:nvSpPr>
        <p:spPr>
          <a:xfrm>
            <a:off x="279642" y="4010582"/>
            <a:ext cx="60742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I </a:t>
            </a:r>
            <a:r>
              <a:rPr lang="fr-FR" sz="2400" dirty="0" err="1" smtClean="0"/>
              <a:t>connect</a:t>
            </a:r>
            <a:r>
              <a:rPr lang="fr-FR" sz="2400" dirty="0" smtClean="0"/>
              <a:t> </a:t>
            </a:r>
            <a:r>
              <a:rPr lang="fr-FR" sz="2400" dirty="0" err="1" smtClean="0"/>
              <a:t>this</a:t>
            </a:r>
            <a:r>
              <a:rPr lang="fr-FR" sz="2400" dirty="0" smtClean="0"/>
              <a:t> box to the </a:t>
            </a:r>
            <a:r>
              <a:rPr lang="fr-FR" sz="2400" dirty="0" err="1" smtClean="0"/>
              <a:t>previous</a:t>
            </a:r>
            <a:r>
              <a:rPr lang="fr-FR" sz="2400" dirty="0" smtClean="0"/>
              <a:t> one</a:t>
            </a:r>
            <a:endParaRPr lang="fr-FR" sz="2400" b="1" dirty="0"/>
          </a:p>
        </p:txBody>
      </p:sp>
      <p:sp>
        <p:nvSpPr>
          <p:cNvPr id="8" name="ZoneTexte 7"/>
          <p:cNvSpPr txBox="1"/>
          <p:nvPr/>
        </p:nvSpPr>
        <p:spPr>
          <a:xfrm>
            <a:off x="4796555" y="5981384"/>
            <a:ext cx="5525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u="sng" smtClean="0"/>
              <a:t>SAVE YOUR PROJECT</a:t>
            </a:r>
            <a:endParaRPr lang="fr-FR" sz="2400" b="1" u="sng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9445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3430" y="1147717"/>
            <a:ext cx="5432529" cy="313313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1"/>
            <a:ext cx="7342093" cy="9194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/>
          <p:cNvSpPr txBox="1"/>
          <p:nvPr/>
        </p:nvSpPr>
        <p:spPr>
          <a:xfrm>
            <a:off x="554264" y="103479"/>
            <a:ext cx="8253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 smtClean="0">
                <a:latin typeface="DINRoundPro-Bold" panose="020B0804020101020102" pitchFamily="34" charset="0"/>
              </a:rPr>
              <a:t>3 – NAO </a:t>
            </a:r>
            <a:r>
              <a:rPr lang="fr-FR" sz="4000" b="1" dirty="0" err="1" smtClean="0">
                <a:latin typeface="DINRoundPro-Bold" panose="020B0804020101020102" pitchFamily="34" charset="0"/>
              </a:rPr>
              <a:t>introduces</a:t>
            </a:r>
            <a:r>
              <a:rPr lang="fr-FR" sz="4000" b="1" dirty="0" smtClean="0">
                <a:latin typeface="DINRoundPro-Bold" panose="020B0804020101020102" pitchFamily="34" charset="0"/>
              </a:rPr>
              <a:t> </a:t>
            </a:r>
            <a:r>
              <a:rPr lang="fr-FR" sz="4000" b="1" dirty="0" err="1" smtClean="0">
                <a:latin typeface="DINRoundPro-Bold" panose="020B0804020101020102" pitchFamily="34" charset="0"/>
              </a:rPr>
              <a:t>himself</a:t>
            </a:r>
            <a:endParaRPr lang="fr-FR" sz="4000" b="1" dirty="0">
              <a:latin typeface="DINRoundPro-Bold" panose="020B0804020101020102" pitchFamily="34" charset="0"/>
            </a:endParaRPr>
          </a:p>
        </p:txBody>
      </p:sp>
      <p:sp>
        <p:nvSpPr>
          <p:cNvPr id="36" name="ZoneTexte 35"/>
          <p:cNvSpPr txBox="1"/>
          <p:nvPr/>
        </p:nvSpPr>
        <p:spPr>
          <a:xfrm>
            <a:off x="270611" y="1732386"/>
            <a:ext cx="6457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I use </a:t>
            </a:r>
            <a:r>
              <a:rPr lang="fr-FR" sz="2400" b="1" dirty="0" smtClean="0">
                <a:solidFill>
                  <a:schemeClr val="accent2"/>
                </a:solidFill>
              </a:rPr>
              <a:t>Say</a:t>
            </a:r>
            <a:r>
              <a:rPr lang="fr-FR" sz="2400" dirty="0"/>
              <a:t> </a:t>
            </a:r>
            <a:r>
              <a:rPr lang="fr-FR" sz="2400" dirty="0" smtClean="0"/>
              <a:t>box</a:t>
            </a:r>
            <a:endParaRPr lang="fr-FR" sz="2400" b="1" dirty="0">
              <a:solidFill>
                <a:schemeClr val="accent2"/>
              </a:solidFill>
            </a:endParaRPr>
          </a:p>
        </p:txBody>
      </p:sp>
      <p:sp>
        <p:nvSpPr>
          <p:cNvPr id="6" name="Ellipse 5"/>
          <p:cNvSpPr/>
          <p:nvPr/>
        </p:nvSpPr>
        <p:spPr>
          <a:xfrm>
            <a:off x="9289694" y="2468500"/>
            <a:ext cx="1430450" cy="1430450"/>
          </a:xfrm>
          <a:prstGeom prst="ellipse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161785" y="3864259"/>
            <a:ext cx="60742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I select </a:t>
            </a:r>
            <a:r>
              <a:rPr lang="fr-FR" sz="2400" b="1" dirty="0" smtClean="0">
                <a:solidFill>
                  <a:srgbClr val="7030A0"/>
                </a:solidFill>
              </a:rPr>
              <a:t>English</a:t>
            </a:r>
            <a:r>
              <a:rPr lang="fr-FR" sz="2400" dirty="0" smtClean="0">
                <a:solidFill>
                  <a:srgbClr val="7030A0"/>
                </a:solidFill>
              </a:rPr>
              <a:t> </a:t>
            </a:r>
            <a:r>
              <a:rPr lang="fr-FR" sz="2400" dirty="0" smtClean="0"/>
              <a:t>and </a:t>
            </a:r>
            <a:r>
              <a:rPr lang="fr-FR" sz="2400" dirty="0" err="1" smtClean="0"/>
              <a:t>write</a:t>
            </a:r>
            <a:r>
              <a:rPr lang="fr-FR" sz="2400" dirty="0" smtClean="0"/>
              <a:t>:</a:t>
            </a:r>
          </a:p>
          <a:p>
            <a:r>
              <a:rPr lang="fr-FR" sz="2400" i="1" dirty="0" smtClean="0"/>
              <a:t>« Hey </a:t>
            </a:r>
            <a:r>
              <a:rPr lang="fr-FR" sz="2400" i="1" dirty="0" err="1" smtClean="0"/>
              <a:t>guys</a:t>
            </a:r>
            <a:r>
              <a:rPr lang="fr-FR" sz="2400" i="1" dirty="0" smtClean="0"/>
              <a:t>,</a:t>
            </a:r>
          </a:p>
          <a:p>
            <a:r>
              <a:rPr lang="fr-FR" sz="2400" i="1" dirty="0" smtClean="0"/>
              <a:t>I </a:t>
            </a:r>
            <a:r>
              <a:rPr lang="fr-FR" sz="2400" i="1" dirty="0" err="1" smtClean="0"/>
              <a:t>am</a:t>
            </a:r>
            <a:r>
              <a:rPr lang="fr-FR" sz="2400" i="1" dirty="0" smtClean="0"/>
              <a:t> </a:t>
            </a:r>
            <a:r>
              <a:rPr lang="fr-FR" sz="2400" i="1" dirty="0" smtClean="0"/>
              <a:t>happy to </a:t>
            </a:r>
            <a:r>
              <a:rPr lang="fr-FR" sz="2400" i="1" dirty="0" err="1" smtClean="0"/>
              <a:t>see</a:t>
            </a:r>
            <a:r>
              <a:rPr lang="fr-FR" sz="2400" i="1" dirty="0" smtClean="0"/>
              <a:t> </a:t>
            </a:r>
            <a:r>
              <a:rPr lang="fr-FR" sz="2400" i="1" dirty="0" err="1" smtClean="0"/>
              <a:t>you</a:t>
            </a:r>
            <a:r>
              <a:rPr lang="fr-FR" sz="2400" i="1" dirty="0" smtClean="0"/>
              <a:t> </a:t>
            </a:r>
            <a:r>
              <a:rPr lang="fr-FR" sz="2400" i="1" dirty="0" err="1" smtClean="0"/>
              <a:t>today</a:t>
            </a:r>
            <a:r>
              <a:rPr lang="fr-FR" sz="2400" i="1" dirty="0" smtClean="0"/>
              <a:t>! »</a:t>
            </a:r>
            <a:endParaRPr lang="fr-FR" sz="2400" i="1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621"/>
          <a:stretch/>
        </p:blipFill>
        <p:spPr>
          <a:xfrm>
            <a:off x="5241866" y="4026920"/>
            <a:ext cx="6230219" cy="2202318"/>
          </a:xfrm>
          <a:prstGeom prst="rect">
            <a:avLst/>
          </a:prstGeom>
        </p:spPr>
      </p:pic>
      <p:cxnSp>
        <p:nvCxnSpPr>
          <p:cNvPr id="11" name="Connecteur droit avec flèche 10"/>
          <p:cNvCxnSpPr>
            <a:stCxn id="6" idx="3"/>
          </p:cNvCxnSpPr>
          <p:nvPr/>
        </p:nvCxnSpPr>
        <p:spPr>
          <a:xfrm flipH="1">
            <a:off x="7830542" y="3689465"/>
            <a:ext cx="1668637" cy="1861262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/>
          <p:cNvSpPr txBox="1"/>
          <p:nvPr/>
        </p:nvSpPr>
        <p:spPr>
          <a:xfrm>
            <a:off x="270606" y="2413401"/>
            <a:ext cx="60742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I </a:t>
            </a:r>
            <a:r>
              <a:rPr lang="fr-FR" sz="2400" dirty="0" err="1" smtClean="0"/>
              <a:t>connect</a:t>
            </a:r>
            <a:r>
              <a:rPr lang="fr-FR" sz="2400" dirty="0" smtClean="0"/>
              <a:t> </a:t>
            </a:r>
            <a:r>
              <a:rPr lang="fr-FR" sz="2400" dirty="0" err="1" smtClean="0"/>
              <a:t>it</a:t>
            </a:r>
            <a:r>
              <a:rPr lang="fr-FR" sz="2400" dirty="0" smtClean="0"/>
              <a:t> to the </a:t>
            </a:r>
            <a:r>
              <a:rPr lang="fr-FR" sz="2400" dirty="0" err="1" smtClean="0"/>
              <a:t>same</a:t>
            </a:r>
            <a:r>
              <a:rPr lang="fr-FR" sz="2400" dirty="0" smtClean="0"/>
              <a:t> output </a:t>
            </a:r>
            <a:r>
              <a:rPr lang="fr-FR" sz="2400" dirty="0" err="1" smtClean="0"/>
              <a:t>than</a:t>
            </a:r>
            <a:r>
              <a:rPr lang="fr-FR" sz="2400" dirty="0" smtClean="0"/>
              <a:t> </a:t>
            </a:r>
            <a:r>
              <a:rPr lang="fr-FR" sz="2400" dirty="0" smtClean="0"/>
              <a:t>the </a:t>
            </a:r>
            <a:r>
              <a:rPr lang="fr-FR" sz="2400" b="1" dirty="0" smtClean="0">
                <a:solidFill>
                  <a:schemeClr val="accent2"/>
                </a:solidFill>
              </a:rPr>
              <a:t>Stand Up</a:t>
            </a:r>
            <a:r>
              <a:rPr lang="fr-FR" sz="2400" dirty="0"/>
              <a:t> </a:t>
            </a:r>
            <a:r>
              <a:rPr lang="fr-FR" sz="2400" dirty="0" smtClean="0"/>
              <a:t>box</a:t>
            </a:r>
            <a:endParaRPr lang="fr-FR" sz="2400" b="1" dirty="0">
              <a:solidFill>
                <a:schemeClr val="accent2"/>
              </a:solidFill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161784" y="5578681"/>
            <a:ext cx="60742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To go back to the main plane, I click on</a:t>
            </a:r>
          </a:p>
          <a:p>
            <a:r>
              <a:rPr lang="fr-FR" sz="2400" b="1" dirty="0" err="1" smtClean="0">
                <a:solidFill>
                  <a:srgbClr val="7030A0"/>
                </a:solidFill>
              </a:rPr>
              <a:t>Root</a:t>
            </a:r>
            <a:endParaRPr lang="fr-FR" sz="2400" b="1" dirty="0">
              <a:solidFill>
                <a:srgbClr val="7030A0"/>
              </a:solidFill>
            </a:endParaRPr>
          </a:p>
        </p:txBody>
      </p:sp>
      <p:cxnSp>
        <p:nvCxnSpPr>
          <p:cNvPr id="18" name="Connecteur droit avec flèche 17"/>
          <p:cNvCxnSpPr/>
          <p:nvPr/>
        </p:nvCxnSpPr>
        <p:spPr>
          <a:xfrm flipH="1" flipV="1">
            <a:off x="5916706" y="4464424"/>
            <a:ext cx="692872" cy="1536576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4373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6879" y="1795265"/>
            <a:ext cx="8672690" cy="447951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1"/>
            <a:ext cx="4064013" cy="9278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/>
          <p:cNvSpPr txBox="1"/>
          <p:nvPr/>
        </p:nvSpPr>
        <p:spPr>
          <a:xfrm>
            <a:off x="554264" y="103479"/>
            <a:ext cx="58898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>
                <a:latin typeface="DINRoundPro-Bold" panose="020B0804020101020102" pitchFamily="34" charset="0"/>
              </a:rPr>
              <a:t>4</a:t>
            </a:r>
            <a:r>
              <a:rPr lang="fr-FR" sz="4000" b="1" dirty="0" smtClean="0">
                <a:latin typeface="DINRoundPro-Bold" panose="020B0804020101020102" pitchFamily="34" charset="0"/>
              </a:rPr>
              <a:t> – </a:t>
            </a:r>
            <a:r>
              <a:rPr lang="fr-FR" sz="4000" b="1" dirty="0" err="1" smtClean="0">
                <a:latin typeface="DINRoundPro-Bold" panose="020B0804020101020102" pitchFamily="34" charset="0"/>
              </a:rPr>
              <a:t>Let’s</a:t>
            </a:r>
            <a:r>
              <a:rPr lang="fr-FR" sz="4000" b="1" dirty="0" smtClean="0">
                <a:latin typeface="DINRoundPro-Bold" panose="020B0804020101020102" pitchFamily="34" charset="0"/>
              </a:rPr>
              <a:t> test </a:t>
            </a:r>
            <a:endParaRPr lang="fr-FR" sz="4000" b="1" dirty="0">
              <a:latin typeface="DINRoundPro-Bold" panose="020B0804020101020102" pitchFamily="34" charset="0"/>
            </a:endParaRPr>
          </a:p>
        </p:txBody>
      </p:sp>
      <p:sp>
        <p:nvSpPr>
          <p:cNvPr id="36" name="ZoneTexte 35"/>
          <p:cNvSpPr txBox="1"/>
          <p:nvPr/>
        </p:nvSpPr>
        <p:spPr>
          <a:xfrm>
            <a:off x="1427058" y="1176067"/>
            <a:ext cx="6457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To test, I </a:t>
            </a:r>
            <a:r>
              <a:rPr lang="fr-FR" sz="2400" dirty="0" err="1" smtClean="0"/>
              <a:t>press</a:t>
            </a:r>
            <a:r>
              <a:rPr lang="fr-FR" sz="2400" dirty="0" smtClean="0"/>
              <a:t> </a:t>
            </a:r>
            <a:r>
              <a:rPr lang="fr-FR" sz="2400" b="1" dirty="0" smtClean="0">
                <a:solidFill>
                  <a:schemeClr val="accent2"/>
                </a:solidFill>
              </a:rPr>
              <a:t>Play</a:t>
            </a:r>
            <a:endParaRPr lang="fr-FR" sz="2400" b="1" dirty="0">
              <a:solidFill>
                <a:schemeClr val="accent2"/>
              </a:solidFill>
            </a:endParaRPr>
          </a:p>
        </p:txBody>
      </p:sp>
      <p:cxnSp>
        <p:nvCxnSpPr>
          <p:cNvPr id="18" name="Connecteur droit avec flèche 17"/>
          <p:cNvCxnSpPr>
            <a:endCxn id="29" idx="0"/>
          </p:cNvCxnSpPr>
          <p:nvPr/>
        </p:nvCxnSpPr>
        <p:spPr>
          <a:xfrm>
            <a:off x="4064014" y="1534772"/>
            <a:ext cx="188575" cy="382688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8713695" y="2806096"/>
            <a:ext cx="1667434" cy="3285420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0" name="Connecteur droit 19"/>
          <p:cNvCxnSpPr/>
          <p:nvPr/>
        </p:nvCxnSpPr>
        <p:spPr>
          <a:xfrm>
            <a:off x="9459445" y="6091516"/>
            <a:ext cx="2641226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ZoneTexte 20"/>
          <p:cNvSpPr txBox="1"/>
          <p:nvPr/>
        </p:nvSpPr>
        <p:spPr>
          <a:xfrm>
            <a:off x="10622353" y="4435359"/>
            <a:ext cx="162709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The </a:t>
            </a:r>
            <a:r>
              <a:rPr lang="fr-FR" sz="2400" dirty="0" err="1" smtClean="0"/>
              <a:t>result</a:t>
            </a:r>
            <a:r>
              <a:rPr lang="fr-FR" sz="2400" dirty="0" smtClean="0"/>
              <a:t> </a:t>
            </a:r>
            <a:r>
              <a:rPr lang="fr-FR" sz="2400" dirty="0" err="1" smtClean="0"/>
              <a:t>is</a:t>
            </a:r>
            <a:r>
              <a:rPr lang="fr-FR" sz="2400" dirty="0" smtClean="0"/>
              <a:t> </a:t>
            </a:r>
            <a:r>
              <a:rPr lang="fr-FR" sz="2400" dirty="0" err="1" smtClean="0"/>
              <a:t>displayed</a:t>
            </a:r>
            <a:r>
              <a:rPr lang="fr-FR" sz="2400" dirty="0" smtClean="0"/>
              <a:t> in the </a:t>
            </a:r>
            <a:r>
              <a:rPr lang="fr-FR" sz="2400" b="1" dirty="0" smtClean="0">
                <a:solidFill>
                  <a:srgbClr val="FFC000"/>
                </a:solidFill>
              </a:rPr>
              <a:t>simulator</a:t>
            </a:r>
            <a:endParaRPr lang="fr-FR" sz="2400" b="1" dirty="0">
              <a:solidFill>
                <a:srgbClr val="FFC00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590976" y="5205047"/>
            <a:ext cx="4699468" cy="1069730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ZoneTexte 25"/>
          <p:cNvSpPr txBox="1"/>
          <p:nvPr/>
        </p:nvSpPr>
        <p:spPr>
          <a:xfrm>
            <a:off x="-77744" y="4651328"/>
            <a:ext cx="19291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2400" dirty="0" smtClean="0"/>
              <a:t>Conversation </a:t>
            </a:r>
            <a:r>
              <a:rPr lang="fr-FR" sz="2400" dirty="0" err="1" smtClean="0"/>
              <a:t>will</a:t>
            </a:r>
            <a:r>
              <a:rPr lang="fr-FR" sz="2400" dirty="0" smtClean="0"/>
              <a:t> </a:t>
            </a:r>
            <a:r>
              <a:rPr lang="fr-FR" sz="2400" dirty="0" err="1" smtClean="0"/>
              <a:t>appear</a:t>
            </a:r>
            <a:r>
              <a:rPr lang="fr-FR" sz="2400" dirty="0" smtClean="0"/>
              <a:t> in </a:t>
            </a:r>
            <a:r>
              <a:rPr lang="fr-FR" sz="2400" dirty="0" smtClean="0"/>
              <a:t>the </a:t>
            </a:r>
            <a:r>
              <a:rPr lang="fr-FR" sz="2400" b="1" dirty="0" err="1" smtClean="0">
                <a:solidFill>
                  <a:srgbClr val="7030A0"/>
                </a:solidFill>
              </a:rPr>
              <a:t>dialog</a:t>
            </a:r>
            <a:r>
              <a:rPr lang="fr-FR" sz="2400" b="1" dirty="0" smtClean="0">
                <a:solidFill>
                  <a:srgbClr val="7030A0"/>
                </a:solidFill>
              </a:rPr>
              <a:t> </a:t>
            </a:r>
            <a:r>
              <a:rPr lang="fr-FR" sz="2400" b="1" dirty="0" err="1" smtClean="0">
                <a:solidFill>
                  <a:srgbClr val="7030A0"/>
                </a:solidFill>
              </a:rPr>
              <a:t>window</a:t>
            </a:r>
            <a:endParaRPr lang="fr-FR" sz="2400" b="1" dirty="0">
              <a:solidFill>
                <a:srgbClr val="7030A0"/>
              </a:solidFill>
            </a:endParaRPr>
          </a:p>
        </p:txBody>
      </p:sp>
      <p:cxnSp>
        <p:nvCxnSpPr>
          <p:cNvPr id="27" name="Connecteur droit 26"/>
          <p:cNvCxnSpPr/>
          <p:nvPr/>
        </p:nvCxnSpPr>
        <p:spPr>
          <a:xfrm>
            <a:off x="555880" y="6274776"/>
            <a:ext cx="3187655" cy="0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Ellipse 28"/>
          <p:cNvSpPr/>
          <p:nvPr/>
        </p:nvSpPr>
        <p:spPr>
          <a:xfrm>
            <a:off x="4064014" y="1917460"/>
            <a:ext cx="377150" cy="377150"/>
          </a:xfrm>
          <a:prstGeom prst="ellipse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7672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4625" y="1341982"/>
            <a:ext cx="6230219" cy="344853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" y="1"/>
            <a:ext cx="6064624" cy="9278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/>
          <p:cNvSpPr txBox="1"/>
          <p:nvPr/>
        </p:nvSpPr>
        <p:spPr>
          <a:xfrm>
            <a:off x="371847" y="109981"/>
            <a:ext cx="58898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 smtClean="0">
                <a:latin typeface="DINRoundPro-Bold" panose="020B0804020101020102" pitchFamily="34" charset="0"/>
              </a:rPr>
              <a:t>5 – </a:t>
            </a:r>
            <a:r>
              <a:rPr lang="fr-FR" sz="4000" b="1" dirty="0" err="1" smtClean="0">
                <a:latin typeface="DINRoundPro-Bold" panose="020B0804020101020102" pitchFamily="34" charset="0"/>
              </a:rPr>
              <a:t>Let’s</a:t>
            </a:r>
            <a:r>
              <a:rPr lang="fr-FR" sz="4000" b="1" dirty="0" smtClean="0">
                <a:latin typeface="DINRoundPro-Bold" panose="020B0804020101020102" pitchFamily="34" charset="0"/>
              </a:rPr>
              <a:t> </a:t>
            </a:r>
            <a:r>
              <a:rPr lang="fr-FR" sz="4000" b="1" dirty="0" err="1" smtClean="0">
                <a:latin typeface="DINRoundPro-Bold" panose="020B0804020101020102" pitchFamily="34" charset="0"/>
              </a:rPr>
              <a:t>improve</a:t>
            </a:r>
            <a:r>
              <a:rPr lang="fr-FR" sz="4000" b="1" dirty="0" smtClean="0">
                <a:latin typeface="DINRoundPro-Bold" panose="020B0804020101020102" pitchFamily="34" charset="0"/>
              </a:rPr>
              <a:t> </a:t>
            </a:r>
            <a:r>
              <a:rPr lang="fr-FR" sz="4000" b="1" dirty="0" err="1" smtClean="0">
                <a:latin typeface="DINRoundPro-Bold" panose="020B0804020101020102" pitchFamily="34" charset="0"/>
              </a:rPr>
              <a:t>this</a:t>
            </a:r>
            <a:r>
              <a:rPr lang="fr-FR" sz="4000" b="1" dirty="0" smtClean="0">
                <a:latin typeface="DINRoundPro-Bold" panose="020B0804020101020102" pitchFamily="34" charset="0"/>
              </a:rPr>
              <a:t> !</a:t>
            </a:r>
            <a:endParaRPr lang="fr-FR" sz="4000" b="1" dirty="0">
              <a:latin typeface="DINRoundPro-Bold" panose="020B0804020101020102" pitchFamily="34" charset="0"/>
            </a:endParaRPr>
          </a:p>
        </p:txBody>
      </p:sp>
      <p:sp>
        <p:nvSpPr>
          <p:cNvPr id="36" name="ZoneTexte 35"/>
          <p:cNvSpPr txBox="1"/>
          <p:nvPr/>
        </p:nvSpPr>
        <p:spPr>
          <a:xfrm>
            <a:off x="279639" y="2037626"/>
            <a:ext cx="6457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To </a:t>
            </a:r>
            <a:r>
              <a:rPr lang="fr-FR" sz="2400" dirty="0" err="1" smtClean="0"/>
              <a:t>get</a:t>
            </a:r>
            <a:r>
              <a:rPr lang="fr-FR" sz="2400" dirty="0" smtClean="0"/>
              <a:t> NAO to </a:t>
            </a:r>
            <a:r>
              <a:rPr lang="fr-FR" sz="2400" dirty="0" err="1" smtClean="0"/>
              <a:t>wait</a:t>
            </a:r>
            <a:r>
              <a:rPr lang="fr-FR" sz="2400" dirty="0" smtClean="0"/>
              <a:t>, I use the</a:t>
            </a:r>
            <a:r>
              <a:rPr lang="fr-FR" sz="2400" dirty="0"/>
              <a:t> </a:t>
            </a:r>
            <a:r>
              <a:rPr lang="fr-FR" sz="2400" b="1" dirty="0" err="1" smtClean="0">
                <a:solidFill>
                  <a:schemeClr val="accent2"/>
                </a:solidFill>
              </a:rPr>
              <a:t>Wait</a:t>
            </a:r>
            <a:r>
              <a:rPr lang="fr-FR" sz="2400" b="1" dirty="0" smtClean="0">
                <a:solidFill>
                  <a:schemeClr val="accent2"/>
                </a:solidFill>
              </a:rPr>
              <a:t> </a:t>
            </a:r>
            <a:r>
              <a:rPr lang="fr-FR" sz="2400" dirty="0"/>
              <a:t> </a:t>
            </a:r>
            <a:r>
              <a:rPr lang="fr-FR" sz="2400" dirty="0" smtClean="0"/>
              <a:t>box</a:t>
            </a:r>
            <a:endParaRPr lang="fr-FR" sz="2400" b="1" dirty="0">
              <a:solidFill>
                <a:schemeClr val="accent2"/>
              </a:solidFill>
            </a:endParaRPr>
          </a:p>
        </p:txBody>
      </p:sp>
      <p:sp>
        <p:nvSpPr>
          <p:cNvPr id="6" name="Ellipse 5"/>
          <p:cNvSpPr/>
          <p:nvPr/>
        </p:nvSpPr>
        <p:spPr>
          <a:xfrm>
            <a:off x="8992021" y="2741828"/>
            <a:ext cx="1430450" cy="1430450"/>
          </a:xfrm>
          <a:prstGeom prst="ellipse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/>
          <p:cNvSpPr txBox="1"/>
          <p:nvPr/>
        </p:nvSpPr>
        <p:spPr>
          <a:xfrm>
            <a:off x="279639" y="3672883"/>
            <a:ext cx="60742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I put the new box in </a:t>
            </a:r>
            <a:r>
              <a:rPr lang="fr-FR" sz="2400" dirty="0" err="1" smtClean="0"/>
              <a:t>between</a:t>
            </a:r>
            <a:r>
              <a:rPr lang="fr-FR" sz="2400" dirty="0" smtClean="0"/>
              <a:t> the </a:t>
            </a:r>
          </a:p>
          <a:p>
            <a:r>
              <a:rPr lang="fr-FR" sz="2400" b="1" dirty="0" smtClean="0">
                <a:solidFill>
                  <a:schemeClr val="accent2"/>
                </a:solidFill>
              </a:rPr>
              <a:t>Stand Up</a:t>
            </a:r>
            <a:r>
              <a:rPr lang="fr-FR" sz="2400" b="1" dirty="0" smtClean="0"/>
              <a:t> </a:t>
            </a:r>
            <a:r>
              <a:rPr lang="fr-FR" sz="2400" dirty="0" smtClean="0"/>
              <a:t>and</a:t>
            </a:r>
            <a:r>
              <a:rPr lang="fr-FR" sz="2400" b="1" dirty="0" smtClean="0"/>
              <a:t> </a:t>
            </a:r>
            <a:r>
              <a:rPr lang="fr-FR" sz="2400" b="1" dirty="0" smtClean="0">
                <a:solidFill>
                  <a:schemeClr val="accent2"/>
                </a:solidFill>
              </a:rPr>
              <a:t>Say</a:t>
            </a:r>
            <a:r>
              <a:rPr lang="fr-FR" sz="2400" dirty="0"/>
              <a:t> </a:t>
            </a:r>
            <a:r>
              <a:rPr lang="fr-FR" sz="2400" dirty="0" smtClean="0"/>
              <a:t>boxes.</a:t>
            </a:r>
            <a:endParaRPr lang="fr-FR" sz="2400" b="1" dirty="0">
              <a:solidFill>
                <a:schemeClr val="accent2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279639" y="5204649"/>
            <a:ext cx="60742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I select </a:t>
            </a:r>
            <a:r>
              <a:rPr lang="fr-FR" sz="2400" b="1" dirty="0" smtClean="0">
                <a:solidFill>
                  <a:schemeClr val="accent2"/>
                </a:solidFill>
              </a:rPr>
              <a:t>1,0 seconde </a:t>
            </a:r>
            <a:r>
              <a:rPr lang="fr-FR" sz="2400" dirty="0" smtClean="0"/>
              <a:t>in the </a:t>
            </a:r>
            <a:r>
              <a:rPr lang="fr-FR" sz="2400" dirty="0" err="1" smtClean="0"/>
              <a:t>parameters</a:t>
            </a:r>
            <a:endParaRPr lang="fr-FR" sz="2400" b="1" dirty="0">
              <a:solidFill>
                <a:schemeClr val="accent2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4796555" y="5981384"/>
            <a:ext cx="5525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u="sng" smtClean="0"/>
              <a:t>SAVE YOUR PROJECT</a:t>
            </a:r>
            <a:endParaRPr lang="fr-FR" sz="2400" b="1" u="sng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2626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447</TotalTime>
  <Words>464</Words>
  <Application>Microsoft Office PowerPoint</Application>
  <PresentationFormat>Grand écran</PresentationFormat>
  <Paragraphs>103</Paragraphs>
  <Slides>18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DIN Condensed</vt:lpstr>
      <vt:lpstr>DINRoundPro</vt:lpstr>
      <vt:lpstr>DINRoundPro-Bold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Elise DEVAUX</dc:creator>
  <cp:lastModifiedBy>Elise DEVAUX</cp:lastModifiedBy>
  <cp:revision>34</cp:revision>
  <dcterms:created xsi:type="dcterms:W3CDTF">2015-10-28T17:31:20Z</dcterms:created>
  <dcterms:modified xsi:type="dcterms:W3CDTF">2016-04-08T08:45:19Z</dcterms:modified>
</cp:coreProperties>
</file>