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5" r:id="rId4"/>
    <p:sldId id="276" r:id="rId5"/>
    <p:sldId id="259" r:id="rId6"/>
    <p:sldId id="260" r:id="rId7"/>
    <p:sldId id="277" r:id="rId8"/>
    <p:sldId id="278" r:id="rId9"/>
    <p:sldId id="279" r:id="rId10"/>
    <p:sldId id="280" r:id="rId11"/>
    <p:sldId id="281" r:id="rId12"/>
    <p:sldId id="282" r:id="rId13"/>
    <p:sldId id="283" r:id="rId14"/>
    <p:sldId id="286" r:id="rId15"/>
    <p:sldId id="284"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se DEVAUX" initials="ED" lastIdx="1" clrIdx="0">
    <p:extLst>
      <p:ext uri="{19B8F6BF-5375-455C-9EA6-DF929625EA0E}">
        <p15:presenceInfo xmlns:p15="http://schemas.microsoft.com/office/powerpoint/2012/main" userId="S-1-5-21-616696824-2377137399-1362159425-161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9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790" autoAdjust="0"/>
  </p:normalViewPr>
  <p:slideViewPr>
    <p:cSldViewPr snapToGrid="0">
      <p:cViewPr varScale="1">
        <p:scale>
          <a:sx n="54" d="100"/>
          <a:sy n="54" d="100"/>
        </p:scale>
        <p:origin x="12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EB94A-8FC9-4868-BF90-70FDA747E73D}" type="datetimeFigureOut">
              <a:rPr lang="fr-FR" smtClean="0"/>
              <a:t>23/04/2016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F6877-3D93-4E3B-B86B-C2D1890A3DB7}" type="slidenum">
              <a:rPr lang="fr-FR" smtClean="0"/>
              <a:t>‹N°›</a:t>
            </a:fld>
            <a:endParaRPr lang="fr-FR"/>
          </a:p>
        </p:txBody>
      </p:sp>
    </p:spTree>
    <p:extLst>
      <p:ext uri="{BB962C8B-B14F-4D97-AF65-F5344CB8AC3E}">
        <p14:creationId xmlns:p14="http://schemas.microsoft.com/office/powerpoint/2010/main" val="86398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3</a:t>
            </a:fld>
            <a:endParaRPr lang="fr-FR"/>
          </a:p>
        </p:txBody>
      </p:sp>
    </p:spTree>
    <p:extLst>
      <p:ext uri="{BB962C8B-B14F-4D97-AF65-F5344CB8AC3E}">
        <p14:creationId xmlns:p14="http://schemas.microsoft.com/office/powerpoint/2010/main" val="1691857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Transition: Nous avons écris notre premier règle. Mais lorsque nous parlons, nous avons plusieurs façons de dire bonjour par exemple. Comme je ne peux pas être sur de ce que la personne qui parlera avec NAO va dire, je vais devoir prévoir les autres possibilités. </a:t>
            </a:r>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12</a:t>
            </a:fld>
            <a:endParaRPr lang="fr-FR"/>
          </a:p>
        </p:txBody>
      </p:sp>
    </p:spTree>
    <p:extLst>
      <p:ext uri="{BB962C8B-B14F-4D97-AF65-F5344CB8AC3E}">
        <p14:creationId xmlns:p14="http://schemas.microsoft.com/office/powerpoint/2010/main" val="4174876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13</a:t>
            </a:fld>
            <a:endParaRPr lang="fr-FR"/>
          </a:p>
        </p:txBody>
      </p:sp>
    </p:spTree>
    <p:extLst>
      <p:ext uri="{BB962C8B-B14F-4D97-AF65-F5344CB8AC3E}">
        <p14:creationId xmlns:p14="http://schemas.microsoft.com/office/powerpoint/2010/main" val="2027946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14</a:t>
            </a:fld>
            <a:endParaRPr lang="fr-FR"/>
          </a:p>
        </p:txBody>
      </p:sp>
    </p:spTree>
    <p:extLst>
      <p:ext uri="{BB962C8B-B14F-4D97-AF65-F5344CB8AC3E}">
        <p14:creationId xmlns:p14="http://schemas.microsoft.com/office/powerpoint/2010/main" val="697074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15</a:t>
            </a:fld>
            <a:endParaRPr lang="fr-FR"/>
          </a:p>
        </p:txBody>
      </p:sp>
    </p:spTree>
    <p:extLst>
      <p:ext uri="{BB962C8B-B14F-4D97-AF65-F5344CB8AC3E}">
        <p14:creationId xmlns:p14="http://schemas.microsoft.com/office/powerpoint/2010/main" val="119762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Transition:</a:t>
            </a:r>
            <a:r>
              <a:rPr lang="fr-FR" baseline="0" dirty="0" smtClean="0"/>
              <a:t> Les exercices.</a:t>
            </a:r>
            <a:endParaRPr lang="fr-FR" dirty="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4</a:t>
            </a:fld>
            <a:endParaRPr lang="fr-FR"/>
          </a:p>
        </p:txBody>
      </p:sp>
    </p:spTree>
    <p:extLst>
      <p:ext uri="{BB962C8B-B14F-4D97-AF65-F5344CB8AC3E}">
        <p14:creationId xmlns:p14="http://schemas.microsoft.com/office/powerpoint/2010/main" val="148543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Transition:</a:t>
            </a:r>
            <a:r>
              <a:rPr lang="fr-FR" baseline="0" dirty="0" smtClean="0"/>
              <a:t> </a:t>
            </a:r>
            <a:r>
              <a:rPr lang="fr-FR" dirty="0" smtClean="0"/>
              <a:t>Nous allons commencer par Paramétrer</a:t>
            </a:r>
            <a:r>
              <a:rPr lang="fr-FR" baseline="0" dirty="0" smtClean="0"/>
              <a:t> et réveiller NAO. Pour cela, nous allons utiliser des boîtes qui vont réaliser trois actions différentes : Définir la langue, utiliser le capteur tactile de la tête pour que lorsque quelqu’un le touche, NAO se lève. A votre avis, comment vont s’appeler ces trois boîtes ?</a:t>
            </a:r>
            <a:endParaRPr lang="fr-FR" dirty="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5</a:t>
            </a:fld>
            <a:endParaRPr lang="fr-FR"/>
          </a:p>
        </p:txBody>
      </p:sp>
    </p:spTree>
    <p:extLst>
      <p:ext uri="{BB962C8B-B14F-4D97-AF65-F5344CB8AC3E}">
        <p14:creationId xmlns:p14="http://schemas.microsoft.com/office/powerpoint/2010/main" val="412635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Transition : Faire Parler NAO</a:t>
            </a:r>
            <a:endParaRPr lang="fr-FR" dirty="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6</a:t>
            </a:fld>
            <a:endParaRPr lang="fr-FR"/>
          </a:p>
        </p:txBody>
      </p:sp>
    </p:spTree>
    <p:extLst>
      <p:ext uri="{BB962C8B-B14F-4D97-AF65-F5344CB8AC3E}">
        <p14:creationId xmlns:p14="http://schemas.microsoft.com/office/powerpoint/2010/main" val="353824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Transition:</a:t>
            </a:r>
            <a:r>
              <a:rPr lang="fr-FR" baseline="0" dirty="0" smtClean="0"/>
              <a:t> Maintenant que nous avons fait parler NAO, nous allons aussi lui donner vie en lui créant des mouvements. Nous allons donc lui imaginer un mouvement où il regarde de droite à gauche.</a:t>
            </a:r>
            <a:endParaRPr lang="fr-FR" dirty="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7</a:t>
            </a:fld>
            <a:endParaRPr lang="fr-FR"/>
          </a:p>
        </p:txBody>
      </p:sp>
    </p:spTree>
    <p:extLst>
      <p:ext uri="{BB962C8B-B14F-4D97-AF65-F5344CB8AC3E}">
        <p14:creationId xmlns:p14="http://schemas.microsoft.com/office/powerpoint/2010/main" val="939996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boîte </a:t>
            </a:r>
            <a:r>
              <a:rPr lang="fr-FR" dirty="0" err="1" smtClean="0"/>
              <a:t>Timeline</a:t>
            </a:r>
            <a:r>
              <a:rPr lang="fr-FR" dirty="0" smtClean="0"/>
              <a:t> est une boîte</a:t>
            </a:r>
            <a:r>
              <a:rPr lang="fr-FR" baseline="0" dirty="0" smtClean="0"/>
              <a:t> qui contient une chronologie. Le temps y est représenté sous forme de frames ou repères qui correspondent chacun à une position </a:t>
            </a:r>
            <a:r>
              <a:rPr lang="fr-FR" baseline="0" dirty="0" smtClean="0"/>
              <a:t>des moteurs du </a:t>
            </a:r>
            <a:r>
              <a:rPr lang="fr-FR" baseline="0" dirty="0" smtClean="0"/>
              <a:t>robot.</a:t>
            </a:r>
          </a:p>
          <a:p>
            <a:r>
              <a:rPr lang="fr-FR" baseline="0" dirty="0" smtClean="0"/>
              <a:t>Les chiffres eux, représentent le nombre de repères. 25 repères correspondent à une seconde. </a:t>
            </a:r>
          </a:p>
          <a:p>
            <a:r>
              <a:rPr lang="fr-FR" baseline="0" dirty="0" smtClean="0"/>
              <a:t>Le curseur vert représente le point de départ de mon animation, le rouge le point final. Le curseur bleu, m’indique où je suis. </a:t>
            </a:r>
          </a:p>
          <a:p>
            <a:r>
              <a:rPr lang="fr-FR" baseline="0" dirty="0" smtClean="0"/>
              <a:t>La flèche Play, va me permettre de jouer mon animation pour observer le résultat.</a:t>
            </a:r>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8</a:t>
            </a:fld>
            <a:endParaRPr lang="fr-FR"/>
          </a:p>
        </p:txBody>
      </p:sp>
    </p:spTree>
    <p:extLst>
      <p:ext uri="{BB962C8B-B14F-4D97-AF65-F5344CB8AC3E}">
        <p14:creationId xmlns:p14="http://schemas.microsoft.com/office/powerpoint/2010/main" val="425908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9</a:t>
            </a:fld>
            <a:endParaRPr lang="fr-FR"/>
          </a:p>
        </p:txBody>
      </p:sp>
    </p:spTree>
    <p:extLst>
      <p:ext uri="{BB962C8B-B14F-4D97-AF65-F5344CB8AC3E}">
        <p14:creationId xmlns:p14="http://schemas.microsoft.com/office/powerpoint/2010/main" val="715273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10</a:t>
            </a:fld>
            <a:endParaRPr lang="fr-FR"/>
          </a:p>
        </p:txBody>
      </p:sp>
    </p:spTree>
    <p:extLst>
      <p:ext uri="{BB962C8B-B14F-4D97-AF65-F5344CB8AC3E}">
        <p14:creationId xmlns:p14="http://schemas.microsoft.com/office/powerpoint/2010/main" val="283416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Transition: Pour l’instant, notre boîte de dialogue est vide. Nous allons donc la remplir et cela se fait dans mon deuxième fichier, celui dont le nom fini en .top</a:t>
            </a:r>
            <a:endParaRPr lang="fr-FR" baseline="0" dirty="0" smtClean="0"/>
          </a:p>
        </p:txBody>
      </p:sp>
      <p:sp>
        <p:nvSpPr>
          <p:cNvPr id="4" name="Espace réservé du numéro de diapositive 3"/>
          <p:cNvSpPr>
            <a:spLocks noGrp="1"/>
          </p:cNvSpPr>
          <p:nvPr>
            <p:ph type="sldNum" sz="quarter" idx="10"/>
          </p:nvPr>
        </p:nvSpPr>
        <p:spPr/>
        <p:txBody>
          <a:bodyPr/>
          <a:lstStyle/>
          <a:p>
            <a:fld id="{35DF6877-3D93-4E3B-B86B-C2D1890A3DB7}" type="slidenum">
              <a:rPr lang="fr-FR" smtClean="0"/>
              <a:t>11</a:t>
            </a:fld>
            <a:endParaRPr lang="fr-FR"/>
          </a:p>
        </p:txBody>
      </p:sp>
    </p:spTree>
    <p:extLst>
      <p:ext uri="{BB962C8B-B14F-4D97-AF65-F5344CB8AC3E}">
        <p14:creationId xmlns:p14="http://schemas.microsoft.com/office/powerpoint/2010/main" val="2976674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327963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06530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347986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116535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33756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D93E608-754E-4CD4-8F23-CEE97051E97B}" type="datetimeFigureOut">
              <a:rPr lang="fr-FR" smtClean="0"/>
              <a:t>23/04/2016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42590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D93E608-754E-4CD4-8F23-CEE97051E97B}" type="datetimeFigureOut">
              <a:rPr lang="fr-FR" smtClean="0"/>
              <a:t>23/04/2016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1675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D93E608-754E-4CD4-8F23-CEE97051E97B}" type="datetimeFigureOut">
              <a:rPr lang="fr-FR" smtClean="0"/>
              <a:t>23/04/2016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66200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D93E608-754E-4CD4-8F23-CEE97051E97B}" type="datetimeFigureOut">
              <a:rPr lang="fr-FR" smtClean="0"/>
              <a:t>23/04/2016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82934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D93E608-754E-4CD4-8F23-CEE97051E97B}" type="datetimeFigureOut">
              <a:rPr lang="fr-FR" smtClean="0"/>
              <a:t>23/04/2016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277032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D93E608-754E-4CD4-8F23-CEE97051E97B}" type="datetimeFigureOut">
              <a:rPr lang="fr-FR" smtClean="0"/>
              <a:t>23/04/2016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5A6BD5-5400-4036-B5C5-3EA70C661B34}" type="slidenum">
              <a:rPr lang="fr-FR" smtClean="0"/>
              <a:t>‹N°›</a:t>
            </a:fld>
            <a:endParaRPr lang="fr-FR"/>
          </a:p>
        </p:txBody>
      </p:sp>
    </p:spTree>
    <p:extLst>
      <p:ext uri="{BB962C8B-B14F-4D97-AF65-F5344CB8AC3E}">
        <p14:creationId xmlns:p14="http://schemas.microsoft.com/office/powerpoint/2010/main" val="423378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3E608-754E-4CD4-8F23-CEE97051E97B}" type="datetimeFigureOut">
              <a:rPr lang="fr-FR" smtClean="0"/>
              <a:t>23/04/2016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A6BD5-5400-4036-B5C5-3EA70C661B34}" type="slidenum">
              <a:rPr lang="fr-FR" smtClean="0"/>
              <a:t>‹N°›</a:t>
            </a:fld>
            <a:endParaRPr lang="fr-FR"/>
          </a:p>
        </p:txBody>
      </p:sp>
    </p:spTree>
    <p:extLst>
      <p:ext uri="{BB962C8B-B14F-4D97-AF65-F5344CB8AC3E}">
        <p14:creationId xmlns:p14="http://schemas.microsoft.com/office/powerpoint/2010/main" val="3099691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2388" y="-184775"/>
            <a:ext cx="10564162" cy="7042775"/>
          </a:xfrm>
          <a:prstGeom prst="rect">
            <a:avLst/>
          </a:prstGeom>
        </p:spPr>
      </p:pic>
      <p:sp>
        <p:nvSpPr>
          <p:cNvPr id="5" name="Ellipse 4"/>
          <p:cNvSpPr/>
          <p:nvPr/>
        </p:nvSpPr>
        <p:spPr>
          <a:xfrm>
            <a:off x="94129" y="0"/>
            <a:ext cx="4478753" cy="4355953"/>
          </a:xfrm>
          <a:prstGeom prst="ellipse">
            <a:avLst/>
          </a:prstGeom>
          <a:solidFill>
            <a:srgbClr val="1D9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rot="21068728">
            <a:off x="682057" y="1108358"/>
            <a:ext cx="3213332" cy="2369880"/>
          </a:xfrm>
          <a:prstGeom prst="rect">
            <a:avLst/>
          </a:prstGeom>
          <a:noFill/>
        </p:spPr>
        <p:txBody>
          <a:bodyPr wrap="square" rtlCol="0">
            <a:spAutoFit/>
          </a:bodyPr>
          <a:lstStyle/>
          <a:p>
            <a:pPr algn="ctr"/>
            <a:r>
              <a:rPr lang="fr-FR" sz="3200" dirty="0" smtClean="0">
                <a:solidFill>
                  <a:schemeClr val="bg1"/>
                </a:solidFill>
                <a:latin typeface="DINRoundPro-Black" panose="020B0A04020101020102" pitchFamily="34" charset="0"/>
              </a:rPr>
              <a:t>PROGRAMMING NAO THE HUMANOID ROBOT</a:t>
            </a:r>
            <a:endParaRPr lang="fr-FR" sz="100" dirty="0" smtClean="0">
              <a:solidFill>
                <a:schemeClr val="bg1"/>
              </a:solidFill>
              <a:latin typeface="DINRoundPro-Black" panose="020B0A04020101020102" pitchFamily="34" charset="0"/>
            </a:endParaRPr>
          </a:p>
          <a:p>
            <a:pPr algn="ctr"/>
            <a:r>
              <a:rPr lang="fr-FR" sz="2000" dirty="0" smtClean="0">
                <a:solidFill>
                  <a:schemeClr val="bg1"/>
                </a:solidFill>
                <a:latin typeface="DINRoundPro-Medi" panose="020B0604020101020102" pitchFamily="34" charset="0"/>
              </a:rPr>
              <a:t>(</a:t>
            </a:r>
            <a:r>
              <a:rPr lang="fr-FR" sz="2000" dirty="0" err="1" smtClean="0">
                <a:solidFill>
                  <a:schemeClr val="bg1"/>
                </a:solidFill>
                <a:latin typeface="DINRoundPro-Medi" panose="020B0604020101020102" pitchFamily="34" charset="0"/>
              </a:rPr>
              <a:t>with</a:t>
            </a:r>
            <a:r>
              <a:rPr lang="fr-FR" sz="2000" dirty="0" smtClean="0">
                <a:solidFill>
                  <a:schemeClr val="bg1"/>
                </a:solidFill>
                <a:latin typeface="DINRoundPro-Medi" panose="020B0604020101020102" pitchFamily="34" charset="0"/>
              </a:rPr>
              <a:t> or </a:t>
            </a:r>
            <a:r>
              <a:rPr lang="fr-FR" sz="2000" dirty="0" err="1" smtClean="0">
                <a:solidFill>
                  <a:schemeClr val="bg1"/>
                </a:solidFill>
                <a:latin typeface="DINRoundPro-Medi" panose="020B0604020101020102" pitchFamily="34" charset="0"/>
              </a:rPr>
              <a:t>without</a:t>
            </a:r>
            <a:r>
              <a:rPr lang="fr-FR" sz="2000" dirty="0" smtClean="0">
                <a:solidFill>
                  <a:schemeClr val="bg1"/>
                </a:solidFill>
                <a:latin typeface="DINRoundPro-Medi" panose="020B0604020101020102" pitchFamily="34" charset="0"/>
              </a:rPr>
              <a:t> </a:t>
            </a:r>
            <a:r>
              <a:rPr lang="fr-FR" sz="2000" dirty="0" smtClean="0">
                <a:solidFill>
                  <a:schemeClr val="bg1"/>
                </a:solidFill>
                <a:latin typeface="DINRoundPro-Medi" panose="020B0604020101020102" pitchFamily="34" charset="0"/>
              </a:rPr>
              <a:t>robot)</a:t>
            </a:r>
            <a:endParaRPr lang="fr-FR" sz="2000" dirty="0">
              <a:solidFill>
                <a:schemeClr val="bg1"/>
              </a:solidFill>
              <a:latin typeface="DINRoundPro-Medi" panose="020B0604020101020102" pitchFamily="34" charset="0"/>
            </a:endParaRP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29" y="6348685"/>
            <a:ext cx="1530284" cy="424909"/>
          </a:xfrm>
          <a:prstGeom prst="rect">
            <a:avLst/>
          </a:prstGeom>
        </p:spPr>
      </p:pic>
    </p:spTree>
    <p:extLst>
      <p:ext uri="{BB962C8B-B14F-4D97-AF65-F5344CB8AC3E}">
        <p14:creationId xmlns:p14="http://schemas.microsoft.com/office/powerpoint/2010/main" val="3391479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247595" y="2272111"/>
            <a:ext cx="4625066" cy="400110"/>
          </a:xfrm>
          <a:prstGeom prst="rect">
            <a:avLst/>
          </a:prstGeom>
          <a:noFill/>
        </p:spPr>
        <p:txBody>
          <a:bodyPr wrap="square" rtlCol="0">
            <a:spAutoFit/>
          </a:bodyPr>
          <a:lstStyle/>
          <a:p>
            <a:r>
              <a:rPr lang="fr-FR" sz="2000" dirty="0" smtClean="0"/>
              <a:t>Click on </a:t>
            </a:r>
            <a:r>
              <a:rPr lang="fr-FR" sz="2000" b="1" dirty="0" smtClean="0">
                <a:solidFill>
                  <a:srgbClr val="1D9BD7"/>
                </a:solidFill>
              </a:rPr>
              <a:t>Play</a:t>
            </a:r>
            <a:r>
              <a:rPr lang="fr-FR" sz="2000" dirty="0" smtClean="0">
                <a:solidFill>
                  <a:srgbClr val="1D9BD7"/>
                </a:solidFill>
              </a:rPr>
              <a:t> </a:t>
            </a:r>
            <a:r>
              <a:rPr lang="fr-FR" sz="2000" dirty="0" smtClean="0"/>
              <a:t>to test</a:t>
            </a:r>
            <a:endParaRPr lang="fr-FR" sz="2000" b="1" i="1" dirty="0" smtClean="0"/>
          </a:p>
        </p:txBody>
      </p:sp>
      <p:sp>
        <p:nvSpPr>
          <p:cNvPr id="2" name="Rectangle 1"/>
          <p:cNvSpPr/>
          <p:nvPr/>
        </p:nvSpPr>
        <p:spPr>
          <a:xfrm>
            <a:off x="192155" y="4855012"/>
            <a:ext cx="4848840" cy="400110"/>
          </a:xfrm>
          <a:prstGeom prst="rect">
            <a:avLst/>
          </a:prstGeom>
        </p:spPr>
        <p:txBody>
          <a:bodyPr wrap="square">
            <a:spAutoFit/>
          </a:bodyPr>
          <a:lstStyle/>
          <a:p>
            <a:r>
              <a:rPr lang="en-US" sz="2000" b="1" dirty="0" smtClean="0"/>
              <a:t>Save </a:t>
            </a:r>
            <a:r>
              <a:rPr lang="en-US" sz="2000" dirty="0" smtClean="0"/>
              <a:t>your project on the desktop</a:t>
            </a:r>
            <a:endParaRPr lang="en-US" sz="2000" b="1" i="1" dirty="0">
              <a:solidFill>
                <a:srgbClr val="1D9BD7"/>
              </a:solidFill>
            </a:endParaRPr>
          </a:p>
        </p:txBody>
      </p:sp>
      <p:sp>
        <p:nvSpPr>
          <p:cNvPr id="16" name="ZoneTexte 15"/>
          <p:cNvSpPr txBox="1"/>
          <p:nvPr/>
        </p:nvSpPr>
        <p:spPr>
          <a:xfrm>
            <a:off x="192155" y="3255785"/>
            <a:ext cx="4625066" cy="707886"/>
          </a:xfrm>
          <a:prstGeom prst="rect">
            <a:avLst/>
          </a:prstGeom>
          <a:noFill/>
        </p:spPr>
        <p:txBody>
          <a:bodyPr wrap="square" rtlCol="0">
            <a:spAutoFit/>
          </a:bodyPr>
          <a:lstStyle/>
          <a:p>
            <a:r>
              <a:rPr lang="en-US" sz="2000" dirty="0" smtClean="0"/>
              <a:t>Add a </a:t>
            </a:r>
            <a:r>
              <a:rPr lang="en-US" sz="2000" b="1" dirty="0" smtClean="0">
                <a:solidFill>
                  <a:srgbClr val="1D9BD7"/>
                </a:solidFill>
              </a:rPr>
              <a:t>Wait box</a:t>
            </a:r>
            <a:r>
              <a:rPr lang="en-US" sz="2000" dirty="0" smtClean="0">
                <a:solidFill>
                  <a:srgbClr val="1D9BD7"/>
                </a:solidFill>
              </a:rPr>
              <a:t> </a:t>
            </a:r>
            <a:r>
              <a:rPr lang="en-US" sz="2000" b="1" dirty="0" smtClean="0"/>
              <a:t>between </a:t>
            </a:r>
            <a:r>
              <a:rPr lang="en-US" sz="2000" b="1" dirty="0" smtClean="0"/>
              <a:t>Stand Up </a:t>
            </a:r>
            <a:r>
              <a:rPr lang="en-US" sz="2000" dirty="0" smtClean="0"/>
              <a:t>and </a:t>
            </a:r>
            <a:r>
              <a:rPr lang="en-US" sz="2000" b="1" dirty="0" smtClean="0"/>
              <a:t>Head</a:t>
            </a:r>
            <a:r>
              <a:rPr lang="en-US" sz="2000" dirty="0" smtClean="0"/>
              <a:t> </a:t>
            </a:r>
            <a:r>
              <a:rPr lang="en-US" sz="2000" b="1" dirty="0" smtClean="0"/>
              <a:t>Animation </a:t>
            </a:r>
            <a:r>
              <a:rPr lang="en-US" sz="2000" dirty="0" smtClean="0"/>
              <a:t>boxes</a:t>
            </a:r>
            <a:endParaRPr lang="en-US" sz="2000" dirty="0" smtClean="0">
              <a:solidFill>
                <a:srgbClr val="1D9BD7"/>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382" y="1887995"/>
            <a:ext cx="6551919" cy="3324693"/>
          </a:xfrm>
          <a:prstGeom prst="rect">
            <a:avLst/>
          </a:prstGeom>
        </p:spPr>
      </p:pic>
      <p:sp>
        <p:nvSpPr>
          <p:cNvPr id="9" name="Rectangle 8"/>
          <p:cNvSpPr/>
          <p:nvPr/>
        </p:nvSpPr>
        <p:spPr>
          <a:xfrm>
            <a:off x="-147917" y="-170330"/>
            <a:ext cx="4737846"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136715" y="92912"/>
            <a:ext cx="4453214"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ANIMATE </a:t>
            </a:r>
            <a:r>
              <a:rPr lang="fr-FR" sz="4000" b="1" dirty="0" smtClean="0">
                <a:solidFill>
                  <a:schemeClr val="bg1"/>
                </a:solidFill>
                <a:latin typeface="DINRoundPro-Bold" panose="020B0804020101020102" pitchFamily="34" charset="0"/>
              </a:rPr>
              <a:t>NAO </a:t>
            </a:r>
            <a:r>
              <a:rPr lang="fr-FR" sz="4000" b="1" dirty="0" smtClean="0">
                <a:solidFill>
                  <a:schemeClr val="bg1"/>
                </a:solidFill>
                <a:latin typeface="DINRoundPro-Bold" panose="020B0804020101020102" pitchFamily="34" charset="0"/>
              </a:rPr>
              <a:t>(3)</a:t>
            </a:r>
            <a:endParaRPr lang="fr-FR" sz="4000" b="1" dirty="0">
              <a:solidFill>
                <a:schemeClr val="bg1"/>
              </a:solidFill>
              <a:latin typeface="DINRoundPro-Bold" panose="020B0804020101020102" pitchFamily="34" charset="0"/>
            </a:endParaRPr>
          </a:p>
        </p:txBody>
      </p:sp>
    </p:spTree>
    <p:extLst>
      <p:ext uri="{BB962C8B-B14F-4D97-AF65-F5344CB8AC3E}">
        <p14:creationId xmlns:p14="http://schemas.microsoft.com/office/powerpoint/2010/main" val="421010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36714" y="1814723"/>
            <a:ext cx="6990818" cy="1015663"/>
          </a:xfrm>
          <a:prstGeom prst="rect">
            <a:avLst/>
          </a:prstGeom>
          <a:noFill/>
        </p:spPr>
        <p:txBody>
          <a:bodyPr wrap="square" rtlCol="0">
            <a:spAutoFit/>
          </a:bodyPr>
          <a:lstStyle/>
          <a:p>
            <a:r>
              <a:rPr lang="en-US" sz="2000" dirty="0" smtClean="0"/>
              <a:t>Create a new</a:t>
            </a:r>
            <a:r>
              <a:rPr lang="en-US" sz="2000" b="1" dirty="0" smtClean="0">
                <a:solidFill>
                  <a:srgbClr val="1D9BD7"/>
                </a:solidFill>
              </a:rPr>
              <a:t> Dialog Box</a:t>
            </a:r>
            <a:r>
              <a:rPr lang="en-US" sz="2000" b="1" i="1" dirty="0" smtClean="0"/>
              <a:t> </a:t>
            </a:r>
            <a:r>
              <a:rPr lang="en-US" sz="2000" dirty="0" smtClean="0"/>
              <a:t>and</a:t>
            </a:r>
            <a:r>
              <a:rPr lang="en-US" sz="2000" dirty="0" smtClean="0"/>
              <a:t> click on</a:t>
            </a:r>
            <a:r>
              <a:rPr lang="en-US" sz="2000" b="1" dirty="0" smtClean="0"/>
              <a:t> </a:t>
            </a:r>
            <a:r>
              <a:rPr lang="en-US" sz="2000" b="1" dirty="0" smtClean="0">
                <a:solidFill>
                  <a:srgbClr val="1D9BD7"/>
                </a:solidFill>
              </a:rPr>
              <a:t>Add a new topic.</a:t>
            </a:r>
          </a:p>
          <a:p>
            <a:endParaRPr lang="en-US" sz="2000" b="1" dirty="0" smtClean="0">
              <a:solidFill>
                <a:srgbClr val="1D9BD7"/>
              </a:solidFill>
            </a:endParaRPr>
          </a:p>
          <a:p>
            <a:r>
              <a:rPr lang="en-US" sz="2000" b="1" dirty="0" smtClean="0">
                <a:solidFill>
                  <a:srgbClr val="1D9BD7"/>
                </a:solidFill>
              </a:rPr>
              <a:t>Select the language </a:t>
            </a:r>
            <a:r>
              <a:rPr lang="en-US" sz="2000" dirty="0" smtClean="0"/>
              <a:t>and</a:t>
            </a:r>
            <a:r>
              <a:rPr lang="en-US" sz="2000" dirty="0" smtClean="0"/>
              <a:t> name it </a:t>
            </a:r>
            <a:r>
              <a:rPr lang="en-US" sz="2000" b="1" i="1" dirty="0" smtClean="0"/>
              <a:t>HelloWorld </a:t>
            </a:r>
            <a:r>
              <a:rPr lang="en-US" sz="2000" i="1" u="sng" dirty="0" smtClean="0"/>
              <a:t>(no space allowed)</a:t>
            </a:r>
            <a:endParaRPr lang="en-US" sz="2000" b="1" i="1" u="sng" dirty="0" smtClean="0"/>
          </a:p>
        </p:txBody>
      </p:sp>
      <p:sp>
        <p:nvSpPr>
          <p:cNvPr id="11" name="Rectangle 10"/>
          <p:cNvSpPr/>
          <p:nvPr/>
        </p:nvSpPr>
        <p:spPr>
          <a:xfrm>
            <a:off x="-147918" y="-188259"/>
            <a:ext cx="6566647"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4" y="92912"/>
            <a:ext cx="6282015" cy="707886"/>
          </a:xfrm>
          <a:prstGeom prst="rect">
            <a:avLst/>
          </a:prstGeom>
          <a:noFill/>
        </p:spPr>
        <p:txBody>
          <a:bodyPr wrap="square" rtlCol="0">
            <a:spAutoFit/>
          </a:bodyPr>
          <a:lstStyle/>
          <a:p>
            <a:r>
              <a:rPr lang="en-US" sz="4000" b="1" dirty="0" smtClean="0">
                <a:solidFill>
                  <a:schemeClr val="bg1"/>
                </a:solidFill>
                <a:latin typeface="DINRoundPro-Bold" panose="020B0804020101020102" pitchFamily="34" charset="0"/>
              </a:rPr>
              <a:t>PROGRAM DIALOG RULES</a:t>
            </a:r>
            <a:endParaRPr lang="en-US" sz="4000" b="1" dirty="0">
              <a:solidFill>
                <a:schemeClr val="bg1"/>
              </a:solidFill>
              <a:latin typeface="DINRoundPro-Bold" panose="020B0804020101020102" pitchFamily="34" charset="0"/>
            </a:endParaRPr>
          </a:p>
        </p:txBody>
      </p:sp>
      <p:sp>
        <p:nvSpPr>
          <p:cNvPr id="16" name="ZoneTexte 15"/>
          <p:cNvSpPr txBox="1"/>
          <p:nvPr/>
        </p:nvSpPr>
        <p:spPr>
          <a:xfrm>
            <a:off x="509214" y="3996338"/>
            <a:ext cx="4022910" cy="1015663"/>
          </a:xfrm>
          <a:prstGeom prst="rect">
            <a:avLst/>
          </a:prstGeom>
          <a:noFill/>
        </p:spPr>
        <p:txBody>
          <a:bodyPr wrap="square" rtlCol="0">
            <a:spAutoFit/>
          </a:bodyPr>
          <a:lstStyle/>
          <a:p>
            <a:r>
              <a:rPr lang="en-US" sz="2000" dirty="0" smtClean="0"/>
              <a:t>A </a:t>
            </a:r>
            <a:r>
              <a:rPr lang="en-US" sz="2000" b="1" dirty="0" smtClean="0"/>
              <a:t>new folder appears </a:t>
            </a:r>
            <a:r>
              <a:rPr lang="en-US" sz="2000" dirty="0" smtClean="0"/>
              <a:t>in your project. The first file is your </a:t>
            </a:r>
            <a:r>
              <a:rPr lang="en-US" sz="2000" b="1" dirty="0" smtClean="0"/>
              <a:t>box </a:t>
            </a:r>
            <a:r>
              <a:rPr lang="en-US" sz="2000" dirty="0" smtClean="0"/>
              <a:t>that you can drag on the main plan. </a:t>
            </a:r>
            <a:endParaRPr lang="en-US" sz="2000" dirty="0" smtClean="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965" y="1081969"/>
            <a:ext cx="3791479" cy="5477639"/>
          </a:xfrm>
          <a:prstGeom prst="rect">
            <a:avLst/>
          </a:prstGeom>
        </p:spPr>
      </p:pic>
      <p:sp>
        <p:nvSpPr>
          <p:cNvPr id="9" name="Ellipse 8"/>
          <p:cNvSpPr/>
          <p:nvPr/>
        </p:nvSpPr>
        <p:spPr>
          <a:xfrm>
            <a:off x="9539570" y="2043128"/>
            <a:ext cx="1379441" cy="504042"/>
          </a:xfrm>
          <a:prstGeom prst="ellipse">
            <a:avLst/>
          </a:prstGeom>
          <a:noFill/>
          <a:ln w="57150">
            <a:solidFill>
              <a:srgbClr val="1D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rotWithShape="1">
          <a:blip r:embed="rId4">
            <a:extLst>
              <a:ext uri="{28A0092B-C50C-407E-A947-70E740481C1C}">
                <a14:useLocalDpi xmlns:a14="http://schemas.microsoft.com/office/drawing/2010/main" val="0"/>
              </a:ext>
            </a:extLst>
          </a:blip>
          <a:srcRect r="47473" b="22489"/>
          <a:stretch/>
        </p:blipFill>
        <p:spPr>
          <a:xfrm>
            <a:off x="5354193" y="3386095"/>
            <a:ext cx="2702098" cy="3182477"/>
          </a:xfrm>
          <a:prstGeom prst="rect">
            <a:avLst/>
          </a:prstGeom>
        </p:spPr>
      </p:pic>
      <p:cxnSp>
        <p:nvCxnSpPr>
          <p:cNvPr id="14" name="Connecteur droit avec flèche 13"/>
          <p:cNvCxnSpPr/>
          <p:nvPr/>
        </p:nvCxnSpPr>
        <p:spPr>
          <a:xfrm>
            <a:off x="3254188" y="5042647"/>
            <a:ext cx="2286000" cy="658906"/>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330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36714" y="1839284"/>
            <a:ext cx="6679292" cy="1323439"/>
          </a:xfrm>
          <a:prstGeom prst="rect">
            <a:avLst/>
          </a:prstGeom>
          <a:noFill/>
        </p:spPr>
        <p:txBody>
          <a:bodyPr wrap="square" rtlCol="0">
            <a:spAutoFit/>
          </a:bodyPr>
          <a:lstStyle/>
          <a:p>
            <a:r>
              <a:rPr lang="en-US" sz="2000" dirty="0" smtClean="0"/>
              <a:t>Double-click on </a:t>
            </a:r>
            <a:r>
              <a:rPr lang="en-US" sz="2000" b="1" dirty="0" err="1" smtClean="0"/>
              <a:t>HelloWorld_enu.top</a:t>
            </a:r>
            <a:r>
              <a:rPr lang="en-US" sz="2000" b="1" dirty="0" smtClean="0"/>
              <a:t>. </a:t>
            </a:r>
            <a:r>
              <a:rPr lang="en-US" sz="2000" dirty="0" smtClean="0"/>
              <a:t>You will be able to write there </a:t>
            </a:r>
            <a:r>
              <a:rPr lang="en-US" sz="2000" b="1" i="1" dirty="0" smtClean="0">
                <a:solidFill>
                  <a:srgbClr val="1D9BD7"/>
                </a:solidFill>
              </a:rPr>
              <a:t>user rules</a:t>
            </a:r>
            <a:r>
              <a:rPr lang="en-US" sz="2000" i="1" dirty="0" smtClean="0"/>
              <a:t> </a:t>
            </a:r>
            <a:r>
              <a:rPr lang="en-US" sz="2000" dirty="0" smtClean="0"/>
              <a:t>that NAO will have to follow.</a:t>
            </a:r>
          </a:p>
          <a:p>
            <a:endParaRPr lang="en-US" sz="2000" dirty="0" smtClean="0"/>
          </a:p>
          <a:p>
            <a:r>
              <a:rPr lang="en-US" sz="2000" dirty="0" smtClean="0"/>
              <a:t>User rules have the </a:t>
            </a:r>
            <a:r>
              <a:rPr lang="en-US" sz="2000" b="1" dirty="0" smtClean="0"/>
              <a:t>following structure</a:t>
            </a:r>
            <a:r>
              <a:rPr lang="en-US" sz="2000" dirty="0" smtClean="0"/>
              <a:t>:</a:t>
            </a:r>
            <a:endParaRPr lang="en-US" sz="2000" b="1" i="1" dirty="0" smtClean="0"/>
          </a:p>
        </p:txBody>
      </p:sp>
      <p:sp>
        <p:nvSpPr>
          <p:cNvPr id="16" name="ZoneTexte 15"/>
          <p:cNvSpPr txBox="1"/>
          <p:nvPr/>
        </p:nvSpPr>
        <p:spPr>
          <a:xfrm>
            <a:off x="282388" y="4074160"/>
            <a:ext cx="5620871" cy="1323439"/>
          </a:xfrm>
          <a:prstGeom prst="rect">
            <a:avLst/>
          </a:prstGeom>
          <a:noFill/>
        </p:spPr>
        <p:txBody>
          <a:bodyPr wrap="square" rtlCol="0">
            <a:spAutoFit/>
          </a:bodyPr>
          <a:lstStyle/>
          <a:p>
            <a:pPr algn="ctr"/>
            <a:r>
              <a:rPr lang="en-US" sz="2000" b="1" dirty="0" smtClean="0"/>
              <a:t>Example:  </a:t>
            </a:r>
            <a:r>
              <a:rPr lang="en-US" sz="2000" b="1" dirty="0" smtClean="0">
                <a:solidFill>
                  <a:srgbClr val="00B050"/>
                </a:solidFill>
              </a:rPr>
              <a:t>u: </a:t>
            </a:r>
            <a:r>
              <a:rPr lang="en-US" sz="2000" b="1" dirty="0" smtClean="0">
                <a:solidFill>
                  <a:srgbClr val="1D9BD7"/>
                </a:solidFill>
              </a:rPr>
              <a:t>(hello) </a:t>
            </a:r>
            <a:r>
              <a:rPr lang="en-US" sz="2000" b="1" dirty="0" smtClean="0">
                <a:solidFill>
                  <a:srgbClr val="FF0000"/>
                </a:solidFill>
              </a:rPr>
              <a:t>hi human</a:t>
            </a:r>
          </a:p>
          <a:p>
            <a:pPr algn="ctr"/>
            <a:endParaRPr lang="en-US" sz="2000" b="1" dirty="0" smtClean="0">
              <a:solidFill>
                <a:srgbClr val="1D9BD7"/>
              </a:solidFill>
            </a:endParaRPr>
          </a:p>
          <a:p>
            <a:pPr algn="ctr"/>
            <a:r>
              <a:rPr lang="en-US" sz="2000" i="1" dirty="0" smtClean="0">
                <a:solidFill>
                  <a:srgbClr val="00B050"/>
                </a:solidFill>
              </a:rPr>
              <a:t>The rule (:u) </a:t>
            </a:r>
            <a:r>
              <a:rPr lang="en-US" sz="2000" i="1" dirty="0" smtClean="0"/>
              <a:t>states that when NAO hears</a:t>
            </a:r>
            <a:r>
              <a:rPr lang="en-US" sz="2000" i="1" dirty="0" smtClean="0"/>
              <a:t> </a:t>
            </a:r>
            <a:r>
              <a:rPr lang="en-US" sz="2000" i="1" dirty="0" smtClean="0">
                <a:solidFill>
                  <a:srgbClr val="1D9BD7"/>
                </a:solidFill>
              </a:rPr>
              <a:t>« hello » (input) </a:t>
            </a:r>
            <a:r>
              <a:rPr lang="en-US" sz="2000" i="1" dirty="0" smtClean="0"/>
              <a:t>he answers</a:t>
            </a:r>
            <a:r>
              <a:rPr lang="en-US" sz="2000" i="1" dirty="0" smtClean="0">
                <a:solidFill>
                  <a:srgbClr val="FF0000"/>
                </a:solidFill>
              </a:rPr>
              <a:t> « hi human » (output).</a:t>
            </a:r>
            <a:endParaRPr lang="en-US" sz="2000" i="1" dirty="0" smtClean="0">
              <a:solidFill>
                <a:srgbClr val="FF0000"/>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688" y="1209018"/>
            <a:ext cx="4467849" cy="5010849"/>
          </a:xfrm>
          <a:prstGeom prst="rect">
            <a:avLst/>
          </a:prstGeom>
        </p:spPr>
      </p:pic>
      <p:cxnSp>
        <p:nvCxnSpPr>
          <p:cNvPr id="9" name="Connecteur droit avec flèche 8"/>
          <p:cNvCxnSpPr/>
          <p:nvPr/>
        </p:nvCxnSpPr>
        <p:spPr>
          <a:xfrm flipV="1">
            <a:off x="7637884" y="2463101"/>
            <a:ext cx="144657" cy="595396"/>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flipV="1">
            <a:off x="8663397" y="2463101"/>
            <a:ext cx="467215" cy="495252"/>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44198" y="2996059"/>
            <a:ext cx="1494320" cy="369332"/>
          </a:xfrm>
          <a:prstGeom prst="rect">
            <a:avLst/>
          </a:prstGeom>
        </p:spPr>
        <p:txBody>
          <a:bodyPr wrap="none">
            <a:spAutoFit/>
          </a:bodyPr>
          <a:lstStyle/>
          <a:p>
            <a:r>
              <a:rPr lang="fr-FR" b="1" dirty="0" smtClean="0">
                <a:solidFill>
                  <a:srgbClr val="1D9BD7"/>
                </a:solidFill>
              </a:rPr>
              <a:t>Humain input</a:t>
            </a:r>
            <a:endParaRPr lang="fr-FR" dirty="0"/>
          </a:p>
        </p:txBody>
      </p:sp>
      <p:sp>
        <p:nvSpPr>
          <p:cNvPr id="18" name="Rectangle 17"/>
          <p:cNvSpPr/>
          <p:nvPr/>
        </p:nvSpPr>
        <p:spPr>
          <a:xfrm>
            <a:off x="8897004" y="2996059"/>
            <a:ext cx="1499898" cy="369332"/>
          </a:xfrm>
          <a:prstGeom prst="rect">
            <a:avLst/>
          </a:prstGeom>
        </p:spPr>
        <p:txBody>
          <a:bodyPr wrap="none">
            <a:spAutoFit/>
          </a:bodyPr>
          <a:lstStyle/>
          <a:p>
            <a:r>
              <a:rPr lang="fr-FR" b="1" dirty="0" smtClean="0">
                <a:solidFill>
                  <a:srgbClr val="1D9BD7"/>
                </a:solidFill>
              </a:rPr>
              <a:t>Robot Output</a:t>
            </a:r>
            <a:endParaRPr lang="fr-FR" dirty="0"/>
          </a:p>
        </p:txBody>
      </p:sp>
      <p:sp>
        <p:nvSpPr>
          <p:cNvPr id="14" name="Rectangle 13"/>
          <p:cNvSpPr/>
          <p:nvPr/>
        </p:nvSpPr>
        <p:spPr>
          <a:xfrm>
            <a:off x="-147918" y="-188259"/>
            <a:ext cx="6566647"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136714" y="92912"/>
            <a:ext cx="6282015" cy="707886"/>
          </a:xfrm>
          <a:prstGeom prst="rect">
            <a:avLst/>
          </a:prstGeom>
          <a:noFill/>
        </p:spPr>
        <p:txBody>
          <a:bodyPr wrap="square" rtlCol="0">
            <a:spAutoFit/>
          </a:bodyPr>
          <a:lstStyle/>
          <a:p>
            <a:r>
              <a:rPr lang="en-US" sz="4000" b="1" dirty="0" smtClean="0">
                <a:solidFill>
                  <a:schemeClr val="bg1"/>
                </a:solidFill>
                <a:latin typeface="DINRoundPro-Bold" panose="020B0804020101020102" pitchFamily="34" charset="0"/>
              </a:rPr>
              <a:t>PROGRAM DIALOG RULES</a:t>
            </a:r>
            <a:endParaRPr lang="en-US" sz="4000" b="1" dirty="0">
              <a:solidFill>
                <a:schemeClr val="bg1"/>
              </a:solidFill>
              <a:latin typeface="DINRoundPro-Bold" panose="020B0804020101020102" pitchFamily="34" charset="0"/>
            </a:endParaRPr>
          </a:p>
        </p:txBody>
      </p:sp>
    </p:spTree>
    <p:extLst>
      <p:ext uri="{BB962C8B-B14F-4D97-AF65-F5344CB8AC3E}">
        <p14:creationId xmlns:p14="http://schemas.microsoft.com/office/powerpoint/2010/main" val="1432193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942413" y="1276108"/>
            <a:ext cx="10257862" cy="400110"/>
          </a:xfrm>
          <a:prstGeom prst="rect">
            <a:avLst/>
          </a:prstGeom>
          <a:noFill/>
        </p:spPr>
        <p:txBody>
          <a:bodyPr wrap="square" rtlCol="0">
            <a:spAutoFit/>
          </a:bodyPr>
          <a:lstStyle/>
          <a:p>
            <a:r>
              <a:rPr lang="en-US" sz="2000" dirty="0" smtClean="0"/>
              <a:t>To </a:t>
            </a:r>
            <a:r>
              <a:rPr lang="en-US" sz="2000" b="1" dirty="0" smtClean="0"/>
              <a:t>optimize the dialog</a:t>
            </a:r>
            <a:r>
              <a:rPr lang="en-US" sz="2000" dirty="0" smtClean="0"/>
              <a:t>, </a:t>
            </a:r>
            <a:r>
              <a:rPr lang="en-US" sz="2000" dirty="0" smtClean="0"/>
              <a:t>we can improve the rules structure</a:t>
            </a:r>
            <a:r>
              <a:rPr lang="en-US" sz="2000" dirty="0" smtClean="0"/>
              <a:t>. Here are some </a:t>
            </a:r>
            <a:r>
              <a:rPr lang="en-US" sz="2000" b="1" dirty="0" smtClean="0"/>
              <a:t>examples</a:t>
            </a:r>
            <a:r>
              <a:rPr lang="en-US" sz="2000" dirty="0" smtClean="0"/>
              <a:t>:</a:t>
            </a:r>
            <a:endParaRPr lang="en-US" sz="2000" b="1" i="1" dirty="0" smtClean="0"/>
          </a:p>
        </p:txBody>
      </p:sp>
      <p:sp>
        <p:nvSpPr>
          <p:cNvPr id="11" name="Rectangle 10"/>
          <p:cNvSpPr/>
          <p:nvPr/>
        </p:nvSpPr>
        <p:spPr>
          <a:xfrm>
            <a:off x="-147916" y="-188259"/>
            <a:ext cx="5262834"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4" y="92912"/>
            <a:ext cx="10782297"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RULES STRUCTURE</a:t>
            </a:r>
            <a:endParaRPr lang="fr-FR" sz="4000" b="1" dirty="0">
              <a:solidFill>
                <a:schemeClr val="bg1"/>
              </a:solidFill>
              <a:latin typeface="DINRoundPro-Bold" panose="020B0804020101020102" pitchFamily="34" charset="0"/>
            </a:endParaRPr>
          </a:p>
        </p:txBody>
      </p:sp>
      <p:grpSp>
        <p:nvGrpSpPr>
          <p:cNvPr id="4" name="Groupe 3"/>
          <p:cNvGrpSpPr/>
          <p:nvPr/>
        </p:nvGrpSpPr>
        <p:grpSpPr>
          <a:xfrm>
            <a:off x="-1095" y="2234807"/>
            <a:ext cx="6030412" cy="2173349"/>
            <a:chOff x="-1095" y="2234807"/>
            <a:chExt cx="6030412" cy="2173349"/>
          </a:xfrm>
        </p:grpSpPr>
        <p:sp>
          <p:nvSpPr>
            <p:cNvPr id="3" name="Rectangle 2"/>
            <p:cNvSpPr/>
            <p:nvPr/>
          </p:nvSpPr>
          <p:spPr>
            <a:xfrm>
              <a:off x="-1095" y="2234807"/>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706077" y="2793396"/>
              <a:ext cx="4408840" cy="1015663"/>
            </a:xfrm>
            <a:prstGeom prst="rect">
              <a:avLst/>
            </a:prstGeom>
            <a:noFill/>
          </p:spPr>
          <p:txBody>
            <a:bodyPr wrap="square" rtlCol="0">
              <a:spAutoFit/>
            </a:bodyPr>
            <a:lstStyle/>
            <a:p>
              <a:pPr algn="ctr"/>
              <a:r>
                <a:rPr lang="en-US" sz="2000" b="1" u="sng" dirty="0" smtClean="0"/>
                <a:t>Example 1</a:t>
              </a:r>
              <a:r>
                <a:rPr lang="en-US" sz="2000" b="1" dirty="0" smtClean="0"/>
                <a:t>:  </a:t>
              </a:r>
              <a:r>
                <a:rPr lang="en-US" sz="2000" b="1" dirty="0" smtClean="0">
                  <a:solidFill>
                    <a:srgbClr val="00B050"/>
                  </a:solidFill>
                </a:rPr>
                <a:t>u: </a:t>
              </a:r>
              <a:r>
                <a:rPr lang="en-US" sz="2000" b="1" dirty="0" smtClean="0">
                  <a:solidFill>
                    <a:schemeClr val="accent1"/>
                  </a:solidFill>
                </a:rPr>
                <a:t>(hello robot) </a:t>
              </a:r>
              <a:r>
                <a:rPr lang="en-US" sz="2000" b="1" dirty="0" smtClean="0">
                  <a:solidFill>
                    <a:srgbClr val="FF0000"/>
                  </a:solidFill>
                </a:rPr>
                <a:t>hi human</a:t>
              </a:r>
            </a:p>
            <a:p>
              <a:pPr algn="ctr"/>
              <a:endParaRPr lang="en-US" sz="2000" b="1" dirty="0" smtClean="0"/>
            </a:p>
            <a:p>
              <a:pPr algn="ctr"/>
              <a:r>
                <a:rPr lang="en-US" sz="2000" dirty="0" smtClean="0"/>
                <a:t>There is 1 input and 1 output</a:t>
              </a:r>
              <a:endParaRPr lang="en-US" sz="2000" dirty="0"/>
            </a:p>
          </p:txBody>
        </p:sp>
      </p:grpSp>
      <p:grpSp>
        <p:nvGrpSpPr>
          <p:cNvPr id="5" name="Groupe 4"/>
          <p:cNvGrpSpPr/>
          <p:nvPr/>
        </p:nvGrpSpPr>
        <p:grpSpPr>
          <a:xfrm>
            <a:off x="6167341" y="2217554"/>
            <a:ext cx="6030412" cy="2173349"/>
            <a:chOff x="6167341" y="2217554"/>
            <a:chExt cx="6030412" cy="2173349"/>
          </a:xfrm>
        </p:grpSpPr>
        <p:sp>
          <p:nvSpPr>
            <p:cNvPr id="9" name="Rectangle 8"/>
            <p:cNvSpPr/>
            <p:nvPr/>
          </p:nvSpPr>
          <p:spPr>
            <a:xfrm>
              <a:off x="6167341" y="2217554"/>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396215" y="2793396"/>
              <a:ext cx="5572664" cy="1015663"/>
            </a:xfrm>
            <a:prstGeom prst="rect">
              <a:avLst/>
            </a:prstGeom>
            <a:noFill/>
          </p:spPr>
          <p:txBody>
            <a:bodyPr wrap="square" rtlCol="0">
              <a:spAutoFit/>
            </a:bodyPr>
            <a:lstStyle/>
            <a:p>
              <a:pPr algn="ctr"/>
              <a:r>
                <a:rPr lang="en-US" sz="2000" b="1" u="sng" dirty="0" smtClean="0"/>
                <a:t>Example 2</a:t>
              </a:r>
              <a:r>
                <a:rPr lang="en-US" sz="2000" b="1" dirty="0" smtClean="0"/>
                <a:t>:  </a:t>
              </a:r>
              <a:r>
                <a:rPr lang="en-US" sz="2000" b="1" dirty="0" smtClean="0">
                  <a:solidFill>
                    <a:srgbClr val="00B050"/>
                  </a:solidFill>
                </a:rPr>
                <a:t>u:</a:t>
              </a:r>
              <a:r>
                <a:rPr lang="en-US" sz="2000" b="1" dirty="0" smtClean="0"/>
                <a:t> </a:t>
              </a:r>
              <a:r>
                <a:rPr lang="en-US" sz="2000" b="1" dirty="0" smtClean="0">
                  <a:solidFill>
                    <a:srgbClr val="1D9BD7"/>
                  </a:solidFill>
                </a:rPr>
                <a:t>([hello greetings howdy])</a:t>
              </a:r>
              <a:r>
                <a:rPr lang="en-US" sz="2000" b="1" dirty="0" smtClean="0"/>
                <a:t> </a:t>
              </a:r>
              <a:r>
                <a:rPr lang="en-US" sz="2000" b="1" dirty="0" smtClean="0">
                  <a:solidFill>
                    <a:srgbClr val="FF0000"/>
                  </a:solidFill>
                </a:rPr>
                <a:t>hi human</a:t>
              </a:r>
            </a:p>
            <a:p>
              <a:pPr algn="ctr"/>
              <a:endParaRPr lang="en-US" sz="2000" dirty="0" smtClean="0"/>
            </a:p>
            <a:p>
              <a:pPr algn="ctr"/>
              <a:r>
                <a:rPr lang="en-US" sz="2000" dirty="0" smtClean="0"/>
                <a:t>There are different possible inputs and one output</a:t>
              </a:r>
              <a:endParaRPr lang="en-US" sz="2000" dirty="0"/>
            </a:p>
          </p:txBody>
        </p:sp>
      </p:grpSp>
      <p:grpSp>
        <p:nvGrpSpPr>
          <p:cNvPr id="6" name="Groupe 5"/>
          <p:cNvGrpSpPr/>
          <p:nvPr/>
        </p:nvGrpSpPr>
        <p:grpSpPr>
          <a:xfrm>
            <a:off x="0" y="4521461"/>
            <a:ext cx="6030412" cy="2173349"/>
            <a:chOff x="0" y="4521461"/>
            <a:chExt cx="6030412" cy="2173349"/>
          </a:xfrm>
        </p:grpSpPr>
        <p:sp>
          <p:nvSpPr>
            <p:cNvPr id="13" name="Rectangle 12"/>
            <p:cNvSpPr/>
            <p:nvPr/>
          </p:nvSpPr>
          <p:spPr>
            <a:xfrm>
              <a:off x="0" y="4521461"/>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102797" y="4792527"/>
              <a:ext cx="5926520" cy="1631216"/>
            </a:xfrm>
            <a:prstGeom prst="rect">
              <a:avLst/>
            </a:prstGeom>
            <a:noFill/>
          </p:spPr>
          <p:txBody>
            <a:bodyPr wrap="square" rtlCol="0">
              <a:spAutoFit/>
            </a:bodyPr>
            <a:lstStyle/>
            <a:p>
              <a:pPr algn="ctr"/>
              <a:r>
                <a:rPr lang="en-US" sz="2000" b="1" u="sng" dirty="0" smtClean="0"/>
                <a:t>Example 3</a:t>
              </a:r>
              <a:r>
                <a:rPr lang="en-US" sz="2000" b="1" dirty="0" smtClean="0"/>
                <a:t>:  </a:t>
              </a:r>
              <a:r>
                <a:rPr lang="en-US" sz="2000" b="1" dirty="0" smtClean="0">
                  <a:solidFill>
                    <a:srgbClr val="00B050"/>
                  </a:solidFill>
                </a:rPr>
                <a:t>u:</a:t>
              </a:r>
              <a:r>
                <a:rPr lang="en-US" sz="2000" b="1" dirty="0" smtClean="0"/>
                <a:t> </a:t>
              </a:r>
              <a:r>
                <a:rPr lang="en-US" sz="2000" b="1" dirty="0" smtClean="0">
                  <a:solidFill>
                    <a:srgbClr val="1D9BD7"/>
                  </a:solidFill>
                </a:rPr>
                <a:t>([</a:t>
              </a:r>
              <a:r>
                <a:rPr lang="en-US" altLang="fr-FR" sz="2000" b="1" dirty="0" smtClean="0">
                  <a:solidFill>
                    <a:srgbClr val="1D9BD7"/>
                  </a:solidFill>
                  <a:cs typeface="Times New Roman" panose="02020603050405020304" pitchFamily="18" charset="0"/>
                </a:rPr>
                <a:t>"</a:t>
              </a:r>
              <a:r>
                <a:rPr lang="en-US" sz="2000" b="1" dirty="0" smtClean="0">
                  <a:solidFill>
                    <a:srgbClr val="1D9BD7"/>
                  </a:solidFill>
                </a:rPr>
                <a:t>hello robot</a:t>
              </a:r>
              <a:r>
                <a:rPr lang="en-US" altLang="fr-FR" sz="2000" b="1" dirty="0" smtClean="0">
                  <a:solidFill>
                    <a:srgbClr val="1D9BD7"/>
                  </a:solidFill>
                  <a:cs typeface="Times New Roman" panose="02020603050405020304" pitchFamily="18" charset="0"/>
                </a:rPr>
                <a:t>"</a:t>
              </a:r>
              <a:r>
                <a:rPr lang="en-US" sz="2000" b="1" dirty="0" smtClean="0">
                  <a:solidFill>
                    <a:srgbClr val="1D9BD7"/>
                  </a:solidFill>
                </a:rPr>
                <a:t> greetings howdy]) </a:t>
              </a:r>
              <a:r>
                <a:rPr lang="en-US" sz="2000" b="1" dirty="0" smtClean="0">
                  <a:solidFill>
                    <a:srgbClr val="FF0000"/>
                  </a:solidFill>
                </a:rPr>
                <a:t>[hi hey hello]</a:t>
              </a:r>
            </a:p>
            <a:p>
              <a:pPr algn="ctr"/>
              <a:endParaRPr lang="fr-FR" sz="2000" dirty="0"/>
            </a:p>
            <a:p>
              <a:pPr algn="ctr"/>
              <a:r>
                <a:rPr lang="en-US" sz="2000" dirty="0"/>
                <a:t>There are </a:t>
              </a:r>
              <a:r>
                <a:rPr lang="en-US" sz="2000" dirty="0" smtClean="0"/>
                <a:t>different possible </a:t>
              </a:r>
              <a:r>
                <a:rPr lang="en-US" sz="2000" dirty="0"/>
                <a:t>inputs </a:t>
              </a:r>
              <a:r>
                <a:rPr lang="en-US" sz="2000" dirty="0" smtClean="0"/>
                <a:t>and some are made of several words and also different </a:t>
              </a:r>
              <a:r>
                <a:rPr lang="fr-FR" sz="2000" dirty="0" smtClean="0"/>
                <a:t>outputs</a:t>
              </a:r>
              <a:endParaRPr lang="fr-FR" sz="2000" dirty="0"/>
            </a:p>
          </p:txBody>
        </p:sp>
      </p:grpSp>
      <p:grpSp>
        <p:nvGrpSpPr>
          <p:cNvPr id="17" name="Groupe 16"/>
          <p:cNvGrpSpPr/>
          <p:nvPr/>
        </p:nvGrpSpPr>
        <p:grpSpPr>
          <a:xfrm>
            <a:off x="6167341" y="4524706"/>
            <a:ext cx="6030412" cy="2173349"/>
            <a:chOff x="6167341" y="4524706"/>
            <a:chExt cx="6030412" cy="2173349"/>
          </a:xfrm>
        </p:grpSpPr>
        <p:sp>
          <p:nvSpPr>
            <p:cNvPr id="15" name="Rectangle 14"/>
            <p:cNvSpPr/>
            <p:nvPr/>
          </p:nvSpPr>
          <p:spPr>
            <a:xfrm>
              <a:off x="6167341" y="4524706"/>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6418052" y="4742607"/>
              <a:ext cx="5550827" cy="1631216"/>
            </a:xfrm>
            <a:prstGeom prst="rect">
              <a:avLst/>
            </a:prstGeom>
            <a:noFill/>
          </p:spPr>
          <p:txBody>
            <a:bodyPr wrap="square" rtlCol="0">
              <a:spAutoFit/>
            </a:bodyPr>
            <a:lstStyle/>
            <a:p>
              <a:pPr algn="ctr"/>
              <a:r>
                <a:rPr lang="fr-FR" sz="2000" b="1" u="sng" dirty="0" err="1" smtClean="0"/>
                <a:t>Example</a:t>
              </a:r>
              <a:r>
                <a:rPr lang="fr-FR" sz="2000" b="1" u="sng" dirty="0" smtClean="0"/>
                <a:t> </a:t>
              </a:r>
              <a:r>
                <a:rPr lang="fr-FR" sz="2000" b="1" u="sng" dirty="0"/>
                <a:t>4</a:t>
              </a:r>
              <a:r>
                <a:rPr lang="fr-FR" sz="2000" b="1" dirty="0"/>
                <a:t>:  </a:t>
              </a:r>
              <a:r>
                <a:rPr lang="fr-FR" sz="2000" b="1" dirty="0">
                  <a:solidFill>
                    <a:srgbClr val="00B050"/>
                  </a:solidFill>
                </a:rPr>
                <a:t>u:</a:t>
              </a:r>
              <a:r>
                <a:rPr lang="fr-FR" sz="2000" b="1" dirty="0"/>
                <a:t> </a:t>
              </a:r>
              <a:r>
                <a:rPr lang="fr-FR" sz="2000" b="1" dirty="0" smtClean="0">
                  <a:solidFill>
                    <a:srgbClr val="1D9BD7"/>
                  </a:solidFill>
                </a:rPr>
                <a:t>([</a:t>
              </a:r>
              <a:r>
                <a:rPr lang="fr-FR" sz="2000" b="1" dirty="0">
                  <a:solidFill>
                    <a:srgbClr val="1D9BD7"/>
                  </a:solidFill>
                </a:rPr>
                <a:t>hello </a:t>
              </a:r>
              <a:r>
                <a:rPr lang="fr-FR" sz="2000" b="1" dirty="0" err="1">
                  <a:solidFill>
                    <a:srgbClr val="1D9BD7"/>
                  </a:solidFill>
                </a:rPr>
                <a:t>greetings</a:t>
              </a:r>
              <a:r>
                <a:rPr lang="fr-FR" sz="2000" b="1" dirty="0">
                  <a:solidFill>
                    <a:srgbClr val="1D9BD7"/>
                  </a:solidFill>
                </a:rPr>
                <a:t> </a:t>
              </a:r>
              <a:r>
                <a:rPr lang="fr-FR" sz="2000" b="1" dirty="0" err="1">
                  <a:solidFill>
                    <a:srgbClr val="1D9BD7"/>
                  </a:solidFill>
                </a:rPr>
                <a:t>howdy</a:t>
              </a:r>
              <a:r>
                <a:rPr lang="fr-FR" sz="2000" b="1" dirty="0" smtClean="0">
                  <a:solidFill>
                    <a:srgbClr val="1D9BD7"/>
                  </a:solidFill>
                </a:rPr>
                <a:t>]) </a:t>
              </a:r>
              <a:r>
                <a:rPr lang="fr-FR" sz="2000" b="1" dirty="0" smtClean="0">
                  <a:solidFill>
                    <a:srgbClr val="FF0000"/>
                  </a:solidFill>
                </a:rPr>
                <a:t>[hi hey </a:t>
              </a:r>
              <a:r>
                <a:rPr lang="fr-FR" altLang="fr-FR" sz="2000" b="1" dirty="0" smtClean="0">
                  <a:solidFill>
                    <a:srgbClr val="FF0000"/>
                  </a:solidFill>
                  <a:cs typeface="Times New Roman" panose="02020603050405020304" pitchFamily="18" charset="0"/>
                </a:rPr>
                <a:t>"</a:t>
              </a:r>
              <a:r>
                <a:rPr lang="fr-FR" sz="2000" b="1" dirty="0" smtClean="0">
                  <a:solidFill>
                    <a:srgbClr val="FF0000"/>
                  </a:solidFill>
                </a:rPr>
                <a:t>hello </a:t>
              </a:r>
              <a:r>
                <a:rPr lang="fr-FR" sz="2000" b="1" dirty="0" err="1" smtClean="0">
                  <a:solidFill>
                    <a:srgbClr val="FF0000"/>
                  </a:solidFill>
                </a:rPr>
                <a:t>human</a:t>
              </a:r>
              <a:r>
                <a:rPr lang="fr-FR" altLang="fr-FR" sz="2000" b="1" dirty="0" smtClean="0">
                  <a:solidFill>
                    <a:srgbClr val="FF0000"/>
                  </a:solidFill>
                  <a:cs typeface="Times New Roman" panose="02020603050405020304" pitchFamily="18" charset="0"/>
                </a:rPr>
                <a:t>"</a:t>
              </a:r>
              <a:r>
                <a:rPr lang="fr-FR" sz="2000" b="1" dirty="0" smtClean="0">
                  <a:solidFill>
                    <a:srgbClr val="FF0000"/>
                  </a:solidFill>
                </a:rPr>
                <a:t>]</a:t>
              </a:r>
              <a:endParaRPr lang="fr-FR" sz="2000" b="1" dirty="0">
                <a:solidFill>
                  <a:srgbClr val="FF0000"/>
                </a:solidFill>
              </a:endParaRPr>
            </a:p>
            <a:p>
              <a:pPr algn="ctr"/>
              <a:endParaRPr lang="en-US" sz="2000" dirty="0" smtClean="0"/>
            </a:p>
            <a:p>
              <a:pPr algn="ctr"/>
              <a:r>
                <a:rPr lang="en-US" sz="2000" dirty="0" smtClean="0"/>
                <a:t>There </a:t>
              </a:r>
              <a:r>
                <a:rPr lang="en-US" sz="2000" dirty="0"/>
                <a:t>are different possible inputs and also different </a:t>
              </a:r>
              <a:r>
                <a:rPr lang="en-US" sz="2000" dirty="0" smtClean="0"/>
                <a:t>outputs with some made of several words</a:t>
              </a:r>
              <a:endParaRPr lang="en-US" sz="2000" dirty="0"/>
            </a:p>
          </p:txBody>
        </p:sp>
      </p:grpSp>
    </p:spTree>
    <p:extLst>
      <p:ext uri="{BB962C8B-B14F-4D97-AF65-F5344CB8AC3E}">
        <p14:creationId xmlns:p14="http://schemas.microsoft.com/office/powerpoint/2010/main" val="384863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7916" y="-188259"/>
            <a:ext cx="3052482"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136714" y="92912"/>
            <a:ext cx="10782297" cy="707886"/>
          </a:xfrm>
          <a:prstGeom prst="rect">
            <a:avLst/>
          </a:prstGeom>
          <a:noFill/>
        </p:spPr>
        <p:txBody>
          <a:bodyPr wrap="square" rtlCol="0">
            <a:spAutoFit/>
          </a:bodyPr>
          <a:lstStyle/>
          <a:p>
            <a:r>
              <a:rPr lang="en-US" sz="4000" b="1" dirty="0" smtClean="0">
                <a:solidFill>
                  <a:schemeClr val="bg1"/>
                </a:solidFill>
                <a:latin typeface="DINRoundPro-Bold" panose="020B0804020101020102" pitchFamily="34" charset="0"/>
              </a:rPr>
              <a:t>EXERCISE</a:t>
            </a:r>
            <a:endParaRPr lang="en-US" sz="4000" b="1" dirty="0">
              <a:solidFill>
                <a:schemeClr val="bg1"/>
              </a:solidFill>
              <a:latin typeface="DINRoundPro-Bold" panose="020B0804020101020102" pitchFamily="34" charset="0"/>
            </a:endParaRPr>
          </a:p>
        </p:txBody>
      </p:sp>
      <p:sp>
        <p:nvSpPr>
          <p:cNvPr id="20" name="ZoneTexte 19"/>
          <p:cNvSpPr txBox="1"/>
          <p:nvPr/>
        </p:nvSpPr>
        <p:spPr>
          <a:xfrm>
            <a:off x="513232" y="1299292"/>
            <a:ext cx="11952192" cy="400110"/>
          </a:xfrm>
          <a:prstGeom prst="rect">
            <a:avLst/>
          </a:prstGeom>
          <a:noFill/>
        </p:spPr>
        <p:txBody>
          <a:bodyPr wrap="square" rtlCol="0">
            <a:spAutoFit/>
          </a:bodyPr>
          <a:lstStyle/>
          <a:p>
            <a:r>
              <a:rPr lang="en-US" sz="2000" dirty="0" smtClean="0"/>
              <a:t>Use the examples to write </a:t>
            </a:r>
            <a:r>
              <a:rPr lang="en-US" sz="2000" b="1" dirty="0" smtClean="0">
                <a:solidFill>
                  <a:srgbClr val="1D9BD7"/>
                </a:solidFill>
              </a:rPr>
              <a:t>user rules</a:t>
            </a:r>
            <a:r>
              <a:rPr lang="en-US" sz="2000" b="1" dirty="0" smtClean="0">
                <a:solidFill>
                  <a:srgbClr val="1D9BD7"/>
                </a:solidFill>
              </a:rPr>
              <a:t> </a:t>
            </a:r>
            <a:r>
              <a:rPr lang="en-US" sz="2000" dirty="0" smtClean="0"/>
              <a:t>allowing </a:t>
            </a:r>
            <a:r>
              <a:rPr lang="en-US" sz="2000" dirty="0" smtClean="0"/>
              <a:t>NAO to introduce himself when asked</a:t>
            </a:r>
            <a:endParaRPr lang="en-US" sz="2000" b="1" i="1" dirty="0" smtClean="0"/>
          </a:p>
        </p:txBody>
      </p:sp>
      <p:grpSp>
        <p:nvGrpSpPr>
          <p:cNvPr id="21" name="Groupe 20"/>
          <p:cNvGrpSpPr/>
          <p:nvPr/>
        </p:nvGrpSpPr>
        <p:grpSpPr>
          <a:xfrm>
            <a:off x="-1095" y="2234807"/>
            <a:ext cx="6030412" cy="2173349"/>
            <a:chOff x="-1095" y="2234807"/>
            <a:chExt cx="6030412" cy="2173349"/>
          </a:xfrm>
        </p:grpSpPr>
        <p:sp>
          <p:nvSpPr>
            <p:cNvPr id="22" name="Rectangle 21"/>
            <p:cNvSpPr/>
            <p:nvPr/>
          </p:nvSpPr>
          <p:spPr>
            <a:xfrm>
              <a:off x="-1095" y="2234807"/>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706077" y="2793396"/>
              <a:ext cx="4408840" cy="1015663"/>
            </a:xfrm>
            <a:prstGeom prst="rect">
              <a:avLst/>
            </a:prstGeom>
            <a:noFill/>
          </p:spPr>
          <p:txBody>
            <a:bodyPr wrap="square" rtlCol="0">
              <a:spAutoFit/>
            </a:bodyPr>
            <a:lstStyle/>
            <a:p>
              <a:pPr algn="ctr"/>
              <a:r>
                <a:rPr lang="en-US" sz="2000" b="1" u="sng" dirty="0" smtClean="0"/>
                <a:t>Example 1</a:t>
              </a:r>
              <a:r>
                <a:rPr lang="en-US" sz="2000" b="1" dirty="0" smtClean="0"/>
                <a:t>:  </a:t>
              </a:r>
              <a:r>
                <a:rPr lang="en-US" sz="2000" b="1" dirty="0" smtClean="0">
                  <a:solidFill>
                    <a:srgbClr val="00B050"/>
                  </a:solidFill>
                </a:rPr>
                <a:t>u: </a:t>
              </a:r>
              <a:r>
                <a:rPr lang="en-US" sz="2000" b="1" dirty="0" smtClean="0">
                  <a:solidFill>
                    <a:srgbClr val="1D9BD7"/>
                  </a:solidFill>
                </a:rPr>
                <a:t>(hello robot) </a:t>
              </a:r>
              <a:r>
                <a:rPr lang="en-US" sz="2000" b="1" dirty="0" smtClean="0">
                  <a:solidFill>
                    <a:srgbClr val="FF0000"/>
                  </a:solidFill>
                </a:rPr>
                <a:t>hi human</a:t>
              </a:r>
            </a:p>
            <a:p>
              <a:pPr algn="ctr"/>
              <a:endParaRPr lang="en-US" sz="2000" b="1" dirty="0" smtClean="0"/>
            </a:p>
            <a:p>
              <a:pPr algn="ctr"/>
              <a:r>
                <a:rPr lang="en-US" sz="2000" dirty="0" smtClean="0"/>
                <a:t>There is 1 input and 1 output</a:t>
              </a:r>
              <a:endParaRPr lang="en-US" sz="2000" dirty="0"/>
            </a:p>
          </p:txBody>
        </p:sp>
      </p:grpSp>
      <p:grpSp>
        <p:nvGrpSpPr>
          <p:cNvPr id="24" name="Groupe 23"/>
          <p:cNvGrpSpPr/>
          <p:nvPr/>
        </p:nvGrpSpPr>
        <p:grpSpPr>
          <a:xfrm>
            <a:off x="6167341" y="2217554"/>
            <a:ext cx="6030412" cy="2173349"/>
            <a:chOff x="6167341" y="2217554"/>
            <a:chExt cx="6030412" cy="2173349"/>
          </a:xfrm>
        </p:grpSpPr>
        <p:sp>
          <p:nvSpPr>
            <p:cNvPr id="25" name="Rectangle 24"/>
            <p:cNvSpPr/>
            <p:nvPr/>
          </p:nvSpPr>
          <p:spPr>
            <a:xfrm>
              <a:off x="6167341" y="2217554"/>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6396215" y="2793396"/>
              <a:ext cx="5572664" cy="1015663"/>
            </a:xfrm>
            <a:prstGeom prst="rect">
              <a:avLst/>
            </a:prstGeom>
            <a:noFill/>
          </p:spPr>
          <p:txBody>
            <a:bodyPr wrap="square" rtlCol="0">
              <a:spAutoFit/>
            </a:bodyPr>
            <a:lstStyle/>
            <a:p>
              <a:pPr algn="ctr"/>
              <a:r>
                <a:rPr lang="en-US" sz="2000" b="1" u="sng" dirty="0" smtClean="0"/>
                <a:t>Example 2</a:t>
              </a:r>
              <a:r>
                <a:rPr lang="en-US" sz="2000" b="1" dirty="0" smtClean="0"/>
                <a:t>:  </a:t>
              </a:r>
              <a:r>
                <a:rPr lang="en-US" sz="2000" b="1" dirty="0" smtClean="0">
                  <a:solidFill>
                    <a:srgbClr val="00B050"/>
                  </a:solidFill>
                </a:rPr>
                <a:t>u:</a:t>
              </a:r>
              <a:r>
                <a:rPr lang="en-US" sz="2000" b="1" dirty="0" smtClean="0"/>
                <a:t> </a:t>
              </a:r>
              <a:r>
                <a:rPr lang="en-US" sz="2000" b="1" dirty="0" smtClean="0">
                  <a:solidFill>
                    <a:srgbClr val="1D9BD7"/>
                  </a:solidFill>
                </a:rPr>
                <a:t>([hello greetings howdy])</a:t>
              </a:r>
              <a:r>
                <a:rPr lang="en-US" sz="2000" b="1" dirty="0" smtClean="0"/>
                <a:t> </a:t>
              </a:r>
              <a:r>
                <a:rPr lang="en-US" sz="2000" b="1" dirty="0" smtClean="0">
                  <a:solidFill>
                    <a:srgbClr val="FF0000"/>
                  </a:solidFill>
                </a:rPr>
                <a:t>hi human</a:t>
              </a:r>
            </a:p>
            <a:p>
              <a:pPr algn="ctr"/>
              <a:endParaRPr lang="en-US" sz="2000" dirty="0" smtClean="0"/>
            </a:p>
            <a:p>
              <a:pPr algn="ctr"/>
              <a:r>
                <a:rPr lang="en-US" sz="2000" dirty="0" smtClean="0"/>
                <a:t>There are different possible inputs and one output</a:t>
              </a:r>
              <a:endParaRPr lang="en-US" sz="2000" dirty="0"/>
            </a:p>
          </p:txBody>
        </p:sp>
      </p:grpSp>
      <p:grpSp>
        <p:nvGrpSpPr>
          <p:cNvPr id="27" name="Groupe 26"/>
          <p:cNvGrpSpPr/>
          <p:nvPr/>
        </p:nvGrpSpPr>
        <p:grpSpPr>
          <a:xfrm>
            <a:off x="0" y="4521461"/>
            <a:ext cx="6030412" cy="2173349"/>
            <a:chOff x="0" y="4521461"/>
            <a:chExt cx="6030412" cy="2173349"/>
          </a:xfrm>
        </p:grpSpPr>
        <p:sp>
          <p:nvSpPr>
            <p:cNvPr id="28" name="Rectangle 27"/>
            <p:cNvSpPr/>
            <p:nvPr/>
          </p:nvSpPr>
          <p:spPr>
            <a:xfrm>
              <a:off x="0" y="4521461"/>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p:cNvSpPr txBox="1"/>
            <p:nvPr/>
          </p:nvSpPr>
          <p:spPr>
            <a:xfrm>
              <a:off x="102797" y="4792527"/>
              <a:ext cx="5926520" cy="1631216"/>
            </a:xfrm>
            <a:prstGeom prst="rect">
              <a:avLst/>
            </a:prstGeom>
            <a:noFill/>
          </p:spPr>
          <p:txBody>
            <a:bodyPr wrap="square" rtlCol="0">
              <a:spAutoFit/>
            </a:bodyPr>
            <a:lstStyle/>
            <a:p>
              <a:pPr algn="ctr"/>
              <a:r>
                <a:rPr lang="fr-FR" sz="2000" b="1" u="sng" dirty="0" err="1" smtClean="0"/>
                <a:t>Example</a:t>
              </a:r>
              <a:r>
                <a:rPr lang="fr-FR" sz="2000" b="1" u="sng" dirty="0" smtClean="0"/>
                <a:t> </a:t>
              </a:r>
              <a:r>
                <a:rPr lang="fr-FR" sz="2000" b="1" u="sng" dirty="0"/>
                <a:t>3</a:t>
              </a:r>
              <a:r>
                <a:rPr lang="fr-FR" sz="2000" b="1" dirty="0"/>
                <a:t>:  </a:t>
              </a:r>
              <a:r>
                <a:rPr lang="fr-FR" sz="2000" b="1" dirty="0">
                  <a:solidFill>
                    <a:srgbClr val="00B050"/>
                  </a:solidFill>
                </a:rPr>
                <a:t>u:</a:t>
              </a:r>
              <a:r>
                <a:rPr lang="fr-FR" sz="2000" b="1" dirty="0"/>
                <a:t> </a:t>
              </a:r>
              <a:r>
                <a:rPr lang="fr-FR" sz="2000" b="1" dirty="0" smtClean="0">
                  <a:solidFill>
                    <a:srgbClr val="1D9BD7"/>
                  </a:solidFill>
                </a:rPr>
                <a:t>([</a:t>
              </a:r>
              <a:r>
                <a:rPr lang="fr-FR" altLang="fr-FR" sz="2000" b="1" dirty="0" smtClean="0">
                  <a:solidFill>
                    <a:srgbClr val="1D9BD7"/>
                  </a:solidFill>
                  <a:cs typeface="Times New Roman" panose="02020603050405020304" pitchFamily="18" charset="0"/>
                </a:rPr>
                <a:t>"</a:t>
              </a:r>
              <a:r>
                <a:rPr lang="fr-FR" sz="2000" b="1" dirty="0" smtClean="0">
                  <a:solidFill>
                    <a:srgbClr val="1D9BD7"/>
                  </a:solidFill>
                </a:rPr>
                <a:t>hello robot</a:t>
              </a:r>
              <a:r>
                <a:rPr lang="fr-FR" altLang="fr-FR" sz="2000" b="1" dirty="0" smtClean="0">
                  <a:solidFill>
                    <a:srgbClr val="1D9BD7"/>
                  </a:solidFill>
                  <a:cs typeface="Times New Roman" panose="02020603050405020304" pitchFamily="18" charset="0"/>
                </a:rPr>
                <a:t>" </a:t>
              </a:r>
              <a:r>
                <a:rPr lang="fr-FR" sz="2000" b="1" dirty="0" err="1" smtClean="0">
                  <a:solidFill>
                    <a:srgbClr val="1D9BD7"/>
                  </a:solidFill>
                </a:rPr>
                <a:t>greetings</a:t>
              </a:r>
              <a:r>
                <a:rPr lang="fr-FR" sz="2000" b="1" dirty="0" smtClean="0">
                  <a:solidFill>
                    <a:srgbClr val="1D9BD7"/>
                  </a:solidFill>
                </a:rPr>
                <a:t> </a:t>
              </a:r>
              <a:r>
                <a:rPr lang="fr-FR" sz="2000" b="1" dirty="0" err="1" smtClean="0">
                  <a:solidFill>
                    <a:srgbClr val="1D9BD7"/>
                  </a:solidFill>
                </a:rPr>
                <a:t>howdy</a:t>
              </a:r>
              <a:r>
                <a:rPr lang="fr-FR" sz="2000" b="1" dirty="0" smtClean="0">
                  <a:solidFill>
                    <a:srgbClr val="1D9BD7"/>
                  </a:solidFill>
                </a:rPr>
                <a:t>]) </a:t>
              </a:r>
              <a:r>
                <a:rPr lang="fr-FR" sz="2000" b="1" dirty="0" smtClean="0">
                  <a:solidFill>
                    <a:srgbClr val="FF0000"/>
                  </a:solidFill>
                </a:rPr>
                <a:t>[hi hey hello]</a:t>
              </a:r>
              <a:endParaRPr lang="fr-FR" sz="2000" b="1" dirty="0">
                <a:solidFill>
                  <a:srgbClr val="FF0000"/>
                </a:solidFill>
              </a:endParaRPr>
            </a:p>
            <a:p>
              <a:pPr algn="ctr"/>
              <a:endParaRPr lang="fr-FR" sz="2000" dirty="0"/>
            </a:p>
            <a:p>
              <a:pPr algn="ctr"/>
              <a:r>
                <a:rPr lang="en-US" sz="2000" dirty="0"/>
                <a:t>There are </a:t>
              </a:r>
              <a:r>
                <a:rPr lang="en-US" sz="2000" dirty="0" smtClean="0"/>
                <a:t>different possible </a:t>
              </a:r>
              <a:r>
                <a:rPr lang="en-US" sz="2000" dirty="0"/>
                <a:t>inputs </a:t>
              </a:r>
              <a:r>
                <a:rPr lang="en-US" sz="2000" dirty="0" smtClean="0"/>
                <a:t>and some are made of several words and also different </a:t>
              </a:r>
              <a:r>
                <a:rPr lang="fr-FR" sz="2000" dirty="0" smtClean="0"/>
                <a:t>outputs</a:t>
              </a:r>
              <a:endParaRPr lang="fr-FR" sz="2000" dirty="0"/>
            </a:p>
          </p:txBody>
        </p:sp>
      </p:grpSp>
      <p:grpSp>
        <p:nvGrpSpPr>
          <p:cNvPr id="30" name="Groupe 29"/>
          <p:cNvGrpSpPr/>
          <p:nvPr/>
        </p:nvGrpSpPr>
        <p:grpSpPr>
          <a:xfrm>
            <a:off x="6167341" y="4524706"/>
            <a:ext cx="6030412" cy="2173349"/>
            <a:chOff x="6167341" y="4524706"/>
            <a:chExt cx="6030412" cy="2173349"/>
          </a:xfrm>
        </p:grpSpPr>
        <p:sp>
          <p:nvSpPr>
            <p:cNvPr id="31" name="Rectangle 30"/>
            <p:cNvSpPr/>
            <p:nvPr/>
          </p:nvSpPr>
          <p:spPr>
            <a:xfrm>
              <a:off x="6167341" y="4524706"/>
              <a:ext cx="6030412" cy="21733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6418052" y="4742607"/>
              <a:ext cx="5550827" cy="1631216"/>
            </a:xfrm>
            <a:prstGeom prst="rect">
              <a:avLst/>
            </a:prstGeom>
            <a:noFill/>
          </p:spPr>
          <p:txBody>
            <a:bodyPr wrap="square" rtlCol="0">
              <a:spAutoFit/>
            </a:bodyPr>
            <a:lstStyle/>
            <a:p>
              <a:pPr algn="ctr"/>
              <a:r>
                <a:rPr lang="en-US" sz="2000" b="1" u="sng" dirty="0" smtClean="0"/>
                <a:t>Example 4</a:t>
              </a:r>
              <a:r>
                <a:rPr lang="en-US" sz="2000" b="1" dirty="0" smtClean="0"/>
                <a:t>:  </a:t>
              </a:r>
              <a:r>
                <a:rPr lang="en-US" sz="2000" b="1" dirty="0" smtClean="0">
                  <a:solidFill>
                    <a:srgbClr val="00B050"/>
                  </a:solidFill>
                </a:rPr>
                <a:t>u:</a:t>
              </a:r>
              <a:r>
                <a:rPr lang="en-US" sz="2000" b="1" dirty="0" smtClean="0"/>
                <a:t> </a:t>
              </a:r>
              <a:r>
                <a:rPr lang="en-US" sz="2000" b="1" dirty="0" smtClean="0">
                  <a:solidFill>
                    <a:srgbClr val="1D9BD7"/>
                  </a:solidFill>
                </a:rPr>
                <a:t>([hello greetings howdy]) </a:t>
              </a:r>
              <a:r>
                <a:rPr lang="en-US" sz="2000" b="1" dirty="0" smtClean="0">
                  <a:solidFill>
                    <a:srgbClr val="FF0000"/>
                  </a:solidFill>
                </a:rPr>
                <a:t>[hi hey </a:t>
              </a:r>
              <a:r>
                <a:rPr lang="en-US" altLang="fr-FR" sz="2000" b="1" dirty="0" smtClean="0">
                  <a:solidFill>
                    <a:srgbClr val="FF0000"/>
                  </a:solidFill>
                  <a:cs typeface="Times New Roman" panose="02020603050405020304" pitchFamily="18" charset="0"/>
                </a:rPr>
                <a:t>"</a:t>
              </a:r>
              <a:r>
                <a:rPr lang="en-US" sz="2000" b="1" dirty="0" smtClean="0">
                  <a:solidFill>
                    <a:srgbClr val="FF0000"/>
                  </a:solidFill>
                </a:rPr>
                <a:t>hello human</a:t>
              </a:r>
              <a:r>
                <a:rPr lang="en-US" altLang="fr-FR" sz="2000" b="1" dirty="0" smtClean="0">
                  <a:solidFill>
                    <a:srgbClr val="FF0000"/>
                  </a:solidFill>
                  <a:cs typeface="Times New Roman" panose="02020603050405020304" pitchFamily="18" charset="0"/>
                </a:rPr>
                <a:t>"</a:t>
              </a:r>
              <a:r>
                <a:rPr lang="en-US" sz="2000" b="1" dirty="0" smtClean="0">
                  <a:solidFill>
                    <a:srgbClr val="FF0000"/>
                  </a:solidFill>
                </a:rPr>
                <a:t>]</a:t>
              </a:r>
            </a:p>
            <a:p>
              <a:pPr algn="ctr"/>
              <a:endParaRPr lang="en-US" sz="2000" dirty="0" smtClean="0"/>
            </a:p>
            <a:p>
              <a:pPr algn="ctr"/>
              <a:r>
                <a:rPr lang="en-US" sz="2000" dirty="0" smtClean="0"/>
                <a:t>There </a:t>
              </a:r>
              <a:r>
                <a:rPr lang="en-US" sz="2000" dirty="0"/>
                <a:t>are different possible inputs and also different </a:t>
              </a:r>
              <a:r>
                <a:rPr lang="en-US" sz="2000" dirty="0" smtClean="0"/>
                <a:t>outputs with some made of several words</a:t>
              </a:r>
              <a:endParaRPr lang="en-US" sz="2000" dirty="0"/>
            </a:p>
          </p:txBody>
        </p:sp>
      </p:grpSp>
    </p:spTree>
    <p:extLst>
      <p:ext uri="{BB962C8B-B14F-4D97-AF65-F5344CB8AC3E}">
        <p14:creationId xmlns:p14="http://schemas.microsoft.com/office/powerpoint/2010/main" val="263823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03091" y="1573537"/>
            <a:ext cx="6679292" cy="707886"/>
          </a:xfrm>
          <a:prstGeom prst="rect">
            <a:avLst/>
          </a:prstGeom>
          <a:noFill/>
        </p:spPr>
        <p:txBody>
          <a:bodyPr wrap="square" rtlCol="0">
            <a:spAutoFit/>
          </a:bodyPr>
          <a:lstStyle/>
          <a:p>
            <a:r>
              <a:rPr lang="en-US" sz="2000" dirty="0" smtClean="0"/>
              <a:t>Dialog rules can be linked to animations. </a:t>
            </a:r>
          </a:p>
          <a:p>
            <a:r>
              <a:rPr lang="en-US" sz="2000" dirty="0" smtClean="0"/>
              <a:t>To do so, we have to create </a:t>
            </a:r>
            <a:r>
              <a:rPr lang="en-US" sz="2000" b="1" dirty="0" smtClean="0">
                <a:solidFill>
                  <a:srgbClr val="1D9BD7"/>
                </a:solidFill>
              </a:rPr>
              <a:t>events</a:t>
            </a:r>
            <a:r>
              <a:rPr lang="en-US" sz="2000" dirty="0" smtClean="0"/>
              <a:t>.</a:t>
            </a:r>
            <a:endParaRPr lang="en-US" sz="2000" b="1" i="1" dirty="0" smtClean="0"/>
          </a:p>
        </p:txBody>
      </p:sp>
      <p:sp>
        <p:nvSpPr>
          <p:cNvPr id="11" name="Rectangle 10"/>
          <p:cNvSpPr/>
          <p:nvPr/>
        </p:nvSpPr>
        <p:spPr>
          <a:xfrm>
            <a:off x="-147918" y="-170330"/>
            <a:ext cx="4433047"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4" y="92912"/>
            <a:ext cx="10782297"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GOING FURTHER</a:t>
            </a:r>
            <a:endParaRPr lang="fr-FR" sz="4000" b="1" dirty="0">
              <a:solidFill>
                <a:schemeClr val="bg1"/>
              </a:solidFill>
              <a:latin typeface="DINRoundPro-Bold" panose="020B0804020101020102" pitchFamily="34" charset="0"/>
            </a:endParaRPr>
          </a:p>
        </p:txBody>
      </p:sp>
      <p:sp>
        <p:nvSpPr>
          <p:cNvPr id="16" name="ZoneTexte 15"/>
          <p:cNvSpPr txBox="1"/>
          <p:nvPr/>
        </p:nvSpPr>
        <p:spPr>
          <a:xfrm>
            <a:off x="136714" y="2727058"/>
            <a:ext cx="5620871" cy="400110"/>
          </a:xfrm>
          <a:prstGeom prst="rect">
            <a:avLst/>
          </a:prstGeom>
          <a:noFill/>
        </p:spPr>
        <p:txBody>
          <a:bodyPr wrap="square" rtlCol="0">
            <a:spAutoFit/>
          </a:bodyPr>
          <a:lstStyle/>
          <a:p>
            <a:r>
              <a:rPr lang="fr-FR" sz="2000" b="1" dirty="0" err="1" smtClean="0"/>
              <a:t>Add</a:t>
            </a:r>
            <a:r>
              <a:rPr lang="fr-FR" sz="2000" b="1" dirty="0" smtClean="0"/>
              <a:t> the </a:t>
            </a:r>
            <a:r>
              <a:rPr lang="fr-FR" sz="2000" b="1" dirty="0" err="1" smtClean="0"/>
              <a:t>following</a:t>
            </a:r>
            <a:r>
              <a:rPr lang="fr-FR" sz="2000" b="1" dirty="0" smtClean="0"/>
              <a:t> </a:t>
            </a:r>
            <a:r>
              <a:rPr lang="fr-FR" sz="2000" b="1" dirty="0" err="1" smtClean="0"/>
              <a:t>rules</a:t>
            </a:r>
            <a:r>
              <a:rPr lang="fr-FR" sz="2000" dirty="0" smtClean="0"/>
              <a:t>:</a:t>
            </a:r>
            <a:endParaRPr lang="fr-FR" sz="2000" i="1" dirty="0" smtClean="0"/>
          </a:p>
        </p:txBody>
      </p:sp>
      <p:sp>
        <p:nvSpPr>
          <p:cNvPr id="2" name="Rectangle 1"/>
          <p:cNvSpPr/>
          <p:nvPr/>
        </p:nvSpPr>
        <p:spPr>
          <a:xfrm>
            <a:off x="184731" y="3197798"/>
            <a:ext cx="6483347" cy="11124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184731" y="3380905"/>
            <a:ext cx="6483347" cy="738664"/>
          </a:xfrm>
          <a:prstGeom prst="rect">
            <a:avLst/>
          </a:prstGeom>
          <a:noFill/>
        </p:spPr>
        <p:txBody>
          <a:bodyPr wrap="square" rtlCol="0">
            <a:spAutoFit/>
          </a:bodyPr>
          <a:lstStyle/>
          <a:p>
            <a:pPr lvl="0" eaLnBrk="0" fontAlgn="base" hangingPunct="0">
              <a:spcBef>
                <a:spcPct val="0"/>
              </a:spcBef>
              <a:spcAft>
                <a:spcPct val="0"/>
              </a:spcAft>
            </a:pPr>
            <a:r>
              <a:rPr lang="en-US" altLang="fr-FR" b="1" dirty="0" smtClean="0">
                <a:solidFill>
                  <a:srgbClr val="00B050"/>
                </a:solidFill>
                <a:cs typeface="Times New Roman" panose="02020603050405020304" pitchFamily="18" charset="0"/>
              </a:rPr>
              <a:t>u: </a:t>
            </a:r>
            <a:r>
              <a:rPr lang="en-US" altLang="fr-FR" b="1" dirty="0" smtClean="0">
                <a:solidFill>
                  <a:srgbClr val="1D9BD7"/>
                </a:solidFill>
                <a:cs typeface="Times New Roman" panose="02020603050405020304" pitchFamily="18" charset="0"/>
              </a:rPr>
              <a:t>(</a:t>
            </a:r>
            <a:r>
              <a:rPr lang="en-US" altLang="fr-FR" b="1" dirty="0" smtClean="0">
                <a:solidFill>
                  <a:srgbClr val="1D9BD7"/>
                </a:solidFill>
                <a:cs typeface="Times New Roman" panose="02020603050405020304" pitchFamily="18" charset="0"/>
              </a:rPr>
              <a:t>Please sit down) </a:t>
            </a:r>
            <a:r>
              <a:rPr lang="en-US" altLang="fr-FR" b="1" dirty="0" smtClean="0">
                <a:solidFill>
                  <a:srgbClr val="FF0000"/>
                </a:solidFill>
                <a:cs typeface="Times New Roman" panose="02020603050405020304" pitchFamily="18" charset="0"/>
              </a:rPr>
              <a:t>ok I sit down </a:t>
            </a:r>
            <a:r>
              <a:rPr lang="en-US" altLang="fr-FR" b="1" dirty="0" smtClean="0">
                <a:solidFill>
                  <a:schemeClr val="accent4"/>
                </a:solidFill>
                <a:cs typeface="Times New Roman" panose="02020603050405020304" pitchFamily="18" charset="0"/>
              </a:rPr>
              <a:t>$sit=1</a:t>
            </a:r>
          </a:p>
          <a:p>
            <a:pPr lvl="0" eaLnBrk="0" fontAlgn="base" hangingPunct="0">
              <a:spcBef>
                <a:spcPct val="0"/>
              </a:spcBef>
              <a:spcAft>
                <a:spcPct val="0"/>
              </a:spcAft>
            </a:pPr>
            <a:r>
              <a:rPr lang="en-US" altLang="fr-FR" b="1" dirty="0" smtClean="0">
                <a:solidFill>
                  <a:srgbClr val="00B050"/>
                </a:solidFill>
                <a:cs typeface="Times New Roman" panose="02020603050405020304" pitchFamily="18" charset="0"/>
              </a:rPr>
              <a:t>u: </a:t>
            </a:r>
            <a:r>
              <a:rPr lang="en-US" altLang="fr-FR" b="1" dirty="0" smtClean="0">
                <a:solidFill>
                  <a:srgbClr val="1D9BD7"/>
                </a:solidFill>
                <a:cs typeface="Times New Roman" panose="02020603050405020304" pitchFamily="18" charset="0"/>
              </a:rPr>
              <a:t>([" </a:t>
            </a:r>
            <a:r>
              <a:rPr lang="en-US" altLang="fr-FR" b="1" dirty="0" smtClean="0">
                <a:solidFill>
                  <a:srgbClr val="1D9BD7"/>
                </a:solidFill>
                <a:cs typeface="Times New Roman" panose="02020603050405020304" pitchFamily="18" charset="0"/>
              </a:rPr>
              <a:t>Wave at me</a:t>
            </a:r>
            <a:r>
              <a:rPr lang="en-US" altLang="fr-FR" b="1" dirty="0" smtClean="0">
                <a:solidFill>
                  <a:srgbClr val="1D9BD7"/>
                </a:solidFill>
                <a:cs typeface="Times New Roman" panose="02020603050405020304" pitchFamily="18" charset="0"/>
              </a:rPr>
              <a:t>" “Greet people</a:t>
            </a:r>
            <a:r>
              <a:rPr lang="en-US" altLang="fr-FR" b="1" dirty="0" smtClean="0">
                <a:solidFill>
                  <a:srgbClr val="1D9BD7"/>
                </a:solidFill>
                <a:cs typeface="Times New Roman" panose="02020603050405020304" pitchFamily="18" charset="0"/>
              </a:rPr>
              <a:t>“]) </a:t>
            </a:r>
            <a:r>
              <a:rPr lang="en-US" altLang="fr-FR" b="1" dirty="0" smtClean="0">
                <a:solidFill>
                  <a:srgbClr val="FF0000"/>
                </a:solidFill>
                <a:cs typeface="Times New Roman" panose="02020603050405020304" pitchFamily="18" charset="0"/>
              </a:rPr>
              <a:t>Okay I greet </a:t>
            </a:r>
            <a:r>
              <a:rPr lang="en-US" altLang="fr-FR" b="1" dirty="0" smtClean="0">
                <a:solidFill>
                  <a:schemeClr val="accent4"/>
                </a:solidFill>
                <a:cs typeface="Times New Roman" panose="02020603050405020304" pitchFamily="18" charset="0"/>
              </a:rPr>
              <a:t>$hello=1</a:t>
            </a:r>
            <a:r>
              <a:rPr lang="en-US" altLang="fr-FR" sz="2400" b="1" dirty="0" smtClean="0">
                <a:solidFill>
                  <a:schemeClr val="accent4"/>
                </a:solidFill>
                <a:cs typeface="Times New Roman" panose="02020603050405020304" pitchFamily="18" charset="0"/>
              </a:rPr>
              <a:t> </a:t>
            </a:r>
            <a:endParaRPr lang="en-US" altLang="fr-FR" sz="4000" b="1" dirty="0">
              <a:solidFill>
                <a:schemeClr val="accent4"/>
              </a:solidFill>
              <a:cs typeface="Times New Roman" panose="02020603050405020304" pitchFamily="18" charset="0"/>
            </a:endParaRP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24310"/>
          <a:stretch/>
        </p:blipFill>
        <p:spPr>
          <a:xfrm>
            <a:off x="7158503" y="974217"/>
            <a:ext cx="5040142" cy="4305901"/>
          </a:xfrm>
          <a:prstGeom prst="rect">
            <a:avLst/>
          </a:prstGeom>
        </p:spPr>
      </p:pic>
      <p:sp>
        <p:nvSpPr>
          <p:cNvPr id="15" name="Rectangle 14"/>
          <p:cNvSpPr/>
          <p:nvPr/>
        </p:nvSpPr>
        <p:spPr>
          <a:xfrm>
            <a:off x="7357403" y="5453537"/>
            <a:ext cx="4304714" cy="584775"/>
          </a:xfrm>
          <a:prstGeom prst="rect">
            <a:avLst/>
          </a:prstGeom>
        </p:spPr>
        <p:txBody>
          <a:bodyPr wrap="square">
            <a:spAutoFit/>
          </a:bodyPr>
          <a:lstStyle/>
          <a:p>
            <a:pPr algn="ctr"/>
            <a:r>
              <a:rPr lang="en-US" sz="1600" b="1" i="1" dirty="0" smtClean="0">
                <a:solidFill>
                  <a:srgbClr val="1D9BD7"/>
                </a:solidFill>
              </a:rPr>
              <a:t>Right click </a:t>
            </a:r>
            <a:r>
              <a:rPr lang="en-US" sz="1600" b="1" i="1" dirty="0" smtClean="0"/>
              <a:t>and choose </a:t>
            </a:r>
            <a:r>
              <a:rPr lang="en-US" sz="1600" b="1" i="1" dirty="0" smtClean="0"/>
              <a:t>« add output » in the menu </a:t>
            </a:r>
            <a:r>
              <a:rPr lang="en-US" sz="1600" b="1" i="1" dirty="0" smtClean="0"/>
              <a:t>to create a new output </a:t>
            </a:r>
            <a:endParaRPr lang="en-US" sz="1600" i="1" dirty="0"/>
          </a:p>
        </p:txBody>
      </p:sp>
      <p:sp>
        <p:nvSpPr>
          <p:cNvPr id="20" name="ZoneTexte 19"/>
          <p:cNvSpPr txBox="1"/>
          <p:nvPr/>
        </p:nvSpPr>
        <p:spPr>
          <a:xfrm>
            <a:off x="184731" y="4926175"/>
            <a:ext cx="6608456" cy="707886"/>
          </a:xfrm>
          <a:prstGeom prst="rect">
            <a:avLst/>
          </a:prstGeom>
          <a:noFill/>
        </p:spPr>
        <p:txBody>
          <a:bodyPr wrap="square" rtlCol="0">
            <a:spAutoFit/>
          </a:bodyPr>
          <a:lstStyle/>
          <a:p>
            <a:r>
              <a:rPr lang="en-US" sz="2000" b="1" dirty="0" smtClean="0"/>
              <a:t>Create </a:t>
            </a:r>
            <a:r>
              <a:rPr lang="en-US" sz="2000" dirty="0" smtClean="0"/>
              <a:t>two new outputs to the di</a:t>
            </a:r>
            <a:r>
              <a:rPr lang="en-US" sz="2000" dirty="0" smtClean="0"/>
              <a:t>alog box:</a:t>
            </a:r>
          </a:p>
          <a:p>
            <a:r>
              <a:rPr lang="en-US" sz="2000" b="1" dirty="0" smtClean="0">
                <a:solidFill>
                  <a:srgbClr val="1D9BD7"/>
                </a:solidFill>
              </a:rPr>
              <a:t>« </a:t>
            </a:r>
            <a:r>
              <a:rPr lang="en-US" sz="2000" b="1" i="1" dirty="0" smtClean="0">
                <a:solidFill>
                  <a:srgbClr val="1D9BD7"/>
                </a:solidFill>
              </a:rPr>
              <a:t>sit</a:t>
            </a:r>
            <a:r>
              <a:rPr lang="en-US" sz="2000" b="1" dirty="0" smtClean="0">
                <a:solidFill>
                  <a:srgbClr val="1D9BD7"/>
                </a:solidFill>
              </a:rPr>
              <a:t> » and « </a:t>
            </a:r>
            <a:r>
              <a:rPr lang="en-US" sz="2000" b="1" i="1" dirty="0" smtClean="0">
                <a:solidFill>
                  <a:srgbClr val="1D9BD7"/>
                </a:solidFill>
              </a:rPr>
              <a:t>hello</a:t>
            </a:r>
            <a:r>
              <a:rPr lang="en-US" sz="2000" b="1" dirty="0" smtClean="0">
                <a:solidFill>
                  <a:srgbClr val="1D9BD7"/>
                </a:solidFill>
              </a:rPr>
              <a:t> » </a:t>
            </a:r>
            <a:r>
              <a:rPr lang="en-US" sz="2000" dirty="0" smtClean="0"/>
              <a:t>and connect them to the matching boxes</a:t>
            </a:r>
            <a:endParaRPr lang="en-US" sz="2000" i="1" dirty="0" smtClean="0"/>
          </a:p>
        </p:txBody>
      </p:sp>
      <p:cxnSp>
        <p:nvCxnSpPr>
          <p:cNvPr id="21" name="Connecteur droit avec flèche 20"/>
          <p:cNvCxnSpPr/>
          <p:nvPr/>
        </p:nvCxnSpPr>
        <p:spPr>
          <a:xfrm flipV="1">
            <a:off x="7666892" y="3418449"/>
            <a:ext cx="1237957" cy="2035088"/>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43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P spid="14" grpId="0"/>
      <p:bldP spid="15"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7918" y="-188259"/>
            <a:ext cx="6494930"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36715" y="92912"/>
            <a:ext cx="6082550"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NAO, </a:t>
            </a:r>
            <a:r>
              <a:rPr lang="fr-FR" sz="4000" b="1" dirty="0" smtClean="0">
                <a:solidFill>
                  <a:schemeClr val="bg1"/>
                </a:solidFill>
                <a:latin typeface="DINRoundPro-Bold" panose="020B0804020101020102" pitchFamily="34" charset="0"/>
              </a:rPr>
              <a:t>HUMANOID ROBOT</a:t>
            </a:r>
            <a:endParaRPr lang="fr-FR" sz="4000" b="1" dirty="0">
              <a:solidFill>
                <a:schemeClr val="bg1"/>
              </a:solidFill>
              <a:latin typeface="DINRoundPro-Bold" panose="020B0804020101020102"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06" y="1313275"/>
            <a:ext cx="6206583" cy="5430759"/>
          </a:xfrm>
          <a:prstGeom prst="rect">
            <a:avLst/>
          </a:prstGeom>
        </p:spPr>
      </p:pic>
      <p:sp>
        <p:nvSpPr>
          <p:cNvPr id="3" name="Rectangle 2"/>
          <p:cNvSpPr/>
          <p:nvPr/>
        </p:nvSpPr>
        <p:spPr>
          <a:xfrm>
            <a:off x="7593105" y="4028655"/>
            <a:ext cx="4307541" cy="1569660"/>
          </a:xfrm>
          <a:prstGeom prst="rect">
            <a:avLst/>
          </a:prstGeom>
        </p:spPr>
        <p:txBody>
          <a:bodyPr wrap="square">
            <a:spAutoFit/>
          </a:bodyPr>
          <a:lstStyle/>
          <a:p>
            <a:r>
              <a:rPr lang="en-US" sz="2400" b="1" dirty="0" smtClean="0">
                <a:solidFill>
                  <a:srgbClr val="1D9BD7"/>
                </a:solidFill>
              </a:rPr>
              <a:t>Humanoid robots </a:t>
            </a:r>
            <a:r>
              <a:rPr lang="en-US" sz="2400" dirty="0" smtClean="0"/>
              <a:t>are robots with their overall appearances based on that of the human body. </a:t>
            </a:r>
            <a:endParaRPr lang="en-US" sz="2400" dirty="0"/>
          </a:p>
        </p:txBody>
      </p:sp>
      <p:sp>
        <p:nvSpPr>
          <p:cNvPr id="6" name="Rectangle 5"/>
          <p:cNvSpPr/>
          <p:nvPr/>
        </p:nvSpPr>
        <p:spPr>
          <a:xfrm>
            <a:off x="7593105" y="2106269"/>
            <a:ext cx="4307541" cy="1200329"/>
          </a:xfrm>
          <a:prstGeom prst="rect">
            <a:avLst/>
          </a:prstGeom>
        </p:spPr>
        <p:txBody>
          <a:bodyPr wrap="square">
            <a:spAutoFit/>
          </a:bodyPr>
          <a:lstStyle/>
          <a:p>
            <a:r>
              <a:rPr lang="en-US" sz="2400" b="1" dirty="0" smtClean="0">
                <a:solidFill>
                  <a:srgbClr val="1D9BD7"/>
                </a:solidFill>
              </a:rPr>
              <a:t>Robots</a:t>
            </a:r>
            <a:r>
              <a:rPr lang="en-US" sz="2400" dirty="0" smtClean="0">
                <a:solidFill>
                  <a:srgbClr val="1D9BD7"/>
                </a:solidFill>
              </a:rPr>
              <a:t> </a:t>
            </a:r>
            <a:r>
              <a:rPr lang="en-US" sz="2400" dirty="0" smtClean="0"/>
              <a:t>are electronic machines programmed to do things </a:t>
            </a:r>
            <a:r>
              <a:rPr lang="en-US" sz="2400" dirty="0" smtClean="0"/>
              <a:t>autonomously.</a:t>
            </a:r>
            <a:endParaRPr lang="en-US" sz="2400" dirty="0"/>
          </a:p>
        </p:txBody>
      </p:sp>
    </p:spTree>
    <p:extLst>
      <p:ext uri="{BB962C8B-B14F-4D97-AF65-F5344CB8AC3E}">
        <p14:creationId xmlns:p14="http://schemas.microsoft.com/office/powerpoint/2010/main" val="3367398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7918" y="-188259"/>
            <a:ext cx="6566647"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ZoneTexte 3"/>
          <p:cNvSpPr txBox="1"/>
          <p:nvPr/>
        </p:nvSpPr>
        <p:spPr>
          <a:xfrm>
            <a:off x="136715" y="92912"/>
            <a:ext cx="8388720" cy="707886"/>
          </a:xfrm>
          <a:prstGeom prst="rect">
            <a:avLst/>
          </a:prstGeom>
          <a:noFill/>
        </p:spPr>
        <p:txBody>
          <a:bodyPr wrap="square" rtlCol="0">
            <a:spAutoFit/>
          </a:bodyPr>
          <a:lstStyle/>
          <a:p>
            <a:r>
              <a:rPr lang="en-US" sz="4000" b="1" dirty="0" smtClean="0">
                <a:solidFill>
                  <a:schemeClr val="bg1"/>
                </a:solidFill>
                <a:latin typeface="DINRoundPro-Bold" panose="020B0804020101020102" pitchFamily="34" charset="0"/>
              </a:rPr>
              <a:t>COMMUNICATE WITH NAO</a:t>
            </a:r>
            <a:endParaRPr lang="en-US" sz="4000" b="1" dirty="0">
              <a:solidFill>
                <a:schemeClr val="bg1"/>
              </a:solidFill>
              <a:latin typeface="DINRoundPro-Bold" panose="020B0804020101020102" pitchFamily="34" charset="0"/>
            </a:endParaRPr>
          </a:p>
        </p:txBody>
      </p:sp>
      <p:sp>
        <p:nvSpPr>
          <p:cNvPr id="3" name="Rectangle 2"/>
          <p:cNvSpPr/>
          <p:nvPr/>
        </p:nvSpPr>
        <p:spPr>
          <a:xfrm>
            <a:off x="3401569" y="6151731"/>
            <a:ext cx="6791300" cy="461665"/>
          </a:xfrm>
          <a:prstGeom prst="rect">
            <a:avLst/>
          </a:prstGeom>
        </p:spPr>
        <p:txBody>
          <a:bodyPr wrap="square">
            <a:spAutoFit/>
          </a:bodyPr>
          <a:lstStyle/>
          <a:p>
            <a:r>
              <a:rPr lang="en-US" sz="2400" b="1" dirty="0" err="1" smtClean="0">
                <a:solidFill>
                  <a:srgbClr val="1D9BD7"/>
                </a:solidFill>
              </a:rPr>
              <a:t>Choregraphe</a:t>
            </a:r>
            <a:r>
              <a:rPr lang="en-US" sz="2400" dirty="0" smtClean="0"/>
              <a:t> </a:t>
            </a:r>
            <a:r>
              <a:rPr lang="en-US" sz="2400" dirty="0" smtClean="0"/>
              <a:t>is a graphical programming software</a:t>
            </a:r>
            <a:endParaRPr lang="en-US" sz="2400"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744" y="1336067"/>
            <a:ext cx="8485094" cy="4534493"/>
          </a:xfrm>
          <a:prstGeom prst="rect">
            <a:avLst/>
          </a:prstGeom>
          <a:effectLst/>
        </p:spPr>
      </p:pic>
      <p:grpSp>
        <p:nvGrpSpPr>
          <p:cNvPr id="10" name="Groupe 9"/>
          <p:cNvGrpSpPr/>
          <p:nvPr/>
        </p:nvGrpSpPr>
        <p:grpSpPr>
          <a:xfrm>
            <a:off x="8525435" y="2362128"/>
            <a:ext cx="3545540" cy="3285420"/>
            <a:chOff x="8646460" y="2577499"/>
            <a:chExt cx="3545540" cy="3285420"/>
          </a:xfrm>
        </p:grpSpPr>
        <p:sp>
          <p:nvSpPr>
            <p:cNvPr id="11" name="Rectangle 10"/>
            <p:cNvSpPr/>
            <p:nvPr/>
          </p:nvSpPr>
          <p:spPr>
            <a:xfrm>
              <a:off x="8646460" y="2577499"/>
              <a:ext cx="1667434" cy="32854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eur droit 11"/>
            <p:cNvCxnSpPr/>
            <p:nvPr/>
          </p:nvCxnSpPr>
          <p:spPr>
            <a:xfrm>
              <a:off x="9244293" y="5862919"/>
              <a:ext cx="2641226"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0564906" y="5434686"/>
              <a:ext cx="1627094" cy="400110"/>
            </a:xfrm>
            <a:prstGeom prst="rect">
              <a:avLst/>
            </a:prstGeom>
            <a:noFill/>
          </p:spPr>
          <p:txBody>
            <a:bodyPr wrap="square" rtlCol="0">
              <a:spAutoFit/>
            </a:bodyPr>
            <a:lstStyle/>
            <a:p>
              <a:r>
                <a:rPr lang="en-US" sz="2000" b="1" dirty="0" smtClean="0">
                  <a:solidFill>
                    <a:srgbClr val="FFC000"/>
                  </a:solidFill>
                </a:rPr>
                <a:t>Virtual robot</a:t>
              </a:r>
              <a:endParaRPr lang="en-US" sz="2000" dirty="0">
                <a:solidFill>
                  <a:srgbClr val="FFC000"/>
                </a:solidFill>
              </a:endParaRPr>
            </a:p>
          </p:txBody>
        </p:sp>
      </p:grpSp>
      <p:grpSp>
        <p:nvGrpSpPr>
          <p:cNvPr id="18" name="Groupe 17"/>
          <p:cNvGrpSpPr/>
          <p:nvPr/>
        </p:nvGrpSpPr>
        <p:grpSpPr>
          <a:xfrm>
            <a:off x="3994899" y="1756369"/>
            <a:ext cx="8197101" cy="3308589"/>
            <a:chOff x="3994899" y="1949211"/>
            <a:chExt cx="8197101" cy="3308589"/>
          </a:xfrm>
        </p:grpSpPr>
        <p:sp>
          <p:nvSpPr>
            <p:cNvPr id="19" name="Rectangle 18"/>
            <p:cNvSpPr/>
            <p:nvPr/>
          </p:nvSpPr>
          <p:spPr>
            <a:xfrm>
              <a:off x="3994899" y="2370597"/>
              <a:ext cx="4282887" cy="28872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Connecteur droit 19"/>
            <p:cNvCxnSpPr/>
            <p:nvPr/>
          </p:nvCxnSpPr>
          <p:spPr>
            <a:xfrm>
              <a:off x="7974105" y="2366682"/>
              <a:ext cx="400722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10564906" y="1949211"/>
              <a:ext cx="1627094" cy="400110"/>
            </a:xfrm>
            <a:prstGeom prst="rect">
              <a:avLst/>
            </a:prstGeom>
            <a:noFill/>
          </p:spPr>
          <p:txBody>
            <a:bodyPr wrap="square" rtlCol="0">
              <a:spAutoFit/>
            </a:bodyPr>
            <a:lstStyle/>
            <a:p>
              <a:r>
                <a:rPr lang="en-US" sz="2000" dirty="0" smtClean="0">
                  <a:solidFill>
                    <a:srgbClr val="FF0000"/>
                  </a:solidFill>
                </a:rPr>
                <a:t>Main </a:t>
              </a:r>
              <a:r>
                <a:rPr lang="en-US" sz="2000" b="1" dirty="0" smtClean="0">
                  <a:solidFill>
                    <a:srgbClr val="FF0000"/>
                  </a:solidFill>
                </a:rPr>
                <a:t>Plan</a:t>
              </a:r>
              <a:endParaRPr lang="en-US" sz="2000" b="1" dirty="0">
                <a:solidFill>
                  <a:srgbClr val="FF0000"/>
                </a:solidFill>
              </a:endParaRPr>
            </a:p>
          </p:txBody>
        </p:sp>
      </p:grpSp>
      <p:grpSp>
        <p:nvGrpSpPr>
          <p:cNvPr id="22" name="Groupe 21"/>
          <p:cNvGrpSpPr/>
          <p:nvPr/>
        </p:nvGrpSpPr>
        <p:grpSpPr>
          <a:xfrm>
            <a:off x="53722" y="3482785"/>
            <a:ext cx="3400425" cy="2447365"/>
            <a:chOff x="295557" y="3415554"/>
            <a:chExt cx="3400425" cy="2447365"/>
          </a:xfrm>
        </p:grpSpPr>
        <p:sp>
          <p:nvSpPr>
            <p:cNvPr id="23" name="Rectangle 22"/>
            <p:cNvSpPr/>
            <p:nvPr/>
          </p:nvSpPr>
          <p:spPr>
            <a:xfrm>
              <a:off x="2046475" y="3415554"/>
              <a:ext cx="1649507" cy="2447365"/>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Connecteur droit 23"/>
            <p:cNvCxnSpPr/>
            <p:nvPr/>
          </p:nvCxnSpPr>
          <p:spPr>
            <a:xfrm>
              <a:off x="836922" y="5862919"/>
              <a:ext cx="220491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295557" y="5433014"/>
              <a:ext cx="1627094" cy="400110"/>
            </a:xfrm>
            <a:prstGeom prst="rect">
              <a:avLst/>
            </a:prstGeom>
            <a:noFill/>
          </p:spPr>
          <p:txBody>
            <a:bodyPr wrap="square" rtlCol="0">
              <a:spAutoFit/>
            </a:bodyPr>
            <a:lstStyle/>
            <a:p>
              <a:pPr algn="r"/>
              <a:r>
                <a:rPr lang="en-US" sz="2000" dirty="0" smtClean="0">
                  <a:solidFill>
                    <a:srgbClr val="7030A0"/>
                  </a:solidFill>
                </a:rPr>
                <a:t>Boxes </a:t>
              </a:r>
              <a:r>
                <a:rPr lang="en-US" sz="2000" b="1" dirty="0" smtClean="0">
                  <a:solidFill>
                    <a:srgbClr val="7030A0"/>
                  </a:solidFill>
                </a:rPr>
                <a:t>library</a:t>
              </a:r>
              <a:endParaRPr lang="en-US" sz="2000" b="1" dirty="0">
                <a:solidFill>
                  <a:srgbClr val="7030A0"/>
                </a:solidFill>
              </a:endParaRPr>
            </a:p>
          </p:txBody>
        </p:sp>
      </p:grpSp>
    </p:spTree>
    <p:extLst>
      <p:ext uri="{BB962C8B-B14F-4D97-AF65-F5344CB8AC3E}">
        <p14:creationId xmlns:p14="http://schemas.microsoft.com/office/powerpoint/2010/main" val="425291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7918" y="-188259"/>
            <a:ext cx="2729753"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36715" y="92912"/>
            <a:ext cx="8388720"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BOXES</a:t>
            </a:r>
            <a:endParaRPr lang="fr-FR" sz="4000" b="1" dirty="0">
              <a:solidFill>
                <a:schemeClr val="bg1"/>
              </a:solidFill>
              <a:latin typeface="DINRoundPro-Bold" panose="020B0804020101020102" pitchFamily="34"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008" y="1783887"/>
            <a:ext cx="2918150" cy="2581440"/>
          </a:xfrm>
          <a:prstGeom prst="rect">
            <a:avLst/>
          </a:prstGeom>
        </p:spPr>
      </p:pic>
      <p:grpSp>
        <p:nvGrpSpPr>
          <p:cNvPr id="26" name="Groupe 25"/>
          <p:cNvGrpSpPr/>
          <p:nvPr/>
        </p:nvGrpSpPr>
        <p:grpSpPr>
          <a:xfrm>
            <a:off x="5661999" y="2381779"/>
            <a:ext cx="6618613" cy="2540672"/>
            <a:chOff x="5661999" y="2381779"/>
            <a:chExt cx="6618613" cy="2540672"/>
          </a:xfrm>
        </p:grpSpPr>
        <p:grpSp>
          <p:nvGrpSpPr>
            <p:cNvPr id="25" name="Groupe 24"/>
            <p:cNvGrpSpPr/>
            <p:nvPr/>
          </p:nvGrpSpPr>
          <p:grpSpPr>
            <a:xfrm>
              <a:off x="5661999" y="2381779"/>
              <a:ext cx="6618613" cy="721190"/>
              <a:chOff x="5661999" y="2381779"/>
              <a:chExt cx="6618613" cy="721190"/>
            </a:xfrm>
          </p:grpSpPr>
          <p:sp>
            <p:nvSpPr>
              <p:cNvPr id="8" name="ZoneTexte 7"/>
              <p:cNvSpPr txBox="1"/>
              <p:nvPr/>
            </p:nvSpPr>
            <p:spPr>
              <a:xfrm>
                <a:off x="10817405" y="2610377"/>
                <a:ext cx="1463207" cy="400110"/>
              </a:xfrm>
              <a:prstGeom prst="rect">
                <a:avLst/>
              </a:prstGeom>
              <a:noFill/>
            </p:spPr>
            <p:txBody>
              <a:bodyPr wrap="square" rtlCol="0">
                <a:spAutoFit/>
              </a:bodyPr>
              <a:lstStyle/>
              <a:p>
                <a:r>
                  <a:rPr lang="fr-FR" sz="2000" b="1" dirty="0" smtClean="0">
                    <a:solidFill>
                      <a:srgbClr val="7030A0"/>
                    </a:solidFill>
                  </a:rPr>
                  <a:t>Output(s)</a:t>
                </a:r>
                <a:endParaRPr lang="fr-FR" sz="2000" b="1" dirty="0">
                  <a:solidFill>
                    <a:srgbClr val="7030A0"/>
                  </a:solidFill>
                </a:endParaRPr>
              </a:p>
            </p:txBody>
          </p:sp>
          <p:cxnSp>
            <p:nvCxnSpPr>
              <p:cNvPr id="10" name="Connecteur droit avec flèche 9"/>
              <p:cNvCxnSpPr/>
              <p:nvPr/>
            </p:nvCxnSpPr>
            <p:spPr>
              <a:xfrm flipH="1" flipV="1">
                <a:off x="10174607" y="2608725"/>
                <a:ext cx="1288114" cy="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6312498" y="2381779"/>
                <a:ext cx="2084294" cy="42865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661999" y="2466808"/>
                <a:ext cx="1463207" cy="400110"/>
              </a:xfrm>
              <a:prstGeom prst="rect">
                <a:avLst/>
              </a:prstGeom>
              <a:noFill/>
            </p:spPr>
            <p:txBody>
              <a:bodyPr wrap="square" rtlCol="0">
                <a:spAutoFit/>
              </a:bodyPr>
              <a:lstStyle/>
              <a:p>
                <a:r>
                  <a:rPr lang="fr-FR" sz="2000" b="1" dirty="0" smtClean="0">
                    <a:solidFill>
                      <a:srgbClr val="7030A0"/>
                    </a:solidFill>
                  </a:rPr>
                  <a:t>Inputs</a:t>
                </a:r>
                <a:endParaRPr lang="fr-FR" sz="2000" b="1" dirty="0">
                  <a:solidFill>
                    <a:srgbClr val="7030A0"/>
                  </a:solidFill>
                </a:endParaRPr>
              </a:p>
            </p:txBody>
          </p:sp>
          <p:cxnSp>
            <p:nvCxnSpPr>
              <p:cNvPr id="13" name="Connecteur droit avec flèche 12"/>
              <p:cNvCxnSpPr/>
              <p:nvPr/>
            </p:nvCxnSpPr>
            <p:spPr>
              <a:xfrm>
                <a:off x="6653493" y="2764372"/>
                <a:ext cx="1783927" cy="33859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Connecteur droit avec flèche 16"/>
            <p:cNvCxnSpPr>
              <a:stCxn id="18" idx="0"/>
            </p:cNvCxnSpPr>
            <p:nvPr/>
          </p:nvCxnSpPr>
          <p:spPr>
            <a:xfrm flipH="1" flipV="1">
              <a:off x="9036424" y="3603812"/>
              <a:ext cx="1361937" cy="918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912796" y="4522341"/>
              <a:ext cx="2971129" cy="400110"/>
            </a:xfrm>
            <a:prstGeom prst="rect">
              <a:avLst/>
            </a:prstGeom>
            <a:noFill/>
          </p:spPr>
          <p:txBody>
            <a:bodyPr wrap="square" rtlCol="0">
              <a:spAutoFit/>
            </a:bodyPr>
            <a:lstStyle/>
            <a:p>
              <a:pPr algn="r"/>
              <a:r>
                <a:rPr lang="fr-FR" sz="2000" b="1" dirty="0" smtClean="0">
                  <a:solidFill>
                    <a:schemeClr val="accent2"/>
                  </a:solidFill>
                </a:rPr>
                <a:t>Settings</a:t>
              </a:r>
              <a:endParaRPr lang="fr-FR" sz="2000" b="1" dirty="0">
                <a:solidFill>
                  <a:schemeClr val="accent2"/>
                </a:solidFill>
              </a:endParaRPr>
            </a:p>
          </p:txBody>
        </p:sp>
      </p:grpSp>
      <p:sp>
        <p:nvSpPr>
          <p:cNvPr id="19" name="ZoneTexte 18"/>
          <p:cNvSpPr txBox="1"/>
          <p:nvPr/>
        </p:nvSpPr>
        <p:spPr>
          <a:xfrm>
            <a:off x="177231" y="2215334"/>
            <a:ext cx="5246359" cy="400110"/>
          </a:xfrm>
          <a:prstGeom prst="rect">
            <a:avLst/>
          </a:prstGeom>
          <a:noFill/>
        </p:spPr>
        <p:txBody>
          <a:bodyPr wrap="square" rtlCol="0">
            <a:spAutoFit/>
          </a:bodyPr>
          <a:lstStyle/>
          <a:p>
            <a:r>
              <a:rPr lang="en-US" sz="2000" dirty="0" smtClean="0"/>
              <a:t>A box execute a specific </a:t>
            </a:r>
            <a:r>
              <a:rPr lang="en-US" sz="2000" b="1" dirty="0" smtClean="0">
                <a:solidFill>
                  <a:srgbClr val="1D9BD7"/>
                </a:solidFill>
              </a:rPr>
              <a:t>action</a:t>
            </a:r>
            <a:endParaRPr lang="en-US" sz="2000" b="1" dirty="0" smtClean="0">
              <a:solidFill>
                <a:srgbClr val="1D9BD7"/>
              </a:solidFill>
            </a:endParaRPr>
          </a:p>
        </p:txBody>
      </p:sp>
      <p:sp>
        <p:nvSpPr>
          <p:cNvPr id="3" name="Rectangle 2"/>
          <p:cNvSpPr/>
          <p:nvPr/>
        </p:nvSpPr>
        <p:spPr>
          <a:xfrm>
            <a:off x="177231" y="4365327"/>
            <a:ext cx="6096000" cy="400110"/>
          </a:xfrm>
          <a:prstGeom prst="rect">
            <a:avLst/>
          </a:prstGeom>
        </p:spPr>
        <p:txBody>
          <a:bodyPr>
            <a:spAutoFit/>
          </a:bodyPr>
          <a:lstStyle/>
          <a:p>
            <a:r>
              <a:rPr lang="en-US" sz="2000" dirty="0" smtClean="0"/>
              <a:t>They are written in </a:t>
            </a:r>
            <a:r>
              <a:rPr lang="en-US" sz="2000" b="1" dirty="0" smtClean="0">
                <a:solidFill>
                  <a:srgbClr val="1D9BD7"/>
                </a:solidFill>
              </a:rPr>
              <a:t>Python language</a:t>
            </a:r>
            <a:endParaRPr lang="en-US" sz="2000" b="1" dirty="0">
              <a:solidFill>
                <a:srgbClr val="1D9BD7"/>
              </a:solidFill>
            </a:endParaRPr>
          </a:p>
        </p:txBody>
      </p:sp>
      <p:sp>
        <p:nvSpPr>
          <p:cNvPr id="9" name="Rectangle 8"/>
          <p:cNvSpPr/>
          <p:nvPr/>
        </p:nvSpPr>
        <p:spPr>
          <a:xfrm>
            <a:off x="177231" y="3017517"/>
            <a:ext cx="4475451" cy="707886"/>
          </a:xfrm>
          <a:prstGeom prst="rect">
            <a:avLst/>
          </a:prstGeom>
        </p:spPr>
        <p:txBody>
          <a:bodyPr wrap="square">
            <a:spAutoFit/>
          </a:bodyPr>
          <a:lstStyle/>
          <a:p>
            <a:r>
              <a:rPr lang="en-US" sz="2000" dirty="0" smtClean="0"/>
              <a:t>Boxes can be connected to each other thanks to their </a:t>
            </a:r>
            <a:r>
              <a:rPr lang="en-US" sz="2000" b="1" dirty="0" smtClean="0">
                <a:solidFill>
                  <a:srgbClr val="1D9BD7"/>
                </a:solidFill>
              </a:rPr>
              <a:t>inputs and outputs</a:t>
            </a:r>
            <a:endParaRPr lang="en-US" sz="2000" b="1" dirty="0">
              <a:solidFill>
                <a:srgbClr val="1D9BD7"/>
              </a:solidFill>
            </a:endParaRPr>
          </a:p>
        </p:txBody>
      </p:sp>
    </p:spTree>
    <p:extLst>
      <p:ext uri="{BB962C8B-B14F-4D97-AF65-F5344CB8AC3E}">
        <p14:creationId xmlns:p14="http://schemas.microsoft.com/office/powerpoint/2010/main" val="1942799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47918" y="-188259"/>
            <a:ext cx="5383306"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8388720"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TODAY’S MISSIONS</a:t>
            </a:r>
            <a:endParaRPr lang="fr-FR" sz="4000" b="1" dirty="0">
              <a:solidFill>
                <a:schemeClr val="bg1"/>
              </a:solidFill>
              <a:latin typeface="DINRoundPro-Bold" panose="020B0804020101020102" pitchFamily="34" charset="0"/>
            </a:endParaRPr>
          </a:p>
        </p:txBody>
      </p:sp>
      <p:sp>
        <p:nvSpPr>
          <p:cNvPr id="13" name="ZoneTexte 12"/>
          <p:cNvSpPr txBox="1"/>
          <p:nvPr/>
        </p:nvSpPr>
        <p:spPr>
          <a:xfrm>
            <a:off x="217798" y="2616033"/>
            <a:ext cx="3830489" cy="830997"/>
          </a:xfrm>
          <a:prstGeom prst="rect">
            <a:avLst/>
          </a:prstGeom>
          <a:noFill/>
        </p:spPr>
        <p:txBody>
          <a:bodyPr wrap="square" rtlCol="0">
            <a:spAutoFit/>
          </a:bodyPr>
          <a:lstStyle/>
          <a:p>
            <a:r>
              <a:rPr lang="en-US" sz="2400" b="1" dirty="0" smtClean="0">
                <a:solidFill>
                  <a:srgbClr val="1D9BD7"/>
                </a:solidFill>
              </a:rPr>
              <a:t>Exercise 1 </a:t>
            </a:r>
            <a:r>
              <a:rPr lang="en-US" sz="2400" dirty="0" smtClean="0"/>
              <a:t>: </a:t>
            </a:r>
          </a:p>
          <a:p>
            <a:r>
              <a:rPr lang="en-US" sz="2400" dirty="0" smtClean="0"/>
              <a:t>Configure and wake up NAO</a:t>
            </a:r>
            <a:endParaRPr lang="en-US" sz="2400" b="1" dirty="0"/>
          </a:p>
        </p:txBody>
      </p:sp>
      <p:sp>
        <p:nvSpPr>
          <p:cNvPr id="14" name="ZoneTexte 13"/>
          <p:cNvSpPr txBox="1"/>
          <p:nvPr/>
        </p:nvSpPr>
        <p:spPr>
          <a:xfrm>
            <a:off x="4048287" y="1360180"/>
            <a:ext cx="3830489" cy="1200329"/>
          </a:xfrm>
          <a:prstGeom prst="rect">
            <a:avLst/>
          </a:prstGeom>
          <a:noFill/>
        </p:spPr>
        <p:txBody>
          <a:bodyPr wrap="square" rtlCol="0">
            <a:spAutoFit/>
          </a:bodyPr>
          <a:lstStyle/>
          <a:p>
            <a:r>
              <a:rPr lang="en-US" sz="2400" b="1" dirty="0">
                <a:solidFill>
                  <a:srgbClr val="1D9BD7"/>
                </a:solidFill>
              </a:rPr>
              <a:t>Exercise </a:t>
            </a:r>
            <a:r>
              <a:rPr lang="fr-FR" sz="2400" b="1" dirty="0" smtClean="0">
                <a:solidFill>
                  <a:srgbClr val="1D9BD7"/>
                </a:solidFill>
              </a:rPr>
              <a:t>2 </a:t>
            </a:r>
            <a:r>
              <a:rPr lang="fr-FR" sz="2400" dirty="0" smtClean="0"/>
              <a:t>: </a:t>
            </a:r>
          </a:p>
          <a:p>
            <a:r>
              <a:rPr lang="en-US" sz="2400" dirty="0" smtClean="0"/>
              <a:t>Program NAO to make him move and speak</a:t>
            </a:r>
            <a:endParaRPr lang="en-US" sz="2400" b="1" dirty="0"/>
          </a:p>
        </p:txBody>
      </p:sp>
      <p:sp>
        <p:nvSpPr>
          <p:cNvPr id="15" name="ZoneTexte 14"/>
          <p:cNvSpPr txBox="1"/>
          <p:nvPr/>
        </p:nvSpPr>
        <p:spPr>
          <a:xfrm>
            <a:off x="8161564" y="2541507"/>
            <a:ext cx="3830489" cy="1200329"/>
          </a:xfrm>
          <a:prstGeom prst="rect">
            <a:avLst/>
          </a:prstGeom>
          <a:noFill/>
        </p:spPr>
        <p:txBody>
          <a:bodyPr wrap="square" rtlCol="0">
            <a:spAutoFit/>
          </a:bodyPr>
          <a:lstStyle/>
          <a:p>
            <a:r>
              <a:rPr lang="en-US" sz="2400" b="1" dirty="0">
                <a:solidFill>
                  <a:srgbClr val="1D9BD7"/>
                </a:solidFill>
              </a:rPr>
              <a:t>Exercise </a:t>
            </a:r>
            <a:r>
              <a:rPr lang="fr-FR" sz="2400" b="1" dirty="0" smtClean="0">
                <a:solidFill>
                  <a:srgbClr val="1D9BD7"/>
                </a:solidFill>
              </a:rPr>
              <a:t>3 </a:t>
            </a:r>
            <a:r>
              <a:rPr lang="fr-FR" sz="2400" dirty="0" smtClean="0"/>
              <a:t>: </a:t>
            </a:r>
          </a:p>
          <a:p>
            <a:r>
              <a:rPr lang="en-US" sz="2400" dirty="0" smtClean="0"/>
              <a:t>Teach NAO dialog and action rules</a:t>
            </a:r>
          </a:p>
        </p:txBody>
      </p:sp>
      <p:sp>
        <p:nvSpPr>
          <p:cNvPr id="16" name="ZoneTexte 15"/>
          <p:cNvSpPr txBox="1"/>
          <p:nvPr/>
        </p:nvSpPr>
        <p:spPr>
          <a:xfrm>
            <a:off x="2791386" y="6000929"/>
            <a:ext cx="6909866" cy="461665"/>
          </a:xfrm>
          <a:prstGeom prst="rect">
            <a:avLst/>
          </a:prstGeom>
          <a:noFill/>
        </p:spPr>
        <p:txBody>
          <a:bodyPr wrap="square" rtlCol="0">
            <a:spAutoFit/>
          </a:bodyPr>
          <a:lstStyle/>
          <a:p>
            <a:r>
              <a:rPr lang="en-US" sz="2400" b="1" dirty="0" smtClean="0">
                <a:solidFill>
                  <a:srgbClr val="1D9BD7"/>
                </a:solidFill>
              </a:rPr>
              <a:t>Improve </a:t>
            </a:r>
            <a:r>
              <a:rPr lang="en-US" sz="2400" dirty="0" smtClean="0"/>
              <a:t> your application and </a:t>
            </a:r>
            <a:r>
              <a:rPr lang="en-US" sz="2400" b="1" dirty="0" smtClean="0">
                <a:solidFill>
                  <a:srgbClr val="1D9BD7"/>
                </a:solidFill>
              </a:rPr>
              <a:t>test it </a:t>
            </a:r>
            <a:r>
              <a:rPr lang="en-US" sz="2400" dirty="0" smtClean="0"/>
              <a:t>on NAO</a:t>
            </a:r>
            <a:endParaRPr lang="en-US" sz="2400" b="1"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482" y="2995247"/>
            <a:ext cx="3245894" cy="2593280"/>
          </a:xfrm>
          <a:prstGeom prst="rect">
            <a:avLst/>
          </a:prstGeom>
        </p:spPr>
      </p:pic>
    </p:spTree>
    <p:extLst>
      <p:ext uri="{BB962C8B-B14F-4D97-AF65-F5344CB8AC3E}">
        <p14:creationId xmlns:p14="http://schemas.microsoft.com/office/powerpoint/2010/main" val="34700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89431" y="2409989"/>
            <a:ext cx="6457117" cy="1015663"/>
          </a:xfrm>
          <a:prstGeom prst="rect">
            <a:avLst/>
          </a:prstGeom>
          <a:noFill/>
        </p:spPr>
        <p:txBody>
          <a:bodyPr wrap="square" rtlCol="0">
            <a:spAutoFit/>
          </a:bodyPr>
          <a:lstStyle/>
          <a:p>
            <a:r>
              <a:rPr lang="en-US" sz="2000" b="1" dirty="0" smtClean="0"/>
              <a:t>Place</a:t>
            </a:r>
            <a:r>
              <a:rPr lang="en-US" sz="2000" dirty="0" smtClean="0"/>
              <a:t> </a:t>
            </a:r>
            <a:r>
              <a:rPr lang="en-US" sz="2000" dirty="0" smtClean="0"/>
              <a:t>and</a:t>
            </a:r>
            <a:r>
              <a:rPr lang="en-US" sz="2000" dirty="0" smtClean="0"/>
              <a:t> </a:t>
            </a:r>
            <a:r>
              <a:rPr lang="en-US" sz="2000" b="1" dirty="0" smtClean="0"/>
              <a:t>configure</a:t>
            </a:r>
            <a:r>
              <a:rPr lang="en-US" sz="2000" dirty="0" smtClean="0"/>
              <a:t> the following boxes:</a:t>
            </a:r>
          </a:p>
          <a:p>
            <a:r>
              <a:rPr lang="fr-FR" sz="2000" dirty="0" smtClean="0"/>
              <a:t> </a:t>
            </a:r>
            <a:endParaRPr lang="fr-FR" sz="2000" dirty="0" smtClean="0"/>
          </a:p>
          <a:p>
            <a:pPr marL="800100" lvl="1" indent="-342900">
              <a:buFont typeface="Arial" panose="020B0604020202020204" pitchFamily="34" charset="0"/>
              <a:buChar char="•"/>
            </a:pPr>
            <a:r>
              <a:rPr lang="en-US" sz="2000" b="1" dirty="0" smtClean="0">
                <a:solidFill>
                  <a:srgbClr val="1D9BD7"/>
                </a:solidFill>
              </a:rPr>
              <a:t>Set language </a:t>
            </a:r>
            <a:r>
              <a:rPr lang="en-US" sz="2000" dirty="0" smtClean="0"/>
              <a:t>(to configure in </a:t>
            </a:r>
            <a:r>
              <a:rPr lang="en-US" sz="2000" b="1" dirty="0" smtClean="0"/>
              <a:t>your language</a:t>
            </a:r>
            <a:r>
              <a:rPr lang="en-US" sz="2000" dirty="0" smtClean="0"/>
              <a:t>)</a:t>
            </a:r>
            <a:endParaRPr lang="en-US" sz="2000" dirty="0" smtClean="0"/>
          </a:p>
        </p:txBody>
      </p:sp>
      <p:sp>
        <p:nvSpPr>
          <p:cNvPr id="11" name="Rectangle 10"/>
          <p:cNvSpPr/>
          <p:nvPr/>
        </p:nvSpPr>
        <p:spPr>
          <a:xfrm>
            <a:off x="-147917" y="-188259"/>
            <a:ext cx="7409329"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8738344"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CONFIGURE &amp; WAKE UP </a:t>
            </a:r>
            <a:r>
              <a:rPr lang="fr-FR" sz="4000" b="1" dirty="0" smtClean="0">
                <a:solidFill>
                  <a:schemeClr val="bg1"/>
                </a:solidFill>
                <a:latin typeface="DINRoundPro-Bold" panose="020B0804020101020102" pitchFamily="34" charset="0"/>
              </a:rPr>
              <a:t>NAO</a:t>
            </a:r>
            <a:endParaRPr lang="fr-FR" sz="4000" b="1" dirty="0">
              <a:solidFill>
                <a:schemeClr val="bg1"/>
              </a:solidFill>
              <a:latin typeface="DINRoundPro-Bold" panose="020B0804020101020102" pitchFamily="34"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707" y="1976766"/>
            <a:ext cx="5839640" cy="3705742"/>
          </a:xfrm>
          <a:prstGeom prst="rect">
            <a:avLst/>
          </a:prstGeom>
        </p:spPr>
      </p:pic>
      <p:sp>
        <p:nvSpPr>
          <p:cNvPr id="2" name="Rectangle 1"/>
          <p:cNvSpPr/>
          <p:nvPr/>
        </p:nvSpPr>
        <p:spPr>
          <a:xfrm>
            <a:off x="202878" y="3326126"/>
            <a:ext cx="6096000" cy="400110"/>
          </a:xfrm>
          <a:prstGeom prst="rect">
            <a:avLst/>
          </a:prstGeom>
        </p:spPr>
        <p:txBody>
          <a:bodyPr>
            <a:spAutoFit/>
          </a:bodyPr>
          <a:lstStyle/>
          <a:p>
            <a:pPr marL="800100" lvl="1" indent="-342900">
              <a:buFont typeface="Arial" panose="020B0604020202020204" pitchFamily="34" charset="0"/>
              <a:buChar char="•"/>
            </a:pPr>
            <a:r>
              <a:rPr lang="fr-FR" sz="2000" b="1" dirty="0">
                <a:solidFill>
                  <a:srgbClr val="1D9BD7"/>
                </a:solidFill>
              </a:rPr>
              <a:t>Tactile </a:t>
            </a:r>
            <a:r>
              <a:rPr lang="fr-FR" sz="2000" b="1" dirty="0" smtClean="0">
                <a:solidFill>
                  <a:srgbClr val="1D9BD7"/>
                </a:solidFill>
              </a:rPr>
              <a:t>Head</a:t>
            </a:r>
            <a:endParaRPr lang="fr-FR" sz="2000" b="1" dirty="0">
              <a:solidFill>
                <a:srgbClr val="1D9BD7"/>
              </a:solidFill>
            </a:endParaRPr>
          </a:p>
        </p:txBody>
      </p:sp>
      <p:sp>
        <p:nvSpPr>
          <p:cNvPr id="4" name="Rectangle 3"/>
          <p:cNvSpPr/>
          <p:nvPr/>
        </p:nvSpPr>
        <p:spPr>
          <a:xfrm>
            <a:off x="221711" y="3674243"/>
            <a:ext cx="6096000" cy="707886"/>
          </a:xfrm>
          <a:prstGeom prst="rect">
            <a:avLst/>
          </a:prstGeom>
        </p:spPr>
        <p:txBody>
          <a:bodyPr>
            <a:spAutoFit/>
          </a:bodyPr>
          <a:lstStyle/>
          <a:p>
            <a:pPr marL="800100" lvl="1" indent="-342900">
              <a:buFont typeface="Arial" panose="020B0604020202020204" pitchFamily="34" charset="0"/>
              <a:buChar char="•"/>
            </a:pPr>
            <a:r>
              <a:rPr lang="fr-FR" sz="2000" b="1" dirty="0">
                <a:solidFill>
                  <a:srgbClr val="1D9BD7"/>
                </a:solidFill>
              </a:rPr>
              <a:t>Stand Up</a:t>
            </a:r>
          </a:p>
          <a:p>
            <a:endParaRPr lang="fr-FR" sz="2000" b="1" dirty="0">
              <a:solidFill>
                <a:srgbClr val="1D9BD7"/>
              </a:solidFill>
            </a:endParaRPr>
          </a:p>
        </p:txBody>
      </p:sp>
      <p:sp>
        <p:nvSpPr>
          <p:cNvPr id="5" name="Rectangle 4"/>
          <p:cNvSpPr/>
          <p:nvPr/>
        </p:nvSpPr>
        <p:spPr>
          <a:xfrm>
            <a:off x="136715" y="4381747"/>
            <a:ext cx="3679854" cy="400110"/>
          </a:xfrm>
          <a:prstGeom prst="rect">
            <a:avLst/>
          </a:prstGeom>
        </p:spPr>
        <p:txBody>
          <a:bodyPr wrap="none">
            <a:spAutoFit/>
          </a:bodyPr>
          <a:lstStyle/>
          <a:p>
            <a:r>
              <a:rPr lang="en-US" sz="2000" b="1" dirty="0" smtClean="0"/>
              <a:t>Connect</a:t>
            </a:r>
            <a:r>
              <a:rPr lang="en-US" sz="2000" dirty="0" smtClean="0"/>
              <a:t> </a:t>
            </a:r>
            <a:r>
              <a:rPr lang="en-US" sz="2000" dirty="0" smtClean="0"/>
              <a:t>the </a:t>
            </a:r>
            <a:r>
              <a:rPr lang="en-US" sz="2000" dirty="0" smtClean="0"/>
              <a:t>boxes to each others</a:t>
            </a:r>
            <a:endParaRPr lang="en-US" sz="2000" b="1" dirty="0"/>
          </a:p>
        </p:txBody>
      </p:sp>
    </p:spTree>
    <p:extLst>
      <p:ext uri="{BB962C8B-B14F-4D97-AF65-F5344CB8AC3E}">
        <p14:creationId xmlns:p14="http://schemas.microsoft.com/office/powerpoint/2010/main" val="2463285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264155" y="1992729"/>
            <a:ext cx="5364204" cy="400110"/>
          </a:xfrm>
          <a:prstGeom prst="rect">
            <a:avLst/>
          </a:prstGeom>
          <a:noFill/>
        </p:spPr>
        <p:txBody>
          <a:bodyPr wrap="square" rtlCol="0">
            <a:spAutoFit/>
          </a:bodyPr>
          <a:lstStyle/>
          <a:p>
            <a:r>
              <a:rPr lang="en-US" sz="2000" dirty="0" smtClean="0"/>
              <a:t>Drag and connect the </a:t>
            </a:r>
            <a:r>
              <a:rPr lang="en-US" sz="2000" b="1" dirty="0" smtClean="0">
                <a:solidFill>
                  <a:srgbClr val="1D9BD7"/>
                </a:solidFill>
              </a:rPr>
              <a:t>Say </a:t>
            </a:r>
            <a:r>
              <a:rPr lang="en-US" sz="2000" dirty="0" smtClean="0"/>
              <a:t>box</a:t>
            </a:r>
            <a:endParaRPr lang="en-US" sz="2000" b="1" dirty="0" smtClean="0">
              <a:solidFill>
                <a:srgbClr val="1D9BD7"/>
              </a:solidFill>
            </a:endParaRPr>
          </a:p>
        </p:txBody>
      </p:sp>
      <p:sp>
        <p:nvSpPr>
          <p:cNvPr id="11" name="Rectangle 10"/>
          <p:cNvSpPr/>
          <p:nvPr/>
        </p:nvSpPr>
        <p:spPr>
          <a:xfrm>
            <a:off x="-147917" y="-188259"/>
            <a:ext cx="5244352"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8738344"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MAKE NAO SPEAKS</a:t>
            </a:r>
            <a:endParaRPr lang="fr-FR" sz="4000" b="1" dirty="0">
              <a:solidFill>
                <a:schemeClr val="bg1"/>
              </a:solidFill>
              <a:latin typeface="DINRoundPro-Bold" panose="020B0804020101020102" pitchFamily="34" charset="0"/>
            </a:endParaRPr>
          </a:p>
        </p:txBody>
      </p:sp>
      <p:sp>
        <p:nvSpPr>
          <p:cNvPr id="2" name="Rectangle 1"/>
          <p:cNvSpPr/>
          <p:nvPr/>
        </p:nvSpPr>
        <p:spPr>
          <a:xfrm>
            <a:off x="264155" y="2812171"/>
            <a:ext cx="4848840" cy="707886"/>
          </a:xfrm>
          <a:prstGeom prst="rect">
            <a:avLst/>
          </a:prstGeom>
        </p:spPr>
        <p:txBody>
          <a:bodyPr wrap="square">
            <a:spAutoFit/>
          </a:bodyPr>
          <a:lstStyle/>
          <a:p>
            <a:r>
              <a:rPr lang="en-US" sz="2000" dirty="0" smtClean="0"/>
              <a:t>D</a:t>
            </a:r>
            <a:r>
              <a:rPr lang="en-US" sz="2000" b="1" dirty="0" smtClean="0"/>
              <a:t>ouble-click</a:t>
            </a:r>
            <a:r>
              <a:rPr lang="en-US" sz="2000" dirty="0" smtClean="0"/>
              <a:t> at the center of the box to edit it and choose </a:t>
            </a:r>
            <a:r>
              <a:rPr lang="en-US" sz="2000" b="1" dirty="0" smtClean="0">
                <a:solidFill>
                  <a:srgbClr val="1D9BD7"/>
                </a:solidFill>
              </a:rPr>
              <a:t>the </a:t>
            </a:r>
            <a:r>
              <a:rPr lang="en-US" sz="2000" b="1" dirty="0" smtClean="0">
                <a:solidFill>
                  <a:srgbClr val="1D9BD7"/>
                </a:solidFill>
              </a:rPr>
              <a:t>appropriate language</a:t>
            </a:r>
            <a:endParaRPr lang="en-US" sz="2000" i="1" dirty="0"/>
          </a:p>
        </p:txBody>
      </p:sp>
      <p:sp>
        <p:nvSpPr>
          <p:cNvPr id="4" name="Rectangle 3"/>
          <p:cNvSpPr/>
          <p:nvPr/>
        </p:nvSpPr>
        <p:spPr>
          <a:xfrm>
            <a:off x="264155" y="4123183"/>
            <a:ext cx="6096000" cy="707886"/>
          </a:xfrm>
          <a:prstGeom prst="rect">
            <a:avLst/>
          </a:prstGeom>
        </p:spPr>
        <p:txBody>
          <a:bodyPr>
            <a:spAutoFit/>
          </a:bodyPr>
          <a:lstStyle/>
          <a:p>
            <a:r>
              <a:rPr lang="en-US" sz="2000" b="1" i="1" dirty="0" smtClean="0"/>
              <a:t>Write down</a:t>
            </a:r>
            <a:r>
              <a:rPr lang="en-US" sz="2000" i="1" dirty="0" smtClean="0"/>
              <a:t>: </a:t>
            </a:r>
          </a:p>
          <a:p>
            <a:r>
              <a:rPr lang="en-US" sz="2000" i="1" dirty="0" smtClean="0"/>
              <a:t>« Ah, finally I wake up. Happy to be here! »</a:t>
            </a:r>
            <a:endParaRPr lang="en-US" sz="2000" i="1"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090" y="1143434"/>
            <a:ext cx="6563641" cy="359142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7282" y="3391566"/>
            <a:ext cx="5868219" cy="3505689"/>
          </a:xfrm>
          <a:prstGeom prst="rect">
            <a:avLst/>
          </a:prstGeom>
        </p:spPr>
      </p:pic>
      <p:sp>
        <p:nvSpPr>
          <p:cNvPr id="16" name="ZoneTexte 15"/>
          <p:cNvSpPr txBox="1"/>
          <p:nvPr/>
        </p:nvSpPr>
        <p:spPr>
          <a:xfrm>
            <a:off x="264155" y="5586243"/>
            <a:ext cx="5364204" cy="400110"/>
          </a:xfrm>
          <a:prstGeom prst="rect">
            <a:avLst/>
          </a:prstGeom>
          <a:noFill/>
        </p:spPr>
        <p:txBody>
          <a:bodyPr wrap="square" rtlCol="0">
            <a:spAutoFit/>
          </a:bodyPr>
          <a:lstStyle/>
          <a:p>
            <a:r>
              <a:rPr lang="en-US" sz="2000" dirty="0" smtClean="0"/>
              <a:t>Click on </a:t>
            </a:r>
            <a:r>
              <a:rPr lang="en-US" sz="2000" b="1" dirty="0" smtClean="0">
                <a:solidFill>
                  <a:srgbClr val="1D9BD7"/>
                </a:solidFill>
              </a:rPr>
              <a:t>root</a:t>
            </a:r>
            <a:r>
              <a:rPr lang="en-US" sz="2000" dirty="0" smtClean="0">
                <a:solidFill>
                  <a:srgbClr val="1D9BD7"/>
                </a:solidFill>
              </a:rPr>
              <a:t> </a:t>
            </a:r>
            <a:r>
              <a:rPr lang="en-US" sz="2000" dirty="0" smtClean="0"/>
              <a:t>to come back to the main plan</a:t>
            </a:r>
            <a:endParaRPr lang="en-US" sz="2000" b="1" dirty="0" smtClean="0">
              <a:solidFill>
                <a:srgbClr val="1D9BD7"/>
              </a:solidFill>
            </a:endParaRPr>
          </a:p>
        </p:txBody>
      </p:sp>
      <p:sp>
        <p:nvSpPr>
          <p:cNvPr id="10" name="Ellipse 9"/>
          <p:cNvSpPr/>
          <p:nvPr/>
        </p:nvSpPr>
        <p:spPr>
          <a:xfrm>
            <a:off x="10014697" y="1499570"/>
            <a:ext cx="1430450" cy="1430450"/>
          </a:xfrm>
          <a:prstGeom prst="ellipse">
            <a:avLst/>
          </a:prstGeom>
          <a:noFill/>
          <a:ln w="57150">
            <a:solidFill>
              <a:srgbClr val="1D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a:stCxn id="10" idx="3"/>
          </p:cNvCxnSpPr>
          <p:nvPr/>
        </p:nvCxnSpPr>
        <p:spPr>
          <a:xfrm flipH="1">
            <a:off x="9548307" y="2720535"/>
            <a:ext cx="675875" cy="1793654"/>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5807650" y="3671287"/>
            <a:ext cx="637564" cy="790315"/>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59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6"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95066" y="2330828"/>
            <a:ext cx="5364204" cy="707886"/>
          </a:xfrm>
          <a:prstGeom prst="rect">
            <a:avLst/>
          </a:prstGeom>
          <a:noFill/>
        </p:spPr>
        <p:txBody>
          <a:bodyPr wrap="square" rtlCol="0">
            <a:spAutoFit/>
          </a:bodyPr>
          <a:lstStyle/>
          <a:p>
            <a:r>
              <a:rPr lang="en-US" sz="2000" dirty="0" smtClean="0"/>
              <a:t>By right clicking on the main plan, create a new </a:t>
            </a:r>
            <a:r>
              <a:rPr lang="en-US" sz="2000" b="1" dirty="0" smtClean="0">
                <a:solidFill>
                  <a:srgbClr val="1D9BD7"/>
                </a:solidFill>
              </a:rPr>
              <a:t>Timeline </a:t>
            </a:r>
            <a:r>
              <a:rPr lang="en-US" sz="2000" dirty="0" smtClean="0"/>
              <a:t>box that you name </a:t>
            </a:r>
            <a:r>
              <a:rPr lang="en-US" sz="2000" b="1" i="1" dirty="0" smtClean="0"/>
              <a:t>H</a:t>
            </a:r>
            <a:r>
              <a:rPr lang="en-US" sz="2000" b="1" i="1" dirty="0" smtClean="0"/>
              <a:t>ead Animation</a:t>
            </a:r>
            <a:endParaRPr lang="en-US" sz="2000" b="1" i="1" dirty="0" smtClean="0"/>
          </a:p>
        </p:txBody>
      </p:sp>
      <p:sp>
        <p:nvSpPr>
          <p:cNvPr id="11" name="Rectangle 10"/>
          <p:cNvSpPr/>
          <p:nvPr/>
        </p:nvSpPr>
        <p:spPr>
          <a:xfrm>
            <a:off x="-147917" y="-188259"/>
            <a:ext cx="4464423"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4072214" cy="707886"/>
          </a:xfrm>
          <a:prstGeom prst="rect">
            <a:avLst/>
          </a:prstGeom>
          <a:noFill/>
        </p:spPr>
        <p:txBody>
          <a:bodyPr wrap="square" rtlCol="0">
            <a:spAutoFit/>
          </a:bodyPr>
          <a:lstStyle/>
          <a:p>
            <a:pPr lvl="1"/>
            <a:r>
              <a:rPr lang="fr-FR" sz="4000" b="1" dirty="0" smtClean="0">
                <a:solidFill>
                  <a:schemeClr val="bg1"/>
                </a:solidFill>
                <a:latin typeface="DINRoundPro-Bold" panose="020B0804020101020102" pitchFamily="34" charset="0"/>
              </a:rPr>
              <a:t>ANIMATE NAO</a:t>
            </a:r>
            <a:endParaRPr lang="fr-FR" sz="4000" b="1" dirty="0">
              <a:solidFill>
                <a:schemeClr val="bg1"/>
              </a:solidFill>
              <a:latin typeface="DINRoundPro-Bold" panose="020B0804020101020102" pitchFamily="34" charset="0"/>
            </a:endParaRPr>
          </a:p>
        </p:txBody>
      </p:sp>
      <p:sp>
        <p:nvSpPr>
          <p:cNvPr id="2" name="Rectangle 1"/>
          <p:cNvSpPr/>
          <p:nvPr/>
        </p:nvSpPr>
        <p:spPr>
          <a:xfrm>
            <a:off x="395066" y="3536153"/>
            <a:ext cx="4848840" cy="707886"/>
          </a:xfrm>
          <a:prstGeom prst="rect">
            <a:avLst/>
          </a:prstGeom>
        </p:spPr>
        <p:txBody>
          <a:bodyPr wrap="square">
            <a:spAutoFit/>
          </a:bodyPr>
          <a:lstStyle/>
          <a:p>
            <a:r>
              <a:rPr lang="en-US" sz="2000" b="1" dirty="0" smtClean="0"/>
              <a:t>Double-click</a:t>
            </a:r>
            <a:r>
              <a:rPr lang="en-US" sz="2000" dirty="0" smtClean="0"/>
              <a:t> at the center of the box to enter the </a:t>
            </a:r>
            <a:r>
              <a:rPr lang="en-US" sz="2000" b="1" dirty="0" smtClean="0">
                <a:solidFill>
                  <a:srgbClr val="1D9BD7"/>
                </a:solidFill>
              </a:rPr>
              <a:t>animation mode</a:t>
            </a:r>
            <a:endParaRPr lang="en-US" sz="2000" b="1" i="1" dirty="0">
              <a:solidFill>
                <a:srgbClr val="1D9BD7"/>
              </a:solidFill>
            </a:endParaRPr>
          </a:p>
        </p:txBody>
      </p:sp>
      <p:sp>
        <p:nvSpPr>
          <p:cNvPr id="16" name="ZoneTexte 15"/>
          <p:cNvSpPr txBox="1"/>
          <p:nvPr/>
        </p:nvSpPr>
        <p:spPr>
          <a:xfrm>
            <a:off x="2880385" y="5774069"/>
            <a:ext cx="5364204" cy="1015663"/>
          </a:xfrm>
          <a:prstGeom prst="rect">
            <a:avLst/>
          </a:prstGeom>
          <a:noFill/>
        </p:spPr>
        <p:txBody>
          <a:bodyPr wrap="square" rtlCol="0">
            <a:spAutoFit/>
          </a:bodyPr>
          <a:lstStyle/>
          <a:p>
            <a:r>
              <a:rPr lang="en-US" sz="2000" dirty="0" smtClean="0"/>
              <a:t>We are going to create </a:t>
            </a:r>
            <a:r>
              <a:rPr lang="en-US" sz="2000" b="1" dirty="0" smtClean="0">
                <a:solidFill>
                  <a:srgbClr val="1D9BD7"/>
                </a:solidFill>
              </a:rPr>
              <a:t>key frames</a:t>
            </a:r>
            <a:r>
              <a:rPr lang="en-US" sz="2000" b="1" dirty="0" smtClean="0"/>
              <a:t> </a:t>
            </a:r>
            <a:r>
              <a:rPr lang="en-US" sz="2000" dirty="0" smtClean="0"/>
              <a:t>on the Timeline and for each, </a:t>
            </a:r>
            <a:r>
              <a:rPr lang="en-US" sz="2000" b="1" dirty="0" smtClean="0"/>
              <a:t>define a position </a:t>
            </a:r>
            <a:r>
              <a:rPr lang="en-US" sz="2000" dirty="0" smtClean="0"/>
              <a:t>for NAO’s head</a:t>
            </a:r>
            <a:endParaRPr lang="en-US" sz="2000" dirty="0" smtClean="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824" y="695873"/>
            <a:ext cx="6877835" cy="3576475"/>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506" y="4109875"/>
            <a:ext cx="7856166" cy="1262598"/>
          </a:xfrm>
          <a:prstGeom prst="rect">
            <a:avLst/>
          </a:prstGeom>
        </p:spPr>
      </p:pic>
      <p:sp>
        <p:nvSpPr>
          <p:cNvPr id="10" name="Ellipse 9"/>
          <p:cNvSpPr/>
          <p:nvPr/>
        </p:nvSpPr>
        <p:spPr>
          <a:xfrm>
            <a:off x="10661192" y="2357853"/>
            <a:ext cx="1690241" cy="1623303"/>
          </a:xfrm>
          <a:prstGeom prst="ellipse">
            <a:avLst/>
          </a:prstGeom>
          <a:noFill/>
          <a:ln w="57150">
            <a:solidFill>
              <a:srgbClr val="1D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a:stCxn id="10" idx="3"/>
          </p:cNvCxnSpPr>
          <p:nvPr/>
        </p:nvCxnSpPr>
        <p:spPr>
          <a:xfrm flipH="1">
            <a:off x="9523828" y="3743429"/>
            <a:ext cx="1384894" cy="528919"/>
          </a:xfrm>
          <a:prstGeom prst="straightConnector1">
            <a:avLst/>
          </a:prstGeom>
          <a:ln w="57150">
            <a:solidFill>
              <a:srgbClr val="1D9B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02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36715" y="1619132"/>
            <a:ext cx="4625066" cy="707886"/>
          </a:xfrm>
          <a:prstGeom prst="rect">
            <a:avLst/>
          </a:prstGeom>
          <a:noFill/>
        </p:spPr>
        <p:txBody>
          <a:bodyPr wrap="square" rtlCol="0">
            <a:spAutoFit/>
          </a:bodyPr>
          <a:lstStyle/>
          <a:p>
            <a:r>
              <a:rPr lang="en-US" sz="2000" dirty="0" smtClean="0"/>
              <a:t>Position your cursor on </a:t>
            </a:r>
            <a:r>
              <a:rPr lang="en-US" sz="2000" b="1" dirty="0" smtClean="0">
                <a:solidFill>
                  <a:srgbClr val="1D9BD7"/>
                </a:solidFill>
              </a:rPr>
              <a:t>frame 25</a:t>
            </a:r>
            <a:r>
              <a:rPr lang="en-US" sz="2000" dirty="0" smtClean="0">
                <a:solidFill>
                  <a:srgbClr val="1D9BD7"/>
                </a:solidFill>
              </a:rPr>
              <a:t> </a:t>
            </a:r>
            <a:r>
              <a:rPr lang="en-US" sz="2000" dirty="0" smtClean="0"/>
              <a:t>and</a:t>
            </a:r>
            <a:r>
              <a:rPr lang="en-US" sz="2000" dirty="0" smtClean="0"/>
              <a:t> click </a:t>
            </a:r>
            <a:r>
              <a:rPr lang="en-US" sz="2000" dirty="0" smtClean="0"/>
              <a:t>on </a:t>
            </a:r>
            <a:r>
              <a:rPr lang="en-US" sz="2000" b="1" dirty="0" smtClean="0"/>
              <a:t>NAO’s head in the simulator</a:t>
            </a:r>
            <a:endParaRPr lang="en-US" sz="2000" b="1" i="1" dirty="0" smtClean="0"/>
          </a:p>
        </p:txBody>
      </p:sp>
      <p:sp>
        <p:nvSpPr>
          <p:cNvPr id="11" name="Rectangle 10"/>
          <p:cNvSpPr/>
          <p:nvPr/>
        </p:nvSpPr>
        <p:spPr>
          <a:xfrm>
            <a:off x="-147917" y="-170330"/>
            <a:ext cx="4737846" cy="1116106"/>
          </a:xfrm>
          <a:prstGeom prst="rect">
            <a:avLst/>
          </a:prstGeom>
          <a:solidFill>
            <a:srgbClr val="1D9BD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136715" y="92912"/>
            <a:ext cx="4453214" cy="707886"/>
          </a:xfrm>
          <a:prstGeom prst="rect">
            <a:avLst/>
          </a:prstGeom>
          <a:noFill/>
        </p:spPr>
        <p:txBody>
          <a:bodyPr wrap="square" rtlCol="0">
            <a:spAutoFit/>
          </a:bodyPr>
          <a:lstStyle/>
          <a:p>
            <a:r>
              <a:rPr lang="fr-FR" sz="4000" b="1" dirty="0" smtClean="0">
                <a:solidFill>
                  <a:schemeClr val="bg1"/>
                </a:solidFill>
                <a:latin typeface="DINRoundPro-Bold" panose="020B0804020101020102" pitchFamily="34" charset="0"/>
              </a:rPr>
              <a:t>ANIMATE </a:t>
            </a:r>
            <a:r>
              <a:rPr lang="fr-FR" sz="4000" b="1" dirty="0" smtClean="0">
                <a:solidFill>
                  <a:schemeClr val="bg1"/>
                </a:solidFill>
                <a:latin typeface="DINRoundPro-Bold" panose="020B0804020101020102" pitchFamily="34" charset="0"/>
              </a:rPr>
              <a:t>NAO (2)</a:t>
            </a:r>
            <a:endParaRPr lang="fr-FR" sz="4000" b="1" dirty="0">
              <a:solidFill>
                <a:schemeClr val="bg1"/>
              </a:solidFill>
              <a:latin typeface="DINRoundPro-Bold" panose="020B0804020101020102" pitchFamily="34" charset="0"/>
            </a:endParaRPr>
          </a:p>
        </p:txBody>
      </p:sp>
      <p:sp>
        <p:nvSpPr>
          <p:cNvPr id="2" name="Rectangle 1"/>
          <p:cNvSpPr/>
          <p:nvPr/>
        </p:nvSpPr>
        <p:spPr>
          <a:xfrm>
            <a:off x="136715" y="2749246"/>
            <a:ext cx="4848840" cy="400110"/>
          </a:xfrm>
          <a:prstGeom prst="rect">
            <a:avLst/>
          </a:prstGeom>
        </p:spPr>
        <p:txBody>
          <a:bodyPr wrap="square">
            <a:spAutoFit/>
          </a:bodyPr>
          <a:lstStyle/>
          <a:p>
            <a:r>
              <a:rPr lang="en-US" sz="2000" dirty="0" smtClean="0"/>
              <a:t>Adjust the </a:t>
            </a:r>
            <a:r>
              <a:rPr lang="en-US" sz="2000" b="1" dirty="0" smtClean="0"/>
              <a:t>head motor angle</a:t>
            </a:r>
            <a:endParaRPr lang="en-US" sz="2000" b="1" i="1" dirty="0">
              <a:solidFill>
                <a:srgbClr val="1D9BD7"/>
              </a:solidFill>
            </a:endParaRPr>
          </a:p>
        </p:txBody>
      </p:sp>
      <p:sp>
        <p:nvSpPr>
          <p:cNvPr id="16" name="ZoneTexte 15"/>
          <p:cNvSpPr txBox="1"/>
          <p:nvPr/>
        </p:nvSpPr>
        <p:spPr>
          <a:xfrm>
            <a:off x="136715" y="3633246"/>
            <a:ext cx="4625066" cy="1015663"/>
          </a:xfrm>
          <a:prstGeom prst="rect">
            <a:avLst/>
          </a:prstGeom>
          <a:noFill/>
        </p:spPr>
        <p:txBody>
          <a:bodyPr wrap="square" rtlCol="0">
            <a:spAutoFit/>
          </a:bodyPr>
          <a:lstStyle/>
          <a:p>
            <a:r>
              <a:rPr lang="en-US" sz="2000" dirty="0" smtClean="0"/>
              <a:t>To save the position, right click on the Timeline and choose </a:t>
            </a:r>
            <a:r>
              <a:rPr lang="en-US" sz="2000" b="1" dirty="0" smtClean="0">
                <a:solidFill>
                  <a:srgbClr val="1D9BD7"/>
                </a:solidFill>
              </a:rPr>
              <a:t>Store joints in Key frame </a:t>
            </a:r>
            <a:endParaRPr lang="en-US" sz="2000" b="1" dirty="0" smtClean="0">
              <a:solidFill>
                <a:srgbClr val="1D9BD7"/>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977" y="1259679"/>
            <a:ext cx="7323239" cy="4544967"/>
          </a:xfrm>
          <a:prstGeom prst="rect">
            <a:avLst/>
          </a:prstGeom>
        </p:spPr>
      </p:pic>
      <p:sp>
        <p:nvSpPr>
          <p:cNvPr id="13" name="Rectangle 12"/>
          <p:cNvSpPr/>
          <p:nvPr/>
        </p:nvSpPr>
        <p:spPr>
          <a:xfrm>
            <a:off x="136715" y="5132799"/>
            <a:ext cx="4848840" cy="707886"/>
          </a:xfrm>
          <a:prstGeom prst="rect">
            <a:avLst/>
          </a:prstGeom>
        </p:spPr>
        <p:txBody>
          <a:bodyPr wrap="square">
            <a:spAutoFit/>
          </a:bodyPr>
          <a:lstStyle/>
          <a:p>
            <a:r>
              <a:rPr lang="en-US" sz="2000" dirty="0" smtClean="0"/>
              <a:t>Repeat the </a:t>
            </a:r>
            <a:r>
              <a:rPr lang="en-US" sz="2000" b="1" dirty="0" smtClean="0"/>
              <a:t>operation </a:t>
            </a:r>
            <a:r>
              <a:rPr lang="en-US" sz="2000" dirty="0" smtClean="0"/>
              <a:t>every 25 frames to create the whole animation</a:t>
            </a:r>
            <a:endParaRPr lang="en-US" sz="2000" i="1" dirty="0">
              <a:solidFill>
                <a:srgbClr val="1D9BD7"/>
              </a:solidFill>
            </a:endParaRPr>
          </a:p>
        </p:txBody>
      </p:sp>
    </p:spTree>
    <p:extLst>
      <p:ext uri="{BB962C8B-B14F-4D97-AF65-F5344CB8AC3E}">
        <p14:creationId xmlns:p14="http://schemas.microsoft.com/office/powerpoint/2010/main" val="1130052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5968</TotalTime>
  <Words>1036</Words>
  <Application>Microsoft Office PowerPoint</Application>
  <PresentationFormat>Grand écran</PresentationFormat>
  <Paragraphs>125</Paragraphs>
  <Slides>15</Slides>
  <Notes>13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Calibri</vt:lpstr>
      <vt:lpstr>Calibri Light</vt:lpstr>
      <vt:lpstr>DINRoundPro-Black</vt:lpstr>
      <vt:lpstr>DINRoundPro-Bold</vt:lpstr>
      <vt:lpstr>DINRoundPro-Medi</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Elise DEVAUX</dc:creator>
  <cp:lastModifiedBy>Elise DEVAUX</cp:lastModifiedBy>
  <cp:revision>75</cp:revision>
  <dcterms:created xsi:type="dcterms:W3CDTF">2015-10-28T17:31:20Z</dcterms:created>
  <dcterms:modified xsi:type="dcterms:W3CDTF">2016-04-24T18:30:05Z</dcterms:modified>
</cp:coreProperties>
</file>