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71" r:id="rId16"/>
    <p:sldId id="269" r:id="rId17"/>
    <p:sldId id="272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se DEVAUX" initials="ED" lastIdx="1" clrIdx="0">
    <p:extLst>
      <p:ext uri="{19B8F6BF-5375-455C-9EA6-DF929625EA0E}">
        <p15:presenceInfo xmlns:p15="http://schemas.microsoft.com/office/powerpoint/2012/main" userId="S-1-5-21-616696824-2377137399-1362159425-161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63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86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3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6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90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0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32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78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E608-754E-4CD4-8F23-CEE97051E97B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6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12" y="-113893"/>
            <a:ext cx="10564162" cy="7042775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09283" y="199932"/>
            <a:ext cx="4156022" cy="4156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 rot="21068728">
            <a:off x="880388" y="654421"/>
            <a:ext cx="3013811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DINRoundPro-Black" panose="020B0A04020101020102" pitchFamily="34" charset="0"/>
              </a:rPr>
              <a:t>PROGRAMMER LE ROBOT HUMANOÏDE </a:t>
            </a:r>
            <a:r>
              <a:rPr lang="fr-FR" sz="8800" dirty="0" smtClean="0">
                <a:solidFill>
                  <a:schemeClr val="bg1"/>
                </a:solidFill>
                <a:latin typeface="DINRoundPro-Black" panose="020B0A04020101020102" pitchFamily="34" charset="0"/>
              </a:rPr>
              <a:t>NAO</a:t>
            </a:r>
            <a:r>
              <a:rPr lang="fr-FR" sz="2800" dirty="0" smtClean="0">
                <a:solidFill>
                  <a:schemeClr val="bg1"/>
                </a:solidFill>
                <a:latin typeface="DINRoundPro-Black" panose="020B0A04020101020102" pitchFamily="34" charset="0"/>
              </a:rPr>
              <a:t/>
            </a:r>
            <a:br>
              <a:rPr lang="fr-FR" sz="2800" dirty="0" smtClean="0">
                <a:solidFill>
                  <a:schemeClr val="bg1"/>
                </a:solidFill>
                <a:latin typeface="DINRoundPro-Black" panose="020B0A04020101020102" pitchFamily="34" charset="0"/>
              </a:rPr>
            </a:br>
            <a:r>
              <a:rPr lang="fr-FR" sz="100" dirty="0" smtClean="0">
                <a:solidFill>
                  <a:schemeClr val="bg1"/>
                </a:solidFill>
                <a:latin typeface="DINRoundPro-Black" panose="020B0A04020101020102" pitchFamily="34" charset="0"/>
              </a:rPr>
              <a:t> </a:t>
            </a:r>
          </a:p>
          <a:p>
            <a:pPr algn="ctr"/>
            <a:r>
              <a:rPr lang="fr-FR" sz="2000" dirty="0" smtClean="0">
                <a:solidFill>
                  <a:schemeClr val="bg1"/>
                </a:solidFill>
                <a:latin typeface="DINRoundPro-Medi" panose="020B0604020101020102" pitchFamily="34" charset="0"/>
              </a:rPr>
              <a:t>(avec ou sans robot)</a:t>
            </a:r>
            <a:endParaRPr lang="fr-FR" sz="2000" dirty="0">
              <a:solidFill>
                <a:schemeClr val="bg1"/>
              </a:solidFill>
              <a:latin typeface="DINRoundPro-Medi" panose="020B0604020101020102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" y="6348685"/>
            <a:ext cx="1530284" cy="4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32" y="1012034"/>
            <a:ext cx="5563376" cy="305795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461" y="4245618"/>
            <a:ext cx="5087060" cy="2372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71847" y="109981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DINRoundPro-Bold" panose="020B0804020101020102" pitchFamily="34" charset="0"/>
              </a:rPr>
              <a:t>6</a:t>
            </a:r>
            <a:r>
              <a:rPr lang="fr-FR" sz="4000" b="1" dirty="0" smtClean="0">
                <a:latin typeface="DINRoundPro-Bold" panose="020B0804020101020102" pitchFamily="34" charset="0"/>
              </a:rPr>
              <a:t> – Poser une question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06115" y="2160289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poser une question, j’utilise la </a:t>
            </a:r>
            <a:r>
              <a:rPr lang="fr-FR" sz="2400" dirty="0" smtClean="0"/>
              <a:t>boîte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049469" y="1763677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6" idx="3"/>
          </p:cNvCxnSpPr>
          <p:nvPr/>
        </p:nvCxnSpPr>
        <p:spPr>
          <a:xfrm flipH="1">
            <a:off x="7192371" y="2984642"/>
            <a:ext cx="3066583" cy="198369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87435" y="4723014"/>
            <a:ext cx="6074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choisis </a:t>
            </a:r>
            <a:r>
              <a:rPr lang="fr-FR" sz="2400" b="1" dirty="0">
                <a:solidFill>
                  <a:srgbClr val="7030A0"/>
                </a:solidFill>
              </a:rPr>
              <a:t>F</a:t>
            </a:r>
            <a:r>
              <a:rPr lang="fr-FR" sz="2400" b="1" dirty="0" smtClean="0">
                <a:solidFill>
                  <a:srgbClr val="7030A0"/>
                </a:solidFill>
              </a:rPr>
              <a:t>rench</a:t>
            </a:r>
            <a:r>
              <a:rPr lang="fr-FR" sz="2400" dirty="0" smtClean="0">
                <a:solidFill>
                  <a:srgbClr val="7030A0"/>
                </a:solidFill>
              </a:rPr>
              <a:t> </a:t>
            </a:r>
            <a:r>
              <a:rPr lang="fr-FR" sz="2400" dirty="0" smtClean="0"/>
              <a:t>et j’écris:</a:t>
            </a:r>
          </a:p>
          <a:p>
            <a:r>
              <a:rPr lang="fr-FR" sz="2400" i="1" dirty="0" smtClean="0"/>
              <a:t>« </a:t>
            </a:r>
            <a:r>
              <a:rPr lang="fr-FR" sz="2400" i="1" dirty="0" smtClean="0"/>
              <a:t>Je connais une bonne histoire. </a:t>
            </a:r>
          </a:p>
          <a:p>
            <a:r>
              <a:rPr lang="fr-FR" sz="2400" i="1" dirty="0" smtClean="0"/>
              <a:t>Veux-tu l’entendre ?</a:t>
            </a:r>
            <a:r>
              <a:rPr lang="fr-FR" sz="2400" i="1" dirty="0" smtClean="0"/>
              <a:t> »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39153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37" y="1068549"/>
            <a:ext cx="6211167" cy="28960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71847" y="109981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7 </a:t>
            </a:r>
            <a:r>
              <a:rPr lang="fr-FR" sz="4000" b="1" dirty="0" smtClean="0">
                <a:latin typeface="DINRoundPro-Bold" panose="020B0804020101020102" pitchFamily="34" charset="0"/>
              </a:rPr>
              <a:t>– </a:t>
            </a:r>
            <a:r>
              <a:rPr lang="fr-FR" sz="4000" b="1" dirty="0" smtClean="0">
                <a:latin typeface="DINRoundPro-Bold" panose="020B0804020101020102" pitchFamily="34" charset="0"/>
              </a:rPr>
              <a:t>Entendre la réponse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87434" y="1936448"/>
            <a:ext cx="645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</a:t>
            </a:r>
            <a:r>
              <a:rPr lang="fr-FR" sz="2400" dirty="0" smtClean="0"/>
              <a:t>que NAO reconnaisse ma réponse</a:t>
            </a:r>
          </a:p>
          <a:p>
            <a:r>
              <a:rPr lang="fr-FR" sz="2400" dirty="0" smtClean="0"/>
              <a:t>j’utilise la boite </a:t>
            </a:r>
            <a:r>
              <a:rPr lang="fr-FR" sz="2400" b="1" dirty="0" smtClean="0">
                <a:solidFill>
                  <a:schemeClr val="accent2"/>
                </a:solidFill>
              </a:rPr>
              <a:t>Speech </a:t>
            </a:r>
            <a:r>
              <a:rPr lang="fr-FR" sz="2400" b="1" dirty="0" err="1" smtClean="0">
                <a:solidFill>
                  <a:schemeClr val="accent2"/>
                </a:solidFill>
              </a:rPr>
              <a:t>Reco</a:t>
            </a:r>
            <a:r>
              <a:rPr lang="fr-FR" sz="2400" b="1" dirty="0" smtClean="0">
                <a:solidFill>
                  <a:schemeClr val="accent2"/>
                </a:solidFill>
              </a:rPr>
              <a:t> 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371854" y="2062525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87434" y="2974151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connecte ma boîte à la boîte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34" y="4919657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</a:t>
            </a:r>
            <a:r>
              <a:rPr lang="fr-FR" sz="2400" dirty="0" smtClean="0"/>
              <a:t>clique sur les paramètres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7434" y="5563623"/>
            <a:ext cx="448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Dans </a:t>
            </a:r>
            <a:r>
              <a:rPr lang="fr-FR" sz="2400" b="1" dirty="0" smtClean="0">
                <a:solidFill>
                  <a:srgbClr val="7030A0"/>
                </a:solidFill>
              </a:rPr>
              <a:t>Word List </a:t>
            </a:r>
            <a:r>
              <a:rPr lang="fr-FR" sz="2400" dirty="0" smtClean="0"/>
              <a:t>j’écris: </a:t>
            </a:r>
            <a:r>
              <a:rPr lang="fr-FR" sz="2400" i="1" dirty="0" err="1" smtClean="0"/>
              <a:t>oui;non</a:t>
            </a:r>
            <a:endParaRPr lang="fr-FR" sz="2400" i="1" dirty="0" smtClean="0"/>
          </a:p>
          <a:p>
            <a:endParaRPr lang="fr-FR" sz="2400" i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7" t="28228" r="15196" b="13382"/>
          <a:stretch/>
        </p:blipFill>
        <p:spPr>
          <a:xfrm>
            <a:off x="5336275" y="3929255"/>
            <a:ext cx="3070746" cy="2647666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>
            <a:off x="7942997" y="3248167"/>
            <a:ext cx="2552131" cy="13728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2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55" y="1159859"/>
            <a:ext cx="6277851" cy="41153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4812" y="109981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8 </a:t>
            </a:r>
            <a:r>
              <a:rPr lang="fr-FR" sz="4000" b="1" dirty="0" smtClean="0">
                <a:latin typeface="DINRoundPro-Bold" panose="020B0804020101020102" pitchFamily="34" charset="0"/>
              </a:rPr>
              <a:t>– </a:t>
            </a:r>
            <a:r>
              <a:rPr lang="fr-FR" sz="4000" b="1" dirty="0" smtClean="0">
                <a:latin typeface="DINRoundPro-Bold" panose="020B0804020101020102" pitchFamily="34" charset="0"/>
              </a:rPr>
              <a:t>Analyser ma réponse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6923578" y="3478537"/>
            <a:ext cx="1788302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74812" y="2029300"/>
            <a:ext cx="645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</a:t>
            </a:r>
            <a:r>
              <a:rPr lang="fr-FR" sz="2400" dirty="0" smtClean="0"/>
              <a:t>que NAO analyse ma réponse</a:t>
            </a:r>
          </a:p>
          <a:p>
            <a:r>
              <a:rPr lang="fr-FR" sz="2400" dirty="0" smtClean="0"/>
              <a:t>j’utilise la boite </a:t>
            </a:r>
            <a:r>
              <a:rPr lang="fr-FR" sz="2400" b="1" dirty="0" smtClean="0">
                <a:solidFill>
                  <a:schemeClr val="accent2"/>
                </a:solidFill>
              </a:rPr>
              <a:t>Switch Case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10701" y="3961750"/>
            <a:ext cx="4907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Sur la première ligne j’écris </a:t>
            </a:r>
            <a:r>
              <a:rPr lang="fr-FR" sz="2400" b="1" dirty="0" smtClean="0">
                <a:solidFill>
                  <a:schemeClr val="accent2"/>
                </a:solidFill>
              </a:rPr>
              <a:t>« non »</a:t>
            </a:r>
            <a:endParaRPr lang="fr-FR" sz="2400" b="1" dirty="0" smtClean="0"/>
          </a:p>
          <a:p>
            <a:r>
              <a:rPr lang="fr-FR" sz="2400" dirty="0" smtClean="0"/>
              <a:t>Sur la deuxième ligne j’écris </a:t>
            </a:r>
            <a:r>
              <a:rPr lang="fr-FR" sz="2400" b="1" dirty="0" smtClean="0">
                <a:solidFill>
                  <a:schemeClr val="accent2"/>
                </a:solidFill>
              </a:rPr>
              <a:t>« oui »</a:t>
            </a:r>
            <a:endParaRPr lang="fr-F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03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24" y="108066"/>
            <a:ext cx="6154009" cy="4039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4812" y="108066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9 </a:t>
            </a:r>
            <a:r>
              <a:rPr lang="fr-FR" sz="4000" b="1" dirty="0" smtClean="0">
                <a:latin typeface="DINRoundPro-Bold" panose="020B0804020101020102" pitchFamily="34" charset="0"/>
              </a:rPr>
              <a:t>– La réponse est NON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74431" y="1847264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parler, j’utilise la boîte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4431" y="5354342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choisis </a:t>
            </a:r>
            <a:r>
              <a:rPr lang="fr-FR" sz="2400" b="1" dirty="0">
                <a:solidFill>
                  <a:srgbClr val="7030A0"/>
                </a:solidFill>
              </a:rPr>
              <a:t>F</a:t>
            </a:r>
            <a:r>
              <a:rPr lang="fr-FR" sz="2400" b="1" dirty="0" smtClean="0">
                <a:solidFill>
                  <a:srgbClr val="7030A0"/>
                </a:solidFill>
              </a:rPr>
              <a:t>rench</a:t>
            </a:r>
            <a:r>
              <a:rPr lang="fr-FR" sz="2400" dirty="0" smtClean="0">
                <a:solidFill>
                  <a:srgbClr val="7030A0"/>
                </a:solidFill>
              </a:rPr>
              <a:t> </a:t>
            </a:r>
            <a:r>
              <a:rPr lang="fr-FR" sz="2400" dirty="0" smtClean="0"/>
              <a:t>et j’écris:</a:t>
            </a:r>
          </a:p>
          <a:p>
            <a:r>
              <a:rPr lang="fr-FR" sz="2400" i="1" dirty="0" smtClean="0"/>
              <a:t>« Dommage »</a:t>
            </a:r>
            <a:endParaRPr lang="fr-FR" sz="2400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48597" y="2625396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connecte ma boîte à la sortie </a:t>
            </a:r>
            <a:r>
              <a:rPr lang="fr-FR" sz="2400" b="1" dirty="0">
                <a:solidFill>
                  <a:schemeClr val="accent2"/>
                </a:solidFill>
              </a:rPr>
              <a:t>« non »</a:t>
            </a:r>
            <a:endParaRPr lang="fr-FR" sz="2400" b="1" dirty="0"/>
          </a:p>
          <a:p>
            <a:r>
              <a:rPr lang="fr-FR" sz="2400" dirty="0" smtClean="0"/>
              <a:t>de ma </a:t>
            </a:r>
            <a:r>
              <a:rPr lang="fr-FR" sz="2400" dirty="0" smtClean="0"/>
              <a:t>boîte </a:t>
            </a:r>
            <a:r>
              <a:rPr lang="fr-FR" sz="2400" b="1" dirty="0" smtClean="0">
                <a:solidFill>
                  <a:schemeClr val="accent2"/>
                </a:solidFill>
              </a:rPr>
              <a:t>Switch Case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5836024" y="4318500"/>
            <a:ext cx="773554" cy="168249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85" y="3931988"/>
            <a:ext cx="6138713" cy="2854127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9101139" y="2344959"/>
            <a:ext cx="1288466" cy="128728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6" idx="3"/>
          </p:cNvCxnSpPr>
          <p:nvPr/>
        </p:nvCxnSpPr>
        <p:spPr>
          <a:xfrm flipH="1">
            <a:off x="6990418" y="3443724"/>
            <a:ext cx="2299412" cy="195037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7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12" y="620012"/>
            <a:ext cx="2962688" cy="38867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01" y="2246981"/>
            <a:ext cx="2876951" cy="39153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4812" y="108066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10 </a:t>
            </a:r>
            <a:r>
              <a:rPr lang="fr-FR" sz="4000" b="1" dirty="0" smtClean="0">
                <a:latin typeface="DINRoundPro-Bold" panose="020B0804020101020102" pitchFamily="34" charset="0"/>
              </a:rPr>
              <a:t>– NAO est triste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93382" y="2877124"/>
            <a:ext cx="645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Dans la librairie d’animation,</a:t>
            </a:r>
          </a:p>
          <a:p>
            <a:r>
              <a:rPr lang="fr-FR" sz="2400" dirty="0" smtClean="0"/>
              <a:t>Je vais chercher la boîte </a:t>
            </a:r>
            <a:r>
              <a:rPr lang="fr-FR" sz="2400" b="1" dirty="0" err="1" smtClean="0">
                <a:solidFill>
                  <a:schemeClr val="accent2"/>
                </a:solidFill>
              </a:rPr>
              <a:t>Sad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999621" y="5161546"/>
            <a:ext cx="881154" cy="63794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endCxn id="6" idx="1"/>
          </p:cNvCxnSpPr>
          <p:nvPr/>
        </p:nvCxnSpPr>
        <p:spPr>
          <a:xfrm>
            <a:off x="8021899" y="2492895"/>
            <a:ext cx="1106764" cy="276207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93382" y="4918480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connecte ma boîte à la boîte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</a:p>
          <a:p>
            <a:r>
              <a:rPr lang="fr-FR" sz="2400" dirty="0" smtClean="0"/>
              <a:t>et à la </a:t>
            </a:r>
            <a:r>
              <a:rPr lang="fr-FR" sz="2400" b="1" dirty="0" smtClean="0">
                <a:solidFill>
                  <a:schemeClr val="accent2"/>
                </a:solidFill>
              </a:rPr>
              <a:t>sortie finale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4472460" y="1473005"/>
            <a:ext cx="2963056" cy="548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81" y="1290190"/>
            <a:ext cx="6649378" cy="3791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4812" y="108066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11 </a:t>
            </a:r>
            <a:r>
              <a:rPr lang="fr-FR" sz="4000" b="1" dirty="0" smtClean="0">
                <a:latin typeface="DINRoundPro-Bold" panose="020B0804020101020102" pitchFamily="34" charset="0"/>
              </a:rPr>
              <a:t>– NAO est triste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0610" y="2653376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connecte ma boîte à la boîte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</a:p>
          <a:p>
            <a:r>
              <a:rPr lang="fr-FR" sz="2400" dirty="0" smtClean="0"/>
              <a:t>et à la </a:t>
            </a:r>
            <a:r>
              <a:rPr lang="fr-FR" sz="2400" b="1" dirty="0" smtClean="0">
                <a:solidFill>
                  <a:schemeClr val="accent2"/>
                </a:solidFill>
              </a:rPr>
              <a:t>sortie finale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0611" y="4793305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teste en appuyant sur </a:t>
            </a:r>
            <a:r>
              <a:rPr lang="fr-FR" sz="2400" b="1" dirty="0" smtClean="0">
                <a:solidFill>
                  <a:schemeClr val="accent2"/>
                </a:solidFill>
              </a:rPr>
              <a:t>Play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9784335" y="3309070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10890913" y="1951631"/>
            <a:ext cx="928048" cy="15327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710" y="1035912"/>
            <a:ext cx="6192114" cy="4334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4812" y="108066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12 </a:t>
            </a:r>
            <a:r>
              <a:rPr lang="fr-FR" sz="4000" b="1" dirty="0" smtClean="0">
                <a:latin typeface="DINRoundPro-Bold" panose="020B0804020101020102" pitchFamily="34" charset="0"/>
              </a:rPr>
              <a:t>– La réponse est OUI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72463" y="4104599"/>
            <a:ext cx="1166593" cy="117125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70611" y="4465333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connecte ma boîte à la sortie </a:t>
            </a:r>
            <a:r>
              <a:rPr lang="fr-FR" sz="2400" b="1" dirty="0">
                <a:solidFill>
                  <a:schemeClr val="accent2"/>
                </a:solidFill>
              </a:rPr>
              <a:t>« oui »</a:t>
            </a:r>
            <a:endParaRPr lang="fr-FR" sz="2400" b="1" dirty="0"/>
          </a:p>
          <a:p>
            <a:r>
              <a:rPr lang="fr-FR" sz="2400" dirty="0" smtClean="0"/>
              <a:t>de ma boîte </a:t>
            </a:r>
            <a:r>
              <a:rPr lang="fr-FR" sz="2400" b="1" dirty="0" smtClean="0">
                <a:solidFill>
                  <a:schemeClr val="accent2"/>
                </a:solidFill>
              </a:rPr>
              <a:t>Switch Case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cxnSp>
        <p:nvCxnSpPr>
          <p:cNvPr id="18" name="Connecteur droit avec flèche 17"/>
          <p:cNvCxnSpPr>
            <a:stCxn id="6" idx="2"/>
          </p:cNvCxnSpPr>
          <p:nvPr/>
        </p:nvCxnSpPr>
        <p:spPr>
          <a:xfrm flipH="1" flipV="1">
            <a:off x="8284191" y="4244454"/>
            <a:ext cx="288272" cy="4457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70611" y="2808019"/>
            <a:ext cx="645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parler, j’utilise cette fois la boîte</a:t>
            </a:r>
          </a:p>
          <a:p>
            <a:r>
              <a:rPr lang="fr-FR" sz="2400" b="1" dirty="0" err="1" smtClean="0">
                <a:solidFill>
                  <a:schemeClr val="accent2"/>
                </a:solidFill>
              </a:rPr>
              <a:t>Animated</a:t>
            </a:r>
            <a:r>
              <a:rPr lang="fr-FR" sz="2400" b="1" dirty="0" smtClean="0">
                <a:solidFill>
                  <a:schemeClr val="accent2"/>
                </a:solidFill>
              </a:rPr>
              <a:t> Say</a:t>
            </a:r>
            <a:endParaRPr lang="fr-F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84" y="2393970"/>
            <a:ext cx="6963747" cy="25816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4812" y="108066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13 </a:t>
            </a:r>
            <a:r>
              <a:rPr lang="fr-FR" sz="4000" b="1" dirty="0" smtClean="0">
                <a:latin typeface="DINRoundPro-Bold" panose="020B0804020101020102" pitchFamily="34" charset="0"/>
              </a:rPr>
              <a:t>– NAO est content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6703665" y="2470401"/>
            <a:ext cx="393126" cy="131559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36181" y="3384592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choisis </a:t>
            </a:r>
            <a:r>
              <a:rPr lang="fr-FR" sz="2400" b="1" dirty="0">
                <a:solidFill>
                  <a:srgbClr val="7030A0"/>
                </a:solidFill>
              </a:rPr>
              <a:t>F</a:t>
            </a:r>
            <a:r>
              <a:rPr lang="fr-FR" sz="2400" b="1" dirty="0" smtClean="0">
                <a:solidFill>
                  <a:srgbClr val="7030A0"/>
                </a:solidFill>
              </a:rPr>
              <a:t>rench</a:t>
            </a:r>
            <a:r>
              <a:rPr lang="fr-FR" sz="2400" dirty="0" smtClean="0">
                <a:solidFill>
                  <a:srgbClr val="7030A0"/>
                </a:solidFill>
              </a:rPr>
              <a:t> </a:t>
            </a:r>
            <a:r>
              <a:rPr lang="fr-FR" sz="2400" dirty="0" smtClean="0"/>
              <a:t>et j’écris:</a:t>
            </a:r>
          </a:p>
          <a:p>
            <a:r>
              <a:rPr lang="fr-FR" sz="2400" i="1" dirty="0" smtClean="0"/>
              <a:t>« Super ! Allons-y »</a:t>
            </a:r>
            <a:endParaRPr lang="fr-FR" sz="2400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52287" y="5506352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reviens en cliquant sur </a:t>
            </a:r>
            <a:r>
              <a:rPr lang="fr-FR" sz="2400" b="1" dirty="0" err="1" smtClean="0">
                <a:solidFill>
                  <a:srgbClr val="7030A0"/>
                </a:solidFill>
              </a:rPr>
              <a:t>root</a:t>
            </a:r>
            <a:r>
              <a:rPr lang="fr-FR" sz="24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fr-FR" sz="2400" dirty="0" smtClean="0"/>
              <a:t>et je teste en cliquant sur </a:t>
            </a:r>
            <a:r>
              <a:rPr lang="fr-FR" sz="2400" b="1" dirty="0" smtClean="0">
                <a:solidFill>
                  <a:srgbClr val="7030A0"/>
                </a:solidFill>
              </a:rPr>
              <a:t>Play</a:t>
            </a:r>
            <a:endParaRPr lang="fr-FR" sz="2400" b="1" dirty="0">
              <a:solidFill>
                <a:srgbClr val="7030A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2287" y="1632164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J’ouvre la boite </a:t>
            </a:r>
            <a:r>
              <a:rPr lang="fr-FR" sz="2400" b="1" dirty="0" err="1" smtClean="0">
                <a:solidFill>
                  <a:schemeClr val="accent2"/>
                </a:solidFill>
              </a:rPr>
              <a:t>Animated</a:t>
            </a:r>
            <a:r>
              <a:rPr lang="fr-FR" sz="2400" b="1" dirty="0" smtClean="0">
                <a:solidFill>
                  <a:schemeClr val="accent2"/>
                </a:solidFill>
              </a:rPr>
              <a:t> Say</a:t>
            </a:r>
            <a:endParaRPr lang="fr-F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6191543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" y="109981"/>
            <a:ext cx="619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14 </a:t>
            </a:r>
            <a:r>
              <a:rPr lang="fr-FR" sz="4000" b="1" dirty="0" smtClean="0">
                <a:latin typeface="DINRoundPro-Bold" panose="020B0804020101020102" pitchFamily="34" charset="0"/>
              </a:rPr>
              <a:t>– Continuons l’histoire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2131" y="2308594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Ajouter des réactions que vous trouverez</a:t>
            </a:r>
          </a:p>
          <a:p>
            <a:r>
              <a:rPr lang="fr-FR" sz="2400" dirty="0"/>
              <a:t>d</a:t>
            </a:r>
            <a:r>
              <a:rPr lang="fr-FR" sz="2400" dirty="0" smtClean="0"/>
              <a:t>ans la </a:t>
            </a:r>
            <a:r>
              <a:rPr lang="fr-FR" sz="2400" b="1" dirty="0" smtClean="0">
                <a:solidFill>
                  <a:schemeClr val="accent2"/>
                </a:solidFill>
              </a:rPr>
              <a:t>librairie d’animation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2130" y="1549294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Utilise des boîtes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  <a:r>
              <a:rPr lang="fr-FR" sz="2400" dirty="0" smtClean="0">
                <a:solidFill>
                  <a:schemeClr val="accent2"/>
                </a:solidFill>
              </a:rPr>
              <a:t> </a:t>
            </a:r>
            <a:r>
              <a:rPr lang="fr-FR" sz="2400" dirty="0" smtClean="0"/>
              <a:t>pour raconter une histoire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92131" y="4082953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Cela devrait ressembler à cela</a:t>
            </a:r>
            <a:endParaRPr lang="fr-FR" sz="2400" b="1" dirty="0">
              <a:solidFill>
                <a:srgbClr val="7030A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95771" y="5981384"/>
            <a:ext cx="552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Enregistre ton projet lorsqu’il est terminé </a:t>
            </a:r>
            <a:endParaRPr lang="fr-FR" sz="2400" b="1" u="sng" dirty="0">
              <a:solidFill>
                <a:srgbClr val="7030A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5" y="3511372"/>
            <a:ext cx="7291283" cy="15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83779" y="120666"/>
            <a:ext cx="880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Le logiciel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Choregraphe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18" y="2174864"/>
            <a:ext cx="8485094" cy="4534493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3994899" y="2621561"/>
            <a:ext cx="8197101" cy="3308589"/>
            <a:chOff x="3994899" y="1949211"/>
            <a:chExt cx="8197101" cy="3308589"/>
          </a:xfrm>
        </p:grpSpPr>
        <p:sp>
          <p:nvSpPr>
            <p:cNvPr id="10" name="Rectangle 9"/>
            <p:cNvSpPr/>
            <p:nvPr/>
          </p:nvSpPr>
          <p:spPr>
            <a:xfrm>
              <a:off x="3994899" y="2370597"/>
              <a:ext cx="4282887" cy="288720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7974105" y="2366682"/>
              <a:ext cx="400722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0564906" y="1949211"/>
              <a:ext cx="1627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FF0000"/>
                  </a:solidFill>
                </a:rPr>
                <a:t>Plan Principal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8646460" y="3249849"/>
            <a:ext cx="3545540" cy="3285420"/>
            <a:chOff x="8646460" y="2577499"/>
            <a:chExt cx="3545540" cy="3285420"/>
          </a:xfrm>
        </p:grpSpPr>
        <p:sp>
          <p:nvSpPr>
            <p:cNvPr id="15" name="Rectangle 14"/>
            <p:cNvSpPr/>
            <p:nvPr/>
          </p:nvSpPr>
          <p:spPr>
            <a:xfrm>
              <a:off x="8646460" y="2577499"/>
              <a:ext cx="1667434" cy="3285420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9244293" y="5862919"/>
              <a:ext cx="2641226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0564906" y="5434686"/>
              <a:ext cx="1627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FFC000"/>
                  </a:solidFill>
                </a:rPr>
                <a:t>Simulateur</a:t>
              </a:r>
              <a:endParaRPr lang="fr-FR" sz="20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83779" y="4087904"/>
            <a:ext cx="3512203" cy="2447365"/>
            <a:chOff x="183779" y="3415554"/>
            <a:chExt cx="3512203" cy="2447365"/>
          </a:xfrm>
        </p:grpSpPr>
        <p:sp>
          <p:nvSpPr>
            <p:cNvPr id="19" name="Rectangle 18"/>
            <p:cNvSpPr/>
            <p:nvPr/>
          </p:nvSpPr>
          <p:spPr>
            <a:xfrm>
              <a:off x="2046475" y="3415554"/>
              <a:ext cx="1649507" cy="2447365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400611" y="5862919"/>
              <a:ext cx="2641226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419381" y="5420625"/>
              <a:ext cx="1627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7030A0"/>
                  </a:solidFill>
                </a:rPr>
                <a:t>Boîtes</a:t>
              </a:r>
              <a:endParaRPr lang="fr-FR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83779" y="4253930"/>
              <a:ext cx="1627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 smtClean="0">
                  <a:solidFill>
                    <a:srgbClr val="7030A0"/>
                  </a:solidFill>
                </a:rPr>
                <a:t>Rechercher une boîte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Connecteur droit 22"/>
            <p:cNvCxnSpPr/>
            <p:nvPr/>
          </p:nvCxnSpPr>
          <p:spPr>
            <a:xfrm>
              <a:off x="790578" y="4958533"/>
              <a:ext cx="2251259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3014944" y="4087906"/>
              <a:ext cx="0" cy="870628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2447364" y="1291007"/>
            <a:ext cx="883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C’est l’interface graphique qui permet de programmer NAO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673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57" y="1837675"/>
            <a:ext cx="2918150" cy="2581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69893" y="92912"/>
            <a:ext cx="400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Les Boîtes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080515" y="2664165"/>
            <a:ext cx="146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Sortie</a:t>
            </a:r>
            <a:endParaRPr lang="fr-FR" sz="2000" b="1" dirty="0">
              <a:solidFill>
                <a:srgbClr val="7030A0"/>
              </a:solidFill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10276356" y="2662513"/>
            <a:ext cx="1288114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11583" y="2163341"/>
            <a:ext cx="5422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Une boîte permet d’exécuter une action</a:t>
            </a:r>
          </a:p>
          <a:p>
            <a:endParaRPr lang="fr-F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 smtClean="0"/>
              <a:t>Elle est constituée de langage Python</a:t>
            </a:r>
          </a:p>
          <a:p>
            <a:endParaRPr lang="fr-F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 smtClean="0"/>
              <a:t>Les boîtes peuvent se relier entre elles </a:t>
            </a:r>
            <a:endParaRPr lang="fr-FR" sz="24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414247" y="2435567"/>
            <a:ext cx="2084294" cy="42865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100904" y="1963286"/>
            <a:ext cx="146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Entrée</a:t>
            </a:r>
            <a:endParaRPr lang="fr-FR" sz="2000" b="1" dirty="0">
              <a:solidFill>
                <a:srgbClr val="7030A0"/>
              </a:solidFill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7049194" y="3156756"/>
            <a:ext cx="1489975" cy="34745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571254" y="3512220"/>
            <a:ext cx="208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Arrêt de la boite</a:t>
            </a:r>
            <a:endParaRPr lang="fr-FR" sz="2000" b="1" dirty="0">
              <a:solidFill>
                <a:srgbClr val="7030A0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8226583" y="3712275"/>
            <a:ext cx="622069" cy="77874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454996" y="4497622"/>
            <a:ext cx="208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Paramètres</a:t>
            </a:r>
            <a:endParaRPr lang="fr-FR" sz="2000" b="1" dirty="0">
              <a:solidFill>
                <a:srgbClr val="7030A0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H="1" flipV="1">
            <a:off x="9469647" y="3260296"/>
            <a:ext cx="237061" cy="123732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9014545" y="4576129"/>
            <a:ext cx="2971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>
                <a:solidFill>
                  <a:schemeClr val="accent2"/>
                </a:solidFill>
              </a:rPr>
              <a:t>Double-cliquer au centre de la boite permet de l’éditer</a:t>
            </a:r>
            <a:endParaRPr lang="fr-FR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18" y="1477297"/>
            <a:ext cx="5972065" cy="48178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54264" y="103479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1 – Régler la langue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89431" y="2144077"/>
            <a:ext cx="645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régler la langue, j’utilise la boîte</a:t>
            </a:r>
          </a:p>
          <a:p>
            <a:r>
              <a:rPr lang="fr-FR" sz="2400" b="1" dirty="0" smtClean="0">
                <a:solidFill>
                  <a:schemeClr val="accent2"/>
                </a:solidFill>
              </a:rPr>
              <a:t>Set </a:t>
            </a:r>
            <a:r>
              <a:rPr lang="fr-FR" sz="2400" b="1" dirty="0" err="1" smtClean="0">
                <a:solidFill>
                  <a:schemeClr val="accent2"/>
                </a:solidFill>
              </a:rPr>
              <a:t>language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063897" y="1874313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89431" y="3655366"/>
            <a:ext cx="562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choisis </a:t>
            </a:r>
            <a:r>
              <a:rPr lang="fr-FR" sz="2400" b="1" dirty="0" smtClean="0">
                <a:solidFill>
                  <a:srgbClr val="7030A0"/>
                </a:solidFill>
              </a:rPr>
              <a:t>‘Français’ </a:t>
            </a:r>
            <a:r>
              <a:rPr lang="fr-FR" sz="2400" dirty="0" smtClean="0"/>
              <a:t>dans les paramètres</a:t>
            </a:r>
            <a:endParaRPr lang="fr-FR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178658" y="5001571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connecte ma boîte au début de l’application</a:t>
            </a:r>
            <a:endParaRPr lang="fr-FR" sz="2400" b="1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7553803" y="2975074"/>
            <a:ext cx="697154" cy="103550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553803" y="4010582"/>
            <a:ext cx="208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Paramètres</a:t>
            </a:r>
            <a:endParaRPr lang="fr-FR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25" y="1326696"/>
            <a:ext cx="6054192" cy="48992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54264" y="103479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DINRoundPro-Bold" panose="020B0804020101020102" pitchFamily="34" charset="0"/>
              </a:rPr>
              <a:t>2</a:t>
            </a:r>
            <a:r>
              <a:rPr lang="fr-FR" sz="4000" b="1" dirty="0" smtClean="0">
                <a:latin typeface="DINRoundPro-Bold" panose="020B0804020101020102" pitchFamily="34" charset="0"/>
              </a:rPr>
              <a:t> – Debout NAO !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70611" y="2825944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se lever, j’utilise la boîte </a:t>
            </a:r>
            <a:r>
              <a:rPr lang="fr-FR" sz="2400" b="1" dirty="0" smtClean="0">
                <a:solidFill>
                  <a:schemeClr val="accent2"/>
                </a:solidFill>
              </a:rPr>
              <a:t>Stand Up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951403" y="1857159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79642" y="4010582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connecte ma boîte à la boîte précédente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4632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29" y="1291116"/>
            <a:ext cx="6287861" cy="49752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54264" y="103479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3 – Coucou !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70611" y="2757049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faire coucou, j’utilise la boîte </a:t>
            </a:r>
            <a:r>
              <a:rPr lang="fr-FR" sz="2400" b="1" dirty="0" smtClean="0">
                <a:solidFill>
                  <a:schemeClr val="accent2"/>
                </a:solidFill>
              </a:rPr>
              <a:t>Hello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022351" y="1557432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79642" y="4010582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connecte ma boîte à la boîte précédente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8394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30" y="1147717"/>
            <a:ext cx="5432529" cy="31331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54264" y="103479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3 – NAO se présente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70611" y="1732386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parler, j’utilise la boîte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289694" y="2468500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70606" y="4210212"/>
            <a:ext cx="6074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choisis </a:t>
            </a:r>
            <a:r>
              <a:rPr lang="fr-FR" sz="2400" b="1" dirty="0">
                <a:solidFill>
                  <a:srgbClr val="7030A0"/>
                </a:solidFill>
              </a:rPr>
              <a:t>F</a:t>
            </a:r>
            <a:r>
              <a:rPr lang="fr-FR" sz="2400" b="1" dirty="0" smtClean="0">
                <a:solidFill>
                  <a:srgbClr val="7030A0"/>
                </a:solidFill>
              </a:rPr>
              <a:t>rench</a:t>
            </a:r>
            <a:r>
              <a:rPr lang="fr-FR" sz="2400" dirty="0" smtClean="0">
                <a:solidFill>
                  <a:srgbClr val="7030A0"/>
                </a:solidFill>
              </a:rPr>
              <a:t> </a:t>
            </a:r>
            <a:r>
              <a:rPr lang="fr-FR" sz="2400" dirty="0" smtClean="0"/>
              <a:t>et j’écris:</a:t>
            </a:r>
          </a:p>
          <a:p>
            <a:r>
              <a:rPr lang="fr-FR" sz="2400" i="1" dirty="0" smtClean="0"/>
              <a:t>« Bonjour les amis ! Je suis content</a:t>
            </a:r>
          </a:p>
          <a:p>
            <a:r>
              <a:rPr lang="fr-FR" sz="2400" i="1" dirty="0" smtClean="0"/>
              <a:t>de vous voir aujourd’hui. »</a:t>
            </a:r>
            <a:endParaRPr lang="fr-FR" sz="2400" i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21"/>
          <a:stretch/>
        </p:blipFill>
        <p:spPr>
          <a:xfrm>
            <a:off x="5150426" y="4026920"/>
            <a:ext cx="6230219" cy="2202318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6" idx="3"/>
          </p:cNvCxnSpPr>
          <p:nvPr/>
        </p:nvCxnSpPr>
        <p:spPr>
          <a:xfrm flipH="1">
            <a:off x="7830542" y="3689465"/>
            <a:ext cx="1668637" cy="186126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0606" y="2413401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connecte ma boîte à la boîte </a:t>
            </a:r>
            <a:r>
              <a:rPr lang="fr-FR" sz="2400" b="1" dirty="0" smtClean="0">
                <a:solidFill>
                  <a:schemeClr val="accent2"/>
                </a:solidFill>
              </a:rPr>
              <a:t>Stand Up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0606" y="5786986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revenir, je clique sur </a:t>
            </a:r>
            <a:r>
              <a:rPr lang="fr-FR" sz="2400" b="1" dirty="0" err="1" smtClean="0">
                <a:solidFill>
                  <a:srgbClr val="7030A0"/>
                </a:solidFill>
              </a:rPr>
              <a:t>Root</a:t>
            </a:r>
            <a:endParaRPr lang="fr-FR" sz="2400" b="1" dirty="0">
              <a:solidFill>
                <a:srgbClr val="7030A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5916706" y="4464424"/>
            <a:ext cx="692872" cy="153657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80" y="1795265"/>
            <a:ext cx="8672690" cy="44795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54264" y="103479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DINRoundPro-Bold" panose="020B0804020101020102" pitchFamily="34" charset="0"/>
              </a:rPr>
              <a:t>4</a:t>
            </a:r>
            <a:r>
              <a:rPr lang="fr-FR" sz="4000" b="1" dirty="0" smtClean="0">
                <a:latin typeface="DINRoundPro-Bold" panose="020B0804020101020102" pitchFamily="34" charset="0"/>
              </a:rPr>
              <a:t> – Testons 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70611" y="1100165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tester, j’appuie sur </a:t>
            </a:r>
            <a:r>
              <a:rPr lang="fr-FR" sz="2400" b="1" dirty="0" smtClean="0">
                <a:solidFill>
                  <a:schemeClr val="accent2"/>
                </a:solidFill>
              </a:rPr>
              <a:t>Play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cxnSp>
        <p:nvCxnSpPr>
          <p:cNvPr id="18" name="Connecteur droit avec flèche 17"/>
          <p:cNvCxnSpPr>
            <a:endCxn id="29" idx="0"/>
          </p:cNvCxnSpPr>
          <p:nvPr/>
        </p:nvCxnSpPr>
        <p:spPr>
          <a:xfrm>
            <a:off x="3835415" y="1534772"/>
            <a:ext cx="188575" cy="3826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511990" y="2792649"/>
            <a:ext cx="1667434" cy="328542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9109823" y="6078069"/>
            <a:ext cx="264122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0474436" y="4435359"/>
            <a:ext cx="1627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 résultat apparait dans le </a:t>
            </a:r>
            <a:r>
              <a:rPr lang="fr-FR" sz="2400" b="1" dirty="0" smtClean="0">
                <a:solidFill>
                  <a:srgbClr val="FFC000"/>
                </a:solidFill>
              </a:rPr>
              <a:t>simulateur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90976" y="5205047"/>
            <a:ext cx="4699468" cy="10697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-52946" y="4235551"/>
            <a:ext cx="16270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/>
              <a:t>Le texte apparait dans la </a:t>
            </a:r>
            <a:r>
              <a:rPr lang="fr-FR" sz="2400" b="1" dirty="0" smtClean="0">
                <a:solidFill>
                  <a:srgbClr val="7030A0"/>
                </a:solidFill>
              </a:rPr>
              <a:t>fenêtre de dialogue</a:t>
            </a:r>
            <a:endParaRPr lang="fr-FR" sz="2400" b="1" dirty="0">
              <a:solidFill>
                <a:srgbClr val="7030A0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407963" y="6274776"/>
            <a:ext cx="318765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835415" y="1917460"/>
            <a:ext cx="377150" cy="3771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6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25" y="1341982"/>
            <a:ext cx="6230219" cy="34485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71847" y="109981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5 – Améliorons un peu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79639" y="2037626"/>
            <a:ext cx="645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faire patienter NAO, j’utilise la boîte:</a:t>
            </a:r>
          </a:p>
          <a:p>
            <a:r>
              <a:rPr lang="fr-FR" sz="2400" b="1" dirty="0" err="1" smtClean="0">
                <a:solidFill>
                  <a:schemeClr val="accent2"/>
                </a:solidFill>
              </a:rPr>
              <a:t>Wait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992021" y="2741828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79639" y="3672883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connecte ma boîte entre les boîtes:</a:t>
            </a:r>
          </a:p>
          <a:p>
            <a:r>
              <a:rPr lang="fr-FR" sz="2400" b="1" dirty="0" smtClean="0">
                <a:solidFill>
                  <a:schemeClr val="accent2"/>
                </a:solidFill>
              </a:rPr>
              <a:t>Stand Up</a:t>
            </a:r>
            <a:r>
              <a:rPr lang="fr-FR" sz="2400" b="1" dirty="0" smtClean="0"/>
              <a:t> </a:t>
            </a:r>
            <a:r>
              <a:rPr lang="fr-FR" sz="2400" dirty="0" smtClean="0"/>
              <a:t>et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9639" y="5204649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Je choisis </a:t>
            </a:r>
            <a:r>
              <a:rPr lang="fr-FR" sz="2400" b="1" dirty="0" smtClean="0">
                <a:solidFill>
                  <a:schemeClr val="accent2"/>
                </a:solidFill>
              </a:rPr>
              <a:t>1,0 seconde </a:t>
            </a:r>
            <a:r>
              <a:rPr lang="fr-FR" sz="2400" dirty="0" smtClean="0"/>
              <a:t>dans les paramètres</a:t>
            </a:r>
            <a:endParaRPr lang="fr-F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472</Words>
  <Application>Microsoft Office PowerPoint</Application>
  <PresentationFormat>Grand écran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DINRoundPro-Black</vt:lpstr>
      <vt:lpstr>DINRoundPro-Bold</vt:lpstr>
      <vt:lpstr>DINRoundPro-Medi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Elise DEVAUX</dc:creator>
  <cp:lastModifiedBy>Elise DEVAUX</cp:lastModifiedBy>
  <cp:revision>24</cp:revision>
  <dcterms:created xsi:type="dcterms:W3CDTF">2015-10-28T17:31:20Z</dcterms:created>
  <dcterms:modified xsi:type="dcterms:W3CDTF">2015-12-11T12:43:36Z</dcterms:modified>
</cp:coreProperties>
</file>