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5" r:id="rId4"/>
    <p:sldId id="276" r:id="rId5"/>
    <p:sldId id="259" r:id="rId6"/>
    <p:sldId id="260" r:id="rId7"/>
    <p:sldId id="277" r:id="rId8"/>
    <p:sldId id="278" r:id="rId9"/>
    <p:sldId id="279" r:id="rId10"/>
    <p:sldId id="280" r:id="rId11"/>
    <p:sldId id="281" r:id="rId12"/>
    <p:sldId id="282" r:id="rId13"/>
    <p:sldId id="283" r:id="rId14"/>
    <p:sldId id="286" r:id="rId15"/>
    <p:sldId id="284"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se DEVAUX" initials="ED" lastIdx="1" clrIdx="0">
    <p:extLst>
      <p:ext uri="{19B8F6BF-5375-455C-9EA6-DF929625EA0E}">
        <p15:presenceInfo xmlns:p15="http://schemas.microsoft.com/office/powerpoint/2012/main" userId="S-1-5-21-616696824-2377137399-1362159425-161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9B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790" autoAdjust="0"/>
  </p:normalViewPr>
  <p:slideViewPr>
    <p:cSldViewPr snapToGrid="0">
      <p:cViewPr varScale="1">
        <p:scale>
          <a:sx n="54" d="100"/>
          <a:sy n="54" d="100"/>
        </p:scale>
        <p:origin x="12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EB94A-8FC9-4868-BF90-70FDA747E73D}" type="datetimeFigureOut">
              <a:rPr lang="fr-FR" smtClean="0"/>
              <a:t>23/04/2016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F6877-3D93-4E3B-B86B-C2D1890A3DB7}" type="slidenum">
              <a:rPr lang="fr-FR" smtClean="0"/>
              <a:t>‹N°›</a:t>
            </a:fld>
            <a:endParaRPr lang="fr-FR"/>
          </a:p>
        </p:txBody>
      </p:sp>
    </p:spTree>
    <p:extLst>
      <p:ext uri="{BB962C8B-B14F-4D97-AF65-F5344CB8AC3E}">
        <p14:creationId xmlns:p14="http://schemas.microsoft.com/office/powerpoint/2010/main" val="86398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Transition:</a:t>
            </a:r>
            <a:r>
              <a:rPr lang="fr-FR" baseline="0" dirty="0" smtClean="0"/>
              <a:t> Les exercices.</a:t>
            </a:r>
            <a:endParaRPr lang="fr-FR" dirty="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4</a:t>
            </a:fld>
            <a:endParaRPr lang="fr-FR"/>
          </a:p>
        </p:txBody>
      </p:sp>
    </p:spTree>
    <p:extLst>
      <p:ext uri="{BB962C8B-B14F-4D97-AF65-F5344CB8AC3E}">
        <p14:creationId xmlns:p14="http://schemas.microsoft.com/office/powerpoint/2010/main" val="1485431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13</a:t>
            </a:fld>
            <a:endParaRPr lang="fr-FR"/>
          </a:p>
        </p:txBody>
      </p:sp>
    </p:spTree>
    <p:extLst>
      <p:ext uri="{BB962C8B-B14F-4D97-AF65-F5344CB8AC3E}">
        <p14:creationId xmlns:p14="http://schemas.microsoft.com/office/powerpoint/2010/main" val="202794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14</a:t>
            </a:fld>
            <a:endParaRPr lang="fr-FR"/>
          </a:p>
        </p:txBody>
      </p:sp>
    </p:spTree>
    <p:extLst>
      <p:ext uri="{BB962C8B-B14F-4D97-AF65-F5344CB8AC3E}">
        <p14:creationId xmlns:p14="http://schemas.microsoft.com/office/powerpoint/2010/main" val="697074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15</a:t>
            </a:fld>
            <a:endParaRPr lang="fr-FR"/>
          </a:p>
        </p:txBody>
      </p:sp>
    </p:spTree>
    <p:extLst>
      <p:ext uri="{BB962C8B-B14F-4D97-AF65-F5344CB8AC3E}">
        <p14:creationId xmlns:p14="http://schemas.microsoft.com/office/powerpoint/2010/main" val="119762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Transition:</a:t>
            </a:r>
            <a:r>
              <a:rPr lang="fr-FR" baseline="0" dirty="0" smtClean="0"/>
              <a:t> </a:t>
            </a:r>
            <a:r>
              <a:rPr lang="fr-FR" dirty="0" smtClean="0"/>
              <a:t>Nous allons commencer par Paramétrer</a:t>
            </a:r>
            <a:r>
              <a:rPr lang="fr-FR" baseline="0" dirty="0" smtClean="0"/>
              <a:t> et réveiller NAO. Pour cela, nous allons utiliser des boîtes qui vont réaliser trois actions différentes : Définir la langue, utiliser le capteur tactile de la tête pour que lorsque quelqu’un le touche, NAO se lève. A votre avis, comment vont s’appeler ces trois boîtes ?</a:t>
            </a:r>
            <a:endParaRPr lang="fr-FR" dirty="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5</a:t>
            </a:fld>
            <a:endParaRPr lang="fr-FR"/>
          </a:p>
        </p:txBody>
      </p:sp>
    </p:spTree>
    <p:extLst>
      <p:ext uri="{BB962C8B-B14F-4D97-AF65-F5344CB8AC3E}">
        <p14:creationId xmlns:p14="http://schemas.microsoft.com/office/powerpoint/2010/main" val="412635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Transition : Faire Parler NAO</a:t>
            </a:r>
            <a:endParaRPr lang="fr-FR" dirty="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6</a:t>
            </a:fld>
            <a:endParaRPr lang="fr-FR"/>
          </a:p>
        </p:txBody>
      </p:sp>
    </p:spTree>
    <p:extLst>
      <p:ext uri="{BB962C8B-B14F-4D97-AF65-F5344CB8AC3E}">
        <p14:creationId xmlns:p14="http://schemas.microsoft.com/office/powerpoint/2010/main" val="3538244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Transition:</a:t>
            </a:r>
            <a:r>
              <a:rPr lang="fr-FR" baseline="0" dirty="0" smtClean="0"/>
              <a:t> Maintenant que nous avons fait parler NAO, nous allons aussi lui donner vie en lui créant des mouvements. Nous allons donc lui imaginer un mouvement où il regarde de droite à gauche.</a:t>
            </a:r>
            <a:endParaRPr lang="fr-FR" dirty="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7</a:t>
            </a:fld>
            <a:endParaRPr lang="fr-FR"/>
          </a:p>
        </p:txBody>
      </p:sp>
    </p:spTree>
    <p:extLst>
      <p:ext uri="{BB962C8B-B14F-4D97-AF65-F5344CB8AC3E}">
        <p14:creationId xmlns:p14="http://schemas.microsoft.com/office/powerpoint/2010/main" val="93999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 boîte </a:t>
            </a:r>
            <a:r>
              <a:rPr lang="fr-FR" dirty="0" err="1" smtClean="0"/>
              <a:t>Timeline</a:t>
            </a:r>
            <a:r>
              <a:rPr lang="fr-FR" dirty="0" smtClean="0"/>
              <a:t> est une boîte</a:t>
            </a:r>
            <a:r>
              <a:rPr lang="fr-FR" baseline="0" dirty="0" smtClean="0"/>
              <a:t> qui contient une chronologie. Le temps y est représenté sous forme de frames ou repères qui correspondent chacun à une position </a:t>
            </a:r>
            <a:r>
              <a:rPr lang="fr-FR" baseline="0" dirty="0" smtClean="0"/>
              <a:t>des moteurs du </a:t>
            </a:r>
            <a:r>
              <a:rPr lang="fr-FR" baseline="0" dirty="0" smtClean="0"/>
              <a:t>robot.</a:t>
            </a:r>
          </a:p>
          <a:p>
            <a:r>
              <a:rPr lang="fr-FR" baseline="0" dirty="0" smtClean="0"/>
              <a:t>Les chiffres eux, représentent le nombre de repères. 25 repères correspondent à une seconde. </a:t>
            </a:r>
          </a:p>
          <a:p>
            <a:r>
              <a:rPr lang="fr-FR" baseline="0" dirty="0" smtClean="0"/>
              <a:t>Le curseur vert représente le point de départ de mon animation, le rouge le point final. Le curseur bleu, m’indique où je suis. </a:t>
            </a:r>
          </a:p>
          <a:p>
            <a:r>
              <a:rPr lang="fr-FR" baseline="0" dirty="0" smtClean="0"/>
              <a:t>La flèche Play, va me permettre de jouer mon animation pour observer le résultat.</a:t>
            </a:r>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8</a:t>
            </a:fld>
            <a:endParaRPr lang="fr-FR"/>
          </a:p>
        </p:txBody>
      </p:sp>
    </p:spTree>
    <p:extLst>
      <p:ext uri="{BB962C8B-B14F-4D97-AF65-F5344CB8AC3E}">
        <p14:creationId xmlns:p14="http://schemas.microsoft.com/office/powerpoint/2010/main" val="425908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9</a:t>
            </a:fld>
            <a:endParaRPr lang="fr-FR"/>
          </a:p>
        </p:txBody>
      </p:sp>
    </p:spTree>
    <p:extLst>
      <p:ext uri="{BB962C8B-B14F-4D97-AF65-F5344CB8AC3E}">
        <p14:creationId xmlns:p14="http://schemas.microsoft.com/office/powerpoint/2010/main" val="71527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10</a:t>
            </a:fld>
            <a:endParaRPr lang="fr-FR"/>
          </a:p>
        </p:txBody>
      </p:sp>
    </p:spTree>
    <p:extLst>
      <p:ext uri="{BB962C8B-B14F-4D97-AF65-F5344CB8AC3E}">
        <p14:creationId xmlns:p14="http://schemas.microsoft.com/office/powerpoint/2010/main" val="2834162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Transition: Pour l’instant, notre boîte de dialogue est vide. Nous allons donc la remplir et cela se fait dans mon deuxième fichier, celui dont le nom fini en .top</a:t>
            </a:r>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11</a:t>
            </a:fld>
            <a:endParaRPr lang="fr-FR"/>
          </a:p>
        </p:txBody>
      </p:sp>
    </p:spTree>
    <p:extLst>
      <p:ext uri="{BB962C8B-B14F-4D97-AF65-F5344CB8AC3E}">
        <p14:creationId xmlns:p14="http://schemas.microsoft.com/office/powerpoint/2010/main" val="297667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Transition: Nous avons écris notre premier règle. Mais lorsque nous parlons, nous avons plusieurs façons de dire bonjour par exemple. Comme je ne peux pas être sur de ce que la personne qui parlera avec NAO va dire, je vais devoir prévoir les autres possibilités. </a:t>
            </a:r>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12</a:t>
            </a:fld>
            <a:endParaRPr lang="fr-FR"/>
          </a:p>
        </p:txBody>
      </p:sp>
    </p:spTree>
    <p:extLst>
      <p:ext uri="{BB962C8B-B14F-4D97-AF65-F5344CB8AC3E}">
        <p14:creationId xmlns:p14="http://schemas.microsoft.com/office/powerpoint/2010/main" val="417487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FD93E608-754E-4CD4-8F23-CEE97051E97B}" type="datetimeFigureOut">
              <a:rPr lang="fr-FR" smtClean="0"/>
              <a:t>23/04/2016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327963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93E608-754E-4CD4-8F23-CEE97051E97B}" type="datetimeFigureOut">
              <a:rPr lang="fr-FR" smtClean="0"/>
              <a:t>23/04/2016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206530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93E608-754E-4CD4-8F23-CEE97051E97B}" type="datetimeFigureOut">
              <a:rPr lang="fr-FR" smtClean="0"/>
              <a:t>23/04/2016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347986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93E608-754E-4CD4-8F23-CEE97051E97B}" type="datetimeFigureOut">
              <a:rPr lang="fr-FR" smtClean="0"/>
              <a:t>23/04/2016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116535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D93E608-754E-4CD4-8F23-CEE97051E97B}" type="datetimeFigureOut">
              <a:rPr lang="fr-FR" smtClean="0"/>
              <a:t>23/04/2016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33756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D93E608-754E-4CD4-8F23-CEE97051E97B}" type="datetimeFigureOut">
              <a:rPr lang="fr-FR" smtClean="0"/>
              <a:t>23/04/2016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242590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D93E608-754E-4CD4-8F23-CEE97051E97B}" type="datetimeFigureOut">
              <a:rPr lang="fr-FR" smtClean="0"/>
              <a:t>23/04/2016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21675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D93E608-754E-4CD4-8F23-CEE97051E97B}" type="datetimeFigureOut">
              <a:rPr lang="fr-FR" smtClean="0"/>
              <a:t>23/04/2016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266200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D93E608-754E-4CD4-8F23-CEE97051E97B}" type="datetimeFigureOut">
              <a:rPr lang="fr-FR" smtClean="0"/>
              <a:t>23/04/2016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282934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D93E608-754E-4CD4-8F23-CEE97051E97B}" type="datetimeFigureOut">
              <a:rPr lang="fr-FR" smtClean="0"/>
              <a:t>23/04/2016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277032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D93E608-754E-4CD4-8F23-CEE97051E97B}" type="datetimeFigureOut">
              <a:rPr lang="fr-FR" smtClean="0"/>
              <a:t>23/04/2016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423378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3E608-754E-4CD4-8F23-CEE97051E97B}" type="datetimeFigureOut">
              <a:rPr lang="fr-FR" smtClean="0"/>
              <a:t>23/04/2016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A6BD5-5400-4036-B5C5-3EA70C661B34}" type="slidenum">
              <a:rPr lang="fr-FR" smtClean="0"/>
              <a:t>‹N°›</a:t>
            </a:fld>
            <a:endParaRPr lang="fr-FR"/>
          </a:p>
        </p:txBody>
      </p:sp>
    </p:spTree>
    <p:extLst>
      <p:ext uri="{BB962C8B-B14F-4D97-AF65-F5344CB8AC3E}">
        <p14:creationId xmlns:p14="http://schemas.microsoft.com/office/powerpoint/2010/main" val="3099691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2388" y="-184775"/>
            <a:ext cx="10564162" cy="7042775"/>
          </a:xfrm>
          <a:prstGeom prst="rect">
            <a:avLst/>
          </a:prstGeom>
        </p:spPr>
      </p:pic>
      <p:sp>
        <p:nvSpPr>
          <p:cNvPr id="5" name="Ellipse 4"/>
          <p:cNvSpPr/>
          <p:nvPr/>
        </p:nvSpPr>
        <p:spPr>
          <a:xfrm>
            <a:off x="94129" y="0"/>
            <a:ext cx="4478753" cy="4355953"/>
          </a:xfrm>
          <a:prstGeom prst="ellipse">
            <a:avLst/>
          </a:prstGeom>
          <a:solidFill>
            <a:srgbClr val="1D9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rot="21068728">
            <a:off x="880388" y="654421"/>
            <a:ext cx="3013811" cy="3247043"/>
          </a:xfrm>
          <a:prstGeom prst="rect">
            <a:avLst/>
          </a:prstGeom>
          <a:noFill/>
        </p:spPr>
        <p:txBody>
          <a:bodyPr wrap="square" rtlCol="0">
            <a:spAutoFit/>
          </a:bodyPr>
          <a:lstStyle/>
          <a:p>
            <a:pPr algn="ctr"/>
            <a:r>
              <a:rPr lang="fr-FR" sz="3200" dirty="0" smtClean="0">
                <a:solidFill>
                  <a:schemeClr val="bg1"/>
                </a:solidFill>
                <a:latin typeface="DINRoundPro-Black" panose="020B0A04020101020102" pitchFamily="34" charset="0"/>
              </a:rPr>
              <a:t>PROGRAMMER LE ROBOT HUMANOÏDE </a:t>
            </a:r>
            <a:r>
              <a:rPr lang="fr-FR" sz="8800" dirty="0" smtClean="0">
                <a:solidFill>
                  <a:schemeClr val="bg1"/>
                </a:solidFill>
                <a:latin typeface="DINRoundPro-Black" panose="020B0A04020101020102" pitchFamily="34" charset="0"/>
              </a:rPr>
              <a:t>NAO</a:t>
            </a:r>
            <a:r>
              <a:rPr lang="fr-FR" sz="2800" dirty="0" smtClean="0">
                <a:solidFill>
                  <a:schemeClr val="bg1"/>
                </a:solidFill>
                <a:latin typeface="DINRoundPro-Black" panose="020B0A04020101020102" pitchFamily="34" charset="0"/>
              </a:rPr>
              <a:t/>
            </a:r>
            <a:br>
              <a:rPr lang="fr-FR" sz="2800" dirty="0" smtClean="0">
                <a:solidFill>
                  <a:schemeClr val="bg1"/>
                </a:solidFill>
                <a:latin typeface="DINRoundPro-Black" panose="020B0A04020101020102" pitchFamily="34" charset="0"/>
              </a:rPr>
            </a:br>
            <a:r>
              <a:rPr lang="fr-FR" sz="100" dirty="0" smtClean="0">
                <a:solidFill>
                  <a:schemeClr val="bg1"/>
                </a:solidFill>
                <a:latin typeface="DINRoundPro-Black" panose="020B0A04020101020102" pitchFamily="34" charset="0"/>
              </a:rPr>
              <a:t> </a:t>
            </a:r>
          </a:p>
          <a:p>
            <a:pPr algn="ctr"/>
            <a:r>
              <a:rPr lang="fr-FR" sz="2000" dirty="0" smtClean="0">
                <a:solidFill>
                  <a:schemeClr val="bg1"/>
                </a:solidFill>
                <a:latin typeface="DINRoundPro-Medi" panose="020B0604020101020102" pitchFamily="34" charset="0"/>
              </a:rPr>
              <a:t>(avec ou sans robot)</a:t>
            </a:r>
            <a:endParaRPr lang="fr-FR" sz="2000" dirty="0">
              <a:solidFill>
                <a:schemeClr val="bg1"/>
              </a:solidFill>
              <a:latin typeface="DINRoundPro-Medi" panose="020B0604020101020102" pitchFamily="34" charset="0"/>
            </a:endParaRP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29" y="6348685"/>
            <a:ext cx="1530284" cy="424909"/>
          </a:xfrm>
          <a:prstGeom prst="rect">
            <a:avLst/>
          </a:prstGeom>
        </p:spPr>
      </p:pic>
    </p:spTree>
    <p:extLst>
      <p:ext uri="{BB962C8B-B14F-4D97-AF65-F5344CB8AC3E}">
        <p14:creationId xmlns:p14="http://schemas.microsoft.com/office/powerpoint/2010/main" val="3391479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247595" y="2272111"/>
            <a:ext cx="4625066" cy="400110"/>
          </a:xfrm>
          <a:prstGeom prst="rect">
            <a:avLst/>
          </a:prstGeom>
          <a:noFill/>
        </p:spPr>
        <p:txBody>
          <a:bodyPr wrap="square" rtlCol="0">
            <a:spAutoFit/>
          </a:bodyPr>
          <a:lstStyle/>
          <a:p>
            <a:r>
              <a:rPr lang="fr-FR" sz="2000" dirty="0" smtClean="0"/>
              <a:t>Clique sur </a:t>
            </a:r>
            <a:r>
              <a:rPr lang="fr-FR" sz="2000" b="1" dirty="0" smtClean="0">
                <a:solidFill>
                  <a:srgbClr val="1D9BD7"/>
                </a:solidFill>
              </a:rPr>
              <a:t>Play</a:t>
            </a:r>
            <a:r>
              <a:rPr lang="fr-FR" sz="2000" dirty="0" smtClean="0">
                <a:solidFill>
                  <a:srgbClr val="1D9BD7"/>
                </a:solidFill>
              </a:rPr>
              <a:t> </a:t>
            </a:r>
            <a:r>
              <a:rPr lang="fr-FR" sz="2000" dirty="0" smtClean="0"/>
              <a:t>pour tester</a:t>
            </a:r>
            <a:endParaRPr lang="fr-FR" sz="2000" b="1" i="1" dirty="0" smtClean="0"/>
          </a:p>
        </p:txBody>
      </p:sp>
      <p:sp>
        <p:nvSpPr>
          <p:cNvPr id="11" name="Rectangle 10"/>
          <p:cNvSpPr/>
          <p:nvPr/>
        </p:nvSpPr>
        <p:spPr>
          <a:xfrm>
            <a:off x="-147917" y="-188259"/>
            <a:ext cx="4464423"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5" y="92912"/>
            <a:ext cx="4072214"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ANIMER NAO (3)</a:t>
            </a:r>
            <a:endParaRPr lang="fr-FR" sz="4000" b="1" dirty="0">
              <a:solidFill>
                <a:schemeClr val="bg1"/>
              </a:solidFill>
              <a:latin typeface="DINRoundPro-Bold" panose="020B0804020101020102" pitchFamily="34" charset="0"/>
            </a:endParaRPr>
          </a:p>
        </p:txBody>
      </p:sp>
      <p:sp>
        <p:nvSpPr>
          <p:cNvPr id="2" name="Rectangle 1"/>
          <p:cNvSpPr/>
          <p:nvPr/>
        </p:nvSpPr>
        <p:spPr>
          <a:xfrm>
            <a:off x="192155" y="4855012"/>
            <a:ext cx="4848840" cy="400110"/>
          </a:xfrm>
          <a:prstGeom prst="rect">
            <a:avLst/>
          </a:prstGeom>
        </p:spPr>
        <p:txBody>
          <a:bodyPr wrap="square">
            <a:spAutoFit/>
          </a:bodyPr>
          <a:lstStyle/>
          <a:p>
            <a:r>
              <a:rPr lang="fr-FR" sz="2000" b="1" dirty="0" smtClean="0"/>
              <a:t>Enregistre</a:t>
            </a:r>
            <a:r>
              <a:rPr lang="fr-FR" sz="2000" dirty="0" smtClean="0"/>
              <a:t> ton projet sur le bureau</a:t>
            </a:r>
            <a:endParaRPr lang="fr-FR" sz="2000" b="1" i="1" dirty="0">
              <a:solidFill>
                <a:srgbClr val="1D9BD7"/>
              </a:solidFill>
            </a:endParaRPr>
          </a:p>
        </p:txBody>
      </p:sp>
      <p:sp>
        <p:nvSpPr>
          <p:cNvPr id="16" name="ZoneTexte 15"/>
          <p:cNvSpPr txBox="1"/>
          <p:nvPr/>
        </p:nvSpPr>
        <p:spPr>
          <a:xfrm>
            <a:off x="192155" y="3255785"/>
            <a:ext cx="4625066" cy="707886"/>
          </a:xfrm>
          <a:prstGeom prst="rect">
            <a:avLst/>
          </a:prstGeom>
          <a:noFill/>
        </p:spPr>
        <p:txBody>
          <a:bodyPr wrap="square" rtlCol="0">
            <a:spAutoFit/>
          </a:bodyPr>
          <a:lstStyle/>
          <a:p>
            <a:r>
              <a:rPr lang="fr-FR" sz="2000" dirty="0" smtClean="0"/>
              <a:t>Rajoute une boite </a:t>
            </a:r>
            <a:r>
              <a:rPr lang="fr-FR" sz="2000" b="1" dirty="0" err="1" smtClean="0">
                <a:solidFill>
                  <a:srgbClr val="1D9BD7"/>
                </a:solidFill>
              </a:rPr>
              <a:t>Wait</a:t>
            </a:r>
            <a:r>
              <a:rPr lang="fr-FR" sz="2000" dirty="0" smtClean="0">
                <a:solidFill>
                  <a:srgbClr val="1D9BD7"/>
                </a:solidFill>
              </a:rPr>
              <a:t> </a:t>
            </a:r>
            <a:r>
              <a:rPr lang="fr-FR" sz="2000" b="1" dirty="0" smtClean="0"/>
              <a:t>entre les boîtes Stand Up </a:t>
            </a:r>
            <a:r>
              <a:rPr lang="fr-FR" sz="2000" dirty="0" smtClean="0"/>
              <a:t>et </a:t>
            </a:r>
            <a:r>
              <a:rPr lang="fr-FR" sz="2000" b="1" dirty="0" smtClean="0"/>
              <a:t>Animation Tête</a:t>
            </a:r>
            <a:endParaRPr lang="fr-FR" sz="2000" b="1" dirty="0" smtClean="0">
              <a:solidFill>
                <a:srgbClr val="1D9BD7"/>
              </a:solidFil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382" y="1887995"/>
            <a:ext cx="6551919" cy="3324693"/>
          </a:xfrm>
          <a:prstGeom prst="rect">
            <a:avLst/>
          </a:prstGeom>
        </p:spPr>
      </p:pic>
    </p:spTree>
    <p:extLst>
      <p:ext uri="{BB962C8B-B14F-4D97-AF65-F5344CB8AC3E}">
        <p14:creationId xmlns:p14="http://schemas.microsoft.com/office/powerpoint/2010/main" val="421010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36714" y="2216310"/>
            <a:ext cx="6679292" cy="1015663"/>
          </a:xfrm>
          <a:prstGeom prst="rect">
            <a:avLst/>
          </a:prstGeom>
          <a:noFill/>
        </p:spPr>
        <p:txBody>
          <a:bodyPr wrap="square" rtlCol="0">
            <a:spAutoFit/>
          </a:bodyPr>
          <a:lstStyle/>
          <a:p>
            <a:r>
              <a:rPr lang="fr-FR" sz="2000" dirty="0" smtClean="0"/>
              <a:t>Crée une nouvelle </a:t>
            </a:r>
            <a:r>
              <a:rPr lang="fr-FR" sz="2000" b="1" dirty="0" smtClean="0">
                <a:solidFill>
                  <a:srgbClr val="1D9BD7"/>
                </a:solidFill>
              </a:rPr>
              <a:t>boîte </a:t>
            </a:r>
            <a:r>
              <a:rPr lang="fr-FR" sz="2000" b="1" dirty="0" err="1" smtClean="0">
                <a:solidFill>
                  <a:srgbClr val="1D9BD7"/>
                </a:solidFill>
              </a:rPr>
              <a:t>Dialog</a:t>
            </a:r>
            <a:r>
              <a:rPr lang="fr-FR" sz="2000" b="1" i="1" dirty="0"/>
              <a:t> </a:t>
            </a:r>
            <a:r>
              <a:rPr lang="fr-FR" sz="2000" dirty="0" smtClean="0"/>
              <a:t>et clique sur</a:t>
            </a:r>
            <a:r>
              <a:rPr lang="fr-FR" sz="2000" b="1" dirty="0" smtClean="0"/>
              <a:t> </a:t>
            </a:r>
            <a:r>
              <a:rPr lang="fr-FR" sz="2000" b="1" dirty="0" err="1" smtClean="0">
                <a:solidFill>
                  <a:srgbClr val="1D9BD7"/>
                </a:solidFill>
              </a:rPr>
              <a:t>Add</a:t>
            </a:r>
            <a:r>
              <a:rPr lang="fr-FR" sz="2000" b="1" dirty="0" smtClean="0">
                <a:solidFill>
                  <a:srgbClr val="1D9BD7"/>
                </a:solidFill>
              </a:rPr>
              <a:t> a new topic.</a:t>
            </a:r>
          </a:p>
          <a:p>
            <a:endParaRPr lang="fr-FR" sz="2000" b="1" dirty="0">
              <a:solidFill>
                <a:srgbClr val="1D9BD7"/>
              </a:solidFill>
            </a:endParaRPr>
          </a:p>
          <a:p>
            <a:r>
              <a:rPr lang="fr-FR" sz="2000" b="1" dirty="0" smtClean="0">
                <a:solidFill>
                  <a:srgbClr val="1D9BD7"/>
                </a:solidFill>
              </a:rPr>
              <a:t>Sélectionne Français </a:t>
            </a:r>
            <a:r>
              <a:rPr lang="fr-FR" sz="2000" dirty="0" smtClean="0"/>
              <a:t>et donne lui le nom </a:t>
            </a:r>
            <a:r>
              <a:rPr lang="fr-FR" sz="2000" b="1" i="1" dirty="0" smtClean="0"/>
              <a:t>Hello World</a:t>
            </a:r>
          </a:p>
        </p:txBody>
      </p:sp>
      <p:sp>
        <p:nvSpPr>
          <p:cNvPr id="11" name="Rectangle 10"/>
          <p:cNvSpPr/>
          <p:nvPr/>
        </p:nvSpPr>
        <p:spPr>
          <a:xfrm>
            <a:off x="-147918" y="-188259"/>
            <a:ext cx="10367683"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4" y="92912"/>
            <a:ext cx="10782297"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PROGRAMMER DES REGLES DE DIALOGUE</a:t>
            </a:r>
            <a:endParaRPr lang="fr-FR" sz="4000" b="1" dirty="0">
              <a:solidFill>
                <a:schemeClr val="bg1"/>
              </a:solidFill>
              <a:latin typeface="DINRoundPro-Bold" panose="020B0804020101020102" pitchFamily="34" charset="0"/>
            </a:endParaRPr>
          </a:p>
        </p:txBody>
      </p:sp>
      <p:sp>
        <p:nvSpPr>
          <p:cNvPr id="16" name="ZoneTexte 15"/>
          <p:cNvSpPr txBox="1"/>
          <p:nvPr/>
        </p:nvSpPr>
        <p:spPr>
          <a:xfrm>
            <a:off x="136714" y="4166493"/>
            <a:ext cx="5081506" cy="1015663"/>
          </a:xfrm>
          <a:prstGeom prst="rect">
            <a:avLst/>
          </a:prstGeom>
          <a:noFill/>
        </p:spPr>
        <p:txBody>
          <a:bodyPr wrap="square" rtlCol="0">
            <a:spAutoFit/>
          </a:bodyPr>
          <a:lstStyle/>
          <a:p>
            <a:r>
              <a:rPr lang="fr-FR" sz="2000" dirty="0" smtClean="0"/>
              <a:t>Un </a:t>
            </a:r>
            <a:r>
              <a:rPr lang="fr-FR" sz="2000" b="1" dirty="0" smtClean="0"/>
              <a:t>nouveau dossier </a:t>
            </a:r>
            <a:r>
              <a:rPr lang="fr-FR" sz="2000" dirty="0" smtClean="0"/>
              <a:t>apparait dans ton projet. Le premier fichier est ta </a:t>
            </a:r>
            <a:r>
              <a:rPr lang="fr-FR" sz="2000" b="1" dirty="0" smtClean="0"/>
              <a:t>boîte</a:t>
            </a:r>
            <a:r>
              <a:rPr lang="fr-FR" sz="2000" dirty="0" smtClean="0"/>
              <a:t> que tu peux glisser sur le plan principal.</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2965" y="1081969"/>
            <a:ext cx="3791479" cy="5477639"/>
          </a:xfrm>
          <a:prstGeom prst="rect">
            <a:avLst/>
          </a:prstGeom>
        </p:spPr>
      </p:pic>
      <p:sp>
        <p:nvSpPr>
          <p:cNvPr id="9" name="Ellipse 8"/>
          <p:cNvSpPr/>
          <p:nvPr/>
        </p:nvSpPr>
        <p:spPr>
          <a:xfrm>
            <a:off x="9539570" y="2043128"/>
            <a:ext cx="1379441" cy="504042"/>
          </a:xfrm>
          <a:prstGeom prst="ellipse">
            <a:avLst/>
          </a:prstGeom>
          <a:noFill/>
          <a:ln w="57150">
            <a:solidFill>
              <a:srgbClr val="1D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rotWithShape="1">
          <a:blip r:embed="rId4">
            <a:extLst>
              <a:ext uri="{28A0092B-C50C-407E-A947-70E740481C1C}">
                <a14:useLocalDpi xmlns:a14="http://schemas.microsoft.com/office/drawing/2010/main" val="0"/>
              </a:ext>
            </a:extLst>
          </a:blip>
          <a:srcRect r="47473" b="22489"/>
          <a:stretch/>
        </p:blipFill>
        <p:spPr>
          <a:xfrm>
            <a:off x="5354193" y="3386095"/>
            <a:ext cx="2702098" cy="3182477"/>
          </a:xfrm>
          <a:prstGeom prst="rect">
            <a:avLst/>
          </a:prstGeom>
        </p:spPr>
      </p:pic>
      <p:cxnSp>
        <p:nvCxnSpPr>
          <p:cNvPr id="14" name="Connecteur droit avec flèche 13"/>
          <p:cNvCxnSpPr/>
          <p:nvPr/>
        </p:nvCxnSpPr>
        <p:spPr>
          <a:xfrm>
            <a:off x="3254188" y="5042647"/>
            <a:ext cx="2286000" cy="658906"/>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330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36714" y="1839284"/>
            <a:ext cx="6679292" cy="1323439"/>
          </a:xfrm>
          <a:prstGeom prst="rect">
            <a:avLst/>
          </a:prstGeom>
          <a:noFill/>
        </p:spPr>
        <p:txBody>
          <a:bodyPr wrap="square" rtlCol="0">
            <a:spAutoFit/>
          </a:bodyPr>
          <a:lstStyle/>
          <a:p>
            <a:r>
              <a:rPr lang="fr-FR" sz="2000" dirty="0" smtClean="0"/>
              <a:t>Double clique sur </a:t>
            </a:r>
            <a:r>
              <a:rPr lang="fr-FR" sz="2000" b="1" dirty="0" err="1" smtClean="0"/>
              <a:t>HelloWorld_enu.top</a:t>
            </a:r>
            <a:r>
              <a:rPr lang="fr-FR" sz="2000" b="1" dirty="0" smtClean="0"/>
              <a:t>, </a:t>
            </a:r>
            <a:r>
              <a:rPr lang="fr-FR" sz="2000" dirty="0" smtClean="0"/>
              <a:t>tu vas pouvoir y écrire des </a:t>
            </a:r>
            <a:r>
              <a:rPr lang="fr-FR" sz="2000" b="1" i="1" dirty="0" smtClean="0">
                <a:solidFill>
                  <a:srgbClr val="1D9BD7"/>
                </a:solidFill>
              </a:rPr>
              <a:t>user </a:t>
            </a:r>
            <a:r>
              <a:rPr lang="fr-FR" sz="2000" b="1" i="1" dirty="0" err="1" smtClean="0">
                <a:solidFill>
                  <a:srgbClr val="1D9BD7"/>
                </a:solidFill>
              </a:rPr>
              <a:t>rules</a:t>
            </a:r>
            <a:r>
              <a:rPr lang="fr-FR" sz="2000" i="1" dirty="0" smtClean="0"/>
              <a:t> </a:t>
            </a:r>
            <a:r>
              <a:rPr lang="fr-FR" sz="2000" dirty="0" smtClean="0"/>
              <a:t>ou règles, que le robot devra suivre.</a:t>
            </a:r>
          </a:p>
          <a:p>
            <a:endParaRPr lang="fr-FR" sz="2000" dirty="0" smtClean="0"/>
          </a:p>
          <a:p>
            <a:r>
              <a:rPr lang="fr-FR" sz="2000" dirty="0" smtClean="0"/>
              <a:t>Leur </a:t>
            </a:r>
            <a:r>
              <a:rPr lang="fr-FR" sz="2000" b="1" dirty="0" smtClean="0"/>
              <a:t>structure</a:t>
            </a:r>
            <a:r>
              <a:rPr lang="fr-FR" sz="2000" dirty="0" smtClean="0"/>
              <a:t> est la suivante:</a:t>
            </a:r>
            <a:endParaRPr lang="fr-FR" sz="2000" b="1" i="1" dirty="0" smtClean="0"/>
          </a:p>
        </p:txBody>
      </p:sp>
      <p:sp>
        <p:nvSpPr>
          <p:cNvPr id="11" name="Rectangle 10"/>
          <p:cNvSpPr/>
          <p:nvPr/>
        </p:nvSpPr>
        <p:spPr>
          <a:xfrm>
            <a:off x="-147918" y="-188259"/>
            <a:ext cx="10367683"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4" y="92912"/>
            <a:ext cx="10782297"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PROGRAMMER DES REGLES DE DIALOGUE</a:t>
            </a:r>
            <a:endParaRPr lang="fr-FR" sz="4000" b="1" dirty="0">
              <a:solidFill>
                <a:schemeClr val="bg1"/>
              </a:solidFill>
              <a:latin typeface="DINRoundPro-Bold" panose="020B0804020101020102" pitchFamily="34" charset="0"/>
            </a:endParaRPr>
          </a:p>
        </p:txBody>
      </p:sp>
      <p:sp>
        <p:nvSpPr>
          <p:cNvPr id="16" name="ZoneTexte 15"/>
          <p:cNvSpPr txBox="1"/>
          <p:nvPr/>
        </p:nvSpPr>
        <p:spPr>
          <a:xfrm>
            <a:off x="282388" y="4074160"/>
            <a:ext cx="5620871" cy="1631216"/>
          </a:xfrm>
          <a:prstGeom prst="rect">
            <a:avLst/>
          </a:prstGeom>
          <a:noFill/>
        </p:spPr>
        <p:txBody>
          <a:bodyPr wrap="square" rtlCol="0">
            <a:spAutoFit/>
          </a:bodyPr>
          <a:lstStyle/>
          <a:p>
            <a:pPr algn="ctr"/>
            <a:r>
              <a:rPr lang="fr-FR" sz="2000" b="1" dirty="0" smtClean="0"/>
              <a:t>Exemple:  </a:t>
            </a:r>
            <a:r>
              <a:rPr lang="fr-FR" sz="2000" b="1" dirty="0" smtClean="0">
                <a:solidFill>
                  <a:srgbClr val="00B050"/>
                </a:solidFill>
              </a:rPr>
              <a:t>u: </a:t>
            </a:r>
            <a:r>
              <a:rPr lang="fr-FR" sz="2000" b="1" dirty="0" smtClean="0">
                <a:solidFill>
                  <a:srgbClr val="1D9BD7"/>
                </a:solidFill>
              </a:rPr>
              <a:t>(bonjour) </a:t>
            </a:r>
            <a:r>
              <a:rPr lang="fr-FR" sz="2000" b="1" dirty="0" smtClean="0">
                <a:solidFill>
                  <a:srgbClr val="FF0000"/>
                </a:solidFill>
              </a:rPr>
              <a:t>salut humain</a:t>
            </a:r>
          </a:p>
          <a:p>
            <a:pPr algn="ctr"/>
            <a:endParaRPr lang="fr-FR" sz="2000" b="1" dirty="0" smtClean="0">
              <a:solidFill>
                <a:srgbClr val="1D9BD7"/>
              </a:solidFill>
            </a:endParaRPr>
          </a:p>
          <a:p>
            <a:pPr algn="ctr"/>
            <a:r>
              <a:rPr lang="fr-FR" sz="2000" i="1" dirty="0" smtClean="0">
                <a:solidFill>
                  <a:srgbClr val="00B050"/>
                </a:solidFill>
              </a:rPr>
              <a:t>La règle (:u) </a:t>
            </a:r>
            <a:r>
              <a:rPr lang="fr-FR" sz="2000" i="1" dirty="0" smtClean="0"/>
              <a:t>dit que dès que le robot entendra </a:t>
            </a:r>
            <a:r>
              <a:rPr lang="fr-FR" sz="2000" i="1" dirty="0" smtClean="0">
                <a:solidFill>
                  <a:srgbClr val="1D9BD7"/>
                </a:solidFill>
              </a:rPr>
              <a:t>« bonjour » (input) </a:t>
            </a:r>
            <a:r>
              <a:rPr lang="fr-FR" sz="2000" i="1" dirty="0" smtClean="0"/>
              <a:t>il répondra</a:t>
            </a:r>
            <a:r>
              <a:rPr lang="fr-FR" sz="2000" i="1" dirty="0" smtClean="0">
                <a:solidFill>
                  <a:srgbClr val="FF0000"/>
                </a:solidFill>
              </a:rPr>
              <a:t> « salut humain » (output).</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688" y="1209018"/>
            <a:ext cx="4467849" cy="5010849"/>
          </a:xfrm>
          <a:prstGeom prst="rect">
            <a:avLst/>
          </a:prstGeom>
        </p:spPr>
      </p:pic>
      <p:cxnSp>
        <p:nvCxnSpPr>
          <p:cNvPr id="9" name="Connecteur droit avec flèche 8"/>
          <p:cNvCxnSpPr/>
          <p:nvPr/>
        </p:nvCxnSpPr>
        <p:spPr>
          <a:xfrm flipV="1">
            <a:off x="7637884" y="2463101"/>
            <a:ext cx="144657" cy="595396"/>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H="1" flipV="1">
            <a:off x="8663397" y="2463101"/>
            <a:ext cx="467215" cy="495252"/>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044198" y="2996059"/>
            <a:ext cx="1476686" cy="369332"/>
          </a:xfrm>
          <a:prstGeom prst="rect">
            <a:avLst/>
          </a:prstGeom>
        </p:spPr>
        <p:txBody>
          <a:bodyPr wrap="none">
            <a:spAutoFit/>
          </a:bodyPr>
          <a:lstStyle/>
          <a:p>
            <a:r>
              <a:rPr lang="fr-FR" b="1" dirty="0" smtClean="0">
                <a:solidFill>
                  <a:srgbClr val="1D9BD7"/>
                </a:solidFill>
              </a:rPr>
              <a:t>Input humain</a:t>
            </a:r>
            <a:endParaRPr lang="fr-FR" dirty="0"/>
          </a:p>
        </p:txBody>
      </p:sp>
      <p:sp>
        <p:nvSpPr>
          <p:cNvPr id="18" name="Rectangle 17"/>
          <p:cNvSpPr/>
          <p:nvPr/>
        </p:nvSpPr>
        <p:spPr>
          <a:xfrm>
            <a:off x="8897004" y="2996059"/>
            <a:ext cx="1453026" cy="369332"/>
          </a:xfrm>
          <a:prstGeom prst="rect">
            <a:avLst/>
          </a:prstGeom>
        </p:spPr>
        <p:txBody>
          <a:bodyPr wrap="none">
            <a:spAutoFit/>
          </a:bodyPr>
          <a:lstStyle/>
          <a:p>
            <a:r>
              <a:rPr lang="fr-FR" b="1" dirty="0" smtClean="0">
                <a:solidFill>
                  <a:srgbClr val="1D9BD7"/>
                </a:solidFill>
              </a:rPr>
              <a:t>Output robot</a:t>
            </a:r>
            <a:endParaRPr lang="fr-FR" dirty="0"/>
          </a:p>
        </p:txBody>
      </p:sp>
    </p:spTree>
    <p:extLst>
      <p:ext uri="{BB962C8B-B14F-4D97-AF65-F5344CB8AC3E}">
        <p14:creationId xmlns:p14="http://schemas.microsoft.com/office/powerpoint/2010/main" val="1432193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942413" y="1276108"/>
            <a:ext cx="10257862" cy="400110"/>
          </a:xfrm>
          <a:prstGeom prst="rect">
            <a:avLst/>
          </a:prstGeom>
          <a:noFill/>
        </p:spPr>
        <p:txBody>
          <a:bodyPr wrap="square" rtlCol="0">
            <a:spAutoFit/>
          </a:bodyPr>
          <a:lstStyle/>
          <a:p>
            <a:r>
              <a:rPr lang="fr-FR" sz="2000" dirty="0" smtClean="0"/>
              <a:t>Pour </a:t>
            </a:r>
            <a:r>
              <a:rPr lang="fr-FR" sz="2000" b="1" dirty="0" smtClean="0"/>
              <a:t>enrichir le dialogue</a:t>
            </a:r>
            <a:r>
              <a:rPr lang="fr-FR" sz="2000" dirty="0" smtClean="0"/>
              <a:t>, on peut complexifier la structure des règles. Voici quelques </a:t>
            </a:r>
            <a:r>
              <a:rPr lang="fr-FR" sz="2000" b="1" dirty="0" smtClean="0"/>
              <a:t>exemples</a:t>
            </a:r>
            <a:r>
              <a:rPr lang="fr-FR" sz="2000" dirty="0" smtClean="0"/>
              <a:t>:</a:t>
            </a:r>
            <a:endParaRPr lang="fr-FR" sz="2000" b="1" i="1" dirty="0" smtClean="0"/>
          </a:p>
        </p:txBody>
      </p:sp>
      <p:sp>
        <p:nvSpPr>
          <p:cNvPr id="11" name="Rectangle 10"/>
          <p:cNvSpPr/>
          <p:nvPr/>
        </p:nvSpPr>
        <p:spPr>
          <a:xfrm>
            <a:off x="-147917" y="-188259"/>
            <a:ext cx="7192115"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4" y="92912"/>
            <a:ext cx="10782297"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LA STRUCTURE DES REGLES</a:t>
            </a:r>
            <a:endParaRPr lang="fr-FR" sz="4000" b="1" dirty="0">
              <a:solidFill>
                <a:schemeClr val="bg1"/>
              </a:solidFill>
              <a:latin typeface="DINRoundPro-Bold" panose="020B0804020101020102" pitchFamily="34" charset="0"/>
            </a:endParaRPr>
          </a:p>
        </p:txBody>
      </p:sp>
      <p:grpSp>
        <p:nvGrpSpPr>
          <p:cNvPr id="4" name="Groupe 3"/>
          <p:cNvGrpSpPr/>
          <p:nvPr/>
        </p:nvGrpSpPr>
        <p:grpSpPr>
          <a:xfrm>
            <a:off x="-1095" y="2234807"/>
            <a:ext cx="6030412" cy="2173349"/>
            <a:chOff x="-1095" y="2234807"/>
            <a:chExt cx="6030412" cy="2173349"/>
          </a:xfrm>
        </p:grpSpPr>
        <p:sp>
          <p:nvSpPr>
            <p:cNvPr id="3" name="Rectangle 2"/>
            <p:cNvSpPr/>
            <p:nvPr/>
          </p:nvSpPr>
          <p:spPr>
            <a:xfrm>
              <a:off x="-1095" y="2234807"/>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706077" y="2793396"/>
              <a:ext cx="4408840" cy="1015663"/>
            </a:xfrm>
            <a:prstGeom prst="rect">
              <a:avLst/>
            </a:prstGeom>
            <a:noFill/>
          </p:spPr>
          <p:txBody>
            <a:bodyPr wrap="square" rtlCol="0">
              <a:spAutoFit/>
            </a:bodyPr>
            <a:lstStyle/>
            <a:p>
              <a:pPr algn="ctr"/>
              <a:r>
                <a:rPr lang="fr-FR" sz="2000" b="1" u="sng" dirty="0"/>
                <a:t>Exemple 1</a:t>
              </a:r>
              <a:r>
                <a:rPr lang="fr-FR" sz="2000" b="1" dirty="0"/>
                <a:t>:  </a:t>
              </a:r>
              <a:r>
                <a:rPr lang="fr-FR" sz="2000" b="1" dirty="0">
                  <a:solidFill>
                    <a:srgbClr val="00B050"/>
                  </a:solidFill>
                </a:rPr>
                <a:t>u: </a:t>
              </a:r>
              <a:r>
                <a:rPr lang="fr-FR" sz="2000" b="1" dirty="0">
                  <a:solidFill>
                    <a:schemeClr val="accent1"/>
                  </a:solidFill>
                </a:rPr>
                <a:t>(bonjour) </a:t>
              </a:r>
              <a:r>
                <a:rPr lang="fr-FR" sz="2000" b="1" dirty="0">
                  <a:solidFill>
                    <a:srgbClr val="FF0000"/>
                  </a:solidFill>
                </a:rPr>
                <a:t>salut humain</a:t>
              </a:r>
            </a:p>
            <a:p>
              <a:pPr algn="ctr"/>
              <a:endParaRPr lang="fr-FR" sz="2000" b="1" dirty="0"/>
            </a:p>
            <a:p>
              <a:pPr algn="ctr"/>
              <a:r>
                <a:rPr lang="fr-FR" sz="2000" dirty="0"/>
                <a:t>Il y a 1 input et 1 output</a:t>
              </a:r>
            </a:p>
          </p:txBody>
        </p:sp>
      </p:grpSp>
      <p:grpSp>
        <p:nvGrpSpPr>
          <p:cNvPr id="5" name="Groupe 4"/>
          <p:cNvGrpSpPr/>
          <p:nvPr/>
        </p:nvGrpSpPr>
        <p:grpSpPr>
          <a:xfrm>
            <a:off x="6167341" y="2217554"/>
            <a:ext cx="6030412" cy="2173349"/>
            <a:chOff x="6167341" y="2217554"/>
            <a:chExt cx="6030412" cy="2173349"/>
          </a:xfrm>
        </p:grpSpPr>
        <p:sp>
          <p:nvSpPr>
            <p:cNvPr id="9" name="Rectangle 8"/>
            <p:cNvSpPr/>
            <p:nvPr/>
          </p:nvSpPr>
          <p:spPr>
            <a:xfrm>
              <a:off x="6167341" y="2217554"/>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418053" y="2569258"/>
              <a:ext cx="5572664" cy="1323439"/>
            </a:xfrm>
            <a:prstGeom prst="rect">
              <a:avLst/>
            </a:prstGeom>
            <a:noFill/>
          </p:spPr>
          <p:txBody>
            <a:bodyPr wrap="square" rtlCol="0">
              <a:spAutoFit/>
            </a:bodyPr>
            <a:lstStyle/>
            <a:p>
              <a:pPr algn="ctr"/>
              <a:r>
                <a:rPr lang="fr-FR" sz="2000" b="1" u="sng" dirty="0"/>
                <a:t>Exemple 2</a:t>
              </a:r>
              <a:r>
                <a:rPr lang="fr-FR" sz="2000" b="1" dirty="0"/>
                <a:t>:  </a:t>
              </a:r>
              <a:r>
                <a:rPr lang="fr-FR" sz="2000" b="1" dirty="0">
                  <a:solidFill>
                    <a:srgbClr val="00B050"/>
                  </a:solidFill>
                </a:rPr>
                <a:t>u:</a:t>
              </a:r>
              <a:r>
                <a:rPr lang="fr-FR" sz="2000" b="1" dirty="0"/>
                <a:t> </a:t>
              </a:r>
              <a:r>
                <a:rPr lang="fr-FR" sz="2000" b="1" dirty="0">
                  <a:solidFill>
                    <a:srgbClr val="1D9BD7"/>
                  </a:solidFill>
                </a:rPr>
                <a:t>([bonjour coucou salut])</a:t>
              </a:r>
              <a:r>
                <a:rPr lang="fr-FR" sz="2000" b="1" dirty="0"/>
                <a:t> </a:t>
              </a:r>
              <a:r>
                <a:rPr lang="fr-FR" sz="2000" b="1" dirty="0">
                  <a:solidFill>
                    <a:srgbClr val="FF0000"/>
                  </a:solidFill>
                </a:rPr>
                <a:t>salut humain</a:t>
              </a:r>
            </a:p>
            <a:p>
              <a:pPr algn="ctr"/>
              <a:endParaRPr lang="fr-FR" sz="2000" dirty="0"/>
            </a:p>
            <a:p>
              <a:pPr algn="ctr"/>
              <a:r>
                <a:rPr lang="fr-FR" sz="2000" dirty="0"/>
                <a:t>Il y a plusieurs inputs possibles et un output</a:t>
              </a:r>
            </a:p>
          </p:txBody>
        </p:sp>
      </p:grpSp>
      <p:grpSp>
        <p:nvGrpSpPr>
          <p:cNvPr id="6" name="Groupe 5"/>
          <p:cNvGrpSpPr/>
          <p:nvPr/>
        </p:nvGrpSpPr>
        <p:grpSpPr>
          <a:xfrm>
            <a:off x="0" y="4521461"/>
            <a:ext cx="6030412" cy="2173349"/>
            <a:chOff x="0" y="4521461"/>
            <a:chExt cx="6030412" cy="2173349"/>
          </a:xfrm>
        </p:grpSpPr>
        <p:sp>
          <p:nvSpPr>
            <p:cNvPr id="13" name="Rectangle 12"/>
            <p:cNvSpPr/>
            <p:nvPr/>
          </p:nvSpPr>
          <p:spPr>
            <a:xfrm>
              <a:off x="0" y="4521461"/>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102797" y="4792527"/>
              <a:ext cx="5926520" cy="1631216"/>
            </a:xfrm>
            <a:prstGeom prst="rect">
              <a:avLst/>
            </a:prstGeom>
            <a:noFill/>
          </p:spPr>
          <p:txBody>
            <a:bodyPr wrap="square" rtlCol="0">
              <a:spAutoFit/>
            </a:bodyPr>
            <a:lstStyle/>
            <a:p>
              <a:pPr algn="ctr"/>
              <a:r>
                <a:rPr lang="fr-FR" sz="2000" b="1" u="sng" dirty="0"/>
                <a:t>Exemple 3</a:t>
              </a:r>
              <a:r>
                <a:rPr lang="fr-FR" sz="2000" b="1" dirty="0"/>
                <a:t>:  </a:t>
              </a:r>
              <a:r>
                <a:rPr lang="fr-FR" sz="2000" b="1" dirty="0">
                  <a:solidFill>
                    <a:srgbClr val="00B050"/>
                  </a:solidFill>
                </a:rPr>
                <a:t>u:</a:t>
              </a:r>
              <a:r>
                <a:rPr lang="fr-FR" sz="2000" b="1" dirty="0"/>
                <a:t> </a:t>
              </a:r>
              <a:r>
                <a:rPr lang="fr-FR" sz="2000" b="1" dirty="0">
                  <a:solidFill>
                    <a:srgbClr val="1D9BD7"/>
                  </a:solidFill>
                </a:rPr>
                <a:t>([« bonjour robot » coucou salut]) </a:t>
              </a:r>
              <a:r>
                <a:rPr lang="fr-FR" sz="2000" b="1" dirty="0">
                  <a:solidFill>
                    <a:srgbClr val="FF0000"/>
                  </a:solidFill>
                </a:rPr>
                <a:t>[salut coucou hello]</a:t>
              </a:r>
            </a:p>
            <a:p>
              <a:pPr algn="ctr"/>
              <a:endParaRPr lang="fr-FR" sz="2000" dirty="0"/>
            </a:p>
            <a:p>
              <a:pPr algn="ctr"/>
              <a:r>
                <a:rPr lang="fr-FR" sz="2000" dirty="0"/>
                <a:t>Il y a plusieurs inputs possibles et certains sont composés de plusieurs mots, et plusieurs output </a:t>
              </a:r>
            </a:p>
          </p:txBody>
        </p:sp>
      </p:grpSp>
      <p:grpSp>
        <p:nvGrpSpPr>
          <p:cNvPr id="17" name="Groupe 16"/>
          <p:cNvGrpSpPr/>
          <p:nvPr/>
        </p:nvGrpSpPr>
        <p:grpSpPr>
          <a:xfrm>
            <a:off x="6167341" y="4524706"/>
            <a:ext cx="6030412" cy="2173349"/>
            <a:chOff x="6167341" y="4524706"/>
            <a:chExt cx="6030412" cy="2173349"/>
          </a:xfrm>
        </p:grpSpPr>
        <p:sp>
          <p:nvSpPr>
            <p:cNvPr id="15" name="Rectangle 14"/>
            <p:cNvSpPr/>
            <p:nvPr/>
          </p:nvSpPr>
          <p:spPr>
            <a:xfrm>
              <a:off x="6167341" y="4524706"/>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6418052" y="4742607"/>
              <a:ext cx="5417389" cy="1631216"/>
            </a:xfrm>
            <a:prstGeom prst="rect">
              <a:avLst/>
            </a:prstGeom>
            <a:noFill/>
          </p:spPr>
          <p:txBody>
            <a:bodyPr wrap="square" rtlCol="0">
              <a:spAutoFit/>
            </a:bodyPr>
            <a:lstStyle/>
            <a:p>
              <a:pPr algn="ctr"/>
              <a:r>
                <a:rPr lang="fr-FR" sz="2000" b="1" u="sng" dirty="0"/>
                <a:t>Exemple 4</a:t>
              </a:r>
              <a:r>
                <a:rPr lang="fr-FR" sz="2000" b="1" dirty="0"/>
                <a:t>:  </a:t>
              </a:r>
              <a:r>
                <a:rPr lang="fr-FR" sz="2000" b="1" dirty="0">
                  <a:solidFill>
                    <a:srgbClr val="00B050"/>
                  </a:solidFill>
                </a:rPr>
                <a:t>u:</a:t>
              </a:r>
              <a:r>
                <a:rPr lang="fr-FR" sz="2000" b="1" dirty="0"/>
                <a:t> </a:t>
              </a:r>
              <a:r>
                <a:rPr lang="fr-FR" sz="2000" b="1" dirty="0">
                  <a:solidFill>
                    <a:srgbClr val="1D9BD7"/>
                  </a:solidFill>
                </a:rPr>
                <a:t>([bonjour coucou salut]) </a:t>
              </a:r>
              <a:r>
                <a:rPr lang="fr-FR" sz="2000" b="1" dirty="0">
                  <a:solidFill>
                    <a:srgbClr val="FF0000"/>
                  </a:solidFill>
                </a:rPr>
                <a:t>[salut coucou « bonjour à toi »] humain</a:t>
              </a:r>
            </a:p>
            <a:p>
              <a:pPr algn="ctr"/>
              <a:endParaRPr lang="fr-FR" sz="2000" dirty="0"/>
            </a:p>
            <a:p>
              <a:pPr algn="ctr"/>
              <a:r>
                <a:rPr lang="fr-FR" sz="2000" dirty="0"/>
                <a:t>Il y a plusieurs inputs possible et plusieurs outputs dont certains sont composés de plusieurs mots</a:t>
              </a:r>
            </a:p>
          </p:txBody>
        </p:sp>
      </p:grpSp>
    </p:spTree>
    <p:extLst>
      <p:ext uri="{BB962C8B-B14F-4D97-AF65-F5344CB8AC3E}">
        <p14:creationId xmlns:p14="http://schemas.microsoft.com/office/powerpoint/2010/main" val="384863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1095" y="2234807"/>
            <a:ext cx="6030412" cy="2173349"/>
            <a:chOff x="-1095" y="2234807"/>
            <a:chExt cx="6030412" cy="2173349"/>
          </a:xfrm>
        </p:grpSpPr>
        <p:sp>
          <p:nvSpPr>
            <p:cNvPr id="3" name="Rectangle 2"/>
            <p:cNvSpPr/>
            <p:nvPr/>
          </p:nvSpPr>
          <p:spPr>
            <a:xfrm>
              <a:off x="-1095" y="2234807"/>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706077" y="2793396"/>
              <a:ext cx="4408840" cy="1015663"/>
            </a:xfrm>
            <a:prstGeom prst="rect">
              <a:avLst/>
            </a:prstGeom>
            <a:noFill/>
          </p:spPr>
          <p:txBody>
            <a:bodyPr wrap="square" rtlCol="0">
              <a:spAutoFit/>
            </a:bodyPr>
            <a:lstStyle/>
            <a:p>
              <a:pPr algn="ctr"/>
              <a:r>
                <a:rPr lang="fr-FR" sz="2000" b="1" u="sng" dirty="0"/>
                <a:t>Exemple 1</a:t>
              </a:r>
              <a:r>
                <a:rPr lang="fr-FR" sz="2000" b="1" dirty="0"/>
                <a:t>:  </a:t>
              </a:r>
              <a:r>
                <a:rPr lang="fr-FR" sz="2000" b="1" dirty="0">
                  <a:solidFill>
                    <a:srgbClr val="00B050"/>
                  </a:solidFill>
                </a:rPr>
                <a:t>u: </a:t>
              </a:r>
              <a:r>
                <a:rPr lang="fr-FR" sz="2000" b="1" dirty="0">
                  <a:solidFill>
                    <a:schemeClr val="accent1"/>
                  </a:solidFill>
                </a:rPr>
                <a:t>(bonjour) </a:t>
              </a:r>
              <a:r>
                <a:rPr lang="fr-FR" sz="2000" b="1" dirty="0">
                  <a:solidFill>
                    <a:srgbClr val="FF0000"/>
                  </a:solidFill>
                </a:rPr>
                <a:t>salut humain</a:t>
              </a:r>
            </a:p>
            <a:p>
              <a:pPr algn="ctr"/>
              <a:endParaRPr lang="fr-FR" sz="2000" b="1" dirty="0"/>
            </a:p>
            <a:p>
              <a:pPr algn="ctr"/>
              <a:r>
                <a:rPr lang="fr-FR" sz="2000" dirty="0"/>
                <a:t>Il y a 1 input et 1 output</a:t>
              </a:r>
            </a:p>
          </p:txBody>
        </p:sp>
      </p:grpSp>
      <p:grpSp>
        <p:nvGrpSpPr>
          <p:cNvPr id="5" name="Groupe 4"/>
          <p:cNvGrpSpPr/>
          <p:nvPr/>
        </p:nvGrpSpPr>
        <p:grpSpPr>
          <a:xfrm>
            <a:off x="6167341" y="2217554"/>
            <a:ext cx="6030412" cy="2173349"/>
            <a:chOff x="6167341" y="2217554"/>
            <a:chExt cx="6030412" cy="2173349"/>
          </a:xfrm>
        </p:grpSpPr>
        <p:sp>
          <p:nvSpPr>
            <p:cNvPr id="9" name="Rectangle 8"/>
            <p:cNvSpPr/>
            <p:nvPr/>
          </p:nvSpPr>
          <p:spPr>
            <a:xfrm>
              <a:off x="6167341" y="2217554"/>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418053" y="2569258"/>
              <a:ext cx="5572664" cy="1323439"/>
            </a:xfrm>
            <a:prstGeom prst="rect">
              <a:avLst/>
            </a:prstGeom>
            <a:noFill/>
          </p:spPr>
          <p:txBody>
            <a:bodyPr wrap="square" rtlCol="0">
              <a:spAutoFit/>
            </a:bodyPr>
            <a:lstStyle/>
            <a:p>
              <a:pPr algn="ctr"/>
              <a:r>
                <a:rPr lang="fr-FR" sz="2000" b="1" u="sng" dirty="0"/>
                <a:t>Exemple 2</a:t>
              </a:r>
              <a:r>
                <a:rPr lang="fr-FR" sz="2000" b="1" dirty="0"/>
                <a:t>:  </a:t>
              </a:r>
              <a:r>
                <a:rPr lang="fr-FR" sz="2000" b="1" dirty="0">
                  <a:solidFill>
                    <a:srgbClr val="00B050"/>
                  </a:solidFill>
                </a:rPr>
                <a:t>u:</a:t>
              </a:r>
              <a:r>
                <a:rPr lang="fr-FR" sz="2000" b="1" dirty="0"/>
                <a:t> </a:t>
              </a:r>
              <a:r>
                <a:rPr lang="fr-FR" sz="2000" b="1" dirty="0">
                  <a:solidFill>
                    <a:srgbClr val="1D9BD7"/>
                  </a:solidFill>
                </a:rPr>
                <a:t>([bonjour coucou salut])</a:t>
              </a:r>
              <a:r>
                <a:rPr lang="fr-FR" sz="2000" b="1" dirty="0"/>
                <a:t> </a:t>
              </a:r>
              <a:r>
                <a:rPr lang="fr-FR" sz="2000" b="1" dirty="0">
                  <a:solidFill>
                    <a:srgbClr val="FF0000"/>
                  </a:solidFill>
                </a:rPr>
                <a:t>salut humain</a:t>
              </a:r>
            </a:p>
            <a:p>
              <a:pPr algn="ctr"/>
              <a:endParaRPr lang="fr-FR" sz="2000" dirty="0"/>
            </a:p>
            <a:p>
              <a:pPr algn="ctr"/>
              <a:r>
                <a:rPr lang="fr-FR" sz="2000" dirty="0"/>
                <a:t>Il y a plusieurs inputs possibles et un output</a:t>
              </a:r>
            </a:p>
          </p:txBody>
        </p:sp>
      </p:grpSp>
      <p:grpSp>
        <p:nvGrpSpPr>
          <p:cNvPr id="6" name="Groupe 5"/>
          <p:cNvGrpSpPr/>
          <p:nvPr/>
        </p:nvGrpSpPr>
        <p:grpSpPr>
          <a:xfrm>
            <a:off x="0" y="4521461"/>
            <a:ext cx="6030412" cy="2173349"/>
            <a:chOff x="0" y="4521461"/>
            <a:chExt cx="6030412" cy="2173349"/>
          </a:xfrm>
        </p:grpSpPr>
        <p:sp>
          <p:nvSpPr>
            <p:cNvPr id="13" name="Rectangle 12"/>
            <p:cNvSpPr/>
            <p:nvPr/>
          </p:nvSpPr>
          <p:spPr>
            <a:xfrm>
              <a:off x="0" y="4521461"/>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102797" y="4792527"/>
              <a:ext cx="5926520" cy="1631216"/>
            </a:xfrm>
            <a:prstGeom prst="rect">
              <a:avLst/>
            </a:prstGeom>
            <a:noFill/>
          </p:spPr>
          <p:txBody>
            <a:bodyPr wrap="square" rtlCol="0">
              <a:spAutoFit/>
            </a:bodyPr>
            <a:lstStyle/>
            <a:p>
              <a:pPr algn="ctr"/>
              <a:r>
                <a:rPr lang="fr-FR" sz="2000" b="1" u="sng" dirty="0"/>
                <a:t>Exemple 3</a:t>
              </a:r>
              <a:r>
                <a:rPr lang="fr-FR" sz="2000" b="1" dirty="0"/>
                <a:t>:  </a:t>
              </a:r>
              <a:r>
                <a:rPr lang="fr-FR" sz="2000" b="1" dirty="0">
                  <a:solidFill>
                    <a:srgbClr val="00B050"/>
                  </a:solidFill>
                </a:rPr>
                <a:t>u:</a:t>
              </a:r>
              <a:r>
                <a:rPr lang="fr-FR" sz="2000" b="1" dirty="0"/>
                <a:t> </a:t>
              </a:r>
              <a:r>
                <a:rPr lang="fr-FR" sz="2000" b="1" dirty="0">
                  <a:solidFill>
                    <a:srgbClr val="1D9BD7"/>
                  </a:solidFill>
                </a:rPr>
                <a:t>([« bonjour robot » coucou salut]) </a:t>
              </a:r>
              <a:r>
                <a:rPr lang="fr-FR" sz="2000" b="1" dirty="0">
                  <a:solidFill>
                    <a:srgbClr val="FF0000"/>
                  </a:solidFill>
                </a:rPr>
                <a:t>[salut coucou hello]</a:t>
              </a:r>
            </a:p>
            <a:p>
              <a:pPr algn="ctr"/>
              <a:endParaRPr lang="fr-FR" sz="2000" dirty="0"/>
            </a:p>
            <a:p>
              <a:pPr algn="ctr"/>
              <a:r>
                <a:rPr lang="fr-FR" sz="2000" dirty="0"/>
                <a:t>Il y a plusieurs inputs possibles et certains sont composés de plusieurs mots, et plusieurs output </a:t>
              </a:r>
            </a:p>
          </p:txBody>
        </p:sp>
      </p:grpSp>
      <p:grpSp>
        <p:nvGrpSpPr>
          <p:cNvPr id="17" name="Groupe 16"/>
          <p:cNvGrpSpPr/>
          <p:nvPr/>
        </p:nvGrpSpPr>
        <p:grpSpPr>
          <a:xfrm>
            <a:off x="6167341" y="4524706"/>
            <a:ext cx="6030412" cy="2173349"/>
            <a:chOff x="6167341" y="4524706"/>
            <a:chExt cx="6030412" cy="2173349"/>
          </a:xfrm>
        </p:grpSpPr>
        <p:sp>
          <p:nvSpPr>
            <p:cNvPr id="15" name="Rectangle 14"/>
            <p:cNvSpPr/>
            <p:nvPr/>
          </p:nvSpPr>
          <p:spPr>
            <a:xfrm>
              <a:off x="6167341" y="4524706"/>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6418052" y="4742607"/>
              <a:ext cx="5417389" cy="1631216"/>
            </a:xfrm>
            <a:prstGeom prst="rect">
              <a:avLst/>
            </a:prstGeom>
            <a:noFill/>
          </p:spPr>
          <p:txBody>
            <a:bodyPr wrap="square" rtlCol="0">
              <a:spAutoFit/>
            </a:bodyPr>
            <a:lstStyle/>
            <a:p>
              <a:pPr algn="ctr"/>
              <a:r>
                <a:rPr lang="fr-FR" sz="2000" b="1" u="sng" dirty="0"/>
                <a:t>Exemple 4</a:t>
              </a:r>
              <a:r>
                <a:rPr lang="fr-FR" sz="2000" b="1" dirty="0"/>
                <a:t>:  </a:t>
              </a:r>
              <a:r>
                <a:rPr lang="fr-FR" sz="2000" b="1" dirty="0">
                  <a:solidFill>
                    <a:srgbClr val="00B050"/>
                  </a:solidFill>
                </a:rPr>
                <a:t>u:</a:t>
              </a:r>
              <a:r>
                <a:rPr lang="fr-FR" sz="2000" b="1" dirty="0"/>
                <a:t> </a:t>
              </a:r>
              <a:r>
                <a:rPr lang="fr-FR" sz="2000" b="1" dirty="0">
                  <a:solidFill>
                    <a:srgbClr val="1D9BD7"/>
                  </a:solidFill>
                </a:rPr>
                <a:t>([bonjour coucou salut]) </a:t>
              </a:r>
              <a:r>
                <a:rPr lang="fr-FR" sz="2000" b="1" dirty="0">
                  <a:solidFill>
                    <a:srgbClr val="FF0000"/>
                  </a:solidFill>
                </a:rPr>
                <a:t>[salut coucou « bonjour à toi »] humain</a:t>
              </a:r>
            </a:p>
            <a:p>
              <a:pPr algn="ctr"/>
              <a:endParaRPr lang="fr-FR" sz="2000" dirty="0"/>
            </a:p>
            <a:p>
              <a:pPr algn="ctr"/>
              <a:r>
                <a:rPr lang="fr-FR" sz="2000" dirty="0"/>
                <a:t>Il y a plusieurs inputs possible et plusieurs outputs dont certains sont composés de plusieurs mots</a:t>
              </a:r>
            </a:p>
          </p:txBody>
        </p:sp>
      </p:grpSp>
      <p:sp>
        <p:nvSpPr>
          <p:cNvPr id="18" name="Rectangle 17"/>
          <p:cNvSpPr/>
          <p:nvPr/>
        </p:nvSpPr>
        <p:spPr>
          <a:xfrm>
            <a:off x="-147916" y="-188259"/>
            <a:ext cx="3052482"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136714" y="92912"/>
            <a:ext cx="10782297"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EXERCICE</a:t>
            </a:r>
            <a:endParaRPr lang="fr-FR" sz="4000" b="1" dirty="0">
              <a:solidFill>
                <a:schemeClr val="bg1"/>
              </a:solidFill>
              <a:latin typeface="DINRoundPro-Bold" panose="020B0804020101020102" pitchFamily="34" charset="0"/>
            </a:endParaRPr>
          </a:p>
        </p:txBody>
      </p:sp>
      <p:sp>
        <p:nvSpPr>
          <p:cNvPr id="20" name="ZoneTexte 19"/>
          <p:cNvSpPr txBox="1"/>
          <p:nvPr/>
        </p:nvSpPr>
        <p:spPr>
          <a:xfrm>
            <a:off x="513232" y="1299292"/>
            <a:ext cx="11952192" cy="400110"/>
          </a:xfrm>
          <a:prstGeom prst="rect">
            <a:avLst/>
          </a:prstGeom>
          <a:noFill/>
        </p:spPr>
        <p:txBody>
          <a:bodyPr wrap="square" rtlCol="0">
            <a:spAutoFit/>
          </a:bodyPr>
          <a:lstStyle/>
          <a:p>
            <a:r>
              <a:rPr lang="fr-FR" sz="2000" dirty="0" smtClean="0"/>
              <a:t>Utilise les exemples pour </a:t>
            </a:r>
            <a:r>
              <a:rPr lang="fr-FR" sz="2000" b="1" dirty="0" smtClean="0">
                <a:solidFill>
                  <a:srgbClr val="1D9BD7"/>
                </a:solidFill>
              </a:rPr>
              <a:t>écrire des règles </a:t>
            </a:r>
            <a:r>
              <a:rPr lang="fr-FR" sz="2000" dirty="0" smtClean="0"/>
              <a:t>permettant à NAO de </a:t>
            </a:r>
            <a:r>
              <a:rPr lang="fr-FR" sz="2000" b="1" dirty="0" smtClean="0"/>
              <a:t>se présenter </a:t>
            </a:r>
            <a:r>
              <a:rPr lang="fr-FR" sz="2000" dirty="0" smtClean="0"/>
              <a:t>lorsque l’on lui demande.</a:t>
            </a:r>
            <a:endParaRPr lang="fr-FR" sz="2000" b="1" i="1" dirty="0" smtClean="0"/>
          </a:p>
        </p:txBody>
      </p:sp>
    </p:spTree>
    <p:extLst>
      <p:ext uri="{BB962C8B-B14F-4D97-AF65-F5344CB8AC3E}">
        <p14:creationId xmlns:p14="http://schemas.microsoft.com/office/powerpoint/2010/main" val="2638232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03091" y="1573537"/>
            <a:ext cx="6679292" cy="707886"/>
          </a:xfrm>
          <a:prstGeom prst="rect">
            <a:avLst/>
          </a:prstGeom>
          <a:noFill/>
        </p:spPr>
        <p:txBody>
          <a:bodyPr wrap="square" rtlCol="0">
            <a:spAutoFit/>
          </a:bodyPr>
          <a:lstStyle/>
          <a:p>
            <a:r>
              <a:rPr lang="fr-FR" sz="2000" dirty="0" smtClean="0"/>
              <a:t>Les règles de dialogue peuvent être connectées à des animations. Pour cela nous allons créer des </a:t>
            </a:r>
            <a:r>
              <a:rPr lang="fr-FR" sz="2000" b="1" dirty="0" smtClean="0">
                <a:solidFill>
                  <a:srgbClr val="1D9BD7"/>
                </a:solidFill>
              </a:rPr>
              <a:t>événements</a:t>
            </a:r>
            <a:r>
              <a:rPr lang="fr-FR" sz="2000" dirty="0" smtClean="0"/>
              <a:t>.</a:t>
            </a:r>
            <a:endParaRPr lang="fr-FR" sz="2000" b="1" i="1" dirty="0" smtClean="0"/>
          </a:p>
        </p:txBody>
      </p:sp>
      <p:sp>
        <p:nvSpPr>
          <p:cNvPr id="11" name="Rectangle 10"/>
          <p:cNvSpPr/>
          <p:nvPr/>
        </p:nvSpPr>
        <p:spPr>
          <a:xfrm>
            <a:off x="-147918" y="-188259"/>
            <a:ext cx="4249271"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4" y="92912"/>
            <a:ext cx="10782297"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Allons plus loin</a:t>
            </a:r>
            <a:endParaRPr lang="fr-FR" sz="4000" b="1" dirty="0">
              <a:solidFill>
                <a:schemeClr val="bg1"/>
              </a:solidFill>
              <a:latin typeface="DINRoundPro-Bold" panose="020B0804020101020102" pitchFamily="34" charset="0"/>
            </a:endParaRPr>
          </a:p>
        </p:txBody>
      </p:sp>
      <p:sp>
        <p:nvSpPr>
          <p:cNvPr id="16" name="ZoneTexte 15"/>
          <p:cNvSpPr txBox="1"/>
          <p:nvPr/>
        </p:nvSpPr>
        <p:spPr>
          <a:xfrm>
            <a:off x="136714" y="2727058"/>
            <a:ext cx="5620871" cy="400110"/>
          </a:xfrm>
          <a:prstGeom prst="rect">
            <a:avLst/>
          </a:prstGeom>
          <a:noFill/>
        </p:spPr>
        <p:txBody>
          <a:bodyPr wrap="square" rtlCol="0">
            <a:spAutoFit/>
          </a:bodyPr>
          <a:lstStyle/>
          <a:p>
            <a:r>
              <a:rPr lang="fr-FR" sz="2000" b="1" dirty="0" smtClean="0"/>
              <a:t>Ajoute les règles </a:t>
            </a:r>
            <a:r>
              <a:rPr lang="fr-FR" sz="2000" dirty="0" smtClean="0"/>
              <a:t>suivantes:</a:t>
            </a:r>
            <a:endParaRPr lang="fr-FR" sz="2000" i="1" dirty="0" smtClean="0"/>
          </a:p>
        </p:txBody>
      </p:sp>
      <p:sp>
        <p:nvSpPr>
          <p:cNvPr id="2" name="Rectangle 1"/>
          <p:cNvSpPr/>
          <p:nvPr/>
        </p:nvSpPr>
        <p:spPr>
          <a:xfrm>
            <a:off x="184731" y="3197798"/>
            <a:ext cx="6483347" cy="11124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184731" y="3380905"/>
            <a:ext cx="6483347" cy="738664"/>
          </a:xfrm>
          <a:prstGeom prst="rect">
            <a:avLst/>
          </a:prstGeom>
          <a:noFill/>
        </p:spPr>
        <p:txBody>
          <a:bodyPr wrap="square" rtlCol="0">
            <a:spAutoFit/>
          </a:bodyPr>
          <a:lstStyle/>
          <a:p>
            <a:pPr lvl="0" eaLnBrk="0" fontAlgn="base" hangingPunct="0">
              <a:spcBef>
                <a:spcPct val="0"/>
              </a:spcBef>
              <a:spcAft>
                <a:spcPct val="0"/>
              </a:spcAft>
            </a:pPr>
            <a:r>
              <a:rPr lang="fr-FR" altLang="fr-FR" b="1" dirty="0">
                <a:solidFill>
                  <a:srgbClr val="00B050"/>
                </a:solidFill>
                <a:cs typeface="Times New Roman" panose="02020603050405020304" pitchFamily="18" charset="0"/>
              </a:rPr>
              <a:t>u</a:t>
            </a:r>
            <a:r>
              <a:rPr lang="fr-FR" altLang="fr-FR" b="1" dirty="0" smtClean="0">
                <a:solidFill>
                  <a:srgbClr val="00B050"/>
                </a:solidFill>
                <a:cs typeface="Times New Roman" panose="02020603050405020304" pitchFamily="18" charset="0"/>
              </a:rPr>
              <a:t>: </a:t>
            </a:r>
            <a:r>
              <a:rPr lang="fr-FR" altLang="fr-FR" b="1" dirty="0" smtClean="0">
                <a:solidFill>
                  <a:srgbClr val="1D9BD7"/>
                </a:solidFill>
                <a:cs typeface="Times New Roman" panose="02020603050405020304" pitchFamily="18" charset="0"/>
              </a:rPr>
              <a:t>(</a:t>
            </a:r>
            <a:r>
              <a:rPr lang="fr-FR" altLang="fr-FR" b="1" dirty="0" smtClean="0">
                <a:solidFill>
                  <a:srgbClr val="1D9BD7"/>
                </a:solidFill>
                <a:cs typeface="Times New Roman" panose="02020603050405020304" pitchFamily="18" charset="0"/>
              </a:rPr>
              <a:t>Assieds </a:t>
            </a:r>
            <a:r>
              <a:rPr lang="fr-FR" altLang="fr-FR" b="1" dirty="0" smtClean="0">
                <a:solidFill>
                  <a:srgbClr val="1D9BD7"/>
                </a:solidFill>
                <a:cs typeface="Times New Roman" panose="02020603050405020304" pitchFamily="18" charset="0"/>
              </a:rPr>
              <a:t>toi) </a:t>
            </a:r>
            <a:r>
              <a:rPr lang="fr-FR" altLang="fr-FR" b="1" dirty="0">
                <a:solidFill>
                  <a:srgbClr val="FF0000"/>
                </a:solidFill>
                <a:cs typeface="Times New Roman" panose="02020603050405020304" pitchFamily="18" charset="0"/>
              </a:rPr>
              <a:t>ok </a:t>
            </a:r>
            <a:r>
              <a:rPr lang="fr-FR" altLang="fr-FR" b="1" dirty="0" smtClean="0">
                <a:solidFill>
                  <a:srgbClr val="FF0000"/>
                </a:solidFill>
                <a:cs typeface="Times New Roman" panose="02020603050405020304" pitchFamily="18" charset="0"/>
              </a:rPr>
              <a:t>je </a:t>
            </a:r>
            <a:r>
              <a:rPr lang="fr-FR" altLang="fr-FR" b="1" dirty="0" smtClean="0">
                <a:solidFill>
                  <a:srgbClr val="FF0000"/>
                </a:solidFill>
                <a:cs typeface="Times New Roman" panose="02020603050405020304" pitchFamily="18" charset="0"/>
              </a:rPr>
              <a:t>m’assois </a:t>
            </a:r>
            <a:r>
              <a:rPr lang="fr-FR" altLang="fr-FR" b="1" dirty="0">
                <a:solidFill>
                  <a:schemeClr val="accent4"/>
                </a:solidFill>
                <a:cs typeface="Times New Roman" panose="02020603050405020304" pitchFamily="18" charset="0"/>
              </a:rPr>
              <a:t>$</a:t>
            </a:r>
            <a:r>
              <a:rPr lang="fr-FR" altLang="fr-FR" b="1" dirty="0" err="1" smtClean="0">
                <a:solidFill>
                  <a:schemeClr val="accent4"/>
                </a:solidFill>
                <a:cs typeface="Times New Roman" panose="02020603050405020304" pitchFamily="18" charset="0"/>
              </a:rPr>
              <a:t>sit</a:t>
            </a:r>
            <a:r>
              <a:rPr lang="fr-FR" altLang="fr-FR" b="1" dirty="0" smtClean="0">
                <a:solidFill>
                  <a:schemeClr val="accent4"/>
                </a:solidFill>
                <a:cs typeface="Times New Roman" panose="02020603050405020304" pitchFamily="18" charset="0"/>
              </a:rPr>
              <a:t>=1</a:t>
            </a:r>
          </a:p>
          <a:p>
            <a:pPr lvl="0" eaLnBrk="0" fontAlgn="base" hangingPunct="0">
              <a:spcBef>
                <a:spcPct val="0"/>
              </a:spcBef>
              <a:spcAft>
                <a:spcPct val="0"/>
              </a:spcAft>
            </a:pPr>
            <a:r>
              <a:rPr lang="fr-FR" altLang="fr-FR" b="1" dirty="0" smtClean="0">
                <a:solidFill>
                  <a:srgbClr val="00B050"/>
                </a:solidFill>
                <a:cs typeface="Times New Roman" panose="02020603050405020304" pitchFamily="18" charset="0"/>
              </a:rPr>
              <a:t>u: </a:t>
            </a:r>
            <a:r>
              <a:rPr lang="fr-FR" altLang="fr-FR" b="1" dirty="0" smtClean="0">
                <a:solidFill>
                  <a:srgbClr val="1D9BD7"/>
                </a:solidFill>
                <a:cs typeface="Times New Roman" panose="02020603050405020304" pitchFamily="18" charset="0"/>
              </a:rPr>
              <a:t>(["</a:t>
            </a:r>
            <a:r>
              <a:rPr lang="fr-FR" altLang="fr-FR" b="1" dirty="0" smtClean="0">
                <a:solidFill>
                  <a:srgbClr val="1D9BD7"/>
                </a:solidFill>
                <a:cs typeface="Times New Roman" panose="02020603050405020304" pitchFamily="18" charset="0"/>
              </a:rPr>
              <a:t>Fais </a:t>
            </a:r>
            <a:r>
              <a:rPr lang="fr-FR" altLang="fr-FR" b="1" dirty="0" smtClean="0">
                <a:solidFill>
                  <a:srgbClr val="1D9BD7"/>
                </a:solidFill>
                <a:cs typeface="Times New Roman" panose="02020603050405020304" pitchFamily="18" charset="0"/>
              </a:rPr>
              <a:t>coucou" "</a:t>
            </a:r>
            <a:r>
              <a:rPr lang="fr-FR" altLang="fr-FR" b="1" dirty="0" smtClean="0">
                <a:solidFill>
                  <a:srgbClr val="1D9BD7"/>
                </a:solidFill>
                <a:cs typeface="Times New Roman" panose="02020603050405020304" pitchFamily="18" charset="0"/>
              </a:rPr>
              <a:t>Dis </a:t>
            </a:r>
            <a:r>
              <a:rPr lang="fr-FR" altLang="fr-FR" b="1" dirty="0" smtClean="0">
                <a:solidFill>
                  <a:srgbClr val="1D9BD7"/>
                </a:solidFill>
                <a:cs typeface="Times New Roman" panose="02020603050405020304" pitchFamily="18" charset="0"/>
              </a:rPr>
              <a:t>bonjour</a:t>
            </a:r>
            <a:r>
              <a:rPr lang="fr-FR" altLang="fr-FR" b="1" dirty="0">
                <a:solidFill>
                  <a:srgbClr val="1D9BD7"/>
                </a:solidFill>
                <a:cs typeface="Times New Roman" panose="02020603050405020304" pitchFamily="18" charset="0"/>
              </a:rPr>
              <a:t> " </a:t>
            </a:r>
            <a:r>
              <a:rPr lang="fr-FR" altLang="fr-FR" b="1" dirty="0" smtClean="0">
                <a:solidFill>
                  <a:srgbClr val="1D9BD7"/>
                </a:solidFill>
                <a:cs typeface="Times New Roman" panose="02020603050405020304" pitchFamily="18" charset="0"/>
              </a:rPr>
              <a:t>) </a:t>
            </a:r>
            <a:r>
              <a:rPr lang="fr-FR" altLang="fr-FR" b="1" dirty="0" smtClean="0">
                <a:solidFill>
                  <a:srgbClr val="FF0000"/>
                </a:solidFill>
                <a:cs typeface="Times New Roman" panose="02020603050405020304" pitchFamily="18" charset="0"/>
              </a:rPr>
              <a:t>D’accord </a:t>
            </a:r>
            <a:r>
              <a:rPr lang="fr-FR" altLang="fr-FR" b="1" dirty="0">
                <a:solidFill>
                  <a:srgbClr val="FF0000"/>
                </a:solidFill>
                <a:cs typeface="Times New Roman" panose="02020603050405020304" pitchFamily="18" charset="0"/>
              </a:rPr>
              <a:t>j</a:t>
            </a:r>
            <a:r>
              <a:rPr lang="fr-FR" altLang="fr-FR" b="1" dirty="0" smtClean="0">
                <a:solidFill>
                  <a:srgbClr val="FF0000"/>
                </a:solidFill>
                <a:cs typeface="Times New Roman" panose="02020603050405020304" pitchFamily="18" charset="0"/>
              </a:rPr>
              <a:t>e fais coucou </a:t>
            </a:r>
            <a:r>
              <a:rPr lang="fr-FR" altLang="fr-FR" b="1" dirty="0" smtClean="0">
                <a:solidFill>
                  <a:schemeClr val="accent4"/>
                </a:solidFill>
                <a:cs typeface="Times New Roman" panose="02020603050405020304" pitchFamily="18" charset="0"/>
              </a:rPr>
              <a:t>$hello=1</a:t>
            </a:r>
            <a:r>
              <a:rPr lang="fr-FR" altLang="fr-FR" sz="2400" b="1" dirty="0" smtClean="0">
                <a:solidFill>
                  <a:schemeClr val="accent4"/>
                </a:solidFill>
                <a:cs typeface="Times New Roman" panose="02020603050405020304" pitchFamily="18" charset="0"/>
              </a:rPr>
              <a:t> </a:t>
            </a:r>
            <a:endParaRPr lang="fr-FR" altLang="fr-FR" sz="4000" b="1" dirty="0">
              <a:solidFill>
                <a:schemeClr val="accent4"/>
              </a:solidFill>
              <a:cs typeface="Times New Roman" panose="02020603050405020304" pitchFamily="18" charset="0"/>
            </a:endParaRPr>
          </a:p>
        </p:txBody>
      </p:sp>
      <p:sp>
        <p:nvSpPr>
          <p:cNvPr id="6"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24310"/>
          <a:stretch/>
        </p:blipFill>
        <p:spPr>
          <a:xfrm>
            <a:off x="7158503" y="974217"/>
            <a:ext cx="5040142" cy="4305901"/>
          </a:xfrm>
          <a:prstGeom prst="rect">
            <a:avLst/>
          </a:prstGeom>
        </p:spPr>
      </p:pic>
      <p:sp>
        <p:nvSpPr>
          <p:cNvPr id="15" name="Rectangle 14"/>
          <p:cNvSpPr/>
          <p:nvPr/>
        </p:nvSpPr>
        <p:spPr>
          <a:xfrm>
            <a:off x="7357403" y="5453537"/>
            <a:ext cx="4304714" cy="584775"/>
          </a:xfrm>
          <a:prstGeom prst="rect">
            <a:avLst/>
          </a:prstGeom>
        </p:spPr>
        <p:txBody>
          <a:bodyPr wrap="square">
            <a:spAutoFit/>
          </a:bodyPr>
          <a:lstStyle/>
          <a:p>
            <a:pPr algn="ctr"/>
            <a:r>
              <a:rPr lang="fr-FR" sz="1600" b="1" i="1" dirty="0" smtClean="0">
                <a:solidFill>
                  <a:srgbClr val="1D9BD7"/>
                </a:solidFill>
              </a:rPr>
              <a:t>Fait un clic droit ici </a:t>
            </a:r>
            <a:r>
              <a:rPr lang="fr-FR" sz="1600" b="1" i="1" dirty="0" smtClean="0"/>
              <a:t>et sélectionne « </a:t>
            </a:r>
            <a:r>
              <a:rPr lang="fr-FR" sz="1600" b="1" i="1" dirty="0" err="1" smtClean="0"/>
              <a:t>add</a:t>
            </a:r>
            <a:r>
              <a:rPr lang="fr-FR" sz="1600" b="1" i="1" dirty="0" smtClean="0"/>
              <a:t> output » pour créer une nouvelle sortie</a:t>
            </a:r>
            <a:endParaRPr lang="fr-FR" sz="1600" i="1" dirty="0"/>
          </a:p>
        </p:txBody>
      </p:sp>
      <p:sp>
        <p:nvSpPr>
          <p:cNvPr id="20" name="ZoneTexte 19"/>
          <p:cNvSpPr txBox="1"/>
          <p:nvPr/>
        </p:nvSpPr>
        <p:spPr>
          <a:xfrm>
            <a:off x="184731" y="4926175"/>
            <a:ext cx="6608456" cy="707886"/>
          </a:xfrm>
          <a:prstGeom prst="rect">
            <a:avLst/>
          </a:prstGeom>
          <a:noFill/>
        </p:spPr>
        <p:txBody>
          <a:bodyPr wrap="square" rtlCol="0">
            <a:spAutoFit/>
          </a:bodyPr>
          <a:lstStyle/>
          <a:p>
            <a:r>
              <a:rPr lang="fr-FR" sz="2000" b="1" dirty="0" smtClean="0"/>
              <a:t>Crée </a:t>
            </a:r>
            <a:r>
              <a:rPr lang="fr-FR" sz="2000" dirty="0" smtClean="0"/>
              <a:t>deux nouvelles sorties à la boite dialogue:</a:t>
            </a:r>
          </a:p>
          <a:p>
            <a:r>
              <a:rPr lang="fr-FR" sz="2000" b="1" dirty="0" smtClean="0">
                <a:solidFill>
                  <a:srgbClr val="1D9BD7"/>
                </a:solidFill>
              </a:rPr>
              <a:t>« </a:t>
            </a:r>
            <a:r>
              <a:rPr lang="fr-FR" sz="2000" b="1" i="1" dirty="0" err="1" smtClean="0">
                <a:solidFill>
                  <a:srgbClr val="1D9BD7"/>
                </a:solidFill>
              </a:rPr>
              <a:t>sit</a:t>
            </a:r>
            <a:r>
              <a:rPr lang="fr-FR" sz="2000" b="1" dirty="0" smtClean="0">
                <a:solidFill>
                  <a:srgbClr val="1D9BD7"/>
                </a:solidFill>
              </a:rPr>
              <a:t> » et « </a:t>
            </a:r>
            <a:r>
              <a:rPr lang="fr-FR" sz="2000" b="1" i="1" dirty="0" smtClean="0">
                <a:solidFill>
                  <a:srgbClr val="1D9BD7"/>
                </a:solidFill>
              </a:rPr>
              <a:t>hello</a:t>
            </a:r>
            <a:r>
              <a:rPr lang="fr-FR" sz="2000" b="1" dirty="0" smtClean="0">
                <a:solidFill>
                  <a:srgbClr val="1D9BD7"/>
                </a:solidFill>
              </a:rPr>
              <a:t> » </a:t>
            </a:r>
            <a:r>
              <a:rPr lang="fr-FR" sz="2000" dirty="0" smtClean="0"/>
              <a:t>et place les deux boîtes correspondantes</a:t>
            </a:r>
            <a:endParaRPr lang="fr-FR" sz="2000" i="1" dirty="0" smtClean="0"/>
          </a:p>
        </p:txBody>
      </p:sp>
      <p:cxnSp>
        <p:nvCxnSpPr>
          <p:cNvPr id="21" name="Connecteur droit avec flèche 20"/>
          <p:cNvCxnSpPr/>
          <p:nvPr/>
        </p:nvCxnSpPr>
        <p:spPr>
          <a:xfrm flipV="1">
            <a:off x="7666892" y="3418449"/>
            <a:ext cx="1237957" cy="2035088"/>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43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animBg="1"/>
      <p:bldP spid="14" grpId="0"/>
      <p:bldP spid="15"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7918" y="-188259"/>
            <a:ext cx="6494930"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136715" y="92912"/>
            <a:ext cx="6082550"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NAO, ROBOT HUMANOÏDE</a:t>
            </a:r>
            <a:endParaRPr lang="fr-FR" sz="4000" b="1" dirty="0">
              <a:solidFill>
                <a:schemeClr val="bg1"/>
              </a:solidFill>
              <a:latin typeface="DINRoundPro-Bold" panose="020B0804020101020102" pitchFamily="34"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06" y="1313275"/>
            <a:ext cx="6206583" cy="5430759"/>
          </a:xfrm>
          <a:prstGeom prst="rect">
            <a:avLst/>
          </a:prstGeom>
        </p:spPr>
      </p:pic>
      <p:sp>
        <p:nvSpPr>
          <p:cNvPr id="3" name="Rectangle 2"/>
          <p:cNvSpPr/>
          <p:nvPr/>
        </p:nvSpPr>
        <p:spPr>
          <a:xfrm>
            <a:off x="7593105" y="4028655"/>
            <a:ext cx="4307541" cy="1200329"/>
          </a:xfrm>
          <a:prstGeom prst="rect">
            <a:avLst/>
          </a:prstGeom>
        </p:spPr>
        <p:txBody>
          <a:bodyPr wrap="square">
            <a:spAutoFit/>
          </a:bodyPr>
          <a:lstStyle/>
          <a:p>
            <a:r>
              <a:rPr lang="fr-FR" sz="2400" dirty="0"/>
              <a:t>Un </a:t>
            </a:r>
            <a:r>
              <a:rPr lang="fr-FR" sz="2400" b="1" dirty="0">
                <a:solidFill>
                  <a:srgbClr val="1D9BD7"/>
                </a:solidFill>
              </a:rPr>
              <a:t>robot humanoïde</a:t>
            </a:r>
            <a:r>
              <a:rPr lang="fr-FR" sz="2400" dirty="0">
                <a:solidFill>
                  <a:srgbClr val="1D9BD7"/>
                </a:solidFill>
              </a:rPr>
              <a:t> </a:t>
            </a:r>
            <a:r>
              <a:rPr lang="fr-FR" sz="2400" dirty="0"/>
              <a:t>est un </a:t>
            </a:r>
            <a:r>
              <a:rPr lang="fr-FR" sz="2400" b="1" dirty="0"/>
              <a:t>robot</a:t>
            </a:r>
            <a:r>
              <a:rPr lang="fr-FR" sz="2400" dirty="0"/>
              <a:t> dont l'apparence générale rappelle celle d'un corps humain.</a:t>
            </a:r>
          </a:p>
        </p:txBody>
      </p:sp>
      <p:sp>
        <p:nvSpPr>
          <p:cNvPr id="6" name="Rectangle 5"/>
          <p:cNvSpPr/>
          <p:nvPr/>
        </p:nvSpPr>
        <p:spPr>
          <a:xfrm>
            <a:off x="7593105" y="1909045"/>
            <a:ext cx="4307541" cy="1569660"/>
          </a:xfrm>
          <a:prstGeom prst="rect">
            <a:avLst/>
          </a:prstGeom>
        </p:spPr>
        <p:txBody>
          <a:bodyPr wrap="square">
            <a:spAutoFit/>
          </a:bodyPr>
          <a:lstStyle/>
          <a:p>
            <a:r>
              <a:rPr lang="fr-FR" sz="2400" dirty="0"/>
              <a:t>Les </a:t>
            </a:r>
            <a:r>
              <a:rPr lang="fr-FR" sz="2400" b="1" dirty="0">
                <a:solidFill>
                  <a:srgbClr val="1D9BD7"/>
                </a:solidFill>
              </a:rPr>
              <a:t>robots</a:t>
            </a:r>
            <a:r>
              <a:rPr lang="fr-FR" sz="2400" dirty="0">
                <a:solidFill>
                  <a:srgbClr val="1D9BD7"/>
                </a:solidFill>
              </a:rPr>
              <a:t> </a:t>
            </a:r>
            <a:r>
              <a:rPr lang="fr-FR" sz="2400" dirty="0"/>
              <a:t>sont des machines électroniques programmées pour effectuer certaines </a:t>
            </a:r>
            <a:r>
              <a:rPr lang="fr-FR" sz="2400" dirty="0" smtClean="0"/>
              <a:t>tâches de façon autonome.</a:t>
            </a:r>
            <a:endParaRPr lang="fr-FR" sz="2400" dirty="0"/>
          </a:p>
        </p:txBody>
      </p:sp>
    </p:spTree>
    <p:extLst>
      <p:ext uri="{BB962C8B-B14F-4D97-AF65-F5344CB8AC3E}">
        <p14:creationId xmlns:p14="http://schemas.microsoft.com/office/powerpoint/2010/main" val="3367398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7918" y="-188259"/>
            <a:ext cx="8122024"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136715" y="92912"/>
            <a:ext cx="8388720"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COMMUNIQUER AVEC LE ROBOT</a:t>
            </a:r>
            <a:endParaRPr lang="fr-FR" sz="4000" b="1" dirty="0">
              <a:solidFill>
                <a:schemeClr val="bg1"/>
              </a:solidFill>
              <a:latin typeface="DINRoundPro-Bold" panose="020B0804020101020102" pitchFamily="34" charset="0"/>
            </a:endParaRPr>
          </a:p>
        </p:txBody>
      </p:sp>
      <p:sp>
        <p:nvSpPr>
          <p:cNvPr id="3" name="Rectangle 2"/>
          <p:cNvSpPr/>
          <p:nvPr/>
        </p:nvSpPr>
        <p:spPr>
          <a:xfrm>
            <a:off x="3401569" y="6151731"/>
            <a:ext cx="6132396" cy="461665"/>
          </a:xfrm>
          <a:prstGeom prst="rect">
            <a:avLst/>
          </a:prstGeom>
        </p:spPr>
        <p:txBody>
          <a:bodyPr wrap="square">
            <a:spAutoFit/>
          </a:bodyPr>
          <a:lstStyle/>
          <a:p>
            <a:r>
              <a:rPr lang="fr-FR" sz="2400" b="1" dirty="0" err="1" smtClean="0">
                <a:solidFill>
                  <a:srgbClr val="1D9BD7"/>
                </a:solidFill>
              </a:rPr>
              <a:t>Choregraphe</a:t>
            </a:r>
            <a:r>
              <a:rPr lang="fr-FR" sz="2400" dirty="0" smtClean="0"/>
              <a:t> est un logiciel de programmation</a:t>
            </a:r>
            <a:endParaRPr lang="fr-FR" sz="2400" dirty="0"/>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744" y="1336067"/>
            <a:ext cx="8485094" cy="4534493"/>
          </a:xfrm>
          <a:prstGeom prst="rect">
            <a:avLst/>
          </a:prstGeom>
          <a:effectLst/>
        </p:spPr>
      </p:pic>
      <p:grpSp>
        <p:nvGrpSpPr>
          <p:cNvPr id="10" name="Groupe 9"/>
          <p:cNvGrpSpPr/>
          <p:nvPr/>
        </p:nvGrpSpPr>
        <p:grpSpPr>
          <a:xfrm>
            <a:off x="8525435" y="2362128"/>
            <a:ext cx="3545540" cy="3285420"/>
            <a:chOff x="8646460" y="2577499"/>
            <a:chExt cx="3545540" cy="3285420"/>
          </a:xfrm>
        </p:grpSpPr>
        <p:sp>
          <p:nvSpPr>
            <p:cNvPr id="11" name="Rectangle 10"/>
            <p:cNvSpPr/>
            <p:nvPr/>
          </p:nvSpPr>
          <p:spPr>
            <a:xfrm>
              <a:off x="8646460" y="2577499"/>
              <a:ext cx="1667434" cy="328542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11"/>
            <p:cNvCxnSpPr/>
            <p:nvPr/>
          </p:nvCxnSpPr>
          <p:spPr>
            <a:xfrm>
              <a:off x="9244293" y="5862919"/>
              <a:ext cx="2641226"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10564906" y="5434686"/>
              <a:ext cx="1627094" cy="400110"/>
            </a:xfrm>
            <a:prstGeom prst="rect">
              <a:avLst/>
            </a:prstGeom>
            <a:noFill/>
          </p:spPr>
          <p:txBody>
            <a:bodyPr wrap="square" rtlCol="0">
              <a:spAutoFit/>
            </a:bodyPr>
            <a:lstStyle/>
            <a:p>
              <a:r>
                <a:rPr lang="fr-FR" sz="2000" b="1" dirty="0" smtClean="0">
                  <a:solidFill>
                    <a:srgbClr val="FFC000"/>
                  </a:solidFill>
                </a:rPr>
                <a:t>Robot </a:t>
              </a:r>
              <a:r>
                <a:rPr lang="fr-FR" sz="2000" dirty="0" smtClean="0">
                  <a:solidFill>
                    <a:srgbClr val="FFC000"/>
                  </a:solidFill>
                </a:rPr>
                <a:t>Virtuel</a:t>
              </a:r>
              <a:endParaRPr lang="fr-FR" sz="2000" dirty="0">
                <a:solidFill>
                  <a:srgbClr val="FFC000"/>
                </a:solidFill>
              </a:endParaRPr>
            </a:p>
          </p:txBody>
        </p:sp>
      </p:grpSp>
      <p:grpSp>
        <p:nvGrpSpPr>
          <p:cNvPr id="18" name="Groupe 17"/>
          <p:cNvGrpSpPr/>
          <p:nvPr/>
        </p:nvGrpSpPr>
        <p:grpSpPr>
          <a:xfrm>
            <a:off x="3994899" y="1756369"/>
            <a:ext cx="8197101" cy="3308589"/>
            <a:chOff x="3994899" y="1949211"/>
            <a:chExt cx="8197101" cy="3308589"/>
          </a:xfrm>
        </p:grpSpPr>
        <p:sp>
          <p:nvSpPr>
            <p:cNvPr id="19" name="Rectangle 18"/>
            <p:cNvSpPr/>
            <p:nvPr/>
          </p:nvSpPr>
          <p:spPr>
            <a:xfrm>
              <a:off x="3994899" y="2370597"/>
              <a:ext cx="4282887" cy="28872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19"/>
            <p:cNvCxnSpPr/>
            <p:nvPr/>
          </p:nvCxnSpPr>
          <p:spPr>
            <a:xfrm>
              <a:off x="7974105" y="2366682"/>
              <a:ext cx="400722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10564906" y="1949211"/>
              <a:ext cx="1627094" cy="400110"/>
            </a:xfrm>
            <a:prstGeom prst="rect">
              <a:avLst/>
            </a:prstGeom>
            <a:noFill/>
          </p:spPr>
          <p:txBody>
            <a:bodyPr wrap="square" rtlCol="0">
              <a:spAutoFit/>
            </a:bodyPr>
            <a:lstStyle/>
            <a:p>
              <a:r>
                <a:rPr lang="fr-FR" sz="2000" dirty="0" smtClean="0">
                  <a:solidFill>
                    <a:srgbClr val="FF0000"/>
                  </a:solidFill>
                </a:rPr>
                <a:t>Plan</a:t>
              </a:r>
              <a:r>
                <a:rPr lang="fr-FR" sz="2000" b="1" dirty="0" smtClean="0">
                  <a:solidFill>
                    <a:srgbClr val="FF0000"/>
                  </a:solidFill>
                </a:rPr>
                <a:t> Principal</a:t>
              </a:r>
              <a:endParaRPr lang="fr-FR" sz="2000" b="1" dirty="0">
                <a:solidFill>
                  <a:srgbClr val="FF0000"/>
                </a:solidFill>
              </a:endParaRPr>
            </a:p>
          </p:txBody>
        </p:sp>
      </p:grpSp>
      <p:grpSp>
        <p:nvGrpSpPr>
          <p:cNvPr id="22" name="Groupe 21"/>
          <p:cNvGrpSpPr/>
          <p:nvPr/>
        </p:nvGrpSpPr>
        <p:grpSpPr>
          <a:xfrm>
            <a:off x="53722" y="3482785"/>
            <a:ext cx="3400425" cy="2447365"/>
            <a:chOff x="295557" y="3415554"/>
            <a:chExt cx="3400425" cy="2447365"/>
          </a:xfrm>
        </p:grpSpPr>
        <p:sp>
          <p:nvSpPr>
            <p:cNvPr id="23" name="Rectangle 22"/>
            <p:cNvSpPr/>
            <p:nvPr/>
          </p:nvSpPr>
          <p:spPr>
            <a:xfrm>
              <a:off x="2046475" y="3415554"/>
              <a:ext cx="1649507" cy="2447365"/>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p:nvPr/>
          </p:nvCxnSpPr>
          <p:spPr>
            <a:xfrm>
              <a:off x="836922" y="5862919"/>
              <a:ext cx="220491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295557" y="5125238"/>
              <a:ext cx="1627094" cy="707886"/>
            </a:xfrm>
            <a:prstGeom prst="rect">
              <a:avLst/>
            </a:prstGeom>
            <a:noFill/>
          </p:spPr>
          <p:txBody>
            <a:bodyPr wrap="square" rtlCol="0">
              <a:spAutoFit/>
            </a:bodyPr>
            <a:lstStyle/>
            <a:p>
              <a:pPr algn="r"/>
              <a:r>
                <a:rPr lang="fr-FR" sz="2000" dirty="0" smtClean="0">
                  <a:solidFill>
                    <a:srgbClr val="7030A0"/>
                  </a:solidFill>
                </a:rPr>
                <a:t>Librairie de </a:t>
              </a:r>
            </a:p>
            <a:p>
              <a:pPr algn="r"/>
              <a:r>
                <a:rPr lang="fr-FR" sz="2000" b="1" dirty="0" smtClean="0">
                  <a:solidFill>
                    <a:srgbClr val="7030A0"/>
                  </a:solidFill>
                </a:rPr>
                <a:t>boites</a:t>
              </a:r>
              <a:endParaRPr lang="fr-FR" sz="2000" b="1" dirty="0">
                <a:solidFill>
                  <a:srgbClr val="7030A0"/>
                </a:solidFill>
              </a:endParaRPr>
            </a:p>
          </p:txBody>
        </p:sp>
      </p:grpSp>
    </p:spTree>
    <p:extLst>
      <p:ext uri="{BB962C8B-B14F-4D97-AF65-F5344CB8AC3E}">
        <p14:creationId xmlns:p14="http://schemas.microsoft.com/office/powerpoint/2010/main" val="425291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7918" y="-188259"/>
            <a:ext cx="3711389"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136715" y="92912"/>
            <a:ext cx="8388720"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LES BOÎTES </a:t>
            </a:r>
            <a:endParaRPr lang="fr-FR" sz="4000" b="1" dirty="0">
              <a:solidFill>
                <a:schemeClr val="bg1"/>
              </a:solidFill>
              <a:latin typeface="DINRoundPro-Bold" panose="020B0804020101020102" pitchFamily="34"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6008" y="1783887"/>
            <a:ext cx="2918150" cy="2581440"/>
          </a:xfrm>
          <a:prstGeom prst="rect">
            <a:avLst/>
          </a:prstGeom>
        </p:spPr>
      </p:pic>
      <p:grpSp>
        <p:nvGrpSpPr>
          <p:cNvPr id="26" name="Groupe 25"/>
          <p:cNvGrpSpPr/>
          <p:nvPr/>
        </p:nvGrpSpPr>
        <p:grpSpPr>
          <a:xfrm>
            <a:off x="5697857" y="2381779"/>
            <a:ext cx="6744116" cy="2540672"/>
            <a:chOff x="5697857" y="2381779"/>
            <a:chExt cx="6744116" cy="2540672"/>
          </a:xfrm>
        </p:grpSpPr>
        <p:grpSp>
          <p:nvGrpSpPr>
            <p:cNvPr id="25" name="Groupe 24"/>
            <p:cNvGrpSpPr/>
            <p:nvPr/>
          </p:nvGrpSpPr>
          <p:grpSpPr>
            <a:xfrm>
              <a:off x="5697857" y="2381779"/>
              <a:ext cx="6744116" cy="721190"/>
              <a:chOff x="5697857" y="2381779"/>
              <a:chExt cx="6744116" cy="721190"/>
            </a:xfrm>
          </p:grpSpPr>
          <p:sp>
            <p:nvSpPr>
              <p:cNvPr id="8" name="ZoneTexte 7"/>
              <p:cNvSpPr txBox="1"/>
              <p:nvPr/>
            </p:nvSpPr>
            <p:spPr>
              <a:xfrm>
                <a:off x="10978766" y="2610377"/>
                <a:ext cx="1463207" cy="400110"/>
              </a:xfrm>
              <a:prstGeom prst="rect">
                <a:avLst/>
              </a:prstGeom>
              <a:noFill/>
            </p:spPr>
            <p:txBody>
              <a:bodyPr wrap="square" rtlCol="0">
                <a:spAutoFit/>
              </a:bodyPr>
              <a:lstStyle/>
              <a:p>
                <a:r>
                  <a:rPr lang="fr-FR" sz="2000" b="1" dirty="0" smtClean="0">
                    <a:solidFill>
                      <a:srgbClr val="7030A0"/>
                    </a:solidFill>
                  </a:rPr>
                  <a:t>Sortie</a:t>
                </a:r>
                <a:endParaRPr lang="fr-FR" sz="2000" b="1" dirty="0">
                  <a:solidFill>
                    <a:srgbClr val="7030A0"/>
                  </a:solidFill>
                </a:endParaRPr>
              </a:p>
            </p:txBody>
          </p:sp>
          <p:cxnSp>
            <p:nvCxnSpPr>
              <p:cNvPr id="10" name="Connecteur droit avec flèche 9"/>
              <p:cNvCxnSpPr/>
              <p:nvPr/>
            </p:nvCxnSpPr>
            <p:spPr>
              <a:xfrm flipH="1" flipV="1">
                <a:off x="10174607" y="2608725"/>
                <a:ext cx="1288114" cy="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6312498" y="2381779"/>
                <a:ext cx="2084294" cy="42865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5697857" y="2395092"/>
                <a:ext cx="1463207" cy="400110"/>
              </a:xfrm>
              <a:prstGeom prst="rect">
                <a:avLst/>
              </a:prstGeom>
              <a:noFill/>
            </p:spPr>
            <p:txBody>
              <a:bodyPr wrap="square" rtlCol="0">
                <a:spAutoFit/>
              </a:bodyPr>
              <a:lstStyle/>
              <a:p>
                <a:r>
                  <a:rPr lang="fr-FR" sz="2000" b="1" dirty="0" smtClean="0">
                    <a:solidFill>
                      <a:srgbClr val="7030A0"/>
                    </a:solidFill>
                  </a:rPr>
                  <a:t>Entrées</a:t>
                </a:r>
                <a:endParaRPr lang="fr-FR" sz="2000" b="1" dirty="0">
                  <a:solidFill>
                    <a:srgbClr val="7030A0"/>
                  </a:solidFill>
                </a:endParaRPr>
              </a:p>
            </p:txBody>
          </p:sp>
          <p:cxnSp>
            <p:nvCxnSpPr>
              <p:cNvPr id="13" name="Connecteur droit avec flèche 12"/>
              <p:cNvCxnSpPr/>
              <p:nvPr/>
            </p:nvCxnSpPr>
            <p:spPr>
              <a:xfrm>
                <a:off x="6653493" y="2764372"/>
                <a:ext cx="1783927" cy="33859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Connecteur droit avec flèche 16"/>
            <p:cNvCxnSpPr>
              <a:stCxn id="18" idx="0"/>
            </p:cNvCxnSpPr>
            <p:nvPr/>
          </p:nvCxnSpPr>
          <p:spPr>
            <a:xfrm flipH="1" flipV="1">
              <a:off x="9036424" y="3603812"/>
              <a:ext cx="1361937" cy="918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8912796" y="4522341"/>
              <a:ext cx="2971129" cy="400110"/>
            </a:xfrm>
            <a:prstGeom prst="rect">
              <a:avLst/>
            </a:prstGeom>
            <a:noFill/>
          </p:spPr>
          <p:txBody>
            <a:bodyPr wrap="square" rtlCol="0">
              <a:spAutoFit/>
            </a:bodyPr>
            <a:lstStyle/>
            <a:p>
              <a:pPr algn="r"/>
              <a:r>
                <a:rPr lang="fr-FR" sz="2000" b="1" dirty="0" smtClean="0">
                  <a:solidFill>
                    <a:schemeClr val="accent2"/>
                  </a:solidFill>
                </a:rPr>
                <a:t>Paramètres</a:t>
              </a:r>
              <a:endParaRPr lang="fr-FR" sz="2000" b="1" dirty="0">
                <a:solidFill>
                  <a:schemeClr val="accent2"/>
                </a:solidFill>
              </a:endParaRPr>
            </a:p>
          </p:txBody>
        </p:sp>
      </p:grpSp>
      <p:sp>
        <p:nvSpPr>
          <p:cNvPr id="19" name="ZoneTexte 18"/>
          <p:cNvSpPr txBox="1"/>
          <p:nvPr/>
        </p:nvSpPr>
        <p:spPr>
          <a:xfrm>
            <a:off x="177231" y="2215334"/>
            <a:ext cx="5246359" cy="400110"/>
          </a:xfrm>
          <a:prstGeom prst="rect">
            <a:avLst/>
          </a:prstGeom>
          <a:noFill/>
        </p:spPr>
        <p:txBody>
          <a:bodyPr wrap="square" rtlCol="0">
            <a:spAutoFit/>
          </a:bodyPr>
          <a:lstStyle/>
          <a:p>
            <a:r>
              <a:rPr lang="fr-FR" sz="2000" dirty="0" smtClean="0"/>
              <a:t>Une boîte permet d’exécuter </a:t>
            </a:r>
            <a:r>
              <a:rPr lang="fr-FR" sz="2000" b="1" dirty="0" smtClean="0">
                <a:solidFill>
                  <a:srgbClr val="1D9BD7"/>
                </a:solidFill>
              </a:rPr>
              <a:t>une action</a:t>
            </a:r>
          </a:p>
        </p:txBody>
      </p:sp>
      <p:sp>
        <p:nvSpPr>
          <p:cNvPr id="3" name="Rectangle 2"/>
          <p:cNvSpPr/>
          <p:nvPr/>
        </p:nvSpPr>
        <p:spPr>
          <a:xfrm>
            <a:off x="177231" y="4114539"/>
            <a:ext cx="6096000" cy="400110"/>
          </a:xfrm>
          <a:prstGeom prst="rect">
            <a:avLst/>
          </a:prstGeom>
        </p:spPr>
        <p:txBody>
          <a:bodyPr>
            <a:spAutoFit/>
          </a:bodyPr>
          <a:lstStyle/>
          <a:p>
            <a:r>
              <a:rPr lang="fr-FR" sz="2000" dirty="0"/>
              <a:t>Elle </a:t>
            </a:r>
            <a:r>
              <a:rPr lang="fr-FR" sz="2000" dirty="0" smtClean="0"/>
              <a:t>sont écrites à l’intérieur en </a:t>
            </a:r>
            <a:r>
              <a:rPr lang="fr-FR" sz="2000" b="1" dirty="0" smtClean="0">
                <a:solidFill>
                  <a:srgbClr val="1D9BD7"/>
                </a:solidFill>
              </a:rPr>
              <a:t>langage Python</a:t>
            </a:r>
            <a:endParaRPr lang="fr-FR" sz="2000" b="1" dirty="0">
              <a:solidFill>
                <a:srgbClr val="1D9BD7"/>
              </a:solidFill>
            </a:endParaRPr>
          </a:p>
        </p:txBody>
      </p:sp>
      <p:sp>
        <p:nvSpPr>
          <p:cNvPr id="9" name="Rectangle 8"/>
          <p:cNvSpPr/>
          <p:nvPr/>
        </p:nvSpPr>
        <p:spPr>
          <a:xfrm>
            <a:off x="177231" y="3017517"/>
            <a:ext cx="4475451" cy="707886"/>
          </a:xfrm>
          <a:prstGeom prst="rect">
            <a:avLst/>
          </a:prstGeom>
        </p:spPr>
        <p:txBody>
          <a:bodyPr wrap="square">
            <a:spAutoFit/>
          </a:bodyPr>
          <a:lstStyle/>
          <a:p>
            <a:r>
              <a:rPr lang="fr-FR" sz="2000" dirty="0" smtClean="0"/>
              <a:t>Les </a:t>
            </a:r>
            <a:r>
              <a:rPr lang="fr-FR" sz="2000" dirty="0"/>
              <a:t>boîtes se relient entre elles </a:t>
            </a:r>
            <a:r>
              <a:rPr lang="fr-FR" sz="2000" dirty="0" smtClean="0"/>
              <a:t>grâce aux </a:t>
            </a:r>
            <a:r>
              <a:rPr lang="fr-FR" sz="2000" b="1" dirty="0" smtClean="0">
                <a:solidFill>
                  <a:srgbClr val="1D9BD7"/>
                </a:solidFill>
              </a:rPr>
              <a:t>entrées (inputs) </a:t>
            </a:r>
            <a:r>
              <a:rPr lang="fr-FR" sz="2000" b="1" dirty="0" smtClean="0">
                <a:solidFill>
                  <a:srgbClr val="1D9BD7"/>
                </a:solidFill>
              </a:rPr>
              <a:t>et </a:t>
            </a:r>
            <a:r>
              <a:rPr lang="fr-FR" sz="2000" b="1" dirty="0" smtClean="0">
                <a:solidFill>
                  <a:srgbClr val="1D9BD7"/>
                </a:solidFill>
              </a:rPr>
              <a:t>sorties (outputs)</a:t>
            </a:r>
            <a:endParaRPr lang="fr-FR" sz="2000" b="1" dirty="0">
              <a:solidFill>
                <a:srgbClr val="1D9BD7"/>
              </a:solidFill>
            </a:endParaRPr>
          </a:p>
        </p:txBody>
      </p:sp>
    </p:spTree>
    <p:extLst>
      <p:ext uri="{BB962C8B-B14F-4D97-AF65-F5344CB8AC3E}">
        <p14:creationId xmlns:p14="http://schemas.microsoft.com/office/powerpoint/2010/main" val="1942799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47918" y="-188259"/>
            <a:ext cx="8122024"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5" y="92912"/>
            <a:ext cx="8388720"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MES MISSIONS AUJOURD’HUI</a:t>
            </a:r>
            <a:endParaRPr lang="fr-FR" sz="4000" b="1" dirty="0">
              <a:solidFill>
                <a:schemeClr val="bg1"/>
              </a:solidFill>
              <a:latin typeface="DINRoundPro-Bold" panose="020B0804020101020102" pitchFamily="34" charset="0"/>
            </a:endParaRPr>
          </a:p>
        </p:txBody>
      </p:sp>
      <p:sp>
        <p:nvSpPr>
          <p:cNvPr id="13" name="ZoneTexte 12"/>
          <p:cNvSpPr txBox="1"/>
          <p:nvPr/>
        </p:nvSpPr>
        <p:spPr>
          <a:xfrm>
            <a:off x="217798" y="2616033"/>
            <a:ext cx="3830489" cy="1569660"/>
          </a:xfrm>
          <a:prstGeom prst="rect">
            <a:avLst/>
          </a:prstGeom>
          <a:noFill/>
        </p:spPr>
        <p:txBody>
          <a:bodyPr wrap="square" rtlCol="0">
            <a:spAutoFit/>
          </a:bodyPr>
          <a:lstStyle/>
          <a:p>
            <a:r>
              <a:rPr lang="fr-FR" sz="2400" b="1" dirty="0" smtClean="0">
                <a:solidFill>
                  <a:srgbClr val="1D9BD7"/>
                </a:solidFill>
              </a:rPr>
              <a:t>Exercice 1 </a:t>
            </a:r>
            <a:r>
              <a:rPr lang="fr-FR" sz="2400" dirty="0" smtClean="0"/>
              <a:t>: </a:t>
            </a:r>
          </a:p>
          <a:p>
            <a:r>
              <a:rPr lang="fr-FR" sz="2400" dirty="0" smtClean="0"/>
              <a:t>Paramétrer et réveiller NAO</a:t>
            </a:r>
          </a:p>
          <a:p>
            <a:endParaRPr lang="fr-FR" sz="2400" b="1" dirty="0"/>
          </a:p>
          <a:p>
            <a:endParaRPr lang="fr-FR" sz="2400" b="1" dirty="0"/>
          </a:p>
        </p:txBody>
      </p:sp>
      <p:sp>
        <p:nvSpPr>
          <p:cNvPr id="14" name="ZoneTexte 13"/>
          <p:cNvSpPr txBox="1"/>
          <p:nvPr/>
        </p:nvSpPr>
        <p:spPr>
          <a:xfrm>
            <a:off x="4048287" y="1360180"/>
            <a:ext cx="3830489" cy="1938992"/>
          </a:xfrm>
          <a:prstGeom prst="rect">
            <a:avLst/>
          </a:prstGeom>
          <a:noFill/>
        </p:spPr>
        <p:txBody>
          <a:bodyPr wrap="square" rtlCol="0">
            <a:spAutoFit/>
          </a:bodyPr>
          <a:lstStyle/>
          <a:p>
            <a:r>
              <a:rPr lang="fr-FR" sz="2400" b="1" dirty="0" smtClean="0">
                <a:solidFill>
                  <a:srgbClr val="1D9BD7"/>
                </a:solidFill>
              </a:rPr>
              <a:t>Exercice 2 </a:t>
            </a:r>
            <a:r>
              <a:rPr lang="fr-FR" sz="2400" dirty="0" smtClean="0"/>
              <a:t>: </a:t>
            </a:r>
          </a:p>
          <a:p>
            <a:r>
              <a:rPr lang="fr-FR" sz="2400" dirty="0" smtClean="0"/>
              <a:t>Programmer NAO pour le faire parler et bouger</a:t>
            </a:r>
          </a:p>
          <a:p>
            <a:endParaRPr lang="fr-FR" sz="2400" b="1" dirty="0"/>
          </a:p>
          <a:p>
            <a:endParaRPr lang="fr-FR" sz="2400" b="1" dirty="0"/>
          </a:p>
        </p:txBody>
      </p:sp>
      <p:sp>
        <p:nvSpPr>
          <p:cNvPr id="15" name="ZoneTexte 14"/>
          <p:cNvSpPr txBox="1"/>
          <p:nvPr/>
        </p:nvSpPr>
        <p:spPr>
          <a:xfrm>
            <a:off x="8161564" y="2541507"/>
            <a:ext cx="3830489" cy="1938992"/>
          </a:xfrm>
          <a:prstGeom prst="rect">
            <a:avLst/>
          </a:prstGeom>
          <a:noFill/>
        </p:spPr>
        <p:txBody>
          <a:bodyPr wrap="square" rtlCol="0">
            <a:spAutoFit/>
          </a:bodyPr>
          <a:lstStyle/>
          <a:p>
            <a:r>
              <a:rPr lang="fr-FR" sz="2400" b="1" dirty="0" smtClean="0">
                <a:solidFill>
                  <a:srgbClr val="1D9BD7"/>
                </a:solidFill>
              </a:rPr>
              <a:t>Exercice 3 </a:t>
            </a:r>
            <a:r>
              <a:rPr lang="fr-FR" sz="2400" dirty="0" smtClean="0"/>
              <a:t>: </a:t>
            </a:r>
          </a:p>
          <a:p>
            <a:r>
              <a:rPr lang="fr-FR" sz="2400" dirty="0" smtClean="0"/>
              <a:t>Apprendre à NAO des règles de dialogue et d’action </a:t>
            </a:r>
          </a:p>
          <a:p>
            <a:endParaRPr lang="fr-FR" sz="2400" b="1" dirty="0"/>
          </a:p>
          <a:p>
            <a:endParaRPr lang="fr-FR" sz="2400" b="1" dirty="0"/>
          </a:p>
        </p:txBody>
      </p:sp>
      <p:sp>
        <p:nvSpPr>
          <p:cNvPr id="16" name="ZoneTexte 15"/>
          <p:cNvSpPr txBox="1"/>
          <p:nvPr/>
        </p:nvSpPr>
        <p:spPr>
          <a:xfrm>
            <a:off x="2791386" y="6000929"/>
            <a:ext cx="6909866" cy="461665"/>
          </a:xfrm>
          <a:prstGeom prst="rect">
            <a:avLst/>
          </a:prstGeom>
          <a:noFill/>
        </p:spPr>
        <p:txBody>
          <a:bodyPr wrap="square" rtlCol="0">
            <a:spAutoFit/>
          </a:bodyPr>
          <a:lstStyle/>
          <a:p>
            <a:r>
              <a:rPr lang="fr-FR" sz="2400" b="1" dirty="0" smtClean="0">
                <a:solidFill>
                  <a:srgbClr val="1D9BD7"/>
                </a:solidFill>
              </a:rPr>
              <a:t>J’améliore</a:t>
            </a:r>
            <a:r>
              <a:rPr lang="fr-FR" sz="2400" b="1" dirty="0" smtClean="0"/>
              <a:t> </a:t>
            </a:r>
            <a:r>
              <a:rPr lang="fr-FR" sz="2400" dirty="0" smtClean="0"/>
              <a:t>mon application et je la </a:t>
            </a:r>
            <a:r>
              <a:rPr lang="fr-FR" sz="2400" b="1" dirty="0" smtClean="0">
                <a:solidFill>
                  <a:srgbClr val="1D9BD7"/>
                </a:solidFill>
              </a:rPr>
              <a:t>teste</a:t>
            </a:r>
            <a:r>
              <a:rPr lang="fr-FR" sz="2400" b="1" dirty="0" smtClean="0"/>
              <a:t> </a:t>
            </a:r>
            <a:r>
              <a:rPr lang="fr-FR" sz="2400" dirty="0" smtClean="0"/>
              <a:t>sur NAO</a:t>
            </a:r>
            <a:endParaRPr lang="fr-FR" sz="2400" b="1"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482" y="2995247"/>
            <a:ext cx="3245894" cy="2593280"/>
          </a:xfrm>
          <a:prstGeom prst="rect">
            <a:avLst/>
          </a:prstGeom>
        </p:spPr>
      </p:pic>
    </p:spTree>
    <p:extLst>
      <p:ext uri="{BB962C8B-B14F-4D97-AF65-F5344CB8AC3E}">
        <p14:creationId xmlns:p14="http://schemas.microsoft.com/office/powerpoint/2010/main" val="347002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89431" y="2409989"/>
            <a:ext cx="6457117" cy="1015663"/>
          </a:xfrm>
          <a:prstGeom prst="rect">
            <a:avLst/>
          </a:prstGeom>
          <a:noFill/>
        </p:spPr>
        <p:txBody>
          <a:bodyPr wrap="square" rtlCol="0">
            <a:spAutoFit/>
          </a:bodyPr>
          <a:lstStyle/>
          <a:p>
            <a:r>
              <a:rPr lang="fr-FR" sz="2000" b="1" dirty="0" smtClean="0"/>
              <a:t>Place</a:t>
            </a:r>
            <a:r>
              <a:rPr lang="fr-FR" sz="2000" dirty="0" smtClean="0"/>
              <a:t> et </a:t>
            </a:r>
            <a:r>
              <a:rPr lang="fr-FR" sz="2000" b="1" dirty="0" smtClean="0"/>
              <a:t>configure</a:t>
            </a:r>
            <a:r>
              <a:rPr lang="fr-FR" sz="2000" dirty="0" smtClean="0"/>
              <a:t> les boîtes:</a:t>
            </a:r>
          </a:p>
          <a:p>
            <a:r>
              <a:rPr lang="fr-FR" sz="2000" dirty="0" smtClean="0"/>
              <a:t> </a:t>
            </a:r>
          </a:p>
          <a:p>
            <a:pPr marL="800100" lvl="1" indent="-342900">
              <a:buFont typeface="Arial" panose="020B0604020202020204" pitchFamily="34" charset="0"/>
              <a:buChar char="•"/>
            </a:pPr>
            <a:r>
              <a:rPr lang="fr-FR" sz="2000" b="1" dirty="0" smtClean="0">
                <a:solidFill>
                  <a:srgbClr val="1D9BD7"/>
                </a:solidFill>
              </a:rPr>
              <a:t>Set </a:t>
            </a:r>
            <a:r>
              <a:rPr lang="fr-FR" sz="2000" b="1" dirty="0" err="1" smtClean="0">
                <a:solidFill>
                  <a:srgbClr val="1D9BD7"/>
                </a:solidFill>
              </a:rPr>
              <a:t>language</a:t>
            </a:r>
            <a:r>
              <a:rPr lang="fr-FR" sz="2000" b="1" dirty="0" smtClean="0">
                <a:solidFill>
                  <a:srgbClr val="1D9BD7"/>
                </a:solidFill>
              </a:rPr>
              <a:t> </a:t>
            </a:r>
            <a:r>
              <a:rPr lang="fr-FR" sz="2000" dirty="0" smtClean="0"/>
              <a:t>(à configurer en </a:t>
            </a:r>
            <a:r>
              <a:rPr lang="fr-FR" sz="2000" b="1" dirty="0" smtClean="0"/>
              <a:t>Français</a:t>
            </a:r>
            <a:r>
              <a:rPr lang="fr-FR" sz="2000" dirty="0" smtClean="0"/>
              <a:t>)</a:t>
            </a:r>
          </a:p>
        </p:txBody>
      </p:sp>
      <p:sp>
        <p:nvSpPr>
          <p:cNvPr id="11" name="Rectangle 10"/>
          <p:cNvSpPr/>
          <p:nvPr/>
        </p:nvSpPr>
        <p:spPr>
          <a:xfrm>
            <a:off x="-147917" y="-188259"/>
            <a:ext cx="8323730"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5" y="92912"/>
            <a:ext cx="8738344"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PARAMETRER &amp; REVEILLER NAO</a:t>
            </a:r>
            <a:endParaRPr lang="fr-FR" sz="4000" b="1" dirty="0">
              <a:solidFill>
                <a:schemeClr val="bg1"/>
              </a:solidFill>
              <a:latin typeface="DINRoundPro-Bold" panose="020B0804020101020102" pitchFamily="34"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707" y="1976766"/>
            <a:ext cx="5839640" cy="3705742"/>
          </a:xfrm>
          <a:prstGeom prst="rect">
            <a:avLst/>
          </a:prstGeom>
        </p:spPr>
      </p:pic>
      <p:sp>
        <p:nvSpPr>
          <p:cNvPr id="2" name="Rectangle 1"/>
          <p:cNvSpPr/>
          <p:nvPr/>
        </p:nvSpPr>
        <p:spPr>
          <a:xfrm>
            <a:off x="202878" y="3326126"/>
            <a:ext cx="6096000" cy="400110"/>
          </a:xfrm>
          <a:prstGeom prst="rect">
            <a:avLst/>
          </a:prstGeom>
        </p:spPr>
        <p:txBody>
          <a:bodyPr>
            <a:spAutoFit/>
          </a:bodyPr>
          <a:lstStyle/>
          <a:p>
            <a:pPr marL="800100" lvl="1" indent="-342900">
              <a:buFont typeface="Arial" panose="020B0604020202020204" pitchFamily="34" charset="0"/>
              <a:buChar char="•"/>
            </a:pPr>
            <a:r>
              <a:rPr lang="fr-FR" sz="2000" b="1" dirty="0">
                <a:solidFill>
                  <a:srgbClr val="1D9BD7"/>
                </a:solidFill>
              </a:rPr>
              <a:t>Tactile </a:t>
            </a:r>
            <a:r>
              <a:rPr lang="fr-FR" sz="2000" b="1" dirty="0" smtClean="0">
                <a:solidFill>
                  <a:srgbClr val="1D9BD7"/>
                </a:solidFill>
              </a:rPr>
              <a:t>Head</a:t>
            </a:r>
            <a:endParaRPr lang="fr-FR" sz="2000" b="1" dirty="0">
              <a:solidFill>
                <a:srgbClr val="1D9BD7"/>
              </a:solidFill>
            </a:endParaRPr>
          </a:p>
        </p:txBody>
      </p:sp>
      <p:sp>
        <p:nvSpPr>
          <p:cNvPr id="4" name="Rectangle 3"/>
          <p:cNvSpPr/>
          <p:nvPr/>
        </p:nvSpPr>
        <p:spPr>
          <a:xfrm>
            <a:off x="221711" y="3674243"/>
            <a:ext cx="6096000" cy="707886"/>
          </a:xfrm>
          <a:prstGeom prst="rect">
            <a:avLst/>
          </a:prstGeom>
        </p:spPr>
        <p:txBody>
          <a:bodyPr>
            <a:spAutoFit/>
          </a:bodyPr>
          <a:lstStyle/>
          <a:p>
            <a:pPr marL="800100" lvl="1" indent="-342900">
              <a:buFont typeface="Arial" panose="020B0604020202020204" pitchFamily="34" charset="0"/>
              <a:buChar char="•"/>
            </a:pPr>
            <a:r>
              <a:rPr lang="fr-FR" sz="2000" b="1" dirty="0">
                <a:solidFill>
                  <a:srgbClr val="1D9BD7"/>
                </a:solidFill>
              </a:rPr>
              <a:t>Stand Up</a:t>
            </a:r>
          </a:p>
          <a:p>
            <a:endParaRPr lang="fr-FR" sz="2000" b="1" dirty="0">
              <a:solidFill>
                <a:srgbClr val="1D9BD7"/>
              </a:solidFill>
            </a:endParaRPr>
          </a:p>
        </p:txBody>
      </p:sp>
      <p:sp>
        <p:nvSpPr>
          <p:cNvPr id="5" name="Rectangle 4"/>
          <p:cNvSpPr/>
          <p:nvPr/>
        </p:nvSpPr>
        <p:spPr>
          <a:xfrm>
            <a:off x="136715" y="4381747"/>
            <a:ext cx="3473964" cy="400110"/>
          </a:xfrm>
          <a:prstGeom prst="rect">
            <a:avLst/>
          </a:prstGeom>
        </p:spPr>
        <p:txBody>
          <a:bodyPr wrap="none">
            <a:spAutoFit/>
          </a:bodyPr>
          <a:lstStyle/>
          <a:p>
            <a:r>
              <a:rPr lang="fr-FR" sz="2000" b="1" dirty="0"/>
              <a:t>Connecte</a:t>
            </a:r>
            <a:r>
              <a:rPr lang="fr-FR" sz="2000" dirty="0"/>
              <a:t> les boîtes entres elles</a:t>
            </a:r>
            <a:endParaRPr lang="fr-FR" sz="2000" b="1" dirty="0"/>
          </a:p>
        </p:txBody>
      </p:sp>
    </p:spTree>
    <p:extLst>
      <p:ext uri="{BB962C8B-B14F-4D97-AF65-F5344CB8AC3E}">
        <p14:creationId xmlns:p14="http://schemas.microsoft.com/office/powerpoint/2010/main" val="2463285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264155" y="1992729"/>
            <a:ext cx="5364204" cy="400110"/>
          </a:xfrm>
          <a:prstGeom prst="rect">
            <a:avLst/>
          </a:prstGeom>
          <a:noFill/>
        </p:spPr>
        <p:txBody>
          <a:bodyPr wrap="square" rtlCol="0">
            <a:spAutoFit/>
          </a:bodyPr>
          <a:lstStyle/>
          <a:p>
            <a:r>
              <a:rPr lang="fr-FR" sz="2000" dirty="0" smtClean="0"/>
              <a:t>Place et connecte la boîte </a:t>
            </a:r>
            <a:r>
              <a:rPr lang="fr-FR" sz="2000" b="1" dirty="0" smtClean="0">
                <a:solidFill>
                  <a:srgbClr val="1D9BD7"/>
                </a:solidFill>
              </a:rPr>
              <a:t>Say</a:t>
            </a:r>
          </a:p>
        </p:txBody>
      </p:sp>
      <p:sp>
        <p:nvSpPr>
          <p:cNvPr id="11" name="Rectangle 10"/>
          <p:cNvSpPr/>
          <p:nvPr/>
        </p:nvSpPr>
        <p:spPr>
          <a:xfrm>
            <a:off x="-147917" y="-188259"/>
            <a:ext cx="5244352"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5" y="92912"/>
            <a:ext cx="8738344"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FAIRE PARLER NAO</a:t>
            </a:r>
            <a:endParaRPr lang="fr-FR" sz="4000" b="1" dirty="0">
              <a:solidFill>
                <a:schemeClr val="bg1"/>
              </a:solidFill>
              <a:latin typeface="DINRoundPro-Bold" panose="020B0804020101020102" pitchFamily="34" charset="0"/>
            </a:endParaRPr>
          </a:p>
        </p:txBody>
      </p:sp>
      <p:sp>
        <p:nvSpPr>
          <p:cNvPr id="2" name="Rectangle 1"/>
          <p:cNvSpPr/>
          <p:nvPr/>
        </p:nvSpPr>
        <p:spPr>
          <a:xfrm>
            <a:off x="264155" y="2812171"/>
            <a:ext cx="4848840" cy="707886"/>
          </a:xfrm>
          <a:prstGeom prst="rect">
            <a:avLst/>
          </a:prstGeom>
        </p:spPr>
        <p:txBody>
          <a:bodyPr wrap="square">
            <a:spAutoFit/>
          </a:bodyPr>
          <a:lstStyle/>
          <a:p>
            <a:r>
              <a:rPr lang="fr-FR" sz="2000" dirty="0"/>
              <a:t>D</a:t>
            </a:r>
            <a:r>
              <a:rPr lang="fr-FR" sz="2000" b="1" dirty="0" smtClean="0"/>
              <a:t>ouble-clique</a:t>
            </a:r>
            <a:r>
              <a:rPr lang="fr-FR" sz="2000" dirty="0" smtClean="0"/>
              <a:t> au </a:t>
            </a:r>
            <a:r>
              <a:rPr lang="fr-FR" sz="2000" dirty="0"/>
              <a:t>centre de </a:t>
            </a:r>
            <a:r>
              <a:rPr lang="fr-FR" sz="2000" dirty="0" smtClean="0"/>
              <a:t>la </a:t>
            </a:r>
            <a:r>
              <a:rPr lang="fr-FR" sz="2000" dirty="0"/>
              <a:t>boîte pour l’éditer et </a:t>
            </a:r>
            <a:r>
              <a:rPr lang="fr-FR" sz="2000" dirty="0" smtClean="0"/>
              <a:t>choisis </a:t>
            </a:r>
            <a:r>
              <a:rPr lang="fr-FR" sz="2000" b="1" dirty="0" smtClean="0">
                <a:solidFill>
                  <a:srgbClr val="1D9BD7"/>
                </a:solidFill>
              </a:rPr>
              <a:t>French</a:t>
            </a:r>
            <a:endParaRPr lang="fr-FR" sz="2000" i="1" dirty="0"/>
          </a:p>
        </p:txBody>
      </p:sp>
      <p:sp>
        <p:nvSpPr>
          <p:cNvPr id="4" name="Rectangle 3"/>
          <p:cNvSpPr/>
          <p:nvPr/>
        </p:nvSpPr>
        <p:spPr>
          <a:xfrm>
            <a:off x="264155" y="4123183"/>
            <a:ext cx="6096000" cy="707886"/>
          </a:xfrm>
          <a:prstGeom prst="rect">
            <a:avLst/>
          </a:prstGeom>
        </p:spPr>
        <p:txBody>
          <a:bodyPr>
            <a:spAutoFit/>
          </a:bodyPr>
          <a:lstStyle/>
          <a:p>
            <a:r>
              <a:rPr lang="fr-FR" sz="2000" b="1" i="1" dirty="0" smtClean="0"/>
              <a:t>Ecris</a:t>
            </a:r>
            <a:r>
              <a:rPr lang="fr-FR" sz="2000" i="1" dirty="0" smtClean="0"/>
              <a:t>: </a:t>
            </a:r>
          </a:p>
          <a:p>
            <a:r>
              <a:rPr lang="fr-FR" sz="2000" i="1" dirty="0" smtClean="0"/>
              <a:t>« Ah, enfin réveillé. Content d’être ici. »</a:t>
            </a:r>
            <a:endParaRPr lang="fr-FR" sz="2000" i="1"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799" y="1143434"/>
            <a:ext cx="6563641" cy="3591426"/>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7991" y="3391566"/>
            <a:ext cx="5868219" cy="3505689"/>
          </a:xfrm>
          <a:prstGeom prst="rect">
            <a:avLst/>
          </a:prstGeom>
        </p:spPr>
      </p:pic>
      <p:sp>
        <p:nvSpPr>
          <p:cNvPr id="16" name="ZoneTexte 15"/>
          <p:cNvSpPr txBox="1"/>
          <p:nvPr/>
        </p:nvSpPr>
        <p:spPr>
          <a:xfrm>
            <a:off x="264155" y="5586243"/>
            <a:ext cx="5364204" cy="707886"/>
          </a:xfrm>
          <a:prstGeom prst="rect">
            <a:avLst/>
          </a:prstGeom>
          <a:noFill/>
        </p:spPr>
        <p:txBody>
          <a:bodyPr wrap="square" rtlCol="0">
            <a:spAutoFit/>
          </a:bodyPr>
          <a:lstStyle/>
          <a:p>
            <a:r>
              <a:rPr lang="fr-FR" sz="2000" dirty="0" smtClean="0"/>
              <a:t>Clique sur </a:t>
            </a:r>
            <a:r>
              <a:rPr lang="fr-FR" sz="2000" b="1" dirty="0" err="1" smtClean="0">
                <a:solidFill>
                  <a:srgbClr val="1D9BD7"/>
                </a:solidFill>
              </a:rPr>
              <a:t>root</a:t>
            </a:r>
            <a:r>
              <a:rPr lang="fr-FR" sz="2000" dirty="0" smtClean="0">
                <a:solidFill>
                  <a:srgbClr val="1D9BD7"/>
                </a:solidFill>
              </a:rPr>
              <a:t> </a:t>
            </a:r>
            <a:r>
              <a:rPr lang="fr-FR" sz="2000" dirty="0" smtClean="0"/>
              <a:t>pour revenir </a:t>
            </a:r>
          </a:p>
          <a:p>
            <a:r>
              <a:rPr lang="fr-FR" sz="2000" dirty="0" smtClean="0"/>
              <a:t>au plan principal</a:t>
            </a:r>
            <a:endParaRPr lang="fr-FR" sz="2000" b="1" dirty="0" smtClean="0">
              <a:solidFill>
                <a:srgbClr val="1D9BD7"/>
              </a:solidFill>
            </a:endParaRPr>
          </a:p>
        </p:txBody>
      </p:sp>
      <p:sp>
        <p:nvSpPr>
          <p:cNvPr id="10" name="Ellipse 9"/>
          <p:cNvSpPr/>
          <p:nvPr/>
        </p:nvSpPr>
        <p:spPr>
          <a:xfrm>
            <a:off x="9835406" y="1499570"/>
            <a:ext cx="1430450" cy="1430450"/>
          </a:xfrm>
          <a:prstGeom prst="ellipse">
            <a:avLst/>
          </a:prstGeom>
          <a:noFill/>
          <a:ln w="57150">
            <a:solidFill>
              <a:srgbClr val="1D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a:stCxn id="10" idx="3"/>
          </p:cNvCxnSpPr>
          <p:nvPr/>
        </p:nvCxnSpPr>
        <p:spPr>
          <a:xfrm flipH="1">
            <a:off x="9369016" y="2720535"/>
            <a:ext cx="675875" cy="1793654"/>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flipV="1">
            <a:off x="5628359" y="3671287"/>
            <a:ext cx="637564" cy="790315"/>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59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6"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395066" y="2330828"/>
            <a:ext cx="5364204" cy="707886"/>
          </a:xfrm>
          <a:prstGeom prst="rect">
            <a:avLst/>
          </a:prstGeom>
          <a:noFill/>
        </p:spPr>
        <p:txBody>
          <a:bodyPr wrap="square" rtlCol="0">
            <a:spAutoFit/>
          </a:bodyPr>
          <a:lstStyle/>
          <a:p>
            <a:r>
              <a:rPr lang="fr-FR" sz="2000" dirty="0"/>
              <a:t>C</a:t>
            </a:r>
            <a:r>
              <a:rPr lang="fr-FR" sz="2000" dirty="0" smtClean="0"/>
              <a:t>réé une nouvelle boîte </a:t>
            </a:r>
            <a:r>
              <a:rPr lang="fr-FR" sz="2000" b="1" dirty="0" err="1" smtClean="0">
                <a:solidFill>
                  <a:srgbClr val="1D9BD7"/>
                </a:solidFill>
              </a:rPr>
              <a:t>Timeline</a:t>
            </a:r>
            <a:r>
              <a:rPr lang="fr-FR" sz="2000" b="1" dirty="0" smtClean="0">
                <a:solidFill>
                  <a:srgbClr val="1D9BD7"/>
                </a:solidFill>
              </a:rPr>
              <a:t> </a:t>
            </a:r>
            <a:r>
              <a:rPr lang="fr-FR" sz="2000" dirty="0" smtClean="0"/>
              <a:t>que tu </a:t>
            </a:r>
            <a:r>
              <a:rPr lang="fr-FR" sz="2000" dirty="0" smtClean="0"/>
              <a:t>appelles </a:t>
            </a:r>
            <a:r>
              <a:rPr lang="fr-FR" sz="2000" b="1" i="1" dirty="0" smtClean="0"/>
              <a:t>Animation Tête</a:t>
            </a:r>
          </a:p>
        </p:txBody>
      </p:sp>
      <p:sp>
        <p:nvSpPr>
          <p:cNvPr id="11" name="Rectangle 10"/>
          <p:cNvSpPr/>
          <p:nvPr/>
        </p:nvSpPr>
        <p:spPr>
          <a:xfrm>
            <a:off x="-147917" y="-188259"/>
            <a:ext cx="4464423"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5" y="92912"/>
            <a:ext cx="4072214"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ANIMER NAO</a:t>
            </a:r>
            <a:endParaRPr lang="fr-FR" sz="4000" b="1" dirty="0">
              <a:solidFill>
                <a:schemeClr val="bg1"/>
              </a:solidFill>
              <a:latin typeface="DINRoundPro-Bold" panose="020B0804020101020102" pitchFamily="34" charset="0"/>
            </a:endParaRPr>
          </a:p>
        </p:txBody>
      </p:sp>
      <p:sp>
        <p:nvSpPr>
          <p:cNvPr id="2" name="Rectangle 1"/>
          <p:cNvSpPr/>
          <p:nvPr/>
        </p:nvSpPr>
        <p:spPr>
          <a:xfrm>
            <a:off x="395066" y="3536153"/>
            <a:ext cx="4848840" cy="707886"/>
          </a:xfrm>
          <a:prstGeom prst="rect">
            <a:avLst/>
          </a:prstGeom>
        </p:spPr>
        <p:txBody>
          <a:bodyPr wrap="square">
            <a:spAutoFit/>
          </a:bodyPr>
          <a:lstStyle/>
          <a:p>
            <a:r>
              <a:rPr lang="fr-FR" sz="2000" b="1" dirty="0" smtClean="0"/>
              <a:t>Double-clique</a:t>
            </a:r>
            <a:r>
              <a:rPr lang="fr-FR" sz="2000" dirty="0" smtClean="0"/>
              <a:t> au </a:t>
            </a:r>
            <a:r>
              <a:rPr lang="fr-FR" sz="2000" dirty="0"/>
              <a:t>centre de </a:t>
            </a:r>
            <a:r>
              <a:rPr lang="fr-FR" sz="2000" dirty="0" smtClean="0"/>
              <a:t>la </a:t>
            </a:r>
            <a:r>
              <a:rPr lang="fr-FR" sz="2000" dirty="0"/>
              <a:t>boîte pour </a:t>
            </a:r>
            <a:r>
              <a:rPr lang="fr-FR" sz="2000" dirty="0" smtClean="0"/>
              <a:t>entrer dans le </a:t>
            </a:r>
            <a:r>
              <a:rPr lang="fr-FR" sz="2000" b="1" dirty="0" smtClean="0">
                <a:solidFill>
                  <a:srgbClr val="1D9BD7"/>
                </a:solidFill>
              </a:rPr>
              <a:t>mode animation</a:t>
            </a:r>
            <a:endParaRPr lang="fr-FR" sz="2000" b="1" i="1" dirty="0">
              <a:solidFill>
                <a:srgbClr val="1D9BD7"/>
              </a:solidFill>
            </a:endParaRPr>
          </a:p>
        </p:txBody>
      </p:sp>
      <p:sp>
        <p:nvSpPr>
          <p:cNvPr id="16" name="ZoneTexte 15"/>
          <p:cNvSpPr txBox="1"/>
          <p:nvPr/>
        </p:nvSpPr>
        <p:spPr>
          <a:xfrm>
            <a:off x="2880385" y="5774069"/>
            <a:ext cx="5364204" cy="707886"/>
          </a:xfrm>
          <a:prstGeom prst="rect">
            <a:avLst/>
          </a:prstGeom>
          <a:noFill/>
        </p:spPr>
        <p:txBody>
          <a:bodyPr wrap="square" rtlCol="0">
            <a:spAutoFit/>
          </a:bodyPr>
          <a:lstStyle/>
          <a:p>
            <a:r>
              <a:rPr lang="fr-FR" sz="2000" dirty="0" smtClean="0"/>
              <a:t>Nous allons créer </a:t>
            </a:r>
            <a:r>
              <a:rPr lang="fr-FR" sz="2000" b="1" dirty="0" smtClean="0">
                <a:solidFill>
                  <a:srgbClr val="1D9BD7"/>
                </a:solidFill>
              </a:rPr>
              <a:t>des clés</a:t>
            </a:r>
            <a:r>
              <a:rPr lang="fr-FR" sz="2000" b="1" dirty="0" smtClean="0"/>
              <a:t> </a:t>
            </a:r>
            <a:r>
              <a:rPr lang="fr-FR" sz="2000" dirty="0" smtClean="0"/>
              <a:t>sur la </a:t>
            </a:r>
            <a:r>
              <a:rPr lang="fr-FR" sz="2000" dirty="0" err="1" smtClean="0"/>
              <a:t>Timeline</a:t>
            </a:r>
            <a:r>
              <a:rPr lang="fr-FR" sz="2000" dirty="0" smtClean="0"/>
              <a:t> et pour chacune, définir une </a:t>
            </a:r>
            <a:r>
              <a:rPr lang="fr-FR" sz="2000" b="1" dirty="0" smtClean="0"/>
              <a:t>position</a:t>
            </a:r>
            <a:r>
              <a:rPr lang="fr-FR" sz="2000" dirty="0" smtClean="0"/>
              <a:t> pour la tête de NAO</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824" y="695873"/>
            <a:ext cx="6877835" cy="3576475"/>
          </a:xfrm>
          <a:prstGeom prst="rect">
            <a:avLst/>
          </a:prstGeom>
        </p:spPr>
      </p:pic>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6506" y="4109875"/>
            <a:ext cx="7856166" cy="1262598"/>
          </a:xfrm>
          <a:prstGeom prst="rect">
            <a:avLst/>
          </a:prstGeom>
        </p:spPr>
      </p:pic>
      <p:sp>
        <p:nvSpPr>
          <p:cNvPr id="10" name="Ellipse 9"/>
          <p:cNvSpPr/>
          <p:nvPr/>
        </p:nvSpPr>
        <p:spPr>
          <a:xfrm>
            <a:off x="10661192" y="2357853"/>
            <a:ext cx="1690241" cy="1623303"/>
          </a:xfrm>
          <a:prstGeom prst="ellipse">
            <a:avLst/>
          </a:prstGeom>
          <a:noFill/>
          <a:ln w="57150">
            <a:solidFill>
              <a:srgbClr val="1D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p:cNvCxnSpPr>
            <a:stCxn id="10" idx="3"/>
          </p:cNvCxnSpPr>
          <p:nvPr/>
        </p:nvCxnSpPr>
        <p:spPr>
          <a:xfrm flipH="1">
            <a:off x="9523828" y="3743429"/>
            <a:ext cx="1384894" cy="528919"/>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02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36715" y="1619132"/>
            <a:ext cx="4625066" cy="707886"/>
          </a:xfrm>
          <a:prstGeom prst="rect">
            <a:avLst/>
          </a:prstGeom>
          <a:noFill/>
        </p:spPr>
        <p:txBody>
          <a:bodyPr wrap="square" rtlCol="0">
            <a:spAutoFit/>
          </a:bodyPr>
          <a:lstStyle/>
          <a:p>
            <a:r>
              <a:rPr lang="fr-FR" sz="2000" dirty="0" smtClean="0"/>
              <a:t>Positionne ton curseur sur le </a:t>
            </a:r>
            <a:r>
              <a:rPr lang="fr-FR" sz="2000" b="1" dirty="0" smtClean="0">
                <a:solidFill>
                  <a:srgbClr val="1D9BD7"/>
                </a:solidFill>
              </a:rPr>
              <a:t>repère 25</a:t>
            </a:r>
            <a:r>
              <a:rPr lang="fr-FR" sz="2000" dirty="0" smtClean="0">
                <a:solidFill>
                  <a:srgbClr val="1D9BD7"/>
                </a:solidFill>
              </a:rPr>
              <a:t> </a:t>
            </a:r>
            <a:r>
              <a:rPr lang="fr-FR" sz="2000" dirty="0" smtClean="0"/>
              <a:t>et </a:t>
            </a:r>
            <a:r>
              <a:rPr lang="fr-FR" sz="2000" dirty="0"/>
              <a:t>c</a:t>
            </a:r>
            <a:r>
              <a:rPr lang="fr-FR" sz="2000" dirty="0" smtClean="0"/>
              <a:t>lique sur </a:t>
            </a:r>
            <a:r>
              <a:rPr lang="fr-FR" sz="2000" b="1" dirty="0" smtClean="0"/>
              <a:t>la tête de NAO</a:t>
            </a:r>
            <a:r>
              <a:rPr lang="fr-FR" sz="2000" dirty="0" smtClean="0"/>
              <a:t>.</a:t>
            </a:r>
            <a:endParaRPr lang="fr-FR" sz="2000" b="1" i="1" dirty="0" smtClean="0"/>
          </a:p>
        </p:txBody>
      </p:sp>
      <p:sp>
        <p:nvSpPr>
          <p:cNvPr id="11" name="Rectangle 10"/>
          <p:cNvSpPr/>
          <p:nvPr/>
        </p:nvSpPr>
        <p:spPr>
          <a:xfrm>
            <a:off x="-147917" y="-188259"/>
            <a:ext cx="4464423"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5" y="92912"/>
            <a:ext cx="4072214"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ANIMER NAO (2)</a:t>
            </a:r>
            <a:endParaRPr lang="fr-FR" sz="4000" b="1" dirty="0">
              <a:solidFill>
                <a:schemeClr val="bg1"/>
              </a:solidFill>
              <a:latin typeface="DINRoundPro-Bold" panose="020B0804020101020102" pitchFamily="34" charset="0"/>
            </a:endParaRPr>
          </a:p>
        </p:txBody>
      </p:sp>
      <p:sp>
        <p:nvSpPr>
          <p:cNvPr id="2" name="Rectangle 1"/>
          <p:cNvSpPr/>
          <p:nvPr/>
        </p:nvSpPr>
        <p:spPr>
          <a:xfrm>
            <a:off x="136715" y="2749246"/>
            <a:ext cx="4848840" cy="400110"/>
          </a:xfrm>
          <a:prstGeom prst="rect">
            <a:avLst/>
          </a:prstGeom>
        </p:spPr>
        <p:txBody>
          <a:bodyPr wrap="square">
            <a:spAutoFit/>
          </a:bodyPr>
          <a:lstStyle/>
          <a:p>
            <a:r>
              <a:rPr lang="fr-FR" sz="2000" dirty="0" smtClean="0"/>
              <a:t>Modifie </a:t>
            </a:r>
            <a:r>
              <a:rPr lang="fr-FR" sz="2000" b="1" dirty="0" smtClean="0"/>
              <a:t>l’angle du moteur </a:t>
            </a:r>
            <a:r>
              <a:rPr lang="fr-FR" sz="2000" dirty="0" smtClean="0"/>
              <a:t>de la tête </a:t>
            </a:r>
            <a:endParaRPr lang="fr-FR" sz="2000" b="1" i="1" dirty="0">
              <a:solidFill>
                <a:srgbClr val="1D9BD7"/>
              </a:solidFill>
            </a:endParaRPr>
          </a:p>
        </p:txBody>
      </p:sp>
      <p:sp>
        <p:nvSpPr>
          <p:cNvPr id="16" name="ZoneTexte 15"/>
          <p:cNvSpPr txBox="1"/>
          <p:nvPr/>
        </p:nvSpPr>
        <p:spPr>
          <a:xfrm>
            <a:off x="136715" y="3633246"/>
            <a:ext cx="4625066" cy="1015663"/>
          </a:xfrm>
          <a:prstGeom prst="rect">
            <a:avLst/>
          </a:prstGeom>
          <a:noFill/>
        </p:spPr>
        <p:txBody>
          <a:bodyPr wrap="square" rtlCol="0">
            <a:spAutoFit/>
          </a:bodyPr>
          <a:lstStyle/>
          <a:p>
            <a:r>
              <a:rPr lang="fr-FR" sz="2000" dirty="0" smtClean="0"/>
              <a:t>Pour enregistrer la position, </a:t>
            </a:r>
            <a:r>
              <a:rPr lang="fr-FR" sz="2000" b="1" dirty="0" smtClean="0"/>
              <a:t>clique droit </a:t>
            </a:r>
            <a:r>
              <a:rPr lang="fr-FR" sz="2000" dirty="0" smtClean="0"/>
              <a:t>sur la </a:t>
            </a:r>
            <a:r>
              <a:rPr lang="fr-FR" sz="2000" dirty="0" err="1" smtClean="0"/>
              <a:t>Timeline</a:t>
            </a:r>
            <a:r>
              <a:rPr lang="fr-FR" sz="2000" dirty="0" smtClean="0"/>
              <a:t> et choisis </a:t>
            </a:r>
            <a:r>
              <a:rPr lang="fr-FR" sz="2000" b="1" dirty="0" smtClean="0">
                <a:solidFill>
                  <a:srgbClr val="1D9BD7"/>
                </a:solidFill>
              </a:rPr>
              <a:t>Store joints in </a:t>
            </a:r>
            <a:r>
              <a:rPr lang="fr-FR" sz="2000" b="1" dirty="0" err="1" smtClean="0">
                <a:solidFill>
                  <a:srgbClr val="1D9BD7"/>
                </a:solidFill>
              </a:rPr>
              <a:t>Keyframe</a:t>
            </a:r>
            <a:r>
              <a:rPr lang="fr-FR" sz="2000" b="1" dirty="0" smtClean="0">
                <a:solidFill>
                  <a:srgbClr val="1D9BD7"/>
                </a:solidFill>
              </a:rPr>
              <a:t> </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977" y="1259679"/>
            <a:ext cx="7323239" cy="4544967"/>
          </a:xfrm>
          <a:prstGeom prst="rect">
            <a:avLst/>
          </a:prstGeom>
        </p:spPr>
      </p:pic>
      <p:sp>
        <p:nvSpPr>
          <p:cNvPr id="13" name="Rectangle 12"/>
          <p:cNvSpPr/>
          <p:nvPr/>
        </p:nvSpPr>
        <p:spPr>
          <a:xfrm>
            <a:off x="136715" y="5132799"/>
            <a:ext cx="4848840" cy="707886"/>
          </a:xfrm>
          <a:prstGeom prst="rect">
            <a:avLst/>
          </a:prstGeom>
        </p:spPr>
        <p:txBody>
          <a:bodyPr wrap="square">
            <a:spAutoFit/>
          </a:bodyPr>
          <a:lstStyle/>
          <a:p>
            <a:r>
              <a:rPr lang="fr-FR" sz="2000" dirty="0" smtClean="0"/>
              <a:t>Répète </a:t>
            </a:r>
            <a:r>
              <a:rPr lang="fr-FR" sz="2000" b="1" dirty="0" smtClean="0"/>
              <a:t>l’opération </a:t>
            </a:r>
            <a:r>
              <a:rPr lang="fr-FR" sz="2000" dirty="0" smtClean="0"/>
              <a:t>tous les 25 repères pour créer l’animation entière.</a:t>
            </a:r>
            <a:endParaRPr lang="fr-FR" sz="2000" i="1" dirty="0">
              <a:solidFill>
                <a:srgbClr val="1D9BD7"/>
              </a:solidFill>
            </a:endParaRPr>
          </a:p>
        </p:txBody>
      </p:sp>
    </p:spTree>
    <p:extLst>
      <p:ext uri="{BB962C8B-B14F-4D97-AF65-F5344CB8AC3E}">
        <p14:creationId xmlns:p14="http://schemas.microsoft.com/office/powerpoint/2010/main" val="1130052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5900</TotalTime>
  <Words>955</Words>
  <Application>Microsoft Office PowerPoint</Application>
  <PresentationFormat>Grand écran</PresentationFormat>
  <Paragraphs>125</Paragraphs>
  <Slides>15</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Arial</vt:lpstr>
      <vt:lpstr>Calibri</vt:lpstr>
      <vt:lpstr>Calibri Light</vt:lpstr>
      <vt:lpstr>DINRoundPro-Black</vt:lpstr>
      <vt:lpstr>DINRoundPro-Bold</vt:lpstr>
      <vt:lpstr>DINRoundPro-Medi</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Elise DEVAUX</dc:creator>
  <cp:lastModifiedBy>Elise DEVAUX</cp:lastModifiedBy>
  <cp:revision>64</cp:revision>
  <dcterms:created xsi:type="dcterms:W3CDTF">2015-10-28T17:31:20Z</dcterms:created>
  <dcterms:modified xsi:type="dcterms:W3CDTF">2016-04-24T17:22:20Z</dcterms:modified>
</cp:coreProperties>
</file>