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9" r:id="rId4"/>
    <p:sldId id="275" r:id="rId5"/>
    <p:sldId id="280" r:id="rId6"/>
    <p:sldId id="281" r:id="rId7"/>
    <p:sldId id="282" r:id="rId8"/>
    <p:sldId id="283" r:id="rId9"/>
    <p:sldId id="262" r:id="rId10"/>
    <p:sldId id="260" r:id="rId11"/>
    <p:sldId id="264" r:id="rId12"/>
    <p:sldId id="265" r:id="rId13"/>
    <p:sldId id="284" r:id="rId14"/>
    <p:sldId id="266" r:id="rId15"/>
    <p:sldId id="276" r:id="rId16"/>
    <p:sldId id="268" r:id="rId17"/>
    <p:sldId id="270" r:id="rId18"/>
    <p:sldId id="271" r:id="rId19"/>
    <p:sldId id="285" r:id="rId20"/>
    <p:sldId id="273" r:id="rId21"/>
    <p:sldId id="277" r:id="rId22"/>
    <p:sldId id="274" r:id="rId23"/>
    <p:sldId id="278" r:id="rId24"/>
    <p:sldId id="272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74" autoAdjust="0"/>
  </p:normalViewPr>
  <p:slideViewPr>
    <p:cSldViewPr snapToGrid="0" snapToObjects="1">
      <p:cViewPr varScale="1">
        <p:scale>
          <a:sx n="113" d="100"/>
          <a:sy n="113" d="100"/>
        </p:scale>
        <p:origin x="20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t>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599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3A426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3A426"/>
              </a:buClr>
              <a:buFont typeface="Arial"/>
              <a:buChar char="•"/>
              <a:defRPr/>
            </a:lvl1pPr>
            <a:lvl2pPr marL="742950" indent="-285750">
              <a:buClr>
                <a:srgbClr val="F3A426"/>
              </a:buClr>
              <a:buFont typeface="Arial"/>
              <a:buChar char="•"/>
              <a:defRPr/>
            </a:lvl2pPr>
            <a:lvl3pPr marL="1143000" indent="-228600">
              <a:buClr>
                <a:srgbClr val="F3A426"/>
              </a:buClr>
              <a:buFont typeface="Arial"/>
              <a:buChar char="•"/>
              <a:defRPr/>
            </a:lvl3pPr>
            <a:lvl4pPr marL="1600200" indent="-228600">
              <a:buClr>
                <a:srgbClr val="F3A426"/>
              </a:buClr>
              <a:buFont typeface="Arial"/>
              <a:buChar char="•"/>
              <a:defRPr/>
            </a:lvl4pPr>
            <a:lvl5pPr marL="2057400" indent="-228600">
              <a:buClr>
                <a:srgbClr val="F3A426"/>
              </a:buClr>
              <a:buFont typeface="Arial"/>
              <a:buChar char="•"/>
              <a:defRPr/>
            </a:lvl5pPr>
          </a:lstStyle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021" y="6209254"/>
            <a:ext cx="1455175" cy="51222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544678" y="6344174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26163"/>
            <a:ext cx="9144000" cy="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www.devoxx4kids.org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72" y="714558"/>
            <a:ext cx="1866191" cy="546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63" y="1260617"/>
            <a:ext cx="1180810" cy="13376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4174" y="1610604"/>
            <a:ext cx="1955058" cy="87886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958709" y="1044542"/>
            <a:ext cx="851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b="1" dirty="0" smtClean="0">
                <a:solidFill>
                  <a:srgbClr val="F3A426"/>
                </a:solidFill>
                <a:latin typeface="Verdana"/>
                <a:cs typeface="Verdana"/>
              </a:rPr>
              <a:t>+</a:t>
            </a:r>
            <a:r>
              <a:rPr lang="nl-NL" sz="6000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nl-NL" sz="6000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589" y="626627"/>
            <a:ext cx="2346068" cy="9098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00606" y="3090500"/>
            <a:ext cx="38856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3A426"/>
                </a:solidFill>
              </a:rPr>
              <a:t>=</a:t>
            </a:r>
          </a:p>
          <a:p>
            <a:pPr algn="ctr"/>
            <a:r>
              <a:rPr lang="en-US" sz="6000" dirty="0" err="1" smtClean="0"/>
              <a:t>C’est</a:t>
            </a:r>
            <a:r>
              <a:rPr lang="en-US" sz="6000" dirty="0" smtClean="0"/>
              <a:t> super!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Sprites: </a:t>
            </a:r>
            <a:r>
              <a:rPr lang="en-US" sz="2800" dirty="0" smtClean="0">
                <a:solidFill>
                  <a:schemeClr val="tx1"/>
                </a:solidFill>
              </a:rPr>
              <a:t>ton </a:t>
            </a:r>
            <a:r>
              <a:rPr lang="en-US" sz="2800" dirty="0" err="1" smtClean="0">
                <a:solidFill>
                  <a:schemeClr val="tx1"/>
                </a:solidFill>
              </a:rPr>
              <a:t>personnage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1162003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err="1" smtClean="0">
                <a:latin typeface="Verdana"/>
                <a:cs typeface="Verdana"/>
              </a:rPr>
              <a:t>Tu</a:t>
            </a:r>
            <a:r>
              <a:rPr lang="en-US" sz="3600" dirty="0" smtClean="0">
                <a:latin typeface="Verdana"/>
                <a:cs typeface="Verdana"/>
              </a:rPr>
              <a:t> </a:t>
            </a:r>
            <a:r>
              <a:rPr lang="en-US" sz="3600" dirty="0" err="1" smtClean="0">
                <a:latin typeface="Verdana"/>
                <a:cs typeface="Verdana"/>
              </a:rPr>
              <a:t>peux</a:t>
            </a:r>
            <a:r>
              <a:rPr lang="en-US" sz="3600" dirty="0" smtClean="0">
                <a:latin typeface="Verdana"/>
                <a:cs typeface="Verdana"/>
              </a:rPr>
              <a:t> </a:t>
            </a:r>
            <a:r>
              <a:rPr lang="en-US" sz="3600" dirty="0" err="1" smtClean="0">
                <a:latin typeface="Verdana"/>
                <a:cs typeface="Verdana"/>
              </a:rPr>
              <a:t>utiliser</a:t>
            </a:r>
            <a:r>
              <a:rPr lang="en-US" sz="3600" dirty="0" smtClean="0">
                <a:latin typeface="Verdana"/>
                <a:cs typeface="Verdana"/>
              </a:rPr>
              <a:t> des Sprites </a:t>
            </a:r>
            <a:r>
              <a:rPr lang="en-US" sz="3600" dirty="0" err="1" smtClean="0">
                <a:latin typeface="Verdana"/>
                <a:cs typeface="Verdana"/>
              </a:rPr>
              <a:t>comme</a:t>
            </a:r>
            <a:r>
              <a:rPr lang="en-US" sz="3600" dirty="0" smtClean="0">
                <a:latin typeface="Verdana"/>
                <a:cs typeface="Verdana"/>
              </a:rPr>
              <a:t> </a:t>
            </a:r>
            <a:r>
              <a:rPr lang="en-US" sz="3600" dirty="0" err="1" smtClean="0">
                <a:latin typeface="Verdana"/>
                <a:cs typeface="Verdana"/>
              </a:rPr>
              <a:t>ceux</a:t>
            </a:r>
            <a:r>
              <a:rPr lang="en-US" sz="3600" dirty="0" smtClean="0">
                <a:latin typeface="Verdana"/>
                <a:cs typeface="Verdana"/>
              </a:rPr>
              <a:t>-ci:</a:t>
            </a:r>
            <a:endParaRPr lang="en-US" sz="3600" dirty="0">
              <a:latin typeface="Verdana"/>
              <a:cs typeface="Verdana"/>
            </a:endParaRPr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88" y="509287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Screen Shot 2015-09-07 at 22.2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2" y="5306039"/>
            <a:ext cx="821478" cy="795261"/>
          </a:xfrm>
          <a:prstGeom prst="rect">
            <a:avLst/>
          </a:prstGeom>
        </p:spPr>
      </p:pic>
      <p:pic>
        <p:nvPicPr>
          <p:cNvPr id="9" name="Picture 8" descr="Screen Shot 2015-09-09 at 20.04.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838" y="4267662"/>
            <a:ext cx="656249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9-07 at 21.34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4" y="2554786"/>
            <a:ext cx="7143886" cy="373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Sprites: </a:t>
            </a:r>
            <a:r>
              <a:rPr lang="en-US" dirty="0" err="1" smtClean="0">
                <a:solidFill>
                  <a:schemeClr val="tx1"/>
                </a:solidFill>
              </a:rPr>
              <a:t>Choisis</a:t>
            </a:r>
            <a:r>
              <a:rPr lang="en-US" dirty="0" smtClean="0">
                <a:solidFill>
                  <a:schemeClr val="tx1"/>
                </a:solidFill>
              </a:rPr>
              <a:t> en un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000000"/>
                </a:solidFill>
                <a:latin typeface="Verdana"/>
                <a:cs typeface="Verdana"/>
              </a:rPr>
              <a:t>Créer</a:t>
            </a: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/>
                <a:cs typeface="Verdana"/>
              </a:rPr>
              <a:t>ou</a:t>
            </a: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/>
                <a:cs typeface="Verdana"/>
              </a:rPr>
              <a:t>choisir</a:t>
            </a: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/>
                <a:cs typeface="Verdana"/>
              </a:rPr>
              <a:t>dans</a:t>
            </a:r>
            <a:r>
              <a:rPr lang="en-US" dirty="0" smtClean="0">
                <a:solidFill>
                  <a:srgbClr val="000000"/>
                </a:solidFill>
                <a:latin typeface="Verdana"/>
                <a:cs typeface="Verdana"/>
              </a:rPr>
              <a:t> la </a:t>
            </a:r>
            <a:r>
              <a:rPr lang="en-US" dirty="0" err="1" smtClean="0">
                <a:solidFill>
                  <a:srgbClr val="000000"/>
                </a:solidFill>
                <a:latin typeface="Verdana"/>
                <a:cs typeface="Verdana"/>
              </a:rPr>
              <a:t>bibliothèque</a:t>
            </a:r>
            <a:endParaRPr lang="en-US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8" name="Picture 7" descr="Screen Shot 2015-09-07 at 21.32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54786"/>
            <a:ext cx="3969657" cy="205017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71452" y="2731665"/>
            <a:ext cx="1334453" cy="6308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8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err="1" smtClean="0"/>
              <a:t>sur</a:t>
            </a:r>
            <a:r>
              <a:rPr lang="en-US" dirty="0" smtClean="0"/>
              <a:t> le Sprite</a:t>
            </a:r>
            <a:endParaRPr lang="en-US" dirty="0"/>
          </a:p>
        </p:txBody>
      </p:sp>
      <p:pic>
        <p:nvPicPr>
          <p:cNvPr id="8" name="Picture 7" descr="Screen Shot 2015-09-07 at 21.3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60" y="2357490"/>
            <a:ext cx="5582422" cy="263375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618172" y="2827654"/>
            <a:ext cx="1332602" cy="1099760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7279" y="1687646"/>
            <a:ext cx="831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Derrière </a:t>
            </a:r>
            <a:r>
              <a:rPr lang="en-US" sz="2800" dirty="0" err="1" smtClean="0"/>
              <a:t>l’image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y a des </a:t>
            </a:r>
            <a:r>
              <a:rPr lang="en-US" sz="2800" dirty="0" err="1" smtClean="0"/>
              <a:t>informations</a:t>
            </a:r>
            <a:r>
              <a:rPr lang="en-US" sz="2800" dirty="0" smtClean="0"/>
              <a:t> </a:t>
            </a:r>
            <a:r>
              <a:rPr lang="en-US" sz="2800" dirty="0" err="1" smtClean="0"/>
              <a:t>supplémentaires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Verdana"/>
                <a:cs typeface="Verdana"/>
              </a:rPr>
              <a:t>Tu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dirty="0" err="1" smtClean="0">
                <a:latin typeface="Verdana"/>
                <a:cs typeface="Verdana"/>
              </a:rPr>
              <a:t>peux</a:t>
            </a:r>
            <a:r>
              <a:rPr lang="en-US" sz="2800" dirty="0" smtClean="0">
                <a:latin typeface="Verdana"/>
                <a:cs typeface="Verdana"/>
              </a:rPr>
              <a:t> changer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nom</a:t>
            </a:r>
          </a:p>
          <a:p>
            <a:r>
              <a:rPr lang="en-US" sz="2800" dirty="0" smtClean="0">
                <a:solidFill>
                  <a:srgbClr val="F3A426"/>
                </a:solidFill>
                <a:latin typeface="Verdana"/>
                <a:cs typeface="Verdana"/>
              </a:rPr>
              <a:t>position</a:t>
            </a:r>
          </a:p>
          <a:p>
            <a:r>
              <a:rPr lang="en-US" sz="2800" dirty="0" err="1" smtClean="0">
                <a:solidFill>
                  <a:srgbClr val="F3A426"/>
                </a:solidFill>
                <a:latin typeface="Verdana"/>
                <a:cs typeface="Verdana"/>
              </a:rPr>
              <a:t>mouvement</a:t>
            </a:r>
            <a:endParaRPr lang="en-US" sz="2800" dirty="0" smtClean="0">
              <a:solidFill>
                <a:srgbClr val="F3A426"/>
              </a:solidFill>
              <a:latin typeface="Verdana"/>
              <a:cs typeface="Verdana"/>
            </a:endParaRPr>
          </a:p>
          <a:p>
            <a:r>
              <a:rPr lang="is-IS" sz="2800" dirty="0" smtClean="0">
                <a:solidFill>
                  <a:srgbClr val="F3A426"/>
                </a:solidFill>
                <a:latin typeface="Verdana"/>
                <a:cs typeface="Verdana"/>
              </a:rPr>
              <a:t>…</a:t>
            </a:r>
            <a:endParaRPr lang="en-US" sz="2800" dirty="0">
              <a:solidFill>
                <a:srgbClr val="F3A426"/>
              </a:solidFill>
              <a:latin typeface="Verdana"/>
              <a:cs typeface="Verdana"/>
            </a:endParaRPr>
          </a:p>
        </p:txBody>
      </p:sp>
      <p:pic>
        <p:nvPicPr>
          <p:cNvPr id="14" name="Picture 13" descr="Screen Shot 2015-09-07 at 21.39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86" y="3599525"/>
            <a:ext cx="6393963" cy="23661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192679" y="2853743"/>
            <a:ext cx="0" cy="1050554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2201" y="3904297"/>
            <a:ext cx="967640" cy="677677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62201" y="4917969"/>
            <a:ext cx="967640" cy="712246"/>
          </a:xfrm>
          <a:prstGeom prst="straightConnector1">
            <a:avLst/>
          </a:prstGeom>
          <a:ln w="57150" cmpd="sng">
            <a:solidFill>
              <a:srgbClr val="F3A42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err="1" smtClean="0"/>
              <a:t>sur</a:t>
            </a:r>
            <a:r>
              <a:rPr lang="en-US" dirty="0" smtClean="0"/>
              <a:t> le Sprite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Barre</a:t>
            </a:r>
            <a:r>
              <a:rPr lang="en-US" dirty="0" smtClean="0"/>
              <a:t> </a:t>
            </a:r>
            <a:r>
              <a:rPr lang="en-US" dirty="0" err="1" smtClean="0"/>
              <a:t>d’outils</a:t>
            </a:r>
            <a:endParaRPr lang="en-US" dirty="0"/>
          </a:p>
        </p:txBody>
      </p:sp>
      <p:pic>
        <p:nvPicPr>
          <p:cNvPr id="8" name="Picture 7" descr="Screen Shot 2015-09-07 at 21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4220"/>
            <a:ext cx="5433181" cy="327793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08002" y="2887006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6" y="1184572"/>
            <a:ext cx="5129927" cy="129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>
            <a:stCxn id="12" idx="1"/>
          </p:cNvCxnSpPr>
          <p:nvPr/>
        </p:nvCxnSpPr>
        <p:spPr>
          <a:xfrm flipV="1">
            <a:off x="2208002" y="1184572"/>
            <a:ext cx="1522634" cy="1954338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V="1">
            <a:off x="2849145" y="2478109"/>
            <a:ext cx="6011418" cy="660801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pic>
        <p:nvPicPr>
          <p:cNvPr id="6" name="Content Placeholder 5" descr="Screen Shot 2015-09-09 at 20.11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3" b="22596"/>
          <a:stretch/>
        </p:blipFill>
        <p:spPr>
          <a:xfrm>
            <a:off x="304119" y="1417638"/>
            <a:ext cx="5715681" cy="4499429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1753810" y="2745619"/>
            <a:ext cx="1487714" cy="423334"/>
          </a:xfrm>
          <a:prstGeom prst="curvedConnector3">
            <a:avLst>
              <a:gd name="adj1" fmla="val 50000"/>
            </a:avLst>
          </a:prstGeom>
          <a:ln w="57150" cmpd="sng"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41144" y="1814286"/>
            <a:ext cx="261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Verdana"/>
                <a:cs typeface="Verdana"/>
              </a:rPr>
              <a:t>Faire </a:t>
            </a:r>
            <a:r>
              <a:rPr lang="nl-NL" sz="2400" dirty="0" err="1" smtClean="0">
                <a:latin typeface="Verdana"/>
                <a:cs typeface="Verdana"/>
              </a:rPr>
              <a:t>glisser</a:t>
            </a:r>
            <a:r>
              <a:rPr lang="nl-NL" sz="2400" dirty="0" smtClean="0">
                <a:latin typeface="Verdana"/>
                <a:cs typeface="Verdana"/>
              </a:rPr>
              <a:t> les </a:t>
            </a:r>
            <a:r>
              <a:rPr lang="nl-NL" sz="2400" dirty="0" err="1" smtClean="0">
                <a:latin typeface="Verdana"/>
                <a:cs typeface="Verdana"/>
              </a:rPr>
              <a:t>blocs</a:t>
            </a:r>
            <a:r>
              <a:rPr lang="nl-NL" sz="2400" dirty="0" smtClean="0">
                <a:latin typeface="Verdana"/>
                <a:cs typeface="Verdana"/>
              </a:rPr>
              <a:t> dans </a:t>
            </a:r>
            <a:r>
              <a:rPr lang="nl-NL" sz="2400" dirty="0" err="1" smtClean="0">
                <a:latin typeface="Verdana"/>
                <a:cs typeface="Verdana"/>
              </a:rPr>
              <a:t>l’espace</a:t>
            </a:r>
            <a:r>
              <a:rPr lang="nl-NL" sz="2400" dirty="0" smtClean="0">
                <a:latin typeface="Verdana"/>
                <a:cs typeface="Verdana"/>
              </a:rPr>
              <a:t> </a:t>
            </a:r>
            <a:r>
              <a:rPr lang="nl-NL" sz="2400" dirty="0" err="1" smtClean="0">
                <a:latin typeface="Verdana"/>
                <a:cs typeface="Verdana"/>
              </a:rPr>
              <a:t>d’exécution</a:t>
            </a:r>
            <a:endParaRPr lang="nl-NL" sz="24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81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Costumes</a:t>
            </a:r>
            <a:endParaRPr lang="en-US" dirty="0"/>
          </a:p>
        </p:txBody>
      </p:sp>
      <p:pic>
        <p:nvPicPr>
          <p:cNvPr id="12" name="Content Placeholder 11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247089" y="2047723"/>
            <a:ext cx="4457958" cy="2451705"/>
          </a:xfrm>
        </p:spPr>
      </p:pic>
      <p:sp>
        <p:nvSpPr>
          <p:cNvPr id="11" name="TextBox 10"/>
          <p:cNvSpPr txBox="1"/>
          <p:nvPr/>
        </p:nvSpPr>
        <p:spPr>
          <a:xfrm>
            <a:off x="1173238" y="1802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1944914" y="2047723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/>
          <p:cNvCxnSpPr>
            <a:stCxn id="13" idx="0"/>
            <a:endCxn id="9" idx="0"/>
          </p:cNvCxnSpPr>
          <p:nvPr/>
        </p:nvCxnSpPr>
        <p:spPr>
          <a:xfrm flipV="1">
            <a:off x="2434771" y="1168136"/>
            <a:ext cx="4457117" cy="879587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2"/>
            <a:endCxn id="9" idx="2"/>
          </p:cNvCxnSpPr>
          <p:nvPr/>
        </p:nvCxnSpPr>
        <p:spPr>
          <a:xfrm>
            <a:off x="2434771" y="2546727"/>
            <a:ext cx="4457117" cy="335639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5-09-07 at 21.50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76" y="1168136"/>
            <a:ext cx="3589823" cy="473498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745246" y="1071121"/>
            <a:ext cx="979714" cy="499004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41" y="1494950"/>
            <a:ext cx="5562599" cy="3356018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10" idx="2"/>
            <a:endCxn id="17" idx="1"/>
          </p:cNvCxnSpPr>
          <p:nvPr/>
        </p:nvCxnSpPr>
        <p:spPr>
          <a:xfrm>
            <a:off x="2060592" y="2217159"/>
            <a:ext cx="5307743" cy="1408822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Exécuter</a:t>
            </a:r>
            <a:r>
              <a:rPr lang="en-US" sz="3600" dirty="0" smtClean="0"/>
              <a:t> le </a:t>
            </a:r>
            <a:r>
              <a:rPr lang="en-US" sz="3600" dirty="0" err="1" smtClean="0"/>
              <a:t>programme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32243" y="1713351"/>
            <a:ext cx="493444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19" y="1548431"/>
            <a:ext cx="829945" cy="855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2468" y="1713351"/>
            <a:ext cx="1088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Start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18" y="2601120"/>
            <a:ext cx="829945" cy="9102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67159" y="2757076"/>
            <a:ext cx="10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Stop</a:t>
            </a:r>
            <a:endParaRPr lang="en-US" sz="3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32628" y="1548431"/>
            <a:ext cx="2454171" cy="2077550"/>
            <a:chOff x="2564574" y="1849348"/>
            <a:chExt cx="2317980" cy="4130212"/>
          </a:xfrm>
        </p:grpSpPr>
        <p:sp>
          <p:nvSpPr>
            <p:cNvPr id="17" name="Right Bracket 16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Connector 19"/>
          <p:cNvCxnSpPr>
            <a:stCxn id="10" idx="0"/>
            <a:endCxn id="17" idx="0"/>
          </p:cNvCxnSpPr>
          <p:nvPr/>
        </p:nvCxnSpPr>
        <p:spPr>
          <a:xfrm flipV="1">
            <a:off x="2060592" y="1548431"/>
            <a:ext cx="5307743" cy="164920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Imaginer</a:t>
            </a:r>
            <a:br>
              <a:rPr lang="en-US" dirty="0" smtClean="0"/>
            </a:br>
            <a:r>
              <a:rPr lang="en-US" dirty="0" err="1" smtClean="0"/>
              <a:t>Créer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Partager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64783"/>
            <a:ext cx="8229600" cy="25613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Verdana"/>
                <a:cs typeface="Verdana"/>
                <a:hlinkClick r:id="rId2"/>
              </a:rPr>
              <a:t>https</a:t>
            </a:r>
            <a:r>
              <a:rPr lang="en-US" dirty="0">
                <a:latin typeface="Verdana"/>
                <a:cs typeface="Verdana"/>
                <a:hlinkClick r:id="rId2"/>
              </a:rPr>
              <a:t>://scratch.mit.edu</a:t>
            </a:r>
            <a:r>
              <a:rPr lang="en-US" dirty="0" smtClean="0">
                <a:latin typeface="Verdana"/>
                <a:cs typeface="Verdana"/>
                <a:hlinkClick r:id="rId2"/>
              </a:rPr>
              <a:t>/</a:t>
            </a:r>
            <a:endParaRPr lang="en-US" dirty="0">
              <a:latin typeface="Verdana"/>
              <a:cs typeface="Verdana"/>
            </a:endParaRPr>
          </a:p>
          <a:p>
            <a:pPr marL="0" indent="0" algn="ctr">
              <a:buNone/>
            </a:pPr>
            <a:endParaRPr lang="en-US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78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</a:t>
            </a:r>
            <a:endParaRPr lang="en-US" dirty="0"/>
          </a:p>
        </p:txBody>
      </p:sp>
      <p:pic>
        <p:nvPicPr>
          <p:cNvPr id="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023" y="1667646"/>
            <a:ext cx="7766949" cy="3794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41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propos 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lvl="1" indent="0" algn="ctr">
              <a:lnSpc>
                <a:spcPct val="200000"/>
              </a:lnSpc>
              <a:buNone/>
            </a:pPr>
            <a:r>
              <a:rPr lang="en-US" dirty="0" smtClean="0">
                <a:latin typeface="Verdana"/>
                <a:cs typeface="Verdana"/>
              </a:rPr>
              <a:t>Scratch </a:t>
            </a:r>
            <a:r>
              <a:rPr lang="en-US" dirty="0" err="1" smtClean="0">
                <a:latin typeface="Verdana"/>
                <a:cs typeface="Verdana"/>
              </a:rPr>
              <a:t>est</a:t>
            </a:r>
            <a:r>
              <a:rPr lang="en-US" dirty="0" smtClean="0">
                <a:latin typeface="Verdana"/>
                <a:cs typeface="Verdana"/>
              </a:rPr>
              <a:t> un language de </a:t>
            </a:r>
            <a:r>
              <a:rPr lang="en-US" dirty="0" err="1" smtClean="0">
                <a:latin typeface="Verdana"/>
                <a:cs typeface="Verdana"/>
              </a:rPr>
              <a:t>programmation</a:t>
            </a:r>
            <a:endParaRPr lang="en-US" dirty="0" smtClean="0">
              <a:latin typeface="Verdana"/>
              <a:cs typeface="Verdana"/>
            </a:endParaRPr>
          </a:p>
          <a:p>
            <a:pPr marL="92075" lvl="1" indent="0" algn="ctr">
              <a:buNone/>
            </a:pPr>
            <a:endParaRPr lang="en-US" dirty="0">
              <a:latin typeface="Verdana"/>
              <a:cs typeface="Verdana"/>
            </a:endParaRPr>
          </a:p>
          <a:p>
            <a:pPr marL="92075" lvl="1" indent="0" algn="ctr">
              <a:buNone/>
            </a:pPr>
            <a:r>
              <a:rPr lang="en-US" dirty="0" err="1" smtClean="0">
                <a:latin typeface="Verdana"/>
                <a:cs typeface="Verdana"/>
              </a:rPr>
              <a:t>Tu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peux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créer</a:t>
            </a:r>
            <a:r>
              <a:rPr lang="en-US" dirty="0" smtClean="0">
                <a:latin typeface="Verdana"/>
                <a:cs typeface="Verdana"/>
              </a:rPr>
              <a:t>:</a:t>
            </a: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Des </a:t>
            </a:r>
            <a:r>
              <a:rPr lang="en-US" sz="2400" dirty="0" err="1" smtClean="0">
                <a:latin typeface="Verdana"/>
                <a:cs typeface="Verdana"/>
              </a:rPr>
              <a:t>histoires</a:t>
            </a:r>
            <a:r>
              <a:rPr lang="en-US" sz="2400" dirty="0" smtClean="0">
                <a:latin typeface="Verdana"/>
                <a:cs typeface="Verdana"/>
              </a:rPr>
              <a:t> </a:t>
            </a:r>
            <a:r>
              <a:rPr lang="en-US" sz="2400" dirty="0" err="1" smtClean="0">
                <a:latin typeface="Verdana"/>
                <a:cs typeface="Verdana"/>
              </a:rPr>
              <a:t>interactives</a:t>
            </a:r>
            <a:endParaRPr lang="en-US" sz="2400" dirty="0" smtClean="0">
              <a:latin typeface="Verdana"/>
              <a:cs typeface="Verdana"/>
            </a:endParaRPr>
          </a:p>
          <a:p>
            <a:pPr marL="2692400" lvl="1" indent="-627063"/>
            <a:r>
              <a:rPr lang="en-US" sz="2400" dirty="0" smtClean="0">
                <a:latin typeface="Verdana"/>
                <a:cs typeface="Verdana"/>
              </a:rPr>
              <a:t>Animations</a:t>
            </a:r>
          </a:p>
          <a:p>
            <a:pPr marL="2692400" lvl="1" indent="-627063"/>
            <a:r>
              <a:rPr lang="en-US" sz="2400" dirty="0" err="1" smtClean="0">
                <a:latin typeface="Verdana"/>
                <a:cs typeface="Verdana"/>
              </a:rPr>
              <a:t>Jeux</a:t>
            </a:r>
            <a:endParaRPr lang="en-US" sz="2400" dirty="0" smtClean="0">
              <a:latin typeface="Verdana"/>
              <a:cs typeface="Verdana"/>
            </a:endParaRPr>
          </a:p>
          <a:p>
            <a:pPr marL="2692400" lvl="1" indent="-627063"/>
            <a:r>
              <a:rPr lang="en-US" sz="2400" dirty="0" err="1" smtClean="0">
                <a:latin typeface="Verdana"/>
                <a:cs typeface="Verdana"/>
              </a:rPr>
              <a:t>Musique</a:t>
            </a:r>
            <a:endParaRPr lang="en-US" sz="2400" dirty="0" smtClean="0">
              <a:latin typeface="Verdana"/>
              <a:cs typeface="Verdana"/>
            </a:endParaRPr>
          </a:p>
          <a:p>
            <a:pPr marL="2692400" lvl="1" indent="-627063"/>
            <a:r>
              <a:rPr lang="is-IS" sz="2400" dirty="0" smtClean="0">
                <a:latin typeface="Verdana"/>
                <a:cs typeface="Verdana"/>
              </a:rPr>
              <a:t>…</a:t>
            </a:r>
            <a:endParaRPr lang="en-US" sz="2400" dirty="0">
              <a:latin typeface="Verdana"/>
              <a:cs typeface="Verdana"/>
            </a:endParaRPr>
          </a:p>
        </p:txBody>
      </p:sp>
      <p:pic>
        <p:nvPicPr>
          <p:cNvPr id="9" name="Picture 8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374" y="274638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C’est</a:t>
            </a:r>
            <a:r>
              <a:rPr lang="en-US" dirty="0" smtClean="0"/>
              <a:t> quoi ?</a:t>
            </a:r>
            <a:endParaRPr lang="en-US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199" y="1738897"/>
            <a:ext cx="8229600" cy="20894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Petit </a:t>
            </a:r>
            <a:r>
              <a:rPr lang="en-US" sz="2800" dirty="0" err="1" smtClean="0">
                <a:latin typeface="Verdana"/>
                <a:cs typeface="Verdana"/>
              </a:rPr>
              <a:t>appareil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dirty="0" err="1" smtClean="0">
                <a:latin typeface="Verdana"/>
                <a:cs typeface="Verdana"/>
              </a:rPr>
              <a:t>connecté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dirty="0" err="1" smtClean="0">
                <a:latin typeface="Verdana"/>
                <a:cs typeface="Verdana"/>
              </a:rPr>
              <a:t>sur</a:t>
            </a:r>
            <a:r>
              <a:rPr lang="en-US" sz="2800" dirty="0" smtClean="0">
                <a:latin typeface="Verdana"/>
                <a:cs typeface="Verdana"/>
              </a:rPr>
              <a:t> le PC</a:t>
            </a: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Il </a:t>
            </a:r>
            <a:r>
              <a:rPr lang="en-US" sz="2800" dirty="0" err="1" smtClean="0">
                <a:latin typeface="Verdana"/>
                <a:cs typeface="Verdana"/>
              </a:rPr>
              <a:t>détecte</a:t>
            </a:r>
            <a:r>
              <a:rPr lang="en-US" sz="2800" dirty="0" smtClean="0">
                <a:latin typeface="Verdana"/>
                <a:cs typeface="Verdana"/>
              </a:rPr>
              <a:t> les mains qui </a:t>
            </a:r>
            <a:r>
              <a:rPr lang="en-US" sz="2800" dirty="0" err="1" smtClean="0">
                <a:latin typeface="Verdana"/>
                <a:cs typeface="Verdana"/>
              </a:rPr>
              <a:t>bougent</a:t>
            </a:r>
            <a:r>
              <a:rPr lang="en-US" sz="2800" dirty="0" smtClean="0">
                <a:latin typeface="Verdana"/>
                <a:cs typeface="Verdana"/>
              </a:rPr>
              <a:t> </a:t>
            </a:r>
            <a:r>
              <a:rPr lang="en-US" sz="2800" dirty="0" err="1" smtClean="0">
                <a:latin typeface="Verdana"/>
                <a:cs typeface="Verdana"/>
              </a:rPr>
              <a:t>autour</a:t>
            </a:r>
            <a:r>
              <a:rPr lang="en-US" sz="2800" dirty="0" smtClean="0">
                <a:latin typeface="Verdana"/>
                <a:cs typeface="Verdana"/>
              </a:rPr>
              <a:t> de </a:t>
            </a:r>
            <a:r>
              <a:rPr lang="en-US" sz="2800" dirty="0" err="1" smtClean="0">
                <a:latin typeface="Verdana"/>
                <a:cs typeface="Verdana"/>
              </a:rPr>
              <a:t>l’appareil</a:t>
            </a:r>
            <a:endParaRPr lang="en-US" sz="2800" dirty="0" smtClean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endParaRPr lang="en-US" sz="2800" dirty="0">
              <a:latin typeface="Verdana"/>
              <a:cs typeface="Verdana"/>
            </a:endParaRPr>
          </a:p>
          <a:p>
            <a:pPr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800" dirty="0" smtClean="0">
                <a:latin typeface="Verdana"/>
                <a:cs typeface="Verdana"/>
              </a:rPr>
              <a:t>Il </a:t>
            </a:r>
            <a:r>
              <a:rPr lang="en-US" sz="2800" dirty="0" err="1" smtClean="0">
                <a:latin typeface="Verdana"/>
                <a:cs typeface="Verdana"/>
              </a:rPr>
              <a:t>détermine</a:t>
            </a:r>
            <a:r>
              <a:rPr lang="en-US" sz="2800" dirty="0" smtClean="0">
                <a:latin typeface="Verdana"/>
                <a:cs typeface="Verdana"/>
              </a:rPr>
              <a:t> la position des mains et des </a:t>
            </a:r>
            <a:r>
              <a:rPr lang="en-US" sz="2800" dirty="0" err="1" smtClean="0">
                <a:latin typeface="Verdana"/>
                <a:cs typeface="Verdana"/>
              </a:rPr>
              <a:t>doigts</a:t>
            </a:r>
            <a:endParaRPr lang="en-US" sz="28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6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6930"/>
            <a:ext cx="8229599" cy="1143000"/>
          </a:xfrm>
        </p:spPr>
        <p:txBody>
          <a:bodyPr/>
          <a:lstStyle/>
          <a:p>
            <a:r>
              <a:rPr lang="en-US" dirty="0" smtClean="0"/>
              <a:t>Leap Motion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tx1"/>
                </a:solidFill>
              </a:rPr>
              <a:t>Démo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nstration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Pour faire quoi? </a:t>
            </a:r>
            <a:endParaRPr lang="en-US" sz="4000" dirty="0"/>
          </a:p>
        </p:txBody>
      </p:sp>
      <p:sp>
        <p:nvSpPr>
          <p:cNvPr id="6" name="Shape 59"/>
          <p:cNvSpPr txBox="1">
            <a:spLocks/>
          </p:cNvSpPr>
          <p:nvPr/>
        </p:nvSpPr>
        <p:spPr>
          <a:xfrm>
            <a:off x="457200" y="1854981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err="1" smtClean="0">
                <a:latin typeface="Verdana"/>
                <a:cs typeface="Verdana"/>
              </a:rPr>
              <a:t>Naviguer</a:t>
            </a:r>
            <a:r>
              <a:rPr lang="en-US" sz="2560" dirty="0" smtClean="0">
                <a:latin typeface="Verdana"/>
                <a:cs typeface="Verdana"/>
              </a:rPr>
              <a:t> </a:t>
            </a:r>
            <a:r>
              <a:rPr lang="en-US" sz="2560" dirty="0" err="1" smtClean="0">
                <a:latin typeface="Verdana"/>
                <a:cs typeface="Verdana"/>
              </a:rPr>
              <a:t>sur</a:t>
            </a:r>
            <a:r>
              <a:rPr lang="en-US" sz="2560" dirty="0" smtClean="0">
                <a:latin typeface="Verdana"/>
                <a:cs typeface="Verdana"/>
              </a:rPr>
              <a:t> Internet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err="1" smtClean="0">
                <a:latin typeface="Verdana"/>
                <a:cs typeface="Verdana"/>
              </a:rPr>
              <a:t>Jouer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err="1" smtClean="0">
                <a:latin typeface="Verdana"/>
                <a:cs typeface="Verdana"/>
              </a:rPr>
              <a:t>Manipuler</a:t>
            </a:r>
            <a:r>
              <a:rPr lang="en-US" sz="2560" dirty="0" smtClean="0">
                <a:latin typeface="Verdana"/>
                <a:cs typeface="Verdana"/>
              </a:rPr>
              <a:t> des </a:t>
            </a:r>
            <a:r>
              <a:rPr lang="en-US" sz="2560" dirty="0" err="1" smtClean="0">
                <a:latin typeface="Verdana"/>
                <a:cs typeface="Verdana"/>
              </a:rPr>
              <a:t>cartes</a:t>
            </a:r>
            <a:r>
              <a:rPr lang="en-US" sz="2560" dirty="0" smtClean="0">
                <a:latin typeface="Verdana"/>
                <a:cs typeface="Verdana"/>
              </a:rPr>
              <a:t>, images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err="1" smtClean="0">
                <a:latin typeface="Verdana"/>
                <a:cs typeface="Verdana"/>
              </a:rPr>
              <a:t>Dessiner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smtClean="0">
                <a:latin typeface="Verdana"/>
                <a:cs typeface="Verdana"/>
              </a:rPr>
              <a:t>Explorer un monde </a:t>
            </a:r>
            <a:r>
              <a:rPr lang="en-US" sz="2560" dirty="0" err="1" smtClean="0">
                <a:latin typeface="Verdana"/>
                <a:cs typeface="Verdana"/>
              </a:rPr>
              <a:t>virtuel</a:t>
            </a:r>
            <a:r>
              <a:rPr lang="en-US" sz="2560" dirty="0" smtClean="0">
                <a:latin typeface="Verdana"/>
                <a:cs typeface="Verdana"/>
              </a:rPr>
              <a:t> en 3D</a:t>
            </a: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 smtClean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is-IS" sz="2560" dirty="0" smtClean="0">
                <a:latin typeface="Verdana"/>
                <a:cs typeface="Verdana"/>
              </a:rPr>
              <a:t>…</a:t>
            </a:r>
            <a:endParaRPr lang="en-US" sz="2560" dirty="0">
              <a:latin typeface="Verdana"/>
              <a:cs typeface="Verdana"/>
            </a:endParaRPr>
          </a:p>
          <a:p>
            <a:pPr marL="274320" indent="-274320" defTabSz="365760">
              <a:spcBef>
                <a:spcPts val="600"/>
              </a:spcBef>
              <a:buClr>
                <a:srgbClr val="F3A426"/>
              </a:buClr>
              <a:defRPr sz="1800"/>
            </a:pPr>
            <a:r>
              <a:rPr lang="en-US" sz="2560" dirty="0" err="1" smtClean="0">
                <a:latin typeface="Verdana"/>
                <a:cs typeface="Verdana"/>
              </a:rPr>
              <a:t>L’utiliser</a:t>
            </a:r>
            <a:r>
              <a:rPr lang="en-US" sz="2560" dirty="0" smtClean="0">
                <a:latin typeface="Verdana"/>
                <a:cs typeface="Verdana"/>
              </a:rPr>
              <a:t> avec </a:t>
            </a:r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52" y="4911128"/>
            <a:ext cx="2942894" cy="888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Blocs </a:t>
            </a:r>
            <a:r>
              <a:rPr lang="en-US" sz="4000" dirty="0" err="1" smtClean="0"/>
              <a:t>Scracth</a:t>
            </a:r>
            <a:r>
              <a:rPr lang="en-US" sz="4000" dirty="0" smtClean="0"/>
              <a:t> pour </a:t>
            </a:r>
            <a:r>
              <a:rPr lang="en-US" sz="4000" dirty="0" err="1" smtClean="0"/>
              <a:t>LeapMotion</a:t>
            </a:r>
            <a:endParaRPr lang="en-US" sz="4000" dirty="0"/>
          </a:p>
        </p:txBody>
      </p:sp>
      <p:pic>
        <p:nvPicPr>
          <p:cNvPr id="8" name="Content Placeholder 11" descr="Screen Shot 2015-09-07 at 22.4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3172581"/>
            <a:ext cx="4457958" cy="24517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18376" y="3326190"/>
            <a:ext cx="979714" cy="594897"/>
          </a:xfrm>
          <a:prstGeom prst="roundRect">
            <a:avLst/>
          </a:prstGeom>
          <a:noFill/>
          <a:ln w="698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V="1">
            <a:off x="2686179" y="1417638"/>
            <a:ext cx="3862463" cy="1754943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</p:cNvCxnSpPr>
          <p:nvPr/>
        </p:nvCxnSpPr>
        <p:spPr>
          <a:xfrm>
            <a:off x="2708233" y="3921087"/>
            <a:ext cx="3814124" cy="1867285"/>
          </a:xfrm>
          <a:prstGeom prst="line">
            <a:avLst/>
          </a:prstGeom>
          <a:ln>
            <a:solidFill>
              <a:srgbClr val="F3A4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27" y="1054386"/>
            <a:ext cx="2140884" cy="500084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320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3654"/>
            <a:ext cx="7772400" cy="1064174"/>
          </a:xfrm>
        </p:spPr>
        <p:txBody>
          <a:bodyPr/>
          <a:lstStyle/>
          <a:p>
            <a:r>
              <a:rPr lang="en-US" altLang="zh-TW" dirty="0" err="1" smtClean="0">
                <a:latin typeface="Verdana"/>
                <a:cs typeface="Verdana"/>
              </a:rPr>
              <a:t>Commençons</a:t>
            </a:r>
            <a:r>
              <a:rPr lang="en-US" altLang="zh-TW" dirty="0" smtClean="0">
                <a:latin typeface="Verdana"/>
                <a:cs typeface="Verdana"/>
              </a:rPr>
              <a:t>!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9" y="4092782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1180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2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06" y="4690602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07" y="5705361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3" y="2048247"/>
            <a:ext cx="8913378" cy="3592247"/>
          </a:xfrm>
        </p:spPr>
        <p:txBody>
          <a:bodyPr/>
          <a:lstStyle/>
          <a:p>
            <a:r>
              <a:rPr lang="en-US" sz="3600" dirty="0" err="1" smtClean="0"/>
              <a:t>Exercices</a:t>
            </a:r>
            <a:r>
              <a:rPr lang="en-US" sz="3600" dirty="0" smtClean="0"/>
              <a:t> </a:t>
            </a:r>
            <a:r>
              <a:rPr lang="en-US" sz="3600" dirty="0" smtClean="0"/>
              <a:t>:</a:t>
            </a:r>
            <a:endParaRPr lang="en-US" sz="3600" dirty="0">
              <a:latin typeface="Verdana"/>
              <a:cs typeface="Verdana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07887" y="2765114"/>
            <a:ext cx="3489625" cy="32017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/>
              <a:t>Exercice</a:t>
            </a:r>
            <a:r>
              <a:rPr lang="en-US" sz="3600" dirty="0" smtClean="0"/>
              <a:t> </a:t>
            </a:r>
            <a:r>
              <a:rPr lang="en-US" sz="3600" dirty="0" smtClean="0"/>
              <a:t>1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err="1"/>
              <a:t>Exercice</a:t>
            </a:r>
            <a:r>
              <a:rPr lang="en-US" sz="3600"/>
              <a:t> </a:t>
            </a:r>
            <a:r>
              <a:rPr lang="en-US" sz="3600"/>
              <a:t>2</a:t>
            </a:r>
            <a:endParaRPr lang="en-US" sz="3600" dirty="0" smtClean="0">
              <a:latin typeface="Verdana"/>
              <a:cs typeface="Verdana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Bongo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Basketball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/>
              <a:t>Plongeur</a:t>
            </a:r>
            <a:endParaRPr lang="en-US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/>
              <a:t>Ballons</a:t>
            </a:r>
            <a:endParaRPr lang="en-US" sz="3600" dirty="0">
              <a:latin typeface="Verdana"/>
              <a:cs typeface="Verdana"/>
            </a:endParaRPr>
          </a:p>
          <a:p>
            <a:pPr algn="l"/>
            <a:endParaRPr lang="en-U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05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programmation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donne</a:t>
            </a:r>
            <a:r>
              <a:rPr lang="en-US" dirty="0" smtClean="0"/>
              <a:t> des instructions </a:t>
            </a:r>
            <a:r>
              <a:rPr lang="en-US" dirty="0" err="1" smtClean="0"/>
              <a:t>à</a:t>
            </a:r>
            <a:r>
              <a:rPr lang="en-US" dirty="0" smtClean="0"/>
              <a:t> un </a:t>
            </a:r>
            <a:r>
              <a:rPr lang="en-US" dirty="0" err="1" smtClean="0"/>
              <a:t>ordinateur</a:t>
            </a:r>
            <a:r>
              <a:rPr lang="en-US" dirty="0" smtClean="0"/>
              <a:t> pour faire des choses</a:t>
            </a:r>
          </a:p>
          <a:p>
            <a:endParaRPr lang="en-US" dirty="0"/>
          </a:p>
          <a:p>
            <a:r>
              <a:rPr lang="en-US" dirty="0" err="1" smtClean="0"/>
              <a:t>Ajoute</a:t>
            </a:r>
            <a:r>
              <a:rPr lang="en-US" dirty="0" smtClean="0"/>
              <a:t> des instructions ensemble et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3A426"/>
                </a:solidFill>
              </a:rPr>
              <a:t>La </a:t>
            </a:r>
            <a:r>
              <a:rPr lang="en-US" sz="6000" b="1" dirty="0" err="1" smtClean="0">
                <a:solidFill>
                  <a:srgbClr val="F3A426"/>
                </a:solidFill>
              </a:rPr>
              <a:t>magie</a:t>
            </a:r>
            <a:r>
              <a:rPr lang="en-US" sz="6000" b="1" dirty="0" smtClean="0">
                <a:solidFill>
                  <a:srgbClr val="F3A426"/>
                </a:solidFill>
              </a:rPr>
              <a:t> </a:t>
            </a:r>
            <a:r>
              <a:rPr lang="en-US" sz="6000" b="1" dirty="0" err="1" smtClean="0">
                <a:solidFill>
                  <a:srgbClr val="F3A426"/>
                </a:solidFill>
              </a:rPr>
              <a:t>opère</a:t>
            </a:r>
            <a:r>
              <a:rPr lang="en-US" sz="6000" b="1" dirty="0" smtClean="0">
                <a:solidFill>
                  <a:srgbClr val="F3A426"/>
                </a:solidFill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</a:rPr>
              <a:t>(on </a:t>
            </a:r>
            <a:r>
              <a:rPr lang="en-US" sz="1000" b="1" dirty="0" err="1" smtClean="0">
                <a:solidFill>
                  <a:srgbClr val="000000"/>
                </a:solidFill>
              </a:rPr>
              <a:t>espère</a:t>
            </a:r>
            <a:r>
              <a:rPr lang="is-IS" sz="1000" b="1" dirty="0" smtClean="0">
                <a:solidFill>
                  <a:srgbClr val="000000"/>
                </a:solidFill>
              </a:rPr>
              <a:t>…)</a:t>
            </a:r>
            <a:endParaRPr lang="en-US" sz="1000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  <a:p>
            <a:endParaRPr lang="en-US" b="1" dirty="0">
              <a:solidFill>
                <a:srgbClr val="F3A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3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Comment? </a:t>
            </a:r>
            <a:r>
              <a:rPr lang="en-US" sz="4000" dirty="0" smtClean="0">
                <a:solidFill>
                  <a:schemeClr val="tx1"/>
                </a:solidFill>
              </a:rPr>
              <a:t>Avec des blocs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3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59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3A426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Comment? </a:t>
            </a:r>
            <a:r>
              <a:rPr lang="en-US" sz="4000" smtClean="0">
                <a:solidFill>
                  <a:schemeClr val="tx1"/>
                </a:solidFill>
              </a:rPr>
              <a:t>Avec des blocs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Comment? </a:t>
            </a:r>
            <a:r>
              <a:rPr lang="en-US" sz="4000" dirty="0" smtClean="0">
                <a:solidFill>
                  <a:schemeClr val="tx1"/>
                </a:solidFill>
              </a:rPr>
              <a:t>Avec des blocs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Comment? </a:t>
            </a:r>
            <a:r>
              <a:rPr lang="en-US" sz="4000" dirty="0" smtClean="0">
                <a:solidFill>
                  <a:schemeClr val="tx1"/>
                </a:solidFill>
              </a:rPr>
              <a:t>Avec des blocs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5-09-07 at 22.49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457200" y="1722592"/>
            <a:ext cx="8229600" cy="4525963"/>
          </a:xfrm>
        </p:spPr>
      </p:pic>
      <p:sp>
        <p:nvSpPr>
          <p:cNvPr id="7" name="Rounded Rectangle 6"/>
          <p:cNvSpPr/>
          <p:nvPr/>
        </p:nvSpPr>
        <p:spPr>
          <a:xfrm>
            <a:off x="475341" y="1995714"/>
            <a:ext cx="3661229" cy="2866571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475341" y="4511524"/>
            <a:ext cx="3661229" cy="164495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ounded Rectangle 12"/>
          <p:cNvSpPr/>
          <p:nvPr/>
        </p:nvSpPr>
        <p:spPr>
          <a:xfrm>
            <a:off x="3690787" y="1995714"/>
            <a:ext cx="1613682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ounded Rectangle 13"/>
          <p:cNvSpPr/>
          <p:nvPr/>
        </p:nvSpPr>
        <p:spPr>
          <a:xfrm>
            <a:off x="4983238" y="1995714"/>
            <a:ext cx="3531809" cy="416076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Comment? </a:t>
            </a:r>
            <a:r>
              <a:rPr lang="en-US" sz="4000" dirty="0" smtClean="0">
                <a:solidFill>
                  <a:schemeClr val="tx1"/>
                </a:solidFill>
              </a:rPr>
              <a:t>Avec des blocs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scène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La </a:t>
            </a:r>
            <a:r>
              <a:rPr lang="en-US" b="1" dirty="0" smtClean="0">
                <a:solidFill>
                  <a:srgbClr val="F3A426"/>
                </a:solidFill>
                <a:latin typeface="Verdana"/>
                <a:cs typeface="Verdana"/>
              </a:rPr>
              <a:t>scène</a:t>
            </a:r>
            <a:r>
              <a:rPr lang="en-US" dirty="0" smtClean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est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l’endroit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où</a:t>
            </a:r>
            <a:r>
              <a:rPr lang="en-US" dirty="0" smtClean="0">
                <a:latin typeface="Verdana"/>
                <a:cs typeface="Verdana"/>
              </a:rPr>
              <a:t> tout se </a:t>
            </a:r>
            <a:r>
              <a:rPr lang="en-US" dirty="0" err="1" smtClean="0">
                <a:latin typeface="Verdana"/>
                <a:cs typeface="Verdana"/>
              </a:rPr>
              <a:t>passe</a:t>
            </a:r>
            <a:endParaRPr lang="en-US" dirty="0">
              <a:latin typeface="Verdana"/>
              <a:cs typeface="Verdana"/>
            </a:endParaRPr>
          </a:p>
          <a:p>
            <a:r>
              <a:rPr lang="en-US" b="1" dirty="0">
                <a:solidFill>
                  <a:srgbClr val="F3A426"/>
                </a:solidFill>
                <a:latin typeface="Verdana"/>
                <a:cs typeface="Verdana"/>
              </a:rPr>
              <a:t>Sprites</a:t>
            </a:r>
            <a:r>
              <a:rPr lang="en-US" dirty="0">
                <a:solidFill>
                  <a:srgbClr val="F3A426"/>
                </a:solidFill>
                <a:latin typeface="Verdana"/>
                <a:cs typeface="Verdana"/>
              </a:rPr>
              <a:t> </a:t>
            </a:r>
            <a:r>
              <a:rPr lang="en-US" dirty="0" err="1" smtClean="0">
                <a:latin typeface="Verdana"/>
                <a:cs typeface="Verdana"/>
              </a:rPr>
              <a:t>peuvent</a:t>
            </a:r>
            <a:r>
              <a:rPr lang="en-US" dirty="0" smtClean="0">
                <a:latin typeface="Verdana"/>
                <a:cs typeface="Verdana"/>
              </a:rPr>
              <a:t>: </a:t>
            </a:r>
          </a:p>
          <a:p>
            <a:pPr lvl="1"/>
            <a:r>
              <a:rPr lang="en-US" dirty="0" err="1" smtClean="0">
                <a:latin typeface="Verdana"/>
                <a:cs typeface="Verdana"/>
              </a:rPr>
              <a:t>bouger</a:t>
            </a:r>
            <a:endParaRPr lang="en-US" dirty="0">
              <a:latin typeface="Verdana"/>
              <a:cs typeface="Verdana"/>
            </a:endParaRPr>
          </a:p>
          <a:p>
            <a:pPr lvl="1"/>
            <a:r>
              <a:rPr lang="en-US" dirty="0" err="1" smtClean="0">
                <a:latin typeface="Verdana"/>
                <a:cs typeface="Verdana"/>
              </a:rPr>
              <a:t>communiquer</a:t>
            </a:r>
            <a:endParaRPr lang="en-US" dirty="0" smtClean="0">
              <a:latin typeface="Verdana"/>
              <a:cs typeface="Verdana"/>
            </a:endParaRPr>
          </a:p>
          <a:p>
            <a:pPr lvl="1"/>
            <a:r>
              <a:rPr lang="en-US" dirty="0" err="1" smtClean="0">
                <a:latin typeface="Verdana"/>
                <a:cs typeface="Verdana"/>
              </a:rPr>
              <a:t>interagir</a:t>
            </a:r>
            <a:endParaRPr lang="en-US" dirty="0">
              <a:latin typeface="Verdana"/>
              <a:cs typeface="Verdana"/>
            </a:endParaRPr>
          </a:p>
        </p:txBody>
      </p:sp>
      <p:pic>
        <p:nvPicPr>
          <p:cNvPr id="13" name="Picture 12" descr="Screen Shot 2015-09-07 at 21.1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12" y="1805819"/>
            <a:ext cx="4241771" cy="36370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76984" y="2697238"/>
            <a:ext cx="1233976" cy="338667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76984" y="3822151"/>
            <a:ext cx="1927873" cy="266040"/>
          </a:xfrm>
          <a:prstGeom prst="line">
            <a:avLst/>
          </a:prstGeom>
          <a:ln w="57150" cmpd="sng">
            <a:solidFill>
              <a:srgbClr val="F3A42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3A42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231</Words>
  <Application>Microsoft Macintosh PowerPoint</Application>
  <PresentationFormat>On-screen Show (4:3)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新細明體</vt:lpstr>
      <vt:lpstr>Office Theme</vt:lpstr>
      <vt:lpstr>PowerPoint Presentation</vt:lpstr>
      <vt:lpstr>A propos de </vt:lpstr>
      <vt:lpstr>La programmation ?</vt:lpstr>
      <vt:lpstr>Comment? Avec des blocs</vt:lpstr>
      <vt:lpstr>PowerPoint Presentation</vt:lpstr>
      <vt:lpstr>Comment? Avec des blocs</vt:lpstr>
      <vt:lpstr>Comment? Avec des blocs</vt:lpstr>
      <vt:lpstr>Comment? Avec des blocs</vt:lpstr>
      <vt:lpstr>La scène</vt:lpstr>
      <vt:lpstr>Sprites: ton personnage </vt:lpstr>
      <vt:lpstr>Sprites: Choisis en un</vt:lpstr>
      <vt:lpstr>Information sur le Sprite</vt:lpstr>
      <vt:lpstr>Information sur le Sprite</vt:lpstr>
      <vt:lpstr>Barre d’outils</vt:lpstr>
      <vt:lpstr>Programmer</vt:lpstr>
      <vt:lpstr>Costumes</vt:lpstr>
      <vt:lpstr>Exécuter le programme</vt:lpstr>
      <vt:lpstr>Imaginer Créer Partager</vt:lpstr>
      <vt:lpstr>Leap motion</vt:lpstr>
      <vt:lpstr>C’est quoi ?</vt:lpstr>
      <vt:lpstr>Leap Motion    Démo nstration</vt:lpstr>
      <vt:lpstr>Pour faire quoi? </vt:lpstr>
      <vt:lpstr>Blocs Scracth pour LeapMotion</vt:lpstr>
      <vt:lpstr>Commençons!</vt:lpstr>
      <vt:lpstr>Exercices :</vt:lpstr>
    </vt:vector>
  </TitlesOfParts>
  <Manager/>
  <Company>www.devoxx4kids.com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De Luca</dc:creator>
  <cp:keywords/>
  <dc:description/>
  <cp:lastModifiedBy>Microsoft Office User</cp:lastModifiedBy>
  <cp:revision>80</cp:revision>
  <dcterms:created xsi:type="dcterms:W3CDTF">2012-11-17T11:43:16Z</dcterms:created>
  <dcterms:modified xsi:type="dcterms:W3CDTF">2016-04-02T12:34:47Z</dcterms:modified>
  <cp:category/>
</cp:coreProperties>
</file>