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0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0FE15-7481-2B4F-9612-17223B49B232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8B64-E618-4A4E-9F82-51A6F756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6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7638473" y="6493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4760" cy="5119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6544800" y="6344280"/>
            <a:ext cx="2376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devoxx4kids.org</a:t>
            </a:r>
            <a:endParaRPr dirty="0"/>
          </a:p>
        </p:txBody>
      </p:sp>
      <p:sp>
        <p:nvSpPr>
          <p:cNvPr id="2" name="Line 2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3A42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Seventh Outline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LevelClick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Fifth level</a:t>
            </a:r>
            <a:endParaRPr dirty="0"/>
          </a:p>
        </p:txBody>
      </p:sp>
      <p:pic>
        <p:nvPicPr>
          <p:cNvPr id="41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81880" y="6209280"/>
            <a:ext cx="1454760" cy="5119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544800" y="6344280"/>
            <a:ext cx="2376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devoxx4kids.org</a:t>
            </a:r>
            <a:endParaRPr dirty="0"/>
          </a:p>
        </p:txBody>
      </p:sp>
      <p:sp>
        <p:nvSpPr>
          <p:cNvPr id="43" name="Line 4"/>
          <p:cNvSpPr/>
          <p:nvPr/>
        </p:nvSpPr>
        <p:spPr>
          <a:xfrm>
            <a:off x="0" y="6126120"/>
            <a:ext cx="9144000" cy="0"/>
          </a:xfrm>
          <a:prstGeom prst="line">
            <a:avLst/>
          </a:prstGeom>
          <a:ln w="25560">
            <a:solidFill>
              <a:srgbClr val="F3A426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pic>
        <p:nvPicPr>
          <p:cNvPr id="79" name="Picture 8"/>
          <p:cNvPicPr/>
          <p:nvPr/>
        </p:nvPicPr>
        <p:blipFill>
          <a:blip r:embed="rId14"/>
          <a:stretch>
            <a:fillRect/>
          </a:stretch>
        </p:blipFill>
        <p:spPr>
          <a:xfrm>
            <a:off x="2133360" y="86760"/>
            <a:ext cx="4876920" cy="17164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06920" y="6356520"/>
            <a:ext cx="2895120" cy="3646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3"/>
          <p:cNvSpPr/>
          <p:nvPr/>
        </p:nvSpPr>
        <p:spPr>
          <a:xfrm>
            <a:off x="3459960" y="6356520"/>
            <a:ext cx="23547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www.devoxx4kids.org</a:t>
            </a:r>
            <a:endParaRPr dirty="0"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520" y="714600"/>
            <a:ext cx="1865880" cy="545760"/>
          </a:xfrm>
          <a:prstGeom prst="rect">
            <a:avLst/>
          </a:prstGeom>
          <a:ln>
            <a:noFill/>
          </a:ln>
        </p:spPr>
      </p:pic>
      <p:pic>
        <p:nvPicPr>
          <p:cNvPr id="11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28240" y="1260720"/>
            <a:ext cx="1180440" cy="1337400"/>
          </a:xfrm>
          <a:prstGeom prst="rect">
            <a:avLst/>
          </a:prstGeom>
          <a:ln>
            <a:noFill/>
          </a:ln>
        </p:spPr>
      </p:pic>
      <p:pic>
        <p:nvPicPr>
          <p:cNvPr id="119" name="image3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344200" y="1610640"/>
            <a:ext cx="1954800" cy="878400"/>
          </a:xfrm>
          <a:prstGeom prst="rect">
            <a:avLst/>
          </a:prstGeom>
          <a:ln w="1260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695760" y="1044720"/>
            <a:ext cx="137736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dirty="0">
                <a:solidFill>
                  <a:srgbClr val="F3A426"/>
                </a:solidFill>
                <a:latin typeface="Verdana"/>
              </a:rPr>
              <a:t>+</a:t>
            </a:r>
            <a:r>
              <a:rPr lang="en-US" sz="6000" dirty="0">
                <a:solidFill>
                  <a:srgbClr val="F3A426"/>
                </a:solidFill>
                <a:latin typeface="Verdana"/>
              </a:rPr>
              <a:t>  </a:t>
            </a:r>
            <a:endParaRPr dirty="0"/>
          </a:p>
        </p:txBody>
      </p:sp>
      <p:pic>
        <p:nvPicPr>
          <p:cNvPr id="121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132520" y="626760"/>
            <a:ext cx="2345760" cy="9093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120" y="3090600"/>
            <a:ext cx="8767440" cy="1431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800" b="1" dirty="0" err="1" smtClean="0">
                <a:solidFill>
                  <a:srgbClr val="F3A426"/>
                </a:solidFill>
                <a:latin typeface="Calibri"/>
              </a:rPr>
              <a:t>Exercice</a:t>
            </a:r>
            <a:r>
              <a:rPr lang="en-US" sz="8800" b="1" dirty="0" smtClean="0">
                <a:solidFill>
                  <a:srgbClr val="F3A426"/>
                </a:solidFill>
                <a:latin typeface="Calibri"/>
              </a:rPr>
              <a:t> 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1.9</a:t>
            </a:r>
            <a:endParaRPr dirty="0"/>
          </a:p>
        </p:txBody>
      </p:sp>
      <p:sp>
        <p:nvSpPr>
          <p:cNvPr id="148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Sur ‘style de la rotation'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choisir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la ‘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flèche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dans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les 2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sens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’.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2" y="1457640"/>
            <a:ext cx="51435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1.10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272160" y="1457640"/>
            <a:ext cx="859752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drapeau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Vert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et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utiliser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flèches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gauche et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droite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pour faire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bouger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personnage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0108"/>
            <a:ext cx="9144000" cy="372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1.11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272160" y="1457640"/>
            <a:ext cx="859752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dirty="0" smtClean="0">
                <a:solidFill>
                  <a:srgbClr val="000000"/>
                </a:solidFill>
                <a:latin typeface="Comic Sans MS"/>
              </a:rPr>
              <a:t>Maintenant ajouter des blocs pour faire bouger le personnage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- 10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pas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vers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haut en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utilisant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flèche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vers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haut du clavier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- 10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pas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vers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bas en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utilisant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flèche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vers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le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bas du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clavier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" y="2357231"/>
            <a:ext cx="9144000" cy="372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 smtClean="0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 smtClean="0">
                <a:solidFill>
                  <a:srgbClr val="F3A426"/>
                </a:solidFill>
                <a:latin typeface="Verdana"/>
              </a:rPr>
              <a:t> 1.1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On commence avec un nouveau </a:t>
            </a:r>
            <a:r>
              <a:rPr lang="en-US" dirty="0" err="1" smtClean="0">
                <a:latin typeface="Comic Sans MS"/>
              </a:rPr>
              <a:t>projet</a:t>
            </a:r>
            <a:r>
              <a:rPr lang="en-US" dirty="0" smtClean="0"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Dans</a:t>
            </a:r>
            <a:r>
              <a:rPr lang="en-US" dirty="0" smtClean="0">
                <a:latin typeface="Comic Sans MS"/>
              </a:rPr>
              <a:t> le menu :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'</a:t>
            </a:r>
            <a:r>
              <a:rPr lang="en-US" dirty="0" err="1" smtClean="0">
                <a:latin typeface="Comic Sans MS"/>
              </a:rPr>
              <a:t>Fichier</a:t>
            </a:r>
            <a:r>
              <a:rPr lang="en-US" dirty="0" smtClean="0">
                <a:latin typeface="Comic Sans MS"/>
              </a:rPr>
              <a:t>' </a:t>
            </a:r>
            <a:r>
              <a:rPr lang="en-US" dirty="0">
                <a:latin typeface="Comic Sans MS"/>
              </a:rPr>
              <a:t>&gt; </a:t>
            </a:r>
            <a:r>
              <a:rPr lang="en-US" dirty="0" smtClean="0">
                <a:latin typeface="Comic Sans MS"/>
              </a:rPr>
              <a:t>'Nouveau'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96" y="1842270"/>
            <a:ext cx="6262252" cy="359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1.2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532080" y="1417320"/>
            <a:ext cx="3507120" cy="44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la </a:t>
            </a:r>
            <a:r>
              <a:rPr lang="en-US" dirty="0" err="1">
                <a:cs typeface="Arial"/>
              </a:rPr>
              <a:t>bibliothèque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mic Sans MS"/>
              </a:rPr>
            </a:br>
            <a:r>
              <a:rPr lang="en-US" dirty="0" smtClean="0">
                <a:solidFill>
                  <a:srgbClr val="000000"/>
                </a:solidFill>
                <a:latin typeface="Comic Sans MS"/>
              </a:rPr>
              <a:t>de blocs 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</a:rPr>
              <a:t>Evènements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’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Faire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glisser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bloc 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</a:rPr>
              <a:t>quand</a:t>
            </a:r>
            <a:r>
              <a:rPr lang="en-US" dirty="0" smtClean="0">
                <a:solidFill>
                  <a:srgbClr val="BC711C"/>
                </a:solidFill>
                <a:latin typeface="Comic Sans MS"/>
              </a:rPr>
              <a:t> 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</a:rPr>
              <a:t>espace</a:t>
            </a:r>
            <a:r>
              <a:rPr lang="en-US" dirty="0" smtClean="0">
                <a:solidFill>
                  <a:srgbClr val="BC711C"/>
                </a:solidFill>
                <a:latin typeface="Comic Sans MS"/>
              </a:rPr>
              <a:t>’ 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</a:rPr>
              <a:t>est</a:t>
            </a:r>
            <a:r>
              <a:rPr lang="en-US" dirty="0" smtClean="0">
                <a:solidFill>
                  <a:srgbClr val="BC711C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</a:rPr>
              <a:t>cliqué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dans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l’espace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de travail.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087230"/>
            <a:ext cx="5588000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1.3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532080" y="1722600"/>
            <a:ext cx="3507120" cy="412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Cliquer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sur</a:t>
            </a:r>
            <a:r>
              <a:rPr lang="en-US" dirty="0" smtClean="0">
                <a:latin typeface="Comic Sans MS"/>
              </a:rPr>
              <a:t> ’</a:t>
            </a:r>
            <a:r>
              <a:rPr lang="en-US" dirty="0" err="1" smtClean="0">
                <a:latin typeface="Comic Sans MS"/>
              </a:rPr>
              <a:t>espace</a:t>
            </a:r>
            <a:r>
              <a:rPr lang="en-US" dirty="0" smtClean="0">
                <a:latin typeface="Comic Sans MS"/>
              </a:rPr>
              <a:t>' et </a:t>
            </a:r>
            <a:r>
              <a:rPr lang="en-US" dirty="0" err="1" smtClean="0">
                <a:latin typeface="Comic Sans MS"/>
              </a:rPr>
              <a:t>sélectionner</a:t>
            </a:r>
            <a:r>
              <a:rPr lang="en-US" dirty="0" smtClean="0">
                <a:latin typeface="Comic Sans MS"/>
              </a:rPr>
              <a:t> ‘</a:t>
            </a:r>
            <a:r>
              <a:rPr lang="en-US" dirty="0" err="1" smtClean="0">
                <a:latin typeface="Comic Sans MS"/>
              </a:rPr>
              <a:t>flèche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droite</a:t>
            </a:r>
            <a:r>
              <a:rPr lang="en-US" dirty="0" smtClean="0">
                <a:latin typeface="Comic Sans MS"/>
              </a:rPr>
              <a:t>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48" y="1344913"/>
            <a:ext cx="5326322" cy="3867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1.4</a:t>
            </a: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360720" y="1668960"/>
            <a:ext cx="32292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la </a:t>
            </a:r>
            <a:r>
              <a:rPr lang="en-US" dirty="0" err="1" smtClean="0">
                <a:cs typeface="Arial"/>
              </a:rPr>
              <a:t>bibliothèque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de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blocs ‘</a:t>
            </a:r>
            <a:r>
              <a:rPr lang="en-US" dirty="0" err="1" smtClean="0">
                <a:solidFill>
                  <a:srgbClr val="3750CE"/>
                </a:solidFill>
                <a:latin typeface="Comic Sans MS"/>
              </a:rPr>
              <a:t>Mouvement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’.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Glisser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‘</a:t>
            </a:r>
            <a:r>
              <a:rPr lang="en-US" dirty="0" err="1" smtClean="0">
                <a:solidFill>
                  <a:srgbClr val="3750CE"/>
                </a:solidFill>
                <a:latin typeface="Comic Sans MS"/>
              </a:rPr>
              <a:t>s’orienter</a:t>
            </a:r>
            <a:r>
              <a:rPr lang="en-US" dirty="0" smtClean="0">
                <a:solidFill>
                  <a:srgbClr val="3750CE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3750CE"/>
                </a:solidFill>
                <a:latin typeface="Comic Sans MS"/>
              </a:rPr>
              <a:t>à</a:t>
            </a:r>
            <a:r>
              <a:rPr lang="en-US" dirty="0" smtClean="0">
                <a:solidFill>
                  <a:srgbClr val="3750CE"/>
                </a:solidFill>
                <a:latin typeface="Comic Sans MS"/>
              </a:rPr>
              <a:t> 90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plan de travail et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l’attacher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sous le bloc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précédent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44" y="1182755"/>
            <a:ext cx="5532234" cy="3774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1.5</a:t>
            </a:r>
            <a:endParaRPr dirty="0"/>
          </a:p>
        </p:txBody>
      </p:sp>
      <p:sp>
        <p:nvSpPr>
          <p:cNvPr id="136" name="CustomShape 2"/>
          <p:cNvSpPr/>
          <p:nvPr/>
        </p:nvSpPr>
        <p:spPr>
          <a:xfrm>
            <a:off x="360720" y="1668960"/>
            <a:ext cx="3229200" cy="310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Glisser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bloc ‘</a:t>
            </a:r>
            <a:r>
              <a:rPr lang="en-US" dirty="0" err="1" smtClean="0">
                <a:solidFill>
                  <a:srgbClr val="3750CE"/>
                </a:solidFill>
                <a:latin typeface="Comic Sans MS"/>
              </a:rPr>
              <a:t>avancer</a:t>
            </a:r>
            <a:r>
              <a:rPr lang="en-US" dirty="0" smtClean="0">
                <a:solidFill>
                  <a:srgbClr val="3750CE"/>
                </a:solidFill>
                <a:latin typeface="Comic Sans MS"/>
              </a:rPr>
              <a:t> de 10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le plan de travail et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l’attacher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sous le bloc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précédent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.</a:t>
            </a: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mic Sans MS"/>
              </a:rPr>
              <a:t>Quand</a:t>
            </a:r>
            <a:r>
              <a:rPr lang="en-US" dirty="0" smtClean="0">
                <a:latin typeface="Comic Sans MS"/>
              </a:rPr>
              <a:t> on </a:t>
            </a:r>
            <a:r>
              <a:rPr lang="en-US" dirty="0" err="1" smtClean="0">
                <a:latin typeface="Comic Sans MS"/>
              </a:rPr>
              <a:t>appuie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sur</a:t>
            </a:r>
            <a:r>
              <a:rPr lang="en-US" dirty="0" smtClean="0">
                <a:latin typeface="Comic Sans MS"/>
              </a:rPr>
              <a:t> la </a:t>
            </a:r>
            <a:r>
              <a:rPr lang="en-US" dirty="0" err="1" smtClean="0">
                <a:latin typeface="Comic Sans MS"/>
              </a:rPr>
              <a:t>flèche</a:t>
            </a:r>
            <a:r>
              <a:rPr lang="en-US" dirty="0" smtClean="0">
                <a:latin typeface="Comic Sans MS"/>
              </a:rPr>
              <a:t> de </a:t>
            </a:r>
            <a:r>
              <a:rPr lang="en-US" dirty="0" err="1" smtClean="0">
                <a:latin typeface="Comic Sans MS"/>
              </a:rPr>
              <a:t>droite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sur</a:t>
            </a:r>
            <a:r>
              <a:rPr lang="en-US" dirty="0" smtClean="0">
                <a:latin typeface="Comic Sans MS"/>
              </a:rPr>
              <a:t> la clavier, le 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bougera</a:t>
            </a:r>
            <a:r>
              <a:rPr lang="en-US" dirty="0" smtClean="0">
                <a:latin typeface="Comic Sans MS"/>
              </a:rPr>
              <a:t> de 10 pas </a:t>
            </a:r>
            <a:r>
              <a:rPr lang="en-US" dirty="0" err="1" smtClean="0">
                <a:latin typeface="Comic Sans MS"/>
              </a:rPr>
              <a:t>vers</a:t>
            </a:r>
            <a:r>
              <a:rPr lang="en-US" dirty="0" smtClean="0">
                <a:latin typeface="Comic Sans MS"/>
              </a:rPr>
              <a:t> la </a:t>
            </a:r>
            <a:r>
              <a:rPr lang="en-US" dirty="0" err="1" smtClean="0">
                <a:latin typeface="Comic Sans MS"/>
              </a:rPr>
              <a:t>droite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20" y="1417320"/>
            <a:ext cx="4988542" cy="3542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1.6</a:t>
            </a:r>
            <a:endParaRPr dirty="0"/>
          </a:p>
        </p:txBody>
      </p:sp>
      <p:sp>
        <p:nvSpPr>
          <p:cNvPr id="139" name="CustomShape 2"/>
          <p:cNvSpPr/>
          <p:nvPr/>
        </p:nvSpPr>
        <p:spPr>
          <a:xfrm>
            <a:off x="316237" y="1559629"/>
            <a:ext cx="2844768" cy="420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mic Sans MS"/>
              </a:rPr>
              <a:t>On </a:t>
            </a:r>
            <a:r>
              <a:rPr lang="en-US" dirty="0" err="1" smtClean="0">
                <a:latin typeface="Comic Sans MS"/>
              </a:rPr>
              <a:t>désire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également</a:t>
            </a:r>
            <a:r>
              <a:rPr lang="en-US" dirty="0" smtClean="0">
                <a:latin typeface="Comic Sans MS"/>
              </a:rPr>
              <a:t> faire </a:t>
            </a:r>
            <a:r>
              <a:rPr lang="en-US" dirty="0" err="1" smtClean="0">
                <a:latin typeface="Comic Sans MS"/>
              </a:rPr>
              <a:t>bouger</a:t>
            </a:r>
            <a:r>
              <a:rPr lang="en-US" dirty="0" smtClean="0">
                <a:latin typeface="Comic Sans MS"/>
              </a:rPr>
              <a:t> le </a:t>
            </a:r>
            <a:r>
              <a:rPr lang="en-US" dirty="0" err="1" smtClean="0">
                <a:latin typeface="Comic Sans MS"/>
              </a:rPr>
              <a:t>personnage</a:t>
            </a:r>
            <a:r>
              <a:rPr lang="en-US" dirty="0" smtClean="0">
                <a:latin typeface="Comic Sans MS"/>
              </a:rPr>
              <a:t> </a:t>
            </a:r>
            <a:r>
              <a:rPr lang="en-US" dirty="0" err="1" smtClean="0">
                <a:latin typeface="Comic Sans MS"/>
              </a:rPr>
              <a:t>vers</a:t>
            </a:r>
            <a:r>
              <a:rPr lang="en-US" dirty="0" smtClean="0">
                <a:latin typeface="Comic Sans MS"/>
              </a:rPr>
              <a:t> la gauche.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la </a:t>
            </a:r>
            <a:r>
              <a:rPr lang="en-US" dirty="0" err="1" smtClean="0">
                <a:cs typeface="Arial"/>
              </a:rPr>
              <a:t>bibliothèque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/>
            </a:r>
            <a:br>
              <a:rPr lang="en-US" dirty="0">
                <a:solidFill>
                  <a:srgbClr val="000000"/>
                </a:solidFill>
                <a:latin typeface="Comic Sans MS"/>
              </a:rPr>
            </a:br>
            <a:r>
              <a:rPr lang="en-US" dirty="0">
                <a:solidFill>
                  <a:srgbClr val="000000"/>
                </a:solidFill>
                <a:latin typeface="Comic Sans MS"/>
              </a:rPr>
              <a:t>de blocs ‘</a:t>
            </a:r>
            <a:r>
              <a:rPr lang="en-US" dirty="0" err="1">
                <a:solidFill>
                  <a:srgbClr val="BC711C"/>
                </a:solidFill>
                <a:latin typeface="Comic Sans MS"/>
              </a:rPr>
              <a:t>Evènements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’.</a:t>
            </a: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r>
              <a:rPr lang="en-US" dirty="0">
                <a:solidFill>
                  <a:srgbClr val="000000"/>
                </a:solidFill>
                <a:latin typeface="Comic Sans MS"/>
              </a:rPr>
              <a:t>Faire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glisser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le bloc ‘</a:t>
            </a:r>
            <a:r>
              <a:rPr lang="en-US" dirty="0" err="1">
                <a:solidFill>
                  <a:srgbClr val="BC711C"/>
                </a:solidFill>
                <a:latin typeface="Comic Sans MS"/>
              </a:rPr>
              <a:t>quand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 ‘</a:t>
            </a:r>
            <a:r>
              <a:rPr lang="en-US" dirty="0" err="1">
                <a:solidFill>
                  <a:srgbClr val="BC711C"/>
                </a:solidFill>
                <a:latin typeface="Comic Sans MS"/>
              </a:rPr>
              <a:t>espace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’ </a:t>
            </a:r>
            <a:r>
              <a:rPr lang="en-US" dirty="0" err="1">
                <a:solidFill>
                  <a:srgbClr val="BC711C"/>
                </a:solidFill>
                <a:latin typeface="Comic Sans MS"/>
              </a:rPr>
              <a:t>est</a:t>
            </a:r>
            <a:r>
              <a:rPr lang="en-US" dirty="0">
                <a:solidFill>
                  <a:srgbClr val="BC711C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BC711C"/>
                </a:solidFill>
                <a:latin typeface="Comic Sans MS"/>
              </a:rPr>
              <a:t>cliqué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dans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l’espace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de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travail.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latin typeface="Comic Sans MS"/>
              </a:rPr>
              <a:t>Cliquer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sur</a:t>
            </a:r>
            <a:r>
              <a:rPr lang="en-US" dirty="0">
                <a:latin typeface="Comic Sans MS"/>
              </a:rPr>
              <a:t> ’</a:t>
            </a:r>
            <a:r>
              <a:rPr lang="en-US" dirty="0" err="1">
                <a:latin typeface="Comic Sans MS"/>
              </a:rPr>
              <a:t>espace</a:t>
            </a:r>
            <a:r>
              <a:rPr lang="en-US" dirty="0">
                <a:latin typeface="Comic Sans MS"/>
              </a:rPr>
              <a:t>' et </a:t>
            </a:r>
            <a:r>
              <a:rPr lang="en-US" dirty="0" err="1">
                <a:latin typeface="Comic Sans MS"/>
              </a:rPr>
              <a:t>sélectionner</a:t>
            </a:r>
            <a:r>
              <a:rPr lang="en-US" dirty="0">
                <a:latin typeface="Comic Sans MS"/>
              </a:rPr>
              <a:t> </a:t>
            </a:r>
            <a:r>
              <a:rPr lang="en-US" dirty="0" smtClean="0">
                <a:latin typeface="Comic Sans MS"/>
              </a:rPr>
              <a:t>‘</a:t>
            </a:r>
            <a:r>
              <a:rPr lang="en-US" dirty="0" err="1" smtClean="0">
                <a:latin typeface="Comic Sans MS"/>
              </a:rPr>
              <a:t>flèche</a:t>
            </a:r>
            <a:r>
              <a:rPr lang="en-US" dirty="0" smtClean="0">
                <a:latin typeface="Comic Sans MS"/>
              </a:rPr>
              <a:t> gauche'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05" y="1311965"/>
            <a:ext cx="5982995" cy="3527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1.7</a:t>
            </a: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272160" y="1457640"/>
            <a:ext cx="3096000" cy="45778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la </a:t>
            </a:r>
            <a:r>
              <a:rPr lang="en-US" smtClean="0">
                <a:solidFill>
                  <a:srgbClr val="000000"/>
                </a:solidFill>
                <a:latin typeface="Comic Sans MS"/>
              </a:rPr>
              <a:t>bibliothèque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de blocs ‘</a:t>
            </a:r>
            <a:r>
              <a:rPr lang="en-US" dirty="0" err="1">
                <a:solidFill>
                  <a:srgbClr val="3750CE"/>
                </a:solidFill>
                <a:latin typeface="Comic Sans MS"/>
              </a:rPr>
              <a:t>Mouvement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omic Sans MS"/>
              </a:rPr>
              <a:t>Glisser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‘</a:t>
            </a:r>
            <a:r>
              <a:rPr lang="en-US" dirty="0" err="1">
                <a:solidFill>
                  <a:srgbClr val="3750CE"/>
                </a:solidFill>
                <a:latin typeface="Comic Sans MS"/>
              </a:rPr>
              <a:t>s’orienter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3750CE"/>
                </a:solidFill>
                <a:latin typeface="Comic Sans MS"/>
              </a:rPr>
              <a:t>à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 90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le plan de travail et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l’attacher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sous le bloc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précédent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.</a:t>
            </a: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'90' 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et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sélectionner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mic Sans MS"/>
              </a:rPr>
              <a:t>'(-90)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à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gauche'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Glisser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le bloc ‘</a:t>
            </a:r>
            <a:r>
              <a:rPr lang="en-US" dirty="0" err="1">
                <a:solidFill>
                  <a:srgbClr val="3750CE"/>
                </a:solidFill>
                <a:latin typeface="Comic Sans MS"/>
              </a:rPr>
              <a:t>avancer</a:t>
            </a:r>
            <a:r>
              <a:rPr lang="en-US" dirty="0">
                <a:solidFill>
                  <a:srgbClr val="3750CE"/>
                </a:solidFill>
                <a:latin typeface="Comic Sans MS"/>
              </a:rPr>
              <a:t> de 10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’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le plan de travail et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l’attacher</a:t>
            </a:r>
            <a:r>
              <a:rPr lang="en-US" dirty="0">
                <a:solidFill>
                  <a:srgbClr val="000000"/>
                </a:solidFill>
                <a:latin typeface="Comic Sans MS"/>
              </a:rPr>
              <a:t> sous le bloc </a:t>
            </a:r>
            <a:r>
              <a:rPr lang="en-US" dirty="0" err="1">
                <a:solidFill>
                  <a:srgbClr val="000000"/>
                </a:solidFill>
                <a:latin typeface="Comic Sans MS"/>
              </a:rPr>
              <a:t>précédent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9" y="1417320"/>
            <a:ext cx="5629327" cy="392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3A426"/>
                </a:solidFill>
                <a:latin typeface="Verdana"/>
              </a:rPr>
              <a:t>Exercice</a:t>
            </a:r>
            <a:r>
              <a:rPr lang="en-US" sz="4400" b="1" dirty="0">
                <a:solidFill>
                  <a:srgbClr val="F3A426"/>
                </a:solidFill>
                <a:latin typeface="Verdana"/>
              </a:rPr>
              <a:t> 1.8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272160" y="1457640"/>
            <a:ext cx="3096000" cy="47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Assurons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-nous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que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personnage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tourne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dans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le bon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sens.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Cliquer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sur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l’ic</a:t>
            </a:r>
            <a:r>
              <a:rPr lang="nl-BE" dirty="0" smtClean="0">
                <a:solidFill>
                  <a:srgbClr val="000000"/>
                </a:solidFill>
                <a:latin typeface="Comic Sans MS"/>
              </a:rPr>
              <a:t>ône I (en bleu)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40" y="2988918"/>
            <a:ext cx="6134100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288</Words>
  <Application>Microsoft Macintosh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Comic Sans MS</vt:lpstr>
      <vt:lpstr>DejaVu Sans</vt:lpstr>
      <vt:lpstr>StarSymbol</vt:lpstr>
      <vt:lpstr>Verdana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14</cp:revision>
  <dcterms:modified xsi:type="dcterms:W3CDTF">2016-04-02T12:05:54Z</dcterms:modified>
</cp:coreProperties>
</file>